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 id="2147483674" r:id="rId2"/>
  </p:sldMasterIdLst>
  <p:notesMasterIdLst>
    <p:notesMasterId r:id="rId52"/>
  </p:notesMasterIdLst>
  <p:handoutMasterIdLst>
    <p:handoutMasterId r:id="rId53"/>
  </p:handoutMasterIdLst>
  <p:sldIdLst>
    <p:sldId id="256" r:id="rId3"/>
    <p:sldId id="257" r:id="rId4"/>
    <p:sldId id="258" r:id="rId5"/>
    <p:sldId id="259" r:id="rId6"/>
    <p:sldId id="260" r:id="rId7"/>
    <p:sldId id="261" r:id="rId8"/>
    <p:sldId id="262" r:id="rId9"/>
    <p:sldId id="308" r:id="rId10"/>
    <p:sldId id="263" r:id="rId11"/>
    <p:sldId id="264" r:id="rId12"/>
    <p:sldId id="265" r:id="rId13"/>
    <p:sldId id="266" r:id="rId14"/>
    <p:sldId id="267" r:id="rId15"/>
    <p:sldId id="268" r:id="rId16"/>
    <p:sldId id="269" r:id="rId17"/>
    <p:sldId id="270" r:id="rId18"/>
    <p:sldId id="271" r:id="rId19"/>
    <p:sldId id="272" r:id="rId20"/>
    <p:sldId id="273" r:id="rId21"/>
    <p:sldId id="274" r:id="rId22"/>
    <p:sldId id="275" r:id="rId23"/>
    <p:sldId id="276" r:id="rId24"/>
    <p:sldId id="277" r:id="rId25"/>
    <p:sldId id="278" r:id="rId26"/>
    <p:sldId id="279" r:id="rId27"/>
    <p:sldId id="280" r:id="rId28"/>
    <p:sldId id="302" r:id="rId29"/>
    <p:sldId id="281" r:id="rId30"/>
    <p:sldId id="282" r:id="rId31"/>
    <p:sldId id="283" r:id="rId32"/>
    <p:sldId id="285" r:id="rId33"/>
    <p:sldId id="284" r:id="rId34"/>
    <p:sldId id="303" r:id="rId35"/>
    <p:sldId id="287" r:id="rId36"/>
    <p:sldId id="288" r:id="rId37"/>
    <p:sldId id="289" r:id="rId38"/>
    <p:sldId id="286" r:id="rId39"/>
    <p:sldId id="290" r:id="rId40"/>
    <p:sldId id="304" r:id="rId41"/>
    <p:sldId id="291" r:id="rId42"/>
    <p:sldId id="292" r:id="rId43"/>
    <p:sldId id="293" r:id="rId44"/>
    <p:sldId id="294" r:id="rId45"/>
    <p:sldId id="296" r:id="rId46"/>
    <p:sldId id="295" r:id="rId47"/>
    <p:sldId id="297" r:id="rId48"/>
    <p:sldId id="305" r:id="rId49"/>
    <p:sldId id="300" r:id="rId50"/>
    <p:sldId id="309" r:id="rId51"/>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55D6"/>
    <a:srgbClr val="8C0000"/>
    <a:srgbClr val="663D63"/>
    <a:srgbClr val="66FFF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86" autoAdjust="0"/>
    <p:restoredTop sz="99842" autoAdjust="0"/>
  </p:normalViewPr>
  <p:slideViewPr>
    <p:cSldViewPr>
      <p:cViewPr varScale="1">
        <p:scale>
          <a:sx n="112" d="100"/>
          <a:sy n="112" d="100"/>
        </p:scale>
        <p:origin x="-161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50" Type="http://schemas.openxmlformats.org/officeDocument/2006/relationships/slide" Target="slides/slide48.xml"/><Relationship Id="rId51" Type="http://schemas.openxmlformats.org/officeDocument/2006/relationships/slide" Target="slides/slide49.xml"/><Relationship Id="rId52" Type="http://schemas.openxmlformats.org/officeDocument/2006/relationships/notesMaster" Target="notesMasters/notesMaster1.xml"/><Relationship Id="rId53" Type="http://schemas.openxmlformats.org/officeDocument/2006/relationships/handoutMaster" Target="handoutMasters/handoutMaster1.xml"/><Relationship Id="rId54" Type="http://schemas.openxmlformats.org/officeDocument/2006/relationships/printerSettings" Target="printerSettings/printerSettings1.bin"/><Relationship Id="rId55" Type="http://schemas.openxmlformats.org/officeDocument/2006/relationships/presProps" Target="presProps.xml"/><Relationship Id="rId56" Type="http://schemas.openxmlformats.org/officeDocument/2006/relationships/viewProps" Target="viewProps.xml"/><Relationship Id="rId57" Type="http://schemas.openxmlformats.org/officeDocument/2006/relationships/theme" Target="theme/theme1.xml"/><Relationship Id="rId58" Type="http://schemas.openxmlformats.org/officeDocument/2006/relationships/tableStyles" Target="tableStyles.xml"/><Relationship Id="rId40" Type="http://schemas.openxmlformats.org/officeDocument/2006/relationships/slide" Target="slides/slide38.xml"/><Relationship Id="rId41" Type="http://schemas.openxmlformats.org/officeDocument/2006/relationships/slide" Target="slides/slide39.xml"/><Relationship Id="rId42" Type="http://schemas.openxmlformats.org/officeDocument/2006/relationships/slide" Target="slides/slide40.xml"/><Relationship Id="rId43" Type="http://schemas.openxmlformats.org/officeDocument/2006/relationships/slide" Target="slides/slide41.xml"/><Relationship Id="rId44" Type="http://schemas.openxmlformats.org/officeDocument/2006/relationships/slide" Target="slides/slide42.xml"/><Relationship Id="rId45" Type="http://schemas.openxmlformats.org/officeDocument/2006/relationships/slide" Target="slides/slide43.xml"/><Relationship Id="rId46" Type="http://schemas.openxmlformats.org/officeDocument/2006/relationships/slide" Target="slides/slide44.xml"/><Relationship Id="rId47" Type="http://schemas.openxmlformats.org/officeDocument/2006/relationships/slide" Target="slides/slide45.xml"/><Relationship Id="rId48" Type="http://schemas.openxmlformats.org/officeDocument/2006/relationships/slide" Target="slides/slide46.xml"/><Relationship Id="rId49" Type="http://schemas.openxmlformats.org/officeDocument/2006/relationships/slide" Target="slides/slide4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6/22/13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28563268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6/22/13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2300623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5</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6</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x</a:t>
            </a:r>
            <a:r>
              <a:rPr lang="en-US" baseline="0" dirty="0" smtClean="0"/>
              <a:t> axis are three system designs that we will look at throughout this talk.</a:t>
            </a:r>
          </a:p>
          <a:p>
            <a:endParaRPr lang="en-US" baseline="0" dirty="0" smtClean="0"/>
          </a:p>
          <a:p>
            <a:r>
              <a:rPr lang="en-US" baseline="0" dirty="0" smtClean="0"/>
              <a:t>The system on the left is a traditional HDD Baseline system that uses DRAM for volatile memory and an HDD for storage and all of the levels of operating system and file system code and buffering required to access persistent data.</a:t>
            </a:r>
          </a:p>
          <a:p>
            <a:endParaRPr lang="en-US" baseline="0" dirty="0" smtClean="0"/>
          </a:p>
          <a:p>
            <a:r>
              <a:rPr lang="en-US" baseline="0" dirty="0" smtClean="0"/>
              <a:t>The system in the middle is an NVM Baseline system that simply replaces the HDD for NVM – and doesn’t change anything else.</a:t>
            </a:r>
          </a:p>
          <a:p>
            <a:endParaRPr lang="en-US" baseline="0" dirty="0" smtClean="0"/>
          </a:p>
          <a:p>
            <a:r>
              <a:rPr lang="en-US" baseline="0" dirty="0" smtClean="0"/>
              <a:t>The system on the right is equipped with a Persistent Memory composed entirely of NVM.  It manages the placement and location of data using hardware and software and does not execute any OS or FS code to access persistent data.</a:t>
            </a:r>
          </a:p>
          <a:p>
            <a:endParaRPr lang="en-US" baseline="0" dirty="0" smtClean="0"/>
          </a:p>
          <a:p>
            <a:r>
              <a:rPr lang="en-US" baseline="0" dirty="0" smtClean="0"/>
              <a:t>On the y axis is the fraction of total energy consumed by these systems normalized to the HDD baseline and averaged across the workloads we will later evaluate.  As we can see, simply switching the HDD for NVM can greatly reduce total system energy consumption, as is expected from future systems employing such technology.  But what is less obvious is how much energy can be reduced by switching from the traditional two-level storage model of the NVM Baseline to the single-level storage model of the Persistent Memory.  As we can see, the energy savings can be quite drastic:  reducing energy by around 80% on average.</a:t>
            </a:r>
          </a:p>
          <a:p>
            <a:endParaRPr lang="en-US" baseline="0" dirty="0" smtClean="0"/>
          </a:p>
          <a:p>
            <a:r>
              <a:rPr lang="en-US" baseline="0" dirty="0" smtClean="0"/>
              <a:t>Let’s take a look at where these energy savings come from.</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7</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B959945-7217-484B-8E74-88DC87A74BB0}" type="slidenum">
              <a:rPr lang="en-US" smtClean="0"/>
              <a:pPr/>
              <a:t>8</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same systems as before, but breaks</a:t>
            </a:r>
            <a:r>
              <a:rPr lang="en-US" baseline="0" dirty="0" smtClean="0"/>
              <a:t> down how the they consume energy among several different categories:</a:t>
            </a:r>
          </a:p>
          <a:p>
            <a:endParaRPr lang="en-US" baseline="0" dirty="0" smtClean="0"/>
          </a:p>
          <a:p>
            <a:r>
              <a:rPr lang="en-US" baseline="0" dirty="0" smtClean="0"/>
              <a:t>User CPU – on the bottom – is the amount of energy consumed by the process executing code on the CPU.</a:t>
            </a:r>
          </a:p>
          <a:p>
            <a:endParaRPr lang="en-US" baseline="0" dirty="0" smtClean="0"/>
          </a:p>
          <a:p>
            <a:r>
              <a:rPr lang="en-US" baseline="0" dirty="0" err="1" smtClean="0"/>
              <a:t>Syscall</a:t>
            </a:r>
            <a:r>
              <a:rPr lang="en-US" baseline="0" dirty="0" smtClean="0"/>
              <a:t> CPU is the amount of energy consumed to execute the operating system and file system on the program’s behalf on the CPU.  Notice that the Persistent Memory system does not consume energy in this category because it does away with OS and FS code for persistent data.</a:t>
            </a:r>
          </a:p>
          <a:p>
            <a:endParaRPr lang="en-US" baseline="0" dirty="0" smtClean="0"/>
          </a:p>
          <a:p>
            <a:r>
              <a:rPr lang="en-US" baseline="0" dirty="0" smtClean="0"/>
              <a:t>DRAM, NVM, and HDD are the amounts of energy consumed to access and operate each of those devices.</a:t>
            </a:r>
          </a:p>
          <a:p>
            <a:endParaRPr lang="en-US" baseline="0" dirty="0" smtClean="0"/>
          </a:p>
          <a:p>
            <a:r>
              <a:rPr lang="en-US" baseline="0" dirty="0" smtClean="0"/>
              <a:t>What we can see from this graph is that while the energy spent handling persistent data in the traditional HDD Baseline system is dwarfed by the energy of accessing its devices, in the NVM Baseline system – by just switching the HDD with NVM – the energy consumed to manage persistent data in the traditional way begins to emerge as a significant bottleneck.  By eliminating this source of inefficiency in the Persistent Memory system, however, we can improve energy (and as we will later see, performance as well).</a:t>
            </a:r>
          </a:p>
        </p:txBody>
      </p:sp>
      <p:sp>
        <p:nvSpPr>
          <p:cNvPr id="4" name="Slide Number Placeholder 3"/>
          <p:cNvSpPr>
            <a:spLocks noGrp="1"/>
          </p:cNvSpPr>
          <p:nvPr>
            <p:ph type="sldNum" sz="quarter" idx="10"/>
          </p:nvPr>
        </p:nvSpPr>
        <p:spPr/>
        <p:txBody>
          <a:bodyPr/>
          <a:lstStyle/>
          <a:p>
            <a:fld id="{AB959945-7217-484B-8E74-88DC87A74BB0}" type="slidenum">
              <a:rPr lang="en-US" smtClean="0"/>
              <a:pPr/>
              <a:t>9</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10</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11</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13</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Let’s take a closer</a:t>
            </a:r>
            <a:r>
              <a:rPr lang="en-US" baseline="0" dirty="0" smtClean="0"/>
              <a:t> look at the high-level design goals for a Persistent Memory Manager, or PMM.</a:t>
            </a:r>
          </a:p>
          <a:p>
            <a:endParaRPr lang="en-US" baseline="0" dirty="0" smtClean="0"/>
          </a:p>
          <a:p>
            <a:r>
              <a:rPr lang="en-US" baseline="0" dirty="0" smtClean="0"/>
              <a:t>[click] The most noticeable feature of the PMM – from the system software perspective – is the fact that it exposes a load/store interface to access all persistent data in the system.  This means that applications can allocate portions of persistent memory, just as they would allocate portions of volatile DRAM memory in today’s systems.</a:t>
            </a:r>
          </a:p>
          <a:p>
            <a:endParaRPr lang="en-US" baseline="0" dirty="0" smtClean="0"/>
          </a:p>
          <a:p>
            <a:r>
              <a:rPr lang="en-US" baseline="0" dirty="0" smtClean="0"/>
              <a:t>[click] Of course, with a diverse array of devices managed by a persistent memory, it will be important for the PMM to leverage each of their strengths – and mitigate each of their weaknesses – as much as possible.  To this end, the PMM is responsible for managing how volatile and persistent are placed among devices, to ensure data can be efficiently located, persistence guarantees met, and any security rules enforced.</a:t>
            </a:r>
          </a:p>
          <a:p>
            <a:endParaRPr lang="en-US" baseline="0" dirty="0" smtClean="0"/>
          </a:p>
          <a:p>
            <a:r>
              <a:rPr lang="en-US" baseline="0" dirty="0" smtClean="0"/>
              <a:t>[click]  The PMM is also responsible for managing metadata storage and retrieval.  We will later evaluate how such overheads affect system performance.</a:t>
            </a:r>
          </a:p>
          <a:p>
            <a:endParaRPr lang="en-US" baseline="0" dirty="0" smtClean="0"/>
          </a:p>
          <a:p>
            <a:r>
              <a:rPr lang="en-US" baseline="0" dirty="0" smtClean="0"/>
              <a:t>[click]  In addition, to achieve the best performance and energy efficiency for the applications running on a system, it will be necessary for the system software to provide hints to the hardware to be used to make more efficient data placement decisions.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14</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is an example of what</a:t>
            </a:r>
            <a:r>
              <a:rPr lang="en-US" baseline="0" dirty="0" smtClean="0"/>
              <a:t> a</a:t>
            </a:r>
            <a:r>
              <a:rPr lang="en-US" dirty="0" smtClean="0"/>
              <a:t> program might look like if written for a</a:t>
            </a:r>
            <a:r>
              <a:rPr lang="en-US" baseline="0" dirty="0" smtClean="0"/>
              <a:t> system equipped with a persistent memory.</a:t>
            </a:r>
          </a:p>
          <a:p>
            <a:endParaRPr lang="en-US" baseline="0" dirty="0" smtClean="0"/>
          </a:p>
          <a:p>
            <a:r>
              <a:rPr lang="en-US" baseline="0" dirty="0" smtClean="0"/>
              <a:t>The main function creates a new persistent object called “</a:t>
            </a:r>
            <a:r>
              <a:rPr lang="en-US" baseline="0" dirty="0" err="1" smtClean="0"/>
              <a:t>myData</a:t>
            </a:r>
            <a:r>
              <a:rPr lang="en-US" baseline="0" dirty="0" smtClean="0"/>
              <a:t>” with the handle “</a:t>
            </a:r>
            <a:r>
              <a:rPr lang="en-US" baseline="0" dirty="0" err="1" smtClean="0"/>
              <a:t>file.dat</a:t>
            </a:r>
            <a:r>
              <a:rPr lang="en-US" baseline="0" dirty="0" smtClean="0"/>
              <a:t>”.  You can see that we use a similar notation to C’s FILE structure.  The contents of </a:t>
            </a:r>
            <a:r>
              <a:rPr lang="en-US" baseline="0" dirty="0" err="1" smtClean="0"/>
              <a:t>myData</a:t>
            </a:r>
            <a:r>
              <a:rPr lang="en-US" baseline="0" dirty="0" smtClean="0"/>
              <a:t> is then set to a newly-allocated *persistent* array of 64 integers.</a:t>
            </a:r>
          </a:p>
          <a:p>
            <a:endParaRPr lang="en-US" baseline="0" dirty="0" smtClean="0"/>
          </a:p>
          <a:p>
            <a:r>
              <a:rPr lang="en-US" baseline="0" dirty="0" smtClean="0"/>
              <a:t>Later (perhaps after reboots of the machine), the data for the handle “</a:t>
            </a:r>
            <a:r>
              <a:rPr lang="en-US" baseline="0" dirty="0" err="1" smtClean="0"/>
              <a:t>file.dat</a:t>
            </a:r>
            <a:r>
              <a:rPr lang="en-US" baseline="0" dirty="0" smtClean="0"/>
              <a:t>” is retrieved and the contents of </a:t>
            </a:r>
            <a:r>
              <a:rPr lang="en-US" baseline="0" dirty="0" err="1" smtClean="0"/>
              <a:t>myData</a:t>
            </a:r>
            <a:r>
              <a:rPr lang="en-US" baseline="0" dirty="0" smtClean="0"/>
              <a:t> is modified and will remain persistent.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15</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And</a:t>
            </a:r>
            <a:r>
              <a:rPr lang="en-US" baseline="0" dirty="0" smtClean="0"/>
              <a:t> to tie everything together, here is how a persistent memory would operate.  Code allocates persistent objects and accesses them using loads and stores – no different than persistent memory in today’s machines.  Optionally, the software can provide hints as to the types of access patterns or requirements of the software.</a:t>
            </a:r>
          </a:p>
          <a:p>
            <a:endParaRPr lang="en-US" baseline="0" dirty="0" smtClean="0"/>
          </a:p>
          <a:p>
            <a:r>
              <a:rPr lang="en-US" baseline="0" dirty="0" smtClean="0"/>
              <a:t>Then, a Persistent Memory Manager uses this access information and software hints to allocate, locate, migrate, and access data among the heterogeneous array of devices present on the system, attempting to strike a balance between application-level guarantees, like persistence and security, and performance and energy efficiency.</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16</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17</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18</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21</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a:t>
            </a:r>
            <a:r>
              <a:rPr lang="en-US" baseline="0" dirty="0" smtClean="0"/>
              <a:t> we’ve plotted these two important characteristics as axes on a graph.  On the bottom is persistence, from temporary – the data does not need to be saved across program executions – on the left to persistent – the data must remain across executions for correct operation – on the right.  From bottom to top we have data that has more locality – and is accessed very frequently in a short amount of time or space – to data that has less locality – which may predominantly be accessed in a random manner.</a:t>
            </a:r>
          </a:p>
          <a:p>
            <a:endParaRPr lang="en-US" baseline="0" dirty="0" smtClean="0"/>
          </a:p>
          <a:p>
            <a:r>
              <a:rPr lang="en-US" baseline="0" dirty="0" smtClean="0"/>
              <a:t>Let’s take a look at two examples of data and how they map onto this space.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First we have some</a:t>
            </a:r>
            <a:r>
              <a:rPr lang="en-US" baseline="0" dirty="0" smtClean="0"/>
              <a:t> data </a:t>
            </a:r>
            <a:r>
              <a:rPr lang="en-US" dirty="0" smtClean="0"/>
              <a:t>that requires</a:t>
            </a:r>
            <a:r>
              <a:rPr lang="en-US" baseline="0" dirty="0" smtClean="0"/>
              <a:t> high persistence but has little locality.  Such data might be the columns in a column store that are only scanned through infrequently.  While it is essential that this data remain persistent across runs of the program, it may not be accessed that frequently, and therefore may be more beneficial to place on slightly slower, persistent memory devices, such as Flash.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23</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 the other end</a:t>
            </a:r>
            <a:r>
              <a:rPr lang="en-US" baseline="0" dirty="0" smtClean="0"/>
              <a:t> of the perspective is data that has high locality but is only ephemeral and not needed between executions.  Data in a Content Delivery Network that is cached as it is accessed and is constantly being updated and replaced, is a great candidate for placing in DRAM on such systems.</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24</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28</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grep</a:t>
            </a:r>
            <a:r>
              <a:rPr lang="en-US" baseline="0" dirty="0" smtClean="0"/>
              <a:t> and </a:t>
            </a:r>
            <a:r>
              <a:rPr lang="en-US" baseline="0" dirty="0" err="1" smtClean="0"/>
              <a:t>grep</a:t>
            </a:r>
            <a:r>
              <a:rPr lang="en-US" baseline="0" dirty="0" smtClean="0"/>
              <a:t> -r are CPU-intensive, so the change is not as large</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36</a:t>
            </a:fld>
            <a:endParaRPr lang="en-US"/>
          </a:p>
        </p:txBody>
      </p:sp>
    </p:spTree>
    <p:extLst>
      <p:ext uri="{BB962C8B-B14F-4D97-AF65-F5344CB8AC3E}">
        <p14:creationId xmlns:p14="http://schemas.microsoft.com/office/powerpoint/2010/main" val="303519147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r>
              <a:rPr lang="en-US" dirty="0" smtClean="0"/>
              <a:t>Reduced code footprint lowers *both</a:t>
            </a:r>
            <a:r>
              <a:rPr lang="en-US" baseline="0" dirty="0" smtClean="0"/>
              <a:t>* static and dynamic energy consumption by reducing number of instructions required to perform the same amount of work</a:t>
            </a:r>
          </a:p>
          <a:p>
            <a:pPr marL="228600" indent="-228600">
              <a:buAutoNum type="arabicPeriod"/>
            </a:pPr>
            <a:r>
              <a:rPr lang="en-US" baseline="0" dirty="0" smtClean="0"/>
              <a:t>Reduced data movement lowers static energy consumption</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40</a:t>
            </a:fld>
            <a:endParaRPr lang="en-US"/>
          </a:p>
        </p:txBody>
      </p:sp>
    </p:spTree>
    <p:extLst>
      <p:ext uri="{BB962C8B-B14F-4D97-AF65-F5344CB8AC3E}">
        <p14:creationId xmlns:p14="http://schemas.microsoft.com/office/powerpoint/2010/main" val="29537889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smtClean="0"/>
              <a:t>Up until this point, we have assumed that</a:t>
            </a:r>
            <a:r>
              <a:rPr lang="en-US" baseline="0" dirty="0" smtClean="0"/>
              <a:t> the PMM requires no additional overhead in order to explore the potential of systems with persistent memory.  </a:t>
            </a:r>
            <a:r>
              <a:rPr lang="en-US" dirty="0" smtClean="0"/>
              <a:t>This figure shows how</a:t>
            </a:r>
            <a:r>
              <a:rPr lang="en-US" baseline="0" dirty="0" smtClean="0"/>
              <a:t> execution time varies as the latency *per memory access* to the PMM is varied from 1 to 100 cycles.  Note that this estimate is conservative in the sense that it does not consider the potential for overlapping multiple access latencies in the PMM.</a:t>
            </a:r>
          </a:p>
          <a:p>
            <a:pPr marL="0" indent="0">
              <a:buNone/>
            </a:pPr>
            <a:endParaRPr lang="en-US" baseline="0" dirty="0" smtClean="0"/>
          </a:p>
          <a:p>
            <a:pPr marL="0" indent="0">
              <a:buNone/>
            </a:pPr>
            <a:r>
              <a:rPr lang="en-US" baseline="0" dirty="0" smtClean="0"/>
              <a:t>For each benchmark, the categories are normalized to the performance of the NVM Baseline system, shown on the left.</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41</a:t>
            </a:fld>
            <a:endParaRPr lang="en-US"/>
          </a:p>
        </p:txBody>
      </p:sp>
    </p:spTree>
    <p:extLst>
      <p:ext uri="{BB962C8B-B14F-4D97-AF65-F5344CB8AC3E}">
        <p14:creationId xmlns:p14="http://schemas.microsoft.com/office/powerpoint/2010/main" val="29537889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42</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43</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44</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(Say *in words* some of the talking points from the paper):</a:t>
            </a:r>
          </a:p>
          <a:p>
            <a:endParaRPr lang="en-US" dirty="0" smtClean="0"/>
          </a:p>
          <a:p>
            <a:r>
              <a:rPr lang="en-US" dirty="0" smtClean="0"/>
              <a:t>Q1.  How</a:t>
            </a:r>
            <a:r>
              <a:rPr lang="en-US" baseline="0" dirty="0" smtClean="0"/>
              <a:t> should data be intelligently partitioned among devices?</a:t>
            </a:r>
          </a:p>
          <a:p>
            <a:r>
              <a:rPr lang="en-US" baseline="0" dirty="0" smtClean="0"/>
              <a:t>    How can data be efficiently transmitted between devices?</a:t>
            </a:r>
          </a:p>
          <a:p>
            <a:r>
              <a:rPr lang="en-US" baseline="0" dirty="0" smtClean="0"/>
              <a:t>    How can software be designed for improved fault tolerance?</a:t>
            </a:r>
          </a:p>
          <a:p>
            <a:r>
              <a:rPr lang="en-US" baseline="0" dirty="0" smtClean="0"/>
              <a:t>    How does persistent memory change models for availability?</a:t>
            </a:r>
          </a:p>
          <a:p>
            <a:endParaRPr lang="en-US" baseline="0" dirty="0" smtClean="0"/>
          </a:p>
          <a:p>
            <a:r>
              <a:rPr lang="en-US" baseline="0" dirty="0" smtClean="0"/>
              <a:t>Q2.  What is the right interface between persistent memory and software?</a:t>
            </a:r>
          </a:p>
          <a:p>
            <a:r>
              <a:rPr lang="en-US" baseline="0" dirty="0" smtClean="0"/>
              <a:t>    What types of hooks and access data should be exposed to the software?</a:t>
            </a:r>
          </a:p>
          <a:p>
            <a:r>
              <a:rPr lang="en-US" baseline="0" dirty="0" smtClean="0"/>
              <a:t>    How can software signal to hardware that applications have particular access patterns?</a:t>
            </a:r>
          </a:p>
          <a:p>
            <a:r>
              <a:rPr lang="en-US" baseline="0" dirty="0" smtClean="0"/>
              <a:t>    How can software help provide consistency, reliability, and protection among heterogeneous devices?</a:t>
            </a:r>
          </a:p>
          <a:p>
            <a:endParaRPr lang="en-US" baseline="0" dirty="0" smtClean="0"/>
          </a:p>
          <a:p>
            <a:r>
              <a:rPr lang="en-US" baseline="0" dirty="0" smtClean="0"/>
              <a:t>Q3.  How to efficiently support legacy system functionality (e.g., run HDD Baseline code on Persistent Memory and have it run nearly as fast as code designed for the Persistent Memory system)</a:t>
            </a:r>
          </a:p>
          <a:p>
            <a:r>
              <a:rPr lang="en-US" baseline="0" dirty="0" smtClean="0"/>
              <a:t>    How can devices in a persistent memory efficiently manage legacy interface (e.g., </a:t>
            </a:r>
            <a:r>
              <a:rPr lang="en-US" baseline="0" dirty="0" err="1" smtClean="0"/>
              <a:t>filesystem</a:t>
            </a:r>
            <a:r>
              <a:rPr lang="en-US" baseline="0" dirty="0" smtClean="0"/>
              <a:t>, page table) metadata?</a:t>
            </a:r>
          </a:p>
          <a:p>
            <a:endParaRPr lang="en-US" baseline="0" dirty="0" smtClean="0"/>
          </a:p>
          <a:p>
            <a:r>
              <a:rPr lang="en-US" baseline="0" dirty="0" smtClean="0"/>
              <a:t>Q4.  A key challenge will be to keep accesses to a persistent memory fast, how this can be done efficiently (e.g., in between 10 to 50 cycles per access) is an important open area for future research.</a:t>
            </a: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45</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46</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47</a:t>
            </a:fld>
            <a:endParaRPr lang="en-US"/>
          </a:p>
        </p:txBody>
      </p:sp>
    </p:spTree>
    <p:extLst>
      <p:ext uri="{BB962C8B-B14F-4D97-AF65-F5344CB8AC3E}">
        <p14:creationId xmlns:p14="http://schemas.microsoft.com/office/powerpoint/2010/main" val="22718694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pPr/>
              <a:t>49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xmlns:p14="http://schemas.microsoft.com/office/powerpoint/2010/main"/>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smtClean="0"/>
              <a:t>Click to edit Master text styles</a:t>
            </a:r>
          </a:p>
          <a:p>
            <a:pPr lvl="1"/>
            <a:r>
              <a:rPr lang="en-US" altLang="en-US" dirty="0" smtClean="0"/>
              <a:t>Second level</a:t>
            </a:r>
          </a:p>
          <a:p>
            <a:pPr lvl="2"/>
            <a:r>
              <a:rPr lang="en-US" altLang="en-US" dirty="0" smtClean="0"/>
              <a:t>Third level</a:t>
            </a:r>
          </a:p>
          <a:p>
            <a:pPr lvl="3"/>
            <a:r>
              <a:rPr lang="en-US" altLang="en-US" dirty="0" smtClean="0"/>
              <a:t>Fourth level</a:t>
            </a:r>
          </a:p>
          <a:p>
            <a:pPr lvl="4"/>
            <a:r>
              <a:rPr lang="en-US" altLang="en-US" dirty="0"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Tree>
  </p:cSld>
  <p:clrMap bg1="lt1" tx1="dk1" bg2="lt2" tx2="dk2" accent1="accent1" accent2="accent2" accent3="accent3" accent4="accent4" accent5="accent5" accent6="accent6" hlink="hlink" folHlink="folHlink"/>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8.emf"/></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pn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0.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1.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e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emf"/></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emf"/></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emf"/></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6.emf"/></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7.e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a:t>
            </a:r>
            <a:r>
              <a:rPr lang="en-US" sz="4000" dirty="0" smtClean="0"/>
              <a:t>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a:t>
            </a:r>
            <a:endParaRPr lang="en-US" dirty="0"/>
          </a:p>
        </p:txBody>
      </p:sp>
      <p:sp>
        <p:nvSpPr>
          <p:cNvPr id="3" name="Content Placeholder 2"/>
          <p:cNvSpPr>
            <a:spLocks noGrp="1"/>
          </p:cNvSpPr>
          <p:nvPr>
            <p:ph idx="1"/>
          </p:nvPr>
        </p:nvSpPr>
        <p:spPr>
          <a:xfrm>
            <a:off x="107504" y="908720"/>
            <a:ext cx="9036496" cy="5339680"/>
          </a:xfrm>
        </p:spPr>
        <p:txBody>
          <a:bodyPr/>
          <a:lstStyle/>
          <a:p>
            <a:r>
              <a:rPr lang="en-US" sz="2200" dirty="0" smtClean="0">
                <a:sym typeface="Wingdings"/>
              </a:rPr>
              <a:t>Traditional systems have a </a:t>
            </a:r>
            <a:r>
              <a:rPr lang="en-US" sz="2200" dirty="0" smtClean="0">
                <a:solidFill>
                  <a:srgbClr val="FF0000"/>
                </a:solidFill>
                <a:sym typeface="Wingdings"/>
              </a:rPr>
              <a:t>two-level storage model</a:t>
            </a:r>
          </a:p>
          <a:p>
            <a:pPr lvl="1"/>
            <a:r>
              <a:rPr lang="en-US" sz="2000" dirty="0" smtClean="0">
                <a:solidFill>
                  <a:schemeClr val="tx2">
                    <a:lumMod val="75000"/>
                  </a:schemeClr>
                </a:solidFill>
                <a:sym typeface="Wingdings"/>
              </a:rPr>
              <a:t>Access </a:t>
            </a:r>
            <a:r>
              <a:rPr lang="en-US" sz="2000" b="1" dirty="0" smtClean="0">
                <a:solidFill>
                  <a:schemeClr val="tx2">
                    <a:lumMod val="75000"/>
                  </a:schemeClr>
                </a:solidFill>
                <a:sym typeface="Wingdings"/>
              </a:rPr>
              <a:t>volatile</a:t>
            </a:r>
            <a:r>
              <a:rPr lang="en-US" sz="2000" dirty="0" smtClean="0">
                <a:solidFill>
                  <a:schemeClr val="tx2">
                    <a:lumMod val="75000"/>
                  </a:schemeClr>
                </a:solidFill>
                <a:sym typeface="Wingdings"/>
              </a:rPr>
              <a:t> data in memory with a </a:t>
            </a:r>
            <a:r>
              <a:rPr lang="en-US" sz="2000" b="1" dirty="0" smtClean="0">
                <a:solidFill>
                  <a:schemeClr val="tx2">
                    <a:lumMod val="75000"/>
                  </a:schemeClr>
                </a:solidFill>
                <a:sym typeface="Wingdings"/>
              </a:rPr>
              <a:t>load/store </a:t>
            </a:r>
            <a:r>
              <a:rPr lang="en-US" sz="2000" dirty="0" smtClean="0">
                <a:solidFill>
                  <a:schemeClr val="tx2">
                    <a:lumMod val="75000"/>
                  </a:schemeClr>
                </a:solidFill>
                <a:sym typeface="Wingdings"/>
              </a:rPr>
              <a:t>interface</a:t>
            </a:r>
          </a:p>
          <a:p>
            <a:pPr lvl="1"/>
            <a:r>
              <a:rPr lang="en-US" sz="2000" dirty="0" smtClean="0">
                <a:solidFill>
                  <a:srgbClr val="004D26"/>
                </a:solidFill>
                <a:sym typeface="Wingdings"/>
              </a:rPr>
              <a:t>Access </a:t>
            </a:r>
            <a:r>
              <a:rPr lang="en-US" sz="2000" b="1" dirty="0" smtClean="0">
                <a:solidFill>
                  <a:srgbClr val="004D26"/>
                </a:solidFill>
                <a:sym typeface="Wingdings"/>
              </a:rPr>
              <a:t>persistent</a:t>
            </a:r>
            <a:r>
              <a:rPr lang="en-US" sz="2000" dirty="0" smtClean="0">
                <a:solidFill>
                  <a:srgbClr val="004D26"/>
                </a:solidFill>
                <a:sym typeface="Wingdings"/>
              </a:rPr>
              <a:t> data in storage with a </a:t>
            </a:r>
            <a:r>
              <a:rPr lang="en-US" sz="2000" b="1" dirty="0" smtClean="0">
                <a:solidFill>
                  <a:srgbClr val="004D26"/>
                </a:solidFill>
                <a:sym typeface="Wingdings"/>
              </a:rPr>
              <a:t>file system </a:t>
            </a:r>
            <a:r>
              <a:rPr lang="en-US" sz="2000" dirty="0" smtClean="0">
                <a:solidFill>
                  <a:srgbClr val="004D26"/>
                </a:solidFill>
                <a:sym typeface="Wingdings"/>
              </a:rPr>
              <a:t>interface</a:t>
            </a:r>
          </a:p>
          <a:p>
            <a:pPr lvl="1"/>
            <a:r>
              <a:rPr lang="en-US" sz="2000" dirty="0">
                <a:sym typeface="Wingdings"/>
              </a:rPr>
              <a:t>Problem: </a:t>
            </a:r>
            <a:r>
              <a:rPr lang="en-US" sz="2000" dirty="0">
                <a:solidFill>
                  <a:srgbClr val="0000FF"/>
                </a:solidFill>
                <a:sym typeface="Wingdings"/>
              </a:rPr>
              <a:t>Operating system (OS) and file system (FS) code and buffering for storage lead to energy and performance inefficiencies</a:t>
            </a:r>
          </a:p>
          <a:p>
            <a:endParaRPr lang="en-US" sz="1400" dirty="0" smtClean="0"/>
          </a:p>
          <a:p>
            <a:r>
              <a:rPr lang="en-US" sz="2200" dirty="0" smtClean="0"/>
              <a:t>Opportunity: New </a:t>
            </a:r>
            <a:r>
              <a:rPr lang="en-US" sz="2200" dirty="0"/>
              <a:t>non-volatile memory (NVM) technologies can help provide </a:t>
            </a:r>
            <a:r>
              <a:rPr lang="en-US" sz="2200" dirty="0" smtClean="0"/>
              <a:t>fast (similar to DRAM), </a:t>
            </a:r>
            <a:r>
              <a:rPr lang="en-US" sz="2200" dirty="0"/>
              <a:t>persistent </a:t>
            </a:r>
            <a:r>
              <a:rPr lang="en-US" sz="2200" dirty="0" smtClean="0"/>
              <a:t>storage (similar to Flash)</a:t>
            </a:r>
            <a:endParaRPr lang="en-US" sz="2200" dirty="0"/>
          </a:p>
          <a:p>
            <a:pPr lvl="1"/>
            <a:r>
              <a:rPr lang="en-US" sz="2000" dirty="0" smtClean="0">
                <a:solidFill>
                  <a:srgbClr val="FF0000"/>
                </a:solidFill>
              </a:rPr>
              <a:t>Unfortunately, </a:t>
            </a:r>
            <a:r>
              <a:rPr lang="en-US" sz="2000" dirty="0">
                <a:solidFill>
                  <a:srgbClr val="FF0000"/>
                </a:solidFill>
              </a:rPr>
              <a:t>OS and FS code </a:t>
            </a:r>
            <a:r>
              <a:rPr lang="en-US" sz="2000" dirty="0" smtClean="0">
                <a:solidFill>
                  <a:srgbClr val="FF0000"/>
                </a:solidFill>
              </a:rPr>
              <a:t>can easily </a:t>
            </a:r>
            <a:r>
              <a:rPr lang="en-US" sz="2000" dirty="0">
                <a:solidFill>
                  <a:srgbClr val="FF0000"/>
                </a:solidFill>
              </a:rPr>
              <a:t>become </a:t>
            </a:r>
            <a:r>
              <a:rPr lang="en-US" sz="2000" dirty="0" smtClean="0">
                <a:solidFill>
                  <a:srgbClr val="FF0000"/>
                </a:solidFill>
              </a:rPr>
              <a:t>energy </a:t>
            </a:r>
            <a:r>
              <a:rPr lang="en-US" sz="2000" dirty="0">
                <a:solidFill>
                  <a:srgbClr val="FF0000"/>
                </a:solidFill>
              </a:rPr>
              <a:t>efficiency </a:t>
            </a:r>
            <a:r>
              <a:rPr lang="en-US" sz="2000" dirty="0" smtClean="0">
                <a:solidFill>
                  <a:srgbClr val="FF0000"/>
                </a:solidFill>
              </a:rPr>
              <a:t>and performance </a:t>
            </a:r>
            <a:r>
              <a:rPr lang="en-US" sz="2000" dirty="0" smtClean="0">
                <a:solidFill>
                  <a:srgbClr val="FF0000"/>
                </a:solidFill>
              </a:rPr>
              <a:t>bottlenecks if we keep the traditional storage model</a:t>
            </a:r>
            <a:endParaRPr lang="en-US" sz="2000" dirty="0" smtClean="0">
              <a:solidFill>
                <a:srgbClr val="FF0000"/>
              </a:solidFill>
            </a:endParaRPr>
          </a:p>
          <a:p>
            <a:endParaRPr lang="en-US" sz="1400" dirty="0" smtClean="0"/>
          </a:p>
          <a:p>
            <a:r>
              <a:rPr lang="en-US" sz="2200" dirty="0" smtClean="0"/>
              <a:t>This work: </a:t>
            </a:r>
            <a:r>
              <a:rPr lang="en-US" sz="2200" dirty="0" smtClean="0">
                <a:solidFill>
                  <a:srgbClr val="0000FF"/>
                </a:solidFill>
              </a:rPr>
              <a:t>makes a case for hardware</a:t>
            </a:r>
            <a:r>
              <a:rPr lang="en-US" sz="2200" dirty="0">
                <a:solidFill>
                  <a:srgbClr val="0000FF"/>
                </a:solidFill>
              </a:rPr>
              <a:t>/software </a:t>
            </a:r>
            <a:r>
              <a:rPr lang="en-US" sz="2200" dirty="0" smtClean="0">
                <a:solidFill>
                  <a:srgbClr val="0000FF"/>
                </a:solidFill>
              </a:rPr>
              <a:t>cooperative management </a:t>
            </a:r>
            <a:r>
              <a:rPr lang="en-US" sz="2200" dirty="0">
                <a:solidFill>
                  <a:srgbClr val="0000FF"/>
                </a:solidFill>
              </a:rPr>
              <a:t>of storage and </a:t>
            </a:r>
            <a:r>
              <a:rPr lang="en-US" sz="2200" dirty="0" smtClean="0">
                <a:solidFill>
                  <a:srgbClr val="0000FF"/>
                </a:solidFill>
              </a:rPr>
              <a:t>memory within a single-level</a:t>
            </a:r>
            <a:endParaRPr lang="en-US" sz="2200" dirty="0" smtClean="0">
              <a:solidFill>
                <a:srgbClr val="0000FF"/>
              </a:solidFill>
            </a:endParaRPr>
          </a:p>
          <a:p>
            <a:pPr lvl="1"/>
            <a:r>
              <a:rPr lang="en-US" sz="2000" dirty="0" smtClean="0"/>
              <a:t>We describe the </a:t>
            </a:r>
            <a:r>
              <a:rPr lang="en-US" sz="2000" dirty="0" smtClean="0"/>
              <a:t>idea of </a:t>
            </a:r>
            <a:r>
              <a:rPr lang="en-US" sz="2000" dirty="0" smtClean="0"/>
              <a:t>a Persistent Memory Manager (PMM) for efficiently coordinating storage and </a:t>
            </a:r>
            <a:r>
              <a:rPr lang="en-US" sz="2000" dirty="0" smtClean="0"/>
              <a:t>memory, and quantify its benefit</a:t>
            </a:r>
            <a:endParaRPr lang="en-US" sz="2000" dirty="0"/>
          </a:p>
          <a:p>
            <a:pPr lvl="1"/>
            <a:r>
              <a:rPr lang="en-US" sz="2000" dirty="0" smtClean="0"/>
              <a:t>And, </a:t>
            </a:r>
            <a:r>
              <a:rPr lang="en-US" sz="2000" dirty="0" smtClean="0"/>
              <a:t>examine questions </a:t>
            </a:r>
            <a:r>
              <a:rPr lang="en-US" sz="2000" dirty="0"/>
              <a:t>and </a:t>
            </a:r>
            <a:r>
              <a:rPr lang="en-US" sz="2000" dirty="0" smtClean="0"/>
              <a:t>challenges to address to realize PMM</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a:t>
            </a:fld>
            <a:endParaRPr lang="en-US" altLang="en-US"/>
          </a:p>
        </p:txBody>
      </p:sp>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Talk 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rgbClr val="0000FF"/>
                </a:solidFill>
                <a:sym typeface="Wingdings"/>
              </a:rPr>
              <a:t>Background: Storage and Memory Models</a:t>
            </a:r>
          </a:p>
          <a:p>
            <a:pPr>
              <a:lnSpc>
                <a:spcPct val="130000"/>
              </a:lnSpc>
            </a:pPr>
            <a:r>
              <a:rPr lang="en-US" sz="2200" dirty="0" smtClean="0"/>
              <a:t>Motivation: Eliminating Operating/File System Bottlenecks</a:t>
            </a:r>
          </a:p>
          <a:p>
            <a:pPr>
              <a:lnSpc>
                <a:spcPct val="130000"/>
              </a:lnSpc>
            </a:pPr>
            <a:r>
              <a:rPr lang="en-US" sz="2200" dirty="0" smtClean="0"/>
              <a:t>Our Proposal: Hardware/Software Coordinated Management </a:t>
            </a:r>
            <a:r>
              <a:rPr lang="en-US" sz="2200" dirty="0" smtClean="0"/>
              <a:t>of Storage </a:t>
            </a:r>
            <a:r>
              <a:rPr lang="en-US" sz="2200" dirty="0" smtClean="0"/>
              <a:t>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a:t>
            </a:fld>
            <a:endParaRPr lang="en-US" altLang="en-US"/>
          </a:p>
        </p:txBody>
      </p:sp>
    </p:spTree>
    <p:extLst>
      <p:ext uri="{BB962C8B-B14F-4D97-AF65-F5344CB8AC3E}">
        <p14:creationId xmlns:p14="http://schemas.microsoft.com/office/powerpoint/2010/main" val="217659961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Tale of Two Storage Levels</a:t>
            </a:r>
            <a:endParaRPr lang="en-US" dirty="0"/>
          </a:p>
        </p:txBody>
      </p:sp>
      <p:sp>
        <p:nvSpPr>
          <p:cNvPr id="3" name="Content Placeholder 2"/>
          <p:cNvSpPr>
            <a:spLocks noGrp="1"/>
          </p:cNvSpPr>
          <p:nvPr>
            <p:ph idx="1"/>
          </p:nvPr>
        </p:nvSpPr>
        <p:spPr/>
        <p:txBody>
          <a:bodyPr/>
          <a:lstStyle/>
          <a:p>
            <a:r>
              <a:rPr lang="en-US" sz="2200" dirty="0" smtClean="0">
                <a:sym typeface="Wingdings"/>
              </a:rPr>
              <a:t>Traditional systems use a two-level storage model</a:t>
            </a:r>
          </a:p>
          <a:p>
            <a:pPr lvl="1"/>
            <a:r>
              <a:rPr lang="en-US" sz="2000" dirty="0" smtClean="0">
                <a:sym typeface="Wingdings"/>
              </a:rPr>
              <a:t>Volatile data is stored in DRAM</a:t>
            </a:r>
          </a:p>
          <a:p>
            <a:pPr lvl="1"/>
            <a:r>
              <a:rPr lang="en-US" sz="2000" dirty="0" smtClean="0">
                <a:sym typeface="Wingdings"/>
              </a:rPr>
              <a:t>Persistent data is stored in HDD and Flash</a:t>
            </a:r>
          </a:p>
          <a:p>
            <a:r>
              <a:rPr lang="en-US" sz="2200" dirty="0" smtClean="0">
                <a:sym typeface="Wingdings"/>
              </a:rPr>
              <a:t>Accessed through two vastly different interfaces</a:t>
            </a:r>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a:t>
            </a:fld>
            <a:endParaRPr lang="en-US" altLang="en-US"/>
          </a:p>
        </p:txBody>
      </p:sp>
      <p:grpSp>
        <p:nvGrpSpPr>
          <p:cNvPr id="21" name="Group 20"/>
          <p:cNvGrpSpPr/>
          <p:nvPr/>
        </p:nvGrpSpPr>
        <p:grpSpPr>
          <a:xfrm>
            <a:off x="1835696" y="2852936"/>
            <a:ext cx="5761156" cy="3179413"/>
            <a:chOff x="683568" y="1268760"/>
            <a:chExt cx="7948936" cy="4386785"/>
          </a:xfrm>
        </p:grpSpPr>
        <p:pic>
          <p:nvPicPr>
            <p:cNvPr id="5"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Arial" pitchFamily="-107" charset="0"/>
                  <a:ea typeface="Arial" pitchFamily="-107" charset="0"/>
                  <a:cs typeface="Arial" pitchFamily="-107" charset="0"/>
                </a:rPr>
                <a:t>Processor</a:t>
              </a:r>
            </a:p>
            <a:p>
              <a:pPr algn="ctr">
                <a:defRPr/>
              </a:pPr>
              <a:r>
                <a:rPr lang="en-US" sz="1400" kern="0" dirty="0">
                  <a:solidFill>
                    <a:sysClr val="windowText" lastClr="000000"/>
                  </a:solidFill>
                  <a:latin typeface="Arial" pitchFamily="-107" charset="0"/>
                  <a:ea typeface="Arial" pitchFamily="-107" charset="0"/>
                  <a:cs typeface="Arial" pitchFamily="-107" charset="0"/>
                </a:rPr>
                <a:t>a</a:t>
              </a:r>
              <a:r>
                <a:rPr lang="en-US" sz="1400" kern="0" dirty="0" smtClean="0">
                  <a:solidFill>
                    <a:sysClr val="windowText" lastClr="000000"/>
                  </a:solidFill>
                  <a:latin typeface="Arial" pitchFamily="-107" charset="0"/>
                  <a:ea typeface="Arial" pitchFamily="-107" charset="0"/>
                  <a:cs typeface="Arial" pitchFamily="-107" charset="0"/>
                </a:rPr>
                <a:t>nd caches</a:t>
              </a:r>
              <a:endParaRPr lang="en-US" sz="1400" kern="0" dirty="0">
                <a:solidFill>
                  <a:sysClr val="windowText" lastClr="000000"/>
                </a:solidFill>
                <a:latin typeface="Arial" pitchFamily="-107" charset="0"/>
                <a:ea typeface="Arial" pitchFamily="-107" charset="0"/>
                <a:cs typeface="Arial" pitchFamily="-107" charset="0"/>
              </a:endParaRPr>
            </a:p>
          </p:txBody>
        </p:sp>
        <p:sp>
          <p:nvSpPr>
            <p:cNvPr id="7"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rgbClr val="FF0000"/>
                  </a:solidFill>
                  <a:latin typeface="Arial" pitchFamily="-107" charset="0"/>
                  <a:ea typeface="Arial" pitchFamily="-107" charset="0"/>
                  <a:cs typeface="Arial" pitchFamily="-107" charset="0"/>
                </a:rPr>
                <a:t>Main </a:t>
              </a:r>
              <a:r>
                <a:rPr lang="en-US" sz="1400" kern="0" dirty="0" smtClean="0">
                  <a:solidFill>
                    <a:srgbClr val="FF0000"/>
                  </a:solidFill>
                  <a:latin typeface="Arial" pitchFamily="-107" charset="0"/>
                  <a:ea typeface="Arial" pitchFamily="-107" charset="0"/>
                  <a:cs typeface="Arial" pitchFamily="-107" charset="0"/>
                </a:rPr>
                <a:t>Memory</a:t>
              </a:r>
              <a:endParaRPr lang="en-US" sz="1400" kern="0" dirty="0">
                <a:solidFill>
                  <a:srgbClr val="FF0000"/>
                </a:solidFill>
                <a:latin typeface="Arial" pitchFamily="-107" charset="0"/>
                <a:ea typeface="Arial" pitchFamily="-107" charset="0"/>
                <a:cs typeface="Arial" pitchFamily="-107" charset="0"/>
              </a:endParaRPr>
            </a:p>
          </p:txBody>
        </p:sp>
        <p:sp>
          <p:nvSpPr>
            <p:cNvPr id="8"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FF0000"/>
                  </a:solidFill>
                </a:rPr>
                <a:t>Storage (SSD/HDD)</a:t>
              </a:r>
            </a:p>
          </p:txBody>
        </p:sp>
        <p:pic>
          <p:nvPicPr>
            <p:cNvPr id="9"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1" name="Straight Arrow Connector 10"/>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Virtual memory</a:t>
              </a:r>
              <a:endParaRPr lang="en-US" sz="1400" dirty="0">
                <a:solidFill>
                  <a:srgbClr val="000000"/>
                </a:solidFill>
              </a:endParaRPr>
            </a:p>
          </p:txBody>
        </p:sp>
        <p:sp>
          <p:nvSpPr>
            <p:cNvPr id="13" name="Rectangle 12"/>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Address translation</a:t>
              </a:r>
              <a:endParaRPr lang="en-US" sz="1400" dirty="0">
                <a:solidFill>
                  <a:srgbClr val="000000"/>
                </a:solidFill>
              </a:endParaRPr>
            </a:p>
          </p:txBody>
        </p:sp>
        <p:cxnSp>
          <p:nvCxnSpPr>
            <p:cNvPr id="14" name="Straight Arrow Connector 13"/>
            <p:cNvCxnSpPr>
              <a:stCxn id="12" idx="2"/>
              <a:endCxn id="13"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5" name="Straight Arrow Connector 14"/>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2699792" y="1268760"/>
              <a:ext cx="1448008" cy="424654"/>
            </a:xfrm>
            <a:prstGeom prst="rect">
              <a:avLst/>
            </a:prstGeom>
            <a:noFill/>
          </p:spPr>
          <p:txBody>
            <a:bodyPr wrap="none" rtlCol="0">
              <a:spAutoFit/>
            </a:bodyPr>
            <a:lstStyle/>
            <a:p>
              <a:r>
                <a:rPr lang="en-US" sz="1400" dirty="0" smtClean="0"/>
                <a:t>Load/Store</a:t>
              </a:r>
              <a:endParaRPr lang="en-US" sz="1400" dirty="0"/>
            </a:p>
          </p:txBody>
        </p:sp>
        <p:cxnSp>
          <p:nvCxnSpPr>
            <p:cNvPr id="17" name="Straight Arrow Connector 16"/>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8" name="Rectangle 17"/>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Operating system</a:t>
              </a:r>
            </a:p>
            <a:p>
              <a:pPr algn="ctr"/>
              <a:r>
                <a:rPr lang="en-US" sz="1400" dirty="0" smtClean="0">
                  <a:solidFill>
                    <a:srgbClr val="000000"/>
                  </a:solidFill>
                </a:rPr>
                <a:t>and file system</a:t>
              </a:r>
              <a:endParaRPr lang="en-US" sz="1400" dirty="0">
                <a:solidFill>
                  <a:srgbClr val="000000"/>
                </a:solidFill>
              </a:endParaRPr>
            </a:p>
          </p:txBody>
        </p:sp>
        <p:cxnSp>
          <p:nvCxnSpPr>
            <p:cNvPr id="19" name="Straight Arrow Connector 18"/>
            <p:cNvCxnSpPr>
              <a:stCxn id="18"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0" name="TextBox 19"/>
            <p:cNvSpPr txBox="1"/>
            <p:nvPr/>
          </p:nvSpPr>
          <p:spPr>
            <a:xfrm>
              <a:off x="5220072" y="1268760"/>
              <a:ext cx="2716215" cy="424654"/>
            </a:xfrm>
            <a:prstGeom prst="rect">
              <a:avLst/>
            </a:prstGeom>
            <a:noFill/>
          </p:spPr>
          <p:txBody>
            <a:bodyPr wrap="none" rtlCol="0">
              <a:spAutoFit/>
            </a:bodyPr>
            <a:lstStyle/>
            <a:p>
              <a:r>
                <a:rPr lang="en-US" sz="1400" dirty="0" err="1" smtClean="0"/>
                <a:t>fopen</a:t>
              </a:r>
              <a:r>
                <a:rPr lang="en-US" sz="1400" dirty="0" smtClean="0"/>
                <a:t>, </a:t>
              </a:r>
              <a:r>
                <a:rPr lang="en-US" sz="1400" dirty="0" err="1" smtClean="0"/>
                <a:t>fread</a:t>
              </a:r>
              <a:r>
                <a:rPr lang="en-US" sz="1400" dirty="0" smtClean="0"/>
                <a:t>, </a:t>
              </a:r>
              <a:r>
                <a:rPr lang="en-US" sz="1400" dirty="0" err="1" smtClean="0"/>
                <a:t>fwrite</a:t>
              </a:r>
              <a:r>
                <a:rPr lang="en-US" sz="1400" dirty="0" smtClean="0"/>
                <a:t>, …</a:t>
              </a:r>
              <a:endParaRPr lang="en-US" sz="1400" dirty="0"/>
            </a:p>
          </p:txBody>
        </p:sp>
      </p:grpSp>
    </p:spTree>
    <p:extLst>
      <p:ext uri="{BB962C8B-B14F-4D97-AF65-F5344CB8AC3E}">
        <p14:creationId xmlns:p14="http://schemas.microsoft.com/office/powerpoint/2010/main" val="157407578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Tale of Two Storage Levels</a:t>
            </a:r>
          </a:p>
        </p:txBody>
      </p:sp>
      <p:sp>
        <p:nvSpPr>
          <p:cNvPr id="3" name="Content Placeholder 2"/>
          <p:cNvSpPr>
            <a:spLocks noGrp="1"/>
          </p:cNvSpPr>
          <p:nvPr>
            <p:ph idx="1"/>
          </p:nvPr>
        </p:nvSpPr>
        <p:spPr>
          <a:xfrm>
            <a:off x="228600" y="908720"/>
            <a:ext cx="8735888" cy="5472608"/>
          </a:xfrm>
        </p:spPr>
        <p:txBody>
          <a:bodyPr/>
          <a:lstStyle/>
          <a:p>
            <a:r>
              <a:rPr lang="en-US" sz="2200" dirty="0" smtClean="0">
                <a:solidFill>
                  <a:srgbClr val="2A55D6"/>
                </a:solidFill>
              </a:rPr>
              <a:t>Two-level storage a</a:t>
            </a:r>
            <a:r>
              <a:rPr lang="en-US" sz="2200" dirty="0" smtClean="0">
                <a:solidFill>
                  <a:srgbClr val="2A55D6"/>
                </a:solidFill>
              </a:rPr>
              <a:t>rose </a:t>
            </a:r>
            <a:r>
              <a:rPr lang="en-US" sz="2200" dirty="0">
                <a:solidFill>
                  <a:srgbClr val="2A55D6"/>
                </a:solidFill>
              </a:rPr>
              <a:t>in systems due to the widely different access latencies and methods of </a:t>
            </a:r>
            <a:r>
              <a:rPr lang="en-US" sz="2200" dirty="0" smtClean="0">
                <a:solidFill>
                  <a:srgbClr val="2A55D6"/>
                </a:solidFill>
              </a:rPr>
              <a:t>the commodity storage </a:t>
            </a:r>
            <a:r>
              <a:rPr lang="en-US" sz="2200" dirty="0">
                <a:solidFill>
                  <a:srgbClr val="2A55D6"/>
                </a:solidFill>
              </a:rPr>
              <a:t>devices</a:t>
            </a:r>
          </a:p>
          <a:p>
            <a:pPr lvl="1"/>
            <a:r>
              <a:rPr lang="en-US" sz="2000" dirty="0"/>
              <a:t>Fast, low </a:t>
            </a:r>
            <a:r>
              <a:rPr lang="en-US" sz="2000" dirty="0" smtClean="0"/>
              <a:t>capacity, volatile DRAM </a:t>
            </a:r>
            <a:r>
              <a:rPr lang="en-US" sz="2000" dirty="0" smtClean="0">
                <a:sym typeface="Wingdings"/>
              </a:rPr>
              <a:t> working storage</a:t>
            </a:r>
            <a:endParaRPr lang="en-US" sz="2000" dirty="0"/>
          </a:p>
          <a:p>
            <a:pPr lvl="1"/>
            <a:r>
              <a:rPr lang="en-US" sz="2000" dirty="0"/>
              <a:t>S</a:t>
            </a:r>
            <a:r>
              <a:rPr lang="en-US" sz="2000" dirty="0" smtClean="0"/>
              <a:t>low</a:t>
            </a:r>
            <a:r>
              <a:rPr lang="en-US" sz="2000" dirty="0"/>
              <a:t>, high </a:t>
            </a:r>
            <a:r>
              <a:rPr lang="en-US" sz="2000" dirty="0" smtClean="0"/>
              <a:t>capacity, non-volatile </a:t>
            </a:r>
            <a:r>
              <a:rPr lang="en-US" sz="2000" dirty="0"/>
              <a:t>hard disk </a:t>
            </a:r>
            <a:r>
              <a:rPr lang="en-US" sz="2000" dirty="0" smtClean="0"/>
              <a:t>drives </a:t>
            </a:r>
            <a:r>
              <a:rPr lang="en-US" sz="2000" dirty="0" smtClean="0">
                <a:sym typeface="Wingdings"/>
              </a:rPr>
              <a:t> persistent storage</a:t>
            </a:r>
            <a:endParaRPr lang="en-US" sz="2000" dirty="0" smtClean="0"/>
          </a:p>
          <a:p>
            <a:pPr lvl="1"/>
            <a:endParaRPr lang="en-US" sz="2000" dirty="0" smtClean="0"/>
          </a:p>
          <a:p>
            <a:r>
              <a:rPr lang="en-US" sz="2200" dirty="0" smtClean="0"/>
              <a:t>Data from slow storage media is buffered in fast DRAM</a:t>
            </a:r>
          </a:p>
          <a:p>
            <a:pPr lvl="1"/>
            <a:r>
              <a:rPr lang="en-US" sz="2000" dirty="0"/>
              <a:t>A</a:t>
            </a:r>
            <a:r>
              <a:rPr lang="en-US" sz="2000" dirty="0" smtClean="0"/>
              <a:t>fter that it </a:t>
            </a:r>
            <a:r>
              <a:rPr lang="en-US" sz="2000" dirty="0" smtClean="0"/>
              <a:t>can be manipulated by </a:t>
            </a:r>
            <a:r>
              <a:rPr lang="en-US" sz="2000" dirty="0" smtClean="0"/>
              <a:t>programs </a:t>
            </a:r>
            <a:r>
              <a:rPr lang="en-US" sz="2000" dirty="0" smtClean="0">
                <a:sym typeface="Wingdings"/>
              </a:rPr>
              <a:t> programs cannot directly access persistent storage</a:t>
            </a:r>
            <a:endParaRPr lang="en-US" sz="2000" dirty="0" smtClean="0"/>
          </a:p>
          <a:p>
            <a:pPr lvl="1"/>
            <a:r>
              <a:rPr lang="en-US" sz="2000" dirty="0" smtClean="0"/>
              <a:t>It is the programmer’s job to translate this data </a:t>
            </a:r>
            <a:r>
              <a:rPr lang="en-US" sz="2000" dirty="0" smtClean="0"/>
              <a:t>between the two formats of the two-level storage (files and data structures)</a:t>
            </a:r>
            <a:endParaRPr lang="en-US" sz="2000" dirty="0" smtClean="0"/>
          </a:p>
          <a:p>
            <a:pPr lvl="1"/>
            <a:endParaRPr lang="en-US" sz="2000" dirty="0" smtClean="0"/>
          </a:p>
          <a:p>
            <a:r>
              <a:rPr lang="en-US" sz="2200" dirty="0" smtClean="0">
                <a:solidFill>
                  <a:srgbClr val="FF0000"/>
                </a:solidFill>
              </a:rPr>
              <a:t>Locating, transferring, and translating </a:t>
            </a:r>
            <a:r>
              <a:rPr lang="en-US" sz="2200" dirty="0" smtClean="0">
                <a:solidFill>
                  <a:srgbClr val="FF0000"/>
                </a:solidFill>
              </a:rPr>
              <a:t>data and formats between the two </a:t>
            </a:r>
            <a:r>
              <a:rPr lang="en-US" sz="2200" dirty="0" smtClean="0">
                <a:solidFill>
                  <a:srgbClr val="FF0000"/>
                </a:solidFill>
              </a:rPr>
              <a:t>levels of storage </a:t>
            </a:r>
            <a:r>
              <a:rPr lang="en-US" sz="2200" dirty="0" smtClean="0">
                <a:solidFill>
                  <a:srgbClr val="FF0000"/>
                </a:solidFill>
              </a:rPr>
              <a:t>can </a:t>
            </a:r>
            <a:r>
              <a:rPr lang="en-US" sz="2200" dirty="0" smtClean="0">
                <a:solidFill>
                  <a:srgbClr val="FF0000"/>
                </a:solidFill>
              </a:rPr>
              <a:t>waste significant energy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5</a:t>
            </a:fld>
            <a:endParaRPr lang="en-US" altLang="en-US"/>
          </a:p>
        </p:txBody>
      </p:sp>
    </p:spTree>
    <p:extLst>
      <p:ext uri="{BB962C8B-B14F-4D97-AF65-F5344CB8AC3E}">
        <p14:creationId xmlns:p14="http://schemas.microsoft.com/office/powerpoint/2010/main" val="90013282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lstStyle/>
          <a:p>
            <a:r>
              <a:rPr lang="en-US" dirty="0" smtClean="0"/>
              <a:t>Opportunity: New Non</a:t>
            </a:r>
            <a:r>
              <a:rPr lang="en-US" dirty="0" smtClean="0"/>
              <a:t>-Volatile Memories</a:t>
            </a:r>
            <a:endParaRPr lang="en-US" dirty="0"/>
          </a:p>
        </p:txBody>
      </p:sp>
      <p:sp>
        <p:nvSpPr>
          <p:cNvPr id="3" name="Content Placeholder 2"/>
          <p:cNvSpPr>
            <a:spLocks noGrp="1"/>
          </p:cNvSpPr>
          <p:nvPr>
            <p:ph idx="1"/>
          </p:nvPr>
        </p:nvSpPr>
        <p:spPr/>
        <p:txBody>
          <a:bodyPr/>
          <a:lstStyle/>
          <a:p>
            <a:r>
              <a:rPr lang="en-US" sz="2200" dirty="0" smtClean="0"/>
              <a:t>Emerging memory technologies provide </a:t>
            </a:r>
            <a:r>
              <a:rPr lang="en-US" sz="2200" dirty="0" smtClean="0"/>
              <a:t>the potential for unifying storage and </a:t>
            </a:r>
            <a:r>
              <a:rPr lang="en-US" sz="2200" dirty="0" smtClean="0"/>
              <a:t>memory (e.g., Phase-Change, STT-RAM, RRAM)</a:t>
            </a:r>
            <a:endParaRPr lang="en-US" sz="2200" dirty="0" smtClean="0"/>
          </a:p>
          <a:p>
            <a:pPr lvl="1"/>
            <a:r>
              <a:rPr lang="en-US" sz="2000" dirty="0" smtClean="0">
                <a:solidFill>
                  <a:srgbClr val="008000"/>
                </a:solidFill>
              </a:rPr>
              <a:t>Byte-addressable </a:t>
            </a:r>
            <a:r>
              <a:rPr lang="en-US" sz="2000" dirty="0" smtClean="0"/>
              <a:t>(can be accessed like DRAM)</a:t>
            </a:r>
          </a:p>
          <a:p>
            <a:pPr lvl="1"/>
            <a:r>
              <a:rPr lang="en-US" sz="2000" dirty="0">
                <a:solidFill>
                  <a:srgbClr val="008000"/>
                </a:solidFill>
              </a:rPr>
              <a:t>Low latency</a:t>
            </a:r>
            <a:r>
              <a:rPr lang="en-US" sz="2000" dirty="0"/>
              <a:t> (comparable to DRAM)</a:t>
            </a:r>
          </a:p>
          <a:p>
            <a:pPr lvl="1"/>
            <a:r>
              <a:rPr lang="en-US" sz="2000" dirty="0">
                <a:solidFill>
                  <a:srgbClr val="008000"/>
                </a:solidFill>
              </a:rPr>
              <a:t>Low power</a:t>
            </a:r>
            <a:r>
              <a:rPr lang="en-US" sz="2000" dirty="0"/>
              <a:t> </a:t>
            </a:r>
            <a:r>
              <a:rPr lang="en-US" sz="2000" dirty="0" smtClean="0"/>
              <a:t>(idle power </a:t>
            </a:r>
            <a:r>
              <a:rPr lang="en-US" sz="2000" dirty="0"/>
              <a:t>better than DRAM)</a:t>
            </a:r>
          </a:p>
          <a:p>
            <a:pPr lvl="1"/>
            <a:r>
              <a:rPr lang="en-US" sz="2000" dirty="0" smtClean="0">
                <a:solidFill>
                  <a:srgbClr val="008000"/>
                </a:solidFill>
              </a:rPr>
              <a:t>High </a:t>
            </a:r>
            <a:r>
              <a:rPr lang="en-US" sz="2000" dirty="0" smtClean="0">
                <a:solidFill>
                  <a:srgbClr val="008000"/>
                </a:solidFill>
              </a:rPr>
              <a:t>capacity</a:t>
            </a:r>
            <a:r>
              <a:rPr lang="en-US" sz="2000" dirty="0" smtClean="0"/>
              <a:t> (closer to Flash</a:t>
            </a:r>
            <a:r>
              <a:rPr lang="en-US" sz="2000" dirty="0" smtClean="0"/>
              <a:t>)</a:t>
            </a:r>
          </a:p>
          <a:p>
            <a:pPr lvl="1"/>
            <a:r>
              <a:rPr lang="en-US" sz="2000" dirty="0" smtClean="0">
                <a:solidFill>
                  <a:srgbClr val="008000"/>
                </a:solidFill>
              </a:rPr>
              <a:t>Non-volatile </a:t>
            </a:r>
            <a:r>
              <a:rPr lang="en-US" sz="2000" dirty="0" smtClean="0"/>
              <a:t>(can enable persistent storage)</a:t>
            </a:r>
            <a:endParaRPr lang="en-US" sz="2000" dirty="0" smtClean="0"/>
          </a:p>
          <a:p>
            <a:pPr lvl="1"/>
            <a:r>
              <a:rPr lang="en-US" sz="2000" dirty="0" smtClean="0">
                <a:solidFill>
                  <a:srgbClr val="FF0000"/>
                </a:solidFill>
              </a:rPr>
              <a:t>May have l</a:t>
            </a:r>
            <a:r>
              <a:rPr lang="en-US" sz="2000" dirty="0" smtClean="0">
                <a:solidFill>
                  <a:srgbClr val="FF0000"/>
                </a:solidFill>
              </a:rPr>
              <a:t>imited </a:t>
            </a:r>
            <a:r>
              <a:rPr lang="en-US" sz="2000" dirty="0" smtClean="0">
                <a:solidFill>
                  <a:srgbClr val="FF0000"/>
                </a:solidFill>
              </a:rPr>
              <a:t>endurance</a:t>
            </a:r>
            <a:r>
              <a:rPr lang="en-US" sz="2000" dirty="0" smtClean="0"/>
              <a:t> </a:t>
            </a:r>
            <a:r>
              <a:rPr lang="en-US" sz="2000" dirty="0" smtClean="0"/>
              <a:t>(but, better than </a:t>
            </a:r>
            <a:r>
              <a:rPr lang="en-US" sz="2000" dirty="0" smtClean="0"/>
              <a:t>Flash)</a:t>
            </a:r>
          </a:p>
          <a:p>
            <a:pPr lvl="1"/>
            <a:endParaRPr lang="en-US" sz="2000" dirty="0" smtClean="0"/>
          </a:p>
          <a:p>
            <a:r>
              <a:rPr lang="en-US" sz="2200" dirty="0" smtClean="0"/>
              <a:t>Can provide fast access </a:t>
            </a:r>
            <a:r>
              <a:rPr lang="en-US" sz="2200" dirty="0" smtClean="0"/>
              <a:t>to </a:t>
            </a:r>
            <a:r>
              <a:rPr lang="en-US" sz="2200" b="1" i="1" dirty="0" smtClean="0">
                <a:solidFill>
                  <a:srgbClr val="0000FF"/>
                </a:solidFill>
              </a:rPr>
              <a:t>both</a:t>
            </a:r>
            <a:r>
              <a:rPr lang="en-US" sz="2200" dirty="0" smtClean="0">
                <a:solidFill>
                  <a:srgbClr val="0000FF"/>
                </a:solidFill>
              </a:rPr>
              <a:t> </a:t>
            </a:r>
            <a:r>
              <a:rPr lang="en-US" sz="2200" dirty="0" smtClean="0">
                <a:solidFill>
                  <a:srgbClr val="0000FF"/>
                </a:solidFill>
              </a:rPr>
              <a:t>volatile data and persistent storage</a:t>
            </a:r>
          </a:p>
          <a:p>
            <a:endParaRPr lang="en-US" sz="2200" dirty="0" smtClean="0">
              <a:solidFill>
                <a:srgbClr val="0000FF"/>
              </a:solidFill>
            </a:endParaRPr>
          </a:p>
          <a:p>
            <a:r>
              <a:rPr lang="en-US" sz="2200" dirty="0" smtClean="0">
                <a:solidFill>
                  <a:srgbClr val="0000FF"/>
                </a:solidFill>
              </a:rPr>
              <a:t>Question:</a:t>
            </a:r>
            <a:r>
              <a:rPr lang="en-US" sz="2200" dirty="0" smtClean="0">
                <a:solidFill>
                  <a:srgbClr val="0000FF"/>
                </a:solidFill>
              </a:rPr>
              <a:t> </a:t>
            </a:r>
            <a:r>
              <a:rPr lang="en-US" sz="2200" dirty="0" smtClean="0">
                <a:solidFill>
                  <a:srgbClr val="FF0000"/>
                </a:solidFill>
              </a:rPr>
              <a:t>if such devices are </a:t>
            </a:r>
            <a:r>
              <a:rPr lang="en-US" sz="2200" dirty="0" smtClean="0">
                <a:solidFill>
                  <a:srgbClr val="FF0000"/>
                </a:solidFill>
              </a:rPr>
              <a:t>used, </a:t>
            </a:r>
            <a:r>
              <a:rPr lang="en-US" sz="2200" dirty="0" smtClean="0">
                <a:solidFill>
                  <a:srgbClr val="FF0000"/>
                </a:solidFill>
              </a:rPr>
              <a:t>is it efficient to keep a      two-level storage model</a:t>
            </a:r>
            <a:r>
              <a:rPr lang="en-US" sz="2200" dirty="0" smtClean="0">
                <a:solidFill>
                  <a:srgbClr val="FF0000"/>
                </a:solidFill>
              </a:rPr>
              <a:t>?</a:t>
            </a:r>
            <a:endParaRPr lang="en-US" sz="2200" dirty="0" smtClean="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a:t>
            </a:fld>
            <a:endParaRPr lang="en-US" altLang="en-US"/>
          </a:p>
        </p:txBody>
      </p:sp>
    </p:spTree>
    <p:extLst>
      <p:ext uri="{BB962C8B-B14F-4D97-AF65-F5344CB8AC3E}">
        <p14:creationId xmlns:p14="http://schemas.microsoft.com/office/powerpoint/2010/main" val="202806512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Traditional Storage Bottlenecks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7</a:t>
            </a:fld>
            <a:endParaRPr lang="en-US" altLang="en-US"/>
          </a:p>
        </p:txBody>
      </p:sp>
      <p:pic>
        <p:nvPicPr>
          <p:cNvPr id="7" name="Content Placeholder 6"/>
          <p:cNvPicPr>
            <a:picLocks noGrp="1" noChangeAspect="1"/>
          </p:cNvPicPr>
          <p:nvPr>
            <p:ph idx="1"/>
          </p:nvPr>
        </p:nvPicPr>
        <p:blipFill>
          <a:blip r:embed="rId3"/>
          <a:srcRect l="-7865" r="-7865"/>
          <a:stretch>
            <a:fillRect/>
          </a:stretch>
        </p:blipFill>
        <p:spPr/>
      </p:pic>
      <p:sp>
        <p:nvSpPr>
          <p:cNvPr id="5" name="TextBox 38"/>
          <p:cNvSpPr txBox="1">
            <a:spLocks noChangeArrowheads="1"/>
          </p:cNvSpPr>
          <p:nvPr/>
        </p:nvSpPr>
        <p:spPr bwMode="auto">
          <a:xfrm rot="10800000" flipV="1">
            <a:off x="1835696" y="1772816"/>
            <a:ext cx="1584176" cy="1754327"/>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Today (DRAM + HDD) and two-level storage model</a:t>
            </a:r>
            <a:endParaRPr lang="en-US" sz="1800" dirty="0" smtClean="0">
              <a:solidFill>
                <a:srgbClr val="0000FF"/>
              </a:solidFill>
            </a:endParaRPr>
          </a:p>
        </p:txBody>
      </p:sp>
      <p:sp>
        <p:nvSpPr>
          <p:cNvPr id="6" name="TextBox 38"/>
          <p:cNvSpPr txBox="1">
            <a:spLocks noChangeArrowheads="1"/>
          </p:cNvSpPr>
          <p:nvPr/>
        </p:nvSpPr>
        <p:spPr bwMode="auto">
          <a:xfrm rot="10800000" flipV="1">
            <a:off x="4644008" y="3140968"/>
            <a:ext cx="1656184" cy="1477328"/>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with NVM (PCM-like)</a:t>
            </a:r>
            <a:r>
              <a:rPr lang="en-US" sz="1800" dirty="0" smtClean="0">
                <a:solidFill>
                  <a:srgbClr val="0000FF"/>
                </a:solidFill>
              </a:rPr>
              <a:t>, keep two-level storage model </a:t>
            </a:r>
            <a:endParaRPr lang="en-US" sz="1800" dirty="0" smtClean="0">
              <a:solidFill>
                <a:srgbClr val="0000FF"/>
              </a:solidFill>
            </a:endParaRPr>
          </a:p>
        </p:txBody>
      </p:sp>
      <p:sp>
        <p:nvSpPr>
          <p:cNvPr id="8" name="TextBox 38"/>
          <p:cNvSpPr txBox="1">
            <a:spLocks noChangeArrowheads="1"/>
          </p:cNvSpPr>
          <p:nvPr/>
        </p:nvSpPr>
        <p:spPr bwMode="auto">
          <a:xfrm rot="10800000" flipV="1">
            <a:off x="7092280" y="3140968"/>
            <a:ext cx="1656184" cy="2031325"/>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Replace HDD and DRAM with NVM (PCM-like), eliminate all OS+FS overhead</a:t>
            </a:r>
            <a:endParaRPr lang="en-US" sz="1800" dirty="0" smtClean="0">
              <a:solidFill>
                <a:srgbClr val="FF0000"/>
              </a:solidFill>
            </a:endParaRPr>
          </a:p>
        </p:txBody>
      </p:sp>
      <p:sp>
        <p:nvSpPr>
          <p:cNvPr id="9"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t>Results for </a:t>
            </a:r>
            <a:r>
              <a:rPr lang="en-US" sz="1600" dirty="0" err="1" smtClean="0"/>
              <a:t>PostMark</a:t>
            </a:r>
            <a:endParaRPr lang="en-US" sz="1600" dirty="0"/>
          </a:p>
        </p:txBody>
      </p:sp>
    </p:spTree>
    <p:extLst>
      <p:ext uri="{BB962C8B-B14F-4D97-AF65-F5344CB8AC3E}">
        <p14:creationId xmlns:p14="http://schemas.microsoft.com/office/powerpoint/2010/main" val="26137871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Eliminating Traditional Storage Bottlenecks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a:t>
            </a:fld>
            <a:endParaRPr lang="en-US" altLang="en-US"/>
          </a:p>
        </p:txBody>
      </p:sp>
      <p:pic>
        <p:nvPicPr>
          <p:cNvPr id="10" name="Content Placeholder 9"/>
          <p:cNvPicPr>
            <a:picLocks noGrp="1" noChangeAspect="1"/>
          </p:cNvPicPr>
          <p:nvPr>
            <p:ph idx="1"/>
          </p:nvPr>
        </p:nvPicPr>
        <p:blipFill>
          <a:blip r:embed="rId3"/>
          <a:srcRect l="-7624" r="-7624"/>
          <a:stretch>
            <a:fillRect/>
          </a:stretch>
        </p:blipFill>
        <p:spPr/>
      </p:pic>
      <p:sp>
        <p:nvSpPr>
          <p:cNvPr id="5"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t>Results for </a:t>
            </a:r>
            <a:r>
              <a:rPr lang="en-US" sz="1600" dirty="0" err="1" smtClean="0"/>
              <a:t>PostMark</a:t>
            </a:r>
            <a:endParaRPr lang="en-US" sz="1600" dirty="0"/>
          </a:p>
        </p:txBody>
      </p:sp>
    </p:spTree>
    <p:extLst>
      <p:ext uri="{BB962C8B-B14F-4D97-AF65-F5344CB8AC3E}">
        <p14:creationId xmlns:p14="http://schemas.microsoft.com/office/powerpoint/2010/main" val="17164489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Where is Energy Spent in Each Model?</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9</a:t>
            </a:fld>
            <a:endParaRPr lang="en-US" altLang="en-US"/>
          </a:p>
        </p:txBody>
      </p:sp>
      <p:pic>
        <p:nvPicPr>
          <p:cNvPr id="5" name="Content Placeholder 4"/>
          <p:cNvPicPr>
            <a:picLocks noGrp="1" noChangeAspect="1"/>
          </p:cNvPicPr>
          <p:nvPr>
            <p:ph idx="1"/>
          </p:nvPr>
        </p:nvPicPr>
        <p:blipFill>
          <a:blip r:embed="rId3"/>
          <a:srcRect l="-9058" r="-9058"/>
          <a:stretch>
            <a:fillRect/>
          </a:stretch>
        </p:blipFill>
        <p:spPr/>
      </p:pic>
      <p:sp>
        <p:nvSpPr>
          <p:cNvPr id="6" name="TextBox 38"/>
          <p:cNvSpPr txBox="1">
            <a:spLocks noChangeArrowheads="1"/>
          </p:cNvSpPr>
          <p:nvPr/>
        </p:nvSpPr>
        <p:spPr bwMode="auto">
          <a:xfrm rot="10800000" flipV="1">
            <a:off x="2123729" y="1844824"/>
            <a:ext cx="1656184"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HDD access</a:t>
            </a:r>
          </a:p>
          <a:p>
            <a:pPr algn="ctr" eaLnBrk="1" hangingPunct="1">
              <a:defRPr/>
            </a:pPr>
            <a:r>
              <a:rPr lang="en-US" sz="1800" dirty="0" smtClean="0">
                <a:solidFill>
                  <a:srgbClr val="FF0000"/>
                </a:solidFill>
              </a:rPr>
              <a:t>wastes energy</a:t>
            </a:r>
            <a:endParaRPr lang="en-US" sz="1800" dirty="0" smtClean="0">
              <a:solidFill>
                <a:srgbClr val="FF0000"/>
              </a:solidFill>
            </a:endParaRPr>
          </a:p>
        </p:txBody>
      </p:sp>
      <p:sp>
        <p:nvSpPr>
          <p:cNvPr id="7" name="TextBox 38"/>
          <p:cNvSpPr txBox="1">
            <a:spLocks noChangeArrowheads="1"/>
          </p:cNvSpPr>
          <p:nvPr/>
        </p:nvSpPr>
        <p:spPr bwMode="auto">
          <a:xfrm rot="10800000" flipV="1">
            <a:off x="3923928" y="3861049"/>
            <a:ext cx="2160240" cy="646331"/>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FS/OS overhead becomes important</a:t>
            </a:r>
            <a:endParaRPr lang="en-US" sz="1800" dirty="0" smtClean="0">
              <a:solidFill>
                <a:srgbClr val="FF0000"/>
              </a:solidFill>
            </a:endParaRPr>
          </a:p>
        </p:txBody>
      </p:sp>
      <p:sp>
        <p:nvSpPr>
          <p:cNvPr id="8" name="TextBox 38"/>
          <p:cNvSpPr txBox="1">
            <a:spLocks noChangeArrowheads="1"/>
          </p:cNvSpPr>
          <p:nvPr/>
        </p:nvSpPr>
        <p:spPr bwMode="auto">
          <a:xfrm rot="10800000" flipV="1">
            <a:off x="2339752" y="2865709"/>
            <a:ext cx="2952328"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FF0000"/>
                </a:solidFill>
              </a:rPr>
              <a:t>Additional DRAM energy due to buffering overhead of two-level model</a:t>
            </a:r>
            <a:endParaRPr lang="en-US" sz="1800" dirty="0" smtClean="0">
              <a:solidFill>
                <a:srgbClr val="FF0000"/>
              </a:solidFill>
            </a:endParaRPr>
          </a:p>
        </p:txBody>
      </p:sp>
      <p:sp>
        <p:nvSpPr>
          <p:cNvPr id="9" name="TextBox 38"/>
          <p:cNvSpPr txBox="1">
            <a:spLocks noChangeArrowheads="1"/>
          </p:cNvSpPr>
          <p:nvPr/>
        </p:nvSpPr>
        <p:spPr bwMode="auto">
          <a:xfrm rot="10800000" flipV="1">
            <a:off x="6084168" y="2636912"/>
            <a:ext cx="2808312" cy="923330"/>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800" dirty="0" smtClean="0">
                <a:solidFill>
                  <a:srgbClr val="0000FF"/>
                </a:solidFill>
              </a:rPr>
              <a:t>No FS/OS overhead</a:t>
            </a:r>
          </a:p>
          <a:p>
            <a:pPr algn="ctr" eaLnBrk="1" hangingPunct="1">
              <a:defRPr/>
            </a:pPr>
            <a:r>
              <a:rPr lang="en-US" sz="1800" dirty="0" smtClean="0">
                <a:solidFill>
                  <a:srgbClr val="0000FF"/>
                </a:solidFill>
              </a:rPr>
              <a:t>No additional buffering overhead in DRAM</a:t>
            </a:r>
            <a:endParaRPr lang="en-US" sz="1800" dirty="0" smtClean="0">
              <a:solidFill>
                <a:srgbClr val="0000FF"/>
              </a:solidFill>
            </a:endParaRPr>
          </a:p>
        </p:txBody>
      </p:sp>
      <p:sp>
        <p:nvSpPr>
          <p:cNvPr id="10" name="TextBox 38"/>
          <p:cNvSpPr txBox="1">
            <a:spLocks noChangeArrowheads="1"/>
          </p:cNvSpPr>
          <p:nvPr/>
        </p:nvSpPr>
        <p:spPr bwMode="auto">
          <a:xfrm>
            <a:off x="172299" y="6453336"/>
            <a:ext cx="209544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r>
              <a:rPr lang="en-US" sz="1600" dirty="0" smtClean="0"/>
              <a:t>Results for </a:t>
            </a:r>
            <a:r>
              <a:rPr lang="en-US" sz="1600" dirty="0" err="1" smtClean="0"/>
              <a:t>PostMark</a:t>
            </a:r>
            <a:endParaRPr lang="en-US" sz="1600" dirty="0"/>
          </a:p>
        </p:txBody>
      </p:sp>
    </p:spTree>
    <p:extLst>
      <p:ext uri="{BB962C8B-B14F-4D97-AF65-F5344CB8AC3E}">
        <p14:creationId xmlns:p14="http://schemas.microsoft.com/office/powerpoint/2010/main" val="345925328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rgbClr val="0000FF"/>
                </a:solidFill>
              </a:rPr>
              <a:t>Our Proposal: </a:t>
            </a:r>
            <a:r>
              <a:rPr lang="en-US" sz="2200" dirty="0">
                <a:solidFill>
                  <a:srgbClr val="0000FF"/>
                </a:solidFill>
              </a:rPr>
              <a:t>Hardware/Software Coordinated Management of Storage and Memory</a:t>
            </a:r>
          </a:p>
          <a:p>
            <a:pPr lvl="1">
              <a:lnSpc>
                <a:spcPct val="130000"/>
              </a:lnSpc>
            </a:pPr>
            <a:r>
              <a:rPr lang="en-US" sz="2000" dirty="0"/>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10</a:t>
            </a:fld>
            <a:endParaRPr lang="en-US" altLang="en-US"/>
          </a:p>
        </p:txBody>
      </p:sp>
    </p:spTree>
    <p:extLst>
      <p:ext uri="{BB962C8B-B14F-4D97-AF65-F5344CB8AC3E}">
        <p14:creationId xmlns:p14="http://schemas.microsoft.com/office/powerpoint/2010/main" val="1116468802"/>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a:t>
            </a:r>
            <a:r>
              <a:rPr lang="en-US" dirty="0" smtClean="0"/>
              <a:t>     Memory </a:t>
            </a:r>
            <a:r>
              <a:rPr lang="en-US" dirty="0" smtClean="0"/>
              <a:t>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11</a:t>
            </a:fld>
            <a:endParaRPr lang="en-US" altLang="en-US"/>
          </a:p>
        </p:txBody>
      </p:sp>
    </p:spTree>
    <p:extLst>
      <p:ext uri="{BB962C8B-B14F-4D97-AF65-F5344CB8AC3E}">
        <p14:creationId xmlns:p14="http://schemas.microsoft.com/office/powerpoint/2010/main" val="13398408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a:t>
            </a:r>
            <a:r>
              <a:rPr lang="en-US" dirty="0" smtClean="0"/>
              <a:t>   Memory </a:t>
            </a:r>
            <a:r>
              <a:rPr lang="en-US" dirty="0" smtClean="0"/>
              <a:t>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a:t>
            </a:r>
            <a:r>
              <a:rPr lang="en-US" sz="2200" dirty="0" smtClean="0">
                <a:solidFill>
                  <a:srgbClr val="0000FF"/>
                </a:solidFill>
                <a:sym typeface="Wingdings"/>
              </a:rPr>
              <a:t>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12</a:t>
            </a:fld>
            <a:endParaRPr lang="en-US" altLang="en-US"/>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835696" y="2613509"/>
            <a:ext cx="3746338" cy="369332"/>
          </a:xfrm>
          <a:prstGeom prst="rect">
            <a:avLst/>
          </a:prstGeom>
          <a:solidFill>
            <a:srgbClr val="FFFFFF"/>
          </a:solidFill>
        </p:spPr>
        <p:txBody>
          <a:bodyPr wrap="none" rtlCol="0">
            <a:spAutoFit/>
          </a:bodyPr>
          <a:lstStyle/>
          <a:p>
            <a:r>
              <a:rPr lang="en-US" dirty="0" smtClean="0"/>
              <a:t>Before: Traditional Two-Level Store</a:t>
            </a:r>
            <a:endParaRPr lang="en-US" dirty="0"/>
          </a:p>
        </p:txBody>
      </p:sp>
      <p:grpSp>
        <p:nvGrpSpPr>
          <p:cNvPr id="5" name="Group 4"/>
          <p:cNvGrpSpPr/>
          <p:nvPr/>
        </p:nvGrpSpPr>
        <p:grpSpPr>
          <a:xfrm>
            <a:off x="1835696" y="2852936"/>
            <a:ext cx="5761156" cy="3179413"/>
            <a:chOff x="683568" y="1268760"/>
            <a:chExt cx="7948936" cy="4386785"/>
          </a:xfrm>
        </p:grpSpPr>
        <p:pic>
          <p:nvPicPr>
            <p:cNvPr id="6"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233025" y="3217816"/>
              <a:ext cx="2124075" cy="212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3" descr="90%"/>
            <p:cNvSpPr txBox="1">
              <a:spLocks noChangeArrowheads="1"/>
            </p:cNvSpPr>
            <p:nvPr/>
          </p:nvSpPr>
          <p:spPr bwMode="auto">
            <a:xfrm>
              <a:off x="3858462" y="2928793"/>
              <a:ext cx="1445352" cy="683692"/>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8" name="Text Box 20" descr="90%"/>
            <p:cNvSpPr txBox="1">
              <a:spLocks noChangeArrowheads="1"/>
            </p:cNvSpPr>
            <p:nvPr/>
          </p:nvSpPr>
          <p:spPr bwMode="auto">
            <a:xfrm>
              <a:off x="957260" y="5269110"/>
              <a:ext cx="1700030" cy="386435"/>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a:solidFill>
                    <a:sysClr val="windowText" lastClr="000000"/>
                  </a:solidFill>
                  <a:latin typeface="Tahoma"/>
                  <a:ea typeface="Arial" pitchFamily="-107" charset="0"/>
                  <a:cs typeface="Tahoma"/>
                </a:rPr>
                <a:t>Main </a:t>
              </a:r>
              <a:r>
                <a:rPr lang="en-US" sz="1400" kern="0" dirty="0" smtClean="0">
                  <a:solidFill>
                    <a:sysClr val="windowText" lastClr="000000"/>
                  </a:solidFill>
                  <a:latin typeface="Tahoma"/>
                  <a:ea typeface="Arial" pitchFamily="-107" charset="0"/>
                  <a:cs typeface="Tahoma"/>
                </a:rPr>
                <a:t>Memory</a:t>
              </a:r>
              <a:endParaRPr lang="en-US" sz="1400" kern="0" dirty="0">
                <a:solidFill>
                  <a:sysClr val="windowText" lastClr="000000"/>
                </a:solidFill>
                <a:latin typeface="Tahoma"/>
                <a:ea typeface="Arial" pitchFamily="-107" charset="0"/>
                <a:cs typeface="Tahoma"/>
              </a:endParaRPr>
            </a:p>
          </p:txBody>
        </p:sp>
        <p:sp>
          <p:nvSpPr>
            <p:cNvPr id="9" name="Text Box 24" descr="90%"/>
            <p:cNvSpPr txBox="1">
              <a:spLocks noChangeArrowheads="1"/>
            </p:cNvSpPr>
            <p:nvPr/>
          </p:nvSpPr>
          <p:spPr bwMode="auto">
            <a:xfrm>
              <a:off x="6237901" y="5108778"/>
              <a:ext cx="2394603" cy="386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Storage (SSD/HDD)</a:t>
              </a:r>
            </a:p>
          </p:txBody>
        </p:sp>
        <p:pic>
          <p:nvPicPr>
            <p:cNvPr id="10" name="Content Placeholder 6" descr="barcelona-die-photo-color.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923928" y="1633988"/>
              <a:ext cx="1312168" cy="1279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dimm.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0800000" flipV="1">
              <a:off x="683568" y="4581128"/>
              <a:ext cx="2304256" cy="549297"/>
            </a:xfrm>
            <a:prstGeom prst="rect">
              <a:avLst/>
            </a:prstGeom>
          </p:spPr>
        </p:pic>
        <p:cxnSp>
          <p:nvCxnSpPr>
            <p:cNvPr id="12" name="Straight Arrow Connector 11"/>
            <p:cNvCxnSpPr/>
            <p:nvPr/>
          </p:nvCxnSpPr>
          <p:spPr>
            <a:xfrm flipH="1">
              <a:off x="2843808"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3" name="Rectangle 12"/>
            <p:cNvSpPr/>
            <p:nvPr/>
          </p:nvSpPr>
          <p:spPr>
            <a:xfrm>
              <a:off x="755576"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Virtual memory</a:t>
              </a:r>
              <a:endParaRPr lang="en-US" sz="1400" dirty="0">
                <a:solidFill>
                  <a:srgbClr val="000000"/>
                </a:solidFill>
              </a:endParaRPr>
            </a:p>
          </p:txBody>
        </p:sp>
        <p:sp>
          <p:nvSpPr>
            <p:cNvPr id="14" name="Rectangle 13"/>
            <p:cNvSpPr/>
            <p:nvPr/>
          </p:nvSpPr>
          <p:spPr>
            <a:xfrm>
              <a:off x="755576" y="3212976"/>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Address translation</a:t>
              </a:r>
              <a:endParaRPr lang="en-US" sz="1400" dirty="0">
                <a:solidFill>
                  <a:srgbClr val="000000"/>
                </a:solidFill>
              </a:endParaRPr>
            </a:p>
          </p:txBody>
        </p:sp>
        <p:cxnSp>
          <p:nvCxnSpPr>
            <p:cNvPr id="15" name="Straight Arrow Connector 14"/>
            <p:cNvCxnSpPr>
              <a:stCxn id="13" idx="2"/>
              <a:endCxn id="14" idx="0"/>
            </p:cNvCxnSpPr>
            <p:nvPr/>
          </p:nvCxnSpPr>
          <p:spPr>
            <a:xfrm>
              <a:off x="1799692"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1817346" y="4077072"/>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7" name="TextBox 16"/>
            <p:cNvSpPr txBox="1"/>
            <p:nvPr/>
          </p:nvSpPr>
          <p:spPr>
            <a:xfrm>
              <a:off x="2699792" y="1268760"/>
              <a:ext cx="1448008" cy="424654"/>
            </a:xfrm>
            <a:prstGeom prst="rect">
              <a:avLst/>
            </a:prstGeom>
            <a:noFill/>
          </p:spPr>
          <p:txBody>
            <a:bodyPr wrap="none" rtlCol="0">
              <a:spAutoFit/>
            </a:bodyPr>
            <a:lstStyle/>
            <a:p>
              <a:r>
                <a:rPr lang="en-US" sz="1400" dirty="0" smtClean="0"/>
                <a:t>Load/Store</a:t>
              </a:r>
              <a:endParaRPr lang="en-US" sz="1400" dirty="0"/>
            </a:p>
          </p:txBody>
        </p:sp>
        <p:cxnSp>
          <p:nvCxnSpPr>
            <p:cNvPr id="18" name="Straight Arrow Connector 17"/>
            <p:cNvCxnSpPr/>
            <p:nvPr/>
          </p:nvCxnSpPr>
          <p:spPr>
            <a:xfrm>
              <a:off x="5292080" y="2276872"/>
              <a:ext cx="1008112" cy="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19" name="Rectangle 18"/>
            <p:cNvSpPr/>
            <p:nvPr/>
          </p:nvSpPr>
          <p:spPr>
            <a:xfrm>
              <a:off x="6300192" y="1844824"/>
              <a:ext cx="2088232" cy="86409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smtClean="0">
                  <a:solidFill>
                    <a:srgbClr val="000000"/>
                  </a:solidFill>
                </a:rPr>
                <a:t>Operating system</a:t>
              </a:r>
            </a:p>
            <a:p>
              <a:pPr algn="ctr"/>
              <a:r>
                <a:rPr lang="en-US" sz="1400" dirty="0" smtClean="0">
                  <a:solidFill>
                    <a:srgbClr val="000000"/>
                  </a:solidFill>
                </a:rPr>
                <a:t>and file system</a:t>
              </a:r>
              <a:endParaRPr lang="en-US" sz="1400" dirty="0">
                <a:solidFill>
                  <a:srgbClr val="000000"/>
                </a:solidFill>
              </a:endParaRPr>
            </a:p>
          </p:txBody>
        </p:sp>
        <p:cxnSp>
          <p:nvCxnSpPr>
            <p:cNvPr id="20" name="Straight Arrow Connector 19"/>
            <p:cNvCxnSpPr>
              <a:stCxn id="19" idx="2"/>
            </p:cNvCxnSpPr>
            <p:nvPr/>
          </p:nvCxnSpPr>
          <p:spPr>
            <a:xfrm>
              <a:off x="7344308" y="2708920"/>
              <a:ext cx="0" cy="504056"/>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5220072" y="1268760"/>
              <a:ext cx="2716215" cy="424654"/>
            </a:xfrm>
            <a:prstGeom prst="rect">
              <a:avLst/>
            </a:prstGeom>
            <a:noFill/>
          </p:spPr>
          <p:txBody>
            <a:bodyPr wrap="none" rtlCol="0">
              <a:spAutoFit/>
            </a:bodyPr>
            <a:lstStyle/>
            <a:p>
              <a:r>
                <a:rPr lang="en-US" sz="1400" dirty="0" err="1" smtClean="0"/>
                <a:t>fopen</a:t>
              </a:r>
              <a:r>
                <a:rPr lang="en-US" sz="1400" dirty="0" smtClean="0"/>
                <a:t>, </a:t>
              </a:r>
              <a:r>
                <a:rPr lang="en-US" sz="1400" dirty="0" err="1" smtClean="0"/>
                <a:t>fread</a:t>
              </a:r>
              <a:r>
                <a:rPr lang="en-US" sz="1400" dirty="0" smtClean="0"/>
                <a:t>, </a:t>
              </a:r>
              <a:r>
                <a:rPr lang="en-US" sz="1400" dirty="0" err="1" smtClean="0"/>
                <a:t>fwrite</a:t>
              </a:r>
              <a:r>
                <a:rPr lang="en-US" sz="1400" dirty="0" smtClean="0"/>
                <a:t>, …</a:t>
              </a:r>
              <a:endParaRPr lang="en-US" sz="1400" dirty="0"/>
            </a:p>
          </p:txBody>
        </p:sp>
      </p:grpSp>
    </p:spTree>
    <p:extLst>
      <p:ext uri="{BB962C8B-B14F-4D97-AF65-F5344CB8AC3E}">
        <p14:creationId xmlns:p14="http://schemas.microsoft.com/office/powerpoint/2010/main" val="416338272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Rectangle 30"/>
          <p:cNvSpPr/>
          <p:nvPr/>
        </p:nvSpPr>
        <p:spPr>
          <a:xfrm>
            <a:off x="4067944" y="4293096"/>
            <a:ext cx="1296144" cy="36004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28600" y="19307"/>
            <a:ext cx="8610600" cy="756320"/>
          </a:xfrm>
        </p:spPr>
        <p:txBody>
          <a:bodyPr>
            <a:normAutofit fontScale="90000"/>
          </a:bodyPr>
          <a:lstStyle/>
          <a:p>
            <a:pPr>
              <a:lnSpc>
                <a:spcPct val="70000"/>
              </a:lnSpc>
            </a:pPr>
            <a:r>
              <a:rPr lang="en-US" dirty="0" smtClean="0"/>
              <a:t>Our Proposal: Coordinated HW/SW </a:t>
            </a:r>
            <a:r>
              <a:rPr lang="en-US" dirty="0" smtClean="0"/>
              <a:t>    Memory </a:t>
            </a:r>
            <a:r>
              <a:rPr lang="en-US" dirty="0" smtClean="0"/>
              <a:t>and Storage Management</a:t>
            </a:r>
            <a:endParaRPr lang="en-US" dirty="0"/>
          </a:p>
        </p:txBody>
      </p:sp>
      <p:sp>
        <p:nvSpPr>
          <p:cNvPr id="3" name="Content Placeholder 2"/>
          <p:cNvSpPr>
            <a:spLocks noGrp="1"/>
          </p:cNvSpPr>
          <p:nvPr>
            <p:ph idx="1"/>
          </p:nvPr>
        </p:nvSpPr>
        <p:spPr>
          <a:xfrm>
            <a:off x="228600" y="1124744"/>
            <a:ext cx="8610600" cy="5123656"/>
          </a:xfrm>
        </p:spPr>
        <p:txBody>
          <a:bodyPr/>
          <a:lstStyle/>
          <a:p>
            <a:r>
              <a:rPr lang="en-US" sz="2200" dirty="0" smtClean="0">
                <a:sym typeface="Wingdings"/>
              </a:rPr>
              <a:t>Goal: Unify memory and storage to eliminate wasted work to locate, transfer, and translate data</a:t>
            </a:r>
          </a:p>
          <a:p>
            <a:pPr lvl="1"/>
            <a:r>
              <a:rPr lang="en-US" sz="2000" dirty="0" smtClean="0">
                <a:sym typeface="Wingdings"/>
              </a:rPr>
              <a:t>Improve both energy and performance</a:t>
            </a:r>
          </a:p>
          <a:p>
            <a:pPr lvl="1"/>
            <a:r>
              <a:rPr lang="en-US" sz="2000" dirty="0" smtClean="0">
                <a:sym typeface="Wingdings"/>
              </a:rPr>
              <a:t>Simplify programming model as well</a:t>
            </a:r>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13</a:t>
            </a:fld>
            <a:endParaRPr lang="en-US" altLang="en-US"/>
          </a:p>
        </p:txBody>
      </p:sp>
      <p:sp>
        <p:nvSpPr>
          <p:cNvPr id="23" name="Rectangle 22"/>
          <p:cNvSpPr/>
          <p:nvPr/>
        </p:nvSpPr>
        <p:spPr>
          <a:xfrm>
            <a:off x="1619672" y="2780928"/>
            <a:ext cx="6048672" cy="3384376"/>
          </a:xfrm>
          <a:prstGeom prst="rect">
            <a:avLst/>
          </a:prstGeom>
          <a:noFill/>
          <a:ln>
            <a:solidFill>
              <a:srgbClr val="008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TextBox 21"/>
          <p:cNvSpPr txBox="1"/>
          <p:nvPr/>
        </p:nvSpPr>
        <p:spPr>
          <a:xfrm>
            <a:off x="1835696" y="2613509"/>
            <a:ext cx="4314001" cy="369332"/>
          </a:xfrm>
          <a:prstGeom prst="rect">
            <a:avLst/>
          </a:prstGeom>
          <a:solidFill>
            <a:srgbClr val="FFFFFF"/>
          </a:solidFill>
        </p:spPr>
        <p:txBody>
          <a:bodyPr wrap="none" rtlCol="0">
            <a:spAutoFit/>
          </a:bodyPr>
          <a:lstStyle/>
          <a:p>
            <a:r>
              <a:rPr lang="en-US" dirty="0" smtClean="0"/>
              <a:t>After: Coordinated HW/SW Management</a:t>
            </a:r>
            <a:endParaRPr lang="en-US" dirty="0"/>
          </a:p>
        </p:txBody>
      </p:sp>
      <p:sp>
        <p:nvSpPr>
          <p:cNvPr id="24" name="Text Box 13" descr="90%"/>
          <p:cNvSpPr txBox="1">
            <a:spLocks noChangeArrowheads="1"/>
          </p:cNvSpPr>
          <p:nvPr/>
        </p:nvSpPr>
        <p:spPr bwMode="auto">
          <a:xfrm>
            <a:off x="4185446" y="3787414"/>
            <a:ext cx="1047549" cy="495520"/>
          </a:xfrm>
          <a:prstGeom prst="rect">
            <a:avLst/>
          </a:prstGeom>
          <a:noFill/>
          <a:ln w="12700">
            <a:noFill/>
            <a:miter lim="800000"/>
            <a:headEnd/>
            <a:tailEnd/>
          </a:ln>
          <a:effectLst/>
        </p:spPr>
        <p:txBody>
          <a:bodyPr wrap="none" lIns="64008" tIns="32004" rIns="64008" bIns="32004">
            <a:spAutoFit/>
          </a:bodyPr>
          <a:lstStyle/>
          <a:p>
            <a:pPr algn="ctr">
              <a:defRPr/>
            </a:pPr>
            <a:r>
              <a:rPr lang="en-US" sz="1400" kern="0" dirty="0" smtClean="0">
                <a:solidFill>
                  <a:sysClr val="windowText" lastClr="000000"/>
                </a:solidFill>
                <a:latin typeface="Tahoma"/>
                <a:ea typeface="Arial" pitchFamily="-107" charset="0"/>
                <a:cs typeface="Tahoma"/>
              </a:rPr>
              <a:t>Processor</a:t>
            </a:r>
          </a:p>
          <a:p>
            <a:pPr algn="ctr">
              <a:defRPr/>
            </a:pPr>
            <a:r>
              <a:rPr lang="en-US" sz="1400" kern="0" dirty="0">
                <a:solidFill>
                  <a:sysClr val="windowText" lastClr="000000"/>
                </a:solidFill>
                <a:latin typeface="Tahoma"/>
                <a:ea typeface="Arial" pitchFamily="-107" charset="0"/>
                <a:cs typeface="Tahoma"/>
              </a:rPr>
              <a:t>a</a:t>
            </a:r>
            <a:r>
              <a:rPr lang="en-US" sz="1400" kern="0" dirty="0" smtClean="0">
                <a:solidFill>
                  <a:sysClr val="windowText" lastClr="000000"/>
                </a:solidFill>
                <a:latin typeface="Tahoma"/>
                <a:ea typeface="Arial" pitchFamily="-107" charset="0"/>
                <a:cs typeface="Tahoma"/>
              </a:rPr>
              <a:t>nd caches</a:t>
            </a:r>
            <a:endParaRPr lang="en-US" sz="1400" kern="0" dirty="0">
              <a:solidFill>
                <a:sysClr val="windowText" lastClr="000000"/>
              </a:solidFill>
              <a:latin typeface="Tahoma"/>
              <a:ea typeface="Arial" pitchFamily="-107" charset="0"/>
              <a:cs typeface="Tahoma"/>
            </a:endParaRPr>
          </a:p>
        </p:txBody>
      </p:sp>
      <p:sp>
        <p:nvSpPr>
          <p:cNvPr id="25" name="Text Box 24" descr="90%"/>
          <p:cNvSpPr txBox="1">
            <a:spLocks noChangeArrowheads="1"/>
          </p:cNvSpPr>
          <p:nvPr/>
        </p:nvSpPr>
        <p:spPr bwMode="auto">
          <a:xfrm>
            <a:off x="3059832" y="5847327"/>
            <a:ext cx="3399392" cy="2800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400" dirty="0" smtClean="0">
                <a:solidFill>
                  <a:srgbClr val="000000"/>
                </a:solidFill>
                <a:latin typeface="Tahoma"/>
                <a:cs typeface="Tahoma"/>
              </a:rPr>
              <a:t>Persistent (e.g., Phase-Change) Memory</a:t>
            </a:r>
          </a:p>
        </p:txBody>
      </p:sp>
      <p:pic>
        <p:nvPicPr>
          <p:cNvPr id="2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71452" y="2924944"/>
            <a:ext cx="874036" cy="852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Straight Arrow Connector 26"/>
          <p:cNvCxnSpPr/>
          <p:nvPr/>
        </p:nvCxnSpPr>
        <p:spPr>
          <a:xfrm>
            <a:off x="4355976" y="4216532"/>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28" name="TextBox 27"/>
          <p:cNvSpPr txBox="1"/>
          <p:nvPr/>
        </p:nvSpPr>
        <p:spPr>
          <a:xfrm>
            <a:off x="2987824" y="4293096"/>
            <a:ext cx="1049474" cy="307777"/>
          </a:xfrm>
          <a:prstGeom prst="rect">
            <a:avLst/>
          </a:prstGeom>
          <a:noFill/>
        </p:spPr>
        <p:txBody>
          <a:bodyPr wrap="none" rtlCol="0">
            <a:spAutoFit/>
          </a:bodyPr>
          <a:lstStyle/>
          <a:p>
            <a:r>
              <a:rPr lang="en-US" sz="1400" dirty="0" smtClean="0"/>
              <a:t>Load/Store</a:t>
            </a:r>
            <a:endParaRPr lang="en-US" sz="1400" dirty="0"/>
          </a:p>
        </p:txBody>
      </p:sp>
      <p:pic>
        <p:nvPicPr>
          <p:cNvPr id="29" name="Picture 28"/>
          <p:cNvPicPr>
            <a:picLocks noChangeAspect="1"/>
          </p:cNvPicPr>
          <p:nvPr/>
        </p:nvPicPr>
        <p:blipFill>
          <a:blip r:embed="rId4"/>
          <a:stretch>
            <a:fillRect/>
          </a:stretch>
        </p:blipFill>
        <p:spPr>
          <a:xfrm>
            <a:off x="3935700" y="4840071"/>
            <a:ext cx="1554690" cy="1003885"/>
          </a:xfrm>
          <a:prstGeom prst="rect">
            <a:avLst/>
          </a:prstGeom>
        </p:spPr>
      </p:pic>
      <p:cxnSp>
        <p:nvCxnSpPr>
          <p:cNvPr id="33" name="Straight Connector 32"/>
          <p:cNvCxnSpPr/>
          <p:nvPr/>
        </p:nvCxnSpPr>
        <p:spPr>
          <a:xfrm flipH="1" flipV="1">
            <a:off x="2915816" y="3861048"/>
            <a:ext cx="1152128" cy="432048"/>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34" name="TextBox 33"/>
          <p:cNvSpPr txBox="1"/>
          <p:nvPr/>
        </p:nvSpPr>
        <p:spPr>
          <a:xfrm>
            <a:off x="2123728" y="3356992"/>
            <a:ext cx="1659429" cy="523220"/>
          </a:xfrm>
          <a:prstGeom prst="rect">
            <a:avLst/>
          </a:prstGeom>
          <a:noFill/>
        </p:spPr>
        <p:txBody>
          <a:bodyPr wrap="none" rtlCol="0">
            <a:spAutoFit/>
          </a:bodyPr>
          <a:lstStyle/>
          <a:p>
            <a:pPr algn="ctr"/>
            <a:r>
              <a:rPr lang="en-US" sz="1400" dirty="0" smtClean="0"/>
              <a:t>Persistent Memory</a:t>
            </a:r>
          </a:p>
          <a:p>
            <a:pPr algn="ctr"/>
            <a:r>
              <a:rPr lang="en-US" sz="1400" dirty="0" smtClean="0"/>
              <a:t>Manager</a:t>
            </a:r>
            <a:endParaRPr lang="en-US" sz="1400" dirty="0"/>
          </a:p>
        </p:txBody>
      </p:sp>
      <p:cxnSp>
        <p:nvCxnSpPr>
          <p:cNvPr id="36" name="Straight Arrow Connector 35"/>
          <p:cNvCxnSpPr/>
          <p:nvPr/>
        </p:nvCxnSpPr>
        <p:spPr>
          <a:xfrm flipV="1">
            <a:off x="5076056" y="4221088"/>
            <a:ext cx="0" cy="527610"/>
          </a:xfrm>
          <a:prstGeom prst="straightConnector1">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436096" y="4293096"/>
            <a:ext cx="928459" cy="307777"/>
          </a:xfrm>
          <a:prstGeom prst="rect">
            <a:avLst/>
          </a:prstGeom>
          <a:noFill/>
        </p:spPr>
        <p:txBody>
          <a:bodyPr wrap="none" rtlCol="0">
            <a:spAutoFit/>
          </a:bodyPr>
          <a:lstStyle/>
          <a:p>
            <a:r>
              <a:rPr lang="en-US" sz="1400" dirty="0" smtClean="0"/>
              <a:t>Feedback</a:t>
            </a:r>
            <a:endParaRPr lang="en-US" sz="1400" dirty="0"/>
          </a:p>
        </p:txBody>
      </p:sp>
    </p:spTree>
    <p:extLst>
      <p:ext uri="{BB962C8B-B14F-4D97-AF65-F5344CB8AC3E}">
        <p14:creationId xmlns:p14="http://schemas.microsoft.com/office/powerpoint/2010/main" val="3313810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a:t>
            </a:r>
            <a:r>
              <a:rPr lang="en-US" dirty="0" smtClean="0"/>
              <a:t>Manager (PMM)</a:t>
            </a:r>
            <a:endParaRPr lang="en-US" dirty="0"/>
          </a:p>
        </p:txBody>
      </p:sp>
      <p:sp>
        <p:nvSpPr>
          <p:cNvPr id="3" name="Content Placeholder 2"/>
          <p:cNvSpPr>
            <a:spLocks noGrp="1"/>
          </p:cNvSpPr>
          <p:nvPr>
            <p:ph idx="1"/>
          </p:nvPr>
        </p:nvSpPr>
        <p:spPr/>
        <p:txBody>
          <a:bodyPr/>
          <a:lstStyle/>
          <a:p>
            <a:r>
              <a:rPr lang="en-US" sz="2200" dirty="0" smtClean="0">
                <a:solidFill>
                  <a:srgbClr val="0000FF"/>
                </a:solidFill>
                <a:sym typeface="Wingdings"/>
              </a:rPr>
              <a:t>Exposes a load/store interface to access persistent data</a:t>
            </a:r>
          </a:p>
          <a:p>
            <a:pPr lvl="1"/>
            <a:r>
              <a:rPr lang="en-US" sz="2000" dirty="0" smtClean="0">
                <a:solidFill>
                  <a:schemeClr val="accent2">
                    <a:lumMod val="75000"/>
                  </a:schemeClr>
                </a:solidFill>
                <a:sym typeface="Wingdings"/>
              </a:rPr>
              <a:t>Applications can directly access persistent memory  no conversion, translation, location overhead for persistent data </a:t>
            </a:r>
          </a:p>
          <a:p>
            <a:pPr lvl="1"/>
            <a:endParaRPr lang="en-US" sz="2000" dirty="0" smtClean="0">
              <a:sym typeface="Wingdings"/>
            </a:endParaRPr>
          </a:p>
          <a:p>
            <a:r>
              <a:rPr lang="en-US" sz="2200" dirty="0" smtClean="0">
                <a:solidFill>
                  <a:srgbClr val="0000FF"/>
                </a:solidFill>
                <a:sym typeface="Wingdings"/>
              </a:rPr>
              <a:t>Manages data placement, location, persistence, </a:t>
            </a:r>
            <a:r>
              <a:rPr lang="en-US" sz="2200" dirty="0" smtClean="0">
                <a:solidFill>
                  <a:srgbClr val="0000FF"/>
                </a:solidFill>
                <a:sym typeface="Wingdings"/>
              </a:rPr>
              <a:t>security</a:t>
            </a:r>
          </a:p>
          <a:p>
            <a:pPr lvl="1"/>
            <a:r>
              <a:rPr lang="en-US" sz="2000" dirty="0" smtClean="0">
                <a:solidFill>
                  <a:schemeClr val="accent2">
                    <a:lumMod val="75000"/>
                  </a:schemeClr>
                </a:solidFill>
                <a:sym typeface="Wingdings"/>
              </a:rPr>
              <a:t>To get the best of multiple forms of storage</a:t>
            </a:r>
          </a:p>
          <a:p>
            <a:pPr lvl="1"/>
            <a:endParaRPr lang="en-US" sz="2000" dirty="0" smtClean="0">
              <a:sym typeface="Wingdings"/>
            </a:endParaRPr>
          </a:p>
          <a:p>
            <a:r>
              <a:rPr lang="en-US" sz="2200" dirty="0" smtClean="0">
                <a:solidFill>
                  <a:srgbClr val="0000FF"/>
                </a:solidFill>
                <a:sym typeface="Wingdings"/>
              </a:rPr>
              <a:t>Manages metadata storage and </a:t>
            </a:r>
            <a:r>
              <a:rPr lang="en-US" sz="2200" dirty="0" smtClean="0">
                <a:solidFill>
                  <a:srgbClr val="0000FF"/>
                </a:solidFill>
                <a:sym typeface="Wingdings"/>
              </a:rPr>
              <a:t>retrieval</a:t>
            </a:r>
          </a:p>
          <a:p>
            <a:pPr lvl="1"/>
            <a:r>
              <a:rPr lang="en-US" sz="2000" dirty="0" smtClean="0">
                <a:solidFill>
                  <a:srgbClr val="FF0000"/>
                </a:solidFill>
                <a:sym typeface="Wingdings"/>
              </a:rPr>
              <a:t>This can lead to overheads that need to be managed</a:t>
            </a:r>
          </a:p>
          <a:p>
            <a:pPr lvl="1"/>
            <a:endParaRPr lang="en-US" sz="2000" dirty="0" smtClean="0">
              <a:sym typeface="Wingdings"/>
            </a:endParaRPr>
          </a:p>
          <a:p>
            <a:r>
              <a:rPr lang="en-US" sz="2200" dirty="0" smtClean="0">
                <a:solidFill>
                  <a:srgbClr val="0000FF"/>
                </a:solidFill>
                <a:sym typeface="Wingdings"/>
              </a:rPr>
              <a:t>Exposes hooks and interfaces for system </a:t>
            </a:r>
            <a:r>
              <a:rPr lang="en-US" sz="2200" dirty="0" smtClean="0">
                <a:solidFill>
                  <a:srgbClr val="0000FF"/>
                </a:solidFill>
                <a:sym typeface="Wingdings"/>
              </a:rPr>
              <a:t>software</a:t>
            </a:r>
          </a:p>
          <a:p>
            <a:pPr lvl="1"/>
            <a:r>
              <a:rPr lang="en-US" sz="2000" dirty="0" smtClean="0">
                <a:solidFill>
                  <a:srgbClr val="2C6123"/>
                </a:solidFill>
                <a:sym typeface="Wingdings"/>
              </a:rPr>
              <a:t>To enable better data placement and management decisions</a:t>
            </a:r>
            <a:endParaRPr lang="en-US" sz="2000" dirty="0" smtClean="0">
              <a:solidFill>
                <a:srgbClr val="2C6123"/>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a:t>
            </a:fld>
            <a:endParaRPr lang="en-US" altLang="en-US"/>
          </a:p>
        </p:txBody>
      </p:sp>
    </p:spTree>
    <p:extLst>
      <p:ext uri="{BB962C8B-B14F-4D97-AF65-F5344CB8AC3E}">
        <p14:creationId xmlns:p14="http://schemas.microsoft.com/office/powerpoint/2010/main" val="375747064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Persistent Memory Manager</a:t>
            </a:r>
            <a:endParaRPr lang="en-US" dirty="0"/>
          </a:p>
        </p:txBody>
      </p:sp>
      <p:sp>
        <p:nvSpPr>
          <p:cNvPr id="3" name="Content Placeholder 2"/>
          <p:cNvSpPr>
            <a:spLocks noGrp="1"/>
          </p:cNvSpPr>
          <p:nvPr>
            <p:ph idx="1"/>
          </p:nvPr>
        </p:nvSpPr>
        <p:spPr/>
        <p:txBody>
          <a:bodyPr/>
          <a:lstStyle/>
          <a:p>
            <a:r>
              <a:rPr lang="en-US" sz="2200" dirty="0" smtClean="0">
                <a:sym typeface="Wingdings"/>
              </a:rPr>
              <a:t>Persistent Memory Manager</a:t>
            </a:r>
          </a:p>
          <a:p>
            <a:pPr lvl="1"/>
            <a:r>
              <a:rPr lang="en-US" sz="2000" dirty="0" smtClean="0">
                <a:sym typeface="Wingdings"/>
              </a:rPr>
              <a:t>Exposes </a:t>
            </a:r>
            <a:r>
              <a:rPr lang="en-US" sz="2000" dirty="0" smtClean="0">
                <a:sym typeface="Wingdings"/>
              </a:rPr>
              <a:t>a load/store interface to access persistent data</a:t>
            </a:r>
          </a:p>
          <a:p>
            <a:pPr lvl="1"/>
            <a:r>
              <a:rPr lang="en-US" sz="2000" dirty="0" smtClean="0">
                <a:sym typeface="Wingdings"/>
              </a:rPr>
              <a:t>Manages data placement, location, persistence, security</a:t>
            </a:r>
          </a:p>
          <a:p>
            <a:pPr lvl="1"/>
            <a:r>
              <a:rPr lang="en-US" sz="2000" dirty="0" smtClean="0">
                <a:sym typeface="Wingdings"/>
              </a:rPr>
              <a:t>Manages metadata storage and retrieval</a:t>
            </a:r>
          </a:p>
          <a:p>
            <a:pPr lvl="1"/>
            <a:r>
              <a:rPr lang="en-US" sz="2000" dirty="0" smtClean="0">
                <a:sym typeface="Wingdings"/>
              </a:rPr>
              <a:t>Exposes hooks and interfaces for system </a:t>
            </a:r>
            <a:r>
              <a:rPr lang="en-US" sz="2000" dirty="0" smtClean="0">
                <a:sym typeface="Wingdings"/>
              </a:rPr>
              <a:t>software</a:t>
            </a:r>
          </a:p>
          <a:p>
            <a:endParaRPr lang="en-US" sz="2200" dirty="0">
              <a:sym typeface="Wingdings"/>
            </a:endParaRPr>
          </a:p>
          <a:p>
            <a:r>
              <a:rPr lang="en-US" sz="2200" dirty="0" smtClean="0">
                <a:solidFill>
                  <a:srgbClr val="0000FF"/>
                </a:solidFill>
              </a:rPr>
              <a:t>Example program manipulating a persistent </a:t>
            </a:r>
            <a:r>
              <a:rPr lang="en-US" sz="2200" dirty="0" smtClean="0">
                <a:solidFill>
                  <a:srgbClr val="0000FF"/>
                </a:solidFill>
              </a:rPr>
              <a:t>object:</a:t>
            </a:r>
            <a:endParaRPr lang="en-US" sz="2200"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15</a:t>
            </a:fld>
            <a:endParaRPr lang="en-US" altLang="en-US"/>
          </a:p>
        </p:txBody>
      </p:sp>
      <p:pic>
        <p:nvPicPr>
          <p:cNvPr id="5" name="Picture 4"/>
          <p:cNvPicPr>
            <a:picLocks noChangeAspect="1"/>
          </p:cNvPicPr>
          <p:nvPr/>
        </p:nvPicPr>
        <p:blipFill>
          <a:blip r:embed="rId3"/>
          <a:stretch>
            <a:fillRect/>
          </a:stretch>
        </p:blipFill>
        <p:spPr>
          <a:xfrm>
            <a:off x="1426691" y="3573016"/>
            <a:ext cx="6290619" cy="2808312"/>
          </a:xfrm>
          <a:prstGeom prst="rect">
            <a:avLst/>
          </a:prstGeom>
        </p:spPr>
      </p:pic>
      <p:sp>
        <p:nvSpPr>
          <p:cNvPr id="6" name="Rounded Rectangle 5"/>
          <p:cNvSpPr>
            <a:spLocks noChangeArrowheads="1"/>
          </p:cNvSpPr>
          <p:nvPr/>
        </p:nvSpPr>
        <p:spPr bwMode="auto">
          <a:xfrm>
            <a:off x="1907704" y="4293097"/>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7" name="Rounded Rectangle 6"/>
          <p:cNvSpPr>
            <a:spLocks noChangeArrowheads="1"/>
          </p:cNvSpPr>
          <p:nvPr/>
        </p:nvSpPr>
        <p:spPr bwMode="auto">
          <a:xfrm>
            <a:off x="1907704" y="4581128"/>
            <a:ext cx="3456384"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8" name="TextBox 38"/>
          <p:cNvSpPr txBox="1">
            <a:spLocks noChangeArrowheads="1"/>
          </p:cNvSpPr>
          <p:nvPr/>
        </p:nvSpPr>
        <p:spPr bwMode="auto">
          <a:xfrm rot="10800000" flipV="1">
            <a:off x="5436096" y="4221198"/>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Create persistent object and its handle</a:t>
            </a:r>
            <a:endParaRPr lang="en-US" sz="1600" dirty="0" smtClean="0">
              <a:solidFill>
                <a:srgbClr val="0000FF"/>
              </a:solidFill>
            </a:endParaRPr>
          </a:p>
        </p:txBody>
      </p:sp>
      <p:sp>
        <p:nvSpPr>
          <p:cNvPr id="9" name="TextBox 38"/>
          <p:cNvSpPr txBox="1">
            <a:spLocks noChangeArrowheads="1"/>
          </p:cNvSpPr>
          <p:nvPr/>
        </p:nvSpPr>
        <p:spPr bwMode="auto">
          <a:xfrm rot="10800000" flipV="1">
            <a:off x="5410981" y="4530605"/>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Allocate a persistent array and assign</a:t>
            </a:r>
            <a:endParaRPr lang="en-US" sz="1600" dirty="0" smtClean="0">
              <a:solidFill>
                <a:srgbClr val="0000FF"/>
              </a:solidFill>
            </a:endParaRPr>
          </a:p>
        </p:txBody>
      </p:sp>
      <p:sp>
        <p:nvSpPr>
          <p:cNvPr id="11" name="Rounded Rectangle 10"/>
          <p:cNvSpPr>
            <a:spLocks noChangeArrowheads="1"/>
          </p:cNvSpPr>
          <p:nvPr/>
        </p:nvSpPr>
        <p:spPr bwMode="auto">
          <a:xfrm>
            <a:off x="611560" y="1700808"/>
            <a:ext cx="7416824" cy="792088"/>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12" name="Rounded Rectangle 11"/>
          <p:cNvSpPr>
            <a:spLocks noChangeArrowheads="1"/>
          </p:cNvSpPr>
          <p:nvPr/>
        </p:nvSpPr>
        <p:spPr bwMode="auto">
          <a:xfrm>
            <a:off x="1907704" y="5646307"/>
            <a:ext cx="5688632" cy="288032"/>
          </a:xfrm>
          <a:prstGeom prst="roundRect">
            <a:avLst>
              <a:gd name="adj" fmla="val 16667"/>
            </a:avLst>
          </a:prstGeom>
          <a:noFill/>
          <a:ln w="28575">
            <a:solidFill>
              <a:srgbClr val="0000FF"/>
            </a:solidFill>
            <a:round/>
            <a:headEnd/>
            <a:tailEnd/>
          </a:ln>
          <a:effectLst>
            <a:outerShdw blurRad="63500" dist="23000" dir="5400000" rotWithShape="0">
              <a:srgbClr val="000000">
                <a:alpha val="34998"/>
              </a:srgbClr>
            </a:outerShdw>
          </a:effectLst>
          <a:extLst>
            <a:ext uri="{909E8E84-426E-40dd-AFC4-6F175D3DCCD1}">
              <a14:hiddenFill xmlns:a14="http://schemas.microsoft.com/office/drawing/2010/main">
                <a:solidFill>
                  <a:srgbClr val="FFFFFF"/>
                </a:solidFill>
              </a14:hiddenFill>
            </a:ext>
          </a:extLst>
        </p:spPr>
        <p:txBody>
          <a:bodyPr anchor="ctr"/>
          <a:lstStyle/>
          <a:p>
            <a:pPr algn="ctr">
              <a:defRPr/>
            </a:pPr>
            <a:endParaRPr lang="en-US">
              <a:solidFill>
                <a:schemeClr val="lt1"/>
              </a:solidFill>
              <a:latin typeface="+mn-lt"/>
              <a:ea typeface="+mn-ea"/>
              <a:cs typeface="+mn-cs"/>
            </a:endParaRPr>
          </a:p>
        </p:txBody>
      </p:sp>
      <p:sp>
        <p:nvSpPr>
          <p:cNvPr id="13" name="TextBox 38"/>
          <p:cNvSpPr txBox="1">
            <a:spLocks noChangeArrowheads="1"/>
          </p:cNvSpPr>
          <p:nvPr/>
        </p:nvSpPr>
        <p:spPr bwMode="auto">
          <a:xfrm rot="10800000" flipV="1">
            <a:off x="6084168" y="5898757"/>
            <a:ext cx="3707904" cy="338554"/>
          </a:xfrm>
          <a:prstGeom prst="rect">
            <a:avLst/>
          </a:prstGeom>
          <a:noFill/>
          <a:ln>
            <a:noFill/>
          </a:ln>
          <a:scene3d>
            <a:camera prst="orthographicFront">
              <a:rot lat="0" lon="0" rev="0"/>
            </a:camera>
            <a:lightRig rig="threePt" dir="t"/>
          </a:scene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ctr" eaLnBrk="1" hangingPunct="1">
              <a:defRPr/>
            </a:pPr>
            <a:r>
              <a:rPr lang="en-US" sz="1600" dirty="0" smtClean="0">
                <a:solidFill>
                  <a:srgbClr val="0000FF"/>
                </a:solidFill>
              </a:rPr>
              <a:t>Load/store interface</a:t>
            </a:r>
            <a:endParaRPr lang="en-US" sz="1600" dirty="0" smtClean="0">
              <a:solidFill>
                <a:srgbClr val="0000FF"/>
              </a:solidFill>
            </a:endParaRPr>
          </a:p>
        </p:txBody>
      </p:sp>
    </p:spTree>
    <p:extLst>
      <p:ext uri="{BB962C8B-B14F-4D97-AF65-F5344CB8AC3E}">
        <p14:creationId xmlns:p14="http://schemas.microsoft.com/office/powerpoint/2010/main" val="46415486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1" grpId="0" animBg="1"/>
      <p:bldP spid="12" grpId="0" animBg="1"/>
      <p:bldP spid="1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Putting Everything Together</a:t>
            </a:r>
            <a:endParaRPr lang="en-US" dirty="0"/>
          </a:p>
        </p:txBody>
      </p:sp>
      <p:sp>
        <p:nvSpPr>
          <p:cNvPr id="3" name="Content Placeholder 2"/>
          <p:cNvSpPr>
            <a:spLocks noGrp="1"/>
          </p:cNvSpPr>
          <p:nvPr>
            <p:ph idx="1"/>
          </p:nvPr>
        </p:nvSpPr>
        <p:spPr/>
        <p:txBody>
          <a:bodyPr/>
          <a:lstStyle/>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a:t>
            </a:fld>
            <a:endParaRPr lang="en-US" altLang="en-US"/>
          </a:p>
        </p:txBody>
      </p:sp>
      <p:pic>
        <p:nvPicPr>
          <p:cNvPr id="6" name="Picture 5"/>
          <p:cNvPicPr>
            <a:picLocks noChangeAspect="1"/>
          </p:cNvPicPr>
          <p:nvPr/>
        </p:nvPicPr>
        <p:blipFill>
          <a:blip r:embed="rId3"/>
          <a:stretch>
            <a:fillRect/>
          </a:stretch>
        </p:blipFill>
        <p:spPr>
          <a:xfrm>
            <a:off x="827584" y="786355"/>
            <a:ext cx="6624736" cy="5018909"/>
          </a:xfrm>
          <a:prstGeom prst="rect">
            <a:avLst/>
          </a:prstGeom>
        </p:spPr>
      </p:pic>
      <p:sp>
        <p:nvSpPr>
          <p:cNvPr id="7" name="TextBox 6"/>
          <p:cNvSpPr txBox="1"/>
          <p:nvPr/>
        </p:nvSpPr>
        <p:spPr>
          <a:xfrm>
            <a:off x="251520" y="5910371"/>
            <a:ext cx="8593137" cy="830997"/>
          </a:xfrm>
          <a:prstGeom prst="rect">
            <a:avLst/>
          </a:prstGeom>
          <a:solidFill>
            <a:sysClr val="window" lastClr="FFFFFF"/>
          </a:solidFill>
          <a:ln w="25400" cap="flat" cmpd="sng" algn="ctr">
            <a:solidFill>
              <a:srgbClr val="0000FF"/>
            </a:solidFill>
            <a:prstDash val="solid"/>
          </a:ln>
          <a:effectLst/>
        </p:spPr>
        <p:txBody>
          <a:bodyPr>
            <a:spAutoFit/>
          </a:bodyPr>
          <a:lstStyle/>
          <a:p>
            <a:pPr algn="ctr" fontAlgn="auto">
              <a:spcBef>
                <a:spcPts val="0"/>
              </a:spcBef>
              <a:spcAft>
                <a:spcPts val="0"/>
              </a:spcAft>
              <a:defRPr/>
            </a:pPr>
            <a:r>
              <a:rPr lang="en-US" sz="2400" b="1" kern="0" dirty="0" smtClean="0">
                <a:solidFill>
                  <a:srgbClr val="0000FF"/>
                </a:solidFill>
                <a:latin typeface="Calibri"/>
                <a:ea typeface="+mn-ea"/>
                <a:cs typeface="+mn-cs"/>
              </a:rPr>
              <a:t>PMM uses access and hint information to allocate, locate, migrate and access data in the heterogeneous array of devices</a:t>
            </a:r>
            <a:endParaRPr lang="en-US" sz="2400" b="1" kern="0" dirty="0">
              <a:solidFill>
                <a:srgbClr val="0000FF"/>
              </a:solidFill>
              <a:latin typeface="Calibri"/>
              <a:ea typeface="+mn-ea"/>
              <a:cs typeface="+mn-cs"/>
            </a:endParaRPr>
          </a:p>
        </p:txBody>
      </p:sp>
    </p:spTree>
    <p:extLst>
      <p:ext uri="{BB962C8B-B14F-4D97-AF65-F5344CB8AC3E}">
        <p14:creationId xmlns:p14="http://schemas.microsoft.com/office/powerpoint/2010/main" val="4007161033"/>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rgbClr val="0000FF"/>
                </a:solidFill>
              </a:rPr>
              <a:t>Opportunities and Benefits</a:t>
            </a:r>
          </a:p>
          <a:p>
            <a:pPr>
              <a:lnSpc>
                <a:spcPct val="130000"/>
              </a:lnSpc>
            </a:pPr>
            <a:r>
              <a:rPr lang="en-US" sz="2200" dirty="0" smtClean="0"/>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17</a:t>
            </a:fld>
            <a:endParaRPr lang="en-US" altLang="en-US"/>
          </a:p>
        </p:txBody>
      </p:sp>
    </p:spTree>
    <p:extLst>
      <p:ext uri="{BB962C8B-B14F-4D97-AF65-F5344CB8AC3E}">
        <p14:creationId xmlns:p14="http://schemas.microsoft.com/office/powerpoint/2010/main" val="233358761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Opportunities and Benefits</a:t>
            </a:r>
            <a:endParaRPr lang="en-US" dirty="0"/>
          </a:p>
        </p:txBody>
      </p:sp>
      <p:sp>
        <p:nvSpPr>
          <p:cNvPr id="3" name="Content Placeholder 2"/>
          <p:cNvSpPr>
            <a:spLocks noGrp="1"/>
          </p:cNvSpPr>
          <p:nvPr>
            <p:ph idx="1"/>
          </p:nvPr>
        </p:nvSpPr>
        <p:spPr>
          <a:xfrm>
            <a:off x="228600" y="908720"/>
            <a:ext cx="8915400" cy="5472608"/>
          </a:xfrm>
        </p:spPr>
        <p:txBody>
          <a:bodyPr/>
          <a:lstStyle/>
          <a:p>
            <a:endParaRPr lang="en-US" sz="2200" dirty="0" smtClean="0"/>
          </a:p>
          <a:p>
            <a:r>
              <a:rPr lang="en-US" sz="2200" dirty="0" smtClean="0"/>
              <a:t>We’ve identified </a:t>
            </a:r>
            <a:r>
              <a:rPr lang="en-US" sz="2200" dirty="0" smtClean="0"/>
              <a:t>at least five opportunities </a:t>
            </a:r>
            <a:r>
              <a:rPr lang="en-US" sz="2200" dirty="0" smtClean="0"/>
              <a:t>and benefits </a:t>
            </a:r>
            <a:r>
              <a:rPr lang="en-US" sz="2200" dirty="0" smtClean="0"/>
              <a:t>of a unified storage/memory system that gets rid of the two-level model:</a:t>
            </a:r>
            <a:endParaRPr lang="en-US" sz="1800" dirty="0"/>
          </a:p>
          <a:p>
            <a:pPr marL="801687" lvl="1" indent="-457200">
              <a:lnSpc>
                <a:spcPct val="130000"/>
              </a:lnSpc>
              <a:buSzPct val="100000"/>
              <a:buFont typeface="+mj-lt"/>
              <a:buAutoNum type="arabicPeriod"/>
            </a:pPr>
            <a:r>
              <a:rPr lang="en-US" dirty="0" smtClean="0"/>
              <a:t>Eliminating system calls for file operations</a:t>
            </a:r>
          </a:p>
          <a:p>
            <a:pPr marL="801687" lvl="1" indent="-457200">
              <a:lnSpc>
                <a:spcPct val="130000"/>
              </a:lnSpc>
              <a:buSzPct val="100000"/>
              <a:buFont typeface="+mj-lt"/>
              <a:buAutoNum type="arabicPeriod"/>
            </a:pPr>
            <a:r>
              <a:rPr lang="en-US" dirty="0" smtClean="0"/>
              <a:t>Eliminating file system operations</a:t>
            </a:r>
          </a:p>
          <a:p>
            <a:pPr marL="801687" lvl="1" indent="-457200">
              <a:lnSpc>
                <a:spcPct val="130000"/>
              </a:lnSpc>
              <a:buSzPct val="100000"/>
              <a:buFont typeface="+mj-lt"/>
              <a:buAutoNum type="arabicPeriod"/>
            </a:pPr>
            <a:r>
              <a:rPr lang="en-US" dirty="0" smtClean="0"/>
              <a:t>Efficient data </a:t>
            </a:r>
            <a:r>
              <a:rPr lang="en-US" dirty="0" smtClean="0"/>
              <a:t>mapping/location </a:t>
            </a:r>
            <a:r>
              <a:rPr lang="en-US" dirty="0" smtClean="0"/>
              <a:t>among heterogeneous devices</a:t>
            </a:r>
          </a:p>
          <a:p>
            <a:pPr marL="801687" lvl="1" indent="-457200">
              <a:lnSpc>
                <a:spcPct val="130000"/>
              </a:lnSpc>
              <a:buSzPct val="100000"/>
              <a:buFont typeface="+mj-lt"/>
              <a:buAutoNum type="arabicPeriod"/>
            </a:pPr>
            <a:r>
              <a:rPr lang="en-US" dirty="0" smtClean="0"/>
              <a:t>Providing security and reliability in persistent memories</a:t>
            </a:r>
          </a:p>
          <a:p>
            <a:pPr marL="801687" lvl="1" indent="-457200">
              <a:lnSpc>
                <a:spcPct val="130000"/>
              </a:lnSpc>
              <a:buSzPct val="100000"/>
              <a:buFont typeface="+mj-lt"/>
              <a:buAutoNum type="arabicPeriod"/>
            </a:pPr>
            <a:r>
              <a:rPr lang="en-US" dirty="0" smtClean="0"/>
              <a:t>Hardware/software cooperative data management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18</a:t>
            </a:fld>
            <a:endParaRPr lang="en-US" altLang="en-US"/>
          </a:p>
        </p:txBody>
      </p:sp>
    </p:spTree>
    <p:extLst>
      <p:ext uri="{BB962C8B-B14F-4D97-AF65-F5344CB8AC3E}">
        <p14:creationId xmlns:p14="http://schemas.microsoft.com/office/powerpoint/2010/main" val="387903644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Eliminating System Calls for File Operations</a:t>
            </a:r>
            <a:endParaRPr lang="en-US" dirty="0"/>
          </a:p>
        </p:txBody>
      </p:sp>
      <p:sp>
        <p:nvSpPr>
          <p:cNvPr id="3" name="Content Placeholder 2"/>
          <p:cNvSpPr>
            <a:spLocks noGrp="1"/>
          </p:cNvSpPr>
          <p:nvPr>
            <p:ph idx="1"/>
          </p:nvPr>
        </p:nvSpPr>
        <p:spPr>
          <a:xfrm>
            <a:off x="228600" y="969640"/>
            <a:ext cx="8610600" cy="5339680"/>
          </a:xfrm>
        </p:spPr>
        <p:txBody>
          <a:bodyPr/>
          <a:lstStyle/>
          <a:p>
            <a:endParaRPr lang="en-US" sz="2200" dirty="0" smtClean="0"/>
          </a:p>
          <a:p>
            <a:r>
              <a:rPr lang="en-US" sz="2200" dirty="0" smtClean="0"/>
              <a:t>A persistent memory can expose a large, linear, persistent address space</a:t>
            </a:r>
          </a:p>
          <a:p>
            <a:pPr lvl="1"/>
            <a:r>
              <a:rPr lang="en-US" sz="2000" dirty="0" smtClean="0">
                <a:solidFill>
                  <a:srgbClr val="0000FF"/>
                </a:solidFill>
              </a:rPr>
              <a:t>Persistent storage objects can be directly manipulated with load/store operations</a:t>
            </a:r>
          </a:p>
          <a:p>
            <a:endParaRPr lang="en-US" sz="2200" dirty="0" smtClean="0"/>
          </a:p>
          <a:p>
            <a:r>
              <a:rPr lang="en-US" sz="2200" dirty="0" smtClean="0">
                <a:solidFill>
                  <a:schemeClr val="tx2"/>
                </a:solidFill>
              </a:rPr>
              <a:t>This eliminates the need for layers of operating system code</a:t>
            </a:r>
          </a:p>
          <a:p>
            <a:pPr lvl="1"/>
            <a:r>
              <a:rPr lang="en-US" sz="2000" dirty="0" smtClean="0"/>
              <a:t>Typically used for calls like </a:t>
            </a:r>
            <a:r>
              <a:rPr lang="en-US" sz="2000" dirty="0" smtClean="0">
                <a:latin typeface="Courier"/>
                <a:cs typeface="Courier"/>
              </a:rPr>
              <a:t>open</a:t>
            </a:r>
            <a:r>
              <a:rPr lang="en-US" sz="2000" dirty="0" smtClean="0"/>
              <a:t>, </a:t>
            </a:r>
            <a:r>
              <a:rPr lang="en-US" sz="2000" dirty="0" smtClean="0">
                <a:latin typeface="Courier"/>
                <a:cs typeface="Courier"/>
              </a:rPr>
              <a:t>read</a:t>
            </a:r>
            <a:r>
              <a:rPr lang="en-US" sz="2000" dirty="0" smtClean="0"/>
              <a:t>, and </a:t>
            </a:r>
            <a:r>
              <a:rPr lang="en-US" sz="2000" dirty="0" smtClean="0">
                <a:latin typeface="Courier"/>
                <a:cs typeface="Courier"/>
              </a:rPr>
              <a:t>write</a:t>
            </a:r>
          </a:p>
          <a:p>
            <a:endParaRPr lang="en-US" sz="2200" dirty="0" smtClean="0"/>
          </a:p>
          <a:p>
            <a:r>
              <a:rPr lang="en-US" sz="2200" dirty="0" smtClean="0">
                <a:solidFill>
                  <a:srgbClr val="006633"/>
                </a:solidFill>
              </a:rPr>
              <a:t>Also eliminates OS file metadata</a:t>
            </a:r>
          </a:p>
          <a:p>
            <a:pPr lvl="1"/>
            <a:r>
              <a:rPr lang="en-US" sz="2000" dirty="0" smtClean="0"/>
              <a:t>File descriptors, file buffers, and so </a:t>
            </a:r>
            <a:r>
              <a:rPr lang="en-US" sz="2000" dirty="0" smtClean="0"/>
              <a:t>on</a:t>
            </a:r>
          </a:p>
          <a:p>
            <a:pPr lvl="1"/>
            <a:endParaRPr lang="en-US" sz="20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19</a:t>
            </a:fld>
            <a:endParaRPr lang="en-US" altLang="en-US"/>
          </a:p>
        </p:txBody>
      </p:sp>
    </p:spTree>
    <p:extLst>
      <p:ext uri="{BB962C8B-B14F-4D97-AF65-F5344CB8AC3E}">
        <p14:creationId xmlns:p14="http://schemas.microsoft.com/office/powerpoint/2010/main" val="1332898512"/>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Eliminating File System Operations</a:t>
            </a:r>
            <a:endParaRPr lang="en-US" dirty="0"/>
          </a:p>
        </p:txBody>
      </p:sp>
      <p:sp>
        <p:nvSpPr>
          <p:cNvPr id="3" name="Content Placeholder 2"/>
          <p:cNvSpPr>
            <a:spLocks noGrp="1"/>
          </p:cNvSpPr>
          <p:nvPr>
            <p:ph idx="1"/>
          </p:nvPr>
        </p:nvSpPr>
        <p:spPr>
          <a:xfrm>
            <a:off x="228600" y="620688"/>
            <a:ext cx="8610600" cy="5472608"/>
          </a:xfrm>
        </p:spPr>
        <p:txBody>
          <a:bodyPr/>
          <a:lstStyle/>
          <a:p>
            <a:endParaRPr lang="en-US" sz="2200" dirty="0" smtClean="0"/>
          </a:p>
          <a:p>
            <a:r>
              <a:rPr lang="en-US" sz="2200" dirty="0" smtClean="0"/>
              <a:t>Locating files is traditionally done using a </a:t>
            </a:r>
            <a:r>
              <a:rPr lang="en-US" sz="2200" i="1" dirty="0" smtClean="0"/>
              <a:t>file system</a:t>
            </a:r>
          </a:p>
          <a:p>
            <a:pPr lvl="1"/>
            <a:r>
              <a:rPr lang="en-US" sz="2000" dirty="0" smtClean="0"/>
              <a:t>Runs code and traverses structures in software to locate files</a:t>
            </a:r>
          </a:p>
          <a:p>
            <a:endParaRPr lang="en-US" sz="2200" dirty="0" smtClean="0"/>
          </a:p>
          <a:p>
            <a:r>
              <a:rPr lang="en-US" sz="2200" dirty="0" smtClean="0">
                <a:solidFill>
                  <a:srgbClr val="0000FF"/>
                </a:solidFill>
              </a:rPr>
              <a:t>Existing hardware structures for locating data in virtual memory can be extended and adapted to meet the needs of persistent memories</a:t>
            </a:r>
          </a:p>
          <a:p>
            <a:pPr lvl="1"/>
            <a:r>
              <a:rPr lang="en-US" sz="2000" dirty="0" smtClean="0"/>
              <a:t>Memory Management Units (MMUs), which map virtual addresses to physical addresses</a:t>
            </a:r>
          </a:p>
          <a:p>
            <a:pPr lvl="1"/>
            <a:r>
              <a:rPr lang="en-US" sz="2000" dirty="0" smtClean="0"/>
              <a:t>Translation </a:t>
            </a:r>
            <a:r>
              <a:rPr lang="en-US" sz="2000" dirty="0" err="1" smtClean="0"/>
              <a:t>Lookaside</a:t>
            </a:r>
            <a:r>
              <a:rPr lang="en-US" sz="2000" dirty="0" smtClean="0"/>
              <a:t> Buffers (TLBs), which cache mappings of virtual-to-physical address translations</a:t>
            </a:r>
          </a:p>
          <a:p>
            <a:endParaRPr lang="en-US" sz="2200" dirty="0" smtClean="0"/>
          </a:p>
          <a:p>
            <a:r>
              <a:rPr lang="en-US" sz="2200" dirty="0" smtClean="0">
                <a:solidFill>
                  <a:schemeClr val="accent2">
                    <a:lumMod val="75000"/>
                  </a:schemeClr>
                </a:solidFill>
              </a:rPr>
              <a:t>Potential to eliminate file system </a:t>
            </a:r>
            <a:r>
              <a:rPr lang="en-US" sz="2200" dirty="0" smtClean="0">
                <a:solidFill>
                  <a:schemeClr val="accent2">
                    <a:lumMod val="75000"/>
                  </a:schemeClr>
                </a:solidFill>
              </a:rPr>
              <a:t>code</a:t>
            </a:r>
          </a:p>
          <a:p>
            <a:r>
              <a:rPr lang="en-US" sz="2200" dirty="0" smtClean="0">
                <a:solidFill>
                  <a:srgbClr val="FF0000"/>
                </a:solidFill>
              </a:rPr>
              <a:t>At the cost of additional hardware overhead to handle persistent data storage</a:t>
            </a:r>
            <a:endParaRPr lang="en-US" sz="22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20</a:t>
            </a:fld>
            <a:endParaRPr lang="en-US" altLang="en-US"/>
          </a:p>
        </p:txBody>
      </p:sp>
    </p:spTree>
    <p:extLst>
      <p:ext uri="{BB962C8B-B14F-4D97-AF65-F5344CB8AC3E}">
        <p14:creationId xmlns:p14="http://schemas.microsoft.com/office/powerpoint/2010/main" val="311739934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t>
            </a:r>
            <a:r>
              <a:rPr lang="en-US" sz="3200" dirty="0" smtClean="0"/>
              <a:t>among Heterogeneous </a:t>
            </a:r>
            <a:r>
              <a:rPr lang="en-US" sz="3200" dirty="0" smtClean="0"/>
              <a:t>Devices</a:t>
            </a:r>
            <a:endParaRPr lang="en-US" sz="3200" dirty="0"/>
          </a:p>
        </p:txBody>
      </p:sp>
      <p:sp>
        <p:nvSpPr>
          <p:cNvPr id="3" name="Content Placeholder 2"/>
          <p:cNvSpPr>
            <a:spLocks noGrp="1"/>
          </p:cNvSpPr>
          <p:nvPr>
            <p:ph idx="1"/>
          </p:nvPr>
        </p:nvSpPr>
        <p:spPr>
          <a:xfrm>
            <a:off x="228600" y="1124744"/>
            <a:ext cx="8610600" cy="5123656"/>
          </a:xfrm>
        </p:spPr>
        <p:txBody>
          <a:bodyPr/>
          <a:lstStyle/>
          <a:p>
            <a:r>
              <a:rPr lang="en-US" sz="2200" dirty="0" smtClean="0"/>
              <a:t>A persistent memory exposes a large, persistent address space</a:t>
            </a:r>
          </a:p>
          <a:p>
            <a:pPr lvl="1"/>
            <a:r>
              <a:rPr lang="en-US" sz="2000" dirty="0" smtClean="0">
                <a:solidFill>
                  <a:srgbClr val="0000FF"/>
                </a:solidFill>
              </a:rPr>
              <a:t>But it may use many different devices to satisfy this goal</a:t>
            </a:r>
          </a:p>
          <a:p>
            <a:pPr lvl="1"/>
            <a:r>
              <a:rPr lang="en-US" sz="2000" dirty="0" smtClean="0"/>
              <a:t>From fast, low-capacity volatile DRAM to slow, high-capacity non-volatile HDD or Flash</a:t>
            </a:r>
          </a:p>
          <a:p>
            <a:pPr lvl="1"/>
            <a:r>
              <a:rPr lang="en-US" sz="2000" dirty="0" smtClean="0"/>
              <a:t>And other NVM devices in between</a:t>
            </a:r>
          </a:p>
          <a:p>
            <a:endParaRPr lang="en-US" sz="2200" dirty="0" smtClean="0"/>
          </a:p>
          <a:p>
            <a:r>
              <a:rPr lang="en-US" sz="2200" dirty="0" smtClean="0">
                <a:solidFill>
                  <a:schemeClr val="tx2">
                    <a:lumMod val="75000"/>
                  </a:schemeClr>
                </a:solidFill>
              </a:rPr>
              <a:t>Performance and energy can benefit from good placement of data among these devices</a:t>
            </a:r>
          </a:p>
          <a:p>
            <a:pPr lvl="1"/>
            <a:r>
              <a:rPr lang="en-US" sz="2000" dirty="0" smtClean="0"/>
              <a:t>Utilizing the strengths of each device and avoiding their weaknesses, if possible</a:t>
            </a:r>
          </a:p>
          <a:p>
            <a:pPr lvl="1"/>
            <a:r>
              <a:rPr lang="en-US" sz="2000" dirty="0" smtClean="0">
                <a:solidFill>
                  <a:srgbClr val="0000FF"/>
                </a:solidFill>
              </a:rPr>
              <a:t>For example, consider two important application characteristics:  locality and persistence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21</a:t>
            </a:fld>
            <a:endParaRPr lang="en-US" altLang="en-US"/>
          </a:p>
        </p:txBody>
      </p:sp>
    </p:spTree>
    <p:extLst>
      <p:ext uri="{BB962C8B-B14F-4D97-AF65-F5344CB8AC3E}">
        <p14:creationId xmlns:p14="http://schemas.microsoft.com/office/powerpoint/2010/main" val="2540717771"/>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22</a:t>
            </a:fld>
            <a:endParaRPr lang="en-US" altLang="en-US"/>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8"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t>
            </a:r>
            <a:r>
              <a:rPr lang="en-US" sz="3200" dirty="0" smtClean="0"/>
              <a:t>among Heterogeneous </a:t>
            </a:r>
            <a:r>
              <a:rPr lang="en-US" sz="3200" dirty="0" smtClean="0"/>
              <a:t>Devices</a:t>
            </a:r>
            <a:endParaRPr lang="en-US" sz="3200" dirty="0"/>
          </a:p>
        </p:txBody>
      </p:sp>
    </p:spTree>
    <p:extLst>
      <p:ext uri="{BB962C8B-B14F-4D97-AF65-F5344CB8AC3E}">
        <p14:creationId xmlns:p14="http://schemas.microsoft.com/office/powerpoint/2010/main" val="3139110582"/>
      </p:ext>
    </p:extLst>
  </p:cSld>
  <p:clrMapOvr>
    <a:masterClrMapping/>
  </p:clrMapOvr>
  <mc:AlternateContent xmlns:mc="http://schemas.openxmlformats.org/markup-compatibility/2006" xmlns:p14="http://schemas.microsoft.com/office/powerpoint/2010/main">
    <mc:Choice Requires="p14">
      <p:transition p14:dur="0"/>
    </mc:Choice>
    <mc:Fallback xmlns="">
      <p:transition xmlns:p14="http://schemas.microsoft.com/office/powerpoint/2010/main"/>
    </mc:Fallback>
  </mc:AlternateContent>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23</a:t>
            </a:fld>
            <a:endParaRPr lang="en-US" altLang="en-US"/>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solidFill>
                  <a:srgbClr val="0000FF"/>
                </a:solidFill>
              </a:rPr>
              <a:t>X</a:t>
            </a:r>
            <a:endParaRPr lang="en-US" sz="3600" dirty="0">
              <a:solidFill>
                <a:srgbClr val="0000FF"/>
              </a:solidFill>
            </a:endParaRPr>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FF"/>
                </a:solidFill>
              </a:rPr>
              <a:t>Columns in a column store that are</a:t>
            </a:r>
            <a:br>
              <a:rPr lang="en-US" dirty="0" smtClean="0">
                <a:solidFill>
                  <a:srgbClr val="0000FF"/>
                </a:solidFill>
              </a:rPr>
            </a:br>
            <a:r>
              <a:rPr lang="en-US" dirty="0" smtClean="0">
                <a:solidFill>
                  <a:srgbClr val="0000FF"/>
                </a:solidFill>
              </a:rPr>
              <a:t>scanned through only infrequently</a:t>
            </a:r>
          </a:p>
          <a:p>
            <a:pPr algn="ctr"/>
            <a:r>
              <a:rPr lang="en-US" dirty="0" smtClean="0">
                <a:solidFill>
                  <a:srgbClr val="0000FF"/>
                </a:solidFill>
                <a:sym typeface="Wingdings"/>
              </a:rPr>
              <a:t> place on Flash</a:t>
            </a:r>
            <a:endParaRPr lang="en-US" dirty="0">
              <a:solidFill>
                <a:srgbClr val="0000FF"/>
              </a:solidFill>
            </a:endParaRPr>
          </a:p>
        </p:txBody>
      </p:sp>
      <p:sp>
        <p:nvSpPr>
          <p:cNvPr id="9"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t>
            </a:r>
            <a:r>
              <a:rPr lang="en-US" sz="3200" dirty="0" smtClean="0"/>
              <a:t>among Heterogeneous </a:t>
            </a:r>
            <a:r>
              <a:rPr lang="en-US" sz="3200" dirty="0" smtClean="0"/>
              <a:t>Devices</a:t>
            </a:r>
            <a:endParaRPr lang="en-US" sz="3200" dirty="0"/>
          </a:p>
        </p:txBody>
      </p:sp>
    </p:spTree>
    <p:extLst>
      <p:ext uri="{BB962C8B-B14F-4D97-AF65-F5344CB8AC3E}">
        <p14:creationId xmlns:p14="http://schemas.microsoft.com/office/powerpoint/2010/main" val="936927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124744"/>
            <a:ext cx="8610600" cy="5123656"/>
          </a:xfrm>
        </p:spPr>
        <p:txBody>
          <a:bodyPr/>
          <a:lstStyle/>
          <a:p>
            <a:endParaRPr lang="en-US" sz="20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24</a:t>
            </a:fld>
            <a:endParaRPr lang="en-US" altLang="en-US"/>
          </a:p>
        </p:txBody>
      </p:sp>
      <p:pic>
        <p:nvPicPr>
          <p:cNvPr id="7" name="Picture 6"/>
          <p:cNvPicPr>
            <a:picLocks noChangeAspect="1"/>
          </p:cNvPicPr>
          <p:nvPr/>
        </p:nvPicPr>
        <p:blipFill>
          <a:blip r:embed="rId3"/>
          <a:stretch>
            <a:fillRect/>
          </a:stretch>
        </p:blipFill>
        <p:spPr>
          <a:xfrm>
            <a:off x="2051720" y="2348880"/>
            <a:ext cx="4724839" cy="3156544"/>
          </a:xfrm>
          <a:prstGeom prst="rect">
            <a:avLst/>
          </a:prstGeom>
        </p:spPr>
      </p:pic>
      <p:sp>
        <p:nvSpPr>
          <p:cNvPr id="5" name="TextBox 4"/>
          <p:cNvSpPr txBox="1"/>
          <p:nvPr/>
        </p:nvSpPr>
        <p:spPr>
          <a:xfrm>
            <a:off x="5508104" y="2492896"/>
            <a:ext cx="453970" cy="646331"/>
          </a:xfrm>
          <a:prstGeom prst="rect">
            <a:avLst/>
          </a:prstGeom>
          <a:noFill/>
        </p:spPr>
        <p:txBody>
          <a:bodyPr wrap="none" rtlCol="0">
            <a:spAutoFit/>
          </a:bodyPr>
          <a:lstStyle/>
          <a:p>
            <a:r>
              <a:rPr lang="en-US" sz="3600" dirty="0" smtClean="0"/>
              <a:t>X</a:t>
            </a:r>
            <a:endParaRPr lang="en-US" sz="3600" dirty="0"/>
          </a:p>
        </p:txBody>
      </p:sp>
      <p:sp>
        <p:nvSpPr>
          <p:cNvPr id="6" name="TextBox 5"/>
          <p:cNvSpPr txBox="1"/>
          <p:nvPr/>
        </p:nvSpPr>
        <p:spPr>
          <a:xfrm>
            <a:off x="4932040" y="1700808"/>
            <a:ext cx="3765161" cy="923330"/>
          </a:xfrm>
          <a:prstGeom prst="rect">
            <a:avLst/>
          </a:prstGeom>
          <a:noFill/>
        </p:spPr>
        <p:txBody>
          <a:bodyPr wrap="none" rtlCol="0">
            <a:spAutoFit/>
          </a:bodyPr>
          <a:lstStyle/>
          <a:p>
            <a:pPr algn="ctr"/>
            <a:r>
              <a:rPr lang="en-US" dirty="0" smtClean="0">
                <a:solidFill>
                  <a:srgbClr val="000000"/>
                </a:solidFill>
              </a:rPr>
              <a:t>Columns in a column store that are</a:t>
            </a:r>
            <a:br>
              <a:rPr lang="en-US" dirty="0" smtClean="0">
                <a:solidFill>
                  <a:srgbClr val="000000"/>
                </a:solidFill>
              </a:rPr>
            </a:br>
            <a:r>
              <a:rPr lang="en-US" dirty="0" smtClean="0">
                <a:solidFill>
                  <a:srgbClr val="000000"/>
                </a:solidFill>
              </a:rPr>
              <a:t>scanned through only infrequently</a:t>
            </a:r>
          </a:p>
          <a:p>
            <a:pPr algn="ctr"/>
            <a:r>
              <a:rPr lang="en-US" dirty="0" smtClean="0">
                <a:solidFill>
                  <a:srgbClr val="000000"/>
                </a:solidFill>
                <a:sym typeface="Wingdings"/>
              </a:rPr>
              <a:t> place on Flash</a:t>
            </a:r>
            <a:endParaRPr lang="en-US" dirty="0">
              <a:solidFill>
                <a:srgbClr val="000000"/>
              </a:solidFill>
            </a:endParaRPr>
          </a:p>
        </p:txBody>
      </p:sp>
      <p:sp>
        <p:nvSpPr>
          <p:cNvPr id="8" name="TextBox 7"/>
          <p:cNvSpPr txBox="1"/>
          <p:nvPr/>
        </p:nvSpPr>
        <p:spPr>
          <a:xfrm>
            <a:off x="3779912" y="4149080"/>
            <a:ext cx="453970" cy="646331"/>
          </a:xfrm>
          <a:prstGeom prst="rect">
            <a:avLst/>
          </a:prstGeom>
          <a:noFill/>
        </p:spPr>
        <p:txBody>
          <a:bodyPr wrap="none" rtlCol="0">
            <a:spAutoFit/>
          </a:bodyPr>
          <a:lstStyle/>
          <a:p>
            <a:r>
              <a:rPr lang="en-US" sz="3600" dirty="0" smtClean="0">
                <a:solidFill>
                  <a:srgbClr val="0000FF"/>
                </a:solidFill>
              </a:rPr>
              <a:t>X</a:t>
            </a:r>
            <a:endParaRPr lang="en-US" sz="3600" dirty="0">
              <a:solidFill>
                <a:srgbClr val="0000FF"/>
              </a:solidFill>
            </a:endParaRPr>
          </a:p>
        </p:txBody>
      </p:sp>
      <p:sp>
        <p:nvSpPr>
          <p:cNvPr id="9" name="TextBox 8"/>
          <p:cNvSpPr txBox="1"/>
          <p:nvPr/>
        </p:nvSpPr>
        <p:spPr>
          <a:xfrm>
            <a:off x="3923928" y="3284984"/>
            <a:ext cx="3600400" cy="923330"/>
          </a:xfrm>
          <a:prstGeom prst="rect">
            <a:avLst/>
          </a:prstGeom>
          <a:noFill/>
        </p:spPr>
        <p:txBody>
          <a:bodyPr wrap="square" rtlCol="0">
            <a:spAutoFit/>
          </a:bodyPr>
          <a:lstStyle/>
          <a:p>
            <a:pPr algn="ctr"/>
            <a:r>
              <a:rPr lang="en-US" dirty="0" smtClean="0">
                <a:solidFill>
                  <a:srgbClr val="0000FF"/>
                </a:solidFill>
              </a:rPr>
              <a:t>Frequently-updated index for a Content Delivery Network (CDN) </a:t>
            </a:r>
            <a:r>
              <a:rPr lang="en-US" dirty="0" smtClean="0">
                <a:solidFill>
                  <a:srgbClr val="0000FF"/>
                </a:solidFill>
                <a:sym typeface="Wingdings"/>
              </a:rPr>
              <a:t> place in DRAM</a:t>
            </a:r>
            <a:endParaRPr lang="en-US" dirty="0">
              <a:solidFill>
                <a:srgbClr val="0000FF"/>
              </a:solidFill>
            </a:endParaRPr>
          </a:p>
        </p:txBody>
      </p:sp>
      <p:sp>
        <p:nvSpPr>
          <p:cNvPr id="11" name="Title 1"/>
          <p:cNvSpPr>
            <a:spLocks noGrp="1"/>
          </p:cNvSpPr>
          <p:nvPr>
            <p:ph type="title"/>
          </p:nvPr>
        </p:nvSpPr>
        <p:spPr>
          <a:xfrm>
            <a:off x="228600" y="296416"/>
            <a:ext cx="9023920" cy="756320"/>
          </a:xfrm>
        </p:spPr>
        <p:txBody>
          <a:bodyPr>
            <a:noAutofit/>
          </a:bodyPr>
          <a:lstStyle/>
          <a:p>
            <a:pPr>
              <a:lnSpc>
                <a:spcPct val="70000"/>
              </a:lnSpc>
            </a:pPr>
            <a:r>
              <a:rPr lang="en-US" sz="3200" dirty="0" smtClean="0"/>
              <a:t>Efficient Data Mapping </a:t>
            </a:r>
            <a:r>
              <a:rPr lang="en-US" sz="3200" dirty="0" smtClean="0"/>
              <a:t>among Heterogeneous </a:t>
            </a:r>
            <a:r>
              <a:rPr lang="en-US" sz="3200" dirty="0" smtClean="0"/>
              <a:t>Devices</a:t>
            </a:r>
            <a:endParaRPr lang="en-US" sz="3200" dirty="0"/>
          </a:p>
        </p:txBody>
      </p:sp>
      <p:sp>
        <p:nvSpPr>
          <p:cNvPr id="12" name="TextBox 11"/>
          <p:cNvSpPr txBox="1"/>
          <p:nvPr/>
        </p:nvSpPr>
        <p:spPr>
          <a:xfrm>
            <a:off x="107504" y="5877272"/>
            <a:ext cx="9036496" cy="461665"/>
          </a:xfrm>
          <a:prstGeom prst="rect">
            <a:avLst/>
          </a:prstGeom>
          <a:solidFill>
            <a:sysClr val="window" lastClr="FFFFFF"/>
          </a:solidFill>
          <a:ln w="25400" cap="flat" cmpd="sng" algn="ctr">
            <a:solidFill>
              <a:srgbClr val="0000FF"/>
            </a:solidFill>
            <a:prstDash val="solid"/>
          </a:ln>
          <a:effectLst/>
        </p:spPr>
        <p:txBody>
          <a:bodyPr wrap="square">
            <a:spAutoFit/>
          </a:bodyPr>
          <a:lstStyle/>
          <a:p>
            <a:pPr algn="ctr" fontAlgn="auto">
              <a:spcBef>
                <a:spcPts val="0"/>
              </a:spcBef>
              <a:spcAft>
                <a:spcPts val="0"/>
              </a:spcAft>
              <a:defRPr/>
            </a:pPr>
            <a:r>
              <a:rPr lang="en-US" sz="2400" b="1" kern="0" dirty="0" smtClean="0">
                <a:solidFill>
                  <a:srgbClr val="0000FF"/>
                </a:solidFill>
                <a:latin typeface="Calibri"/>
                <a:ea typeface="+mn-ea"/>
                <a:cs typeface="+mn-cs"/>
              </a:rPr>
              <a:t>Applications or system software can provide hints for data placement</a:t>
            </a:r>
            <a:endParaRPr lang="en-US" sz="2400" b="1" kern="0" dirty="0">
              <a:solidFill>
                <a:srgbClr val="0000FF"/>
              </a:solidFill>
              <a:latin typeface="Calibri"/>
              <a:ea typeface="+mn-ea"/>
              <a:cs typeface="+mn-cs"/>
            </a:endParaRPr>
          </a:p>
        </p:txBody>
      </p:sp>
    </p:spTree>
    <p:extLst>
      <p:ext uri="{BB962C8B-B14F-4D97-AF65-F5344CB8AC3E}">
        <p14:creationId xmlns:p14="http://schemas.microsoft.com/office/powerpoint/2010/main" val="5084270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Providing Security and Reliability</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A p</a:t>
            </a:r>
            <a:r>
              <a:rPr lang="en-US" sz="2200" dirty="0" smtClean="0">
                <a:solidFill>
                  <a:srgbClr val="0000FF"/>
                </a:solidFill>
              </a:rPr>
              <a:t>ersistent memory deals </a:t>
            </a:r>
            <a:r>
              <a:rPr lang="en-US" sz="2200" dirty="0" smtClean="0">
                <a:solidFill>
                  <a:srgbClr val="0000FF"/>
                </a:solidFill>
              </a:rPr>
              <a:t>with data at the granularity of bytes and not necessarily files</a:t>
            </a:r>
          </a:p>
          <a:p>
            <a:pPr lvl="1"/>
            <a:r>
              <a:rPr lang="en-US" sz="2000" dirty="0" smtClean="0">
                <a:solidFill>
                  <a:schemeClr val="accent2">
                    <a:lumMod val="75000"/>
                  </a:schemeClr>
                </a:solidFill>
              </a:rPr>
              <a:t>Provides the opportunity for much finer-grained </a:t>
            </a:r>
            <a:r>
              <a:rPr lang="en-US" sz="2000" dirty="0" smtClean="0">
                <a:solidFill>
                  <a:schemeClr val="accent2">
                    <a:lumMod val="75000"/>
                  </a:schemeClr>
                </a:solidFill>
              </a:rPr>
              <a:t>security and protection </a:t>
            </a:r>
            <a:r>
              <a:rPr lang="en-US" sz="2000" dirty="0" smtClean="0">
                <a:solidFill>
                  <a:schemeClr val="accent2">
                    <a:lumMod val="75000"/>
                  </a:schemeClr>
                </a:solidFill>
              </a:rPr>
              <a:t>than traditional two-level storage models </a:t>
            </a:r>
            <a:r>
              <a:rPr lang="en-US" sz="2000" dirty="0" smtClean="0">
                <a:solidFill>
                  <a:schemeClr val="accent2">
                    <a:lumMod val="75000"/>
                  </a:schemeClr>
                </a:solidFill>
              </a:rPr>
              <a:t>provide/afford</a:t>
            </a:r>
            <a:endParaRPr lang="en-US" sz="2000" dirty="0" smtClean="0">
              <a:solidFill>
                <a:schemeClr val="accent2">
                  <a:lumMod val="75000"/>
                </a:schemeClr>
              </a:solidFill>
            </a:endParaRPr>
          </a:p>
          <a:p>
            <a:pPr lvl="1"/>
            <a:r>
              <a:rPr lang="en-US" sz="2000" dirty="0" smtClean="0">
                <a:solidFill>
                  <a:srgbClr val="FF0000"/>
                </a:solidFill>
              </a:rPr>
              <a:t>Need efficient techniques to avoid large metadata overheads</a:t>
            </a:r>
          </a:p>
          <a:p>
            <a:endParaRPr lang="en-US" sz="2200" dirty="0" smtClean="0"/>
          </a:p>
          <a:p>
            <a:r>
              <a:rPr lang="en-US" sz="2200" dirty="0" smtClean="0">
                <a:solidFill>
                  <a:srgbClr val="0000FF"/>
                </a:solidFill>
              </a:rPr>
              <a:t>A persistent memory can improve application reliability by ensuring updates to persistent data are less vulnerable to failures</a:t>
            </a:r>
          </a:p>
          <a:p>
            <a:pPr lvl="1"/>
            <a:r>
              <a:rPr lang="en-US" sz="2000" dirty="0" smtClean="0">
                <a:solidFill>
                  <a:srgbClr val="FF0000"/>
                </a:solidFill>
              </a:rPr>
              <a:t>Need </a:t>
            </a:r>
            <a:r>
              <a:rPr lang="en-US" sz="2000" dirty="0" smtClean="0">
                <a:solidFill>
                  <a:srgbClr val="FF0000"/>
                </a:solidFill>
              </a:rPr>
              <a:t>to ensure that changes to copies of persistent data placed in volatile memories become persistent</a:t>
            </a:r>
            <a:endParaRPr lang="en-US" sz="2000"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25</a:t>
            </a:fld>
            <a:endParaRPr lang="en-US" altLang="en-US"/>
          </a:p>
        </p:txBody>
      </p:sp>
    </p:spTree>
    <p:extLst>
      <p:ext uri="{BB962C8B-B14F-4D97-AF65-F5344CB8AC3E}">
        <p14:creationId xmlns:p14="http://schemas.microsoft.com/office/powerpoint/2010/main" val="20820452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HW/SW Cooperative Data Management</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solidFill>
                  <a:srgbClr val="0000FF"/>
                </a:solidFill>
              </a:rPr>
              <a:t>Persistent memories can expose hooks and interfaces to applications, the OS, and runtimes</a:t>
            </a:r>
          </a:p>
          <a:p>
            <a:pPr lvl="1"/>
            <a:r>
              <a:rPr lang="en-US" sz="2000" dirty="0" smtClean="0">
                <a:solidFill>
                  <a:schemeClr val="tx2">
                    <a:lumMod val="75000"/>
                  </a:schemeClr>
                </a:solidFill>
              </a:rPr>
              <a:t>Have the potential to provide improved system robustness and efficiency than by managing persistent data with either software or hardware alone</a:t>
            </a:r>
          </a:p>
          <a:p>
            <a:endParaRPr lang="en-US" sz="2200" dirty="0" smtClean="0"/>
          </a:p>
          <a:p>
            <a:r>
              <a:rPr lang="en-US" sz="2200" dirty="0" smtClean="0"/>
              <a:t>Can enable fast </a:t>
            </a:r>
            <a:r>
              <a:rPr lang="en-US" sz="2200" dirty="0" err="1" smtClean="0"/>
              <a:t>checkpointing</a:t>
            </a:r>
            <a:r>
              <a:rPr lang="en-US" sz="2200" dirty="0" smtClean="0"/>
              <a:t> and </a:t>
            </a:r>
            <a:r>
              <a:rPr lang="en-US" sz="2200" dirty="0" smtClean="0"/>
              <a:t>reboots, improve application reliability by ensuring persistence of data</a:t>
            </a:r>
            <a:endParaRPr lang="en-US" sz="2200" dirty="0" smtClean="0"/>
          </a:p>
          <a:p>
            <a:pPr lvl="1"/>
            <a:r>
              <a:rPr lang="en-US" sz="2000" dirty="0" smtClean="0">
                <a:solidFill>
                  <a:srgbClr val="FF0000"/>
                </a:solidFill>
              </a:rPr>
              <a:t>How to redesign availability mechanisms to take advantage of these?</a:t>
            </a:r>
          </a:p>
          <a:p>
            <a:endParaRPr lang="en-US" sz="2200" dirty="0" smtClean="0"/>
          </a:p>
          <a:p>
            <a:r>
              <a:rPr lang="en-US" sz="2200" dirty="0" smtClean="0"/>
              <a:t>Persistent locks and other persistent synchronization </a:t>
            </a:r>
            <a:r>
              <a:rPr lang="en-US" sz="2200" dirty="0" smtClean="0"/>
              <a:t>constructs can enable more robust programs and systems</a:t>
            </a:r>
            <a:endParaRPr lang="en-US" sz="220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26</a:t>
            </a:fld>
            <a:endParaRPr lang="en-US" altLang="en-US"/>
          </a:p>
        </p:txBody>
      </p:sp>
    </p:spTree>
    <p:extLst>
      <p:ext uri="{BB962C8B-B14F-4D97-AF65-F5344CB8AC3E}">
        <p14:creationId xmlns:p14="http://schemas.microsoft.com/office/powerpoint/2010/main" val="246877250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Quantifying Persistent Memory Benefits</a:t>
            </a:r>
            <a:endParaRPr lang="en-US" dirty="0"/>
          </a:p>
        </p:txBody>
      </p:sp>
      <p:sp>
        <p:nvSpPr>
          <p:cNvPr id="3" name="Content Placeholder 2"/>
          <p:cNvSpPr>
            <a:spLocks noGrp="1"/>
          </p:cNvSpPr>
          <p:nvPr>
            <p:ph idx="1"/>
          </p:nvPr>
        </p:nvSpPr>
        <p:spPr/>
        <p:txBody>
          <a:bodyPr/>
          <a:lstStyle/>
          <a:p>
            <a:endParaRPr lang="en-US" sz="2200" dirty="0" smtClean="0"/>
          </a:p>
          <a:p>
            <a:r>
              <a:rPr lang="en-US" sz="2200" dirty="0" smtClean="0"/>
              <a:t>We have identified several opportunities and benefits of using persistent </a:t>
            </a:r>
            <a:r>
              <a:rPr lang="en-US" sz="2200" dirty="0" smtClean="0"/>
              <a:t>memories without the traditional two-level store model</a:t>
            </a:r>
            <a:endParaRPr lang="en-US" sz="2200" dirty="0" smtClean="0"/>
          </a:p>
          <a:p>
            <a:pPr marL="344487" lvl="1" indent="0">
              <a:buNone/>
            </a:pPr>
            <a:endParaRPr lang="en-US" sz="2000" dirty="0" smtClean="0"/>
          </a:p>
          <a:p>
            <a:r>
              <a:rPr lang="en-US" sz="2200" dirty="0" smtClean="0"/>
              <a:t>We will next quantify:</a:t>
            </a:r>
            <a:endParaRPr lang="en-US" sz="2200" dirty="0" smtClean="0"/>
          </a:p>
          <a:p>
            <a:pPr lvl="1"/>
            <a:r>
              <a:rPr lang="en-US" sz="2000" dirty="0" smtClean="0"/>
              <a:t>How do persistent memories affect system performance?</a:t>
            </a:r>
          </a:p>
          <a:p>
            <a:pPr lvl="1"/>
            <a:r>
              <a:rPr lang="en-US" sz="2000" dirty="0" smtClean="0"/>
              <a:t>How much </a:t>
            </a:r>
            <a:r>
              <a:rPr lang="en-US" sz="2000" dirty="0" smtClean="0"/>
              <a:t>energy reduction is possible?</a:t>
            </a:r>
            <a:endParaRPr lang="en-US" sz="2000" dirty="0" smtClean="0"/>
          </a:p>
          <a:p>
            <a:pPr lvl="1"/>
            <a:r>
              <a:rPr lang="en-US" sz="2000" dirty="0" smtClean="0"/>
              <a:t>Can persistent memories achieve these benefits despite additional access </a:t>
            </a:r>
            <a:r>
              <a:rPr lang="en-US" sz="2000" dirty="0" smtClean="0"/>
              <a:t>latencies to the persistent memory manager?</a:t>
            </a:r>
            <a:endParaRPr lang="en-US" sz="2000" dirty="0" smtClean="0"/>
          </a:p>
          <a:p>
            <a:endParaRPr lang="en-US" sz="2200" dirty="0" smtClean="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27</a:t>
            </a:fld>
            <a:endParaRPr lang="en-US" altLang="en-US"/>
          </a:p>
        </p:txBody>
      </p:sp>
    </p:spTree>
    <p:extLst>
      <p:ext uri="{BB962C8B-B14F-4D97-AF65-F5344CB8AC3E}">
        <p14:creationId xmlns:p14="http://schemas.microsoft.com/office/powerpoint/2010/main" val="2764213077"/>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rgbClr val="0000FF"/>
                </a:solidFill>
              </a:rPr>
              <a:t>Evaluation Methodology</a:t>
            </a:r>
          </a:p>
          <a:p>
            <a:pPr>
              <a:lnSpc>
                <a:spcPct val="130000"/>
              </a:lnSpc>
            </a:pPr>
            <a:r>
              <a:rPr lang="en-US" sz="2200" dirty="0" smtClean="0"/>
              <a:t>Evaluation Results</a:t>
            </a:r>
          </a:p>
          <a:p>
            <a:pPr>
              <a:lnSpc>
                <a:spcPct val="130000"/>
              </a:lnSpc>
            </a:pPr>
            <a:r>
              <a:rPr lang="en-US" sz="2200" dirty="0" smtClean="0"/>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28</a:t>
            </a:fld>
            <a:endParaRPr lang="en-US" altLang="en-US"/>
          </a:p>
        </p:txBody>
      </p:sp>
    </p:spTree>
    <p:extLst>
      <p:ext uri="{BB962C8B-B14F-4D97-AF65-F5344CB8AC3E}">
        <p14:creationId xmlns:p14="http://schemas.microsoft.com/office/powerpoint/2010/main" val="363195663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Evaluation Methodology</a:t>
            </a:r>
            <a:endParaRPr lang="en-US" dirty="0"/>
          </a:p>
        </p:txBody>
      </p:sp>
      <p:sp>
        <p:nvSpPr>
          <p:cNvPr id="3" name="Content Placeholder 2"/>
          <p:cNvSpPr>
            <a:spLocks noGrp="1"/>
          </p:cNvSpPr>
          <p:nvPr>
            <p:ph idx="1"/>
          </p:nvPr>
        </p:nvSpPr>
        <p:spPr/>
        <p:txBody>
          <a:bodyPr/>
          <a:lstStyle/>
          <a:p>
            <a:pPr>
              <a:lnSpc>
                <a:spcPct val="120000"/>
              </a:lnSpc>
            </a:pPr>
            <a:r>
              <a:rPr lang="en-US" sz="2200" dirty="0" smtClean="0"/>
              <a:t>Hybrid real system / simulation-based approach</a:t>
            </a:r>
          </a:p>
          <a:p>
            <a:pPr lvl="1">
              <a:lnSpc>
                <a:spcPct val="120000"/>
              </a:lnSpc>
            </a:pPr>
            <a:r>
              <a:rPr lang="en-US" sz="2000" dirty="0" smtClean="0"/>
              <a:t>System calls are executed on host machine (functional correctness) and timed to accurately model their latency in the simulator</a:t>
            </a:r>
          </a:p>
          <a:p>
            <a:pPr lvl="1">
              <a:lnSpc>
                <a:spcPct val="120000"/>
              </a:lnSpc>
            </a:pPr>
            <a:r>
              <a:rPr lang="en-US" sz="2000" dirty="0" smtClean="0"/>
              <a:t>Rest of execution is simulated in Multi2Sim (enables hardware-level exploration)</a:t>
            </a:r>
          </a:p>
          <a:p>
            <a:pPr>
              <a:lnSpc>
                <a:spcPct val="120000"/>
              </a:lnSpc>
            </a:pPr>
            <a:r>
              <a:rPr lang="en-US" sz="2200" dirty="0" smtClean="0"/>
              <a:t>Power evaluated using </a:t>
            </a:r>
            <a:r>
              <a:rPr lang="en-US" sz="2200" dirty="0" err="1" smtClean="0"/>
              <a:t>McPAT</a:t>
            </a:r>
            <a:r>
              <a:rPr lang="en-US" sz="2200" dirty="0" smtClean="0"/>
              <a:t> and memory power models</a:t>
            </a:r>
            <a:endParaRPr lang="en-US" sz="2200" dirty="0" smtClean="0"/>
          </a:p>
          <a:p>
            <a:pPr>
              <a:lnSpc>
                <a:spcPct val="120000"/>
              </a:lnSpc>
            </a:pPr>
            <a:r>
              <a:rPr lang="en-US" sz="2200" dirty="0" smtClean="0"/>
              <a:t>16 cores, 4-wide issue, 128-entry instruction window, 1.6 GHz</a:t>
            </a:r>
          </a:p>
          <a:p>
            <a:pPr>
              <a:lnSpc>
                <a:spcPct val="120000"/>
              </a:lnSpc>
            </a:pPr>
            <a:r>
              <a:rPr lang="en-US" sz="2200" dirty="0" smtClean="0"/>
              <a:t>Volatile memory: 4GB DRAM, 4KB page size, 100-cycle latency</a:t>
            </a:r>
          </a:p>
          <a:p>
            <a:pPr>
              <a:lnSpc>
                <a:spcPct val="120000"/>
              </a:lnSpc>
            </a:pPr>
            <a:r>
              <a:rPr lang="en-US" sz="2200" dirty="0" smtClean="0"/>
              <a:t>Persistent memory</a:t>
            </a:r>
          </a:p>
          <a:p>
            <a:pPr lvl="1">
              <a:lnSpc>
                <a:spcPct val="120000"/>
              </a:lnSpc>
            </a:pPr>
            <a:r>
              <a:rPr lang="en-US" sz="2000" dirty="0" smtClean="0"/>
              <a:t>HDD (measured): 4ms seek latency, 6Gbps bus rate</a:t>
            </a:r>
          </a:p>
          <a:p>
            <a:pPr lvl="1">
              <a:lnSpc>
                <a:spcPct val="120000"/>
              </a:lnSpc>
            </a:pPr>
            <a:r>
              <a:rPr lang="en-US" sz="2000" dirty="0" smtClean="0"/>
              <a:t>NVM: (modeled after PCM) 4KB page size, 160-/480-cycle (read/write) latency</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29</a:t>
            </a:fld>
            <a:endParaRPr lang="en-US" altLang="en-US"/>
          </a:p>
        </p:txBody>
      </p:sp>
    </p:spTree>
    <p:extLst>
      <p:ext uri="{BB962C8B-B14F-4D97-AF65-F5344CB8AC3E}">
        <p14:creationId xmlns:p14="http://schemas.microsoft.com/office/powerpoint/2010/main" val="398569190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Systems</a:t>
            </a:r>
            <a:endParaRPr lang="en-US" dirty="0"/>
          </a:p>
        </p:txBody>
      </p:sp>
      <p:sp>
        <p:nvSpPr>
          <p:cNvPr id="3" name="Content Placeholder 2"/>
          <p:cNvSpPr>
            <a:spLocks noGrp="1"/>
          </p:cNvSpPr>
          <p:nvPr>
            <p:ph idx="1"/>
          </p:nvPr>
        </p:nvSpPr>
        <p:spPr/>
        <p:txBody>
          <a:bodyPr/>
          <a:lstStyle/>
          <a:p>
            <a:pPr>
              <a:lnSpc>
                <a:spcPct val="110000"/>
              </a:lnSpc>
            </a:pPr>
            <a:r>
              <a:rPr lang="en-US" sz="2200" dirty="0" smtClean="0"/>
              <a:t>HDD Baseline (HB)</a:t>
            </a:r>
          </a:p>
          <a:p>
            <a:pPr lvl="1">
              <a:lnSpc>
                <a:spcPct val="110000"/>
              </a:lnSpc>
            </a:pPr>
            <a:r>
              <a:rPr lang="en-US" sz="1800" dirty="0" smtClean="0"/>
              <a:t>Traditional system with volatile DRAM memory and persistent HDD storage</a:t>
            </a:r>
          </a:p>
          <a:p>
            <a:pPr lvl="1">
              <a:lnSpc>
                <a:spcPct val="110000"/>
              </a:lnSpc>
            </a:pPr>
            <a:r>
              <a:rPr lang="en-US" sz="1800" dirty="0" smtClean="0">
                <a:solidFill>
                  <a:srgbClr val="FF0000"/>
                </a:solidFill>
              </a:rPr>
              <a:t>Overheads of operating system and file system code and buffering</a:t>
            </a:r>
          </a:p>
          <a:p>
            <a:pPr>
              <a:lnSpc>
                <a:spcPct val="110000"/>
              </a:lnSpc>
            </a:pPr>
            <a:r>
              <a:rPr lang="en-US" sz="2000" dirty="0" smtClean="0"/>
              <a:t>HDD without OS/FS (HW)</a:t>
            </a:r>
          </a:p>
          <a:p>
            <a:pPr lvl="1">
              <a:lnSpc>
                <a:spcPct val="110000"/>
              </a:lnSpc>
            </a:pPr>
            <a:r>
              <a:rPr lang="en-US" sz="1800" dirty="0" smtClean="0"/>
              <a:t>Same as HDD Baseline, but with the ideal elimination of all OS/FS overheads</a:t>
            </a:r>
          </a:p>
          <a:p>
            <a:pPr lvl="1">
              <a:lnSpc>
                <a:spcPct val="110000"/>
              </a:lnSpc>
            </a:pPr>
            <a:r>
              <a:rPr lang="en-US" sz="1800" dirty="0" smtClean="0">
                <a:solidFill>
                  <a:srgbClr val="008000"/>
                </a:solidFill>
              </a:rPr>
              <a:t>System calls take 0 cycles </a:t>
            </a:r>
            <a:r>
              <a:rPr lang="en-US" sz="1800" dirty="0" smtClean="0"/>
              <a:t>(but </a:t>
            </a:r>
            <a:r>
              <a:rPr lang="en-US" sz="1800" dirty="0" smtClean="0">
                <a:solidFill>
                  <a:srgbClr val="FF0000"/>
                </a:solidFill>
              </a:rPr>
              <a:t>HDD access takes normal latency</a:t>
            </a:r>
            <a:r>
              <a:rPr lang="en-US" sz="1800" dirty="0" smtClean="0"/>
              <a:t>)</a:t>
            </a:r>
          </a:p>
          <a:p>
            <a:pPr>
              <a:lnSpc>
                <a:spcPct val="110000"/>
              </a:lnSpc>
            </a:pPr>
            <a:r>
              <a:rPr lang="en-US" sz="2000" dirty="0" smtClean="0"/>
              <a:t>NVM Baseline (NB)</a:t>
            </a:r>
          </a:p>
          <a:p>
            <a:pPr lvl="1">
              <a:lnSpc>
                <a:spcPct val="110000"/>
              </a:lnSpc>
            </a:pPr>
            <a:r>
              <a:rPr lang="en-US" sz="1800" dirty="0" smtClean="0"/>
              <a:t>Same as HDD Baseline, but </a:t>
            </a:r>
            <a:r>
              <a:rPr lang="en-US" sz="1800" dirty="0" smtClean="0">
                <a:solidFill>
                  <a:srgbClr val="008000"/>
                </a:solidFill>
              </a:rPr>
              <a:t>HDD is replaced with NVM</a:t>
            </a:r>
          </a:p>
          <a:p>
            <a:pPr lvl="1">
              <a:lnSpc>
                <a:spcPct val="110000"/>
              </a:lnSpc>
            </a:pPr>
            <a:r>
              <a:rPr lang="en-US" sz="1800" dirty="0" smtClean="0">
                <a:solidFill>
                  <a:srgbClr val="FF0000"/>
                </a:solidFill>
              </a:rPr>
              <a:t>Still has OS/FS </a:t>
            </a:r>
            <a:r>
              <a:rPr lang="en-US" sz="1800" dirty="0" smtClean="0">
                <a:solidFill>
                  <a:srgbClr val="FF0000"/>
                </a:solidFill>
              </a:rPr>
              <a:t>overheads of the two-level storage model</a:t>
            </a:r>
            <a:endParaRPr lang="en-US" sz="1800" dirty="0" smtClean="0">
              <a:solidFill>
                <a:srgbClr val="FF0000"/>
              </a:solidFill>
            </a:endParaRPr>
          </a:p>
          <a:p>
            <a:pPr>
              <a:lnSpc>
                <a:spcPct val="110000"/>
              </a:lnSpc>
            </a:pPr>
            <a:r>
              <a:rPr lang="en-US" sz="2000" dirty="0" smtClean="0"/>
              <a:t>Persistent Memory (PM)</a:t>
            </a:r>
          </a:p>
          <a:p>
            <a:pPr lvl="1">
              <a:lnSpc>
                <a:spcPct val="110000"/>
              </a:lnSpc>
            </a:pPr>
            <a:r>
              <a:rPr lang="en-US" sz="1800" dirty="0" smtClean="0"/>
              <a:t>Uses only NVM (no DRAM) to ensure full-system persistence</a:t>
            </a:r>
          </a:p>
          <a:p>
            <a:pPr lvl="1">
              <a:lnSpc>
                <a:spcPct val="110000"/>
              </a:lnSpc>
            </a:pPr>
            <a:r>
              <a:rPr lang="en-US" sz="1800" dirty="0" smtClean="0"/>
              <a:t>All data accessed using loads and stores</a:t>
            </a:r>
          </a:p>
          <a:p>
            <a:pPr lvl="1">
              <a:lnSpc>
                <a:spcPct val="110000"/>
              </a:lnSpc>
            </a:pPr>
            <a:r>
              <a:rPr lang="en-US" sz="1800" dirty="0" smtClean="0">
                <a:solidFill>
                  <a:srgbClr val="008000"/>
                </a:solidFill>
              </a:rPr>
              <a:t>Does not waste energy on system calls</a:t>
            </a:r>
          </a:p>
          <a:p>
            <a:pPr lvl="1">
              <a:lnSpc>
                <a:spcPct val="110000"/>
              </a:lnSpc>
            </a:pPr>
            <a:r>
              <a:rPr lang="en-US" sz="1800" dirty="0" smtClean="0">
                <a:solidFill>
                  <a:srgbClr val="008000"/>
                </a:solidFill>
              </a:rPr>
              <a:t>Data is manipulated directly on the NVM device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30</a:t>
            </a:fld>
            <a:endParaRPr lang="en-US" altLang="en-US"/>
          </a:p>
        </p:txBody>
      </p:sp>
    </p:spTree>
    <p:extLst>
      <p:ext uri="{BB962C8B-B14F-4D97-AF65-F5344CB8AC3E}">
        <p14:creationId xmlns:p14="http://schemas.microsoft.com/office/powerpoint/2010/main" val="73778005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Evaluated Workloads</a:t>
            </a:r>
            <a:endParaRPr lang="en-US" dirty="0"/>
          </a:p>
        </p:txBody>
      </p:sp>
      <p:sp>
        <p:nvSpPr>
          <p:cNvPr id="3" name="Content Placeholder 2"/>
          <p:cNvSpPr>
            <a:spLocks noGrp="1"/>
          </p:cNvSpPr>
          <p:nvPr>
            <p:ph idx="1"/>
          </p:nvPr>
        </p:nvSpPr>
        <p:spPr/>
        <p:txBody>
          <a:bodyPr/>
          <a:lstStyle/>
          <a:p>
            <a:r>
              <a:rPr lang="en-US" sz="2200" dirty="0" smtClean="0"/>
              <a:t>Unix utilities that manipulate files</a:t>
            </a:r>
          </a:p>
          <a:p>
            <a:pPr lvl="1"/>
            <a:r>
              <a:rPr lang="en-US" sz="2000" dirty="0" err="1" smtClean="0"/>
              <a:t>cp</a:t>
            </a:r>
            <a:r>
              <a:rPr lang="en-US" sz="2000" dirty="0" smtClean="0"/>
              <a:t>: copy a large file from one location to another</a:t>
            </a:r>
          </a:p>
          <a:p>
            <a:pPr lvl="1"/>
            <a:r>
              <a:rPr lang="en-US" sz="2000" dirty="0" err="1" smtClean="0"/>
              <a:t>cp</a:t>
            </a:r>
            <a:r>
              <a:rPr lang="en-US" sz="2000" dirty="0" smtClean="0"/>
              <a:t> –r: copy files in a directory tree from one location to another</a:t>
            </a:r>
          </a:p>
          <a:p>
            <a:pPr lvl="1"/>
            <a:r>
              <a:rPr lang="en-US" sz="2000" dirty="0" err="1" smtClean="0"/>
              <a:t>grep</a:t>
            </a:r>
            <a:r>
              <a:rPr lang="en-US" sz="2000" dirty="0" smtClean="0"/>
              <a:t>: search for a string in a large file</a:t>
            </a:r>
          </a:p>
          <a:p>
            <a:pPr lvl="1"/>
            <a:r>
              <a:rPr lang="en-US" sz="2000" dirty="0" err="1" smtClean="0"/>
              <a:t>grep</a:t>
            </a:r>
            <a:r>
              <a:rPr lang="en-US" sz="2000" dirty="0" smtClean="0"/>
              <a:t> –r: search for a string recursively in a directory tree</a:t>
            </a:r>
          </a:p>
          <a:p>
            <a:pPr lvl="1"/>
            <a:endParaRPr lang="en-US" sz="2000" dirty="0" smtClean="0"/>
          </a:p>
          <a:p>
            <a:r>
              <a:rPr lang="en-US" sz="2200" dirty="0" err="1" smtClean="0"/>
              <a:t>PostMark</a:t>
            </a:r>
            <a:r>
              <a:rPr lang="en-US" sz="2200" dirty="0" smtClean="0"/>
              <a:t>: an I/O-intensive benchmark from </a:t>
            </a:r>
            <a:r>
              <a:rPr lang="en-US" sz="2200" dirty="0" err="1" smtClean="0"/>
              <a:t>NetApp</a:t>
            </a:r>
            <a:endParaRPr lang="en-US" sz="2200" dirty="0" smtClean="0"/>
          </a:p>
          <a:p>
            <a:pPr lvl="1"/>
            <a:r>
              <a:rPr lang="en-US" sz="2000" dirty="0" smtClean="0"/>
              <a:t>Emulates typical access patterns for email, news, web commerce</a:t>
            </a:r>
          </a:p>
          <a:p>
            <a:pPr lvl="1"/>
            <a:endParaRPr lang="en-US" sz="2000" dirty="0" smtClean="0"/>
          </a:p>
          <a:p>
            <a:r>
              <a:rPr lang="en-US" sz="2200" dirty="0" smtClean="0"/>
              <a:t>MySQL Server: a popular database management system</a:t>
            </a:r>
          </a:p>
          <a:p>
            <a:pPr lvl="1"/>
            <a:r>
              <a:rPr lang="en-US" sz="2000" dirty="0" smtClean="0"/>
              <a:t>OLTP-style queries generated by </a:t>
            </a:r>
            <a:r>
              <a:rPr lang="en-US" sz="2000" dirty="0" err="1" smtClean="0"/>
              <a:t>Sysbench</a:t>
            </a:r>
            <a:endParaRPr lang="en-US" sz="2000" dirty="0" smtClean="0"/>
          </a:p>
          <a:p>
            <a:pPr lvl="1"/>
            <a:r>
              <a:rPr lang="en-US" sz="2000" dirty="0" smtClean="0"/>
              <a:t>MySQL (simple): single, random read to an entry</a:t>
            </a:r>
          </a:p>
          <a:p>
            <a:pPr lvl="1"/>
            <a:r>
              <a:rPr lang="en-US" sz="2000" dirty="0" smtClean="0"/>
              <a:t>MySQL (complex): reads/writes 1 to 100 entries per transaction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31</a:t>
            </a:fld>
            <a:endParaRPr lang="en-US" altLang="en-US"/>
          </a:p>
        </p:txBody>
      </p:sp>
    </p:spTree>
    <p:extLst>
      <p:ext uri="{BB962C8B-B14F-4D97-AF65-F5344CB8AC3E}">
        <p14:creationId xmlns:p14="http://schemas.microsoft.com/office/powerpoint/2010/main" val="115154518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32</a:t>
            </a:fld>
            <a:endParaRPr lang="en-US" altLang="en-US"/>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212573"/>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a:t>
            </a:r>
            <a:r>
              <a:rPr lang="en-US" dirty="0" smtClean="0"/>
              <a:t>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33</a:t>
            </a:fld>
            <a:endParaRPr lang="en-US" altLang="en-US"/>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FF0000"/>
                </a:solidFill>
              </a:rPr>
              <a:t>For HDD-based systems, eliminating OS/FS overheads typically leads to small performance improvements </a:t>
            </a:r>
            <a:r>
              <a:rPr lang="en-US" dirty="0" smtClean="0">
                <a:solidFill>
                  <a:srgbClr val="FF0000"/>
                </a:solidFill>
                <a:sym typeface="Wingdings"/>
              </a:rPr>
              <a:t> execution time dominated by HDD access latency</a:t>
            </a:r>
            <a:endParaRPr lang="en-US" dirty="0">
              <a:solidFill>
                <a:srgbClr val="FF0000"/>
              </a:solidFill>
            </a:endParaRPr>
          </a:p>
        </p:txBody>
      </p:sp>
      <p:sp>
        <p:nvSpPr>
          <p:cNvPr id="14" name="Oval 13"/>
          <p:cNvSpPr/>
          <p:nvPr/>
        </p:nvSpPr>
        <p:spPr>
          <a:xfrm>
            <a:off x="1619672" y="1556792"/>
            <a:ext cx="432048" cy="432048"/>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Oval 15"/>
          <p:cNvSpPr/>
          <p:nvPr/>
        </p:nvSpPr>
        <p:spPr>
          <a:xfrm>
            <a:off x="3491880"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7" name="Oval 16"/>
          <p:cNvSpPr/>
          <p:nvPr/>
        </p:nvSpPr>
        <p:spPr>
          <a:xfrm>
            <a:off x="5349147"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Oval 17"/>
          <p:cNvSpPr/>
          <p:nvPr/>
        </p:nvSpPr>
        <p:spPr>
          <a:xfrm>
            <a:off x="6285251"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7221355" y="1556792"/>
            <a:ext cx="432048" cy="360040"/>
          </a:xfrm>
          <a:prstGeom prst="ellipse">
            <a:avLst/>
          </a:prstGeom>
          <a:no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70270477"/>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a:t>
            </a:r>
            <a:r>
              <a:rPr lang="en-US" dirty="0" smtClean="0"/>
              <a:t>Results: HDD w/o OS/FS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34</a:t>
            </a:fld>
            <a:endParaRPr lang="en-US" altLang="en-US"/>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rPr>
              <a:t>Though, for more complex file system operations like directory traversal (seen with </a:t>
            </a:r>
            <a:r>
              <a:rPr lang="en-US" dirty="0" err="1" smtClean="0">
                <a:solidFill>
                  <a:srgbClr val="008000"/>
                </a:solidFill>
              </a:rPr>
              <a:t>cp</a:t>
            </a:r>
            <a:r>
              <a:rPr lang="en-US" dirty="0" smtClean="0">
                <a:solidFill>
                  <a:srgbClr val="008000"/>
                </a:solidFill>
              </a:rPr>
              <a:t> -r and </a:t>
            </a:r>
            <a:r>
              <a:rPr lang="en-US" dirty="0" err="1" smtClean="0">
                <a:solidFill>
                  <a:srgbClr val="008000"/>
                </a:solidFill>
              </a:rPr>
              <a:t>grep</a:t>
            </a:r>
            <a:r>
              <a:rPr lang="en-US" dirty="0" smtClean="0">
                <a:solidFill>
                  <a:srgbClr val="008000"/>
                </a:solidFill>
              </a:rPr>
              <a:t> -r), eliminating </a:t>
            </a:r>
            <a:r>
              <a:rPr lang="en-US" dirty="0" smtClean="0">
                <a:solidFill>
                  <a:srgbClr val="008000"/>
                </a:solidFill>
              </a:rPr>
              <a:t>the OS/FS overhead improves performance</a:t>
            </a:r>
            <a:endParaRPr lang="en-US" dirty="0">
              <a:solidFill>
                <a:srgbClr val="008000"/>
              </a:solidFill>
            </a:endParaRPr>
          </a:p>
        </p:txBody>
      </p:sp>
      <p:sp>
        <p:nvSpPr>
          <p:cNvPr id="14" name="Oval 13"/>
          <p:cNvSpPr/>
          <p:nvPr/>
        </p:nvSpPr>
        <p:spPr>
          <a:xfrm>
            <a:off x="2555776" y="1556792"/>
            <a:ext cx="432048"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4427984" y="1556792"/>
            <a:ext cx="432048" cy="122413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2904157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a:t>
            </a:r>
            <a:r>
              <a:rPr lang="en-US" dirty="0" smtClean="0"/>
              <a:t>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35</a:t>
            </a:fld>
            <a:endParaRPr lang="en-US" altLang="en-US"/>
          </a:p>
        </p:txBody>
      </p:sp>
      <p:pic>
        <p:nvPicPr>
          <p:cNvPr id="11" name="Content Placeholder 10"/>
          <p:cNvPicPr>
            <a:picLocks noGrp="1" noChangeAspect="1"/>
          </p:cNvPicPr>
          <p:nvPr>
            <p:ph idx="1"/>
          </p:nvPr>
        </p:nvPicPr>
        <p:blipFill>
          <a:blip r:embed="rId2"/>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00FF"/>
                </a:solidFill>
              </a:rPr>
              <a:t>Switching from an HDD to NVM greatly reduces execution time due to NVM’s much faster access latencies, especially for I/O-intensive workloads (</a:t>
            </a:r>
            <a:r>
              <a:rPr lang="en-US" dirty="0" err="1" smtClean="0">
                <a:solidFill>
                  <a:srgbClr val="0000FF"/>
                </a:solidFill>
              </a:rPr>
              <a:t>cp</a:t>
            </a:r>
            <a:r>
              <a:rPr lang="en-US" dirty="0" smtClean="0">
                <a:solidFill>
                  <a:srgbClr val="0000FF"/>
                </a:solidFill>
              </a:rPr>
              <a:t>, </a:t>
            </a:r>
            <a:r>
              <a:rPr lang="en-US" dirty="0" err="1" smtClean="0">
                <a:solidFill>
                  <a:srgbClr val="0000FF"/>
                </a:solidFill>
              </a:rPr>
              <a:t>PostMark</a:t>
            </a:r>
            <a:r>
              <a:rPr lang="en-US" dirty="0" smtClean="0">
                <a:solidFill>
                  <a:srgbClr val="0000FF"/>
                </a:solidFill>
              </a:rPr>
              <a:t>, MySQL)</a:t>
            </a:r>
            <a:endParaRPr lang="en-US" dirty="0">
              <a:solidFill>
                <a:srgbClr val="0000FF"/>
              </a:solidFill>
            </a:endParaRPr>
          </a:p>
        </p:txBody>
      </p:sp>
      <p:cxnSp>
        <p:nvCxnSpPr>
          <p:cNvPr id="5" name="Straight Arrow Connector 4"/>
          <p:cNvCxnSpPr/>
          <p:nvPr/>
        </p:nvCxnSpPr>
        <p:spPr>
          <a:xfrm>
            <a:off x="1979712" y="1772816"/>
            <a:ext cx="144016" cy="259228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2915816" y="2132856"/>
            <a:ext cx="144016" cy="151216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p:nvPr/>
        </p:nvCxnSpPr>
        <p:spPr>
          <a:xfrm>
            <a:off x="3851920" y="1772816"/>
            <a:ext cx="144016" cy="64807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p:nvPr/>
        </p:nvCxnSpPr>
        <p:spPr>
          <a:xfrm>
            <a:off x="4572000" y="1700808"/>
            <a:ext cx="144016" cy="86409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p:cNvCxnSpPr/>
          <p:nvPr/>
        </p:nvCxnSpPr>
        <p:spPr>
          <a:xfrm>
            <a:off x="5724128"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6630350" y="1700808"/>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a:off x="7566454" y="1772816"/>
            <a:ext cx="144016"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42421410"/>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a:t>
            </a:r>
            <a:r>
              <a:rPr lang="en-US" dirty="0" smtClean="0"/>
              <a:t>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36</a:t>
            </a:fld>
            <a:endParaRPr lang="en-US" altLang="en-US"/>
          </a:p>
        </p:txBody>
      </p:sp>
      <p:pic>
        <p:nvPicPr>
          <p:cNvPr id="11" name="Content Placeholder 10"/>
          <p:cNvPicPr>
            <a:picLocks noGrp="1" noChangeAspect="1"/>
          </p:cNvPicPr>
          <p:nvPr>
            <p:ph idx="1"/>
          </p:nvPr>
        </p:nvPicPr>
        <p:blipFill>
          <a:blip r:embed="rId3"/>
          <a:srcRect l="-9434" r="-9434"/>
          <a:stretch>
            <a:fillRect/>
          </a:stretch>
        </p:blipFill>
        <p:spPr>
          <a:xfrm>
            <a:off x="228600" y="908720"/>
            <a:ext cx="8610600" cy="4608512"/>
          </a:xfrm>
        </p:spPr>
      </p:pic>
      <p:sp>
        <p:nvSpPr>
          <p:cNvPr id="12" name="Rectangle 11"/>
          <p:cNvSpPr/>
          <p:nvPr/>
        </p:nvSpPr>
        <p:spPr>
          <a:xfrm>
            <a:off x="1259632" y="980728"/>
            <a:ext cx="6984776" cy="6480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rPr>
              <a:t>For most workloads, eliminating OS/FS code and buffering improves performance greatly on top of the NVM Baseline </a:t>
            </a:r>
            <a:r>
              <a:rPr lang="en-US" dirty="0" smtClean="0">
                <a:solidFill>
                  <a:srgbClr val="008000"/>
                </a:solidFill>
              </a:rPr>
              <a:t>system </a:t>
            </a:r>
          </a:p>
          <a:p>
            <a:pPr algn="ctr"/>
            <a:r>
              <a:rPr lang="en-US" dirty="0" smtClean="0">
                <a:solidFill>
                  <a:srgbClr val="008000"/>
                </a:solidFill>
              </a:rPr>
              <a:t>(even when DRAM is eliminated from the system)</a:t>
            </a:r>
            <a:endParaRPr lang="en-US" dirty="0">
              <a:solidFill>
                <a:srgbClr val="008000"/>
              </a:solidFill>
            </a:endParaRPr>
          </a:p>
        </p:txBody>
      </p:sp>
      <p:sp>
        <p:nvSpPr>
          <p:cNvPr id="14" name="Oval 13"/>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Oval 14"/>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Oval 1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4" name="Oval 23"/>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228016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Performance Results</a:t>
            </a:r>
            <a:endParaRPr lang="en-US" dirty="0"/>
          </a:p>
        </p:txBody>
      </p:sp>
      <p:pic>
        <p:nvPicPr>
          <p:cNvPr id="5" name="Content Placeholder 4"/>
          <p:cNvPicPr>
            <a:picLocks noGrp="1" noChangeAspect="1"/>
          </p:cNvPicPr>
          <p:nvPr>
            <p:ph idx="1"/>
          </p:nvPr>
        </p:nvPicPr>
        <p:blipFill>
          <a:blip r:embed="rId2"/>
          <a:srcRect l="-9434" r="-9434"/>
          <a:stretch>
            <a:fillRect/>
          </a:stretch>
        </p:blipFill>
        <p:spPr>
          <a:xfrm>
            <a:off x="228600" y="908720"/>
            <a:ext cx="8610600" cy="4608512"/>
          </a:xfrm>
        </p:spPr>
      </p:pic>
      <p:sp>
        <p:nvSpPr>
          <p:cNvPr id="4" name="Slide Number Placeholder 3"/>
          <p:cNvSpPr>
            <a:spLocks noGrp="1"/>
          </p:cNvSpPr>
          <p:nvPr>
            <p:ph type="sldNum" sz="quarter" idx="11"/>
          </p:nvPr>
        </p:nvSpPr>
        <p:spPr/>
        <p:txBody>
          <a:bodyPr/>
          <a:lstStyle/>
          <a:p>
            <a:fld id="{323594FA-E141-4234-AE05-360401972BE7}" type="slidenum">
              <a:rPr lang="en-US" altLang="en-US" smtClean="0"/>
              <a:pPr/>
              <a:t>37</a:t>
            </a:fld>
            <a:endParaRPr lang="en-US" altLang="en-US"/>
          </a:p>
        </p:txBody>
      </p:sp>
      <p:sp>
        <p:nvSpPr>
          <p:cNvPr id="6" name="TextBox 5"/>
          <p:cNvSpPr txBox="1"/>
          <p:nvPr/>
        </p:nvSpPr>
        <p:spPr>
          <a:xfrm>
            <a:off x="179512" y="5445224"/>
            <a:ext cx="8784976" cy="923330"/>
          </a:xfrm>
          <a:prstGeom prst="rect">
            <a:avLst/>
          </a:prstGeom>
          <a:noFill/>
        </p:spPr>
        <p:txBody>
          <a:bodyPr wrap="square" rtlCol="0">
            <a:spAutoFit/>
          </a:bodyPr>
          <a:lstStyle/>
          <a:p>
            <a:pPr algn="ctr"/>
            <a:r>
              <a:rPr lang="en-US" dirty="0" smtClean="0">
                <a:solidFill>
                  <a:srgbClr val="008000"/>
                </a:solidFill>
              </a:rPr>
              <a:t>The workloads that see the greatest improvement from using a Persistent Memory are those that spend a large portion of their time executing system call </a:t>
            </a:r>
            <a:r>
              <a:rPr lang="en-US" dirty="0" smtClean="0">
                <a:solidFill>
                  <a:srgbClr val="008000"/>
                </a:solidFill>
              </a:rPr>
              <a:t>code due to the two-level storage model</a:t>
            </a:r>
            <a:endParaRPr lang="en-US" dirty="0">
              <a:solidFill>
                <a:srgbClr val="008000"/>
              </a:solidFill>
            </a:endParaRPr>
          </a:p>
        </p:txBody>
      </p:sp>
      <p:sp>
        <p:nvSpPr>
          <p:cNvPr id="7" name="Oval 6"/>
          <p:cNvSpPr/>
          <p:nvPr/>
        </p:nvSpPr>
        <p:spPr>
          <a:xfrm>
            <a:off x="1977015" y="4250970"/>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903572" y="3486067"/>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4745898" y="2636912"/>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5709187"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p:cNvSpPr/>
          <p:nvPr/>
        </p:nvSpPr>
        <p:spPr>
          <a:xfrm>
            <a:off x="7566454" y="4437112"/>
            <a:ext cx="491812" cy="33015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9894579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Results</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38</a:t>
            </a:fld>
            <a:endParaRPr lang="en-US" altLang="en-US"/>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6495906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a:t>
            </a:r>
            <a:r>
              <a:rPr lang="en-US" dirty="0" smtClean="0"/>
              <a:t>Results: HDD to NVM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39</a:t>
            </a:fld>
            <a:endParaRPr lang="en-US" altLang="en-US"/>
          </a:p>
        </p:txBody>
      </p:sp>
      <p:pic>
        <p:nvPicPr>
          <p:cNvPr id="13" name="Content Placeholder 12"/>
          <p:cNvPicPr>
            <a:picLocks noGrp="1" noChangeAspect="1"/>
          </p:cNvPicPr>
          <p:nvPr>
            <p:ph idx="1"/>
          </p:nvPr>
        </p:nvPicPr>
        <p:blipFill>
          <a:blip r:embed="rId2"/>
          <a:srcRect l="-5165" r="-5165"/>
          <a:stretch>
            <a:fillRect/>
          </a:stretch>
        </p:blipFill>
        <p:spPr>
          <a:xfrm>
            <a:off x="228600" y="908720"/>
            <a:ext cx="8610600" cy="4608512"/>
          </a:xfrm>
        </p:spPr>
      </p:pic>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rPr>
              <a:t>Between HDD-based and NVM-</a:t>
            </a:r>
            <a:r>
              <a:rPr lang="en-US" dirty="0" smtClean="0">
                <a:solidFill>
                  <a:srgbClr val="008000"/>
                </a:solidFill>
              </a:rPr>
              <a:t>based </a:t>
            </a:r>
            <a:r>
              <a:rPr lang="en-US" dirty="0" smtClean="0">
                <a:solidFill>
                  <a:srgbClr val="008000"/>
                </a:solidFill>
              </a:rPr>
              <a:t>systems, lower NVM energy leads to greatly reduced energy consumption</a:t>
            </a:r>
            <a:endParaRPr lang="en-US" dirty="0">
              <a:solidFill>
                <a:srgbClr val="008000"/>
              </a:solidFill>
            </a:endParaRPr>
          </a:p>
        </p:txBody>
      </p:sp>
      <p:cxnSp>
        <p:nvCxnSpPr>
          <p:cNvPr id="7" name="Straight Arrow Connector 6"/>
          <p:cNvCxnSpPr/>
          <p:nvPr/>
        </p:nvCxnSpPr>
        <p:spPr>
          <a:xfrm>
            <a:off x="1619672" y="1412776"/>
            <a:ext cx="360040" cy="288032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a:off x="2627784" y="1412776"/>
            <a:ext cx="288032" cy="223224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a:off x="3851920" y="1412776"/>
            <a:ext cx="72008" cy="720080"/>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644008" y="1412776"/>
            <a:ext cx="288032" cy="1152128"/>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5580112" y="1412776"/>
            <a:ext cx="360040" cy="3024336"/>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2" name="Straight Arrow Connector 11"/>
          <p:cNvCxnSpPr/>
          <p:nvPr/>
        </p:nvCxnSpPr>
        <p:spPr>
          <a:xfrm>
            <a:off x="6588224" y="1412776"/>
            <a:ext cx="360040" cy="280831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6" name="Straight Arrow Connector 15"/>
          <p:cNvCxnSpPr/>
          <p:nvPr/>
        </p:nvCxnSpPr>
        <p:spPr>
          <a:xfrm>
            <a:off x="7524328" y="1412776"/>
            <a:ext cx="432048" cy="3168352"/>
          </a:xfrm>
          <a:prstGeom prst="straightConnector1">
            <a:avLst/>
          </a:prstGeom>
          <a:ln>
            <a:solidFill>
              <a:srgbClr val="0000FF"/>
            </a:solidFill>
            <a:tailEnd type="arrow"/>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5440298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Energy </a:t>
            </a:r>
            <a:r>
              <a:rPr lang="en-US" dirty="0" smtClean="0"/>
              <a:t>Results: NVM to PMM</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40</a:t>
            </a:fld>
            <a:endParaRPr lang="en-US" altLang="en-US"/>
          </a:p>
        </p:txBody>
      </p:sp>
      <p:sp>
        <p:nvSpPr>
          <p:cNvPr id="6" name="TextBox 5"/>
          <p:cNvSpPr txBox="1"/>
          <p:nvPr/>
        </p:nvSpPr>
        <p:spPr>
          <a:xfrm>
            <a:off x="179512" y="5445224"/>
            <a:ext cx="8784976" cy="646331"/>
          </a:xfrm>
          <a:prstGeom prst="rect">
            <a:avLst/>
          </a:prstGeom>
          <a:noFill/>
        </p:spPr>
        <p:txBody>
          <a:bodyPr wrap="square" rtlCol="0">
            <a:spAutoFit/>
          </a:bodyPr>
          <a:lstStyle/>
          <a:p>
            <a:pPr algn="ctr"/>
            <a:r>
              <a:rPr lang="en-US" dirty="0" smtClean="0">
                <a:solidFill>
                  <a:srgbClr val="008000"/>
                </a:solidFill>
              </a:rPr>
              <a:t>Between systems with and without OS/FS code, energy improvements come from: </a:t>
            </a:r>
            <a:endParaRPr lang="en-US" dirty="0" smtClean="0">
              <a:solidFill>
                <a:srgbClr val="008000"/>
              </a:solidFill>
            </a:endParaRPr>
          </a:p>
          <a:p>
            <a:pPr algn="ctr"/>
            <a:r>
              <a:rPr lang="en-US" dirty="0" smtClean="0">
                <a:solidFill>
                  <a:srgbClr val="008000"/>
                </a:solidFill>
              </a:rPr>
              <a:t>1</a:t>
            </a:r>
            <a:r>
              <a:rPr lang="en-US" dirty="0" smtClean="0">
                <a:solidFill>
                  <a:srgbClr val="008000"/>
                </a:solidFill>
              </a:rPr>
              <a:t>. reduced code footprint, 2. reduced data movement</a:t>
            </a:r>
            <a:endParaRPr lang="en-US" dirty="0">
              <a:solidFill>
                <a:srgbClr val="008000"/>
              </a:solidFill>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9" name="Content Placeholder 4"/>
          <p:cNvPicPr>
            <a:picLocks noChangeAspect="1"/>
          </p:cNvPicPr>
          <p:nvPr/>
        </p:nvPicPr>
        <p:blipFill>
          <a:blip r:embed="rId3"/>
          <a:srcRect l="-5165" r="-5165"/>
          <a:stretch>
            <a:fillRect/>
          </a:stretch>
        </p:blipFill>
        <p:spPr bwMode="auto">
          <a:xfrm>
            <a:off x="228600" y="908720"/>
            <a:ext cx="8610600" cy="4608512"/>
          </a:xfrm>
          <a:prstGeom prst="rect">
            <a:avLst/>
          </a:prstGeom>
          <a:noFill/>
          <a:ln w="9525">
            <a:noFill/>
            <a:miter lim="800000"/>
            <a:headEnd/>
            <a:tailEnd/>
          </a:ln>
        </p:spPr>
      </p:pic>
      <p:sp>
        <p:nvSpPr>
          <p:cNvPr id="7" name="Oval 6"/>
          <p:cNvSpPr/>
          <p:nvPr/>
        </p:nvSpPr>
        <p:spPr>
          <a:xfrm>
            <a:off x="1703924" y="4106954"/>
            <a:ext cx="491812" cy="504056"/>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2690245" y="3501008"/>
            <a:ext cx="516300" cy="792088"/>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p:cNvSpPr/>
          <p:nvPr/>
        </p:nvSpPr>
        <p:spPr>
          <a:xfrm>
            <a:off x="4673890" y="2420888"/>
            <a:ext cx="546182" cy="1728192"/>
          </a:xfrm>
          <a:prstGeom prst="ellipse">
            <a:avLst/>
          </a:prstGeom>
          <a:noFill/>
          <a:ln w="38100" cmpd="sng">
            <a:solidFill>
              <a:srgbClr val="008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Box 12"/>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fontAlgn="auto">
              <a:spcBef>
                <a:spcPts val="0"/>
              </a:spcBef>
              <a:spcAft>
                <a:spcPts val="0"/>
              </a:spcAft>
              <a:defRPr/>
            </a:pPr>
            <a:r>
              <a:rPr lang="en-US" sz="2400" b="1" kern="0" dirty="0" smtClean="0">
                <a:solidFill>
                  <a:srgbClr val="0000FF"/>
                </a:solidFill>
                <a:latin typeface="Calibri"/>
                <a:ea typeface="+mn-ea"/>
                <a:cs typeface="+mn-cs"/>
              </a:rPr>
              <a:t>Large energy reductions with a PMM over the NVM based system</a:t>
            </a:r>
            <a:endParaRPr lang="en-US" sz="2400" b="1" kern="0" dirty="0">
              <a:solidFill>
                <a:srgbClr val="0000FF"/>
              </a:solidFill>
              <a:latin typeface="Calibri"/>
              <a:ea typeface="+mn-ea"/>
              <a:cs typeface="+mn-cs"/>
            </a:endParaRPr>
          </a:p>
        </p:txBody>
      </p:sp>
    </p:spTree>
    <p:extLst>
      <p:ext uri="{BB962C8B-B14F-4D97-AF65-F5344CB8AC3E}">
        <p14:creationId xmlns:p14="http://schemas.microsoft.com/office/powerpoint/2010/main" val="2973216100"/>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756320"/>
          </a:xfrm>
        </p:spPr>
        <p:txBody>
          <a:bodyPr>
            <a:normAutofit/>
          </a:bodyPr>
          <a:lstStyle/>
          <a:p>
            <a:r>
              <a:rPr lang="en-US" dirty="0" smtClean="0"/>
              <a:t>Scalability </a:t>
            </a:r>
            <a:r>
              <a:rPr lang="en-US" dirty="0" smtClean="0"/>
              <a:t>Analysis: Effect of PMM Latency</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41</a:t>
            </a:fld>
            <a:endParaRPr lang="en-US" altLang="en-US"/>
          </a:p>
        </p:txBody>
      </p:sp>
      <p:sp>
        <p:nvSpPr>
          <p:cNvPr id="6" name="TextBox 5"/>
          <p:cNvSpPr txBox="1"/>
          <p:nvPr/>
        </p:nvSpPr>
        <p:spPr>
          <a:xfrm>
            <a:off x="144016" y="5374957"/>
            <a:ext cx="8964488" cy="646331"/>
          </a:xfrm>
          <a:prstGeom prst="rect">
            <a:avLst/>
          </a:prstGeom>
          <a:noFill/>
        </p:spPr>
        <p:txBody>
          <a:bodyPr wrap="square" rtlCol="0">
            <a:spAutoFit/>
          </a:bodyPr>
          <a:lstStyle/>
          <a:p>
            <a:pPr algn="ctr"/>
            <a:r>
              <a:rPr lang="en-US" dirty="0" smtClean="0">
                <a:solidFill>
                  <a:srgbClr val="0000FF"/>
                </a:solidFill>
              </a:rPr>
              <a:t>Even if each </a:t>
            </a:r>
            <a:r>
              <a:rPr lang="en-US" dirty="0" smtClean="0">
                <a:solidFill>
                  <a:srgbClr val="0000FF"/>
                </a:solidFill>
              </a:rPr>
              <a:t>PMM access takes a non-overlapped </a:t>
            </a:r>
            <a:r>
              <a:rPr lang="en-US" dirty="0">
                <a:solidFill>
                  <a:srgbClr val="0000FF"/>
                </a:solidFill>
              </a:rPr>
              <a:t>5</a:t>
            </a:r>
            <a:r>
              <a:rPr lang="en-US" dirty="0" smtClean="0">
                <a:solidFill>
                  <a:srgbClr val="0000FF"/>
                </a:solidFill>
              </a:rPr>
              <a:t>0 </a:t>
            </a:r>
            <a:r>
              <a:rPr lang="en-US" dirty="0" smtClean="0">
                <a:solidFill>
                  <a:srgbClr val="0000FF"/>
                </a:solidFill>
              </a:rPr>
              <a:t>cycles (conservative), </a:t>
            </a:r>
          </a:p>
          <a:p>
            <a:pPr algn="ctr"/>
            <a:r>
              <a:rPr lang="en-US" dirty="0" smtClean="0">
                <a:solidFill>
                  <a:srgbClr val="0000FF"/>
                </a:solidFill>
              </a:rPr>
              <a:t>PMM </a:t>
            </a:r>
            <a:r>
              <a:rPr lang="en-US" dirty="0" smtClean="0">
                <a:solidFill>
                  <a:srgbClr val="0000FF"/>
                </a:solidFill>
              </a:rPr>
              <a:t>still provides an overall improvement compared to the NVM baseline</a:t>
            </a:r>
            <a:endParaRPr lang="en-US" dirty="0">
              <a:solidFill>
                <a:srgbClr val="0000FF"/>
              </a:solidFill>
            </a:endParaRPr>
          </a:p>
        </p:txBody>
      </p:sp>
      <p:sp>
        <p:nvSpPr>
          <p:cNvPr id="14" name="Rectangle 13"/>
          <p:cNvSpPr/>
          <p:nvPr/>
        </p:nvSpPr>
        <p:spPr>
          <a:xfrm>
            <a:off x="1259632" y="980728"/>
            <a:ext cx="6984776"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Content Placeholder 4"/>
          <p:cNvPicPr>
            <a:picLocks noGrp="1" noChangeAspect="1"/>
          </p:cNvPicPr>
          <p:nvPr>
            <p:ph idx="1"/>
          </p:nvPr>
        </p:nvPicPr>
        <p:blipFill>
          <a:blip r:embed="rId3"/>
          <a:srcRect l="-6728" r="-6728"/>
          <a:stretch>
            <a:fillRect/>
          </a:stretch>
        </p:blipFill>
        <p:spPr>
          <a:xfrm>
            <a:off x="228600" y="908720"/>
            <a:ext cx="8610600" cy="4608512"/>
          </a:xfrm>
        </p:spPr>
      </p:pic>
      <p:sp>
        <p:nvSpPr>
          <p:cNvPr id="7" name="TextBox 6"/>
          <p:cNvSpPr txBox="1"/>
          <p:nvPr/>
        </p:nvSpPr>
        <p:spPr>
          <a:xfrm>
            <a:off x="179512" y="6207695"/>
            <a:ext cx="8593137" cy="461665"/>
          </a:xfrm>
          <a:prstGeom prst="rect">
            <a:avLst/>
          </a:prstGeom>
          <a:solidFill>
            <a:sysClr val="window" lastClr="FFFFFF"/>
          </a:solidFill>
          <a:ln w="25400" cap="flat" cmpd="sng" algn="ctr">
            <a:solidFill>
              <a:srgbClr val="0000FF"/>
            </a:solidFill>
            <a:prstDash val="solid"/>
          </a:ln>
          <a:effectLst/>
        </p:spPr>
        <p:txBody>
          <a:bodyPr>
            <a:spAutoFit/>
          </a:bodyPr>
          <a:lstStyle/>
          <a:p>
            <a:pPr algn="ctr" fontAlgn="auto">
              <a:spcBef>
                <a:spcPts val="0"/>
              </a:spcBef>
              <a:spcAft>
                <a:spcPts val="0"/>
              </a:spcAft>
              <a:defRPr/>
            </a:pPr>
            <a:r>
              <a:rPr lang="en-US" sz="2400" b="1" kern="0" dirty="0" smtClean="0">
                <a:solidFill>
                  <a:srgbClr val="0000FF"/>
                </a:solidFill>
                <a:latin typeface="Calibri"/>
                <a:ea typeface="+mn-ea"/>
                <a:cs typeface="+mn-cs"/>
              </a:rPr>
              <a:t>Future research should target keeping PMM latencies </a:t>
            </a:r>
            <a:r>
              <a:rPr lang="en-US" sz="2400" b="1" kern="0" dirty="0" smtClean="0">
                <a:solidFill>
                  <a:srgbClr val="0000FF"/>
                </a:solidFill>
                <a:latin typeface="Calibri"/>
              </a:rPr>
              <a:t>in check</a:t>
            </a:r>
            <a:endParaRPr lang="en-US" sz="2400" b="1" kern="0" dirty="0">
              <a:solidFill>
                <a:srgbClr val="0000FF"/>
              </a:solidFill>
              <a:latin typeface="Calibri"/>
              <a:ea typeface="+mn-ea"/>
              <a:cs typeface="+mn-cs"/>
            </a:endParaRPr>
          </a:p>
        </p:txBody>
      </p:sp>
    </p:spTree>
    <p:extLst>
      <p:ext uri="{BB962C8B-B14F-4D97-AF65-F5344CB8AC3E}">
        <p14:creationId xmlns:p14="http://schemas.microsoft.com/office/powerpoint/2010/main" val="25678070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rgbClr val="0000FF"/>
                </a:solidFill>
              </a:rPr>
              <a:t>Related Work</a:t>
            </a:r>
          </a:p>
          <a:p>
            <a:pPr>
              <a:lnSpc>
                <a:spcPct val="130000"/>
              </a:lnSpc>
            </a:pPr>
            <a:r>
              <a:rPr lang="en-US" sz="2200" dirty="0" smtClean="0"/>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42</a:t>
            </a:fld>
            <a:endParaRPr lang="en-US" altLang="en-US"/>
          </a:p>
        </p:txBody>
      </p:sp>
    </p:spTree>
    <p:extLst>
      <p:ext uri="{BB962C8B-B14F-4D97-AF65-F5344CB8AC3E}">
        <p14:creationId xmlns:p14="http://schemas.microsoft.com/office/powerpoint/2010/main" val="379843645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Related Work</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t>We provide a comprehensive overview of past work related to single-level stores and persistent memory techniques</a:t>
            </a:r>
          </a:p>
          <a:p>
            <a:pPr marL="801687" lvl="1" indent="-457200">
              <a:buSzPct val="100000"/>
              <a:buFont typeface="+mj-lt"/>
              <a:buAutoNum type="arabicPeriod"/>
            </a:pPr>
            <a:endParaRPr lang="en-US" sz="2000" dirty="0" smtClean="0"/>
          </a:p>
          <a:p>
            <a:pPr marL="801687" lvl="1" indent="-457200">
              <a:buSzPct val="100000"/>
              <a:buFont typeface="+mj-lt"/>
              <a:buAutoNum type="arabicPeriod"/>
            </a:pPr>
            <a:r>
              <a:rPr lang="en-US" sz="2000" dirty="0" smtClean="0"/>
              <a:t>Integrating </a:t>
            </a:r>
            <a:r>
              <a:rPr lang="en-US" sz="2000" dirty="0" smtClean="0"/>
              <a:t>file systems with persistent memory</a:t>
            </a:r>
          </a:p>
          <a:p>
            <a:pPr marL="1154112" lvl="2" indent="-457200">
              <a:buSzPct val="100000"/>
              <a:buFont typeface="Wingdings" charset="2"/>
              <a:buChar char="q"/>
            </a:pPr>
            <a:r>
              <a:rPr lang="en-US" sz="1800" dirty="0" smtClean="0">
                <a:solidFill>
                  <a:srgbClr val="FF0000"/>
                </a:solidFill>
              </a:rPr>
              <a:t>Need optimized hardware to fully take advantage of new technologies</a:t>
            </a:r>
            <a:endParaRPr lang="en-US" sz="2000" dirty="0" smtClean="0">
              <a:solidFill>
                <a:srgbClr val="FF0000"/>
              </a:solidFill>
            </a:endParaRPr>
          </a:p>
          <a:p>
            <a:pPr marL="801687" lvl="1" indent="-457200">
              <a:buSzPct val="100000"/>
              <a:buFont typeface="+mj-lt"/>
              <a:buAutoNum type="arabicPeriod"/>
            </a:pPr>
            <a:r>
              <a:rPr lang="en-US" sz="2000" dirty="0" smtClean="0"/>
              <a:t>Programming language support for persistent objects</a:t>
            </a:r>
          </a:p>
          <a:p>
            <a:pPr marL="1154112" lvl="2" indent="-457200">
              <a:buSzPct val="100000"/>
              <a:buFont typeface="Wingdings" charset="2"/>
              <a:buChar char="q"/>
            </a:pPr>
            <a:r>
              <a:rPr lang="en-US" sz="1800" dirty="0" smtClean="0">
                <a:solidFill>
                  <a:srgbClr val="FF0000"/>
                </a:solidFill>
              </a:rPr>
              <a:t>Incurs the added latency of indirect data access through software</a:t>
            </a:r>
            <a:endParaRPr lang="en-US" sz="2000" dirty="0" smtClean="0">
              <a:solidFill>
                <a:srgbClr val="FF0000"/>
              </a:solidFill>
            </a:endParaRPr>
          </a:p>
          <a:p>
            <a:pPr marL="801687" lvl="1" indent="-457200">
              <a:buSzPct val="100000"/>
              <a:buFont typeface="+mj-lt"/>
              <a:buAutoNum type="arabicPeriod"/>
            </a:pPr>
            <a:r>
              <a:rPr lang="en-US" sz="2000" dirty="0" smtClean="0"/>
              <a:t>Load/store interfaces to persistent storage</a:t>
            </a:r>
          </a:p>
          <a:p>
            <a:pPr marL="1154112" lvl="2" indent="-457200">
              <a:buSzPct val="100000"/>
              <a:buFont typeface="Wingdings" charset="2"/>
              <a:buChar char="q"/>
            </a:pPr>
            <a:r>
              <a:rPr lang="en-US" sz="1800" dirty="0" smtClean="0">
                <a:solidFill>
                  <a:srgbClr val="FF0000"/>
                </a:solidFill>
              </a:rPr>
              <a:t>Lack efficient and fast hardware support for address translation, efficient file indexing, fast reliability and protection guarantees</a:t>
            </a:r>
          </a:p>
          <a:p>
            <a:pPr marL="801687" lvl="1" indent="-457200">
              <a:buSzPct val="100000"/>
              <a:buFont typeface="+mj-lt"/>
              <a:buAutoNum type="arabicPeriod"/>
            </a:pPr>
            <a:r>
              <a:rPr lang="en-US" sz="2000" dirty="0" smtClean="0"/>
              <a:t>Analysis of OS overheads with Flash devices</a:t>
            </a:r>
          </a:p>
          <a:p>
            <a:pPr marL="1154112" lvl="2" indent="-457200">
              <a:buSzPct val="100000"/>
              <a:buFont typeface="Wingdings" charset="2"/>
              <a:buChar char="q"/>
            </a:pPr>
            <a:r>
              <a:rPr lang="en-US" sz="1800" dirty="0" smtClean="0">
                <a:solidFill>
                  <a:srgbClr val="0000FF"/>
                </a:solidFill>
              </a:rPr>
              <a:t>Our study corroborates findings in this area and shows even larger consequences for systems with emerging NVM devices</a:t>
            </a:r>
            <a:endParaRPr lang="en-US" dirty="0" smtClean="0">
              <a:solidFill>
                <a:srgbClr val="0000FF"/>
              </a:solidFill>
            </a:endParaRPr>
          </a:p>
          <a:p>
            <a:pPr marL="360362">
              <a:buSzPct val="60000"/>
            </a:pPr>
            <a:endParaRPr lang="en-US" sz="2000" dirty="0" smtClean="0"/>
          </a:p>
          <a:p>
            <a:pPr marL="360362">
              <a:buSzPct val="60000"/>
            </a:pPr>
            <a:r>
              <a:rPr lang="en-US" sz="2200" dirty="0" smtClean="0">
                <a:solidFill>
                  <a:schemeClr val="tx2">
                    <a:lumMod val="75000"/>
                  </a:schemeClr>
                </a:solidFill>
              </a:rPr>
              <a:t>The </a:t>
            </a:r>
            <a:r>
              <a:rPr lang="en-US" sz="2200" dirty="0" smtClean="0">
                <a:solidFill>
                  <a:schemeClr val="tx2">
                    <a:lumMod val="75000"/>
                  </a:schemeClr>
                </a:solidFill>
              </a:rPr>
              <a:t>goal of our work is to provide cheap and fast hardware support for memories to enable high energy efficiency and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43</a:t>
            </a:fld>
            <a:endParaRPr lang="en-US" altLang="en-US"/>
          </a:p>
        </p:txBody>
      </p:sp>
    </p:spTree>
    <p:extLst>
      <p:ext uri="{BB962C8B-B14F-4D97-AF65-F5344CB8AC3E}">
        <p14:creationId xmlns:p14="http://schemas.microsoft.com/office/powerpoint/2010/main" val="2375941998"/>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0000FF"/>
                </a:solidFill>
              </a:rPr>
              <a:t>New Questions and Challenges</a:t>
            </a:r>
          </a:p>
          <a:p>
            <a:pPr>
              <a:lnSpc>
                <a:spcPct val="130000"/>
              </a:lnSpc>
            </a:pPr>
            <a:r>
              <a:rPr lang="en-US" sz="2200" dirty="0" smtClean="0"/>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44</a:t>
            </a:fld>
            <a:endParaRPr lang="en-US" altLang="en-US"/>
          </a:p>
        </p:txBody>
      </p:sp>
    </p:spTree>
    <p:extLst>
      <p:ext uri="{BB962C8B-B14F-4D97-AF65-F5344CB8AC3E}">
        <p14:creationId xmlns:p14="http://schemas.microsoft.com/office/powerpoint/2010/main" val="49895972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Questions and Challenges</a:t>
            </a:r>
            <a:endParaRPr lang="en-US" dirty="0"/>
          </a:p>
        </p:txBody>
      </p:sp>
      <p:sp>
        <p:nvSpPr>
          <p:cNvPr id="3" name="Content Placeholder 2"/>
          <p:cNvSpPr>
            <a:spLocks noGrp="1"/>
          </p:cNvSpPr>
          <p:nvPr>
            <p:ph idx="1"/>
          </p:nvPr>
        </p:nvSpPr>
        <p:spPr/>
        <p:txBody>
          <a:bodyPr/>
          <a:lstStyle/>
          <a:p>
            <a:r>
              <a:rPr lang="en-US" sz="2200" dirty="0" smtClean="0">
                <a:solidFill>
                  <a:srgbClr val="000000"/>
                </a:solidFill>
                <a:sym typeface="Wingdings"/>
              </a:rPr>
              <a:t>We identify and discuss several open research questions</a:t>
            </a:r>
          </a:p>
          <a:p>
            <a:endParaRPr lang="en-US" sz="2200" dirty="0" smtClean="0">
              <a:solidFill>
                <a:srgbClr val="000000"/>
              </a:solidFill>
              <a:sym typeface="Wingdings"/>
            </a:endParaRPr>
          </a:p>
          <a:p>
            <a:pPr>
              <a:buFont typeface="Wingdings" charset="2"/>
              <a:buChar char="Ø"/>
            </a:pPr>
            <a:r>
              <a:rPr lang="en-US" sz="2200" dirty="0">
                <a:solidFill>
                  <a:srgbClr val="0000FF"/>
                </a:solidFill>
              </a:rPr>
              <a:t>Q1. How to tailor applications for systems with persistent memory</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Q2. How can hardware and software cooperate </a:t>
            </a:r>
            <a:r>
              <a:rPr lang="en-US" sz="2200" dirty="0" smtClean="0">
                <a:solidFill>
                  <a:srgbClr val="0000FF"/>
                </a:solidFill>
              </a:rPr>
              <a:t>to support </a:t>
            </a:r>
            <a:r>
              <a:rPr lang="en-US" sz="2200" dirty="0">
                <a:solidFill>
                  <a:srgbClr val="0000FF"/>
                </a:solidFill>
              </a:rPr>
              <a:t>a scalable, persistent single-level address space</a:t>
            </a:r>
            <a:r>
              <a:rPr lang="en-US" sz="2200" dirty="0" smtClean="0">
                <a:solidFill>
                  <a:srgbClr val="0000FF"/>
                </a:solidFill>
              </a:rPr>
              <a:t>?</a:t>
            </a:r>
          </a:p>
          <a:p>
            <a:pPr>
              <a:buFont typeface="Wingdings" charset="2"/>
              <a:buChar char="Ø"/>
            </a:pPr>
            <a:endParaRPr lang="en-US" sz="2200" dirty="0">
              <a:solidFill>
                <a:srgbClr val="0000FF"/>
              </a:solidFill>
            </a:endParaRPr>
          </a:p>
          <a:p>
            <a:pPr>
              <a:buFont typeface="Wingdings" charset="2"/>
              <a:buChar char="Ø"/>
            </a:pPr>
            <a:r>
              <a:rPr lang="en-US" sz="2200" dirty="0">
                <a:solidFill>
                  <a:srgbClr val="0000FF"/>
                </a:solidFill>
              </a:rPr>
              <a:t>Q3. How to provide efficient backward </a:t>
            </a:r>
            <a:r>
              <a:rPr lang="en-US" sz="2200" dirty="0" smtClean="0">
                <a:solidFill>
                  <a:srgbClr val="0000FF"/>
                </a:solidFill>
              </a:rPr>
              <a:t>compatibility (for two-level stores) </a:t>
            </a:r>
            <a:r>
              <a:rPr lang="en-US" sz="2200" dirty="0">
                <a:solidFill>
                  <a:srgbClr val="0000FF"/>
                </a:solidFill>
              </a:rPr>
              <a:t>on </a:t>
            </a:r>
            <a:r>
              <a:rPr lang="en-US" sz="2200" dirty="0" smtClean="0">
                <a:solidFill>
                  <a:srgbClr val="0000FF"/>
                </a:solidFill>
              </a:rPr>
              <a:t>persistent </a:t>
            </a:r>
            <a:r>
              <a:rPr lang="en-US" sz="2200" dirty="0">
                <a:solidFill>
                  <a:srgbClr val="0000FF"/>
                </a:solidFill>
              </a:rPr>
              <a:t>memory systems</a:t>
            </a:r>
            <a:r>
              <a:rPr lang="en-US" sz="2200" dirty="0" smtClean="0">
                <a:solidFill>
                  <a:srgbClr val="0000FF"/>
                </a:solidFill>
              </a:rPr>
              <a:t>?</a:t>
            </a:r>
          </a:p>
          <a:p>
            <a:pPr>
              <a:buFont typeface="Wingdings" charset="2"/>
              <a:buChar char="Ø"/>
            </a:pPr>
            <a:endParaRPr lang="en-US" sz="2200" dirty="0" smtClean="0">
              <a:solidFill>
                <a:srgbClr val="0000FF"/>
              </a:solidFill>
            </a:endParaRPr>
          </a:p>
          <a:p>
            <a:pPr>
              <a:buFont typeface="Wingdings" charset="2"/>
              <a:buChar char="Ø"/>
            </a:pPr>
            <a:r>
              <a:rPr lang="en-US" sz="2200" dirty="0">
                <a:solidFill>
                  <a:srgbClr val="0000FF"/>
                </a:solidFill>
              </a:rPr>
              <a:t>Q4. How to mitigate potential hardware performance and </a:t>
            </a:r>
            <a:r>
              <a:rPr lang="en-US" sz="2200" dirty="0" smtClean="0">
                <a:solidFill>
                  <a:srgbClr val="0000FF"/>
                </a:solidFill>
              </a:rPr>
              <a:t>energy </a:t>
            </a:r>
            <a:r>
              <a:rPr lang="en-US" sz="2200" dirty="0">
                <a:solidFill>
                  <a:srgbClr val="0000FF"/>
                </a:solidFill>
              </a:rPr>
              <a:t>overheads</a:t>
            </a:r>
            <a:r>
              <a:rPr lang="en-US" sz="2200" dirty="0" smtClean="0">
                <a:solidFill>
                  <a:srgbClr val="0000FF"/>
                </a:solidFill>
              </a:rPr>
              <a:t>?</a:t>
            </a:r>
            <a:endParaRPr lang="en-US" sz="2200"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45</a:t>
            </a:fld>
            <a:endParaRPr lang="en-US" altLang="en-US"/>
          </a:p>
        </p:txBody>
      </p:sp>
    </p:spTree>
    <p:extLst>
      <p:ext uri="{BB962C8B-B14F-4D97-AF65-F5344CB8AC3E}">
        <p14:creationId xmlns:p14="http://schemas.microsoft.com/office/powerpoint/2010/main" val="4094803861"/>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idx="1"/>
          </p:nvPr>
        </p:nvSpPr>
        <p:spPr/>
        <p:txBody>
          <a:bodyPr/>
          <a:lstStyle/>
          <a:p>
            <a:pPr>
              <a:lnSpc>
                <a:spcPct val="130000"/>
              </a:lnSpc>
            </a:pPr>
            <a:r>
              <a:rPr lang="en-US" sz="2200" dirty="0" smtClean="0">
                <a:solidFill>
                  <a:schemeClr val="bg2">
                    <a:lumMod val="60000"/>
                    <a:lumOff val="40000"/>
                  </a:schemeClr>
                </a:solidFill>
                <a:sym typeface="Wingdings"/>
              </a:rPr>
              <a:t>Background: Storage and Memory Models</a:t>
            </a:r>
          </a:p>
          <a:p>
            <a:pPr>
              <a:lnSpc>
                <a:spcPct val="130000"/>
              </a:lnSpc>
            </a:pPr>
            <a:r>
              <a:rPr lang="en-US" sz="2200" dirty="0" smtClean="0">
                <a:solidFill>
                  <a:schemeClr val="bg2">
                    <a:lumMod val="60000"/>
                    <a:lumOff val="40000"/>
                  </a:schemeClr>
                </a:solidFill>
              </a:rPr>
              <a:t>Motivation: Eliminating Operating/File System Bottlenecks</a:t>
            </a:r>
          </a:p>
          <a:p>
            <a:pPr>
              <a:lnSpc>
                <a:spcPct val="130000"/>
              </a:lnSpc>
            </a:pPr>
            <a:r>
              <a:rPr lang="en-US" sz="2200" dirty="0" smtClean="0">
                <a:solidFill>
                  <a:schemeClr val="bg2">
                    <a:lumMod val="60000"/>
                    <a:lumOff val="40000"/>
                  </a:schemeClr>
                </a:solidFill>
              </a:rPr>
              <a:t>Our Proposal: Hardware/Software Coordinated Management of Storage and Memory</a:t>
            </a:r>
          </a:p>
          <a:p>
            <a:pPr lvl="1">
              <a:lnSpc>
                <a:spcPct val="130000"/>
              </a:lnSpc>
            </a:pPr>
            <a:r>
              <a:rPr lang="en-US" sz="2000" dirty="0" smtClean="0">
                <a:solidFill>
                  <a:schemeClr val="bg2">
                    <a:lumMod val="60000"/>
                    <a:lumOff val="40000"/>
                  </a:schemeClr>
                </a:solidFill>
              </a:rPr>
              <a:t>Opportunities and Benefits</a:t>
            </a:r>
          </a:p>
          <a:p>
            <a:pPr>
              <a:lnSpc>
                <a:spcPct val="130000"/>
              </a:lnSpc>
            </a:pPr>
            <a:r>
              <a:rPr lang="en-US" sz="2200" dirty="0" smtClean="0">
                <a:solidFill>
                  <a:schemeClr val="bg2">
                    <a:lumMod val="60000"/>
                    <a:lumOff val="40000"/>
                  </a:schemeClr>
                </a:solidFill>
              </a:rPr>
              <a:t>Evaluation Methodology</a:t>
            </a:r>
          </a:p>
          <a:p>
            <a:pPr>
              <a:lnSpc>
                <a:spcPct val="130000"/>
              </a:lnSpc>
            </a:pPr>
            <a:r>
              <a:rPr lang="en-US" sz="2200" dirty="0" smtClean="0">
                <a:solidFill>
                  <a:schemeClr val="bg2">
                    <a:lumMod val="60000"/>
                    <a:lumOff val="40000"/>
                  </a:schemeClr>
                </a:solidFill>
              </a:rPr>
              <a:t>Evaluation Results</a:t>
            </a:r>
          </a:p>
          <a:p>
            <a:pPr>
              <a:lnSpc>
                <a:spcPct val="130000"/>
              </a:lnSpc>
            </a:pPr>
            <a:r>
              <a:rPr lang="en-US" sz="2200" dirty="0" smtClean="0">
                <a:solidFill>
                  <a:schemeClr val="bg2">
                    <a:lumMod val="60000"/>
                    <a:lumOff val="40000"/>
                  </a:schemeClr>
                </a:solidFill>
              </a:rPr>
              <a:t>Related Work</a:t>
            </a:r>
          </a:p>
          <a:p>
            <a:pPr>
              <a:lnSpc>
                <a:spcPct val="130000"/>
              </a:lnSpc>
            </a:pPr>
            <a:r>
              <a:rPr lang="en-US" sz="2200" dirty="0" smtClean="0">
                <a:solidFill>
                  <a:srgbClr val="9F9F9F"/>
                </a:solidFill>
              </a:rPr>
              <a:t>New Questions and Challenges</a:t>
            </a:r>
          </a:p>
          <a:p>
            <a:pPr>
              <a:lnSpc>
                <a:spcPct val="130000"/>
              </a:lnSpc>
            </a:pPr>
            <a:r>
              <a:rPr lang="en-US" sz="2200" dirty="0" smtClean="0">
                <a:solidFill>
                  <a:srgbClr val="0000FF"/>
                </a:solidFill>
              </a:rPr>
              <a:t>Conclusions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46</a:t>
            </a:fld>
            <a:endParaRPr lang="en-US" altLang="en-US"/>
          </a:p>
        </p:txBody>
      </p:sp>
    </p:spTree>
    <p:extLst>
      <p:ext uri="{BB962C8B-B14F-4D97-AF65-F5344CB8AC3E}">
        <p14:creationId xmlns:p14="http://schemas.microsoft.com/office/powerpoint/2010/main" val="13152058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and Conclusions</a:t>
            </a:r>
            <a:endParaRPr lang="en-US" dirty="0"/>
          </a:p>
        </p:txBody>
      </p:sp>
      <p:sp>
        <p:nvSpPr>
          <p:cNvPr id="3" name="Content Placeholder 2"/>
          <p:cNvSpPr>
            <a:spLocks noGrp="1"/>
          </p:cNvSpPr>
          <p:nvPr>
            <p:ph idx="1"/>
          </p:nvPr>
        </p:nvSpPr>
        <p:spPr>
          <a:xfrm>
            <a:off x="228600" y="908720"/>
            <a:ext cx="8915400" cy="5472608"/>
          </a:xfrm>
        </p:spPr>
        <p:txBody>
          <a:bodyPr/>
          <a:lstStyle/>
          <a:p>
            <a:r>
              <a:rPr lang="en-US" sz="2200" dirty="0" smtClean="0">
                <a:solidFill>
                  <a:srgbClr val="FF0000"/>
                </a:solidFill>
                <a:sym typeface="Wingdings"/>
              </a:rPr>
              <a:t>Traditional </a:t>
            </a:r>
            <a:r>
              <a:rPr lang="en-US" sz="2200" dirty="0" smtClean="0">
                <a:solidFill>
                  <a:srgbClr val="FF0000"/>
                </a:solidFill>
                <a:sym typeface="Wingdings"/>
              </a:rPr>
              <a:t>two-level storage model is inefficient in terms of performance and energy</a:t>
            </a:r>
          </a:p>
          <a:p>
            <a:pPr lvl="1"/>
            <a:r>
              <a:rPr lang="en-US" sz="2000" dirty="0" smtClean="0">
                <a:sym typeface="Wingdings"/>
              </a:rPr>
              <a:t>Due to OS/FS code and </a:t>
            </a:r>
            <a:r>
              <a:rPr lang="en-US" sz="2000" dirty="0" smtClean="0">
                <a:sym typeface="Wingdings"/>
              </a:rPr>
              <a:t>buffering needed to manage two models</a:t>
            </a:r>
            <a:endParaRPr lang="en-US" sz="2000" dirty="0" smtClean="0">
              <a:sym typeface="Wingdings"/>
            </a:endParaRPr>
          </a:p>
          <a:p>
            <a:pPr lvl="1"/>
            <a:r>
              <a:rPr lang="en-US" sz="2000" dirty="0" smtClean="0">
                <a:sym typeface="Wingdings"/>
              </a:rPr>
              <a:t>Especially so in future devices with </a:t>
            </a:r>
            <a:r>
              <a:rPr lang="en-US" sz="2000" dirty="0" smtClean="0">
                <a:sym typeface="Wingdings"/>
              </a:rPr>
              <a:t>NVM technologies, </a:t>
            </a:r>
            <a:r>
              <a:rPr lang="en-US" sz="2000" dirty="0" smtClean="0">
                <a:sym typeface="Wingdings"/>
              </a:rPr>
              <a:t>as we show</a:t>
            </a:r>
            <a:endParaRPr lang="en-US" sz="2000" dirty="0">
              <a:sym typeface="Wingdings"/>
            </a:endParaRPr>
          </a:p>
          <a:p>
            <a:endParaRPr lang="en-US" sz="800" dirty="0" smtClean="0">
              <a:solidFill>
                <a:schemeClr val="tx2">
                  <a:lumMod val="75000"/>
                </a:schemeClr>
              </a:solidFill>
            </a:endParaRPr>
          </a:p>
          <a:p>
            <a:r>
              <a:rPr lang="en-US" sz="2200" dirty="0" smtClean="0">
                <a:solidFill>
                  <a:schemeClr val="tx2">
                    <a:lumMod val="75000"/>
                  </a:schemeClr>
                </a:solidFill>
              </a:rPr>
              <a:t>New non-volatile memory based persistent memory designs that use a single-level storage model to unify memory and storage can alleviate this problem</a:t>
            </a:r>
          </a:p>
          <a:p>
            <a:endParaRPr lang="en-US" sz="800" dirty="0" smtClean="0">
              <a:solidFill>
                <a:srgbClr val="0000FF"/>
              </a:solidFill>
            </a:endParaRPr>
          </a:p>
          <a:p>
            <a:r>
              <a:rPr lang="en-US" sz="2200" dirty="0" smtClean="0">
                <a:solidFill>
                  <a:srgbClr val="0000FF"/>
                </a:solidFill>
              </a:rPr>
              <a:t>W</a:t>
            </a:r>
            <a:r>
              <a:rPr lang="en-US" sz="2200" dirty="0" smtClean="0">
                <a:solidFill>
                  <a:srgbClr val="0000FF"/>
                </a:solidFill>
              </a:rPr>
              <a:t>e </a:t>
            </a:r>
            <a:r>
              <a:rPr lang="en-US" sz="2200" dirty="0" smtClean="0">
                <a:solidFill>
                  <a:srgbClr val="0000FF"/>
                </a:solidFill>
              </a:rPr>
              <a:t>quantified the </a:t>
            </a:r>
            <a:r>
              <a:rPr lang="en-US" sz="2200" dirty="0" smtClean="0">
                <a:solidFill>
                  <a:srgbClr val="0000FF"/>
                </a:solidFill>
              </a:rPr>
              <a:t>performance </a:t>
            </a:r>
            <a:r>
              <a:rPr lang="en-US" sz="2200" dirty="0" smtClean="0">
                <a:solidFill>
                  <a:srgbClr val="0000FF"/>
                </a:solidFill>
              </a:rPr>
              <a:t>and energy benefits </a:t>
            </a:r>
            <a:r>
              <a:rPr lang="en-US" sz="2200" dirty="0" smtClean="0">
                <a:solidFill>
                  <a:srgbClr val="0000FF"/>
                </a:solidFill>
              </a:rPr>
              <a:t>of such a single-level persistent memory/storage design</a:t>
            </a:r>
          </a:p>
          <a:p>
            <a:pPr lvl="1"/>
            <a:r>
              <a:rPr lang="en-US" sz="2000" dirty="0" smtClean="0">
                <a:solidFill>
                  <a:srgbClr val="004D26"/>
                </a:solidFill>
              </a:rPr>
              <a:t>Showed significant benefits </a:t>
            </a:r>
            <a:r>
              <a:rPr lang="en-US" sz="2000" dirty="0" smtClean="0">
                <a:solidFill>
                  <a:srgbClr val="004D26"/>
                </a:solidFill>
              </a:rPr>
              <a:t>from reduced code </a:t>
            </a:r>
            <a:r>
              <a:rPr lang="en-US" sz="2000" dirty="0" smtClean="0">
                <a:solidFill>
                  <a:srgbClr val="004D26"/>
                </a:solidFill>
              </a:rPr>
              <a:t>footprint, data movement, and system software overhead on a variety of workloads</a:t>
            </a:r>
            <a:endParaRPr lang="en-US" sz="2000" dirty="0" smtClean="0">
              <a:solidFill>
                <a:srgbClr val="004D26"/>
              </a:solidFill>
            </a:endParaRPr>
          </a:p>
          <a:p>
            <a:endParaRPr lang="en-US" sz="800" dirty="0" smtClean="0"/>
          </a:p>
          <a:p>
            <a:r>
              <a:rPr lang="en-US" sz="2200" dirty="0" smtClean="0"/>
              <a:t>Such a design requires more research to answer the questions we have posed and enable efficient persistent memory managers</a:t>
            </a:r>
          </a:p>
          <a:p>
            <a:pPr marL="344487" lvl="1" indent="0">
              <a:buNone/>
            </a:pPr>
            <a:r>
              <a:rPr lang="en-US" sz="2000" dirty="0" smtClean="0">
                <a:solidFill>
                  <a:srgbClr val="0000FF"/>
                </a:solidFill>
                <a:sym typeface="Wingdings"/>
              </a:rPr>
              <a:t> can lead to a fundamentally more efficient </a:t>
            </a:r>
            <a:r>
              <a:rPr lang="en-US" sz="2000" dirty="0" smtClean="0">
                <a:solidFill>
                  <a:srgbClr val="0000FF"/>
                </a:solidFill>
                <a:sym typeface="Wingdings"/>
              </a:rPr>
              <a:t>storage </a:t>
            </a:r>
            <a:r>
              <a:rPr lang="en-US" sz="2000" dirty="0" smtClean="0">
                <a:solidFill>
                  <a:srgbClr val="0000FF"/>
                </a:solidFill>
                <a:sym typeface="Wingdings"/>
              </a:rPr>
              <a:t>system</a:t>
            </a:r>
            <a:endParaRPr lang="en-US" sz="2000" dirty="0" smtClean="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47</a:t>
            </a:fld>
            <a:endParaRPr lang="en-US" altLang="en-US"/>
          </a:p>
        </p:txBody>
      </p:sp>
    </p:spTree>
    <p:extLst>
      <p:ext uri="{BB962C8B-B14F-4D97-AF65-F5344CB8AC3E}">
        <p14:creationId xmlns:p14="http://schemas.microsoft.com/office/powerpoint/2010/main" val="1215258534"/>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050840"/>
            <a:ext cx="8610600" cy="756320"/>
          </a:xfrm>
        </p:spPr>
        <p:txBody>
          <a:bodyPr/>
          <a:lstStyle/>
          <a:p>
            <a:pPr algn="ctr"/>
            <a:r>
              <a:rPr lang="en-US" dirty="0" smtClean="0"/>
              <a:t>Thank </a:t>
            </a:r>
            <a:r>
              <a:rPr lang="en-US" dirty="0" smtClean="0"/>
              <a:t>you.</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48</a:t>
            </a:fld>
            <a:endParaRPr lang="en-US" altLang="en-US"/>
          </a:p>
        </p:txBody>
      </p:sp>
      <p:sp>
        <p:nvSpPr>
          <p:cNvPr id="5" name="Rectangle 4"/>
          <p:cNvSpPr/>
          <p:nvPr/>
        </p:nvSpPr>
        <p:spPr>
          <a:xfrm>
            <a:off x="107504" y="764704"/>
            <a:ext cx="8856984" cy="28803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p:nvPr/>
        </p:nvSpPr>
        <p:spPr>
          <a:xfrm>
            <a:off x="107504" y="6021288"/>
            <a:ext cx="8856984" cy="72008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14769978"/>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219200"/>
            <a:ext cx="8382000" cy="2057400"/>
          </a:xfrm>
        </p:spPr>
        <p:txBody>
          <a:bodyPr anchor="ctr" anchorCtr="0">
            <a:normAutofit/>
          </a:bodyPr>
          <a:lstStyle/>
          <a:p>
            <a:pPr algn="ctr"/>
            <a:r>
              <a:rPr lang="en-US" sz="4000" dirty="0" smtClean="0"/>
              <a:t>A Case for Efficient </a:t>
            </a:r>
            <a:r>
              <a:rPr lang="en-US" sz="4000" dirty="0" smtClean="0"/>
              <a:t>Hardware/Software Cooperative Management of</a:t>
            </a:r>
            <a:br>
              <a:rPr lang="en-US" sz="4000" dirty="0" smtClean="0"/>
            </a:br>
            <a:r>
              <a:rPr lang="en-US" sz="4000" dirty="0" smtClean="0"/>
              <a:t>Storage and Memory</a:t>
            </a:r>
            <a:endParaRPr lang="en-US" sz="4000" dirty="0"/>
          </a:p>
        </p:txBody>
      </p:sp>
      <p:sp>
        <p:nvSpPr>
          <p:cNvPr id="3" name="Subtitle 2"/>
          <p:cNvSpPr>
            <a:spLocks noGrp="1"/>
          </p:cNvSpPr>
          <p:nvPr>
            <p:ph type="subTitle" idx="1"/>
          </p:nvPr>
        </p:nvSpPr>
        <p:spPr>
          <a:xfrm>
            <a:off x="1043608" y="3805238"/>
            <a:ext cx="6804374" cy="614362"/>
          </a:xfrm>
        </p:spPr>
        <p:txBody>
          <a:bodyPr>
            <a:noAutofit/>
          </a:bodyPr>
          <a:lstStyle/>
          <a:p>
            <a:r>
              <a:rPr lang="en-US" sz="2000" dirty="0"/>
              <a:t> Justin Meza</a:t>
            </a:r>
            <a:r>
              <a:rPr lang="en-US" sz="2000" baseline="30000" dirty="0"/>
              <a:t>*</a:t>
            </a:r>
            <a:r>
              <a:rPr lang="en-US" sz="2000" dirty="0"/>
              <a:t>,  </a:t>
            </a:r>
            <a:r>
              <a:rPr lang="en-US" sz="2000" dirty="0" err="1"/>
              <a:t>Yixin</a:t>
            </a:r>
            <a:r>
              <a:rPr lang="en-US" sz="2000" dirty="0"/>
              <a:t> </a:t>
            </a:r>
            <a:r>
              <a:rPr lang="en-US" sz="2000" dirty="0" err="1"/>
              <a:t>Luo</a:t>
            </a:r>
            <a:r>
              <a:rPr lang="en-US" sz="2000" baseline="30000" dirty="0"/>
              <a:t>*</a:t>
            </a:r>
            <a:r>
              <a:rPr lang="en-US" sz="2000" dirty="0"/>
              <a:t>,  Samira Khan</a:t>
            </a:r>
            <a:r>
              <a:rPr lang="en-US" sz="2000" baseline="30000" dirty="0"/>
              <a:t>*†</a:t>
            </a:r>
            <a:r>
              <a:rPr lang="en-US" sz="2000" dirty="0"/>
              <a:t>,  </a:t>
            </a:r>
            <a:r>
              <a:rPr lang="en-US" sz="2000" dirty="0" err="1"/>
              <a:t>Jishen</a:t>
            </a:r>
            <a:r>
              <a:rPr lang="en-US" sz="2000" dirty="0"/>
              <a:t> Zhao</a:t>
            </a:r>
            <a:r>
              <a:rPr lang="en-US" sz="2000" baseline="30000" dirty="0"/>
              <a:t>§</a:t>
            </a:r>
            <a:r>
              <a:rPr lang="en-US" sz="2000" dirty="0"/>
              <a:t>,  </a:t>
            </a:r>
          </a:p>
          <a:p>
            <a:r>
              <a:rPr lang="en-US" sz="2000" dirty="0"/>
              <a:t>Yuan </a:t>
            </a:r>
            <a:r>
              <a:rPr lang="en-US" sz="2000" dirty="0" err="1"/>
              <a:t>Xie</a:t>
            </a:r>
            <a:r>
              <a:rPr lang="en-US" sz="2000" baseline="30000" dirty="0"/>
              <a:t>§‡</a:t>
            </a:r>
            <a:r>
              <a:rPr lang="en-US" sz="2000" dirty="0"/>
              <a:t>, and </a:t>
            </a:r>
            <a:r>
              <a:rPr lang="en-US" sz="2000" dirty="0" err="1">
                <a:solidFill>
                  <a:srgbClr val="0000FF"/>
                </a:solidFill>
              </a:rPr>
              <a:t>Onur</a:t>
            </a:r>
            <a:r>
              <a:rPr lang="en-US" sz="2000" dirty="0">
                <a:solidFill>
                  <a:srgbClr val="0000FF"/>
                </a:solidFill>
              </a:rPr>
              <a:t> </a:t>
            </a:r>
            <a:r>
              <a:rPr lang="en-US" sz="2000" dirty="0" err="1">
                <a:solidFill>
                  <a:srgbClr val="0000FF"/>
                </a:solidFill>
              </a:rPr>
              <a:t>Mutlu</a:t>
            </a:r>
            <a:r>
              <a:rPr lang="en-US" sz="2000" baseline="30000" dirty="0"/>
              <a:t>*</a:t>
            </a:r>
            <a:endParaRPr lang="en-US" sz="2000" dirty="0"/>
          </a:p>
          <a:p>
            <a:endParaRPr lang="en-US" sz="2000" dirty="0"/>
          </a:p>
          <a:p>
            <a:r>
              <a:rPr lang="en-US" sz="2000" dirty="0"/>
              <a:t> </a:t>
            </a:r>
            <a:r>
              <a:rPr lang="en-US" sz="2000" baseline="30000" dirty="0"/>
              <a:t>*</a:t>
            </a:r>
            <a:r>
              <a:rPr lang="en-US" sz="2000" dirty="0" smtClean="0"/>
              <a:t>Carnegie </a:t>
            </a:r>
            <a:r>
              <a:rPr lang="en-US" sz="2000" dirty="0"/>
              <a:t>Mellon University</a:t>
            </a:r>
          </a:p>
          <a:p>
            <a:r>
              <a:rPr lang="en-US" sz="2000" dirty="0"/>
              <a:t> </a:t>
            </a:r>
            <a:r>
              <a:rPr lang="en-US" sz="2000" baseline="30000" dirty="0" smtClean="0"/>
              <a:t>§</a:t>
            </a:r>
            <a:r>
              <a:rPr lang="en-US" sz="2000" dirty="0" smtClean="0"/>
              <a:t>Pennsylvania </a:t>
            </a:r>
            <a:r>
              <a:rPr lang="en-US" sz="2000" dirty="0"/>
              <a:t>State University</a:t>
            </a:r>
          </a:p>
          <a:p>
            <a:r>
              <a:rPr lang="en-US" sz="2000" baseline="30000" dirty="0" smtClean="0"/>
              <a:t>†</a:t>
            </a:r>
            <a:r>
              <a:rPr lang="en-US" sz="2000" dirty="0" smtClean="0"/>
              <a:t>Intel Labs  </a:t>
            </a:r>
            <a:r>
              <a:rPr lang="en-US" sz="2000" dirty="0"/>
              <a:t> </a:t>
            </a:r>
            <a:r>
              <a:rPr lang="en-US" sz="2000" dirty="0" smtClean="0"/>
              <a:t> </a:t>
            </a:r>
            <a:r>
              <a:rPr lang="en-US" sz="2000" baseline="30000" dirty="0" smtClean="0"/>
              <a:t>‡</a:t>
            </a:r>
            <a:r>
              <a:rPr lang="en-US" sz="2000" dirty="0"/>
              <a:t>AMD Research</a:t>
            </a:r>
          </a:p>
        </p:txBody>
      </p:sp>
      <p:pic>
        <p:nvPicPr>
          <p:cNvPr id="6" name="Picture 5" descr="Burgundy_CMU_JPG_Logo.jpg"/>
          <p:cNvPicPr>
            <a:picLocks noChangeAspect="1"/>
          </p:cNvPicPr>
          <p:nvPr/>
        </p:nvPicPr>
        <p:blipFill rotWithShape="1">
          <a:blip r:embed="rId3" cstate="print"/>
          <a:srcRect t="19307" b="19307"/>
          <a:stretch/>
        </p:blipFill>
        <p:spPr>
          <a:xfrm>
            <a:off x="6300192" y="6118870"/>
            <a:ext cx="2634086" cy="583908"/>
          </a:xfrm>
          <a:prstGeom prst="rect">
            <a:avLst/>
          </a:prstGeom>
        </p:spPr>
      </p:pic>
      <p:pic>
        <p:nvPicPr>
          <p:cNvPr id="5" name="Picture 4" descr="safari.png"/>
          <p:cNvPicPr>
            <a:picLocks noChangeAspect="1"/>
          </p:cNvPicPr>
          <p:nvPr/>
        </p:nvPicPr>
        <p:blipFill>
          <a:blip r:embed="rId4" cstate="print"/>
          <a:stretch>
            <a:fillRect/>
          </a:stretch>
        </p:blipFill>
        <p:spPr>
          <a:xfrm>
            <a:off x="467544" y="6165304"/>
            <a:ext cx="1656184" cy="479201"/>
          </a:xfrm>
          <a:prstGeom prst="rect">
            <a:avLst/>
          </a:prstGeom>
        </p:spPr>
      </p:pic>
    </p:spTree>
    <p:extLst>
      <p:ext uri="{BB962C8B-B14F-4D97-AF65-F5344CB8AC3E}">
        <p14:creationId xmlns:p14="http://schemas.microsoft.com/office/powerpoint/2010/main" val="14545381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4531</Words>
  <Application>Microsoft Macintosh PowerPoint</Application>
  <PresentationFormat>On-screen Show (4:3)</PresentationFormat>
  <Paragraphs>521</Paragraphs>
  <Slides>49</Slides>
  <Notes>33</Notes>
  <HiddenSlides>0</HiddenSlides>
  <MMClips>0</MMClips>
  <ScaleCrop>false</ScaleCrop>
  <HeadingPairs>
    <vt:vector size="4" baseType="variant">
      <vt:variant>
        <vt:lpstr>Theme</vt:lpstr>
      </vt:variant>
      <vt:variant>
        <vt:i4>2</vt:i4>
      </vt:variant>
      <vt:variant>
        <vt:lpstr>Slide Titles</vt:lpstr>
      </vt:variant>
      <vt:variant>
        <vt:i4>49</vt:i4>
      </vt:variant>
    </vt:vector>
  </HeadingPairs>
  <TitlesOfParts>
    <vt:vector size="51" baseType="lpstr">
      <vt:lpstr>Edge</vt:lpstr>
      <vt:lpstr>1_Edge</vt:lpstr>
      <vt:lpstr>A Case for Efficient Hardware/Software Cooperative Management of Storage and Memory</vt:lpstr>
      <vt:lpstr>Overview</vt:lpstr>
      <vt:lpstr>Talk Outline</vt:lpstr>
      <vt:lpstr>A Tale of Two Storage Levels</vt:lpstr>
      <vt:lpstr>A Tale of Two Storage Levels</vt:lpstr>
      <vt:lpstr>Opportunity: New Non-Volatile Memories</vt:lpstr>
      <vt:lpstr>Eliminating Traditional Storage Bottlenecks</vt:lpstr>
      <vt:lpstr>Eliminating Traditional Storage Bottlenecks</vt:lpstr>
      <vt:lpstr>Where is Energy Spent in Each Model?</vt:lpstr>
      <vt:lpstr>Outline</vt:lpstr>
      <vt:lpstr>Our Proposal: Coordinated HW/SW      Memory and Storage Management</vt:lpstr>
      <vt:lpstr>Our Proposal: Coordinated HW/SW    Memory and Storage Management</vt:lpstr>
      <vt:lpstr>Our Proposal: Coordinated HW/SW     Memory and Storage Management</vt:lpstr>
      <vt:lpstr>The Persistent Memory Manager (PMM)</vt:lpstr>
      <vt:lpstr>The Persistent Memory Manager</vt:lpstr>
      <vt:lpstr>Putting Everything Together</vt:lpstr>
      <vt:lpstr>Outline</vt:lpstr>
      <vt:lpstr>Opportunities and Benefits</vt:lpstr>
      <vt:lpstr>Eliminating System Calls for File Operations</vt:lpstr>
      <vt:lpstr>Eliminating File System Operations</vt:lpstr>
      <vt:lpstr>Efficient Data Mapping among Heterogeneous Devices</vt:lpstr>
      <vt:lpstr>Efficient Data Mapping among Heterogeneous Devices</vt:lpstr>
      <vt:lpstr>Efficient Data Mapping among Heterogeneous Devices</vt:lpstr>
      <vt:lpstr>Efficient Data Mapping among Heterogeneous Devices</vt:lpstr>
      <vt:lpstr>Providing Security and Reliability</vt:lpstr>
      <vt:lpstr>HW/SW Cooperative Data Management</vt:lpstr>
      <vt:lpstr>Quantifying Persistent Memory Benefits</vt:lpstr>
      <vt:lpstr>Outline</vt:lpstr>
      <vt:lpstr>Evaluation Methodology</vt:lpstr>
      <vt:lpstr>Evaluated Systems</vt:lpstr>
      <vt:lpstr>Evaluated Workloads</vt:lpstr>
      <vt:lpstr>Performance Results</vt:lpstr>
      <vt:lpstr>Performance Results: HDD w/o OS/FS</vt:lpstr>
      <vt:lpstr>Performance Results: HDD w/o OS/FS</vt:lpstr>
      <vt:lpstr>Performance Results: HDD to NVM</vt:lpstr>
      <vt:lpstr>Performance Results: NVM to PMM</vt:lpstr>
      <vt:lpstr>Performance Results</vt:lpstr>
      <vt:lpstr>Energy Results</vt:lpstr>
      <vt:lpstr>Energy Results: HDD to NVM</vt:lpstr>
      <vt:lpstr>Energy Results: NVM to PMM</vt:lpstr>
      <vt:lpstr>Scalability Analysis: Effect of PMM Latency</vt:lpstr>
      <vt:lpstr>Outline</vt:lpstr>
      <vt:lpstr>Related Work</vt:lpstr>
      <vt:lpstr>Outline</vt:lpstr>
      <vt:lpstr>New Questions and Challenges</vt:lpstr>
      <vt:lpstr>Outline</vt:lpstr>
      <vt:lpstr>Summary and Conclusions</vt:lpstr>
      <vt:lpstr>Thank you.</vt:lpstr>
      <vt:lpstr>A Case for Efficient Hardware/Software Cooperative Management of Storage and Memory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2010-11-14T20:49:44Z</dcterms:created>
  <dcterms:modified xsi:type="dcterms:W3CDTF">2013-06-24T15:51:55Z</dcterms:modified>
</cp:coreProperties>
</file>