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6.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8.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29.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31.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2.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3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34.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6.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9.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0.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1.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theme/theme42.xml" ContentType="application/vnd.openxmlformats-officedocument.theme+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44.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45.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6.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7.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theme/theme58.xml" ContentType="application/vnd.openxmlformats-officedocument.theme+xml"/>
  <Override PartName="/ppt/theme/theme5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2.xml" ContentType="application/vnd.openxmlformats-officedocument.presentationml.notesSlide+xml"/>
  <Override PartName="/ppt/charts/chart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17.xml" ContentType="application/vnd.openxmlformats-officedocument.presentationml.notesSlide+xml"/>
  <Override PartName="/ppt/charts/chart1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notesSlides/notesSlide19.xml" ContentType="application/vnd.openxmlformats-officedocument.presentationml.notesSlide+xml"/>
  <Override PartName="/ppt/charts/chart15.xml" ContentType="application/vnd.openxmlformats-officedocument.drawingml.chart+xml"/>
  <Override PartName="/ppt/theme/themeOverride2.xml" ContentType="application/vnd.openxmlformats-officedocument.themeOverride+xml"/>
  <Override PartName="/ppt/charts/chart1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tags/tag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07" r:id="rId22"/>
    <p:sldMasterId id="2147484245" r:id="rId23"/>
    <p:sldMasterId id="2147484281" r:id="rId24"/>
    <p:sldMasterId id="2147484306" r:id="rId25"/>
    <p:sldMasterId id="2147484354" r:id="rId26"/>
    <p:sldMasterId id="2147484366" r:id="rId27"/>
    <p:sldMasterId id="2147484378" r:id="rId28"/>
    <p:sldMasterId id="2147484390" r:id="rId29"/>
    <p:sldMasterId id="2147484402" r:id="rId30"/>
    <p:sldMasterId id="2147484414" r:id="rId31"/>
    <p:sldMasterId id="2147484426" r:id="rId32"/>
    <p:sldMasterId id="2147484438" r:id="rId33"/>
    <p:sldMasterId id="2147484450" r:id="rId34"/>
    <p:sldMasterId id="2147484462" r:id="rId35"/>
    <p:sldMasterId id="2147484474" r:id="rId36"/>
    <p:sldMasterId id="2147484510" r:id="rId37"/>
    <p:sldMasterId id="2147484522" r:id="rId38"/>
    <p:sldMasterId id="2147484534" r:id="rId39"/>
    <p:sldMasterId id="2147484547" r:id="rId40"/>
    <p:sldMasterId id="2147484559" r:id="rId41"/>
    <p:sldMasterId id="2147484571" r:id="rId42"/>
    <p:sldMasterId id="2147484583" r:id="rId43"/>
    <p:sldMasterId id="2147484596" r:id="rId44"/>
    <p:sldMasterId id="2147484608" r:id="rId45"/>
    <p:sldMasterId id="2147484620" r:id="rId46"/>
    <p:sldMasterId id="2147484632" r:id="rId47"/>
    <p:sldMasterId id="2147484644" r:id="rId48"/>
    <p:sldMasterId id="2147484656" r:id="rId49"/>
    <p:sldMasterId id="2147484668" r:id="rId50"/>
    <p:sldMasterId id="2147484680" r:id="rId51"/>
    <p:sldMasterId id="2147484692" r:id="rId52"/>
    <p:sldMasterId id="2147484704" r:id="rId53"/>
    <p:sldMasterId id="2147484716" r:id="rId54"/>
    <p:sldMasterId id="2147484729" r:id="rId55"/>
    <p:sldMasterId id="2147484741" r:id="rId56"/>
    <p:sldMasterId id="2147484753" r:id="rId57"/>
  </p:sldMasterIdLst>
  <p:notesMasterIdLst>
    <p:notesMasterId r:id="rId170"/>
  </p:notesMasterIdLst>
  <p:handoutMasterIdLst>
    <p:handoutMasterId r:id="rId171"/>
  </p:handoutMasterIdLst>
  <p:sldIdLst>
    <p:sldId id="1309" r:id="rId58"/>
    <p:sldId id="1496" r:id="rId59"/>
    <p:sldId id="1497" r:id="rId60"/>
    <p:sldId id="1498" r:id="rId61"/>
    <p:sldId id="1500" r:id="rId62"/>
    <p:sldId id="1501" r:id="rId63"/>
    <p:sldId id="1502" r:id="rId64"/>
    <p:sldId id="1505" r:id="rId65"/>
    <p:sldId id="1503" r:id="rId66"/>
    <p:sldId id="1504" r:id="rId67"/>
    <p:sldId id="1512" r:id="rId68"/>
    <p:sldId id="1506" r:id="rId69"/>
    <p:sldId id="1507" r:id="rId70"/>
    <p:sldId id="1508" r:id="rId71"/>
    <p:sldId id="1509" r:id="rId72"/>
    <p:sldId id="1511" r:id="rId73"/>
    <p:sldId id="1513" r:id="rId74"/>
    <p:sldId id="1514" r:id="rId75"/>
    <p:sldId id="1515" r:id="rId76"/>
    <p:sldId id="1516" r:id="rId77"/>
    <p:sldId id="1517" r:id="rId78"/>
    <p:sldId id="1519" r:id="rId79"/>
    <p:sldId id="1518" r:id="rId80"/>
    <p:sldId id="1578" r:id="rId81"/>
    <p:sldId id="1520" r:id="rId82"/>
    <p:sldId id="1521" r:id="rId83"/>
    <p:sldId id="1522" r:id="rId84"/>
    <p:sldId id="1523" r:id="rId85"/>
    <p:sldId id="1524" r:id="rId86"/>
    <p:sldId id="1525" r:id="rId87"/>
    <p:sldId id="1526" r:id="rId88"/>
    <p:sldId id="1527" r:id="rId89"/>
    <p:sldId id="1528" r:id="rId90"/>
    <p:sldId id="1529" r:id="rId91"/>
    <p:sldId id="1562" r:id="rId92"/>
    <p:sldId id="1530" r:id="rId93"/>
    <p:sldId id="1531" r:id="rId94"/>
    <p:sldId id="1532" r:id="rId95"/>
    <p:sldId id="1533" r:id="rId96"/>
    <p:sldId id="1534" r:id="rId97"/>
    <p:sldId id="1535" r:id="rId98"/>
    <p:sldId id="1536" r:id="rId99"/>
    <p:sldId id="1537" r:id="rId100"/>
    <p:sldId id="1538" r:id="rId101"/>
    <p:sldId id="1539" r:id="rId102"/>
    <p:sldId id="1565" r:id="rId103"/>
    <p:sldId id="1566" r:id="rId104"/>
    <p:sldId id="1540" r:id="rId105"/>
    <p:sldId id="1541" r:id="rId106"/>
    <p:sldId id="1542" r:id="rId107"/>
    <p:sldId id="1543" r:id="rId108"/>
    <p:sldId id="1544" r:id="rId109"/>
    <p:sldId id="1545" r:id="rId110"/>
    <p:sldId id="1546" r:id="rId111"/>
    <p:sldId id="1547" r:id="rId112"/>
    <p:sldId id="1548" r:id="rId113"/>
    <p:sldId id="1549" r:id="rId114"/>
    <p:sldId id="1550" r:id="rId115"/>
    <p:sldId id="1551" r:id="rId116"/>
    <p:sldId id="1552" r:id="rId117"/>
    <p:sldId id="1577" r:id="rId118"/>
    <p:sldId id="1554" r:id="rId119"/>
    <p:sldId id="1555" r:id="rId120"/>
    <p:sldId id="1556" r:id="rId121"/>
    <p:sldId id="1557" r:id="rId122"/>
    <p:sldId id="1558" r:id="rId123"/>
    <p:sldId id="1559" r:id="rId124"/>
    <p:sldId id="1561" r:id="rId125"/>
    <p:sldId id="1560" r:id="rId126"/>
    <p:sldId id="1579" r:id="rId127"/>
    <p:sldId id="1582" r:id="rId128"/>
    <p:sldId id="1581" r:id="rId129"/>
    <p:sldId id="1567" r:id="rId130"/>
    <p:sldId id="1568" r:id="rId131"/>
    <p:sldId id="1569" r:id="rId132"/>
    <p:sldId id="1570" r:id="rId133"/>
    <p:sldId id="1571" r:id="rId134"/>
    <p:sldId id="1572" r:id="rId135"/>
    <p:sldId id="1573" r:id="rId136"/>
    <p:sldId id="1574" r:id="rId137"/>
    <p:sldId id="1575" r:id="rId138"/>
    <p:sldId id="1380" r:id="rId139"/>
    <p:sldId id="1381" r:id="rId140"/>
    <p:sldId id="1382" r:id="rId141"/>
    <p:sldId id="1383" r:id="rId142"/>
    <p:sldId id="1384" r:id="rId143"/>
    <p:sldId id="1385" r:id="rId144"/>
    <p:sldId id="1386" r:id="rId145"/>
    <p:sldId id="1387" r:id="rId146"/>
    <p:sldId id="1388" r:id="rId147"/>
    <p:sldId id="1389" r:id="rId148"/>
    <p:sldId id="1390" r:id="rId149"/>
    <p:sldId id="1391" r:id="rId150"/>
    <p:sldId id="1392" r:id="rId151"/>
    <p:sldId id="1393" r:id="rId152"/>
    <p:sldId id="1394" r:id="rId153"/>
    <p:sldId id="1395" r:id="rId154"/>
    <p:sldId id="1396" r:id="rId155"/>
    <p:sldId id="1397" r:id="rId156"/>
    <p:sldId id="1398" r:id="rId157"/>
    <p:sldId id="1399" r:id="rId158"/>
    <p:sldId id="1400" r:id="rId159"/>
    <p:sldId id="1401" r:id="rId160"/>
    <p:sldId id="1402" r:id="rId161"/>
    <p:sldId id="1441" r:id="rId162"/>
    <p:sldId id="1442" r:id="rId163"/>
    <p:sldId id="1443" r:id="rId164"/>
    <p:sldId id="1444" r:id="rId165"/>
    <p:sldId id="1445" r:id="rId166"/>
    <p:sldId id="1446" r:id="rId167"/>
    <p:sldId id="1447" r:id="rId168"/>
    <p:sldId id="1448" r:id="rId16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50" autoAdjust="0"/>
    <p:restoredTop sz="99205" autoAdjust="0"/>
  </p:normalViewPr>
  <p:slideViewPr>
    <p:cSldViewPr>
      <p:cViewPr varScale="1">
        <p:scale>
          <a:sx n="110" d="100"/>
          <a:sy n="110" d="100"/>
        </p:scale>
        <p:origin x="-92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85.xml"/><Relationship Id="rId143" Type="http://schemas.openxmlformats.org/officeDocument/2006/relationships/slide" Target="slides/slide86.xml"/><Relationship Id="rId144" Type="http://schemas.openxmlformats.org/officeDocument/2006/relationships/slide" Target="slides/slide87.xml"/><Relationship Id="rId145" Type="http://schemas.openxmlformats.org/officeDocument/2006/relationships/slide" Target="slides/slide88.xml"/><Relationship Id="rId146" Type="http://schemas.openxmlformats.org/officeDocument/2006/relationships/slide" Target="slides/slide89.xml"/><Relationship Id="rId147" Type="http://schemas.openxmlformats.org/officeDocument/2006/relationships/slide" Target="slides/slide90.xml"/><Relationship Id="rId148" Type="http://schemas.openxmlformats.org/officeDocument/2006/relationships/slide" Target="slides/slide91.xml"/><Relationship Id="rId149" Type="http://schemas.openxmlformats.org/officeDocument/2006/relationships/slide" Target="slides/slide92.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80" Type="http://schemas.openxmlformats.org/officeDocument/2006/relationships/slide" Target="slides/slide23.xml"/><Relationship Id="rId81" Type="http://schemas.openxmlformats.org/officeDocument/2006/relationships/slide" Target="slides/slide24.xml"/><Relationship Id="rId82" Type="http://schemas.openxmlformats.org/officeDocument/2006/relationships/slide" Target="slides/slide25.xml"/><Relationship Id="rId83" Type="http://schemas.openxmlformats.org/officeDocument/2006/relationships/slide" Target="slides/slide26.xml"/><Relationship Id="rId84" Type="http://schemas.openxmlformats.org/officeDocument/2006/relationships/slide" Target="slides/slide27.xml"/><Relationship Id="rId85" Type="http://schemas.openxmlformats.org/officeDocument/2006/relationships/slide" Target="slides/slide28.xml"/><Relationship Id="rId86" Type="http://schemas.openxmlformats.org/officeDocument/2006/relationships/slide" Target="slides/slide29.xml"/><Relationship Id="rId87" Type="http://schemas.openxmlformats.org/officeDocument/2006/relationships/slide" Target="slides/slide30.xml"/><Relationship Id="rId88" Type="http://schemas.openxmlformats.org/officeDocument/2006/relationships/slide" Target="slides/slide31.xml"/><Relationship Id="rId89" Type="http://schemas.openxmlformats.org/officeDocument/2006/relationships/slide" Target="slides/slide32.xml"/><Relationship Id="rId110" Type="http://schemas.openxmlformats.org/officeDocument/2006/relationships/slide" Target="slides/slide53.xml"/><Relationship Id="rId111" Type="http://schemas.openxmlformats.org/officeDocument/2006/relationships/slide" Target="slides/slide54.xml"/><Relationship Id="rId112" Type="http://schemas.openxmlformats.org/officeDocument/2006/relationships/slide" Target="slides/slide55.xml"/><Relationship Id="rId113" Type="http://schemas.openxmlformats.org/officeDocument/2006/relationships/slide" Target="slides/slide56.xml"/><Relationship Id="rId114" Type="http://schemas.openxmlformats.org/officeDocument/2006/relationships/slide" Target="slides/slide57.xml"/><Relationship Id="rId115" Type="http://schemas.openxmlformats.org/officeDocument/2006/relationships/slide" Target="slides/slide58.xml"/><Relationship Id="rId116" Type="http://schemas.openxmlformats.org/officeDocument/2006/relationships/slide" Target="slides/slide59.xml"/><Relationship Id="rId117" Type="http://schemas.openxmlformats.org/officeDocument/2006/relationships/slide" Target="slides/slide60.xml"/><Relationship Id="rId118" Type="http://schemas.openxmlformats.org/officeDocument/2006/relationships/slide" Target="slides/slide61.xml"/><Relationship Id="rId119" Type="http://schemas.openxmlformats.org/officeDocument/2006/relationships/slide" Target="slides/slide62.xml"/><Relationship Id="rId150" Type="http://schemas.openxmlformats.org/officeDocument/2006/relationships/slide" Target="slides/slide93.xml"/><Relationship Id="rId151" Type="http://schemas.openxmlformats.org/officeDocument/2006/relationships/slide" Target="slides/slide94.xml"/><Relationship Id="rId152" Type="http://schemas.openxmlformats.org/officeDocument/2006/relationships/slide" Target="slides/slide95.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53" Type="http://schemas.openxmlformats.org/officeDocument/2006/relationships/slide" Target="slides/slide96.xml"/><Relationship Id="rId154" Type="http://schemas.openxmlformats.org/officeDocument/2006/relationships/slide" Target="slides/slide97.xml"/><Relationship Id="rId155" Type="http://schemas.openxmlformats.org/officeDocument/2006/relationships/slide" Target="slides/slide98.xml"/><Relationship Id="rId156" Type="http://schemas.openxmlformats.org/officeDocument/2006/relationships/slide" Target="slides/slide99.xml"/><Relationship Id="rId157" Type="http://schemas.openxmlformats.org/officeDocument/2006/relationships/slide" Target="slides/slide100.xml"/><Relationship Id="rId158" Type="http://schemas.openxmlformats.org/officeDocument/2006/relationships/slide" Target="slides/slide101.xml"/><Relationship Id="rId159" Type="http://schemas.openxmlformats.org/officeDocument/2006/relationships/slide" Target="slides/slide102.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 Target="slides/slide1.xml"/><Relationship Id="rId59" Type="http://schemas.openxmlformats.org/officeDocument/2006/relationships/slide" Target="slides/slide2.xml"/><Relationship Id="rId90" Type="http://schemas.openxmlformats.org/officeDocument/2006/relationships/slide" Target="slides/slide33.xml"/><Relationship Id="rId91" Type="http://schemas.openxmlformats.org/officeDocument/2006/relationships/slide" Target="slides/slide34.xml"/><Relationship Id="rId92" Type="http://schemas.openxmlformats.org/officeDocument/2006/relationships/slide" Target="slides/slide35.xml"/><Relationship Id="rId93" Type="http://schemas.openxmlformats.org/officeDocument/2006/relationships/slide" Target="slides/slide36.xml"/><Relationship Id="rId94" Type="http://schemas.openxmlformats.org/officeDocument/2006/relationships/slide" Target="slides/slide37.xml"/><Relationship Id="rId95" Type="http://schemas.openxmlformats.org/officeDocument/2006/relationships/slide" Target="slides/slide38.xml"/><Relationship Id="rId96" Type="http://schemas.openxmlformats.org/officeDocument/2006/relationships/slide" Target="slides/slide39.xml"/><Relationship Id="rId97" Type="http://schemas.openxmlformats.org/officeDocument/2006/relationships/slide" Target="slides/slide40.xml"/><Relationship Id="rId98" Type="http://schemas.openxmlformats.org/officeDocument/2006/relationships/slide" Target="slides/slide41.xml"/><Relationship Id="rId99" Type="http://schemas.openxmlformats.org/officeDocument/2006/relationships/slide" Target="slides/slide42.xml"/><Relationship Id="rId120" Type="http://schemas.openxmlformats.org/officeDocument/2006/relationships/slide" Target="slides/slide63.xml"/><Relationship Id="rId121" Type="http://schemas.openxmlformats.org/officeDocument/2006/relationships/slide" Target="slides/slide64.xml"/><Relationship Id="rId122" Type="http://schemas.openxmlformats.org/officeDocument/2006/relationships/slide" Target="slides/slide65.xml"/><Relationship Id="rId123" Type="http://schemas.openxmlformats.org/officeDocument/2006/relationships/slide" Target="slides/slide66.xml"/><Relationship Id="rId124" Type="http://schemas.openxmlformats.org/officeDocument/2006/relationships/slide" Target="slides/slide67.xml"/><Relationship Id="rId125" Type="http://schemas.openxmlformats.org/officeDocument/2006/relationships/slide" Target="slides/slide68.xml"/><Relationship Id="rId126" Type="http://schemas.openxmlformats.org/officeDocument/2006/relationships/slide" Target="slides/slide69.xml"/><Relationship Id="rId127" Type="http://schemas.openxmlformats.org/officeDocument/2006/relationships/slide" Target="slides/slide70.xml"/><Relationship Id="rId128" Type="http://schemas.openxmlformats.org/officeDocument/2006/relationships/slide" Target="slides/slide71.xml"/><Relationship Id="rId129" Type="http://schemas.openxmlformats.org/officeDocument/2006/relationships/slide" Target="slides/slide72.xml"/><Relationship Id="rId160" Type="http://schemas.openxmlformats.org/officeDocument/2006/relationships/slide" Target="slides/slide103.xml"/><Relationship Id="rId161" Type="http://schemas.openxmlformats.org/officeDocument/2006/relationships/slide" Target="slides/slide104.xml"/><Relationship Id="rId162" Type="http://schemas.openxmlformats.org/officeDocument/2006/relationships/slide" Target="slides/slide105.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63" Type="http://schemas.openxmlformats.org/officeDocument/2006/relationships/slide" Target="slides/slide106.xml"/><Relationship Id="rId164" Type="http://schemas.openxmlformats.org/officeDocument/2006/relationships/slide" Target="slides/slide107.xml"/><Relationship Id="rId165" Type="http://schemas.openxmlformats.org/officeDocument/2006/relationships/slide" Target="slides/slide108.xml"/><Relationship Id="rId166" Type="http://schemas.openxmlformats.org/officeDocument/2006/relationships/slide" Target="slides/slide109.xml"/><Relationship Id="rId167" Type="http://schemas.openxmlformats.org/officeDocument/2006/relationships/slide" Target="slides/slide110.xml"/><Relationship Id="rId168" Type="http://schemas.openxmlformats.org/officeDocument/2006/relationships/slide" Target="slides/slide111.xml"/><Relationship Id="rId169" Type="http://schemas.openxmlformats.org/officeDocument/2006/relationships/slide" Target="slides/slide112.xml"/><Relationship Id="rId60" Type="http://schemas.openxmlformats.org/officeDocument/2006/relationships/slide" Target="slides/slide3.xml"/><Relationship Id="rId61" Type="http://schemas.openxmlformats.org/officeDocument/2006/relationships/slide" Target="slides/slide4.xml"/><Relationship Id="rId62" Type="http://schemas.openxmlformats.org/officeDocument/2006/relationships/slide" Target="slides/slide5.xml"/><Relationship Id="rId63" Type="http://schemas.openxmlformats.org/officeDocument/2006/relationships/slide" Target="slides/slide6.xml"/><Relationship Id="rId64" Type="http://schemas.openxmlformats.org/officeDocument/2006/relationships/slide" Target="slides/slide7.xml"/><Relationship Id="rId65" Type="http://schemas.openxmlformats.org/officeDocument/2006/relationships/slide" Target="slides/slide8.xml"/><Relationship Id="rId66" Type="http://schemas.openxmlformats.org/officeDocument/2006/relationships/slide" Target="slides/slide9.xml"/><Relationship Id="rId67" Type="http://schemas.openxmlformats.org/officeDocument/2006/relationships/slide" Target="slides/slide10.xml"/><Relationship Id="rId68" Type="http://schemas.openxmlformats.org/officeDocument/2006/relationships/slide" Target="slides/slide11.xml"/><Relationship Id="rId69" Type="http://schemas.openxmlformats.org/officeDocument/2006/relationships/slide" Target="slides/slide12.xml"/><Relationship Id="rId130" Type="http://schemas.openxmlformats.org/officeDocument/2006/relationships/slide" Target="slides/slide73.xml"/><Relationship Id="rId131" Type="http://schemas.openxmlformats.org/officeDocument/2006/relationships/slide" Target="slides/slide74.xml"/><Relationship Id="rId132" Type="http://schemas.openxmlformats.org/officeDocument/2006/relationships/slide" Target="slides/slide75.xml"/><Relationship Id="rId133" Type="http://schemas.openxmlformats.org/officeDocument/2006/relationships/slide" Target="slides/slide76.xml"/><Relationship Id="rId134" Type="http://schemas.openxmlformats.org/officeDocument/2006/relationships/slide" Target="slides/slide77.xml"/><Relationship Id="rId135" Type="http://schemas.openxmlformats.org/officeDocument/2006/relationships/slide" Target="slides/slide78.xml"/><Relationship Id="rId136" Type="http://schemas.openxmlformats.org/officeDocument/2006/relationships/slide" Target="slides/slide79.xml"/><Relationship Id="rId137" Type="http://schemas.openxmlformats.org/officeDocument/2006/relationships/slide" Target="slides/slide80.xml"/><Relationship Id="rId138" Type="http://schemas.openxmlformats.org/officeDocument/2006/relationships/slide" Target="slides/slide81.xml"/><Relationship Id="rId139" Type="http://schemas.openxmlformats.org/officeDocument/2006/relationships/slide" Target="slides/slide82.xml"/><Relationship Id="rId170" Type="http://schemas.openxmlformats.org/officeDocument/2006/relationships/notesMaster" Target="notesMasters/notesMaster1.xml"/><Relationship Id="rId171" Type="http://schemas.openxmlformats.org/officeDocument/2006/relationships/handoutMaster" Target="handoutMasters/handoutMaster1.xml"/><Relationship Id="rId172" Type="http://schemas.openxmlformats.org/officeDocument/2006/relationships/printerSettings" Target="printerSettings/printerSettings1.bin"/><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73" Type="http://schemas.openxmlformats.org/officeDocument/2006/relationships/presProps" Target="presProps.xml"/><Relationship Id="rId174" Type="http://schemas.openxmlformats.org/officeDocument/2006/relationships/viewProps" Target="viewProps.xml"/><Relationship Id="rId175" Type="http://schemas.openxmlformats.org/officeDocument/2006/relationships/theme" Target="theme/theme1.xml"/><Relationship Id="rId176" Type="http://schemas.openxmlformats.org/officeDocument/2006/relationships/tableStyles" Target="tableStyles.xml"/><Relationship Id="rId70" Type="http://schemas.openxmlformats.org/officeDocument/2006/relationships/slide" Target="slides/slide13.xml"/><Relationship Id="rId71" Type="http://schemas.openxmlformats.org/officeDocument/2006/relationships/slide" Target="slides/slide14.xml"/><Relationship Id="rId72" Type="http://schemas.openxmlformats.org/officeDocument/2006/relationships/slide" Target="slides/slide15.xml"/><Relationship Id="rId73" Type="http://schemas.openxmlformats.org/officeDocument/2006/relationships/slide" Target="slides/slide16.xml"/><Relationship Id="rId74" Type="http://schemas.openxmlformats.org/officeDocument/2006/relationships/slide" Target="slides/slide17.xml"/><Relationship Id="rId75" Type="http://schemas.openxmlformats.org/officeDocument/2006/relationships/slide" Target="slides/slide18.xml"/><Relationship Id="rId76" Type="http://schemas.openxmlformats.org/officeDocument/2006/relationships/slide" Target="slides/slide19.xml"/><Relationship Id="rId77" Type="http://schemas.openxmlformats.org/officeDocument/2006/relationships/slide" Target="slides/slide20.xml"/><Relationship Id="rId78" Type="http://schemas.openxmlformats.org/officeDocument/2006/relationships/slide" Target="slides/slide21.xml"/><Relationship Id="rId79" Type="http://schemas.openxmlformats.org/officeDocument/2006/relationships/slide" Target="slides/slide2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 Target="slides/slide43.xml"/><Relationship Id="rId101" Type="http://schemas.openxmlformats.org/officeDocument/2006/relationships/slide" Target="slides/slide44.xml"/><Relationship Id="rId102" Type="http://schemas.openxmlformats.org/officeDocument/2006/relationships/slide" Target="slides/slide45.xml"/><Relationship Id="rId103" Type="http://schemas.openxmlformats.org/officeDocument/2006/relationships/slide" Target="slides/slide46.xml"/><Relationship Id="rId104" Type="http://schemas.openxmlformats.org/officeDocument/2006/relationships/slide" Target="slides/slide47.xml"/><Relationship Id="rId105" Type="http://schemas.openxmlformats.org/officeDocument/2006/relationships/slide" Target="slides/slide48.xml"/><Relationship Id="rId106" Type="http://schemas.openxmlformats.org/officeDocument/2006/relationships/slide" Target="slides/slide49.xml"/><Relationship Id="rId107" Type="http://schemas.openxmlformats.org/officeDocument/2006/relationships/slide" Target="slides/slide50.xml"/><Relationship Id="rId108" Type="http://schemas.openxmlformats.org/officeDocument/2006/relationships/slide" Target="slides/slide51.xml"/><Relationship Id="rId109" Type="http://schemas.openxmlformats.org/officeDocument/2006/relationships/slide" Target="slides/slide52.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83.xml"/><Relationship Id="rId141" Type="http://schemas.openxmlformats.org/officeDocument/2006/relationships/slide" Target="slides/slide84.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yoongu\Documents\isca12_graphs_ppt.xlsx" TargetMode="External"/></Relationships>
</file>

<file path=ppt/charts/_rels/chart1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yoonh\Desktop\figs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Macintosh%20HD:Users:jjm:Documents:SAFARI:hpl:cal:CAL:qual_graph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jjm:Documents:SAFARI:hpl:cal:CAL:qual_graphs.xlsx" TargetMode="Externa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20.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package" Target="../embeddings/Microsoft_Excel_Sheet4.xlsx"/></Relationships>
</file>

<file path=ppt/charts/_rels/chart21.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32595587714"/>
          <c:y val="0.180294865485564"/>
          <c:w val="0.677767373672885"/>
          <c:h val="0.591493807414698"/>
        </c:manualLayout>
      </c:layout>
      <c:lineChart>
        <c:grouping val="standard"/>
        <c:varyColors val="0"/>
        <c:ser>
          <c:idx val="0"/>
          <c:order val="0"/>
          <c:tx>
            <c:strRef>
              <c:f>Trend!$C$42</c:f>
              <c:strCache>
                <c:ptCount val="1"/>
                <c:pt idx="0">
                  <c:v>Capacity</c:v>
                </c:pt>
              </c:strCache>
            </c:strRef>
          </c:tx>
          <c:marker>
            <c:symbol val="triangle"/>
            <c:size val="12"/>
          </c:marker>
          <c:cat>
            <c:numRef>
              <c:f>Trend!$D$41:$H$41</c:f>
              <c:numCache>
                <c:formatCode>General</c:formatCode>
                <c:ptCount val="5"/>
                <c:pt idx="0">
                  <c:v>2000.0</c:v>
                </c:pt>
                <c:pt idx="1">
                  <c:v>2003.0</c:v>
                </c:pt>
                <c:pt idx="2">
                  <c:v>2006.0</c:v>
                </c:pt>
                <c:pt idx="3">
                  <c:v>2008.0</c:v>
                </c:pt>
                <c:pt idx="4">
                  <c:v>2011.0</c:v>
                </c:pt>
              </c:numCache>
            </c:numRef>
          </c:cat>
          <c:val>
            <c:numRef>
              <c:f>Trend!$D$42:$H$42</c:f>
              <c:numCache>
                <c:formatCode>General</c:formatCode>
                <c:ptCount val="5"/>
                <c:pt idx="0">
                  <c:v>0.125</c:v>
                </c:pt>
                <c:pt idx="1">
                  <c:v>0.25</c:v>
                </c:pt>
                <c:pt idx="2">
                  <c:v>0.5</c:v>
                </c:pt>
                <c:pt idx="3">
                  <c:v>1.0</c:v>
                </c:pt>
                <c:pt idx="4">
                  <c:v>2.0</c:v>
                </c:pt>
              </c:numCache>
            </c:numRef>
          </c:val>
          <c:smooth val="0"/>
        </c:ser>
        <c:dLbls>
          <c:showLegendKey val="0"/>
          <c:showVal val="0"/>
          <c:showCatName val="0"/>
          <c:showSerName val="0"/>
          <c:showPercent val="0"/>
          <c:showBubbleSize val="0"/>
        </c:dLbls>
        <c:marker val="1"/>
        <c:smooth val="0"/>
        <c:axId val="-2104680248"/>
        <c:axId val="-2104674792"/>
      </c:lineChart>
      <c:lineChart>
        <c:grouping val="standard"/>
        <c:varyColors val="0"/>
        <c:ser>
          <c:idx val="1"/>
          <c:order val="1"/>
          <c:tx>
            <c:strRef>
              <c:f>Trend!$C$43</c:f>
              <c:strCache>
                <c:ptCount val="1"/>
                <c:pt idx="0">
                  <c:v>Latency (tRC)</c:v>
                </c:pt>
              </c:strCache>
            </c:strRef>
          </c:tx>
          <c:marker>
            <c:symbol val="square"/>
            <c:size val="10"/>
          </c:marker>
          <c:cat>
            <c:numRef>
              <c:f>Trend!$D$41:$H$41</c:f>
              <c:numCache>
                <c:formatCode>General</c:formatCode>
                <c:ptCount val="5"/>
                <c:pt idx="0">
                  <c:v>2000.0</c:v>
                </c:pt>
                <c:pt idx="1">
                  <c:v>2003.0</c:v>
                </c:pt>
                <c:pt idx="2">
                  <c:v>2006.0</c:v>
                </c:pt>
                <c:pt idx="3">
                  <c:v>2008.0</c:v>
                </c:pt>
                <c:pt idx="4">
                  <c:v>2011.0</c:v>
                </c:pt>
              </c:numCache>
            </c:numRef>
          </c:cat>
          <c:val>
            <c:numRef>
              <c:f>Trend!$D$43:$H$43</c:f>
              <c:numCache>
                <c:formatCode>General</c:formatCode>
                <c:ptCount val="5"/>
                <c:pt idx="0">
                  <c:v>65.0</c:v>
                </c:pt>
                <c:pt idx="1">
                  <c:v>60.0</c:v>
                </c:pt>
                <c:pt idx="2">
                  <c:v>57.5</c:v>
                </c:pt>
                <c:pt idx="3">
                  <c:v>49.5</c:v>
                </c:pt>
                <c:pt idx="4">
                  <c:v>47.91</c:v>
                </c:pt>
              </c:numCache>
            </c:numRef>
          </c:val>
          <c:smooth val="0"/>
        </c:ser>
        <c:dLbls>
          <c:showLegendKey val="0"/>
          <c:showVal val="0"/>
          <c:showCatName val="0"/>
          <c:showSerName val="0"/>
          <c:showPercent val="0"/>
          <c:showBubbleSize val="0"/>
        </c:dLbls>
        <c:marker val="1"/>
        <c:smooth val="0"/>
        <c:axId val="-2104663400"/>
        <c:axId val="-2104669000"/>
      </c:lineChart>
      <c:catAx>
        <c:axId val="-2104680248"/>
        <c:scaling>
          <c:orientation val="minMax"/>
        </c:scaling>
        <c:delete val="0"/>
        <c:axPos val="b"/>
        <c:title>
          <c:tx>
            <c:rich>
              <a:bodyPr/>
              <a:lstStyle/>
              <a:p>
                <a:pPr>
                  <a:defRPr sz="2800"/>
                </a:pPr>
                <a:r>
                  <a:rPr lang="en-US" sz="2800"/>
                  <a:t>Year</a:t>
                </a:r>
              </a:p>
            </c:rich>
          </c:tx>
          <c:layout>
            <c:manualLayout>
              <c:xMode val="edge"/>
              <c:yMode val="edge"/>
              <c:x val="0.450371237379111"/>
              <c:y val="0.894271038385827"/>
            </c:manualLayout>
          </c:layout>
          <c:overlay val="0"/>
        </c:title>
        <c:numFmt formatCode="General" sourceLinked="1"/>
        <c:majorTickMark val="out"/>
        <c:minorTickMark val="none"/>
        <c:tickLblPos val="nextTo"/>
        <c:txPr>
          <a:bodyPr/>
          <a:lstStyle/>
          <a:p>
            <a:pPr>
              <a:defRPr sz="2400"/>
            </a:pPr>
            <a:endParaRPr lang="en-US"/>
          </a:p>
        </c:txPr>
        <c:crossAx val="-2104674792"/>
        <c:crosses val="autoZero"/>
        <c:auto val="1"/>
        <c:lblAlgn val="ctr"/>
        <c:lblOffset val="100"/>
        <c:noMultiLvlLbl val="0"/>
      </c:catAx>
      <c:valAx>
        <c:axId val="-2104674792"/>
        <c:scaling>
          <c:orientation val="minMax"/>
        </c:scaling>
        <c:delete val="0"/>
        <c:axPos val="l"/>
        <c:majorGridlines/>
        <c:title>
          <c:tx>
            <c:rich>
              <a:bodyPr rot="-5400000" vert="horz"/>
              <a:lstStyle/>
              <a:p>
                <a:pPr>
                  <a:defRPr sz="2800">
                    <a:solidFill>
                      <a:schemeClr val="accent1"/>
                    </a:solidFill>
                  </a:defRPr>
                </a:pPr>
                <a:r>
                  <a:rPr lang="en-US" sz="2800" dirty="0">
                    <a:solidFill>
                      <a:schemeClr val="accent1"/>
                    </a:solidFill>
                  </a:rPr>
                  <a:t>Capacity (Gb)</a:t>
                </a:r>
              </a:p>
            </c:rich>
          </c:tx>
          <c:layout/>
          <c:overlay val="0"/>
        </c:title>
        <c:numFmt formatCode="#,##0.0" sourceLinked="0"/>
        <c:majorTickMark val="out"/>
        <c:minorTickMark val="none"/>
        <c:tickLblPos val="nextTo"/>
        <c:txPr>
          <a:bodyPr/>
          <a:lstStyle/>
          <a:p>
            <a:pPr>
              <a:defRPr sz="2400">
                <a:solidFill>
                  <a:schemeClr val="tx1"/>
                </a:solidFill>
              </a:defRPr>
            </a:pPr>
            <a:endParaRPr lang="en-US"/>
          </a:p>
        </c:txPr>
        <c:crossAx val="-2104680248"/>
        <c:crosses val="autoZero"/>
        <c:crossBetween val="between"/>
      </c:valAx>
      <c:valAx>
        <c:axId val="-2104669000"/>
        <c:scaling>
          <c:orientation val="minMax"/>
          <c:max val="100.0"/>
        </c:scaling>
        <c:delete val="0"/>
        <c:axPos val="r"/>
        <c:title>
          <c:tx>
            <c:rich>
              <a:bodyPr rot="-5400000" vert="horz"/>
              <a:lstStyle/>
              <a:p>
                <a:pPr>
                  <a:defRPr sz="2800">
                    <a:solidFill>
                      <a:schemeClr val="accent2"/>
                    </a:solidFill>
                  </a:defRPr>
                </a:pPr>
                <a:r>
                  <a:rPr lang="en-US" sz="2800">
                    <a:solidFill>
                      <a:schemeClr val="accent2"/>
                    </a:solidFill>
                  </a:rPr>
                  <a:t>Latency (ns)</a:t>
                </a:r>
              </a:p>
            </c:rich>
          </c:tx>
          <c:layout/>
          <c:overlay val="0"/>
        </c:title>
        <c:numFmt formatCode="General" sourceLinked="1"/>
        <c:majorTickMark val="out"/>
        <c:minorTickMark val="none"/>
        <c:tickLblPos val="nextTo"/>
        <c:txPr>
          <a:bodyPr/>
          <a:lstStyle/>
          <a:p>
            <a:pPr>
              <a:defRPr sz="2400"/>
            </a:pPr>
            <a:endParaRPr lang="en-US"/>
          </a:p>
        </c:txPr>
        <c:crossAx val="-2104663400"/>
        <c:crosses val="max"/>
        <c:crossBetween val="between"/>
        <c:majorUnit val="20.0"/>
      </c:valAx>
      <c:catAx>
        <c:axId val="-2104663400"/>
        <c:scaling>
          <c:orientation val="minMax"/>
        </c:scaling>
        <c:delete val="1"/>
        <c:axPos val="b"/>
        <c:numFmt formatCode="General" sourceLinked="1"/>
        <c:majorTickMark val="out"/>
        <c:minorTickMark val="none"/>
        <c:tickLblPos val="nextTo"/>
        <c:crossAx val="-2104669000"/>
        <c:crosses val="autoZero"/>
        <c:auto val="1"/>
        <c:lblAlgn val="ctr"/>
        <c:lblOffset val="100"/>
        <c:noMultiLvlLbl val="0"/>
      </c:catAx>
    </c:plotArea>
    <c:legend>
      <c:legendPos val="t"/>
      <c:layout/>
      <c:overlay val="0"/>
      <c:txPr>
        <a:bodyPr/>
        <a:lstStyle/>
        <a:p>
          <a:pPr>
            <a:defRPr sz="280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dPt>
          <c:dPt>
            <c:idx val="4"/>
            <c:marker>
              <c:spPr>
                <a:solidFill>
                  <a:schemeClr val="tx1"/>
                </a:solidFill>
                <a:ln>
                  <a:noFill/>
                </a:ln>
              </c:spPr>
            </c:marker>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105475688"/>
        <c:axId val="-2104978776"/>
      </c:scatterChart>
      <c:valAx>
        <c:axId val="-2105475688"/>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104978776"/>
        <c:crosses val="autoZero"/>
        <c:crossBetween val="midCat"/>
        <c:majorUnit val="10.0"/>
      </c:valAx>
      <c:valAx>
        <c:axId val="-2104978776"/>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105475688"/>
        <c:crosses val="autoZero"/>
        <c:crossBetween val="midCat"/>
        <c:majorUnit val="1.0"/>
      </c:valAx>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5"/>
          <c:y val="0.0897224210610037"/>
          <c:w val="0.642587790750294"/>
          <c:h val="0.71270381430327"/>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1.0</c:v>
                </c:pt>
                <c:pt idx="1">
                  <c:v>0.49</c:v>
                </c:pt>
                <c:pt idx="2">
                  <c:v>1.49</c:v>
                </c:pt>
              </c:numCache>
            </c:numRef>
          </c:val>
        </c:ser>
        <c:dLbls>
          <c:showLegendKey val="0"/>
          <c:showVal val="0"/>
          <c:showCatName val="0"/>
          <c:showSerName val="0"/>
          <c:showPercent val="0"/>
          <c:showBubbleSize val="0"/>
        </c:dLbls>
        <c:gapWidth val="50"/>
        <c:axId val="-2109668408"/>
        <c:axId val="2131151160"/>
      </c:barChart>
      <c:catAx>
        <c:axId val="-2109668408"/>
        <c:scaling>
          <c:orientation val="minMax"/>
        </c:scaling>
        <c:delete val="1"/>
        <c:axPos val="b"/>
        <c:majorTickMark val="out"/>
        <c:minorTickMark val="none"/>
        <c:tickLblPos val="nextTo"/>
        <c:crossAx val="2131151160"/>
        <c:crosses val="autoZero"/>
        <c:auto val="1"/>
        <c:lblAlgn val="ctr"/>
        <c:lblOffset val="100"/>
        <c:noMultiLvlLbl val="0"/>
      </c:catAx>
      <c:valAx>
        <c:axId val="2131151160"/>
        <c:scaling>
          <c:orientation val="minMax"/>
          <c:max val="1.5"/>
          <c:min val="0.0"/>
        </c:scaling>
        <c:delete val="0"/>
        <c:axPos val="l"/>
        <c:majorGridlines/>
        <c:numFmt formatCode="0%" sourceLinked="0"/>
        <c:majorTickMark val="out"/>
        <c:minorTickMark val="none"/>
        <c:tickLblPos val="nextTo"/>
        <c:txPr>
          <a:bodyPr/>
          <a:lstStyle/>
          <a:p>
            <a:pPr>
              <a:defRPr sz="1600"/>
            </a:pPr>
            <a:endParaRPr lang="en-US"/>
          </a:p>
        </c:txPr>
        <c:crossAx val="-2109668408"/>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0.0365644301934415"/>
          <c:w val="0.628219872688108"/>
          <c:h val="0.756087645113449"/>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1.0</c:v>
                </c:pt>
                <c:pt idx="1">
                  <c:v>0.56</c:v>
                </c:pt>
                <c:pt idx="2">
                  <c:v>1.23</c:v>
                </c:pt>
              </c:numCache>
            </c:numRef>
          </c:val>
        </c:ser>
        <c:dLbls>
          <c:showLegendKey val="0"/>
          <c:showVal val="0"/>
          <c:showCatName val="0"/>
          <c:showSerName val="0"/>
          <c:showPercent val="0"/>
          <c:showBubbleSize val="0"/>
        </c:dLbls>
        <c:gapWidth val="50"/>
        <c:axId val="1838170488"/>
        <c:axId val="1838169448"/>
      </c:barChart>
      <c:catAx>
        <c:axId val="1838170488"/>
        <c:scaling>
          <c:orientation val="minMax"/>
        </c:scaling>
        <c:delete val="1"/>
        <c:axPos val="b"/>
        <c:majorTickMark val="out"/>
        <c:minorTickMark val="none"/>
        <c:tickLblPos val="nextTo"/>
        <c:crossAx val="1838169448"/>
        <c:crosses val="autoZero"/>
        <c:auto val="1"/>
        <c:lblAlgn val="ctr"/>
        <c:lblOffset val="100"/>
        <c:noMultiLvlLbl val="0"/>
      </c:catAx>
      <c:valAx>
        <c:axId val="1838169448"/>
        <c:scaling>
          <c:orientation val="minMax"/>
          <c:max val="1.6"/>
          <c:min val="0.0"/>
        </c:scaling>
        <c:delete val="0"/>
        <c:axPos val="l"/>
        <c:majorGridlines/>
        <c:numFmt formatCode="0%" sourceLinked="0"/>
        <c:majorTickMark val="out"/>
        <c:minorTickMark val="none"/>
        <c:tickLblPos val="nextTo"/>
        <c:txPr>
          <a:bodyPr/>
          <a:lstStyle/>
          <a:p>
            <a:pPr>
              <a:defRPr sz="1800"/>
            </a:pPr>
            <a:endParaRPr lang="en-US"/>
          </a:p>
        </c:txPr>
        <c:crossAx val="1838170488"/>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dPt>
          <c:dPt>
            <c:idx val="4"/>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132350792"/>
        <c:axId val="2131028984"/>
      </c:scatterChart>
      <c:valAx>
        <c:axId val="2132350792"/>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131028984"/>
        <c:crosses val="autoZero"/>
        <c:crossBetween val="midCat"/>
        <c:majorUnit val="10.0"/>
      </c:valAx>
      <c:valAx>
        <c:axId val="2131028984"/>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132350792"/>
        <c:crosses val="autoZero"/>
        <c:crossBetween val="midCat"/>
        <c:majorUnit val="1.0"/>
      </c:valAx>
    </c:plotArea>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c:v>
                </c:pt>
                <c:pt idx="1">
                  <c:v>1.115</c:v>
                </c:pt>
                <c:pt idx="2">
                  <c:v>1.107</c:v>
                </c:pt>
              </c:numCache>
            </c:numRef>
          </c:val>
        </c:ser>
        <c:dLbls>
          <c:showLegendKey val="0"/>
          <c:showVal val="0"/>
          <c:showCatName val="0"/>
          <c:showSerName val="0"/>
          <c:showPercent val="0"/>
          <c:showBubbleSize val="0"/>
        </c:dLbls>
        <c:gapWidth val="150"/>
        <c:axId val="2132495272"/>
        <c:axId val="2132519880"/>
      </c:barChart>
      <c:catAx>
        <c:axId val="2132495272"/>
        <c:scaling>
          <c:orientation val="minMax"/>
        </c:scaling>
        <c:delete val="0"/>
        <c:axPos val="b"/>
        <c:majorTickMark val="out"/>
        <c:minorTickMark val="none"/>
        <c:tickLblPos val="nextTo"/>
        <c:txPr>
          <a:bodyPr/>
          <a:lstStyle/>
          <a:p>
            <a:pPr>
              <a:defRPr sz="1800"/>
            </a:pPr>
            <a:endParaRPr lang="en-US"/>
          </a:p>
        </c:txPr>
        <c:crossAx val="2132519880"/>
        <c:crosses val="autoZero"/>
        <c:auto val="1"/>
        <c:lblAlgn val="ctr"/>
        <c:lblOffset val="0"/>
        <c:noMultiLvlLbl val="0"/>
      </c:catAx>
      <c:valAx>
        <c:axId val="2132519880"/>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132495272"/>
        <c:crosses val="autoZero"/>
        <c:crossBetween val="between"/>
      </c:valAx>
    </c:plotArea>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c:v>
                </c:pt>
                <c:pt idx="1">
                  <c:v>0.755</c:v>
                </c:pt>
                <c:pt idx="2">
                  <c:v>0.737</c:v>
                </c:pt>
              </c:numCache>
            </c:numRef>
          </c:val>
        </c:ser>
        <c:dLbls>
          <c:showLegendKey val="0"/>
          <c:showVal val="0"/>
          <c:showCatName val="0"/>
          <c:showSerName val="0"/>
          <c:showPercent val="0"/>
          <c:showBubbleSize val="0"/>
        </c:dLbls>
        <c:gapWidth val="150"/>
        <c:axId val="2130463240"/>
        <c:axId val="2130533512"/>
      </c:barChart>
      <c:catAx>
        <c:axId val="2130463240"/>
        <c:scaling>
          <c:orientation val="minMax"/>
        </c:scaling>
        <c:delete val="0"/>
        <c:axPos val="b"/>
        <c:majorTickMark val="out"/>
        <c:minorTickMark val="none"/>
        <c:tickLblPos val="nextTo"/>
        <c:txPr>
          <a:bodyPr/>
          <a:lstStyle/>
          <a:p>
            <a:pPr>
              <a:defRPr sz="1800"/>
            </a:pPr>
            <a:endParaRPr lang="en-US"/>
          </a:p>
        </c:txPr>
        <c:crossAx val="2130533512"/>
        <c:crosses val="autoZero"/>
        <c:auto val="1"/>
        <c:lblAlgn val="ctr"/>
        <c:lblOffset val="0"/>
        <c:noMultiLvlLbl val="0"/>
      </c:catAx>
      <c:valAx>
        <c:axId val="2130533512"/>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130463240"/>
        <c:crosses val="autoZero"/>
        <c:crossBetween val="between"/>
      </c:valAx>
    </c:plotArea>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2130229992"/>
        <c:axId val="2130233112"/>
      </c:barChart>
      <c:catAx>
        <c:axId val="2130229992"/>
        <c:scaling>
          <c:orientation val="minMax"/>
        </c:scaling>
        <c:delete val="0"/>
        <c:axPos val="b"/>
        <c:majorTickMark val="out"/>
        <c:minorTickMark val="none"/>
        <c:tickLblPos val="nextTo"/>
        <c:txPr>
          <a:bodyPr/>
          <a:lstStyle/>
          <a:p>
            <a:pPr>
              <a:defRPr sz="2400"/>
            </a:pPr>
            <a:endParaRPr lang="en-US"/>
          </a:p>
        </c:txPr>
        <c:crossAx val="2130233112"/>
        <c:crosses val="autoZero"/>
        <c:auto val="1"/>
        <c:lblAlgn val="ctr"/>
        <c:lblOffset val="100"/>
        <c:noMultiLvlLbl val="0"/>
      </c:catAx>
      <c:valAx>
        <c:axId val="2130233112"/>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2130229992"/>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Sheet1!$D$131</c:f>
              <c:strCache>
                <c:ptCount val="1"/>
                <c:pt idx="0">
                  <c:v>Baseline</c:v>
                </c:pt>
              </c:strCache>
            </c:strRef>
          </c:tx>
          <c:spPr>
            <a:solidFill>
              <a:schemeClr val="tx1"/>
            </a:solidFill>
          </c:spPr>
          <c:invertIfNegative val="0"/>
          <c:cat>
            <c:strRef>
              <c:f>Sheet1!$C$132</c:f>
              <c:strCache>
                <c:ptCount val="1"/>
                <c:pt idx="0">
                  <c:v>gmean</c:v>
                </c:pt>
              </c:strCache>
            </c:strRef>
          </c:cat>
          <c:val>
            <c:numRef>
              <c:f>Sheet1!$D$132</c:f>
              <c:numCache>
                <c:formatCode>General</c:formatCode>
                <c:ptCount val="1"/>
                <c:pt idx="0">
                  <c:v>1.0</c:v>
                </c:pt>
              </c:numCache>
            </c:numRef>
          </c:val>
        </c:ser>
        <c:ser>
          <c:idx val="1"/>
          <c:order val="1"/>
          <c:tx>
            <c:strRef>
              <c:f>Sheet1!$G$131</c:f>
              <c:strCache>
                <c:ptCount val="1"/>
                <c:pt idx="0">
                  <c:v>MASA</c:v>
                </c:pt>
              </c:strCache>
            </c:strRef>
          </c:tx>
          <c:spPr>
            <a:solidFill>
              <a:srgbClr val="0070C0"/>
            </a:solidFill>
          </c:spPr>
          <c:invertIfNegative val="0"/>
          <c:cat>
            <c:strRef>
              <c:f>Sheet1!$C$132</c:f>
              <c:strCache>
                <c:ptCount val="1"/>
                <c:pt idx="0">
                  <c:v>gmean</c:v>
                </c:pt>
              </c:strCache>
            </c:strRef>
          </c:cat>
          <c:val>
            <c:numRef>
              <c:f>Sheet1!$G$132</c:f>
              <c:numCache>
                <c:formatCode>General</c:formatCode>
                <c:ptCount val="1"/>
                <c:pt idx="0">
                  <c:v>0.813236835266871</c:v>
                </c:pt>
              </c:numCache>
            </c:numRef>
          </c:val>
        </c:ser>
        <c:dLbls>
          <c:showLegendKey val="0"/>
          <c:showVal val="0"/>
          <c:showCatName val="0"/>
          <c:showSerName val="0"/>
          <c:showPercent val="0"/>
          <c:showBubbleSize val="0"/>
        </c:dLbls>
        <c:gapWidth val="100"/>
        <c:axId val="2136974136"/>
        <c:axId val="2136977112"/>
      </c:barChart>
      <c:catAx>
        <c:axId val="2136974136"/>
        <c:scaling>
          <c:orientation val="minMax"/>
        </c:scaling>
        <c:delete val="1"/>
        <c:axPos val="b"/>
        <c:numFmt formatCode="General" sourceLinked="1"/>
        <c:majorTickMark val="none"/>
        <c:minorTickMark val="none"/>
        <c:tickLblPos val="nextTo"/>
        <c:crossAx val="2136977112"/>
        <c:crosses val="autoZero"/>
        <c:auto val="1"/>
        <c:lblAlgn val="ctr"/>
        <c:lblOffset val="0"/>
        <c:noMultiLvlLbl val="0"/>
      </c:catAx>
      <c:valAx>
        <c:axId val="2136977112"/>
        <c:scaling>
          <c:orientation val="minMax"/>
          <c:max val="1.2"/>
          <c:min val="0.0"/>
        </c:scaling>
        <c:delete val="0"/>
        <c:axPos val="l"/>
        <c:majorGridlines/>
        <c:title>
          <c:tx>
            <c:rich>
              <a:bodyPr rot="-5400000" vert="horz"/>
              <a:lstStyle/>
              <a:p>
                <a:pPr>
                  <a:defRPr sz="1200"/>
                </a:pPr>
                <a:r>
                  <a:rPr lang="en-US" sz="1200"/>
                  <a:t>Normalized</a:t>
                </a:r>
                <a:r>
                  <a:rPr lang="en-US" sz="1200" baseline="0"/>
                  <a:t> </a:t>
                </a:r>
                <a:br>
                  <a:rPr lang="en-US" sz="1200" baseline="0"/>
                </a:br>
                <a:r>
                  <a:rPr lang="en-US" sz="1200" baseline="0"/>
                  <a:t>Dynamic Energy</a:t>
                </a:r>
                <a:endParaRPr lang="en-US" sz="1200"/>
              </a:p>
            </c:rich>
          </c:tx>
          <c:layout/>
          <c:overlay val="0"/>
        </c:title>
        <c:numFmt formatCode="#,##0.0" sourceLinked="0"/>
        <c:majorTickMark val="out"/>
        <c:minorTickMark val="none"/>
        <c:tickLblPos val="nextTo"/>
        <c:txPr>
          <a:bodyPr/>
          <a:lstStyle/>
          <a:p>
            <a:pPr>
              <a:defRPr sz="1000"/>
            </a:pPr>
            <a:endParaRPr lang="en-US"/>
          </a:p>
        </c:txPr>
        <c:crossAx val="2136974136"/>
        <c:crosses val="autoZero"/>
        <c:crossBetween val="between"/>
        <c:majorUnit val="0.2"/>
        <c:minorUnit val="0.05"/>
      </c:valAx>
    </c:plotArea>
    <c:legend>
      <c:legendPos val="t"/>
      <c:layout/>
      <c:overlay val="0"/>
      <c:txPr>
        <a:bodyPr/>
        <a:lstStyle/>
        <a:p>
          <a:pPr>
            <a:defRPr sz="1200" b="1"/>
          </a:pPr>
          <a:endParaRPr lang="en-US"/>
        </a:p>
      </c:txPr>
    </c:legend>
    <c:plotVisOnly val="1"/>
    <c:dispBlanksAs val="gap"/>
    <c:showDLblsOverMax val="0"/>
  </c:chart>
  <c:spPr>
    <a:ln w="0">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3284992962021"/>
          <c:y val="0.205687284312453"/>
          <c:w val="0.422272181288777"/>
          <c:h val="0.735757368807077"/>
        </c:manualLayout>
      </c:layout>
      <c:barChart>
        <c:barDir val="col"/>
        <c:grouping val="clustered"/>
        <c:varyColors val="0"/>
        <c:ser>
          <c:idx val="0"/>
          <c:order val="0"/>
          <c:tx>
            <c:strRef>
              <c:f>Sheet1!$D$134</c:f>
              <c:strCache>
                <c:ptCount val="1"/>
                <c:pt idx="0">
                  <c:v>Baseline</c:v>
                </c:pt>
              </c:strCache>
            </c:strRef>
          </c:tx>
          <c:spPr>
            <a:solidFill>
              <a:schemeClr val="tx1"/>
            </a:solidFill>
          </c:spPr>
          <c:invertIfNegative val="0"/>
          <c:cat>
            <c:strRef>
              <c:f>Sheet1!$C$135</c:f>
              <c:strCache>
                <c:ptCount val="1"/>
                <c:pt idx="0">
                  <c:v>gmean</c:v>
                </c:pt>
              </c:strCache>
            </c:strRef>
          </c:cat>
          <c:val>
            <c:numRef>
              <c:f>Sheet1!$D$135</c:f>
              <c:numCache>
                <c:formatCode>General</c:formatCode>
                <c:ptCount val="1"/>
                <c:pt idx="0">
                  <c:v>0.568959471396045</c:v>
                </c:pt>
              </c:numCache>
            </c:numRef>
          </c:val>
        </c:ser>
        <c:ser>
          <c:idx val="1"/>
          <c:order val="1"/>
          <c:tx>
            <c:strRef>
              <c:f>Sheet1!$G$134</c:f>
              <c:strCache>
                <c:ptCount val="1"/>
                <c:pt idx="0">
                  <c:v>MASA</c:v>
                </c:pt>
              </c:strCache>
            </c:strRef>
          </c:tx>
          <c:spPr>
            <a:solidFill>
              <a:srgbClr val="0070C0"/>
            </a:solidFill>
          </c:spPr>
          <c:invertIfNegative val="0"/>
          <c:cat>
            <c:strRef>
              <c:f>Sheet1!$C$135</c:f>
              <c:strCache>
                <c:ptCount val="1"/>
                <c:pt idx="0">
                  <c:v>gmean</c:v>
                </c:pt>
              </c:strCache>
            </c:strRef>
          </c:cat>
          <c:val>
            <c:numRef>
              <c:f>Sheet1!$G$135</c:f>
              <c:numCache>
                <c:formatCode>General</c:formatCode>
                <c:ptCount val="1"/>
                <c:pt idx="0">
                  <c:v>0.698010062977278</c:v>
                </c:pt>
              </c:numCache>
            </c:numRef>
          </c:val>
        </c:ser>
        <c:dLbls>
          <c:showLegendKey val="0"/>
          <c:showVal val="0"/>
          <c:showCatName val="0"/>
          <c:showSerName val="0"/>
          <c:showPercent val="0"/>
          <c:showBubbleSize val="0"/>
        </c:dLbls>
        <c:gapWidth val="100"/>
        <c:axId val="2136034328"/>
        <c:axId val="2136037304"/>
      </c:barChart>
      <c:catAx>
        <c:axId val="2136034328"/>
        <c:scaling>
          <c:orientation val="minMax"/>
        </c:scaling>
        <c:delete val="1"/>
        <c:axPos val="b"/>
        <c:numFmt formatCode="General" sourceLinked="1"/>
        <c:majorTickMark val="none"/>
        <c:minorTickMark val="none"/>
        <c:tickLblPos val="nextTo"/>
        <c:crossAx val="2136037304"/>
        <c:crosses val="autoZero"/>
        <c:auto val="1"/>
        <c:lblAlgn val="ctr"/>
        <c:lblOffset val="0"/>
        <c:noMultiLvlLbl val="0"/>
      </c:catAx>
      <c:valAx>
        <c:axId val="2136037304"/>
        <c:scaling>
          <c:orientation val="minMax"/>
          <c:max val="1.0"/>
          <c:min val="0.0"/>
        </c:scaling>
        <c:delete val="0"/>
        <c:axPos val="l"/>
        <c:majorGridlines/>
        <c:title>
          <c:tx>
            <c:rich>
              <a:bodyPr rot="-5400000" vert="horz"/>
              <a:lstStyle/>
              <a:p>
                <a:pPr>
                  <a:defRPr sz="1200"/>
                </a:pPr>
                <a:r>
                  <a:rPr lang="en-US" sz="1200" smtClean="0"/>
                  <a:t>Row-Buffer </a:t>
                </a:r>
                <a:r>
                  <a:rPr lang="en-US" sz="1200" baseline="0" smtClean="0"/>
                  <a:t>Hit-Rate</a:t>
                </a:r>
                <a:endParaRPr lang="en-US" sz="1200"/>
              </a:p>
            </c:rich>
          </c:tx>
          <c:layout/>
          <c:overlay val="0"/>
        </c:title>
        <c:numFmt formatCode="0%" sourceLinked="0"/>
        <c:majorTickMark val="out"/>
        <c:minorTickMark val="none"/>
        <c:tickLblPos val="nextTo"/>
        <c:txPr>
          <a:bodyPr/>
          <a:lstStyle/>
          <a:p>
            <a:pPr>
              <a:defRPr sz="1000"/>
            </a:pPr>
            <a:endParaRPr lang="en-US"/>
          </a:p>
        </c:txPr>
        <c:crossAx val="2136034328"/>
        <c:crosses val="autoZero"/>
        <c:crossBetween val="between"/>
        <c:majorUnit val="0.2"/>
        <c:minorUnit val="0.05"/>
      </c:valAx>
    </c:plotArea>
    <c:legend>
      <c:legendPos val="t"/>
      <c:layout/>
      <c:overlay val="0"/>
      <c:txPr>
        <a:bodyPr/>
        <a:lstStyle/>
        <a:p>
          <a:pPr>
            <a:defRPr sz="1200" b="1"/>
          </a:pPr>
          <a:endParaRPr lang="en-US"/>
        </a:p>
      </c:txPr>
    </c:legend>
    <c:plotVisOnly val="1"/>
    <c:dispBlanksAs val="gap"/>
    <c:showDLblsOverMax val="0"/>
  </c:chart>
  <c:spPr>
    <a:ln w="0">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671922143212"/>
          <c:y val="0.117320558177138"/>
          <c:w val="0.826468034858521"/>
          <c:h val="0.706636102624591"/>
        </c:manualLayout>
      </c:layout>
      <c:barChart>
        <c:barDir val="col"/>
        <c:grouping val="clustered"/>
        <c:varyColors val="0"/>
        <c:ser>
          <c:idx val="0"/>
          <c:order val="0"/>
          <c:tx>
            <c:strRef>
              <c:f>Sheet1!$G$23</c:f>
              <c:strCache>
                <c:ptCount val="1"/>
                <c:pt idx="0">
                  <c:v>FREQ</c:v>
                </c:pt>
              </c:strCache>
            </c:strRef>
          </c:tx>
          <c:spPr>
            <a:solidFill>
              <a:srgbClr val="FF0000"/>
            </a:solidFill>
            <a:ln>
              <a:solidFill>
                <a:schemeClr val="tx1"/>
              </a:solidFill>
            </a:ln>
          </c:spPr>
          <c:invertIfNegative val="0"/>
          <c:cat>
            <c:strRef>
              <c:f>Sheet1!$C$9:$E$9</c:f>
              <c:strCache>
                <c:ptCount val="3"/>
                <c:pt idx="0">
                  <c:v>Server</c:v>
                </c:pt>
                <c:pt idx="1">
                  <c:v>Cloud</c:v>
                </c:pt>
                <c:pt idx="2">
                  <c:v>Avg</c:v>
                </c:pt>
              </c:strCache>
            </c:strRef>
          </c:cat>
          <c:val>
            <c:numRef>
              <c:f>Sheet1!$C$27:$E$27</c:f>
              <c:numCache>
                <c:formatCode>General</c:formatCode>
                <c:ptCount val="3"/>
                <c:pt idx="0">
                  <c:v>0.955198767233418</c:v>
                </c:pt>
                <c:pt idx="1">
                  <c:v>1.04690252364578</c:v>
                </c:pt>
                <c:pt idx="2">
                  <c:v>1.0</c:v>
                </c:pt>
              </c:numCache>
            </c:numRef>
          </c:val>
        </c:ser>
        <c:ser>
          <c:idx val="1"/>
          <c:order val="1"/>
          <c:tx>
            <c:strRef>
              <c:f>Sheet1!$G$24</c:f>
              <c:strCache>
                <c:ptCount val="1"/>
                <c:pt idx="0">
                  <c:v>FREQ-Dyn</c:v>
                </c:pt>
              </c:strCache>
            </c:strRef>
          </c:tx>
          <c:spPr>
            <a:solidFill>
              <a:srgbClr val="C00000"/>
            </a:solidFill>
            <a:ln>
              <a:solidFill>
                <a:schemeClr val="tx1"/>
              </a:solidFill>
            </a:ln>
          </c:spPr>
          <c:invertIfNegative val="0"/>
          <c:cat>
            <c:strRef>
              <c:f>Sheet1!$C$9:$E$9</c:f>
              <c:strCache>
                <c:ptCount val="3"/>
                <c:pt idx="0">
                  <c:v>Server</c:v>
                </c:pt>
                <c:pt idx="1">
                  <c:v>Cloud</c:v>
                </c:pt>
                <c:pt idx="2">
                  <c:v>Avg</c:v>
                </c:pt>
              </c:strCache>
            </c:strRef>
          </c:cat>
          <c:val>
            <c:numRef>
              <c:f>Sheet1!$C$28:$E$28</c:f>
              <c:numCache>
                <c:formatCode>General</c:formatCode>
                <c:ptCount val="3"/>
                <c:pt idx="0">
                  <c:v>1.05024857095811</c:v>
                </c:pt>
                <c:pt idx="1">
                  <c:v>1.10738284840727</c:v>
                </c:pt>
                <c:pt idx="2">
                  <c:v>1.07843741313219</c:v>
                </c:pt>
              </c:numCache>
            </c:numRef>
          </c:val>
        </c:ser>
        <c:ser>
          <c:idx val="2"/>
          <c:order val="2"/>
          <c:tx>
            <c:strRef>
              <c:f>Sheet1!$G$25</c:f>
              <c:strCache>
                <c:ptCount val="1"/>
                <c:pt idx="0">
                  <c:v>RBLA</c:v>
                </c:pt>
              </c:strCache>
            </c:strRef>
          </c:tx>
          <c:spPr>
            <a:solidFill>
              <a:srgbClr val="92D050"/>
            </a:solidFill>
            <a:ln>
              <a:solidFill>
                <a:schemeClr val="tx1"/>
              </a:solidFill>
            </a:ln>
          </c:spPr>
          <c:invertIfNegative val="0"/>
          <c:cat>
            <c:strRef>
              <c:f>Sheet1!$C$9:$E$9</c:f>
              <c:strCache>
                <c:ptCount val="3"/>
                <c:pt idx="0">
                  <c:v>Server</c:v>
                </c:pt>
                <c:pt idx="1">
                  <c:v>Cloud</c:v>
                </c:pt>
                <c:pt idx="2">
                  <c:v>Avg</c:v>
                </c:pt>
              </c:strCache>
            </c:strRef>
          </c:cat>
          <c:val>
            <c:numRef>
              <c:f>Sheet1!$C$29:$E$29</c:f>
              <c:numCache>
                <c:formatCode>General</c:formatCode>
                <c:ptCount val="3"/>
                <c:pt idx="0">
                  <c:v>1.07128921989386</c:v>
                </c:pt>
                <c:pt idx="1">
                  <c:v>1.09971070120103</c:v>
                </c:pt>
                <c:pt idx="2">
                  <c:v>1.0854069371432</c:v>
                </c:pt>
              </c:numCache>
            </c:numRef>
          </c:val>
        </c:ser>
        <c:ser>
          <c:idx val="3"/>
          <c:order val="3"/>
          <c:tx>
            <c:strRef>
              <c:f>Sheet1!$G$26</c:f>
              <c:strCache>
                <c:ptCount val="1"/>
                <c:pt idx="0">
                  <c:v>RBLA-Dyn</c:v>
                </c:pt>
              </c:strCache>
            </c:strRef>
          </c:tx>
          <c:spPr>
            <a:solidFill>
              <a:srgbClr val="00B050"/>
            </a:solidFill>
            <a:ln>
              <a:solidFill>
                <a:schemeClr val="tx1"/>
              </a:solidFill>
            </a:ln>
          </c:spPr>
          <c:invertIfNegative val="0"/>
          <c:cat>
            <c:strRef>
              <c:f>Sheet1!$C$9:$E$9</c:f>
              <c:strCache>
                <c:ptCount val="3"/>
                <c:pt idx="0">
                  <c:v>Server</c:v>
                </c:pt>
                <c:pt idx="1">
                  <c:v>Cloud</c:v>
                </c:pt>
                <c:pt idx="2">
                  <c:v>Avg</c:v>
                </c:pt>
              </c:strCache>
            </c:strRef>
          </c:cat>
          <c:val>
            <c:numRef>
              <c:f>Sheet1!$C$30:$E$30</c:f>
              <c:numCache>
                <c:formatCode>General</c:formatCode>
                <c:ptCount val="3"/>
                <c:pt idx="0">
                  <c:v>1.12035130984795</c:v>
                </c:pt>
                <c:pt idx="1">
                  <c:v>1.15107899857966</c:v>
                </c:pt>
                <c:pt idx="2">
                  <c:v>1.13561122916128</c:v>
                </c:pt>
              </c:numCache>
            </c:numRef>
          </c:val>
        </c:ser>
        <c:dLbls>
          <c:showLegendKey val="0"/>
          <c:showVal val="0"/>
          <c:showCatName val="0"/>
          <c:showSerName val="0"/>
          <c:showPercent val="0"/>
          <c:showBubbleSize val="0"/>
        </c:dLbls>
        <c:gapWidth val="150"/>
        <c:axId val="2136524520"/>
        <c:axId val="2136530056"/>
      </c:barChart>
      <c:catAx>
        <c:axId val="2136524520"/>
        <c:scaling>
          <c:orientation val="minMax"/>
        </c:scaling>
        <c:delete val="0"/>
        <c:axPos val="b"/>
        <c:title>
          <c:tx>
            <c:rich>
              <a:bodyPr/>
              <a:lstStyle/>
              <a:p>
                <a:pPr>
                  <a:defRPr/>
                </a:pPr>
                <a:r>
                  <a:rPr lang="en-US"/>
                  <a:t>Workload</a:t>
                </a:r>
              </a:p>
            </c:rich>
          </c:tx>
          <c:layout/>
          <c:overlay val="0"/>
        </c:title>
        <c:majorTickMark val="none"/>
        <c:minorTickMark val="none"/>
        <c:tickLblPos val="nextTo"/>
        <c:crossAx val="2136530056"/>
        <c:crosses val="autoZero"/>
        <c:auto val="1"/>
        <c:lblAlgn val="ctr"/>
        <c:lblOffset val="100"/>
        <c:noMultiLvlLbl val="0"/>
      </c:catAx>
      <c:valAx>
        <c:axId val="2136530056"/>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136524520"/>
        <c:crosses val="autoZero"/>
        <c:crossBetween val="between"/>
      </c:valAx>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998946696"/>
        <c:axId val="-2010886904"/>
      </c:barChart>
      <c:catAx>
        <c:axId val="-1998946696"/>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2010886904"/>
        <c:crosses val="autoZero"/>
        <c:auto val="1"/>
        <c:lblAlgn val="ctr"/>
        <c:lblOffset val="100"/>
        <c:noMultiLvlLbl val="0"/>
      </c:catAx>
      <c:valAx>
        <c:axId val="-2010886904"/>
        <c:scaling>
          <c:orientation val="minMax"/>
        </c:scaling>
        <c:delete val="0"/>
        <c:axPos val="l"/>
        <c:majorGridlines/>
        <c:numFmt formatCode="General" sourceLinked="1"/>
        <c:majorTickMark val="out"/>
        <c:minorTickMark val="none"/>
        <c:tickLblPos val="nextTo"/>
        <c:crossAx val="-1998946696"/>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2139291384"/>
        <c:axId val="-2110136232"/>
      </c:barChart>
      <c:catAx>
        <c:axId val="2139291384"/>
        <c:scaling>
          <c:orientation val="minMax"/>
        </c:scaling>
        <c:delete val="1"/>
        <c:axPos val="b"/>
        <c:majorTickMark val="none"/>
        <c:minorTickMark val="none"/>
        <c:tickLblPos val="nextTo"/>
        <c:crossAx val="-2110136232"/>
        <c:crosses val="autoZero"/>
        <c:auto val="1"/>
        <c:lblAlgn val="ctr"/>
        <c:lblOffset val="100"/>
        <c:noMultiLvlLbl val="0"/>
      </c:catAx>
      <c:valAx>
        <c:axId val="-2110136232"/>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13929138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109703752"/>
        <c:axId val="2131325448"/>
      </c:barChart>
      <c:catAx>
        <c:axId val="-2109703752"/>
        <c:scaling>
          <c:orientation val="minMax"/>
        </c:scaling>
        <c:delete val="1"/>
        <c:axPos val="b"/>
        <c:majorTickMark val="none"/>
        <c:minorTickMark val="none"/>
        <c:tickLblPos val="nextTo"/>
        <c:crossAx val="2131325448"/>
        <c:crosses val="autoZero"/>
        <c:auto val="1"/>
        <c:lblAlgn val="ctr"/>
        <c:lblOffset val="100"/>
        <c:noMultiLvlLbl val="0"/>
      </c:catAx>
      <c:valAx>
        <c:axId val="2131325448"/>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109703752"/>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IPC!$Q$98:$U$98</c:f>
              <c:strCache>
                <c:ptCount val="5"/>
                <c:pt idx="0">
                  <c:v>SRAM</c:v>
                </c:pt>
                <c:pt idx="1">
                  <c:v>Region</c:v>
                </c:pt>
                <c:pt idx="2">
                  <c:v>TIM</c:v>
                </c:pt>
                <c:pt idx="3">
                  <c:v>TIMBER</c:v>
                </c:pt>
                <c:pt idx="4">
                  <c:v>TIMBER-Dyn</c:v>
                </c:pt>
              </c:strCache>
            </c:strRef>
          </c:cat>
          <c:val>
            <c:numRef>
              <c:f>IPC!$Q$113:$U$113</c:f>
              <c:numCache>
                <c:formatCode>General</c:formatCode>
                <c:ptCount val="5"/>
                <c:pt idx="0">
                  <c:v>1.0</c:v>
                </c:pt>
                <c:pt idx="1">
                  <c:v>0.516306445138219</c:v>
                </c:pt>
                <c:pt idx="2">
                  <c:v>0.700160115166448</c:v>
                </c:pt>
                <c:pt idx="3">
                  <c:v>0.857850560367025</c:v>
                </c:pt>
                <c:pt idx="4">
                  <c:v>0.944866132074654</c:v>
                </c:pt>
              </c:numCache>
            </c:numRef>
          </c:val>
        </c:ser>
        <c:dLbls>
          <c:showLegendKey val="0"/>
          <c:showVal val="0"/>
          <c:showCatName val="0"/>
          <c:showSerName val="0"/>
          <c:showPercent val="0"/>
          <c:showBubbleSize val="0"/>
        </c:dLbls>
        <c:gapWidth val="150"/>
        <c:axId val="2136538040"/>
        <c:axId val="2136566744"/>
      </c:barChart>
      <c:catAx>
        <c:axId val="2136538040"/>
        <c:scaling>
          <c:orientation val="minMax"/>
        </c:scaling>
        <c:delete val="0"/>
        <c:axPos val="b"/>
        <c:majorTickMark val="out"/>
        <c:minorTickMark val="none"/>
        <c:tickLblPos val="nextTo"/>
        <c:crossAx val="2136566744"/>
        <c:crosses val="autoZero"/>
        <c:auto val="1"/>
        <c:lblAlgn val="ctr"/>
        <c:lblOffset val="100"/>
        <c:noMultiLvlLbl val="0"/>
      </c:catAx>
      <c:valAx>
        <c:axId val="2136566744"/>
        <c:scaling>
          <c:orientation val="minMax"/>
          <c:max val="1.0"/>
        </c:scaling>
        <c:delete val="0"/>
        <c:axPos val="l"/>
        <c:majorGridlines/>
        <c:title>
          <c:tx>
            <c:rich>
              <a:bodyPr rot="-5400000" vert="horz"/>
              <a:lstStyle/>
              <a:p>
                <a:pPr>
                  <a:defRPr/>
                </a:pPr>
                <a:r>
                  <a:rPr lang="en-US"/>
                  <a:t>Normalized Weighted Speedup</a:t>
                </a:r>
              </a:p>
            </c:rich>
          </c:tx>
          <c:layout/>
          <c:overlay val="0"/>
        </c:title>
        <c:numFmt formatCode="General" sourceLinked="1"/>
        <c:majorTickMark val="out"/>
        <c:minorTickMark val="none"/>
        <c:tickLblPos val="nextTo"/>
        <c:crossAx val="2136538040"/>
        <c:crosses val="autoZero"/>
        <c:crossBetween val="between"/>
      </c:valAx>
    </c:plotArea>
    <c:plotVisOnly val="1"/>
    <c:dispBlanksAs val="gap"/>
    <c:showDLblsOverMax val="0"/>
  </c:chart>
  <c:txPr>
    <a:bodyPr/>
    <a:lstStyle/>
    <a:p>
      <a:pPr>
        <a:defRPr sz="2000"/>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1"/>
    </mc:Choice>
    <mc:Fallback>
      <c:style val="21"/>
    </mc:Fallback>
  </mc:AlternateContent>
  <c:chart>
    <c:autoTitleDeleted val="0"/>
    <c:plotArea>
      <c:layout/>
      <c:barChart>
        <c:barDir val="col"/>
        <c:grouping val="clustered"/>
        <c:varyColors val="0"/>
        <c:ser>
          <c:idx val="0"/>
          <c:order val="0"/>
          <c:spPr>
            <a:solidFill>
              <a:schemeClr val="dk1"/>
            </a:solidFill>
            <a:ln w="25400" cap="flat" cmpd="sng" algn="ctr">
              <a:solidFill>
                <a:schemeClr val="dk1">
                  <a:shade val="50000"/>
                </a:schemeClr>
              </a:solidFill>
              <a:prstDash val="solid"/>
            </a:ln>
            <a:effectLst/>
          </c:spPr>
          <c:invertIfNegative val="0"/>
          <c:cat>
            <c:strRef>
              <c:f>EE!$Q$98:$U$98</c:f>
              <c:strCache>
                <c:ptCount val="5"/>
                <c:pt idx="0">
                  <c:v>SRAM</c:v>
                </c:pt>
                <c:pt idx="1">
                  <c:v>Region</c:v>
                </c:pt>
                <c:pt idx="2">
                  <c:v>TIM</c:v>
                </c:pt>
                <c:pt idx="3">
                  <c:v>TIMBER</c:v>
                </c:pt>
                <c:pt idx="4">
                  <c:v>TIMBER-Dyn</c:v>
                </c:pt>
              </c:strCache>
            </c:strRef>
          </c:cat>
          <c:val>
            <c:numRef>
              <c:f>EE!$Q$113:$U$113</c:f>
              <c:numCache>
                <c:formatCode>General</c:formatCode>
                <c:ptCount val="5"/>
                <c:pt idx="0">
                  <c:v>1.0</c:v>
                </c:pt>
                <c:pt idx="1">
                  <c:v>0.730821505858339</c:v>
                </c:pt>
                <c:pt idx="2">
                  <c:v>0.753835417367944</c:v>
                </c:pt>
                <c:pt idx="3">
                  <c:v>0.892491787352875</c:v>
                </c:pt>
                <c:pt idx="4">
                  <c:v>1.176931749862085</c:v>
                </c:pt>
              </c:numCache>
            </c:numRef>
          </c:val>
        </c:ser>
        <c:dLbls>
          <c:showLegendKey val="0"/>
          <c:showVal val="0"/>
          <c:showCatName val="0"/>
          <c:showSerName val="0"/>
          <c:showPercent val="0"/>
          <c:showBubbleSize val="0"/>
        </c:dLbls>
        <c:gapWidth val="150"/>
        <c:axId val="2136592696"/>
        <c:axId val="2136595688"/>
      </c:barChart>
      <c:catAx>
        <c:axId val="2136592696"/>
        <c:scaling>
          <c:orientation val="minMax"/>
        </c:scaling>
        <c:delete val="0"/>
        <c:axPos val="b"/>
        <c:majorTickMark val="out"/>
        <c:minorTickMark val="none"/>
        <c:tickLblPos val="nextTo"/>
        <c:crossAx val="2136595688"/>
        <c:crosses val="autoZero"/>
        <c:auto val="1"/>
        <c:lblAlgn val="ctr"/>
        <c:lblOffset val="100"/>
        <c:noMultiLvlLbl val="0"/>
      </c:catAx>
      <c:valAx>
        <c:axId val="2136595688"/>
        <c:scaling>
          <c:orientation val="minMax"/>
          <c:max val="1.2"/>
        </c:scaling>
        <c:delete val="0"/>
        <c:axPos val="l"/>
        <c:majorGridlines/>
        <c:title>
          <c:tx>
            <c:rich>
              <a:bodyPr rot="-5400000" vert="horz"/>
              <a:lstStyle/>
              <a:p>
                <a:pPr>
                  <a:defRPr/>
                </a:pPr>
                <a:r>
                  <a:rPr lang="en-US" dirty="0"/>
                  <a:t>Normalized </a:t>
                </a:r>
                <a:r>
                  <a:rPr lang="en-US" dirty="0" smtClean="0"/>
                  <a:t>Performance </a:t>
                </a:r>
                <a:r>
                  <a:rPr lang="en-US" dirty="0"/>
                  <a:t>per </a:t>
                </a:r>
                <a:r>
                  <a:rPr lang="en-US" dirty="0" smtClean="0"/>
                  <a:t>Watt (for Memory</a:t>
                </a:r>
                <a:r>
                  <a:rPr lang="en-US" baseline="0" dirty="0" smtClean="0"/>
                  <a:t> System)</a:t>
                </a:r>
                <a:endParaRPr lang="en-US" dirty="0"/>
              </a:p>
            </c:rich>
          </c:tx>
          <c:layout/>
          <c:overlay val="0"/>
        </c:title>
        <c:numFmt formatCode="General" sourceLinked="1"/>
        <c:majorTickMark val="out"/>
        <c:minorTickMark val="none"/>
        <c:tickLblPos val="nextTo"/>
        <c:crossAx val="2136592696"/>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cat>
            <c:strRef>
              <c:f>Sheet1!$A$2:$A$3</c:f>
              <c:strCache>
                <c:ptCount val="2"/>
                <c:pt idx="0">
                  <c:v>STREAM</c:v>
                </c:pt>
                <c:pt idx="1">
                  <c:v>RANDOM</c:v>
                </c:pt>
              </c:strCache>
            </c:strRef>
          </c:cat>
          <c:val>
            <c:numRef>
              <c:f>Sheet1!$B$2:$B$3</c:f>
              <c:numCache>
                <c:formatCode>General</c:formatCode>
                <c:ptCount val="2"/>
                <c:pt idx="0">
                  <c:v>1.180000000000004</c:v>
                </c:pt>
                <c:pt idx="1">
                  <c:v>2.82</c:v>
                </c:pt>
              </c:numCache>
            </c:numRef>
          </c:val>
        </c:ser>
        <c:dLbls>
          <c:showLegendKey val="0"/>
          <c:showVal val="0"/>
          <c:showCatName val="0"/>
          <c:showSerName val="0"/>
          <c:showPercent val="0"/>
          <c:showBubbleSize val="0"/>
        </c:dLbls>
        <c:gapWidth val="150"/>
        <c:axId val="2137937832"/>
        <c:axId val="2137987656"/>
      </c:barChart>
      <c:catAx>
        <c:axId val="2137937832"/>
        <c:scaling>
          <c:orientation val="minMax"/>
        </c:scaling>
        <c:delete val="0"/>
        <c:axPos val="b"/>
        <c:majorTickMark val="out"/>
        <c:minorTickMark val="none"/>
        <c:tickLblPos val="nextTo"/>
        <c:crossAx val="2137987656"/>
        <c:crosses val="autoZero"/>
        <c:auto val="1"/>
        <c:lblAlgn val="ctr"/>
        <c:lblOffset val="100"/>
        <c:noMultiLvlLbl val="0"/>
      </c:catAx>
      <c:valAx>
        <c:axId val="2137987656"/>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13793783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accent1">
                  <a:lumMod val="75000"/>
                </a:schemeClr>
              </a:solidFill>
              <a:ln>
                <a:solidFill>
                  <a:srgbClr val="000000"/>
                </a:solidFill>
              </a:ln>
            </c:spPr>
          </c:dPt>
          <c:cat>
            <c:strRef>
              <c:f>Sheet1!$A$2:$A$3</c:f>
              <c:strCache>
                <c:ptCount val="2"/>
                <c:pt idx="0">
                  <c:v>STREAM</c:v>
                </c:pt>
                <c:pt idx="1">
                  <c:v>gcc</c:v>
                </c:pt>
              </c:strCache>
            </c:strRef>
          </c:cat>
          <c:val>
            <c:numRef>
              <c:f>Sheet1!$B$2:$B$3</c:f>
              <c:numCache>
                <c:formatCode>General</c:formatCode>
                <c:ptCount val="2"/>
                <c:pt idx="0">
                  <c:v>1.23</c:v>
                </c:pt>
                <c:pt idx="1">
                  <c:v>2.91</c:v>
                </c:pt>
              </c:numCache>
            </c:numRef>
          </c:val>
        </c:ser>
        <c:dLbls>
          <c:showLegendKey val="0"/>
          <c:showVal val="0"/>
          <c:showCatName val="0"/>
          <c:showSerName val="0"/>
          <c:showPercent val="0"/>
          <c:showBubbleSize val="0"/>
        </c:dLbls>
        <c:gapWidth val="150"/>
        <c:axId val="2137053976"/>
        <c:axId val="2137056952"/>
      </c:barChart>
      <c:catAx>
        <c:axId val="2137053976"/>
        <c:scaling>
          <c:orientation val="minMax"/>
        </c:scaling>
        <c:delete val="0"/>
        <c:axPos val="b"/>
        <c:majorTickMark val="out"/>
        <c:minorTickMark val="none"/>
        <c:tickLblPos val="nextTo"/>
        <c:crossAx val="2137056952"/>
        <c:crosses val="autoZero"/>
        <c:auto val="1"/>
        <c:lblAlgn val="ctr"/>
        <c:lblOffset val="100"/>
        <c:noMultiLvlLbl val="0"/>
      </c:catAx>
      <c:valAx>
        <c:axId val="2137056952"/>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137053976"/>
        <c:crosses val="autoZero"/>
        <c:crossBetween val="between"/>
      </c:val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tx2"/>
              </a:solidFill>
              <a:ln>
                <a:solidFill>
                  <a:srgbClr val="000000"/>
                </a:solidFill>
              </a:ln>
            </c:spPr>
          </c:dPt>
          <c:cat>
            <c:strRef>
              <c:f>Sheet1!$A$2:$A$3</c:f>
              <c:strCache>
                <c:ptCount val="2"/>
                <c:pt idx="0">
                  <c:v>STREAM</c:v>
                </c:pt>
                <c:pt idx="1">
                  <c:v>Virtual PC</c:v>
                </c:pt>
              </c:strCache>
            </c:strRef>
          </c:cat>
          <c:val>
            <c:numRef>
              <c:f>Sheet1!$B$2:$B$3</c:f>
              <c:numCache>
                <c:formatCode>General</c:formatCode>
                <c:ptCount val="2"/>
                <c:pt idx="0">
                  <c:v>1.21</c:v>
                </c:pt>
                <c:pt idx="1">
                  <c:v>2.59</c:v>
                </c:pt>
              </c:numCache>
            </c:numRef>
          </c:val>
        </c:ser>
        <c:dLbls>
          <c:showLegendKey val="0"/>
          <c:showVal val="0"/>
          <c:showCatName val="0"/>
          <c:showSerName val="0"/>
          <c:showPercent val="0"/>
          <c:showBubbleSize val="0"/>
        </c:dLbls>
        <c:gapWidth val="150"/>
        <c:axId val="2137085368"/>
        <c:axId val="2137088344"/>
      </c:barChart>
      <c:catAx>
        <c:axId val="2137085368"/>
        <c:scaling>
          <c:orientation val="minMax"/>
        </c:scaling>
        <c:delete val="0"/>
        <c:axPos val="b"/>
        <c:majorTickMark val="out"/>
        <c:minorTickMark val="none"/>
        <c:tickLblPos val="nextTo"/>
        <c:crossAx val="2137088344"/>
        <c:crosses val="autoZero"/>
        <c:auto val="1"/>
        <c:lblAlgn val="ctr"/>
        <c:lblOffset val="100"/>
        <c:noMultiLvlLbl val="0"/>
      </c:catAx>
      <c:valAx>
        <c:axId val="2137088344"/>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137085368"/>
        <c:crosses val="autoZero"/>
        <c:crossBetween val="between"/>
      </c:valAx>
      <c:spPr>
        <a:noFill/>
      </c:spPr>
    </c:plotArea>
    <c:plotVisOnly val="1"/>
    <c:dispBlanksAs val="gap"/>
    <c:showDLblsOverMax val="0"/>
  </c:chart>
  <c:spPr>
    <a:solidFill>
      <a:srgbClr val="FFFFFF"/>
    </a:solidFill>
  </c:spPr>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FRFCFS</c:v>
                </c:pt>
              </c:strCache>
            </c:strRef>
          </c:tx>
          <c:spPr>
            <a:ln w="28575">
              <a:noFill/>
            </a:ln>
          </c:spPr>
          <c:marker>
            <c:symbol val="diamond"/>
            <c:size val="16"/>
            <c:spPr>
              <a:solidFill>
                <a:prstClr val="black"/>
              </a:solidFill>
              <a:ln>
                <a:solidFill>
                  <a:schemeClr val="tx1"/>
                </a:solidFill>
              </a:ln>
            </c:spPr>
          </c:marker>
          <c:dLbls>
            <c:txPr>
              <a:bodyPr anchor="ctr" anchorCtr="0"/>
              <a:lstStyle/>
              <a:p>
                <a:pPr>
                  <a:defRPr sz="2000" b="1"/>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Sheet1!$B$2:$B$6</c:f>
              <c:numCache>
                <c:formatCode>General</c:formatCode>
                <c:ptCount val="5"/>
                <c:pt idx="0">
                  <c:v>14.18</c:v>
                </c:pt>
              </c:numCache>
            </c:numRef>
          </c:yVal>
          <c:smooth val="0"/>
        </c:ser>
        <c:ser>
          <c:idx val="1"/>
          <c:order val="1"/>
          <c:tx>
            <c:strRef>
              <c:f>Sheet1!$C$1</c:f>
              <c:strCache>
                <c:ptCount val="1"/>
                <c:pt idx="0">
                  <c:v>STFM</c:v>
                </c:pt>
              </c:strCache>
            </c:strRef>
          </c:tx>
          <c:spPr>
            <a:ln w="28575">
              <a:noFill/>
            </a:ln>
          </c:spPr>
          <c:marker>
            <c:symbol val="square"/>
            <c:size val="16"/>
            <c:spPr>
              <a:solidFill>
                <a:srgbClr val="00B050"/>
              </a:solidFill>
              <a:ln>
                <a:solidFill>
                  <a:srgbClr val="00B050"/>
                </a:solidFill>
              </a:ln>
            </c:spPr>
          </c:marker>
          <c:dLbls>
            <c:txPr>
              <a:bodyPr/>
              <a:lstStyle/>
              <a:p>
                <a:pPr>
                  <a:defRPr sz="2000" b="1">
                    <a:solidFill>
                      <a:srgbClr val="00B050"/>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Sheet1!$C$2:$C$6</c:f>
              <c:numCache>
                <c:formatCode>General</c:formatCode>
                <c:ptCount val="5"/>
                <c:pt idx="1">
                  <c:v>9.245</c:v>
                </c:pt>
              </c:numCache>
            </c:numRef>
          </c:yVal>
          <c:smooth val="0"/>
        </c:ser>
        <c:ser>
          <c:idx val="2"/>
          <c:order val="2"/>
          <c:tx>
            <c:strRef>
              <c:f>Sheet1!$D$1</c:f>
              <c:strCache>
                <c:ptCount val="1"/>
                <c:pt idx="0">
                  <c:v>PAR-BS</c:v>
                </c:pt>
              </c:strCache>
            </c:strRef>
          </c:tx>
          <c:spPr>
            <a:ln w="28575">
              <a:noFill/>
            </a:ln>
          </c:spPr>
          <c:marker>
            <c:symbol val="triangle"/>
            <c:size val="16"/>
            <c:spPr>
              <a:solidFill>
                <a:schemeClr val="tx2"/>
              </a:solidFill>
              <a:ln>
                <a:solidFill>
                  <a:schemeClr val="tx2"/>
                </a:solidFill>
              </a:ln>
            </c:spPr>
          </c:marker>
          <c:dLbls>
            <c:txPr>
              <a:bodyPr/>
              <a:lstStyle/>
              <a:p>
                <a:pPr>
                  <a:defRPr sz="2000" b="1">
                    <a:solidFill>
                      <a:schemeClr val="tx2"/>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Sheet1!$D$2:$D$6</c:f>
              <c:numCache>
                <c:formatCode>General</c:formatCode>
                <c:ptCount val="5"/>
                <c:pt idx="2">
                  <c:v>7.418</c:v>
                </c:pt>
              </c:numCache>
            </c:numRef>
          </c:yVal>
          <c:smooth val="0"/>
        </c:ser>
        <c:ser>
          <c:idx val="3"/>
          <c:order val="3"/>
          <c:tx>
            <c:strRef>
              <c:f>Sheet1!$E$1</c:f>
              <c:strCache>
                <c:ptCount val="1"/>
                <c:pt idx="0">
                  <c:v>ATLAS</c:v>
                </c:pt>
              </c:strCache>
            </c:strRef>
          </c:tx>
          <c:spPr>
            <a:ln w="28575">
              <a:noFill/>
            </a:ln>
          </c:spPr>
          <c:marker>
            <c:symbol val="circle"/>
            <c:size val="16"/>
            <c:spPr>
              <a:solidFill>
                <a:srgbClr val="FF0000"/>
              </a:solidFill>
              <a:ln>
                <a:solidFill>
                  <a:srgbClr val="FF0000"/>
                </a:solidFill>
              </a:ln>
            </c:spPr>
          </c:marker>
          <c:dLbls>
            <c:txPr>
              <a:bodyPr/>
              <a:lstStyle/>
              <a:p>
                <a:pPr>
                  <a:defRPr sz="2000" b="1">
                    <a:solidFill>
                      <a:srgbClr val="FF0000"/>
                    </a:solidFill>
                  </a:defRPr>
                </a:pPr>
                <a:endParaRPr lang="en-US"/>
              </a:p>
            </c:txPr>
            <c:dLblPos val="t"/>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Sheet1!$E$2:$E$6</c:f>
              <c:numCache>
                <c:formatCode>General</c:formatCode>
                <c:ptCount val="5"/>
                <c:pt idx="3">
                  <c:v>11.52</c:v>
                </c:pt>
              </c:numCache>
            </c:numRef>
          </c:yVal>
          <c:smooth val="0"/>
        </c:ser>
        <c:ser>
          <c:idx val="4"/>
          <c:order val="4"/>
          <c:tx>
            <c:strRef>
              <c:f>Sheet1!$F$1</c:f>
              <c:strCache>
                <c:ptCount val="1"/>
                <c:pt idx="0">
                  <c:v>TCM</c:v>
                </c:pt>
              </c:strCache>
            </c:strRef>
          </c:tx>
          <c:spPr>
            <a:ln w="28575">
              <a:noFill/>
            </a:ln>
          </c:spPr>
          <c:marker>
            <c:symbol val="square"/>
            <c:size val="22"/>
            <c:spPr>
              <a:blipFill>
                <a:blip xmlns:r="http://schemas.openxmlformats.org/officeDocument/2006/relationships" r:embed="rId1"/>
                <a:stretch>
                  <a:fillRect/>
                </a:stretch>
              </a:blipFill>
              <a:ln w="0">
                <a:noFill/>
              </a:ln>
            </c:spPr>
          </c:marker>
          <c:dLbls>
            <c:txPr>
              <a:bodyPr/>
              <a:lstStyle/>
              <a:p>
                <a:pPr>
                  <a:defRPr sz="2000" b="1">
                    <a:solidFill>
                      <a:schemeClr val="accent6">
                        <a:lumMod val="75000"/>
                      </a:schemeClr>
                    </a:solidFill>
                  </a:defRPr>
                </a:pPr>
                <a:endParaRPr lang="en-US"/>
              </a:p>
            </c:txPr>
            <c:showLegendKey val="0"/>
            <c:showVal val="0"/>
            <c:showCatName val="0"/>
            <c:showSerName val="1"/>
            <c:showPercent val="0"/>
            <c:showBubbleSize val="0"/>
            <c:showLeaderLines val="0"/>
          </c:dLbls>
          <c:xVal>
            <c:numRef>
              <c:f>Sheet1!$A$2:$A$6</c:f>
              <c:numCache>
                <c:formatCode>General</c:formatCode>
                <c:ptCount val="5"/>
                <c:pt idx="0">
                  <c:v>8.166</c:v>
                </c:pt>
                <c:pt idx="1">
                  <c:v>8.26</c:v>
                </c:pt>
                <c:pt idx="2">
                  <c:v>8.527000000000001</c:v>
                </c:pt>
                <c:pt idx="3">
                  <c:v>8.777999999999998</c:v>
                </c:pt>
                <c:pt idx="4">
                  <c:v>9.179</c:v>
                </c:pt>
              </c:numCache>
            </c:numRef>
          </c:xVal>
          <c:yVal>
            <c:numRef>
              <c:f>Sheet1!$F$2:$F$6</c:f>
              <c:numCache>
                <c:formatCode>General</c:formatCode>
                <c:ptCount val="5"/>
                <c:pt idx="4">
                  <c:v>7.074</c:v>
                </c:pt>
              </c:numCache>
            </c:numRef>
          </c:yVal>
          <c:smooth val="0"/>
        </c:ser>
        <c:dLbls>
          <c:showLegendKey val="0"/>
          <c:showVal val="0"/>
          <c:showCatName val="0"/>
          <c:showSerName val="0"/>
          <c:showPercent val="0"/>
          <c:showBubbleSize val="0"/>
        </c:dLbls>
        <c:axId val="-1981253928"/>
        <c:axId val="-1981533688"/>
      </c:scatterChart>
      <c:valAx>
        <c:axId val="-1981253928"/>
        <c:scaling>
          <c:orientation val="minMax"/>
          <c:max val="10.0"/>
          <c:min val="7.5"/>
        </c:scaling>
        <c:delete val="0"/>
        <c:axPos val="b"/>
        <c:title>
          <c:tx>
            <c:rich>
              <a:bodyPr/>
              <a:lstStyle/>
              <a:p>
                <a:pPr>
                  <a:defRPr b="0"/>
                </a:pPr>
                <a:r>
                  <a:rPr lang="en-US" b="0" dirty="0" smtClean="0"/>
                  <a:t>Weighted Speedup</a:t>
                </a:r>
                <a:endParaRPr lang="en-US" b="0" dirty="0"/>
              </a:p>
            </c:rich>
          </c:tx>
          <c:layout>
            <c:manualLayout>
              <c:xMode val="edge"/>
              <c:yMode val="edge"/>
              <c:x val="0.406909448818898"/>
              <c:y val="0.856036482939632"/>
            </c:manualLayout>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981533688"/>
        <c:crosses val="autoZero"/>
        <c:crossBetween val="midCat"/>
      </c:valAx>
      <c:valAx>
        <c:axId val="-1981533688"/>
        <c:scaling>
          <c:orientation val="minMax"/>
          <c:max val="16.0"/>
          <c:min val="4.0"/>
        </c:scaling>
        <c:delete val="0"/>
        <c:axPos val="l"/>
        <c:title>
          <c:tx>
            <c:rich>
              <a:bodyPr rot="-5400000" vert="horz"/>
              <a:lstStyle/>
              <a:p>
                <a:pPr>
                  <a:defRPr b="0"/>
                </a:pPr>
                <a:r>
                  <a:rPr lang="en-US" b="0" dirty="0" smtClean="0"/>
                  <a:t>Maximum Slowdown</a:t>
                </a:r>
                <a:endParaRPr lang="en-US" b="0" dirty="0"/>
              </a:p>
            </c:rich>
          </c:tx>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981253928"/>
        <c:crosses val="autoZero"/>
        <c:crossBetween val="midCat"/>
        <c:majorUnit val="2.0"/>
      </c:valAx>
      <c:spPr>
        <a:solidFill>
          <a:schemeClr val="bg1">
            <a:lumMod val="95000"/>
          </a:schemeClr>
        </a:solidFill>
      </c:spPr>
    </c:plotArea>
    <c:plotVisOnly val="1"/>
    <c:dispBlanksAs val="gap"/>
    <c:showDLblsOverMax val="0"/>
  </c:chart>
  <c:txPr>
    <a:bodyPr/>
    <a:lstStyle/>
    <a:p>
      <a:pPr>
        <a:defRPr sz="1800"/>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Sheet1!$C$1</c:f>
              <c:strCache>
                <c:ptCount val="1"/>
                <c:pt idx="0">
                  <c:v>FRFCFS</c:v>
                </c:pt>
              </c:strCache>
            </c:strRef>
          </c:tx>
          <c:spPr>
            <a:ln w="28575">
              <a:solidFill>
                <a:schemeClr val="tx1"/>
              </a:solidFill>
            </a:ln>
          </c:spPr>
          <c:marker>
            <c:symbol val="diamond"/>
            <c:size val="12"/>
            <c:spPr>
              <a:solidFill>
                <a:prstClr val="black"/>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Sheet1!$C$3:$C$33</c:f>
              <c:numCache>
                <c:formatCode>General</c:formatCode>
                <c:ptCount val="31"/>
                <c:pt idx="0">
                  <c:v>9.825</c:v>
                </c:pt>
                <c:pt idx="1">
                  <c:v>6.73</c:v>
                </c:pt>
                <c:pt idx="2">
                  <c:v>5.84</c:v>
                </c:pt>
                <c:pt idx="3">
                  <c:v>5.38</c:v>
                </c:pt>
                <c:pt idx="4">
                  <c:v>5.0</c:v>
                </c:pt>
                <c:pt idx="5">
                  <c:v>5.07</c:v>
                </c:pt>
                <c:pt idx="6">
                  <c:v>5.5</c:v>
                </c:pt>
                <c:pt idx="7">
                  <c:v>5.73</c:v>
                </c:pt>
              </c:numCache>
            </c:numRef>
          </c:yVal>
          <c:smooth val="0"/>
        </c:ser>
        <c:ser>
          <c:idx val="1"/>
          <c:order val="1"/>
          <c:tx>
            <c:strRef>
              <c:f>Sheet1!$D$1</c:f>
              <c:strCache>
                <c:ptCount val="1"/>
                <c:pt idx="0">
                  <c:v>STFM</c:v>
                </c:pt>
              </c:strCache>
            </c:strRef>
          </c:tx>
          <c:spPr>
            <a:ln w="28575">
              <a:solidFill>
                <a:srgbClr val="00B050"/>
              </a:solidFill>
            </a:ln>
          </c:spPr>
          <c:marker>
            <c:symbol val="square"/>
            <c:size val="10"/>
            <c:spPr>
              <a:solidFill>
                <a:srgbClr val="00B050"/>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Sheet1!$D$3:$D$33</c:f>
              <c:numCache>
                <c:formatCode>General</c:formatCode>
                <c:ptCount val="31"/>
                <c:pt idx="8">
                  <c:v>5.949</c:v>
                </c:pt>
                <c:pt idx="9">
                  <c:v>6.214999999999995</c:v>
                </c:pt>
                <c:pt idx="10">
                  <c:v>6.423</c:v>
                </c:pt>
                <c:pt idx="11">
                  <c:v>6.923</c:v>
                </c:pt>
                <c:pt idx="12">
                  <c:v>6.953</c:v>
                </c:pt>
                <c:pt idx="13">
                  <c:v>7.262999999999995</c:v>
                </c:pt>
              </c:numCache>
            </c:numRef>
          </c:yVal>
          <c:smooth val="0"/>
        </c:ser>
        <c:ser>
          <c:idx val="2"/>
          <c:order val="2"/>
          <c:tx>
            <c:strRef>
              <c:f>Sheet1!$E$1</c:f>
              <c:strCache>
                <c:ptCount val="1"/>
                <c:pt idx="0">
                  <c:v>PAR-BS</c:v>
                </c:pt>
              </c:strCache>
            </c:strRef>
          </c:tx>
          <c:spPr>
            <a:ln w="28575">
              <a:solidFill>
                <a:srgbClr val="1F497D"/>
              </a:solidFill>
            </a:ln>
          </c:spPr>
          <c:marker>
            <c:symbol val="triangle"/>
            <c:size val="10"/>
            <c:spPr>
              <a:solidFill>
                <a:schemeClr val="tx2"/>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Sheet1!$E$3:$E$33</c:f>
              <c:numCache>
                <c:formatCode>General</c:formatCode>
                <c:ptCount val="31"/>
                <c:pt idx="14">
                  <c:v>5.999</c:v>
                </c:pt>
                <c:pt idx="15">
                  <c:v>5.449</c:v>
                </c:pt>
                <c:pt idx="16">
                  <c:v>5.423</c:v>
                </c:pt>
                <c:pt idx="17">
                  <c:v>5.075</c:v>
                </c:pt>
                <c:pt idx="18">
                  <c:v>4.905</c:v>
                </c:pt>
                <c:pt idx="19">
                  <c:v>4.819999999999998</c:v>
                </c:pt>
              </c:numCache>
            </c:numRef>
          </c:yVal>
          <c:smooth val="0"/>
        </c:ser>
        <c:ser>
          <c:idx val="3"/>
          <c:order val="3"/>
          <c:tx>
            <c:strRef>
              <c:f>Sheet1!$F$1</c:f>
              <c:strCache>
                <c:ptCount val="1"/>
                <c:pt idx="0">
                  <c:v>ATLAS</c:v>
                </c:pt>
              </c:strCache>
            </c:strRef>
          </c:tx>
          <c:spPr>
            <a:ln w="28575">
              <a:solidFill>
                <a:srgbClr val="FF0000"/>
              </a:solidFill>
            </a:ln>
          </c:spPr>
          <c:marker>
            <c:symbol val="circle"/>
            <c:size val="10"/>
            <c:spPr>
              <a:solidFill>
                <a:srgbClr val="FF0000"/>
              </a:solidFill>
              <a:ln w="15875">
                <a:solidFill>
                  <a:schemeClr val="tx1"/>
                </a:solid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Sheet1!$F$3:$F$33</c:f>
              <c:numCache>
                <c:formatCode>General</c:formatCode>
                <c:ptCount val="31"/>
                <c:pt idx="20">
                  <c:v>7.017999999999994</c:v>
                </c:pt>
                <c:pt idx="21">
                  <c:v>7.139</c:v>
                </c:pt>
                <c:pt idx="22">
                  <c:v>7.422</c:v>
                </c:pt>
                <c:pt idx="23">
                  <c:v>7.501</c:v>
                </c:pt>
                <c:pt idx="24">
                  <c:v>7.552</c:v>
                </c:pt>
                <c:pt idx="25">
                  <c:v>7.458</c:v>
                </c:pt>
              </c:numCache>
            </c:numRef>
          </c:yVal>
          <c:smooth val="0"/>
        </c:ser>
        <c:ser>
          <c:idx val="4"/>
          <c:order val="4"/>
          <c:tx>
            <c:strRef>
              <c:f>Sheet1!$G$1</c:f>
              <c:strCache>
                <c:ptCount val="1"/>
                <c:pt idx="0">
                  <c:v>TCM</c:v>
                </c:pt>
              </c:strCache>
            </c:strRef>
          </c:tx>
          <c:spPr>
            <a:ln w="28575">
              <a:solidFill>
                <a:schemeClr val="accent6">
                  <a:lumMod val="75000"/>
                </a:schemeClr>
              </a:solidFill>
            </a:ln>
          </c:spPr>
          <c:marker>
            <c:symbol val="square"/>
            <c:size val="23"/>
            <c:spPr>
              <a:blipFill>
                <a:blip xmlns:r="http://schemas.openxmlformats.org/officeDocument/2006/relationships" r:embed="rId1"/>
                <a:stretch>
                  <a:fillRect/>
                </a:stretch>
              </a:blipFill>
              <a:ln w="0">
                <a:noFill/>
              </a:ln>
            </c:spPr>
          </c:marker>
          <c:xVal>
            <c:numRef>
              <c:f>Sheet1!$A$3:$A$33</c:f>
              <c:numCache>
                <c:formatCode>General</c:formatCode>
                <c:ptCount val="31"/>
                <c:pt idx="0">
                  <c:v>12.73</c:v>
                </c:pt>
                <c:pt idx="1">
                  <c:v>13.0</c:v>
                </c:pt>
                <c:pt idx="2">
                  <c:v>13.03</c:v>
                </c:pt>
                <c:pt idx="3">
                  <c:v>13.04</c:v>
                </c:pt>
                <c:pt idx="4">
                  <c:v>12.97</c:v>
                </c:pt>
                <c:pt idx="5">
                  <c:v>12.81</c:v>
                </c:pt>
                <c:pt idx="6">
                  <c:v>12.66</c:v>
                </c:pt>
                <c:pt idx="7">
                  <c:v>12.48</c:v>
                </c:pt>
                <c:pt idx="8">
                  <c:v>13.11</c:v>
                </c:pt>
                <c:pt idx="9">
                  <c:v>13.21</c:v>
                </c:pt>
                <c:pt idx="10">
                  <c:v>13.21</c:v>
                </c:pt>
                <c:pt idx="11">
                  <c:v>13.19</c:v>
                </c:pt>
                <c:pt idx="12">
                  <c:v>13.16</c:v>
                </c:pt>
                <c:pt idx="13">
                  <c:v>13.06</c:v>
                </c:pt>
                <c:pt idx="14">
                  <c:v>13.6</c:v>
                </c:pt>
                <c:pt idx="15">
                  <c:v>13.76</c:v>
                </c:pt>
                <c:pt idx="16">
                  <c:v>13.61</c:v>
                </c:pt>
                <c:pt idx="17">
                  <c:v>13.68</c:v>
                </c:pt>
                <c:pt idx="18">
                  <c:v>13.65</c:v>
                </c:pt>
                <c:pt idx="19">
                  <c:v>13.62</c:v>
                </c:pt>
                <c:pt idx="20">
                  <c:v>14.49</c:v>
                </c:pt>
                <c:pt idx="21">
                  <c:v>14.58</c:v>
                </c:pt>
                <c:pt idx="22">
                  <c:v>14.8</c:v>
                </c:pt>
                <c:pt idx="23">
                  <c:v>14.84</c:v>
                </c:pt>
                <c:pt idx="24">
                  <c:v>14.83</c:v>
                </c:pt>
                <c:pt idx="25">
                  <c:v>14.43</c:v>
                </c:pt>
                <c:pt idx="26">
                  <c:v>14.04</c:v>
                </c:pt>
                <c:pt idx="27">
                  <c:v>14.4</c:v>
                </c:pt>
                <c:pt idx="28">
                  <c:v>14.63</c:v>
                </c:pt>
                <c:pt idx="29">
                  <c:v>14.79</c:v>
                </c:pt>
                <c:pt idx="30">
                  <c:v>14.92</c:v>
                </c:pt>
              </c:numCache>
            </c:numRef>
          </c:xVal>
          <c:yVal>
            <c:numRef>
              <c:f>Sheet1!$G$3:$G$33</c:f>
              <c:numCache>
                <c:formatCode>General</c:formatCode>
                <c:ptCount val="31"/>
                <c:pt idx="26">
                  <c:v>4.843</c:v>
                </c:pt>
                <c:pt idx="27">
                  <c:v>4.952</c:v>
                </c:pt>
                <c:pt idx="28">
                  <c:v>5.258</c:v>
                </c:pt>
                <c:pt idx="29">
                  <c:v>5.503</c:v>
                </c:pt>
                <c:pt idx="30">
                  <c:v>5.726999999999998</c:v>
                </c:pt>
              </c:numCache>
            </c:numRef>
          </c:yVal>
          <c:smooth val="0"/>
        </c:ser>
        <c:dLbls>
          <c:showLegendKey val="0"/>
          <c:showVal val="0"/>
          <c:showCatName val="0"/>
          <c:showSerName val="0"/>
          <c:showPercent val="0"/>
          <c:showBubbleSize val="0"/>
        </c:dLbls>
        <c:axId val="-1981664904"/>
        <c:axId val="-1981656328"/>
      </c:scatterChart>
      <c:valAx>
        <c:axId val="-1981664904"/>
        <c:scaling>
          <c:orientation val="minMax"/>
          <c:max val="16.0"/>
          <c:min val="12.0"/>
        </c:scaling>
        <c:delete val="0"/>
        <c:axPos val="b"/>
        <c:title>
          <c:tx>
            <c:rich>
              <a:bodyPr/>
              <a:lstStyle/>
              <a:p>
                <a:pPr>
                  <a:defRPr b="0"/>
                </a:pPr>
                <a:r>
                  <a:rPr lang="en-US" b="0" dirty="0" smtClean="0"/>
                  <a:t>Weighted Speedup</a:t>
                </a:r>
                <a:endParaRPr lang="en-US" b="0" dirty="0"/>
              </a:p>
            </c:rich>
          </c:tx>
          <c:layout>
            <c:manualLayout>
              <c:xMode val="edge"/>
              <c:yMode val="edge"/>
              <c:x val="0.403121570031019"/>
              <c:y val="0.856036482939632"/>
            </c:manualLayout>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981656328"/>
        <c:crosses val="autoZero"/>
        <c:crossBetween val="midCat"/>
      </c:valAx>
      <c:valAx>
        <c:axId val="-1981656328"/>
        <c:scaling>
          <c:orientation val="minMax"/>
          <c:max val="12.0"/>
          <c:min val="2.0"/>
        </c:scaling>
        <c:delete val="0"/>
        <c:axPos val="l"/>
        <c:title>
          <c:tx>
            <c:rich>
              <a:bodyPr rot="-5400000" vert="horz"/>
              <a:lstStyle/>
              <a:p>
                <a:pPr>
                  <a:defRPr b="0"/>
                </a:pPr>
                <a:r>
                  <a:rPr lang="en-US" b="0" dirty="0" smtClean="0"/>
                  <a:t>Maximum Slowdown</a:t>
                </a:r>
                <a:endParaRPr lang="en-US" b="0" dirty="0"/>
              </a:p>
            </c:rich>
          </c:tx>
          <c:layout/>
          <c:overlay val="0"/>
        </c:title>
        <c:numFmt formatCode="General" sourceLinked="1"/>
        <c:majorTickMark val="out"/>
        <c:minorTickMark val="none"/>
        <c:tickLblPos val="nextTo"/>
        <c:spPr>
          <a:ln w="31750">
            <a:solidFill>
              <a:schemeClr val="tx1"/>
            </a:solidFill>
            <a:tailEnd type="triangle" w="lg" len="lg"/>
          </a:ln>
        </c:spPr>
        <c:txPr>
          <a:bodyPr/>
          <a:lstStyle/>
          <a:p>
            <a:pPr>
              <a:defRPr sz="1600"/>
            </a:pPr>
            <a:endParaRPr lang="en-US"/>
          </a:p>
        </c:txPr>
        <c:crossAx val="-1981664904"/>
        <c:crosses val="autoZero"/>
        <c:crossBetween val="midCat"/>
        <c:majorUnit val="2.0"/>
      </c:valAx>
      <c:spPr>
        <a:solidFill>
          <a:schemeClr val="bg1">
            <a:lumMod val="95000"/>
          </a:schemeClr>
        </a:solidFill>
      </c:spPr>
    </c:plotArea>
    <c:plotVisOnly val="1"/>
    <c:dispBlanksAs val="gap"/>
    <c:showDLblsOverMax val="0"/>
  </c:chart>
  <c:txPr>
    <a:bodyPr/>
    <a:lstStyle/>
    <a:p>
      <a:pPr>
        <a:defRPr sz="1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6/5/13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6/5/13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shows the historical trends of DRAM during the last 12-years, from 2000 to 2011.</a:t>
            </a:r>
          </a:p>
          <a:p>
            <a:r>
              <a:rPr lang="en-US" baseline="0" dirty="0" smtClean="0">
                <a:solidFill>
                  <a:srgbClr val="FFFFFF"/>
                </a:solidFill>
              </a:rPr>
              <a:t>We can see that, during this time, DRAM capacity has increased by 16 times.</a:t>
            </a:r>
          </a:p>
          <a:p>
            <a:r>
              <a:rPr lang="en-US" baseline="0" dirty="0" smtClean="0"/>
              <a:t>On the other hand, during the same period of time, DRAM latency has reduced by only 20%. </a:t>
            </a:r>
          </a:p>
          <a:p>
            <a:r>
              <a:rPr lang="en-US" baseline="0" dirty="0" smtClean="0">
                <a:solidFill>
                  <a:srgbClr val="FFFFFF"/>
                </a:solidFill>
              </a:rPr>
              <a:t>As a result, the high DRAM latency continues to be a critical bottleneck for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understand what causes the long latency, let me take a look at the DRAM organization.</a:t>
            </a:r>
          </a:p>
          <a:p>
            <a:r>
              <a:rPr lang="en-US" baseline="0" dirty="0" smtClean="0">
                <a:solidFill>
                  <a:srgbClr val="FFFFFF"/>
                </a:solidFill>
              </a:rPr>
              <a:t>DRAM consists of two components, the cell array and the I/O circuitry. The cell array consists of multiple </a:t>
            </a:r>
            <a:r>
              <a:rPr lang="en-US" baseline="0" dirty="0" err="1" smtClean="0">
                <a:solidFill>
                  <a:srgbClr val="FFFFFF"/>
                </a:solidFill>
              </a:rPr>
              <a:t>subarrays</a:t>
            </a:r>
            <a:r>
              <a:rPr lang="en-US" baseline="0" dirty="0" smtClean="0">
                <a:solidFill>
                  <a:srgbClr val="FFFFFF"/>
                </a:solidFill>
              </a:rPr>
              <a:t>. </a:t>
            </a:r>
          </a:p>
          <a:p>
            <a:r>
              <a:rPr lang="en-US" baseline="0" dirty="0" smtClean="0"/>
              <a:t>To read from a DRAM chip, the data is first accessed from the </a:t>
            </a:r>
            <a:r>
              <a:rPr lang="en-US" baseline="0" dirty="0" err="1" smtClean="0"/>
              <a:t>subarray</a:t>
            </a:r>
            <a:r>
              <a:rPr lang="en-US" baseline="0" dirty="0" smtClean="0"/>
              <a:t> and then the data is transferred over the channel by the I/O circuitry. </a:t>
            </a:r>
          </a:p>
          <a:p>
            <a:r>
              <a:rPr lang="en-US" baseline="0" dirty="0" smtClean="0">
                <a:solidFill>
                  <a:srgbClr val="FFFFFF"/>
                </a:solidFill>
              </a:rPr>
              <a:t>So, the DRAM latency is the sum of the </a:t>
            </a:r>
            <a:r>
              <a:rPr lang="en-US" baseline="0" dirty="0" err="1" smtClean="0">
                <a:solidFill>
                  <a:srgbClr val="FFFFFF"/>
                </a:solidFill>
              </a:rPr>
              <a:t>subarray</a:t>
            </a:r>
            <a:r>
              <a:rPr lang="en-US" baseline="0" dirty="0" smtClean="0">
                <a:solidFill>
                  <a:srgbClr val="FFFFFF"/>
                </a:solidFill>
              </a:rPr>
              <a:t> latency and the I/O latency. </a:t>
            </a:r>
          </a:p>
          <a:p>
            <a:r>
              <a:rPr lang="en-US" baseline="0" dirty="0" smtClean="0"/>
              <a:t>We observed that the </a:t>
            </a:r>
            <a:r>
              <a:rPr lang="en-US" baseline="0" dirty="0" err="1" smtClean="0"/>
              <a:t>subarray</a:t>
            </a:r>
            <a:r>
              <a:rPr lang="en-US" baseline="0" dirty="0" smtClean="0"/>
              <a:t> latency is much higher than the I/O latency.</a:t>
            </a:r>
          </a:p>
          <a:p>
            <a:r>
              <a:rPr lang="en-US" baseline="0" dirty="0" smtClean="0">
                <a:solidFill>
                  <a:srgbClr val="FFFFFF"/>
                </a:solidFill>
              </a:rPr>
              <a:t>As a result, </a:t>
            </a:r>
            <a:r>
              <a:rPr lang="en-US" baseline="0" dirty="0" err="1" smtClean="0">
                <a:solidFill>
                  <a:srgbClr val="FFFFFF"/>
                </a:solidFill>
              </a:rPr>
              <a:t>subarray</a:t>
            </a:r>
            <a:r>
              <a:rPr lang="en-US" baseline="0" dirty="0" smtClean="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cell’s capacitor is small and can store only a small amount of charge. </a:t>
            </a:r>
          </a:p>
          <a:p>
            <a:r>
              <a:rPr lang="en-US" baseline="0" dirty="0" smtClean="0"/>
              <a:t>That is why a </a:t>
            </a:r>
            <a:r>
              <a:rPr lang="en-US" baseline="0" dirty="0" err="1" smtClean="0"/>
              <a:t>subarray</a:t>
            </a:r>
            <a:r>
              <a:rPr lang="en-US" baseline="0" dirty="0" smtClean="0"/>
              <a:t> also has sense-amplifiers, which are specialized circuits that can detect the small amount of charge. </a:t>
            </a:r>
          </a:p>
          <a:p>
            <a:endParaRPr lang="en-US" baseline="0" dirty="0" smtClean="0"/>
          </a:p>
          <a:p>
            <a:r>
              <a:rPr lang="en-US" baseline="0" dirty="0" smtClean="0"/>
              <a:t>Unfortunately, a sense-amplifier size is about *100* times the cell size. </a:t>
            </a:r>
          </a:p>
          <a:p>
            <a:r>
              <a:rPr lang="en-US" baseline="0" dirty="0" smtClean="0"/>
              <a:t>So, to amortize the area of the sense-amplifiers, </a:t>
            </a:r>
          </a:p>
          <a:p>
            <a:r>
              <a:rPr lang="en-US" baseline="0" dirty="0" smtClean="0"/>
              <a:t>hundreds of cells share the same sense-amplifier through a long </a:t>
            </a:r>
            <a:r>
              <a:rPr lang="en-US" baseline="0" dirty="0" err="1" smtClean="0"/>
              <a:t>bitline</a:t>
            </a:r>
            <a:r>
              <a:rPr lang="en-US" baseline="0" dirty="0" smtClean="0"/>
              <a:t>. </a:t>
            </a:r>
          </a:p>
          <a:p>
            <a:endParaRPr lang="en-US" baseline="0" dirty="0" smtClean="0"/>
          </a:p>
          <a:p>
            <a:r>
              <a:rPr lang="en-US" baseline="0" dirty="0" smtClean="0"/>
              <a:t>However, a long </a:t>
            </a:r>
            <a:r>
              <a:rPr lang="en-US" baseline="0" dirty="0" err="1" smtClean="0"/>
              <a:t>bitline</a:t>
            </a:r>
            <a:r>
              <a:rPr lang="en-US" baseline="0" dirty="0" smtClean="0"/>
              <a:t> has a large capacitance that increases latency and power consumption. </a:t>
            </a:r>
          </a:p>
          <a:p>
            <a:r>
              <a:rPr lang="en-US" baseline="0" dirty="0" smtClean="0"/>
              <a:t>Therefore, the long </a:t>
            </a:r>
            <a:r>
              <a:rPr lang="en-US" baseline="0" dirty="0" err="1" smtClean="0"/>
              <a:t>bitline</a:t>
            </a:r>
            <a:r>
              <a:rPr lang="en-US" baseline="0" dirty="0" smtClean="0"/>
              <a:t> is one of the dominant sources of high latency and high power consumption.</a:t>
            </a:r>
          </a:p>
          <a:p>
            <a:endParaRPr lang="en-US" baseline="0" dirty="0" smtClean="0"/>
          </a:p>
          <a:p>
            <a:r>
              <a:rPr lang="en-US" baseline="0" dirty="0" smtClean="0"/>
              <a:t>To understand why the </a:t>
            </a:r>
            <a:r>
              <a:rPr lang="en-US" baseline="0" dirty="0" err="1" smtClean="0"/>
              <a:t>subarray</a:t>
            </a:r>
            <a:r>
              <a:rPr lang="en-US" baseline="0" dirty="0" smtClean="0"/>
              <a:t> is so slow, </a:t>
            </a:r>
          </a:p>
          <a:p>
            <a:r>
              <a:rPr lang="en-US" baseline="0" dirty="0" smtClean="0"/>
              <a:t>let me take a look at the </a:t>
            </a:r>
            <a:r>
              <a:rPr lang="en-US" baseline="0" dirty="0" err="1" smtClean="0"/>
              <a:t>subarray</a:t>
            </a:r>
            <a:r>
              <a:rPr lang="en-US" baseline="0" dirty="0" smtClean="0"/>
              <a:t> organization.</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naïve way to reduce the DRAM latency is to have short </a:t>
            </a:r>
            <a:r>
              <a:rPr lang="en-US" baseline="0" dirty="0" err="1" smtClean="0"/>
              <a:t>bitlines</a:t>
            </a:r>
            <a:r>
              <a:rPr lang="en-US" baseline="0" dirty="0" smtClean="0"/>
              <a:t> that have lower latency.</a:t>
            </a:r>
          </a:p>
          <a:p>
            <a:r>
              <a:rPr lang="en-US" baseline="0" dirty="0" smtClean="0"/>
              <a:t>Unfortunately, short </a:t>
            </a:r>
            <a:r>
              <a:rPr lang="en-US" baseline="0" dirty="0" err="1" smtClean="0"/>
              <a:t>bitlines</a:t>
            </a:r>
            <a:r>
              <a:rPr lang="en-US" baseline="0" dirty="0" smtClean="0"/>
              <a:t> significantly increase the DRAM area.</a:t>
            </a:r>
          </a:p>
          <a:p>
            <a:r>
              <a:rPr lang="en-US" baseline="0" dirty="0" smtClean="0"/>
              <a:t>Therefore, the </a:t>
            </a:r>
            <a:r>
              <a:rPr lang="en-US" baseline="0" dirty="0" err="1" smtClean="0"/>
              <a:t>bitline</a:t>
            </a:r>
            <a:r>
              <a:rPr lang="en-US" baseline="0" dirty="0" smtClean="0"/>
              <a:t> length exposes an important trade-off between area and latency.</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shows the trade-off between DRAM area and latency as we change the </a:t>
            </a:r>
            <a:r>
              <a:rPr lang="en-US" baseline="0" dirty="0" err="1" smtClean="0"/>
              <a:t>bitline</a:t>
            </a:r>
            <a:r>
              <a:rPr lang="en-US" baseline="0" dirty="0" smtClean="0"/>
              <a:t> length.</a:t>
            </a:r>
          </a:p>
          <a:p>
            <a:r>
              <a:rPr lang="en-US" baseline="0" dirty="0" smtClean="0"/>
              <a:t>Y-axis is the normalized DRAM area compared to a DRAM using 512 cells/</a:t>
            </a:r>
            <a:r>
              <a:rPr lang="en-US" baseline="0" dirty="0" err="1" smtClean="0"/>
              <a:t>bitline</a:t>
            </a:r>
            <a:r>
              <a:rPr lang="en-US" baseline="0" dirty="0" smtClean="0"/>
              <a:t>. A lower value is cheaper.</a:t>
            </a:r>
          </a:p>
          <a:p>
            <a:r>
              <a:rPr lang="en-US" baseline="0" dirty="0" smtClean="0"/>
              <a:t>X-axis shows the latency in terms of </a:t>
            </a:r>
            <a:r>
              <a:rPr lang="en-US" baseline="0" dirty="0" err="1" smtClean="0"/>
              <a:t>tRC</a:t>
            </a:r>
            <a:r>
              <a:rPr lang="en-US" baseline="0" dirty="0" smtClean="0"/>
              <a:t>, an important DRAM timing constraint. A lower value is faster.</a:t>
            </a:r>
          </a:p>
          <a:p>
            <a:endParaRPr lang="en-US" baseline="0" dirty="0" smtClean="0"/>
          </a:p>
          <a:p>
            <a:r>
              <a:rPr lang="en-US" baseline="0" dirty="0" smtClean="0"/>
              <a:t>Commodity DRAM chips use long </a:t>
            </a:r>
            <a:r>
              <a:rPr lang="en-US" baseline="0" dirty="0" err="1" smtClean="0"/>
              <a:t>bitlines</a:t>
            </a:r>
            <a:r>
              <a:rPr lang="en-US" baseline="0" dirty="0" smtClean="0"/>
              <a:t> to minimize area cost. On the other hand, shorter </a:t>
            </a:r>
            <a:r>
              <a:rPr lang="en-US" baseline="0" dirty="0" err="1" smtClean="0"/>
              <a:t>bitlines</a:t>
            </a:r>
            <a:r>
              <a:rPr lang="en-US" baseline="0" dirty="0" smtClean="0"/>
              <a:t> achieve lower latency at higher cost. </a:t>
            </a:r>
          </a:p>
          <a:p>
            <a:pPr defTabSz="931774">
              <a:defRPr/>
            </a:pPr>
            <a:r>
              <a:rPr lang="en-US" baseline="0" dirty="0" smtClean="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sum up, both long and short </a:t>
            </a:r>
            <a:r>
              <a:rPr lang="en-US" baseline="0" dirty="0" err="1" smtClean="0"/>
              <a:t>bitline</a:t>
            </a:r>
            <a:r>
              <a:rPr lang="en-US" baseline="0" dirty="0" smtClean="0"/>
              <a:t> do not achieve small area and low latency. </a:t>
            </a:r>
          </a:p>
          <a:p>
            <a:r>
              <a:rPr lang="en-US" baseline="0" dirty="0" smtClean="0"/>
              <a:t>Long </a:t>
            </a:r>
            <a:r>
              <a:rPr lang="en-US" baseline="0" dirty="0" err="1" smtClean="0"/>
              <a:t>bitline</a:t>
            </a:r>
            <a:r>
              <a:rPr lang="en-US" baseline="0" dirty="0" smtClean="0"/>
              <a:t> has small area but has high latency while short </a:t>
            </a:r>
            <a:r>
              <a:rPr lang="en-US" baseline="0" dirty="0" err="1" smtClean="0"/>
              <a:t>bitline</a:t>
            </a:r>
            <a:r>
              <a:rPr lang="en-US" baseline="0" dirty="0" smtClean="0"/>
              <a:t> has low latency but has large area.</a:t>
            </a:r>
          </a:p>
          <a:p>
            <a:endParaRPr lang="en-US" baseline="0" dirty="0" smtClean="0"/>
          </a:p>
          <a:p>
            <a:r>
              <a:rPr lang="en-US" baseline="0" dirty="0" smtClean="0"/>
              <a:t>To achieve the best of both worlds, we first start from long </a:t>
            </a:r>
            <a:r>
              <a:rPr lang="en-US" baseline="0" dirty="0" err="1" smtClean="0"/>
              <a:t>bitline</a:t>
            </a:r>
            <a:r>
              <a:rPr lang="en-US" baseline="0" dirty="0" smtClean="0"/>
              <a:t>, which has small area. </a:t>
            </a:r>
          </a:p>
          <a:p>
            <a:r>
              <a:rPr lang="en-US" baseline="0" dirty="0" smtClean="0"/>
              <a:t>After that, to achieve the low latency of short </a:t>
            </a:r>
            <a:r>
              <a:rPr lang="en-US" baseline="0" dirty="0" err="1" smtClean="0"/>
              <a:t>bitline</a:t>
            </a:r>
            <a:r>
              <a:rPr lang="en-US" baseline="0" dirty="0" smtClean="0"/>
              <a:t>, we divide the long </a:t>
            </a:r>
            <a:r>
              <a:rPr lang="en-US" baseline="0" dirty="0" err="1" smtClean="0"/>
              <a:t>bitline</a:t>
            </a:r>
            <a:r>
              <a:rPr lang="en-US" baseline="0" dirty="0" smtClean="0"/>
              <a:t> into two smaller segments. </a:t>
            </a:r>
          </a:p>
          <a:p>
            <a:r>
              <a:rPr lang="en-US" baseline="0" dirty="0" smtClean="0"/>
              <a:t>The </a:t>
            </a:r>
            <a:r>
              <a:rPr lang="en-US" baseline="0" dirty="0" err="1" smtClean="0"/>
              <a:t>bitline</a:t>
            </a:r>
            <a:r>
              <a:rPr lang="en-US" baseline="0" dirty="0" smtClean="0"/>
              <a:t> length of the segment nearby the sense-amplifier is same as the length of short </a:t>
            </a:r>
            <a:r>
              <a:rPr lang="en-US" baseline="0" dirty="0" err="1" smtClean="0"/>
              <a:t>bitline</a:t>
            </a:r>
            <a:r>
              <a:rPr lang="en-US" baseline="0" dirty="0" smtClean="0"/>
              <a:t>. </a:t>
            </a:r>
          </a:p>
          <a:p>
            <a:r>
              <a:rPr lang="en-US" baseline="0" dirty="0" smtClean="0"/>
              <a:t>Therefore, the latency of the segment is as low as the latency of the short </a:t>
            </a:r>
            <a:r>
              <a:rPr lang="en-US" baseline="0" dirty="0" err="1" smtClean="0"/>
              <a:t>bitline</a:t>
            </a:r>
            <a:r>
              <a:rPr lang="en-US" baseline="0" dirty="0" smtClean="0"/>
              <a:t>. </a:t>
            </a:r>
          </a:p>
          <a:p>
            <a:r>
              <a:rPr lang="en-US" baseline="0" dirty="0" smtClean="0"/>
              <a:t>To isolate this fast segment from the other segment, we add isolation transistors that selectively connect the two segments. </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way, our proposed approach achieves small area and low latency.</a:t>
            </a:r>
          </a:p>
          <a:p>
            <a:r>
              <a:rPr lang="en-US" baseline="0" dirty="0" smtClean="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the key idea is to divide</a:t>
            </a:r>
            <a:r>
              <a:rPr lang="en-US" baseline="0" dirty="0" smtClean="0"/>
              <a:t> </a:t>
            </a:r>
            <a:r>
              <a:rPr lang="en-US" dirty="0" smtClean="0"/>
              <a:t>a </a:t>
            </a:r>
            <a:r>
              <a:rPr lang="en-US" dirty="0" err="1" smtClean="0"/>
              <a:t>subarray</a:t>
            </a:r>
            <a:r>
              <a:rPr lang="en-US" dirty="0" smtClean="0"/>
              <a:t> into two segments with isolation transistors. </a:t>
            </a:r>
          </a:p>
          <a:p>
            <a:endParaRPr lang="en-US" dirty="0" smtClean="0"/>
          </a:p>
          <a:p>
            <a:r>
              <a:rPr lang="en-US" dirty="0" smtClean="0"/>
              <a:t>The segment, directly</a:t>
            </a:r>
            <a:r>
              <a:rPr lang="en-US" baseline="0" dirty="0" smtClean="0"/>
              <a:t> </a:t>
            </a:r>
            <a:r>
              <a:rPr lang="en-US" dirty="0" smtClean="0"/>
              <a:t>connected to the sense amplifier, is called the near segment. </a:t>
            </a:r>
          </a:p>
          <a:p>
            <a:r>
              <a:rPr lang="en-US" dirty="0" smtClean="0"/>
              <a:t>The other</a:t>
            </a:r>
            <a:r>
              <a:rPr lang="en-US" baseline="0" dirty="0" smtClean="0"/>
              <a:t> </a:t>
            </a:r>
            <a:r>
              <a:rPr lang="en-US" dirty="0" smtClean="0"/>
              <a:t>segment is</a:t>
            </a:r>
            <a:r>
              <a:rPr lang="en-US" baseline="0" dirty="0" smtClean="0"/>
              <a:t> </a:t>
            </a:r>
            <a:r>
              <a:rPr lang="en-US" dirty="0" smtClean="0"/>
              <a:t>called the far segment.</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33</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compares the latency.</a:t>
            </a:r>
          </a:p>
          <a:p>
            <a:r>
              <a:rPr lang="en-US" baseline="0" dirty="0" smtClean="0"/>
              <a:t>Y-axis is normalized latency. </a:t>
            </a:r>
          </a:p>
          <a:p>
            <a:r>
              <a:rPr lang="en-US" baseline="0" dirty="0" smtClean="0"/>
              <a:t>Compared to commodity DRAM, TL-DRAM’s near segment has 56% lower latency, while the far segment has 23% higher latency.</a:t>
            </a:r>
          </a:p>
          <a:p>
            <a:r>
              <a:rPr lang="en-US" baseline="0" dirty="0" smtClean="0"/>
              <a:t> </a:t>
            </a:r>
          </a:p>
          <a:p>
            <a:r>
              <a:rPr lang="en-US" baseline="0" dirty="0" smtClean="0"/>
              <a:t>The right figure compares the power.</a:t>
            </a:r>
          </a:p>
          <a:p>
            <a:r>
              <a:rPr lang="en-US" baseline="0" dirty="0" smtClean="0"/>
              <a:t>Y-axis is normalized power.</a:t>
            </a:r>
          </a:p>
          <a:p>
            <a:r>
              <a:rPr lang="en-US" baseline="0" dirty="0" smtClean="0"/>
              <a:t>Compared to commodity DRAM, TL-DRAM’s near segment has 51% lower power consumption and the far segment has 49% higher power consumption. </a:t>
            </a:r>
          </a:p>
          <a:p>
            <a:endParaRPr lang="en-US" baseline="0" dirty="0" smtClean="0"/>
          </a:p>
          <a:p>
            <a:r>
              <a:rPr lang="en-US" baseline="0" dirty="0" smtClean="0"/>
              <a:t>Lastly, mainly due to the isolation transistor, Tiered-latency DRAM increases the die-size by about 3%.</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Again, the figure shows the trade-off between area and latency in existing DRAM. </a:t>
            </a:r>
          </a:p>
          <a:p>
            <a:endParaRPr lang="en-US" baseline="0" dirty="0" smtClean="0"/>
          </a:p>
          <a:p>
            <a:r>
              <a:rPr lang="en-US" baseline="0" dirty="0" smtClean="0"/>
              <a:t>Unlike existing DRAM, TL-DRAM achieves low latency using the near segment while increasing the area by only 3%. </a:t>
            </a:r>
          </a:p>
          <a:p>
            <a:endParaRPr lang="en-US" baseline="0" dirty="0" smtClean="0"/>
          </a:p>
          <a:p>
            <a:r>
              <a:rPr lang="en-US" baseline="0" dirty="0" smtClean="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ways to leverage the TL-DRAM</a:t>
            </a:r>
            <a:r>
              <a:rPr lang="en-US" baseline="0" dirty="0" smtClean="0"/>
              <a:t> substrate by hardware or software.</a:t>
            </a:r>
          </a:p>
          <a:p>
            <a:endParaRPr lang="en-US" baseline="0" dirty="0" smtClean="0"/>
          </a:p>
          <a:p>
            <a:r>
              <a:rPr lang="en-US" baseline="0" dirty="0" smtClean="0"/>
              <a:t>In this slide, I describe many such ways.</a:t>
            </a:r>
          </a:p>
          <a:p>
            <a:r>
              <a:rPr lang="en-US" baseline="0" dirty="0" smtClean="0"/>
              <a:t>First, the near segment can be used as a hardware-managed inclusive cache to the far segment.</a:t>
            </a:r>
          </a:p>
          <a:p>
            <a:r>
              <a:rPr lang="en-US" baseline="0" dirty="0" smtClean="0"/>
              <a:t>Second, the near segment can be used as a hardware-managed exclusive cache to the far segment.</a:t>
            </a:r>
          </a:p>
          <a:p>
            <a:r>
              <a:rPr lang="en-US" baseline="0" dirty="0" smtClean="0"/>
              <a:t>Third, the operating system can intelligently allocate frequently-accessed pages to the near segment.</a:t>
            </a:r>
          </a:p>
          <a:p>
            <a:r>
              <a:rPr lang="en-US" baseline="0" dirty="0" smtClean="0"/>
              <a:t>Forth mechanism is to simple replace DRAM with TL-DRAM without any near segment handling</a:t>
            </a:r>
          </a:p>
          <a:p>
            <a:endParaRPr lang="en-US" baseline="0" dirty="0" smtClean="0"/>
          </a:p>
          <a:p>
            <a:r>
              <a:rPr lang="en-US" baseline="0" dirty="0" smtClean="0"/>
              <a:t>While our paper provides detailed explanations and evaluations of first three mechanism, </a:t>
            </a:r>
          </a:p>
          <a:p>
            <a:r>
              <a:rPr lang="en-US" baseline="0" dirty="0" smtClean="0"/>
              <a:t>in this talk, we will focus on the first approach, which is to use the near segment as a hardware managed cache for the far segment.</a:t>
            </a:r>
            <a:endParaRPr lang="en-US" dirty="0" smtClean="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shows the IPC improvement of our three caching mechanisms over commodity DRAM. </a:t>
            </a:r>
          </a:p>
          <a:p>
            <a:r>
              <a:rPr lang="en-US" baseline="0" dirty="0" smtClean="0"/>
              <a:t>All of them improve performance and benefit-based caching shows maximum performance improvement by 12.7%.</a:t>
            </a:r>
          </a:p>
          <a:p>
            <a:endParaRPr lang="en-US" baseline="0" dirty="0" smtClean="0"/>
          </a:p>
          <a:p>
            <a:r>
              <a:rPr lang="en-US" baseline="0" dirty="0" smtClean="0"/>
              <a:t>The right figure shows the normalized power reduction of our three caching mechanisms over commodity DRAM.</a:t>
            </a:r>
          </a:p>
          <a:p>
            <a:r>
              <a:rPr lang="en-US" baseline="0" dirty="0" smtClean="0"/>
              <a:t> All of them reduce power consumption and benefit-based caching shows maximum power reduction by 23%.</a:t>
            </a:r>
            <a:endParaRPr lang="en-US" dirty="0" smtClean="0"/>
          </a:p>
          <a:p>
            <a:endParaRPr lang="en-US" dirty="0" smtClean="0"/>
          </a:p>
          <a:p>
            <a:pPr defTabSz="931717">
              <a:defRPr/>
            </a:pPr>
            <a:r>
              <a:rPr lang="en-US" baseline="0" dirty="0" smtClean="0"/>
              <a:t>Therefore, using near segment as a cache improves performance and reduces power consumption at the cost of 3% area overhead.</a:t>
            </a:r>
          </a:p>
          <a:p>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37</a:t>
            </a:fld>
            <a:endParaRPr lang="en-US">
              <a:solidFill>
                <a:prstClr val="black"/>
              </a:solidFill>
              <a:latin typeface="Calibri"/>
            </a:endParaRPr>
          </a:p>
        </p:txBody>
      </p:sp>
    </p:spTree>
    <p:extLst>
      <p:ext uri="{BB962C8B-B14F-4D97-AF65-F5344CB8AC3E}">
        <p14:creationId xmlns:p14="http://schemas.microsoft.com/office/powerpoint/2010/main" val="2532083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68400" y="697230"/>
            <a:ext cx="46736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49</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62</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69</a:t>
            </a:fld>
            <a:endParaRPr lang="en-US">
              <a:solidFill>
                <a:prstClr val="black"/>
              </a:solidFill>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What kind of performance do we expect when we run two applications on a multi-core system? To answer this question, we performed an experiment. We took two applications we cared about, ran them together on different cores in a dual-core system, and measured their slowdown compared to when each is run alone on the same system. This graph shows the slowdown each app experienced. (DATA explanation…) </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Why do we get such a large disparity in the slowdowns?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priorities? No. We went back and gave high priority to gcc and low priority to matlab. The slowdowns did not change at all. Neither the software or the hardware enforced the priorities.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contention in the disk? We checked for this possibility, but found that these applications did not have any disk accesses in the steady state. They both fit in the physical memory and therefore did not interfere in the disk.</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What is it then? Why do we get such large disparity in slowdowns in a dual core system?</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 will call such an application a </a:t>
            </a:r>
            <a:r>
              <a:rPr lang="ja-JP" altLang="en-US" sz="1000" dirty="0">
                <a:latin typeface="Arial" charset="0"/>
              </a:rPr>
              <a:t>“</a:t>
            </a:r>
            <a:r>
              <a:rPr lang="en-US" altLang="ja-JP" sz="1000" dirty="0">
                <a:latin typeface="Arial" charset="0"/>
              </a:rPr>
              <a:t>memory performance hog</a:t>
            </a:r>
            <a:r>
              <a:rPr lang="ja-JP" altLang="en-US" sz="1000" dirty="0">
                <a:latin typeface="Arial" charset="0"/>
              </a:rPr>
              <a:t>”</a:t>
            </a:r>
            <a:endParaRPr lang="en-US" altLang="ja-JP" sz="1000" dirty="0">
              <a:latin typeface="Arial" charset="0"/>
            </a:endParaRPr>
          </a:p>
          <a:p>
            <a:pPr eaLnBrk="1" hangingPunct="1">
              <a:lnSpc>
                <a:spcPct val="90000"/>
              </a:lnSpc>
              <a:spcBef>
                <a:spcPct val="0"/>
              </a:spcBef>
            </a:pPr>
            <a:r>
              <a:rPr lang="en-US" sz="1000" dirty="0">
                <a:latin typeface="Arial" charset="0"/>
              </a:rPr>
              <a:t>Now, let me tell you why this disparity in slowdowns happens.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that there are other applications or the OS interfering with gcc, stealing its time quantums? No.</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1E0A0-A893-BF4B-B949-99F940BF11F6}" type="slidenum">
              <a:rPr lang="en-US" sz="1200">
                <a:solidFill>
                  <a:srgbClr val="000000"/>
                </a:solidFill>
                <a:cs typeface="Arial" charset="0"/>
              </a:rPr>
              <a:pPr eaLnBrk="1" hangingPunct="1"/>
              <a:t>85</a:t>
            </a:fld>
            <a:endParaRPr lang="en-US" sz="1200" dirty="0">
              <a:solidFill>
                <a:srgbClr val="000000"/>
              </a:solidFill>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B4861F-DC9D-5841-BE7E-A0A97DE3344B}" type="slidenum">
              <a:rPr lang="en-US" sz="1200">
                <a:solidFill>
                  <a:srgbClr val="000000"/>
                </a:solidFill>
              </a:rPr>
              <a:pPr eaLnBrk="1" hangingPunct="1"/>
              <a:t>86</a:t>
            </a:fld>
            <a:endParaRPr lang="en-US" sz="1200" dirty="0">
              <a:solidFill>
                <a:srgbClr val="000000"/>
              </a:solidFill>
            </a:endParaRPr>
          </a:p>
        </p:txBody>
      </p:sp>
      <p:sp>
        <p:nvSpPr>
          <p:cNvPr id="184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-In a multi-core chip, different cores share some hardware resources. In particular, they share the DRAM memory system. The shared memory system consists of this and that. </a:t>
            </a:r>
          </a:p>
          <a:p>
            <a:pPr eaLnBrk="1" hangingPunct="1">
              <a:lnSpc>
                <a:spcPct val="90000"/>
              </a:lnSpc>
              <a:spcBef>
                <a:spcPct val="0"/>
              </a:spcBef>
              <a:buFontTx/>
              <a:buChar char="-"/>
            </a:pPr>
            <a:r>
              <a:rPr lang="en-US" sz="1000" dirty="0">
                <a:latin typeface="Arial" charset="0"/>
              </a:rPr>
              <a:t>When we run matlab on one core, and gcc on another core, both cores generate memory requests to access the DRAM banks. When these requests arrive at the DRAM controller, the controller favors matlab</a:t>
            </a:r>
            <a:r>
              <a:rPr lang="ja-JP" altLang="en-US" sz="1000" dirty="0">
                <a:latin typeface="Arial" charset="0"/>
              </a:rPr>
              <a:t>’</a:t>
            </a:r>
            <a:r>
              <a:rPr lang="en-US" altLang="ja-JP" sz="1000" dirty="0">
                <a:latin typeface="Arial" charset="0"/>
              </a:rPr>
              <a:t>s requests over gcc</a:t>
            </a:r>
            <a:r>
              <a:rPr lang="ja-JP" altLang="en-US" sz="1000" dirty="0">
                <a:latin typeface="Arial" charset="0"/>
              </a:rPr>
              <a:t>’</a:t>
            </a:r>
            <a:r>
              <a:rPr lang="en-US" altLang="ja-JP" sz="1000" dirty="0">
                <a:latin typeface="Arial" charset="0"/>
              </a:rPr>
              <a:t>s requests. As a result, matlab can make progress and continues generating memory requests. These requests are again favored by the DRAM controller over gcc</a:t>
            </a:r>
            <a:r>
              <a:rPr lang="ja-JP" altLang="en-US" sz="1000" dirty="0">
                <a:latin typeface="Arial" charset="0"/>
              </a:rPr>
              <a:t>’</a:t>
            </a:r>
            <a:r>
              <a:rPr lang="en-US" altLang="ja-JP" sz="1000" dirty="0">
                <a:latin typeface="Arial" charset="0"/>
              </a:rPr>
              <a:t>s requests. Therefore, gcc starves waiting for its requests to be serviced in DRAM whereas matlab makes very quick progress as if it were running alone. </a:t>
            </a: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r>
              <a:rPr lang="en-US" sz="1000" dirty="0">
                <a:latin typeface="Arial" charset="0"/>
              </a:rPr>
              <a:t>Why does this happen? This is because the algorithms employed by the DRAM controller are unfair. </a:t>
            </a:r>
          </a:p>
          <a:p>
            <a:pPr eaLnBrk="1" hangingPunct="1">
              <a:lnSpc>
                <a:spcPct val="90000"/>
              </a:lnSpc>
              <a:spcBef>
                <a:spcPct val="0"/>
              </a:spcBef>
              <a:buFontTx/>
              <a:buChar char="-"/>
            </a:pPr>
            <a:r>
              <a:rPr lang="en-US" sz="1000" dirty="0">
                <a:latin typeface="Arial" charset="0"/>
              </a:rPr>
              <a:t>But, why are these algorithms unfair? Why do they unfairly prioritize matlab accesses?</a:t>
            </a:r>
          </a:p>
          <a:p>
            <a:pPr eaLnBrk="1" hangingPunct="1">
              <a:lnSpc>
                <a:spcPct val="90000"/>
              </a:lnSpc>
              <a:spcBef>
                <a:spcPct val="0"/>
              </a:spcBef>
              <a:buFontTx/>
              <a:buChar char="-"/>
            </a:pPr>
            <a:r>
              <a:rPr lang="en-US" sz="1000" dirty="0">
                <a:latin typeface="Arial" charset="0"/>
              </a:rPr>
              <a:t>To understand this, we need to understand how a DRAM bank operates.</a:t>
            </a: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endParaRPr lang="en-US" sz="1000" dirty="0">
              <a:latin typeface="Arial" charset="0"/>
            </a:endParaRPr>
          </a:p>
          <a:p>
            <a:pPr eaLnBrk="1" hangingPunct="1">
              <a:lnSpc>
                <a:spcPct val="90000"/>
              </a:lnSpc>
              <a:spcBef>
                <a:spcPct val="0"/>
              </a:spcBef>
              <a:buFontTx/>
              <a:buChar char="-"/>
            </a:pPr>
            <a:r>
              <a:rPr lang="en-US" sz="1000" dirty="0">
                <a:latin typeface="Arial" charset="0"/>
              </a:rPr>
              <a:t>Almost all systems today contain multi-core chips</a:t>
            </a:r>
          </a:p>
          <a:p>
            <a:pPr eaLnBrk="1" hangingPunct="1">
              <a:lnSpc>
                <a:spcPct val="90000"/>
              </a:lnSpc>
              <a:spcBef>
                <a:spcPct val="0"/>
              </a:spcBef>
              <a:buFontTx/>
              <a:buChar char="-"/>
            </a:pPr>
            <a:r>
              <a:rPr lang="en-US" sz="1000" dirty="0">
                <a:latin typeface="Arial" charset="0"/>
              </a:rPr>
              <a:t>Multi-core systems consist of multiple on-chip cores and caches</a:t>
            </a:r>
          </a:p>
          <a:p>
            <a:pPr eaLnBrk="1" hangingPunct="1">
              <a:lnSpc>
                <a:spcPct val="90000"/>
              </a:lnSpc>
              <a:spcBef>
                <a:spcPct val="0"/>
              </a:spcBef>
              <a:buFontTx/>
              <a:buChar char="-"/>
            </a:pPr>
            <a:r>
              <a:rPr lang="en-US" sz="1000" dirty="0">
                <a:latin typeface="Arial" charset="0"/>
              </a:rPr>
              <a:t>Cores share the DRAM memory system</a:t>
            </a:r>
          </a:p>
          <a:p>
            <a:pPr eaLnBrk="1" hangingPunct="1">
              <a:lnSpc>
                <a:spcPct val="90000"/>
              </a:lnSpc>
              <a:spcBef>
                <a:spcPct val="0"/>
              </a:spcBef>
              <a:buFontTx/>
              <a:buChar char="-"/>
            </a:pPr>
            <a:r>
              <a:rPr lang="en-US" sz="1000" dirty="0">
                <a:latin typeface="Arial" charset="0"/>
              </a:rPr>
              <a:t>DRAM memory system consists of</a:t>
            </a:r>
          </a:p>
          <a:p>
            <a:pPr lvl="1" eaLnBrk="1" hangingPunct="1">
              <a:lnSpc>
                <a:spcPct val="90000"/>
              </a:lnSpc>
              <a:spcBef>
                <a:spcPct val="0"/>
              </a:spcBef>
              <a:buFontTx/>
              <a:buChar char="-"/>
            </a:pPr>
            <a:r>
              <a:rPr lang="en-US" sz="1000" dirty="0">
                <a:latin typeface="Arial" charset="0"/>
                <a:ea typeface="ＭＳ Ｐゴシック" charset="0"/>
              </a:rPr>
              <a:t>DRAM banks that store data (multiple banks to allow parallel accesses)</a:t>
            </a:r>
          </a:p>
          <a:p>
            <a:pPr lvl="1" eaLnBrk="1" hangingPunct="1">
              <a:lnSpc>
                <a:spcPct val="90000"/>
              </a:lnSpc>
              <a:spcBef>
                <a:spcPct val="0"/>
              </a:spcBef>
              <a:buFontTx/>
              <a:buChar char="-"/>
            </a:pPr>
            <a:r>
              <a:rPr lang="en-US" sz="1000" dirty="0">
                <a:latin typeface="Arial" charset="0"/>
                <a:ea typeface="ＭＳ Ｐゴシック" charset="0"/>
              </a:rPr>
              <a:t>DRAM memory controller that mediates between cores and DRAM memory</a:t>
            </a:r>
          </a:p>
          <a:p>
            <a:pPr lvl="2" eaLnBrk="1" hangingPunct="1">
              <a:lnSpc>
                <a:spcPct val="90000"/>
              </a:lnSpc>
              <a:spcBef>
                <a:spcPct val="0"/>
              </a:spcBef>
              <a:buFontTx/>
              <a:buChar char="-"/>
            </a:pPr>
            <a:r>
              <a:rPr lang="en-US" sz="1000" dirty="0">
                <a:latin typeface="Arial" charset="0"/>
                <a:ea typeface="ＭＳ Ｐゴシック" charset="0"/>
              </a:rPr>
              <a:t>It schedules memory operations generated by cores to DRAM</a:t>
            </a:r>
          </a:p>
          <a:p>
            <a:pPr eaLnBrk="1" hangingPunct="1">
              <a:lnSpc>
                <a:spcPct val="90000"/>
              </a:lnSpc>
              <a:spcBef>
                <a:spcPct val="0"/>
              </a:spcBef>
              <a:buFontTx/>
              <a:buChar char="-"/>
            </a:pPr>
            <a:r>
              <a:rPr lang="en-US" sz="1000" dirty="0">
                <a:latin typeface="Arial" charset="0"/>
              </a:rPr>
              <a:t>This talk is about exploiting the unfair algorithms in the memory controllers to perform denial of service to running threads</a:t>
            </a:r>
          </a:p>
          <a:p>
            <a:pPr eaLnBrk="1" hangingPunct="1">
              <a:lnSpc>
                <a:spcPct val="90000"/>
              </a:lnSpc>
              <a:spcBef>
                <a:spcPct val="0"/>
              </a:spcBef>
              <a:buFontTx/>
              <a:buChar char="-"/>
            </a:pPr>
            <a:r>
              <a:rPr lang="en-US" sz="1000" dirty="0">
                <a:latin typeface="Arial" charset="0"/>
              </a:rPr>
              <a:t>To understand how this happens, we need to know about how each DRAM bank operates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BF7020E7-1D64-4A9E-A700-1A7CFB55C96E}" type="slidenum">
              <a:rPr lang="en-US" smtClean="0">
                <a:solidFill>
                  <a:prstClr val="black"/>
                </a:solidFill>
                <a:latin typeface="Arial" charset="0"/>
              </a:rPr>
              <a:pPr/>
              <a:t>87</a:t>
            </a:fld>
            <a:endParaRPr lang="en-US" smtClean="0">
              <a:solidFill>
                <a:prstClr val="black"/>
              </a:solidFill>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a:buFontTx/>
              <a:buChar char="-"/>
            </a:pPr>
            <a:r>
              <a:rPr lang="en-US" dirty="0" smtClean="0">
                <a:latin typeface="Arial" charset="0"/>
              </a:rPr>
              <a:t>Streaming through memory by performing operations on two 1D arrays.</a:t>
            </a:r>
          </a:p>
          <a:p>
            <a:pPr>
              <a:buFontTx/>
              <a:buChar char="-"/>
            </a:pPr>
            <a:r>
              <a:rPr lang="en-US" dirty="0" smtClean="0">
                <a:latin typeface="Arial" charset="0"/>
              </a:rPr>
              <a:t>Sequential memory access</a:t>
            </a:r>
          </a:p>
          <a:p>
            <a:pPr>
              <a:buFontTx/>
              <a:buChar char="-"/>
            </a:pPr>
            <a:r>
              <a:rPr lang="en-US" dirty="0" smtClean="0">
                <a:latin typeface="Arial" charset="0"/>
              </a:rPr>
              <a:t>Each access is a cache miss (elements of array larger than a cache line size) </a:t>
            </a:r>
            <a:r>
              <a:rPr lang="en-US" dirty="0" smtClean="0">
                <a:latin typeface="Arial" charset="0"/>
                <a:sym typeface="Wingdings" pitchFamily="2" charset="2"/>
              </a:rPr>
              <a:t> hence, very memory intensive</a:t>
            </a:r>
            <a:endParaRPr lang="en-US" dirty="0" smtClean="0">
              <a:latin typeface="Arial" charset="0"/>
            </a:endParaRPr>
          </a:p>
          <a:p>
            <a:endParaRPr lang="en-US" dirty="0" smtClean="0">
              <a:latin typeface="Arial" charset="0"/>
            </a:endParaRPr>
          </a:p>
          <a:p>
            <a:r>
              <a:rPr lang="en-US" dirty="0" smtClean="0">
                <a:latin typeface="Arial" charset="0"/>
              </a:rPr>
              <a:t>Link to the real code…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9417816-A607-CE43-B61B-17B8320D3897}" type="slidenum">
              <a:rPr lang="en-US" sz="1200">
                <a:solidFill>
                  <a:prstClr val="black"/>
                </a:solidFill>
              </a:rPr>
              <a:pPr eaLnBrk="1" hangingPunct="1"/>
              <a:t>88</a:t>
            </a:fld>
            <a:endParaRPr lang="en-US" sz="120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atin typeface="Arial" charset="0"/>
                <a:ea typeface="ＭＳ Ｐゴシック" charset="0"/>
                <a:cs typeface="ＭＳ Ｐゴシック" charset="0"/>
              </a:rPr>
              <a:t>Pictorially demonstrate how stream denies memory service to rdarray</a:t>
            </a:r>
          </a:p>
          <a:p>
            <a:pPr>
              <a:buFontTx/>
              <a:buChar char="-"/>
            </a:pPr>
            <a:r>
              <a:rPr lang="en-US">
                <a:latin typeface="Arial" charset="0"/>
                <a:ea typeface="ＭＳ Ｐゴシック" charset="0"/>
                <a:cs typeface="ＭＳ Ｐゴシック" charset="0"/>
              </a:rPr>
              <a:t>Stream continuously accesses columns in row 0 in a streaming manner (streams through a row after opening it)</a:t>
            </a:r>
          </a:p>
          <a:p>
            <a:pPr>
              <a:buFontTx/>
              <a:buChar char="-"/>
            </a:pPr>
            <a:r>
              <a:rPr lang="en-US">
                <a:latin typeface="Arial" charset="0"/>
                <a:ea typeface="ＭＳ Ｐゴシック" charset="0"/>
                <a:cs typeface="ＭＳ Ｐゴシック" charset="0"/>
              </a:rPr>
              <a:t>In other words almost all its requests are row-hits</a:t>
            </a:r>
          </a:p>
          <a:p>
            <a:pPr>
              <a:buFontTx/>
              <a:buChar char="-"/>
            </a:pPr>
            <a:r>
              <a:rPr lang="en-US">
                <a:latin typeface="Arial" charset="0"/>
                <a:ea typeface="ＭＳ Ｐゴシック" charset="0"/>
                <a:cs typeface="ＭＳ Ｐゴシック" charset="0"/>
              </a:rPr>
              <a:t>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are row-conflicts (no locality)</a:t>
            </a:r>
          </a:p>
          <a:p>
            <a:pPr>
              <a:buFontTx/>
              <a:buChar char="-"/>
            </a:pPr>
            <a:r>
              <a:rPr lang="en-US">
                <a:latin typeface="Arial" charset="0"/>
                <a:ea typeface="ＭＳ Ｐゴシック" charset="0"/>
                <a:cs typeface="ＭＳ Ｐゴシック" charset="0"/>
              </a:rPr>
              <a:t>The DRAM controller reorders streams requests to the open row over other requests (even older ones) to maximize DRAM throughput</a:t>
            </a:r>
          </a:p>
          <a:p>
            <a:pPr>
              <a:buFontTx/>
              <a:buChar char="-"/>
            </a:pPr>
            <a:r>
              <a:rPr lang="en-US">
                <a:latin typeface="Arial" charset="0"/>
                <a:ea typeface="ＭＳ Ｐゴシック" charset="0"/>
                <a:cs typeface="ＭＳ Ｐゴシック" charset="0"/>
              </a:rPr>
              <a:t>Hence, 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do not get serviced as long as stream is issuing requests at a fast-enough rate</a:t>
            </a:r>
          </a:p>
          <a:p>
            <a:pPr>
              <a:buFontTx/>
              <a:buChar char="-"/>
            </a:pPr>
            <a:r>
              <a:rPr lang="en-US">
                <a:latin typeface="Arial" charset="0"/>
                <a:ea typeface="ＭＳ Ｐゴシック" charset="0"/>
                <a:cs typeface="ＭＳ Ｐゴシック" charset="0"/>
              </a:rPr>
              <a:t>In this example, the red thread</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 to another row will not get serviced until stream stops issuing a request to row 0</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With those parameters, 128 requests of stream would be serviced before 1 from rdarray</a:t>
            </a:r>
          </a:p>
          <a:p>
            <a:pPr>
              <a:buFontTx/>
              <a:buChar char="-"/>
            </a:pPr>
            <a:r>
              <a:rPr lang="en-US">
                <a:latin typeface="Arial" charset="0"/>
                <a:ea typeface="ＭＳ Ｐゴシック" charset="0"/>
                <a:cs typeface="ＭＳ Ｐゴシック" charset="0"/>
              </a:rPr>
              <a:t>As row-buffer size increases, which is the industry trend, this problem will become more severe</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This is not the worst case, but it is easy to construct and understand</a:t>
            </a:r>
          </a:p>
          <a:p>
            <a:pPr marL="742950" lvl="1" indent="-285750">
              <a:buFontTx/>
              <a:buChar char="-"/>
            </a:pPr>
            <a:r>
              <a:rPr lang="en-US">
                <a:latin typeface="Arial" charset="0"/>
                <a:ea typeface="ＭＳ Ｐゴシック" charset="0"/>
              </a:rPr>
              <a:t>Stream falls off the row buffer at some point</a:t>
            </a:r>
          </a:p>
          <a:p>
            <a:pPr>
              <a:buFontTx/>
              <a:buChar char="-"/>
            </a:pPr>
            <a:r>
              <a:rPr lang="en-US">
                <a:latin typeface="Arial" charset="0"/>
                <a:ea typeface="ＭＳ Ｐゴシック" charset="0"/>
                <a:cs typeface="ＭＳ Ｐゴシック" charset="0"/>
              </a:rPr>
              <a:t>I leave it to the listeners to construct a case worse than this (it is possible)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RANDOM</a:t>
            </a:r>
            <a:r>
              <a:rPr lang="en-US" baseline="0" dirty="0" smtClean="0"/>
              <a:t> was given higher OS priority in the experiments</a:t>
            </a:r>
            <a:endParaRPr lang="en-US" dirty="0"/>
          </a:p>
        </p:txBody>
      </p:sp>
      <p:sp>
        <p:nvSpPr>
          <p:cNvPr id="4" name="Slide Number Placeholder 3"/>
          <p:cNvSpPr>
            <a:spLocks noGrp="1"/>
          </p:cNvSpPr>
          <p:nvPr>
            <p:ph type="sldNum" sz="quarter" idx="10"/>
          </p:nvPr>
        </p:nvSpPr>
        <p:spPr/>
        <p:txBody>
          <a:bodyPr/>
          <a:lstStyle/>
          <a:p>
            <a:pPr>
              <a:defRPr/>
            </a:pPr>
            <a:fld id="{2D9AD881-9221-4112-925B-F85EA4998059}" type="slidenum">
              <a:rPr lang="en-US" smtClean="0">
                <a:solidFill>
                  <a:prstClr val="black"/>
                </a:solidFill>
                <a:latin typeface="Calibri"/>
              </a:rPr>
              <a:pPr>
                <a:defRPr/>
              </a:pPr>
              <a:t>89</a:t>
            </a:fld>
            <a:endParaRPr lang="en-US">
              <a:solidFill>
                <a:prstClr val="black"/>
              </a:solidFill>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solidFill>
                  <a:prstClr val="black"/>
                </a:solidFill>
                <a:cs typeface="Arial" charset="0"/>
              </a:rPr>
              <a:pPr eaLnBrk="1" hangingPunct="1"/>
              <a:t>90</a:t>
            </a:fld>
            <a:endParaRPr lang="en-US" sz="1200" dirty="0">
              <a:solidFill>
                <a:prstClr val="black"/>
              </a:solidFill>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94</a:t>
            </a:fld>
            <a:endParaRPr lang="en-US">
              <a:solidFill>
                <a:prstClr val="black"/>
              </a:solidFill>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why do previous algorithms fail?</a:t>
            </a:r>
          </a:p>
          <a:p>
            <a:endParaRPr lang="en-US" dirty="0" smtClean="0"/>
          </a:p>
          <a:p>
            <a:r>
              <a:rPr lang="en-US" dirty="0" smtClean="0"/>
              <a:t>On the one hand there is the throughput biased approach</a:t>
            </a:r>
            <a:r>
              <a:rPr lang="en-US" baseline="0" dirty="0" smtClean="0"/>
              <a:t> that prioritizes less memory-intensive threads.</a:t>
            </a:r>
          </a:p>
          <a:p>
            <a:r>
              <a:rPr lang="en-US" baseline="0" dirty="0" smtClean="0"/>
              <a:t>Servicing memory requests from such threads allow them to make progress in the processor, increasing throughput.</a:t>
            </a:r>
          </a:p>
          <a:p>
            <a:r>
              <a:rPr lang="en-US" baseline="0" dirty="0" smtClean="0"/>
              <a:t>However, the most memory-intensive thread, thread C, remains persistently </a:t>
            </a:r>
            <a:r>
              <a:rPr lang="en-US" baseline="0" dirty="0" err="1" smtClean="0"/>
              <a:t>deprioritized</a:t>
            </a:r>
            <a:r>
              <a:rPr lang="en-US" baseline="0" dirty="0" smtClean="0"/>
              <a:t> and </a:t>
            </a:r>
            <a:r>
              <a:rPr lang="en-US" baseline="0" dirty="0" err="1" smtClean="0"/>
              <a:t>and</a:t>
            </a:r>
            <a:r>
              <a:rPr lang="en-US" baseline="0" dirty="0" smtClean="0"/>
              <a:t> becomes prone to starvation causing large slowdowns and, ultimately, unfairness.</a:t>
            </a:r>
          </a:p>
          <a:p>
            <a:endParaRPr lang="en-US" baseline="0" dirty="0" smtClean="0"/>
          </a:p>
          <a:p>
            <a:r>
              <a:rPr lang="en-US" baseline="0" dirty="0" smtClean="0"/>
              <a:t>On the other hand there is the fairness biased approach where threads take turns accessing the memory.</a:t>
            </a:r>
          </a:p>
          <a:p>
            <a:r>
              <a:rPr lang="en-US" baseline="0" dirty="0" smtClean="0"/>
              <a:t>In this case, the most memory-intensive thread does not starve.</a:t>
            </a:r>
          </a:p>
          <a:p>
            <a:r>
              <a:rPr lang="en-US" baseline="0" dirty="0" smtClean="0"/>
              <a:t>However, the least memory-intensive thread, thread A, is not prioritized, leading to reduced throughput.</a:t>
            </a:r>
          </a:p>
          <a:p>
            <a:endParaRPr lang="en-US" baseline="0" dirty="0" smtClean="0"/>
          </a:p>
          <a:p>
            <a:r>
              <a:rPr lang="en-US" baseline="0" dirty="0" smtClean="0"/>
              <a:t>As you can see, a single policy applied to all threads is insufficient since different threads have different memory access needs.</a:t>
            </a:r>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98</a:t>
            </a:fld>
            <a:endParaRPr lang="en-US" dirty="0">
              <a:solidFill>
                <a:prstClr val="black"/>
              </a:solidFill>
              <a:latin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a:t>
            </a:r>
            <a:r>
              <a:rPr lang="en-US" baseline="0" dirty="0" smtClean="0"/>
              <a:t> </a:t>
            </a:r>
            <a:r>
              <a:rPr lang="en-US" dirty="0" smtClean="0"/>
              <a:t>how do we achieve the best of both worlds? Our</a:t>
            </a:r>
            <a:r>
              <a:rPr lang="en-US" baseline="0" dirty="0" smtClean="0"/>
              <a:t> algorithm is based on the following insights:</a:t>
            </a:r>
            <a:endParaRPr lang="en-US" dirty="0" smtClean="0"/>
          </a:p>
          <a:p>
            <a:endParaRPr lang="en-US" dirty="0" smtClean="0"/>
          </a:p>
          <a:p>
            <a:r>
              <a:rPr lang="en-US" dirty="0" smtClean="0"/>
              <a:t>First, </a:t>
            </a:r>
            <a:r>
              <a:rPr lang="en-US" baseline="0" dirty="0" smtClean="0"/>
              <a:t>we would like to prioritize the memory-non-intensive threads to increase system throughput. </a:t>
            </a:r>
          </a:p>
          <a:p>
            <a:r>
              <a:rPr lang="en-US" baseline="0" dirty="0" smtClean="0"/>
              <a:t>Doing so does not degrade unfairness, since memory-non-intensive threads are inherently “light” and rarely cause interference for the memory-intensive threads.</a:t>
            </a:r>
          </a:p>
          <a:p>
            <a:endParaRPr lang="en-US" baseline="0" dirty="0" smtClean="0"/>
          </a:p>
          <a:p>
            <a:r>
              <a:rPr lang="en-US" baseline="0" dirty="0" smtClean="0"/>
              <a:t>For fairness, we discovered that unfairness is usually caused when one memory-intensive thread is prioritized over another. </a:t>
            </a:r>
          </a:p>
          <a:p>
            <a:r>
              <a:rPr lang="en-US" baseline="0" dirty="0" smtClean="0"/>
              <a:t>As we’ve seen, the most </a:t>
            </a:r>
            <a:r>
              <a:rPr lang="en-US" baseline="0" dirty="0" err="1" smtClean="0"/>
              <a:t>deprioritized</a:t>
            </a:r>
            <a:r>
              <a:rPr lang="en-US" baseline="0" dirty="0" smtClean="0"/>
              <a:t> thread can starve.</a:t>
            </a:r>
          </a:p>
          <a:p>
            <a:r>
              <a:rPr lang="en-US" baseline="0" dirty="0" smtClean="0"/>
              <a:t>To address this problem, we would like to shuffle their priority so that no single thread is persistently prioritized over another thread.</a:t>
            </a:r>
          </a:p>
          <a:p>
            <a:endParaRPr lang="en-US" baseline="0" dirty="0" smtClean="0"/>
          </a:p>
          <a:p>
            <a:r>
              <a:rPr lang="en-US" baseline="0" dirty="0" smtClean="0"/>
              <a:t>However, memory-intensive threads are not created equal.</a:t>
            </a:r>
          </a:p>
          <a:p>
            <a:r>
              <a:rPr lang="en-US" baseline="0" dirty="0" smtClean="0"/>
              <a:t>They have different vulnerability to memory interference.</a:t>
            </a:r>
          </a:p>
          <a:p>
            <a:r>
              <a:rPr lang="en-US" baseline="0" dirty="0" smtClean="0"/>
              <a:t>To address their differences, shuffling should be performed in an asymmetric manner.</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99</a:t>
            </a:fld>
            <a:endParaRPr lang="en-US" dirty="0">
              <a:solidFill>
                <a:prstClr val="black"/>
              </a:solidFill>
              <a:latin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a:t>
            </a:r>
            <a:r>
              <a:rPr lang="en-US" baseline="0" dirty="0" smtClean="0"/>
              <a:t> a</a:t>
            </a:r>
            <a:r>
              <a:rPr lang="en-US" dirty="0" smtClean="0"/>
              <a:t>lgorithm,</a:t>
            </a:r>
            <a:r>
              <a:rPr lang="en-US" baseline="0" dirty="0" smtClean="0"/>
              <a:t> Thread Cluster Memory Scheduling, first groups threads into two clusters.</a:t>
            </a:r>
          </a:p>
          <a:p>
            <a:endParaRPr lang="en-US" baseline="0" dirty="0" smtClean="0"/>
          </a:p>
          <a:p>
            <a:pPr defTabSz="881390">
              <a:defRPr/>
            </a:pPr>
            <a:r>
              <a:rPr lang="en-US" baseline="0" dirty="0" smtClean="0"/>
              <a:t>Among the threads executing in the system, some are memory-non-intensive whereas some are memory-intensive.</a:t>
            </a:r>
          </a:p>
          <a:p>
            <a:r>
              <a:rPr lang="en-US" baseline="0" dirty="0" smtClean="0"/>
              <a:t>We isolate the memory-non-intensive threads into the non-intensive cluster and the memory-intensive threads into the intensive cluster.</a:t>
            </a:r>
          </a:p>
          <a:p>
            <a:r>
              <a:rPr lang="en-US" baseline="0" dirty="0" smtClean="0"/>
              <a:t>This is so that we can apply different policies for different threads.</a:t>
            </a:r>
          </a:p>
          <a:p>
            <a:endParaRPr lang="en-US" baseline="0" dirty="0" smtClean="0"/>
          </a:p>
          <a:p>
            <a:r>
              <a:rPr lang="en-US" baseline="0" dirty="0" smtClean="0"/>
              <a:t>Subsequently, we prioritize the non-intensive cluster over the intensive cluster since the non-intensive threads have greater potential for making progress IN THEIR CORES [ONUR].</a:t>
            </a:r>
          </a:p>
          <a:p>
            <a:endParaRPr lang="en-US" baseline="0" dirty="0" smtClean="0"/>
          </a:p>
          <a:p>
            <a:r>
              <a:rPr lang="en-US" baseline="0" dirty="0" smtClean="0"/>
              <a:t>Finally, we apply different policies within each cluster, one optimized for throughput and the other for fairness.</a:t>
            </a:r>
          </a:p>
          <a:p>
            <a:endParaRPr lang="en-US" baseline="0" dirty="0" smtClean="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100</a:t>
            </a:fld>
            <a:endParaRPr lang="en-US" dirty="0">
              <a:solidFill>
                <a:prstClr val="black"/>
              </a:solidFill>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figure shows the performance of the four previous scheduling algorithms in addition to TCM, averaged over 96 workloads.</a:t>
            </a:r>
          </a:p>
          <a:p>
            <a:endParaRPr lang="en-US" baseline="0" dirty="0" smtClean="0"/>
          </a:p>
          <a:p>
            <a:r>
              <a:rPr lang="en-US" baseline="0" dirty="0" smtClean="0"/>
              <a:t>FRFCFS has low system throughput and fairness.</a:t>
            </a:r>
          </a:p>
          <a:p>
            <a:r>
              <a:rPr lang="en-US" baseline="0" dirty="0" smtClean="0"/>
              <a:t>STFM and PAR-BS is biased towards fairness, while ATLAS is biased towards system throughput.</a:t>
            </a:r>
          </a:p>
          <a:p>
            <a:endParaRPr lang="en-US" baseline="0" dirty="0" smtClean="0"/>
          </a:p>
          <a:p>
            <a:r>
              <a:rPr lang="en-US" baseline="0" dirty="0" smtClean="0"/>
              <a:t>TCM lies towards the lower right part of the figure and provides the best fairness and system throughput.</a:t>
            </a:r>
          </a:p>
          <a:p>
            <a:r>
              <a:rPr lang="en-US" baseline="0" dirty="0" smtClean="0"/>
              <a:t>Compared to ATLAS, TCM provides approx 5% better throughput and 39% better fairness.</a:t>
            </a:r>
          </a:p>
          <a:p>
            <a:r>
              <a:rPr lang="en-US" baseline="0" dirty="0" smtClean="0"/>
              <a:t>Compared to PAR-BS, TCM provides approx 5% better fairness and 8% better throughput. </a:t>
            </a:r>
            <a:endParaRPr lang="en-US" dirty="0"/>
          </a:p>
        </p:txBody>
      </p:sp>
      <p:sp>
        <p:nvSpPr>
          <p:cNvPr id="4" name="Slide Number Placeholder 3"/>
          <p:cNvSpPr>
            <a:spLocks noGrp="1"/>
          </p:cNvSpPr>
          <p:nvPr>
            <p:ph type="sldNum" sz="quarter" idx="10"/>
          </p:nvPr>
        </p:nvSpPr>
        <p:spPr/>
        <p:txBody>
          <a:bodyPr/>
          <a:lstStyle/>
          <a:p>
            <a:fld id="{5A5CA9BF-FCAD-43FA-BC34-5806251F57CD}" type="slidenum">
              <a:rPr lang="en-US" smtClean="0">
                <a:solidFill>
                  <a:prstClr val="black"/>
                </a:solidFill>
                <a:latin typeface="Calibri"/>
              </a:rPr>
              <a:pPr/>
              <a:t>101</a:t>
            </a:fld>
            <a:endParaRPr lang="en-US" dirty="0">
              <a:solidFill>
                <a:prstClr val="black"/>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 Id="rId2" Type="http://schemas.openxmlformats.org/officeDocument/2006/relationships/image" Target="../media/image1.png"/></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38625534"/>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775467073"/>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562692093"/>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300572998"/>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37211675"/>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805125284"/>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06847940"/>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686283445"/>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922352323"/>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923923902"/>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26380195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58011435"/>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A3A06C-693C-4ED2-95EF-255773BCAD58}"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kern="0">
              <a:solidFill>
                <a:sysClr val="windowText" lastClr="000000"/>
              </a:solidFill>
              <a:latin typeface="Calibri"/>
            </a:endParaRPr>
          </a:p>
        </p:txBody>
      </p:sp>
    </p:spTree>
    <p:extLst>
      <p:ext uri="{BB962C8B-B14F-4D97-AF65-F5344CB8AC3E}">
        <p14:creationId xmlns:p14="http://schemas.microsoft.com/office/powerpoint/2010/main" val="3897816680"/>
      </p:ext>
    </p:extLst>
  </p:cSld>
  <p:clrMapOvr>
    <a:masterClrMapping/>
  </p:clrMapOvr>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04FA49-31CB-44F0-BF7A-C8EA1D21A89D}"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678"/>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211842"/>
      </p:ext>
    </p:extLst>
  </p:cSld>
  <p:clrMapOvr>
    <a:masterClrMapping/>
  </p:clrMapOvr>
  <p:timing>
    <p:tnLst>
      <p:par>
        <p:cTn xmlns:p14="http://schemas.microsoft.com/office/powerpoint/2010/mai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FFD313-7920-4F06-A6D0-3C19690ECE7D}"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07027012"/>
      </p:ext>
    </p:extLst>
  </p:cSld>
  <p:clrMapOvr>
    <a:masterClrMapping/>
  </p:clrMapOvr>
  <p:timing>
    <p:tnLst>
      <p:par>
        <p:cTn xmlns:p14="http://schemas.microsoft.com/office/powerpoint/2010/mai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EEF7B-93B0-4E62-B111-0252FD01AA4B}"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47937442"/>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AB5FDA-4F98-4389-8566-B14958C03211}"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3715106"/>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263DB2-0046-4542-AE22-CA66F1A4F7EE}"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80725381"/>
      </p:ext>
    </p:extLst>
  </p:cSld>
  <p:clrMapOvr>
    <a:masterClrMapping/>
  </p:clrMapOvr>
  <p:timing>
    <p:tnLst>
      <p:par>
        <p:cTn xmlns:p14="http://schemas.microsoft.com/office/powerpoint/2010/mai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54C46-F80B-4604-9EE3-DF69E27D49AC}"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0963911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87B10F-A704-4DD8-B083-7B66EF592834}"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5068997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11CCE-E131-4E89-91CD-8BA1EB18E1F8}"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13830126"/>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350418-BFB1-424A-8AB3-4D3BB39EF886}"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244098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3A514-2B3B-497F-86B0-9831E991DD5F}" type="datetime1">
              <a:rPr lang="en-US" smtClean="0">
                <a:solidFill>
                  <a:prstClr val="black">
                    <a:tint val="75000"/>
                  </a:prstClr>
                </a:solidFill>
                <a:latin typeface="Calibri"/>
              </a:rPr>
              <a:pPr/>
              <a:t>6/5/13</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896584669"/>
      </p:ext>
    </p:extLst>
  </p:cSld>
  <p:clrMapOvr>
    <a:masterClrMapping/>
  </p:clrMapOvr>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2531368260"/>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484667800"/>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606738100"/>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12418897"/>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2373316969"/>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3213490643"/>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3062447024"/>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29182133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206401783"/>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1157121894"/>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86247079"/>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269281817"/>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40484995"/>
      </p:ext>
    </p:extLst>
  </p:cSld>
  <p:clrMapOvr>
    <a:masterClrMapping/>
  </p:clrMapOvr>
  <p:timing>
    <p:tnLst>
      <p:par>
        <p:cTn xmlns:p14="http://schemas.microsoft.com/office/powerpoint/2010/mai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71391741"/>
      </p:ext>
    </p:extLst>
  </p:cSld>
  <p:clrMapOvr>
    <a:masterClrMapping/>
  </p:clrMapOvr>
  <p:timing>
    <p:tnLst>
      <p:par>
        <p:cTn xmlns:p14="http://schemas.microsoft.com/office/powerpoint/2010/mai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41773197"/>
      </p:ext>
    </p:extLst>
  </p:cSld>
  <p:clrMapOvr>
    <a:masterClrMapping/>
  </p:clrMapOvr>
  <p:timing>
    <p:tnLst>
      <p:par>
        <p:cTn xmlns:p14="http://schemas.microsoft.com/office/powerpoint/2010/mai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57697613"/>
      </p:ext>
    </p:extLst>
  </p:cSld>
  <p:clrMapOvr>
    <a:masterClrMapping/>
  </p:clrMapOvr>
  <p:timing>
    <p:tnLst>
      <p:par>
        <p:cTn xmlns:p14="http://schemas.microsoft.com/office/powerpoint/2010/mai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327929470"/>
      </p:ext>
    </p:extLst>
  </p:cSld>
  <p:clrMapOvr>
    <a:masterClrMapping/>
  </p:clrMapOvr>
  <p:timing>
    <p:tnLst>
      <p:par>
        <p:cTn xmlns:p14="http://schemas.microsoft.com/office/powerpoint/2010/mai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69411926"/>
      </p:ext>
    </p:extLst>
  </p:cSld>
  <p:clrMapOvr>
    <a:masterClrMapping/>
  </p:clrMapOvr>
  <p:timing>
    <p:tnLst>
      <p:par>
        <p:cTn xmlns:p14="http://schemas.microsoft.com/office/powerpoint/2010/mai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36643259"/>
      </p:ext>
    </p:extLst>
  </p:cSld>
  <p:clrMapOvr>
    <a:masterClrMapping/>
  </p:clrMapOvr>
  <p:timing>
    <p:tnLst>
      <p:par>
        <p:cTn xmlns:p14="http://schemas.microsoft.com/office/powerpoint/2010/mai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04254442"/>
      </p:ext>
    </p:extLst>
  </p:cSld>
  <p:clrMapOvr>
    <a:masterClrMapping/>
  </p:clrMapOvr>
  <p:timing>
    <p:tnLst>
      <p:par>
        <p:cTn xmlns:p14="http://schemas.microsoft.com/office/powerpoint/2010/mai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11878581"/>
      </p:ext>
    </p:extLst>
  </p:cSld>
  <p:clrMapOvr>
    <a:masterClrMapping/>
  </p:clrMapOvr>
  <p:timing>
    <p:tnLst>
      <p:par>
        <p:cTn xmlns:p14="http://schemas.microsoft.com/office/powerpoint/2010/mai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531147665"/>
      </p:ext>
    </p:extLst>
  </p:cSld>
  <p:clrMapOvr>
    <a:masterClrMapping/>
  </p:clrMapOvr>
  <p:timing>
    <p:tnLst>
      <p:par>
        <p:cTn xmlns:p14="http://schemas.microsoft.com/office/powerpoint/2010/mai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523413587"/>
      </p:ext>
    </p:extLst>
  </p:cSld>
  <p:clrMapOvr>
    <a:masterClrMapping/>
  </p:clrMapOvr>
  <p:timing>
    <p:tnLst>
      <p:par>
        <p:cTn xmlns:p14="http://schemas.microsoft.com/office/powerpoint/2010/mai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29235180"/>
      </p:ext>
    </p:extLst>
  </p:cSld>
  <p:clrMapOvr>
    <a:masterClrMapping/>
  </p:clrMapOvr>
  <p:timing>
    <p:tnLst>
      <p:par>
        <p:cTn xmlns:p14="http://schemas.microsoft.com/office/powerpoint/2010/mai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79914923"/>
      </p:ext>
    </p:extLst>
  </p:cSld>
  <p:clrMapOvr>
    <a:masterClrMapping/>
  </p:clrMapOvr>
  <p:timing>
    <p:tnLst>
      <p:par>
        <p:cTn xmlns:p14="http://schemas.microsoft.com/office/powerpoint/2010/mai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72852912"/>
      </p:ext>
    </p:extLst>
  </p:cSld>
  <p:clrMapOvr>
    <a:masterClrMapping/>
  </p:clrMapOvr>
  <p:timing>
    <p:tnLst>
      <p:par>
        <p:cTn xmlns:p14="http://schemas.microsoft.com/office/powerpoint/2010/mai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66513241"/>
      </p:ext>
    </p:extLst>
  </p:cSld>
  <p:clrMapOvr>
    <a:masterClrMapping/>
  </p:clrMapOvr>
  <p:timing>
    <p:tnLst>
      <p:par>
        <p:cTn xmlns:p14="http://schemas.microsoft.com/office/powerpoint/2010/mai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204772457"/>
      </p:ext>
    </p:extLst>
  </p:cSld>
  <p:clrMapOvr>
    <a:masterClrMapping/>
  </p:clrMapOvr>
  <p:timing>
    <p:tnLst>
      <p:par>
        <p:cTn xmlns:p14="http://schemas.microsoft.com/office/powerpoint/2010/mai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948436197"/>
      </p:ext>
    </p:extLst>
  </p:cSld>
  <p:clrMapOvr>
    <a:masterClrMapping/>
  </p:clrMapOvr>
  <p:timing>
    <p:tnLst>
      <p:par>
        <p:cTn xmlns:p14="http://schemas.microsoft.com/office/powerpoint/2010/mai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971682536"/>
      </p:ext>
    </p:extLst>
  </p:cSld>
  <p:clrMapOvr>
    <a:masterClrMapping/>
  </p:clrMapOvr>
  <p:timing>
    <p:tnLst>
      <p:par>
        <p:cTn xmlns:p14="http://schemas.microsoft.com/office/powerpoint/2010/mai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82665968"/>
      </p:ext>
    </p:extLst>
  </p:cSld>
  <p:clrMapOvr>
    <a:masterClrMapping/>
  </p:clrMapOvr>
  <p:timing>
    <p:tnLst>
      <p:par>
        <p:cTn xmlns:p14="http://schemas.microsoft.com/office/powerpoint/2010/mai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64051916"/>
      </p:ext>
    </p:extLst>
  </p:cSld>
  <p:clrMapOvr>
    <a:masterClrMapping/>
  </p:clrMapOvr>
  <p:timing>
    <p:tnLst>
      <p:par>
        <p:cTn xmlns:p14="http://schemas.microsoft.com/office/powerpoint/2010/mai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625516774"/>
      </p:ext>
    </p:extLst>
  </p:cSld>
  <p:clrMapOvr>
    <a:masterClrMapping/>
  </p:clrMapOvr>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69537137"/>
      </p:ext>
    </p:extLst>
  </p:cSld>
  <p:clrMapOvr>
    <a:masterClrMapping/>
  </p:clrMapOvr>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8547117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6096252"/>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93247600"/>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43497439"/>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0889044"/>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74994960"/>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0080093"/>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3740444"/>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6294152"/>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351189"/>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3022489"/>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55920034"/>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6056490"/>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2267263641"/>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6272119"/>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4278421"/>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48348029"/>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057096"/>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035137208"/>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289105689"/>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1825358"/>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0199343"/>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0848827"/>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4309716"/>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89422603"/>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29941708"/>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96829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4700140"/>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2332752"/>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71689775"/>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474746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92565244"/>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80676943"/>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pic>
        <p:nvPicPr>
          <p:cNvPr id="10" name="Picture 9"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20743051"/>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09392028"/>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573770387"/>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174220487"/>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315346250"/>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559374094"/>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93161911"/>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254487965"/>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3838711"/>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953132394"/>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201827418"/>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312038099"/>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750765617"/>
      </p:ext>
    </p:extLst>
  </p:cSld>
  <p:clrMapOvr>
    <a:masterClrMapping/>
  </p:clrMapOvr>
  <p:timing>
    <p:tnLst>
      <p:par>
        <p:cTn xmlns:p14="http://schemas.microsoft.com/office/powerpoint/2010/mai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27827741"/>
      </p:ext>
    </p:extLst>
  </p:cSld>
  <p:clrMapOvr>
    <a:masterClrMapping/>
  </p:clrMapOvr>
  <p:timing>
    <p:tnLst>
      <p:par>
        <p:cTn xmlns:p14="http://schemas.microsoft.com/office/powerpoint/2010/main" id="1" dur="indefinite" restart="never" nodeType="tmRoot"/>
      </p:par>
    </p:tnLst>
  </p:timing>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44966388"/>
      </p:ext>
    </p:extLst>
  </p:cSld>
  <p:clrMapOvr>
    <a:masterClrMapping/>
  </p:clrMapOvr>
  <p:timing>
    <p:tnLst>
      <p:par>
        <p:cTn xmlns:p14="http://schemas.microsoft.com/office/powerpoint/2010/main" id="1" dur="indefinite" restart="never" nodeType="tmRoot"/>
      </p:par>
    </p:tnLst>
  </p:timing>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42615544"/>
      </p:ext>
    </p:extLst>
  </p:cSld>
  <p:clrMapOvr>
    <a:masterClrMapping/>
  </p:clrMapOvr>
  <p:timing>
    <p:tnLst>
      <p:par>
        <p:cTn xmlns:p14="http://schemas.microsoft.com/office/powerpoint/2010/main" id="1" dur="indefinite" restart="never" nodeType="tmRoot"/>
      </p:par>
    </p:tnLst>
  </p:timing>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11285634"/>
      </p:ext>
    </p:extLst>
  </p:cSld>
  <p:clrMapOvr>
    <a:masterClrMapping/>
  </p:clrMapOvr>
  <p:timing>
    <p:tnLst>
      <p:par>
        <p:cTn xmlns:p14="http://schemas.microsoft.com/office/powerpoint/2010/main" id="1" dur="indefinite" restart="never" nodeType="tmRoot"/>
      </p:par>
    </p:tnLst>
  </p:timing>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57612956"/>
      </p:ext>
    </p:extLst>
  </p:cSld>
  <p:clrMapOvr>
    <a:masterClrMapping/>
  </p:clrMapOvr>
  <p:timing>
    <p:tnLst>
      <p:par>
        <p:cTn xmlns:p14="http://schemas.microsoft.com/office/powerpoint/2010/main" id="1" dur="indefinite" restart="never" nodeType="tmRoot"/>
      </p:par>
    </p:tnLst>
  </p:timing>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771151707"/>
      </p:ext>
    </p:extLst>
  </p:cSld>
  <p:clrMapOvr>
    <a:masterClrMapping/>
  </p:clrMapOvr>
  <p:timing>
    <p:tnLst>
      <p:par>
        <p:cTn xmlns:p14="http://schemas.microsoft.com/office/powerpoint/2010/main" id="1" dur="indefinite" restart="never" nodeType="tmRoot"/>
      </p:par>
    </p:tnLst>
  </p:timing>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47336212"/>
      </p:ext>
    </p:extLst>
  </p:cSld>
  <p:clrMapOvr>
    <a:masterClrMapping/>
  </p:clrMapOvr>
  <p:timing>
    <p:tnLst>
      <p:par>
        <p:cTn xmlns:p14="http://schemas.microsoft.com/office/powerpoint/2010/main" id="1" dur="indefinite" restart="never" nodeType="tmRoot"/>
      </p:par>
    </p:tnLst>
  </p:timing>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99026134"/>
      </p:ext>
    </p:extLst>
  </p:cSld>
  <p:clrMapOvr>
    <a:masterClrMapping/>
  </p:clrMapOvr>
  <p:timing>
    <p:tnLst>
      <p:par>
        <p:cTn xmlns:p14="http://schemas.microsoft.com/office/powerpoint/2010/mai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536349692"/>
      </p:ext>
    </p:extLst>
  </p:cSld>
  <p:clrMapOvr>
    <a:masterClrMapping/>
  </p:clrMapOvr>
  <p:timing>
    <p:tnLst>
      <p:par>
        <p:cTn xmlns:p14="http://schemas.microsoft.com/office/powerpoint/2010/mai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84749231"/>
      </p:ext>
    </p:extLst>
  </p:cSld>
  <p:clrMapOvr>
    <a:masterClrMapping/>
  </p:clrMapOvr>
  <p:timing>
    <p:tnLst>
      <p:par>
        <p:cTn xmlns:p14="http://schemas.microsoft.com/office/powerpoint/2010/main" id="1" dur="indefinite" restart="never" nodeType="tmRoot"/>
      </p:par>
    </p:tnLst>
  </p:timing>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8F0FB4-93F8-7041-9B58-57B3DE8AF9EE}"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518450348"/>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96DCE4-4493-7D46-AA9E-037878F39054}"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672715354"/>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6FD4AA-D5CE-4A4B-8FDA-27D7DFD1B7FB}"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55302040"/>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F7C548-8441-A34B-8E12-1E546B54B192}"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853048025"/>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5DAC9F-AAF5-A048-9DDE-921038407E07}"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87892806"/>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77A164-B94A-B144-9ED1-6AB5E03055DD}"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69881617"/>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1A42E8-FCD6-F146-8E5D-1A16FA946820}"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806184912"/>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A1BFF3-12AA-5C48-A667-51BADC8E0021}"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78929069"/>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675CE-ADAA-664C-88EB-1F573D8828B5}"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887801751"/>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88EA5-3453-EC42-BBB6-30331D56BB4A}"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32994915"/>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2A1619-BD34-FC4C-B5B7-66A68ED1C5C2}"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5976807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slideLayout" Target="../slideLayouts/slideLayout237.xml"/><Relationship Id="rId13" Type="http://schemas.openxmlformats.org/officeDocument/2006/relationships/theme" Target="../theme/theme22.xml"/><Relationship Id="rId14"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8.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8.xml"/><Relationship Id="rId2" Type="http://schemas.openxmlformats.org/officeDocument/2006/relationships/slideLayout" Target="../slideLayouts/slideLayout239.xml"/><Relationship Id="rId3" Type="http://schemas.openxmlformats.org/officeDocument/2006/relationships/slideLayout" Target="../slideLayouts/slideLayout240.xml"/><Relationship Id="rId4" Type="http://schemas.openxmlformats.org/officeDocument/2006/relationships/slideLayout" Target="../slideLayouts/slideLayout241.xml"/><Relationship Id="rId5" Type="http://schemas.openxmlformats.org/officeDocument/2006/relationships/slideLayout" Target="../slideLayouts/slideLayout242.xml"/><Relationship Id="rId6" Type="http://schemas.openxmlformats.org/officeDocument/2006/relationships/slideLayout" Target="../slideLayouts/slideLayout243.xml"/><Relationship Id="rId7" Type="http://schemas.openxmlformats.org/officeDocument/2006/relationships/slideLayout" Target="../slideLayouts/slideLayout244.xml"/><Relationship Id="rId8" Type="http://schemas.openxmlformats.org/officeDocument/2006/relationships/slideLayout" Target="../slideLayouts/slideLayout245.xml"/><Relationship Id="rId9" Type="http://schemas.openxmlformats.org/officeDocument/2006/relationships/slideLayout" Target="../slideLayouts/slideLayout246.xml"/><Relationship Id="rId10" Type="http://schemas.openxmlformats.org/officeDocument/2006/relationships/slideLayout" Target="../slideLayouts/slideLayout247.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9.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9.xml"/><Relationship Id="rId2" Type="http://schemas.openxmlformats.org/officeDocument/2006/relationships/slideLayout" Target="../slideLayouts/slideLayout250.xml"/><Relationship Id="rId3" Type="http://schemas.openxmlformats.org/officeDocument/2006/relationships/slideLayout" Target="../slideLayouts/slideLayout251.xml"/><Relationship Id="rId4" Type="http://schemas.openxmlformats.org/officeDocument/2006/relationships/slideLayout" Target="../slideLayouts/slideLayout252.xml"/><Relationship Id="rId5" Type="http://schemas.openxmlformats.org/officeDocument/2006/relationships/slideLayout" Target="../slideLayouts/slideLayout253.xml"/><Relationship Id="rId6" Type="http://schemas.openxmlformats.org/officeDocument/2006/relationships/slideLayout" Target="../slideLayouts/slideLayout254.xml"/><Relationship Id="rId7" Type="http://schemas.openxmlformats.org/officeDocument/2006/relationships/slideLayout" Target="../slideLayouts/slideLayout255.xml"/><Relationship Id="rId8" Type="http://schemas.openxmlformats.org/officeDocument/2006/relationships/slideLayout" Target="../slideLayouts/slideLayout256.xml"/><Relationship Id="rId9" Type="http://schemas.openxmlformats.org/officeDocument/2006/relationships/slideLayout" Target="../slideLayouts/slideLayout257.xml"/><Relationship Id="rId10" Type="http://schemas.openxmlformats.org/officeDocument/2006/relationships/slideLayout" Target="../slideLayouts/slideLayout258.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0.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60.xml"/><Relationship Id="rId2" Type="http://schemas.openxmlformats.org/officeDocument/2006/relationships/slideLayout" Target="../slideLayouts/slideLayout261.xml"/><Relationship Id="rId3" Type="http://schemas.openxmlformats.org/officeDocument/2006/relationships/slideLayout" Target="../slideLayouts/slideLayout262.xml"/><Relationship Id="rId4" Type="http://schemas.openxmlformats.org/officeDocument/2006/relationships/slideLayout" Target="../slideLayouts/slideLayout263.xml"/><Relationship Id="rId5" Type="http://schemas.openxmlformats.org/officeDocument/2006/relationships/slideLayout" Target="../slideLayouts/slideLayout264.xml"/><Relationship Id="rId6" Type="http://schemas.openxmlformats.org/officeDocument/2006/relationships/slideLayout" Target="../slideLayouts/slideLayout265.xml"/><Relationship Id="rId7" Type="http://schemas.openxmlformats.org/officeDocument/2006/relationships/slideLayout" Target="../slideLayouts/slideLayout266.xml"/><Relationship Id="rId8" Type="http://schemas.openxmlformats.org/officeDocument/2006/relationships/slideLayout" Target="../slideLayouts/slideLayout267.xml"/><Relationship Id="rId9" Type="http://schemas.openxmlformats.org/officeDocument/2006/relationships/slideLayout" Target="../slideLayouts/slideLayout268.xml"/><Relationship Id="rId10" Type="http://schemas.openxmlformats.org/officeDocument/2006/relationships/slideLayout" Target="../slideLayouts/slideLayout269.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1.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1.xml"/><Relationship Id="rId2" Type="http://schemas.openxmlformats.org/officeDocument/2006/relationships/slideLayout" Target="../slideLayouts/slideLayout272.xml"/><Relationship Id="rId3" Type="http://schemas.openxmlformats.org/officeDocument/2006/relationships/slideLayout" Target="../slideLayouts/slideLayout273.xml"/><Relationship Id="rId4" Type="http://schemas.openxmlformats.org/officeDocument/2006/relationships/slideLayout" Target="../slideLayouts/slideLayout274.xml"/><Relationship Id="rId5" Type="http://schemas.openxmlformats.org/officeDocument/2006/relationships/slideLayout" Target="../slideLayouts/slideLayout275.xml"/><Relationship Id="rId6" Type="http://schemas.openxmlformats.org/officeDocument/2006/relationships/slideLayout" Target="../slideLayouts/slideLayout276.xml"/><Relationship Id="rId7" Type="http://schemas.openxmlformats.org/officeDocument/2006/relationships/slideLayout" Target="../slideLayouts/slideLayout277.xml"/><Relationship Id="rId8" Type="http://schemas.openxmlformats.org/officeDocument/2006/relationships/slideLayout" Target="../slideLayouts/slideLayout278.xml"/><Relationship Id="rId9" Type="http://schemas.openxmlformats.org/officeDocument/2006/relationships/slideLayout" Target="../slideLayouts/slideLayout279.xml"/><Relationship Id="rId10" Type="http://schemas.openxmlformats.org/officeDocument/2006/relationships/slideLayout" Target="../slideLayouts/slideLayout280.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2.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2.xml"/><Relationship Id="rId2" Type="http://schemas.openxmlformats.org/officeDocument/2006/relationships/slideLayout" Target="../slideLayouts/slideLayout283.xml"/><Relationship Id="rId3" Type="http://schemas.openxmlformats.org/officeDocument/2006/relationships/slideLayout" Target="../slideLayouts/slideLayout284.xml"/><Relationship Id="rId4" Type="http://schemas.openxmlformats.org/officeDocument/2006/relationships/slideLayout" Target="../slideLayouts/slideLayout285.xml"/><Relationship Id="rId5" Type="http://schemas.openxmlformats.org/officeDocument/2006/relationships/slideLayout" Target="../slideLayouts/slideLayout286.xml"/><Relationship Id="rId6" Type="http://schemas.openxmlformats.org/officeDocument/2006/relationships/slideLayout" Target="../slideLayouts/slideLayout287.xml"/><Relationship Id="rId7" Type="http://schemas.openxmlformats.org/officeDocument/2006/relationships/slideLayout" Target="../slideLayouts/slideLayout288.xml"/><Relationship Id="rId8" Type="http://schemas.openxmlformats.org/officeDocument/2006/relationships/slideLayout" Target="../slideLayouts/slideLayout289.xml"/><Relationship Id="rId9" Type="http://schemas.openxmlformats.org/officeDocument/2006/relationships/slideLayout" Target="../slideLayouts/slideLayout290.xml"/><Relationship Id="rId10" Type="http://schemas.openxmlformats.org/officeDocument/2006/relationships/slideLayout" Target="../slideLayouts/slideLayout291.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3.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3.xml"/><Relationship Id="rId2" Type="http://schemas.openxmlformats.org/officeDocument/2006/relationships/slideLayout" Target="../slideLayouts/slideLayout294.xml"/><Relationship Id="rId3" Type="http://schemas.openxmlformats.org/officeDocument/2006/relationships/slideLayout" Target="../slideLayouts/slideLayout295.xml"/><Relationship Id="rId4" Type="http://schemas.openxmlformats.org/officeDocument/2006/relationships/slideLayout" Target="../slideLayouts/slideLayout296.xml"/><Relationship Id="rId5" Type="http://schemas.openxmlformats.org/officeDocument/2006/relationships/slideLayout" Target="../slideLayouts/slideLayout297.xml"/><Relationship Id="rId6" Type="http://schemas.openxmlformats.org/officeDocument/2006/relationships/slideLayout" Target="../slideLayouts/slideLayout298.xml"/><Relationship Id="rId7" Type="http://schemas.openxmlformats.org/officeDocument/2006/relationships/slideLayout" Target="../slideLayouts/slideLayout299.xml"/><Relationship Id="rId8" Type="http://schemas.openxmlformats.org/officeDocument/2006/relationships/slideLayout" Target="../slideLayouts/slideLayout300.xml"/><Relationship Id="rId9" Type="http://schemas.openxmlformats.org/officeDocument/2006/relationships/slideLayout" Target="../slideLayouts/slideLayout301.xml"/><Relationship Id="rId10" Type="http://schemas.openxmlformats.org/officeDocument/2006/relationships/slideLayout" Target="../slideLayouts/slideLayout302.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4.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4.xml"/><Relationship Id="rId2" Type="http://schemas.openxmlformats.org/officeDocument/2006/relationships/slideLayout" Target="../slideLayouts/slideLayout305.xml"/><Relationship Id="rId3" Type="http://schemas.openxmlformats.org/officeDocument/2006/relationships/slideLayout" Target="../slideLayouts/slideLayout306.xml"/><Relationship Id="rId4" Type="http://schemas.openxmlformats.org/officeDocument/2006/relationships/slideLayout" Target="../slideLayouts/slideLayout307.xml"/><Relationship Id="rId5" Type="http://schemas.openxmlformats.org/officeDocument/2006/relationships/slideLayout" Target="../slideLayouts/slideLayout308.xml"/><Relationship Id="rId6" Type="http://schemas.openxmlformats.org/officeDocument/2006/relationships/slideLayout" Target="../slideLayouts/slideLayout309.xml"/><Relationship Id="rId7" Type="http://schemas.openxmlformats.org/officeDocument/2006/relationships/slideLayout" Target="../slideLayouts/slideLayout310.xml"/><Relationship Id="rId8" Type="http://schemas.openxmlformats.org/officeDocument/2006/relationships/slideLayout" Target="../slideLayouts/slideLayout311.xml"/><Relationship Id="rId9" Type="http://schemas.openxmlformats.org/officeDocument/2006/relationships/slideLayout" Target="../slideLayouts/slideLayout312.xml"/><Relationship Id="rId10" Type="http://schemas.openxmlformats.org/officeDocument/2006/relationships/slideLayout" Target="../slideLayouts/slideLayout313.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5.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5.xml"/><Relationship Id="rId2" Type="http://schemas.openxmlformats.org/officeDocument/2006/relationships/slideLayout" Target="../slideLayouts/slideLayout316.xml"/><Relationship Id="rId3" Type="http://schemas.openxmlformats.org/officeDocument/2006/relationships/slideLayout" Target="../slideLayouts/slideLayout317.xml"/><Relationship Id="rId4" Type="http://schemas.openxmlformats.org/officeDocument/2006/relationships/slideLayout" Target="../slideLayouts/slideLayout318.xml"/><Relationship Id="rId5" Type="http://schemas.openxmlformats.org/officeDocument/2006/relationships/slideLayout" Target="../slideLayouts/slideLayout319.xml"/><Relationship Id="rId6" Type="http://schemas.openxmlformats.org/officeDocument/2006/relationships/slideLayout" Target="../slideLayouts/slideLayout320.xml"/><Relationship Id="rId7" Type="http://schemas.openxmlformats.org/officeDocument/2006/relationships/slideLayout" Target="../slideLayouts/slideLayout321.xml"/><Relationship Id="rId8" Type="http://schemas.openxmlformats.org/officeDocument/2006/relationships/slideLayout" Target="../slideLayouts/slideLayout322.xml"/><Relationship Id="rId9" Type="http://schemas.openxmlformats.org/officeDocument/2006/relationships/slideLayout" Target="../slideLayouts/slideLayout323.xml"/><Relationship Id="rId10" Type="http://schemas.openxmlformats.org/officeDocument/2006/relationships/slideLayout" Target="../slideLayouts/slideLayout324.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6.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6.xml"/><Relationship Id="rId2" Type="http://schemas.openxmlformats.org/officeDocument/2006/relationships/slideLayout" Target="../slideLayouts/slideLayout327.xml"/><Relationship Id="rId3" Type="http://schemas.openxmlformats.org/officeDocument/2006/relationships/slideLayout" Target="../slideLayouts/slideLayout328.xml"/><Relationship Id="rId4" Type="http://schemas.openxmlformats.org/officeDocument/2006/relationships/slideLayout" Target="../slideLayouts/slideLayout329.xml"/><Relationship Id="rId5" Type="http://schemas.openxmlformats.org/officeDocument/2006/relationships/slideLayout" Target="../slideLayouts/slideLayout330.xml"/><Relationship Id="rId6" Type="http://schemas.openxmlformats.org/officeDocument/2006/relationships/slideLayout" Target="../slideLayouts/slideLayout331.xml"/><Relationship Id="rId7" Type="http://schemas.openxmlformats.org/officeDocument/2006/relationships/slideLayout" Target="../slideLayouts/slideLayout332.xml"/><Relationship Id="rId8" Type="http://schemas.openxmlformats.org/officeDocument/2006/relationships/slideLayout" Target="../slideLayouts/slideLayout333.xml"/><Relationship Id="rId9" Type="http://schemas.openxmlformats.org/officeDocument/2006/relationships/slideLayout" Target="../slideLayouts/slideLayout334.xml"/><Relationship Id="rId10" Type="http://schemas.openxmlformats.org/officeDocument/2006/relationships/slideLayout" Target="../slideLayouts/slideLayout335.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7.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7.xml"/><Relationship Id="rId2" Type="http://schemas.openxmlformats.org/officeDocument/2006/relationships/slideLayout" Target="../slideLayouts/slideLayout338.xml"/><Relationship Id="rId3" Type="http://schemas.openxmlformats.org/officeDocument/2006/relationships/slideLayout" Target="../slideLayouts/slideLayout339.xml"/><Relationship Id="rId4" Type="http://schemas.openxmlformats.org/officeDocument/2006/relationships/slideLayout" Target="../slideLayouts/slideLayout340.xml"/><Relationship Id="rId5" Type="http://schemas.openxmlformats.org/officeDocument/2006/relationships/slideLayout" Target="../slideLayouts/slideLayout341.xml"/><Relationship Id="rId6" Type="http://schemas.openxmlformats.org/officeDocument/2006/relationships/slideLayout" Target="../slideLayouts/slideLayout342.xml"/><Relationship Id="rId7" Type="http://schemas.openxmlformats.org/officeDocument/2006/relationships/slideLayout" Target="../slideLayouts/slideLayout343.xml"/><Relationship Id="rId8" Type="http://schemas.openxmlformats.org/officeDocument/2006/relationships/slideLayout" Target="../slideLayouts/slideLayout344.xml"/><Relationship Id="rId9" Type="http://schemas.openxmlformats.org/officeDocument/2006/relationships/slideLayout" Target="../slideLayouts/slideLayout345.xml"/><Relationship Id="rId10" Type="http://schemas.openxmlformats.org/officeDocument/2006/relationships/slideLayout" Target="../slideLayouts/slideLayout346.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8.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8.xml"/><Relationship Id="rId2" Type="http://schemas.openxmlformats.org/officeDocument/2006/relationships/slideLayout" Target="../slideLayouts/slideLayout349.xml"/><Relationship Id="rId3" Type="http://schemas.openxmlformats.org/officeDocument/2006/relationships/slideLayout" Target="../slideLayouts/slideLayout350.xml"/><Relationship Id="rId4" Type="http://schemas.openxmlformats.org/officeDocument/2006/relationships/slideLayout" Target="../slideLayouts/slideLayout351.xml"/><Relationship Id="rId5" Type="http://schemas.openxmlformats.org/officeDocument/2006/relationships/slideLayout" Target="../slideLayouts/slideLayout352.xml"/><Relationship Id="rId6" Type="http://schemas.openxmlformats.org/officeDocument/2006/relationships/slideLayout" Target="../slideLayouts/slideLayout353.xml"/><Relationship Id="rId7" Type="http://schemas.openxmlformats.org/officeDocument/2006/relationships/slideLayout" Target="../slideLayouts/slideLayout354.xml"/><Relationship Id="rId8" Type="http://schemas.openxmlformats.org/officeDocument/2006/relationships/slideLayout" Target="../slideLayouts/slideLayout355.xml"/><Relationship Id="rId9" Type="http://schemas.openxmlformats.org/officeDocument/2006/relationships/slideLayout" Target="../slideLayouts/slideLayout356.xml"/><Relationship Id="rId10" Type="http://schemas.openxmlformats.org/officeDocument/2006/relationships/slideLayout" Target="../slideLayouts/slideLayout357.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9.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9.xml"/><Relationship Id="rId2" Type="http://schemas.openxmlformats.org/officeDocument/2006/relationships/slideLayout" Target="../slideLayouts/slideLayout360.xml"/><Relationship Id="rId3" Type="http://schemas.openxmlformats.org/officeDocument/2006/relationships/slideLayout" Target="../slideLayouts/slideLayout361.xml"/><Relationship Id="rId4" Type="http://schemas.openxmlformats.org/officeDocument/2006/relationships/slideLayout" Target="../slideLayouts/slideLayout362.xml"/><Relationship Id="rId5" Type="http://schemas.openxmlformats.org/officeDocument/2006/relationships/slideLayout" Target="../slideLayouts/slideLayout363.xml"/><Relationship Id="rId6" Type="http://schemas.openxmlformats.org/officeDocument/2006/relationships/slideLayout" Target="../slideLayouts/slideLayout364.xml"/><Relationship Id="rId7" Type="http://schemas.openxmlformats.org/officeDocument/2006/relationships/slideLayout" Target="../slideLayouts/slideLayout365.xml"/><Relationship Id="rId8" Type="http://schemas.openxmlformats.org/officeDocument/2006/relationships/slideLayout" Target="../slideLayouts/slideLayout366.xml"/><Relationship Id="rId9" Type="http://schemas.openxmlformats.org/officeDocument/2006/relationships/slideLayout" Target="../slideLayouts/slideLayout367.xml"/><Relationship Id="rId10" Type="http://schemas.openxmlformats.org/officeDocument/2006/relationships/slideLayout" Target="../slideLayouts/slideLayout368.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0.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70.xml"/><Relationship Id="rId2" Type="http://schemas.openxmlformats.org/officeDocument/2006/relationships/slideLayout" Target="../slideLayouts/slideLayout371.xml"/><Relationship Id="rId3" Type="http://schemas.openxmlformats.org/officeDocument/2006/relationships/slideLayout" Target="../slideLayouts/slideLayout372.xml"/><Relationship Id="rId4" Type="http://schemas.openxmlformats.org/officeDocument/2006/relationships/slideLayout" Target="../slideLayouts/slideLayout373.xml"/><Relationship Id="rId5" Type="http://schemas.openxmlformats.org/officeDocument/2006/relationships/slideLayout" Target="../slideLayouts/slideLayout374.xml"/><Relationship Id="rId6" Type="http://schemas.openxmlformats.org/officeDocument/2006/relationships/slideLayout" Target="../slideLayouts/slideLayout375.xml"/><Relationship Id="rId7" Type="http://schemas.openxmlformats.org/officeDocument/2006/relationships/slideLayout" Target="../slideLayouts/slideLayout376.xml"/><Relationship Id="rId8" Type="http://schemas.openxmlformats.org/officeDocument/2006/relationships/slideLayout" Target="../slideLayouts/slideLayout377.xml"/><Relationship Id="rId9" Type="http://schemas.openxmlformats.org/officeDocument/2006/relationships/slideLayout" Target="../slideLayouts/slideLayout378.xml"/><Relationship Id="rId10" Type="http://schemas.openxmlformats.org/officeDocument/2006/relationships/slideLayout" Target="../slideLayouts/slideLayout379.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1.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1.xml"/><Relationship Id="rId2" Type="http://schemas.openxmlformats.org/officeDocument/2006/relationships/slideLayout" Target="../slideLayouts/slideLayout382.xml"/><Relationship Id="rId3" Type="http://schemas.openxmlformats.org/officeDocument/2006/relationships/slideLayout" Target="../slideLayouts/slideLayout383.xml"/><Relationship Id="rId4" Type="http://schemas.openxmlformats.org/officeDocument/2006/relationships/slideLayout" Target="../slideLayouts/slideLayout384.xml"/><Relationship Id="rId5" Type="http://schemas.openxmlformats.org/officeDocument/2006/relationships/slideLayout" Target="../slideLayouts/slideLayout385.xml"/><Relationship Id="rId6" Type="http://schemas.openxmlformats.org/officeDocument/2006/relationships/slideLayout" Target="../slideLayouts/slideLayout386.xml"/><Relationship Id="rId7" Type="http://schemas.openxmlformats.org/officeDocument/2006/relationships/slideLayout" Target="../slideLayouts/slideLayout387.xml"/><Relationship Id="rId8" Type="http://schemas.openxmlformats.org/officeDocument/2006/relationships/slideLayout" Target="../slideLayouts/slideLayout388.xml"/><Relationship Id="rId9" Type="http://schemas.openxmlformats.org/officeDocument/2006/relationships/slideLayout" Target="../slideLayouts/slideLayout389.xml"/><Relationship Id="rId10" Type="http://schemas.openxmlformats.org/officeDocument/2006/relationships/slideLayout" Target="../slideLayouts/slideLayout390.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2.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92.xml"/><Relationship Id="rId2" Type="http://schemas.openxmlformats.org/officeDocument/2006/relationships/slideLayout" Target="../slideLayouts/slideLayout393.xml"/><Relationship Id="rId3" Type="http://schemas.openxmlformats.org/officeDocument/2006/relationships/slideLayout" Target="../slideLayouts/slideLayout394.xml"/><Relationship Id="rId4" Type="http://schemas.openxmlformats.org/officeDocument/2006/relationships/slideLayout" Target="../slideLayouts/slideLayout395.xml"/><Relationship Id="rId5" Type="http://schemas.openxmlformats.org/officeDocument/2006/relationships/slideLayout" Target="../slideLayouts/slideLayout396.xml"/><Relationship Id="rId6" Type="http://schemas.openxmlformats.org/officeDocument/2006/relationships/slideLayout" Target="../slideLayouts/slideLayout397.xml"/><Relationship Id="rId7" Type="http://schemas.openxmlformats.org/officeDocument/2006/relationships/slideLayout" Target="../slideLayouts/slideLayout398.xml"/><Relationship Id="rId8" Type="http://schemas.openxmlformats.org/officeDocument/2006/relationships/slideLayout" Target="../slideLayouts/slideLayout399.xml"/><Relationship Id="rId9" Type="http://schemas.openxmlformats.org/officeDocument/2006/relationships/slideLayout" Target="../slideLayouts/slideLayout400.xml"/><Relationship Id="rId10" Type="http://schemas.openxmlformats.org/officeDocument/2006/relationships/slideLayout" Target="../slideLayouts/slideLayout401.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slideLayout" Target="../slideLayouts/slideLayout425.xml"/><Relationship Id="rId13" Type="http://schemas.openxmlformats.org/officeDocument/2006/relationships/theme" Target="../theme/theme39.xml"/><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6.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6.xml"/><Relationship Id="rId2" Type="http://schemas.openxmlformats.org/officeDocument/2006/relationships/slideLayout" Target="../slideLayouts/slideLayout427.xml"/><Relationship Id="rId3" Type="http://schemas.openxmlformats.org/officeDocument/2006/relationships/slideLayout" Target="../slideLayouts/slideLayout428.xml"/><Relationship Id="rId4" Type="http://schemas.openxmlformats.org/officeDocument/2006/relationships/slideLayout" Target="../slideLayouts/slideLayout429.xml"/><Relationship Id="rId5" Type="http://schemas.openxmlformats.org/officeDocument/2006/relationships/slideLayout" Target="../slideLayouts/slideLayout430.xml"/><Relationship Id="rId6" Type="http://schemas.openxmlformats.org/officeDocument/2006/relationships/slideLayout" Target="../slideLayouts/slideLayout431.xml"/><Relationship Id="rId7" Type="http://schemas.openxmlformats.org/officeDocument/2006/relationships/slideLayout" Target="../slideLayouts/slideLayout432.xml"/><Relationship Id="rId8" Type="http://schemas.openxmlformats.org/officeDocument/2006/relationships/slideLayout" Target="../slideLayouts/slideLayout433.xml"/><Relationship Id="rId9" Type="http://schemas.openxmlformats.org/officeDocument/2006/relationships/slideLayout" Target="../slideLayouts/slideLayout434.xml"/><Relationship Id="rId10" Type="http://schemas.openxmlformats.org/officeDocument/2006/relationships/slideLayout" Target="../slideLayouts/slideLayout435.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7.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7.xml"/><Relationship Id="rId2" Type="http://schemas.openxmlformats.org/officeDocument/2006/relationships/slideLayout" Target="../slideLayouts/slideLayout438.xml"/><Relationship Id="rId3" Type="http://schemas.openxmlformats.org/officeDocument/2006/relationships/slideLayout" Target="../slideLayouts/slideLayout439.xml"/><Relationship Id="rId4" Type="http://schemas.openxmlformats.org/officeDocument/2006/relationships/slideLayout" Target="../slideLayouts/slideLayout440.xml"/><Relationship Id="rId5" Type="http://schemas.openxmlformats.org/officeDocument/2006/relationships/slideLayout" Target="../slideLayouts/slideLayout441.xml"/><Relationship Id="rId6" Type="http://schemas.openxmlformats.org/officeDocument/2006/relationships/slideLayout" Target="../slideLayouts/slideLayout442.xml"/><Relationship Id="rId7" Type="http://schemas.openxmlformats.org/officeDocument/2006/relationships/slideLayout" Target="../slideLayouts/slideLayout443.xml"/><Relationship Id="rId8" Type="http://schemas.openxmlformats.org/officeDocument/2006/relationships/slideLayout" Target="../slideLayouts/slideLayout444.xml"/><Relationship Id="rId9" Type="http://schemas.openxmlformats.org/officeDocument/2006/relationships/slideLayout" Target="../slideLayouts/slideLayout445.xml"/><Relationship Id="rId10" Type="http://schemas.openxmlformats.org/officeDocument/2006/relationships/slideLayout" Target="../slideLayouts/slideLayout446.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8.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8.xml"/><Relationship Id="rId2" Type="http://schemas.openxmlformats.org/officeDocument/2006/relationships/slideLayout" Target="../slideLayouts/slideLayout449.xml"/><Relationship Id="rId3" Type="http://schemas.openxmlformats.org/officeDocument/2006/relationships/slideLayout" Target="../slideLayouts/slideLayout450.xml"/><Relationship Id="rId4" Type="http://schemas.openxmlformats.org/officeDocument/2006/relationships/slideLayout" Target="../slideLayouts/slideLayout451.xml"/><Relationship Id="rId5" Type="http://schemas.openxmlformats.org/officeDocument/2006/relationships/slideLayout" Target="../slideLayouts/slideLayout452.xml"/><Relationship Id="rId6" Type="http://schemas.openxmlformats.org/officeDocument/2006/relationships/slideLayout" Target="../slideLayouts/slideLayout453.xml"/><Relationship Id="rId7" Type="http://schemas.openxmlformats.org/officeDocument/2006/relationships/slideLayout" Target="../slideLayouts/slideLayout454.xml"/><Relationship Id="rId8" Type="http://schemas.openxmlformats.org/officeDocument/2006/relationships/slideLayout" Target="../slideLayouts/slideLayout455.xml"/><Relationship Id="rId9" Type="http://schemas.openxmlformats.org/officeDocument/2006/relationships/slideLayout" Target="../slideLayouts/slideLayout456.xml"/><Relationship Id="rId10" Type="http://schemas.openxmlformats.org/officeDocument/2006/relationships/slideLayout" Target="../slideLayouts/slideLayout457.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9.xml"/><Relationship Id="rId12" Type="http://schemas.openxmlformats.org/officeDocument/2006/relationships/slideLayout" Target="../slideLayouts/slideLayout470.xml"/><Relationship Id="rId13" Type="http://schemas.openxmlformats.org/officeDocument/2006/relationships/theme" Target="../theme/theme43.xml"/><Relationship Id="rId1" Type="http://schemas.openxmlformats.org/officeDocument/2006/relationships/slideLayout" Target="../slideLayouts/slideLayout459.xml"/><Relationship Id="rId2" Type="http://schemas.openxmlformats.org/officeDocument/2006/relationships/slideLayout" Target="../slideLayouts/slideLayout460.xml"/><Relationship Id="rId3" Type="http://schemas.openxmlformats.org/officeDocument/2006/relationships/slideLayout" Target="../slideLayouts/slideLayout461.xml"/><Relationship Id="rId4" Type="http://schemas.openxmlformats.org/officeDocument/2006/relationships/slideLayout" Target="../slideLayouts/slideLayout462.xml"/><Relationship Id="rId5" Type="http://schemas.openxmlformats.org/officeDocument/2006/relationships/slideLayout" Target="../slideLayouts/slideLayout463.xml"/><Relationship Id="rId6" Type="http://schemas.openxmlformats.org/officeDocument/2006/relationships/slideLayout" Target="../slideLayouts/slideLayout464.xml"/><Relationship Id="rId7" Type="http://schemas.openxmlformats.org/officeDocument/2006/relationships/slideLayout" Target="../slideLayouts/slideLayout465.xml"/><Relationship Id="rId8" Type="http://schemas.openxmlformats.org/officeDocument/2006/relationships/slideLayout" Target="../slideLayouts/slideLayout466.xml"/><Relationship Id="rId9" Type="http://schemas.openxmlformats.org/officeDocument/2006/relationships/slideLayout" Target="../slideLayouts/slideLayout467.xml"/><Relationship Id="rId10" Type="http://schemas.openxmlformats.org/officeDocument/2006/relationships/slideLayout" Target="../slideLayouts/slideLayout468.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1.xml"/><Relationship Id="rId12" Type="http://schemas.openxmlformats.org/officeDocument/2006/relationships/theme" Target="../theme/theme44.xml"/><Relationship Id="rId1" Type="http://schemas.openxmlformats.org/officeDocument/2006/relationships/slideLayout" Target="../slideLayouts/slideLayout471.xml"/><Relationship Id="rId2" Type="http://schemas.openxmlformats.org/officeDocument/2006/relationships/slideLayout" Target="../slideLayouts/slideLayout472.xml"/><Relationship Id="rId3" Type="http://schemas.openxmlformats.org/officeDocument/2006/relationships/slideLayout" Target="../slideLayouts/slideLayout473.xml"/><Relationship Id="rId4" Type="http://schemas.openxmlformats.org/officeDocument/2006/relationships/slideLayout" Target="../slideLayouts/slideLayout474.xml"/><Relationship Id="rId5" Type="http://schemas.openxmlformats.org/officeDocument/2006/relationships/slideLayout" Target="../slideLayouts/slideLayout475.xml"/><Relationship Id="rId6" Type="http://schemas.openxmlformats.org/officeDocument/2006/relationships/slideLayout" Target="../slideLayouts/slideLayout476.xml"/><Relationship Id="rId7" Type="http://schemas.openxmlformats.org/officeDocument/2006/relationships/slideLayout" Target="../slideLayouts/slideLayout477.xml"/><Relationship Id="rId8" Type="http://schemas.openxmlformats.org/officeDocument/2006/relationships/slideLayout" Target="../slideLayouts/slideLayout478.xml"/><Relationship Id="rId9" Type="http://schemas.openxmlformats.org/officeDocument/2006/relationships/slideLayout" Target="../slideLayouts/slideLayout479.xml"/><Relationship Id="rId10" Type="http://schemas.openxmlformats.org/officeDocument/2006/relationships/slideLayout" Target="../slideLayouts/slideLayout480.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2.xml"/><Relationship Id="rId12" Type="http://schemas.openxmlformats.org/officeDocument/2006/relationships/theme" Target="../theme/theme45.xml"/><Relationship Id="rId1" Type="http://schemas.openxmlformats.org/officeDocument/2006/relationships/slideLayout" Target="../slideLayouts/slideLayout482.xml"/><Relationship Id="rId2" Type="http://schemas.openxmlformats.org/officeDocument/2006/relationships/slideLayout" Target="../slideLayouts/slideLayout483.xml"/><Relationship Id="rId3" Type="http://schemas.openxmlformats.org/officeDocument/2006/relationships/slideLayout" Target="../slideLayouts/slideLayout484.xml"/><Relationship Id="rId4" Type="http://schemas.openxmlformats.org/officeDocument/2006/relationships/slideLayout" Target="../slideLayouts/slideLayout485.xml"/><Relationship Id="rId5" Type="http://schemas.openxmlformats.org/officeDocument/2006/relationships/slideLayout" Target="../slideLayouts/slideLayout486.xml"/><Relationship Id="rId6" Type="http://schemas.openxmlformats.org/officeDocument/2006/relationships/slideLayout" Target="../slideLayouts/slideLayout487.xml"/><Relationship Id="rId7" Type="http://schemas.openxmlformats.org/officeDocument/2006/relationships/slideLayout" Target="../slideLayouts/slideLayout488.xml"/><Relationship Id="rId8" Type="http://schemas.openxmlformats.org/officeDocument/2006/relationships/slideLayout" Target="../slideLayouts/slideLayout489.xml"/><Relationship Id="rId9" Type="http://schemas.openxmlformats.org/officeDocument/2006/relationships/slideLayout" Target="../slideLayouts/slideLayout490.xml"/><Relationship Id="rId10" Type="http://schemas.openxmlformats.org/officeDocument/2006/relationships/slideLayout" Target="../slideLayouts/slideLayout491.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3.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3.xml"/><Relationship Id="rId2" Type="http://schemas.openxmlformats.org/officeDocument/2006/relationships/slideLayout" Target="../slideLayouts/slideLayout494.xml"/><Relationship Id="rId3" Type="http://schemas.openxmlformats.org/officeDocument/2006/relationships/slideLayout" Target="../slideLayouts/slideLayout495.xml"/><Relationship Id="rId4" Type="http://schemas.openxmlformats.org/officeDocument/2006/relationships/slideLayout" Target="../slideLayouts/slideLayout496.xml"/><Relationship Id="rId5" Type="http://schemas.openxmlformats.org/officeDocument/2006/relationships/slideLayout" Target="../slideLayouts/slideLayout497.xml"/><Relationship Id="rId6" Type="http://schemas.openxmlformats.org/officeDocument/2006/relationships/slideLayout" Target="../slideLayouts/slideLayout498.xml"/><Relationship Id="rId7" Type="http://schemas.openxmlformats.org/officeDocument/2006/relationships/slideLayout" Target="../slideLayouts/slideLayout499.xml"/><Relationship Id="rId8" Type="http://schemas.openxmlformats.org/officeDocument/2006/relationships/slideLayout" Target="../slideLayouts/slideLayout500.xml"/><Relationship Id="rId9" Type="http://schemas.openxmlformats.org/officeDocument/2006/relationships/slideLayout" Target="../slideLayouts/slideLayout501.xml"/><Relationship Id="rId10" Type="http://schemas.openxmlformats.org/officeDocument/2006/relationships/slideLayout" Target="../slideLayouts/slideLayout502.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4.xml"/><Relationship Id="rId12" Type="http://schemas.openxmlformats.org/officeDocument/2006/relationships/theme" Target="../theme/theme47.xml"/><Relationship Id="rId1" Type="http://schemas.openxmlformats.org/officeDocument/2006/relationships/slideLayout" Target="../slideLayouts/slideLayout504.xml"/><Relationship Id="rId2" Type="http://schemas.openxmlformats.org/officeDocument/2006/relationships/slideLayout" Target="../slideLayouts/slideLayout505.xml"/><Relationship Id="rId3" Type="http://schemas.openxmlformats.org/officeDocument/2006/relationships/slideLayout" Target="../slideLayouts/slideLayout506.xml"/><Relationship Id="rId4" Type="http://schemas.openxmlformats.org/officeDocument/2006/relationships/slideLayout" Target="../slideLayouts/slideLayout507.xml"/><Relationship Id="rId5" Type="http://schemas.openxmlformats.org/officeDocument/2006/relationships/slideLayout" Target="../slideLayouts/slideLayout508.xml"/><Relationship Id="rId6" Type="http://schemas.openxmlformats.org/officeDocument/2006/relationships/slideLayout" Target="../slideLayouts/slideLayout509.xml"/><Relationship Id="rId7" Type="http://schemas.openxmlformats.org/officeDocument/2006/relationships/slideLayout" Target="../slideLayouts/slideLayout510.xml"/><Relationship Id="rId8" Type="http://schemas.openxmlformats.org/officeDocument/2006/relationships/slideLayout" Target="../slideLayouts/slideLayout511.xml"/><Relationship Id="rId9" Type="http://schemas.openxmlformats.org/officeDocument/2006/relationships/slideLayout" Target="../slideLayouts/slideLayout512.xml"/><Relationship Id="rId10" Type="http://schemas.openxmlformats.org/officeDocument/2006/relationships/slideLayout" Target="../slideLayouts/slideLayout513.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5.xml"/><Relationship Id="rId12" Type="http://schemas.openxmlformats.org/officeDocument/2006/relationships/theme" Target="../theme/theme48.xml"/><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9" Type="http://schemas.openxmlformats.org/officeDocument/2006/relationships/slideLayout" Target="../slideLayouts/slideLayout523.xml"/><Relationship Id="rId10" Type="http://schemas.openxmlformats.org/officeDocument/2006/relationships/slideLayout" Target="../slideLayouts/slideLayout524.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6.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6.xml"/><Relationship Id="rId2" Type="http://schemas.openxmlformats.org/officeDocument/2006/relationships/slideLayout" Target="../slideLayouts/slideLayout527.xml"/><Relationship Id="rId3" Type="http://schemas.openxmlformats.org/officeDocument/2006/relationships/slideLayout" Target="../slideLayouts/slideLayout528.xml"/><Relationship Id="rId4" Type="http://schemas.openxmlformats.org/officeDocument/2006/relationships/slideLayout" Target="../slideLayouts/slideLayout529.xml"/><Relationship Id="rId5" Type="http://schemas.openxmlformats.org/officeDocument/2006/relationships/slideLayout" Target="../slideLayouts/slideLayout530.xml"/><Relationship Id="rId6" Type="http://schemas.openxmlformats.org/officeDocument/2006/relationships/slideLayout" Target="../slideLayouts/slideLayout531.xml"/><Relationship Id="rId7" Type="http://schemas.openxmlformats.org/officeDocument/2006/relationships/slideLayout" Target="../slideLayouts/slideLayout532.xml"/><Relationship Id="rId8" Type="http://schemas.openxmlformats.org/officeDocument/2006/relationships/slideLayout" Target="../slideLayouts/slideLayout533.xml"/><Relationship Id="rId9" Type="http://schemas.openxmlformats.org/officeDocument/2006/relationships/slideLayout" Target="../slideLayouts/slideLayout534.xml"/><Relationship Id="rId10" Type="http://schemas.openxmlformats.org/officeDocument/2006/relationships/slideLayout" Target="../slideLayouts/slideLayout535.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7.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7.xml"/><Relationship Id="rId2" Type="http://schemas.openxmlformats.org/officeDocument/2006/relationships/slideLayout" Target="../slideLayouts/slideLayout538.xml"/><Relationship Id="rId3" Type="http://schemas.openxmlformats.org/officeDocument/2006/relationships/slideLayout" Target="../slideLayouts/slideLayout539.xml"/><Relationship Id="rId4" Type="http://schemas.openxmlformats.org/officeDocument/2006/relationships/slideLayout" Target="../slideLayouts/slideLayout540.xml"/><Relationship Id="rId5" Type="http://schemas.openxmlformats.org/officeDocument/2006/relationships/slideLayout" Target="../slideLayouts/slideLayout541.xml"/><Relationship Id="rId6" Type="http://schemas.openxmlformats.org/officeDocument/2006/relationships/slideLayout" Target="../slideLayouts/slideLayout542.xml"/><Relationship Id="rId7" Type="http://schemas.openxmlformats.org/officeDocument/2006/relationships/slideLayout" Target="../slideLayouts/slideLayout543.xml"/><Relationship Id="rId8" Type="http://schemas.openxmlformats.org/officeDocument/2006/relationships/slideLayout" Target="../slideLayouts/slideLayout544.xml"/><Relationship Id="rId9" Type="http://schemas.openxmlformats.org/officeDocument/2006/relationships/slideLayout" Target="../slideLayouts/slideLayout545.xml"/><Relationship Id="rId10" Type="http://schemas.openxmlformats.org/officeDocument/2006/relationships/slideLayout" Target="../slideLayouts/slideLayout546.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8.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8.xml"/><Relationship Id="rId2" Type="http://schemas.openxmlformats.org/officeDocument/2006/relationships/slideLayout" Target="../slideLayouts/slideLayout549.xml"/><Relationship Id="rId3" Type="http://schemas.openxmlformats.org/officeDocument/2006/relationships/slideLayout" Target="../slideLayouts/slideLayout550.xml"/><Relationship Id="rId4" Type="http://schemas.openxmlformats.org/officeDocument/2006/relationships/slideLayout" Target="../slideLayouts/slideLayout551.xml"/><Relationship Id="rId5" Type="http://schemas.openxmlformats.org/officeDocument/2006/relationships/slideLayout" Target="../slideLayouts/slideLayout552.xml"/><Relationship Id="rId6" Type="http://schemas.openxmlformats.org/officeDocument/2006/relationships/slideLayout" Target="../slideLayouts/slideLayout553.xml"/><Relationship Id="rId7" Type="http://schemas.openxmlformats.org/officeDocument/2006/relationships/slideLayout" Target="../slideLayouts/slideLayout554.xml"/><Relationship Id="rId8" Type="http://schemas.openxmlformats.org/officeDocument/2006/relationships/slideLayout" Target="../slideLayouts/slideLayout555.xml"/><Relationship Id="rId9" Type="http://schemas.openxmlformats.org/officeDocument/2006/relationships/slideLayout" Target="../slideLayouts/slideLayout556.xml"/><Relationship Id="rId10" Type="http://schemas.openxmlformats.org/officeDocument/2006/relationships/slideLayout" Target="../slideLayouts/slideLayout557.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9.xml"/><Relationship Id="rId12" Type="http://schemas.openxmlformats.org/officeDocument/2006/relationships/theme" Target="../theme/theme52.xml"/><Relationship Id="rId1" Type="http://schemas.openxmlformats.org/officeDocument/2006/relationships/slideLayout" Target="../slideLayouts/slideLayout559.xml"/><Relationship Id="rId2" Type="http://schemas.openxmlformats.org/officeDocument/2006/relationships/slideLayout" Target="../slideLayouts/slideLayout560.xml"/><Relationship Id="rId3" Type="http://schemas.openxmlformats.org/officeDocument/2006/relationships/slideLayout" Target="../slideLayouts/slideLayout561.xml"/><Relationship Id="rId4" Type="http://schemas.openxmlformats.org/officeDocument/2006/relationships/slideLayout" Target="../slideLayouts/slideLayout562.xml"/><Relationship Id="rId5" Type="http://schemas.openxmlformats.org/officeDocument/2006/relationships/slideLayout" Target="../slideLayouts/slideLayout563.xml"/><Relationship Id="rId6" Type="http://schemas.openxmlformats.org/officeDocument/2006/relationships/slideLayout" Target="../slideLayouts/slideLayout564.xml"/><Relationship Id="rId7" Type="http://schemas.openxmlformats.org/officeDocument/2006/relationships/slideLayout" Target="../slideLayouts/slideLayout565.xml"/><Relationship Id="rId8" Type="http://schemas.openxmlformats.org/officeDocument/2006/relationships/slideLayout" Target="../slideLayouts/slideLayout566.xml"/><Relationship Id="rId9" Type="http://schemas.openxmlformats.org/officeDocument/2006/relationships/slideLayout" Target="../slideLayouts/slideLayout567.xml"/><Relationship Id="rId10" Type="http://schemas.openxmlformats.org/officeDocument/2006/relationships/slideLayout" Target="../slideLayouts/slideLayout568.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80.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70.xml"/><Relationship Id="rId2" Type="http://schemas.openxmlformats.org/officeDocument/2006/relationships/slideLayout" Target="../slideLayouts/slideLayout571.xml"/><Relationship Id="rId3" Type="http://schemas.openxmlformats.org/officeDocument/2006/relationships/slideLayout" Target="../slideLayouts/slideLayout572.xml"/><Relationship Id="rId4" Type="http://schemas.openxmlformats.org/officeDocument/2006/relationships/slideLayout" Target="../slideLayouts/slideLayout573.xml"/><Relationship Id="rId5" Type="http://schemas.openxmlformats.org/officeDocument/2006/relationships/slideLayout" Target="../slideLayouts/slideLayout574.xml"/><Relationship Id="rId6" Type="http://schemas.openxmlformats.org/officeDocument/2006/relationships/slideLayout" Target="../slideLayouts/slideLayout575.xml"/><Relationship Id="rId7" Type="http://schemas.openxmlformats.org/officeDocument/2006/relationships/slideLayout" Target="../slideLayouts/slideLayout576.xml"/><Relationship Id="rId8" Type="http://schemas.openxmlformats.org/officeDocument/2006/relationships/slideLayout" Target="../slideLayouts/slideLayout577.xml"/><Relationship Id="rId9" Type="http://schemas.openxmlformats.org/officeDocument/2006/relationships/slideLayout" Target="../slideLayouts/slideLayout578.xml"/><Relationship Id="rId10" Type="http://schemas.openxmlformats.org/officeDocument/2006/relationships/slideLayout" Target="../slideLayouts/slideLayout579.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slideLayout" Target="../slideLayouts/slideLayout592.xml"/><Relationship Id="rId13" Type="http://schemas.openxmlformats.org/officeDocument/2006/relationships/theme" Target="../theme/theme54.xml"/><Relationship Id="rId14" Type="http://schemas.openxmlformats.org/officeDocument/2006/relationships/image" Target="../media/image1.png"/><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3.xml"/><Relationship Id="rId12" Type="http://schemas.openxmlformats.org/officeDocument/2006/relationships/theme" Target="../theme/theme55.xml"/><Relationship Id="rId1" Type="http://schemas.openxmlformats.org/officeDocument/2006/relationships/slideLayout" Target="../slideLayouts/slideLayout593.xml"/><Relationship Id="rId2" Type="http://schemas.openxmlformats.org/officeDocument/2006/relationships/slideLayout" Target="../slideLayouts/slideLayout594.xml"/><Relationship Id="rId3" Type="http://schemas.openxmlformats.org/officeDocument/2006/relationships/slideLayout" Target="../slideLayouts/slideLayout595.xml"/><Relationship Id="rId4" Type="http://schemas.openxmlformats.org/officeDocument/2006/relationships/slideLayout" Target="../slideLayouts/slideLayout596.xml"/><Relationship Id="rId5" Type="http://schemas.openxmlformats.org/officeDocument/2006/relationships/slideLayout" Target="../slideLayouts/slideLayout597.xml"/><Relationship Id="rId6" Type="http://schemas.openxmlformats.org/officeDocument/2006/relationships/slideLayout" Target="../slideLayouts/slideLayout598.xml"/><Relationship Id="rId7" Type="http://schemas.openxmlformats.org/officeDocument/2006/relationships/slideLayout" Target="../slideLayouts/slideLayout599.xml"/><Relationship Id="rId8" Type="http://schemas.openxmlformats.org/officeDocument/2006/relationships/slideLayout" Target="../slideLayouts/slideLayout600.xml"/><Relationship Id="rId9" Type="http://schemas.openxmlformats.org/officeDocument/2006/relationships/slideLayout" Target="../slideLayouts/slideLayout601.xml"/><Relationship Id="rId10" Type="http://schemas.openxmlformats.org/officeDocument/2006/relationships/slideLayout" Target="../slideLayouts/slideLayout602.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4.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4.xml"/><Relationship Id="rId2" Type="http://schemas.openxmlformats.org/officeDocument/2006/relationships/slideLayout" Target="../slideLayouts/slideLayout605.xml"/><Relationship Id="rId3" Type="http://schemas.openxmlformats.org/officeDocument/2006/relationships/slideLayout" Target="../slideLayouts/slideLayout606.xml"/><Relationship Id="rId4" Type="http://schemas.openxmlformats.org/officeDocument/2006/relationships/slideLayout" Target="../slideLayouts/slideLayout607.xml"/><Relationship Id="rId5" Type="http://schemas.openxmlformats.org/officeDocument/2006/relationships/slideLayout" Target="../slideLayouts/slideLayout608.xml"/><Relationship Id="rId6" Type="http://schemas.openxmlformats.org/officeDocument/2006/relationships/slideLayout" Target="../slideLayouts/slideLayout609.xml"/><Relationship Id="rId7" Type="http://schemas.openxmlformats.org/officeDocument/2006/relationships/slideLayout" Target="../slideLayouts/slideLayout610.xml"/><Relationship Id="rId8" Type="http://schemas.openxmlformats.org/officeDocument/2006/relationships/slideLayout" Target="../slideLayouts/slideLayout611.xml"/><Relationship Id="rId9" Type="http://schemas.openxmlformats.org/officeDocument/2006/relationships/slideLayout" Target="../slideLayouts/slideLayout612.xml"/><Relationship Id="rId10" Type="http://schemas.openxmlformats.org/officeDocument/2006/relationships/slideLayout" Target="../slideLayouts/slideLayout613.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5.xml"/><Relationship Id="rId12" Type="http://schemas.openxmlformats.org/officeDocument/2006/relationships/theme" Target="../theme/theme57.xml"/><Relationship Id="rId13" Type="http://schemas.openxmlformats.org/officeDocument/2006/relationships/image" Target="../media/image1.png"/><Relationship Id="rId1" Type="http://schemas.openxmlformats.org/officeDocument/2006/relationships/slideLayout" Target="../slideLayouts/slideLayout615.xml"/><Relationship Id="rId2" Type="http://schemas.openxmlformats.org/officeDocument/2006/relationships/slideLayout" Target="../slideLayouts/slideLayout616.xml"/><Relationship Id="rId3" Type="http://schemas.openxmlformats.org/officeDocument/2006/relationships/slideLayout" Target="../slideLayouts/slideLayout617.xml"/><Relationship Id="rId4" Type="http://schemas.openxmlformats.org/officeDocument/2006/relationships/slideLayout" Target="../slideLayouts/slideLayout618.xml"/><Relationship Id="rId5" Type="http://schemas.openxmlformats.org/officeDocument/2006/relationships/slideLayout" Target="../slideLayouts/slideLayout619.xml"/><Relationship Id="rId6" Type="http://schemas.openxmlformats.org/officeDocument/2006/relationships/slideLayout" Target="../slideLayouts/slideLayout620.xml"/><Relationship Id="rId7" Type="http://schemas.openxmlformats.org/officeDocument/2006/relationships/slideLayout" Target="../slideLayouts/slideLayout621.xml"/><Relationship Id="rId8" Type="http://schemas.openxmlformats.org/officeDocument/2006/relationships/slideLayout" Target="../slideLayouts/slideLayout622.xml"/><Relationship Id="rId9" Type="http://schemas.openxmlformats.org/officeDocument/2006/relationships/slideLayout" Target="../slideLayouts/slideLayout623.xml"/><Relationship Id="rId10" Type="http://schemas.openxmlformats.org/officeDocument/2006/relationships/slideLayout" Target="../slideLayouts/slideLayout6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1908338"/>
      </p:ext>
    </p:extLst>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 id="214748421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95401"/>
            <a:ext cx="8229600" cy="4830763"/>
          </a:xfrm>
          <a:prstGeom prst="rect">
            <a:avLst/>
          </a:prstGeom>
        </p:spPr>
        <p:txBody>
          <a:bodyPr vert="horz" lIns="91425" tIns="45713" rIns="91425" bIns="4571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3"/>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fld id="{EFCD136B-938C-4ABE-A595-3497154215A9}" type="datetime1">
              <a:rPr lang="en-US" smtClean="0">
                <a:solidFill>
                  <a:prstClr val="black">
                    <a:tint val="75000"/>
                  </a:prstClr>
                </a:solidFill>
                <a:latin typeface="Calibri"/>
              </a:rPr>
              <a:pPr defTabSz="914259"/>
              <a:t>6/5/13</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1" y="6356353"/>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latin typeface="Calibri"/>
              </a:rPr>
              <a:pPr defTabSz="914259"/>
              <a:t>‹#›</a:t>
            </a:fld>
            <a:endParaRPr lang="en-US" dirty="0">
              <a:solidFill>
                <a:prstClr val="black">
                  <a:tint val="75000"/>
                </a:prstClr>
              </a:solidFill>
              <a:latin typeface="Calibri"/>
            </a:endParaRPr>
          </a:p>
        </p:txBody>
      </p:sp>
      <p:pic>
        <p:nvPicPr>
          <p:cNvPr id="7" name="Picture 6"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753687544"/>
      </p:ext>
    </p:extLst>
  </p:cSld>
  <p:clrMap bg1="lt1" tx1="dk1" bg2="lt2" tx2="dk2" accent1="accent1" accent2="accent2" accent3="accent3" accent4="accent4" accent5="accent5" accent6="accent6" hlink="hlink" folHlink="folHlink"/>
  <p:sldLayoutIdLst>
    <p:sldLayoutId id="2147484391" r:id="rId1"/>
    <p:sldLayoutId id="2147484392" r:id="rId2"/>
    <p:sldLayoutId id="2147484393" r:id="rId3"/>
    <p:sldLayoutId id="2147484394" r:id="rId4"/>
    <p:sldLayoutId id="2147484395" r:id="rId5"/>
    <p:sldLayoutId id="2147484396" r:id="rId6"/>
    <p:sldLayoutId id="2147484397" r:id="rId7"/>
    <p:sldLayoutId id="2147484398" r:id="rId8"/>
    <p:sldLayoutId id="2147484399" r:id="rId9"/>
    <p:sldLayoutId id="2147484400" r:id="rId10"/>
    <p:sldLayoutId id="2147484401" r:id="rId11"/>
  </p:sldLayoutIdLst>
  <p:timing>
    <p:tnLst>
      <p:par>
        <p:cTn xmlns:p14="http://schemas.microsoft.com/office/powerpoint/2010/main" id="1" dur="indefinite" restart="never" nodeType="tmRoot"/>
      </p:par>
    </p:tnLst>
  </p:timing>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2272195"/>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 id="214748459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991966588"/>
      </p:ext>
    </p:extLst>
  </p:cSld>
  <p:clrMap bg1="lt1" tx1="dk1" bg2="lt2" tx2="dk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679621176"/>
      </p:ext>
    </p:extLst>
  </p:cSld>
  <p:clrMap bg1="lt1" tx1="dk1" bg2="lt2" tx2="dk2" accent1="accent1" accent2="accent2" accent3="accent3" accent4="accent4" accent5="accent5" accent6="accent6" hlink="hlink" folHlink="folHlink"/>
  <p:sldLayoutIdLst>
    <p:sldLayoutId id="2147484609" r:id="rId1"/>
    <p:sldLayoutId id="2147484610" r:id="rId2"/>
    <p:sldLayoutId id="2147484611" r:id="rId3"/>
    <p:sldLayoutId id="2147484612" r:id="rId4"/>
    <p:sldLayoutId id="2147484613" r:id="rId5"/>
    <p:sldLayoutId id="2147484614" r:id="rId6"/>
    <p:sldLayoutId id="2147484615" r:id="rId7"/>
    <p:sldLayoutId id="2147484616" r:id="rId8"/>
    <p:sldLayoutId id="2147484617" r:id="rId9"/>
    <p:sldLayoutId id="2147484618" r:id="rId10"/>
    <p:sldLayoutId id="214748461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6514187"/>
      </p:ext>
    </p:extLst>
  </p:cSld>
  <p:clrMap bg1="lt1" tx1="dk1" bg2="lt2" tx2="dk2" accent1="accent1" accent2="accent2" accent3="accent3" accent4="accent4" accent5="accent5" accent6="accent6" hlink="hlink" folHlink="folHlink"/>
  <p:sldLayoutIdLst>
    <p:sldLayoutId id="2147484633" r:id="rId1"/>
    <p:sldLayoutId id="2147484634" r:id="rId2"/>
    <p:sldLayoutId id="2147484635" r:id="rId3"/>
    <p:sldLayoutId id="2147484636" r:id="rId4"/>
    <p:sldLayoutId id="2147484637" r:id="rId5"/>
    <p:sldLayoutId id="2147484638" r:id="rId6"/>
    <p:sldLayoutId id="2147484639" r:id="rId7"/>
    <p:sldLayoutId id="2147484640" r:id="rId8"/>
    <p:sldLayoutId id="2147484641" r:id="rId9"/>
    <p:sldLayoutId id="2147484642" r:id="rId10"/>
    <p:sldLayoutId id="21474846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9186755"/>
      </p:ext>
    </p:extLst>
  </p:cSld>
  <p:clrMap bg1="lt1" tx1="dk1" bg2="lt2" tx2="dk2" accent1="accent1" accent2="accent2" accent3="accent3" accent4="accent4" accent5="accent5" accent6="accent6" hlink="hlink" folHlink="folHlink"/>
  <p:sldLayoutIdLst>
    <p:sldLayoutId id="2147484645" r:id="rId1"/>
    <p:sldLayoutId id="2147484646" r:id="rId2"/>
    <p:sldLayoutId id="2147484647" r:id="rId3"/>
    <p:sldLayoutId id="2147484648" r:id="rId4"/>
    <p:sldLayoutId id="2147484649" r:id="rId5"/>
    <p:sldLayoutId id="2147484650" r:id="rId6"/>
    <p:sldLayoutId id="2147484651" r:id="rId7"/>
    <p:sldLayoutId id="2147484652" r:id="rId8"/>
    <p:sldLayoutId id="2147484653" r:id="rId9"/>
    <p:sldLayoutId id="2147484654" r:id="rId10"/>
    <p:sldLayoutId id="2147484655"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6/5/13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61285354"/>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941071208"/>
      </p:ext>
    </p:extLst>
  </p:cSld>
  <p:clrMap bg1="lt1" tx1="dk1" bg2="lt2" tx2="dk2" accent1="accent1" accent2="accent2" accent3="accent3" accent4="accent4" accent5="accent5" accent6="accent6" hlink="hlink" folHlink="folHlink"/>
  <p:sldLayoutIdLst>
    <p:sldLayoutId id="2147484717" r:id="rId1"/>
    <p:sldLayoutId id="2147484718" r:id="rId2"/>
    <p:sldLayoutId id="2147484719" r:id="rId3"/>
    <p:sldLayoutId id="2147484720" r:id="rId4"/>
    <p:sldLayoutId id="2147484721" r:id="rId5"/>
    <p:sldLayoutId id="2147484722" r:id="rId6"/>
    <p:sldLayoutId id="2147484723" r:id="rId7"/>
    <p:sldLayoutId id="2147484724" r:id="rId8"/>
    <p:sldLayoutId id="2147484725" r:id="rId9"/>
    <p:sldLayoutId id="2147484726" r:id="rId10"/>
    <p:sldLayoutId id="2147484727" r:id="rId11"/>
    <p:sldLayoutId id="2147484728"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6/5/13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1969112995"/>
      </p:ext>
    </p:extLst>
  </p:cSld>
  <p:clrMap bg1="lt1" tx1="dk1" bg2="lt2" tx2="dk2" accent1="accent1" accent2="accent2" accent3="accent3" accent4="accent4" accent5="accent5" accent6="accent6" hlink="hlink" folHlink="folHlink"/>
  <p:sldLayoutIdLst>
    <p:sldLayoutId id="2147484730" r:id="rId1"/>
    <p:sldLayoutId id="2147484731" r:id="rId2"/>
    <p:sldLayoutId id="2147484732" r:id="rId3"/>
    <p:sldLayoutId id="2147484733" r:id="rId4"/>
    <p:sldLayoutId id="2147484734" r:id="rId5"/>
    <p:sldLayoutId id="2147484735" r:id="rId6"/>
    <p:sldLayoutId id="2147484736" r:id="rId7"/>
    <p:sldLayoutId id="2147484737" r:id="rId8"/>
    <p:sldLayoutId id="2147484738" r:id="rId9"/>
    <p:sldLayoutId id="2147484739" r:id="rId10"/>
    <p:sldLayoutId id="2147484740"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7BC7E841-AE8A-4D48-907F-BD90423245B6}" type="datetime1">
              <a:rPr lang="en-US" smtClean="0">
                <a:solidFill>
                  <a:prstClr val="black">
                    <a:tint val="75000"/>
                  </a:prstClr>
                </a:solidFill>
                <a:latin typeface="Calibri"/>
              </a:rPr>
              <a:pPr defTabSz="457200"/>
              <a:t>6/5/13</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000000"/>
                </a:solidFill>
              </a:defRPr>
            </a:lvl1pPr>
          </a:lstStyle>
          <a:p>
            <a:pPr defTabSz="457200"/>
            <a:fld id="{938804F6-1EC8-4F45-958E-1A743EB96386}" type="slidenum">
              <a:rPr lang="en-US" smtClean="0">
                <a:latin typeface="Calibri"/>
              </a:rPr>
              <a:pPr defTabSz="457200"/>
              <a:t>‹#›</a:t>
            </a:fld>
            <a:endParaRPr lang="en-US">
              <a:latin typeface="Calibri"/>
            </a:endParaRPr>
          </a:p>
        </p:txBody>
      </p:sp>
      <p:pic>
        <p:nvPicPr>
          <p:cNvPr id="7" name="Picture 6"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56814894"/>
      </p:ext>
    </p:extLst>
  </p:cSld>
  <p:clrMap bg1="lt1" tx1="dk1" bg2="lt2" tx2="dk2" accent1="accent1" accent2="accent2" accent3="accent3" accent4="accent4" accent5="accent5" accent6="accent6" hlink="hlink" folHlink="folHlink"/>
  <p:sldLayoutIdLst>
    <p:sldLayoutId id="2147484754" r:id="rId1"/>
    <p:sldLayoutId id="2147484755" r:id="rId2"/>
    <p:sldLayoutId id="2147484756" r:id="rId3"/>
    <p:sldLayoutId id="2147484757" r:id="rId4"/>
    <p:sldLayoutId id="2147484758" r:id="rId5"/>
    <p:sldLayoutId id="2147484759" r:id="rId6"/>
    <p:sldLayoutId id="2147484760" r:id="rId7"/>
    <p:sldLayoutId id="2147484761" r:id="rId8"/>
    <p:sldLayoutId id="2147484762" r:id="rId9"/>
    <p:sldLayoutId id="2147484763" r:id="rId10"/>
    <p:sldLayoutId id="2147484764"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image" Target="../media/image8.jpeg"/><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Layout" Target="../slideLayouts/slideLayout17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2.png"/><Relationship Id="rId3"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5.xml"/><Relationship Id="rId2" Type="http://schemas.openxmlformats.org/officeDocument/2006/relationships/image" Target="../media/image13.png"/><Relationship Id="rId3" Type="http://schemas.openxmlformats.org/officeDocument/2006/relationships/image" Target="../media/image14.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0.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7.xml"/><Relationship Id="rId3" Type="http://schemas.openxmlformats.org/officeDocument/2006/relationships/chart" Target="../charts/char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483.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4.xml"/><Relationship Id="rId2" Type="http://schemas.openxmlformats.org/officeDocument/2006/relationships/notesSlide" Target="../notesSlides/notesSlide12.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3.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1" Type="http://schemas.openxmlformats.org/officeDocument/2006/relationships/slideLayout" Target="../slideLayouts/slideLayout483.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notesSlide" Target="../notesSlides/notesSlide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16.xml"/><Relationship Id="rId2" Type="http://schemas.openxmlformats.org/officeDocument/2006/relationships/notesSlide" Target="../notesSlides/notesSlide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05.xml"/><Relationship Id="rId2" Type="http://schemas.openxmlformats.org/officeDocument/2006/relationships/chart" Target="../charts/char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file://localhost/Users/omutlu/Documents/presentations/CMU/students/Yoongu%20Kim/SALP/ISCA12_SALP_w_backup_w_script-final.pptx" TargetMode="External"/><Relationship Id="rId4" Type="http://schemas.openxmlformats.org/officeDocument/2006/relationships/chart" Target="../charts/chart9.xml"/><Relationship Id="rId5" Type="http://schemas.openxmlformats.org/officeDocument/2006/relationships/chart" Target="../charts/chart10.xml"/><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2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38.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png"/><Relationship Id="rId3" Type="http://schemas.openxmlformats.org/officeDocument/2006/relationships/image" Target="../media/image2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png"/><Relationship Id="rId3" Type="http://schemas.openxmlformats.org/officeDocument/2006/relationships/image" Target="../media/image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4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1.xml"/></Relationships>
</file>

<file path=ppt/slides/_rels/slide62.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chart" Target="../charts/chart13.xml"/><Relationship Id="rId5" Type="http://schemas.openxmlformats.org/officeDocument/2006/relationships/chart" Target="../charts/chart14.xml"/><Relationship Id="rId1" Type="http://schemas.openxmlformats.org/officeDocument/2006/relationships/slideLayout" Target="../slideLayouts/slideLayout560.xml"/><Relationship Id="rId2" Type="http://schemas.openxmlformats.org/officeDocument/2006/relationships/notesSlide" Target="../notesSlides/notesSlide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69.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image" Target="../media/image8.jpeg"/><Relationship Id="rId5" Type="http://schemas.openxmlformats.org/officeDocument/2006/relationships/image" Target="../media/image1.png"/><Relationship Id="rId1" Type="http://schemas.openxmlformats.org/officeDocument/2006/relationships/slideLayout" Target="../slideLayouts/slideLayout570.xml"/><Relationship Id="rId2" Type="http://schemas.openxmlformats.org/officeDocument/2006/relationships/notesSlide" Target="../notesSlides/notesSlide1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7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16.xml"/><Relationship Id="rId2" Type="http://schemas.openxmlformats.org/officeDocument/2006/relationships/chart" Target="../charts/chart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16.xml"/><Relationship Id="rId2" Type="http://schemas.openxmlformats.org/officeDocument/2006/relationships/chart" Target="../charts/chart1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jpeg"/><Relationship Id="rId5" Type="http://schemas.openxmlformats.org/officeDocument/2006/relationships/image" Target="../media/image32.jpeg"/><Relationship Id="rId6" Type="http://schemas.openxmlformats.org/officeDocument/2006/relationships/image" Target="../media/image33.jpeg"/><Relationship Id="rId7" Type="http://schemas.openxmlformats.org/officeDocument/2006/relationships/image" Target="../media/image34.png"/><Relationship Id="rId8" Type="http://schemas.openxmlformats.org/officeDocument/2006/relationships/image" Target="../media/image10.jpeg"/><Relationship Id="rId9"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Microsoft_Excel_97_-_2004_Worksheet1.xls"/><Relationship Id="rId5" Type="http://schemas.openxmlformats.org/officeDocument/2006/relationships/image" Target="../media/image3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88.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89.xml.rels><?xml version="1.0" encoding="UTF-8" standalone="yes"?>
<Relationships xmlns="http://schemas.openxmlformats.org/package/2006/relationships"><Relationship Id="rId3" Type="http://schemas.openxmlformats.org/officeDocument/2006/relationships/chart" Target="../charts/chart17.xml"/><Relationship Id="rId4" Type="http://schemas.openxmlformats.org/officeDocument/2006/relationships/chart" Target="../charts/chart18.xml"/><Relationship Id="rId5" Type="http://schemas.openxmlformats.org/officeDocument/2006/relationships/chart" Target="../charts/chart19.xm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5.xml"/><Relationship Id="rId5" Type="http://schemas.openxmlformats.org/officeDocument/2006/relationships/oleObject" Target="../embeddings/Microsoft_Excel_97_-_2004_Worksheet2.xls"/><Relationship Id="rId6" Type="http://schemas.openxmlformats.org/officeDocument/2006/relationships/image" Target="../media/image37.png"/><Relationship Id="rId1" Type="http://schemas.openxmlformats.org/officeDocument/2006/relationships/vmlDrawing" Target="../drawings/vmlDrawing2.vml"/><Relationship Id="rId2" Type="http://schemas.openxmlformats.org/officeDocument/2006/relationships/tags" Target="../tags/tag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27.xml"/><Relationship Id="rId2" Type="http://schemas.openxmlformats.org/officeDocument/2006/relationships/notesSlide" Target="../notesSlides/notesSlide2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2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9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2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28.xml"/><Relationship Id="rId3" Type="http://schemas.openxmlformats.org/officeDocument/2006/relationships/image" Target="../media/image3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2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notesSlide" Target="../notesSlides/notesSlide30.xml"/><Relationship Id="rId3" Type="http://schemas.openxmlformats.org/officeDocument/2006/relationships/chart" Target="../charts/chart2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05.xml"/><Relationship Id="rId2" Type="http://schemas.openxmlformats.org/officeDocument/2006/relationships/chart" Target="../charts/chart2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5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5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users.ece.cmu.edu/~omutlu/pub/salp-dram_isca12.pdf"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56792"/>
            <a:ext cx="8382000" cy="2057400"/>
          </a:xfrm>
        </p:spPr>
        <p:txBody>
          <a:bodyPr>
            <a:normAutofit/>
          </a:bodyPr>
          <a:lstStyle/>
          <a:p>
            <a:pPr algn="ctr"/>
            <a:r>
              <a:rPr lang="en-US" sz="4000" dirty="0" smtClean="0"/>
              <a:t>Memory Scaling:</a:t>
            </a:r>
            <a:br>
              <a:rPr lang="en-US" sz="4000" dirty="0" smtClean="0"/>
            </a:br>
            <a:r>
              <a:rPr lang="en-US" sz="4000" dirty="0" smtClean="0"/>
              <a:t>A Systems Architecture Perspective</a:t>
            </a:r>
            <a:endParaRPr lang="en-US" sz="4000" dirty="0"/>
          </a:p>
        </p:txBody>
      </p:sp>
      <p:sp>
        <p:nvSpPr>
          <p:cNvPr id="3" name="Subtitle 2"/>
          <p:cNvSpPr>
            <a:spLocks noGrp="1"/>
          </p:cNvSpPr>
          <p:nvPr>
            <p:ph type="subTitle" idx="1"/>
          </p:nvPr>
        </p:nvSpPr>
        <p:spPr>
          <a:xfrm>
            <a:off x="2195736" y="3805238"/>
            <a:ext cx="4590256"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smtClean="0"/>
              <a:t>May 27, 2013</a:t>
            </a:r>
          </a:p>
          <a:p>
            <a:r>
              <a:rPr lang="en-US" sz="2200" dirty="0" smtClean="0"/>
              <a:t>IMW 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4" cstate="print"/>
          <a:stretch>
            <a:fillRect/>
          </a:stretch>
        </p:blipFill>
        <p:spPr>
          <a:xfrm>
            <a:off x="2571736" y="5445224"/>
            <a:ext cx="3786214" cy="1367244"/>
          </a:xfrm>
          <a:prstGeom prst="rect">
            <a:avLst/>
          </a:prstGeom>
        </p:spPr>
      </p:pic>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7842503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351915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2867049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Tree>
    <p:extLst>
      <p:ext uri="{BB962C8B-B14F-4D97-AF65-F5344CB8AC3E}">
        <p14:creationId xmlns:p14="http://schemas.microsoft.com/office/powerpoint/2010/main" val="1818877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Tree>
    <p:extLst>
      <p:ext uri="{BB962C8B-B14F-4D97-AF65-F5344CB8AC3E}">
        <p14:creationId xmlns:p14="http://schemas.microsoft.com/office/powerpoint/2010/main" val="1888139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6</a:t>
            </a:fld>
            <a:endParaRPr lang="en-US" sz="1600" dirty="0">
              <a:solidFill>
                <a:srgbClr val="000000"/>
              </a:solidFill>
              <a:latin typeface="Garamond" charset="0"/>
            </a:endParaRPr>
          </a:p>
        </p:txBody>
      </p:sp>
    </p:spTree>
    <p:extLst>
      <p:ext uri="{BB962C8B-B14F-4D97-AF65-F5344CB8AC3E}">
        <p14:creationId xmlns:p14="http://schemas.microsoft.com/office/powerpoint/2010/main" val="1488830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180777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8</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pic>
        <p:nvPicPr>
          <p:cNvPr id="25607" name="Picture 6" descr="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475" y="5487988"/>
            <a:ext cx="18065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607001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9</a:t>
            </a:fld>
            <a:endParaRPr lang="en-US" sz="1600" dirty="0">
              <a:solidFill>
                <a:srgbClr val="000000"/>
              </a:solidFill>
              <a:latin typeface="Garamond" charset="0"/>
            </a:endParaRPr>
          </a:p>
        </p:txBody>
      </p:sp>
    </p:spTree>
    <p:extLst>
      <p:ext uri="{BB962C8B-B14F-4D97-AF65-F5344CB8AC3E}">
        <p14:creationId xmlns:p14="http://schemas.microsoft.com/office/powerpoint/2010/main" val="4102150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10</a:t>
            </a:fld>
            <a:endParaRPr lang="en-US" sz="1600" dirty="0">
              <a:solidFill>
                <a:srgbClr val="000000"/>
              </a:solidFill>
              <a:latin typeface="Garamond" charset="0"/>
            </a:endParaRPr>
          </a:p>
        </p:txBody>
      </p:sp>
    </p:spTree>
    <p:extLst>
      <p:ext uri="{BB962C8B-B14F-4D97-AF65-F5344CB8AC3E}">
        <p14:creationId xmlns:p14="http://schemas.microsoft.com/office/powerpoint/2010/main" val="2488467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a:t>
            </a:fld>
            <a:endParaRPr lang="en-US" sz="1600">
              <a:solidFill>
                <a:srgbClr val="000000"/>
              </a:solidFill>
              <a:latin typeface="Garamond" charset="0"/>
            </a:endParaRPr>
          </a:p>
        </p:txBody>
      </p:sp>
    </p:spTree>
    <p:extLst>
      <p:ext uri="{BB962C8B-B14F-4D97-AF65-F5344CB8AC3E}">
        <p14:creationId xmlns:p14="http://schemas.microsoft.com/office/powerpoint/2010/main" val="16031772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95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Solutions to the </a:t>
            </a:r>
            <a:r>
              <a:rPr lang="en-US" dirty="0">
                <a:latin typeface="Garamond" charset="0"/>
                <a:ea typeface="ＭＳ Ｐゴシック" charset="0"/>
                <a:cs typeface="ＭＳ Ｐゴシック" charset="0"/>
              </a:rPr>
              <a:t>DRAM Scaling Problem</a:t>
            </a:r>
            <a:endParaRPr lang="en-US" dirty="0"/>
          </a:p>
        </p:txBody>
      </p:sp>
      <p:sp>
        <p:nvSpPr>
          <p:cNvPr id="3" name="Content Placeholder 2"/>
          <p:cNvSpPr>
            <a:spLocks noGrp="1"/>
          </p:cNvSpPr>
          <p:nvPr>
            <p:ph idx="1"/>
          </p:nvPr>
        </p:nvSpPr>
        <p:spPr/>
        <p:txBody>
          <a:bodyPr/>
          <a:lstStyle/>
          <a:p>
            <a:r>
              <a:rPr lang="en-US" dirty="0" smtClean="0"/>
              <a:t>Two potential solutions</a:t>
            </a:r>
          </a:p>
          <a:p>
            <a:pPr lvl="1"/>
            <a:r>
              <a:rPr lang="en-US" dirty="0" smtClean="0"/>
              <a:t>Tolerate DRAM (by taking a fresh look at it)</a:t>
            </a:r>
          </a:p>
          <a:p>
            <a:pPr lvl="1"/>
            <a:r>
              <a:rPr lang="en-US" dirty="0" smtClean="0"/>
              <a:t>Enable emerging memory technologies to eliminate/minimize DRAM</a:t>
            </a:r>
          </a:p>
          <a:p>
            <a:pPr lvl="1"/>
            <a:endParaRPr lang="en-US" dirty="0"/>
          </a:p>
          <a:p>
            <a:r>
              <a:rPr lang="en-US" dirty="0" smtClean="0"/>
              <a:t>Do both</a:t>
            </a:r>
          </a:p>
          <a:p>
            <a:pPr lvl="1"/>
            <a:r>
              <a:rPr lang="en-US" dirty="0" smtClean="0"/>
              <a:t>Hybrid memory systems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13</a:t>
            </a:fld>
            <a:endParaRPr lang="en-US">
              <a:solidFill>
                <a:srgbClr val="000000"/>
              </a:solidFill>
            </a:endParaRPr>
          </a:p>
        </p:txBody>
      </p:sp>
    </p:spTree>
    <p:extLst>
      <p:ext uri="{BB962C8B-B14F-4D97-AF65-F5344CB8AC3E}">
        <p14:creationId xmlns:p14="http://schemas.microsoft.com/office/powerpoint/2010/main" val="34189300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Tolerate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897632"/>
            <a:ext cx="8915400"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DRAM shortcomings with</a:t>
            </a:r>
          </a:p>
          <a:p>
            <a:pPr lvl="1" eaLnBrk="1" hangingPunct="1"/>
            <a:r>
              <a:rPr lang="en-US" dirty="0" smtClean="0">
                <a:solidFill>
                  <a:srgbClr val="000000"/>
                </a:solidFill>
                <a:latin typeface="Tahoma" charset="0"/>
                <a:ea typeface="ＭＳ Ｐゴシック" charset="0"/>
                <a:cs typeface="ＭＳ Ｐゴシック" charset="0"/>
              </a:rPr>
              <a:t>System-DRAM co-design</a:t>
            </a:r>
          </a:p>
          <a:p>
            <a:pPr lvl="1" eaLnBrk="1" hangingPunct="1"/>
            <a:r>
              <a:rPr lang="en-US" dirty="0" smtClean="0">
                <a:solidFill>
                  <a:srgbClr val="000000"/>
                </a:solidFill>
                <a:latin typeface="Tahoma" charset="0"/>
                <a:ea typeface="ＭＳ Ｐゴシック" charset="0"/>
                <a:cs typeface="ＭＳ Ｐゴシック" charset="0"/>
              </a:rPr>
              <a:t>Novel DRAM architectures, interface,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smtClean="0">
                <a:solidFill>
                  <a:srgbClr val="FF0000"/>
                </a:solidFill>
                <a:latin typeface="Tahoma" charset="0"/>
                <a:ea typeface="ＭＳ Ｐゴシック" charset="0"/>
                <a:cs typeface="ＭＳ Ｐゴシック" charset="0"/>
              </a:rPr>
              <a:t>Reduce refresh energy</a:t>
            </a:r>
          </a:p>
          <a:p>
            <a:pPr lvl="1" eaLnBrk="1" hangingPunct="1"/>
            <a:r>
              <a:rPr lang="en-US" dirty="0" smtClean="0">
                <a:solidFill>
                  <a:srgbClr val="FF0000"/>
                </a:solidFill>
                <a:latin typeface="Tahoma" charset="0"/>
                <a:ea typeface="ＭＳ Ｐゴシック" charset="0"/>
                <a:cs typeface="ＭＳ Ｐゴシック" charset="0"/>
              </a:rPr>
              <a:t>Improve bandwidth and latency</a:t>
            </a:r>
          </a:p>
          <a:p>
            <a:pPr lvl="1" eaLnBrk="1" hangingPunct="1"/>
            <a:r>
              <a:rPr lang="en-US" dirty="0" smtClean="0">
                <a:solidFill>
                  <a:srgbClr val="FF0000"/>
                </a:solidFill>
                <a:latin typeface="Tahoma" charset="0"/>
                <a:ea typeface="ＭＳ Ｐゴシック" charset="0"/>
                <a:cs typeface="ＭＳ Ｐゴシック" charset="0"/>
              </a:rPr>
              <a:t>Reduce waste</a:t>
            </a:r>
          </a:p>
          <a:p>
            <a:pPr lvl="1" eaLnBrk="1" hangingPunct="1">
              <a:buClr>
                <a:srgbClr val="3B812F"/>
              </a:buClr>
            </a:pPr>
            <a:r>
              <a:rPr lang="en-US" dirty="0" smtClean="0">
                <a:solidFill>
                  <a:srgbClr val="FF0000"/>
                </a:solidFill>
                <a:latin typeface="Tahoma" charset="0"/>
                <a:ea typeface="ＭＳ Ｐゴシック" charset="0"/>
                <a:cs typeface="ＭＳ Ｐゴシック" charset="0"/>
              </a:rPr>
              <a:t>Enable reliability at low cost</a:t>
            </a:r>
          </a:p>
          <a:p>
            <a:pPr lvl="1" eaLnBrk="1" hangingPunct="1">
              <a:buClr>
                <a:srgbClr val="3B812F"/>
              </a:buClr>
            </a:pPr>
            <a:endParaRPr lang="en-US" sz="1200" dirty="0">
              <a:solidFill>
                <a:srgbClr val="000000"/>
              </a:solidFill>
              <a:latin typeface="Tahoma" charset="0"/>
              <a:ea typeface="ＭＳ Ｐゴシック" charset="0"/>
              <a:cs typeface="ＭＳ Ｐゴシック" charset="0"/>
            </a:endParaRPr>
          </a:p>
          <a:p>
            <a:pPr eaLnBrk="1" hangingPunct="1"/>
            <a:r>
              <a:rPr lang="en-US" sz="1600" dirty="0">
                <a:solidFill>
                  <a:srgbClr val="000000"/>
                </a:solidFill>
                <a:latin typeface="Tahoma" charset="0"/>
                <a:ea typeface="ＭＳ Ｐゴシック" charset="0"/>
                <a:cs typeface="ＭＳ Ｐゴシック" charset="0"/>
              </a:rPr>
              <a:t>Liu, Jaiyen, Veras, Mutlu, “</a:t>
            </a:r>
            <a:r>
              <a:rPr lang="en-US" sz="1600" dirty="0">
                <a:solidFill>
                  <a:srgbClr val="0000FF"/>
                </a:solidFill>
                <a:latin typeface="Tahoma" charset="0"/>
                <a:ea typeface="ＭＳ Ｐゴシック" charset="0"/>
                <a:cs typeface="ＭＳ Ｐゴシック" charset="0"/>
              </a:rPr>
              <a:t>RAIDR: Retention-Aware Intelligent DRAM Refresh</a:t>
            </a:r>
            <a:r>
              <a:rPr lang="en-US" sz="1600" dirty="0">
                <a:solidFill>
                  <a:srgbClr val="000000"/>
                </a:solidFill>
                <a:latin typeface="Tahoma" charset="0"/>
                <a:ea typeface="ＭＳ Ｐゴシック" charset="0"/>
                <a:cs typeface="ＭＳ Ｐゴシック" charset="0"/>
              </a:rPr>
              <a:t>,” ISCA 2012.</a:t>
            </a:r>
          </a:p>
          <a:p>
            <a:pPr eaLnBrk="1" hangingPunct="1"/>
            <a:r>
              <a:rPr lang="en-US" sz="1600" dirty="0">
                <a:solidFill>
                  <a:srgbClr val="000000"/>
                </a:solidFill>
                <a:latin typeface="Tahoma" charset="0"/>
                <a:ea typeface="ＭＳ Ｐゴシック" charset="0"/>
                <a:cs typeface="ＭＳ Ｐゴシック" charset="0"/>
              </a:rPr>
              <a:t>Kim, Seshadri, </a:t>
            </a:r>
            <a:r>
              <a:rPr lang="en-US" sz="1600" dirty="0" smtClean="0">
                <a:solidFill>
                  <a:srgbClr val="000000"/>
                </a:solidFill>
                <a:latin typeface="Tahoma" charset="0"/>
                <a:ea typeface="ＭＳ Ｐゴシック" charset="0"/>
                <a:cs typeface="ＭＳ Ｐゴシック" charset="0"/>
              </a:rPr>
              <a:t>Lee</a:t>
            </a:r>
            <a:r>
              <a:rPr lang="en-US" sz="1600" dirty="0">
                <a:solidFill>
                  <a:srgbClr val="000000"/>
                </a:solidFill>
                <a:latin typeface="Tahoma" charset="0"/>
                <a:ea typeface="ＭＳ Ｐゴシック" charset="0"/>
                <a:cs typeface="ＭＳ Ｐゴシック" charset="0"/>
              </a:rPr>
              <a:t>+</a:t>
            </a:r>
            <a:r>
              <a:rPr lang="en-US" sz="1600" dirty="0" smtClean="0">
                <a:solidFill>
                  <a:srgbClr val="000000"/>
                </a:solidFill>
                <a:latin typeface="Tahoma" charset="0"/>
                <a:ea typeface="ＭＳ Ｐゴシック" charset="0"/>
                <a:cs typeface="ＭＳ Ｐゴシック" charset="0"/>
              </a:rPr>
              <a:t>, </a:t>
            </a:r>
            <a:r>
              <a:rPr lang="en-US" sz="1600" dirty="0">
                <a:solidFill>
                  <a:srgbClr val="000000"/>
                </a:solidFill>
                <a:latin typeface="Tahoma" charset="0"/>
                <a:ea typeface="ＭＳ Ｐゴシック" charset="0"/>
                <a:cs typeface="ＭＳ Ｐゴシック" charset="0"/>
              </a:rPr>
              <a:t>“</a:t>
            </a:r>
            <a:r>
              <a:rPr lang="en-US" sz="1600" dirty="0">
                <a:solidFill>
                  <a:srgbClr val="0000FF"/>
                </a:solidFill>
                <a:latin typeface="Tahoma" charset="0"/>
                <a:ea typeface="ＭＳ Ｐゴシック" charset="0"/>
                <a:cs typeface="ＭＳ Ｐゴシック" charset="0"/>
              </a:rPr>
              <a:t>A Case for Exploiting Subarray-Level Parallelism in DRAM</a:t>
            </a:r>
            <a:r>
              <a:rPr lang="en-US" sz="1600" dirty="0">
                <a:solidFill>
                  <a:srgbClr val="000000"/>
                </a:solidFill>
                <a:latin typeface="Tahoma" charset="0"/>
                <a:ea typeface="ＭＳ Ｐゴシック" charset="0"/>
                <a:cs typeface="ＭＳ Ｐゴシック" charset="0"/>
              </a:rPr>
              <a:t>,” ISCA 2012</a:t>
            </a:r>
            <a:r>
              <a:rPr lang="en-US" sz="1600" dirty="0" smtClean="0">
                <a:solidFill>
                  <a:srgbClr val="000000"/>
                </a:solidFill>
                <a:latin typeface="Tahoma" charset="0"/>
                <a:ea typeface="ＭＳ Ｐゴシック" charset="0"/>
                <a:cs typeface="ＭＳ Ｐゴシック" charset="0"/>
              </a:rPr>
              <a:t>.</a:t>
            </a:r>
          </a:p>
          <a:p>
            <a:pPr eaLnBrk="1" hangingPunct="1"/>
            <a:r>
              <a:rPr lang="en-US" sz="1600" dirty="0" smtClean="0">
                <a:solidFill>
                  <a:srgbClr val="000000"/>
                </a:solidFill>
                <a:latin typeface="Tahoma" charset="0"/>
                <a:ea typeface="ＭＳ Ｐゴシック" charset="0"/>
                <a:cs typeface="ＭＳ Ｐゴシック" charset="0"/>
              </a:rPr>
              <a:t>Lee</a:t>
            </a:r>
            <a:r>
              <a:rPr lang="en-US" sz="1600" dirty="0">
                <a:solidFill>
                  <a:srgbClr val="000000"/>
                </a:solidFill>
                <a:latin typeface="Tahoma" charset="0"/>
                <a:ea typeface="ＭＳ Ｐゴシック" charset="0"/>
                <a:cs typeface="ＭＳ Ｐゴシック" charset="0"/>
              </a:rPr>
              <a:t>+</a:t>
            </a:r>
            <a:r>
              <a:rPr lang="en-US" sz="1600" dirty="0" smtClean="0">
                <a:solidFill>
                  <a:srgbClr val="000000"/>
                </a:solidFill>
                <a:latin typeface="Tahoma" charset="0"/>
                <a:ea typeface="ＭＳ Ｐゴシック" charset="0"/>
                <a:cs typeface="ＭＳ Ｐゴシック" charset="0"/>
              </a:rPr>
              <a:t>, </a:t>
            </a:r>
            <a:r>
              <a:rPr lang="en-US" sz="1600" dirty="0">
                <a:solidFill>
                  <a:srgbClr val="000000"/>
                </a:solidFill>
                <a:latin typeface="Tahoma" charset="0"/>
                <a:ea typeface="ＭＳ Ｐゴシック" charset="0"/>
                <a:cs typeface="ＭＳ Ｐゴシック" charset="0"/>
              </a:rPr>
              <a:t>“</a:t>
            </a:r>
            <a:r>
              <a:rPr lang="en-US" sz="1600" dirty="0">
                <a:solidFill>
                  <a:srgbClr val="0000FF"/>
                </a:solidFill>
                <a:latin typeface="Tahoma" charset="0"/>
                <a:ea typeface="ＭＳ Ｐゴシック" charset="0"/>
                <a:cs typeface="ＭＳ Ｐゴシック" charset="0"/>
              </a:rPr>
              <a:t>Tiered-Latency DRAM: A Low Latency and Low Cost DRAM </a:t>
            </a:r>
            <a:r>
              <a:rPr lang="en-US" sz="1600" dirty="0" smtClean="0">
                <a:solidFill>
                  <a:srgbClr val="0000FF"/>
                </a:solidFill>
                <a:latin typeface="Tahoma" charset="0"/>
                <a:ea typeface="ＭＳ Ｐゴシック" charset="0"/>
                <a:cs typeface="ＭＳ Ｐゴシック" charset="0"/>
              </a:rPr>
              <a:t>Architecture</a:t>
            </a:r>
            <a:r>
              <a:rPr lang="en-US" sz="1600" dirty="0" smtClean="0">
                <a:solidFill>
                  <a:srgbClr val="000000"/>
                </a:solidFill>
                <a:latin typeface="Tahoma" charset="0"/>
                <a:ea typeface="ＭＳ Ｐゴシック" charset="0"/>
                <a:cs typeface="ＭＳ Ｐゴシック" charset="0"/>
              </a:rPr>
              <a:t>,” HPCA 2013.</a:t>
            </a:r>
          </a:p>
          <a:p>
            <a:pPr eaLnBrk="1" hangingPunct="1"/>
            <a:r>
              <a:rPr lang="en-US" sz="1600" dirty="0" smtClean="0">
                <a:solidFill>
                  <a:srgbClr val="000000"/>
                </a:solidFill>
                <a:latin typeface="Tahoma" charset="0"/>
                <a:ea typeface="ＭＳ Ｐゴシック" charset="0"/>
                <a:cs typeface="ＭＳ Ｐゴシック" charset="0"/>
              </a:rPr>
              <a:t>Liu+, “</a:t>
            </a:r>
            <a:r>
              <a:rPr lang="en-US" sz="1600" dirty="0">
                <a:solidFill>
                  <a:srgbClr val="0000FF"/>
                </a:solidFill>
                <a:latin typeface="Tahoma" charset="0"/>
                <a:ea typeface="ＭＳ Ｐゴシック" charset="0"/>
                <a:cs typeface="ＭＳ Ｐゴシック" charset="0"/>
              </a:rPr>
              <a:t>An Experimental Study of Data Retention Behavior in Modern DRAM </a:t>
            </a:r>
            <a:r>
              <a:rPr lang="en-US" sz="1600" dirty="0" smtClean="0">
                <a:solidFill>
                  <a:srgbClr val="0000FF"/>
                </a:solidFill>
                <a:latin typeface="Tahoma" charset="0"/>
                <a:ea typeface="ＭＳ Ｐゴシック" charset="0"/>
                <a:cs typeface="ＭＳ Ｐゴシック" charset="0"/>
              </a:rPr>
              <a:t>Devices</a:t>
            </a:r>
            <a:r>
              <a:rPr lang="en-US" sz="1600" dirty="0" smtClean="0">
                <a:solidFill>
                  <a:srgbClr val="000000"/>
                </a:solidFill>
                <a:latin typeface="Tahoma" charset="0"/>
                <a:ea typeface="ＭＳ Ｐゴシック" charset="0"/>
                <a:cs typeface="ＭＳ Ｐゴシック" charset="0"/>
              </a:rPr>
              <a:t>” ISCA’13.</a:t>
            </a:r>
            <a:endParaRPr lang="en-US" sz="16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14</a:t>
            </a:fld>
            <a:endParaRPr lang="en-US" sz="1600" dirty="0">
              <a:solidFill>
                <a:srgbClr val="000000"/>
              </a:solidFill>
              <a:latin typeface="Garamond" charset="0"/>
            </a:endParaRPr>
          </a:p>
        </p:txBody>
      </p:sp>
    </p:spTree>
    <p:extLst>
      <p:ext uri="{BB962C8B-B14F-4D97-AF65-F5344CB8AC3E}">
        <p14:creationId xmlns:p14="http://schemas.microsoft.com/office/powerpoint/2010/main" val="39348704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675">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807896"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p>
          <a:p>
            <a:endParaRPr lang="en-US" sz="18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lvl="1" eaLnBrk="1" hangingPunct="1"/>
            <a:endParaRPr lang="en-US" sz="1600" dirty="0" smtClean="0">
              <a:solidFill>
                <a:srgbClr val="000000"/>
              </a:solidFill>
              <a:latin typeface="Tahoma" charset="0"/>
              <a:ea typeface="ＭＳ Ｐゴシック" charset="0"/>
              <a:cs typeface="ＭＳ Ｐゴシック" charset="0"/>
            </a:endParaRPr>
          </a:p>
          <a:p>
            <a:pPr lvl="1" eaLnBrk="1" hangingPunct="1"/>
            <a:endParaRPr lang="en-US" sz="12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500" dirty="0">
                <a:solidFill>
                  <a:srgbClr val="000000"/>
                </a:solidFill>
                <a:latin typeface="Tahoma" charset="0"/>
                <a:ea typeface="ＭＳ Ｐゴシック" charset="0"/>
                <a:cs typeface="ＭＳ Ｐゴシック" charset="0"/>
              </a:rPr>
              <a:t>Lee, </a:t>
            </a:r>
            <a:r>
              <a:rPr lang="en-US" sz="1500" dirty="0" err="1">
                <a:solidFill>
                  <a:srgbClr val="000000"/>
                </a:solidFill>
                <a:latin typeface="Tahoma" charset="0"/>
                <a:ea typeface="ＭＳ Ｐゴシック" charset="0"/>
                <a:cs typeface="ＭＳ Ｐゴシック" charset="0"/>
              </a:rPr>
              <a:t>Ipek</a:t>
            </a:r>
            <a:r>
              <a:rPr lang="en-US" sz="1500" dirty="0">
                <a:solidFill>
                  <a:srgbClr val="000000"/>
                </a:solidFill>
                <a:latin typeface="Tahoma" charset="0"/>
                <a:ea typeface="ＭＳ Ｐゴシック" charset="0"/>
                <a:cs typeface="ＭＳ Ｐゴシック" charset="0"/>
              </a:rPr>
              <a:t>, Mutlu, Burger, </a:t>
            </a:r>
            <a:r>
              <a:rPr lang="ja-JP" altLang="en-US" sz="1500" dirty="0">
                <a:solidFill>
                  <a:srgbClr val="000000"/>
                </a:solidFill>
                <a:latin typeface="Tahoma" charset="0"/>
                <a:ea typeface="ＭＳ Ｐゴシック" charset="0"/>
                <a:cs typeface="ＭＳ Ｐゴシック" charset="0"/>
              </a:rPr>
              <a:t>“</a:t>
            </a:r>
            <a:r>
              <a:rPr lang="en-US" sz="1500" dirty="0">
                <a:solidFill>
                  <a:srgbClr val="0000FF"/>
                </a:solidFill>
                <a:latin typeface="Tahoma" charset="0"/>
                <a:ea typeface="ＭＳ Ｐゴシック" charset="0"/>
                <a:cs typeface="ＭＳ Ｐゴシック" charset="0"/>
              </a:rPr>
              <a:t>Architecting Phase Change Memory as a Scalable DRAM Alternative</a:t>
            </a:r>
            <a:r>
              <a:rPr lang="en-US" sz="1500" dirty="0">
                <a:solidFill>
                  <a:srgbClr val="000000"/>
                </a:solidFill>
                <a:latin typeface="Tahoma" charset="0"/>
                <a:ea typeface="ＭＳ Ｐゴシック" charset="0"/>
                <a:cs typeface="ＭＳ Ｐゴシック" charset="0"/>
              </a:rPr>
              <a:t>,</a:t>
            </a:r>
            <a:r>
              <a:rPr lang="ja-JP" altLang="en-US" sz="1500" dirty="0">
                <a:solidFill>
                  <a:srgbClr val="000000"/>
                </a:solidFill>
                <a:latin typeface="Tahoma" charset="0"/>
                <a:ea typeface="ＭＳ Ｐゴシック" charset="0"/>
                <a:cs typeface="ＭＳ Ｐゴシック" charset="0"/>
              </a:rPr>
              <a:t>”</a:t>
            </a:r>
            <a:r>
              <a:rPr lang="en-US" sz="1500" dirty="0">
                <a:solidFill>
                  <a:srgbClr val="000000"/>
                </a:solidFill>
                <a:latin typeface="Tahoma" charset="0"/>
                <a:ea typeface="ＭＳ Ｐゴシック" charset="0"/>
                <a:cs typeface="ＭＳ Ｐゴシック" charset="0"/>
              </a:rPr>
              <a:t> ISCA 2009, CACM 2010, Top Picks 2010.</a:t>
            </a:r>
          </a:p>
          <a:p>
            <a:pPr>
              <a:buClr>
                <a:srgbClr val="CC9900"/>
              </a:buClr>
              <a:buFont typeface="Wingdings" charset="0"/>
              <a:buChar char="n"/>
            </a:pPr>
            <a:r>
              <a:rPr lang="en-US" sz="1500" dirty="0"/>
              <a:t>Meza, Chang, Yoon, </a:t>
            </a:r>
            <a:r>
              <a:rPr lang="en-US" sz="1500" dirty="0" smtClean="0"/>
              <a:t>Mutlu, </a:t>
            </a:r>
            <a:r>
              <a:rPr lang="en-US" sz="1500" dirty="0" err="1" smtClean="0"/>
              <a:t>Ranganathan</a:t>
            </a:r>
            <a:r>
              <a:rPr lang="en-US" sz="1500" dirty="0" smtClean="0"/>
              <a:t>, </a:t>
            </a:r>
            <a:r>
              <a:rPr lang="en-US" sz="1500" dirty="0"/>
              <a:t>“</a:t>
            </a:r>
            <a:r>
              <a:rPr lang="en-US" sz="1500" dirty="0">
                <a:solidFill>
                  <a:srgbClr val="0000FF"/>
                </a:solidFill>
              </a:rPr>
              <a:t>Enabling Efficient and Scalable Hybrid Memories</a:t>
            </a:r>
            <a:r>
              <a:rPr lang="en-US" sz="1500" dirty="0"/>
              <a:t>,” IEEE Comp. Arch. Letters 2012.</a:t>
            </a:r>
          </a:p>
          <a:p>
            <a:pPr>
              <a:buClr>
                <a:srgbClr val="CC9900"/>
              </a:buClr>
              <a:buFont typeface="Wingdings" charset="0"/>
              <a:buChar char="n"/>
            </a:pPr>
            <a:r>
              <a:rPr lang="en-US" sz="1500" dirty="0" smtClean="0"/>
              <a:t>Yoon, Meza et al., </a:t>
            </a:r>
            <a:r>
              <a:rPr lang="en-US" sz="1500" dirty="0"/>
              <a:t>“</a:t>
            </a:r>
            <a:r>
              <a:rPr lang="en-US" sz="1500" dirty="0">
                <a:solidFill>
                  <a:srgbClr val="0000FF"/>
                </a:solidFill>
              </a:rPr>
              <a:t>Row Buffer </a:t>
            </a:r>
            <a:r>
              <a:rPr lang="en-US" sz="1500" dirty="0" smtClean="0">
                <a:solidFill>
                  <a:srgbClr val="0000FF"/>
                </a:solidFill>
              </a:rPr>
              <a:t>Locality</a:t>
            </a:r>
            <a:r>
              <a:rPr lang="en-US" sz="1500" dirty="0">
                <a:solidFill>
                  <a:srgbClr val="0000FF"/>
                </a:solidFill>
              </a:rPr>
              <a:t> </a:t>
            </a:r>
            <a:r>
              <a:rPr lang="en-US" sz="1500" dirty="0" smtClean="0">
                <a:solidFill>
                  <a:srgbClr val="0000FF"/>
                </a:solidFill>
              </a:rPr>
              <a:t>Aware Caching Policies for </a:t>
            </a:r>
            <a:r>
              <a:rPr lang="en-US" sz="1500" dirty="0">
                <a:solidFill>
                  <a:srgbClr val="0000FF"/>
                </a:solidFill>
              </a:rPr>
              <a:t>Hybrid Memories</a:t>
            </a:r>
            <a:r>
              <a:rPr lang="en-US" sz="1500" dirty="0"/>
              <a:t>,” </a:t>
            </a:r>
            <a:r>
              <a:rPr lang="en-US" sz="1500" dirty="0" smtClean="0"/>
              <a:t>ICCD 2012.</a:t>
            </a:r>
          </a:p>
          <a:p>
            <a:pPr>
              <a:buClr>
                <a:srgbClr val="CC9900"/>
              </a:buClr>
              <a:buFont typeface="Wingdings" charset="0"/>
              <a:buChar char="n"/>
            </a:pPr>
            <a:r>
              <a:rPr lang="en-US" sz="1500" dirty="0" err="1" smtClean="0"/>
              <a:t>Kultursay</a:t>
            </a:r>
            <a:r>
              <a:rPr lang="en-US" sz="1500" dirty="0"/>
              <a:t>+, “</a:t>
            </a:r>
            <a:r>
              <a:rPr lang="en-US" sz="1500" dirty="0">
                <a:solidFill>
                  <a:srgbClr val="0000FF"/>
                </a:solidFill>
              </a:rPr>
              <a:t>Evaluating STT-RAM as an Energy-Efficient Main Memory </a:t>
            </a:r>
            <a:r>
              <a:rPr lang="en-US" sz="1500" dirty="0" smtClean="0">
                <a:solidFill>
                  <a:srgbClr val="0000FF"/>
                </a:solidFill>
              </a:rPr>
              <a:t>Alternative</a:t>
            </a:r>
            <a:r>
              <a:rPr lang="en-US" sz="1500" dirty="0" smtClean="0"/>
              <a:t>,</a:t>
            </a:r>
            <a:r>
              <a:rPr lang="en-US" sz="1500" dirty="0"/>
              <a:t>” ISPASS 2013. </a:t>
            </a:r>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15</a:t>
            </a:fld>
            <a:endParaRPr lang="en-US" sz="1600">
              <a:solidFill>
                <a:srgbClr val="000000"/>
              </a:solidFill>
              <a:latin typeface="Garamond" charset="0"/>
            </a:endParaRPr>
          </a:p>
        </p:txBody>
      </p:sp>
    </p:spTree>
    <p:extLst>
      <p:ext uri="{BB962C8B-B14F-4D97-AF65-F5344CB8AC3E}">
        <p14:creationId xmlns:p14="http://schemas.microsoft.com/office/powerpoint/2010/main" val="21041932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solidFill>
                  <a:srgbClr val="0000FF"/>
                </a:solidFill>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Tree>
    <p:extLst>
      <p:ext uri="{BB962C8B-B14F-4D97-AF65-F5344CB8AC3E}">
        <p14:creationId xmlns:p14="http://schemas.microsoft.com/office/powerpoint/2010/main" val="18294120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a:t>
            </a:r>
          </a:p>
          <a:p>
            <a:pPr marL="0" indent="0">
              <a:buNone/>
            </a:pPr>
            <a:endParaRPr lang="en-US" dirty="0" smtClean="0"/>
          </a:p>
          <a:p>
            <a:r>
              <a:rPr lang="en-US" dirty="0" smtClean="0"/>
              <a:t>Tiered-Latency DRAM</a:t>
            </a:r>
          </a:p>
          <a:p>
            <a:endParaRPr lang="en-US" dirty="0"/>
          </a:p>
          <a:p>
            <a:r>
              <a:rPr lang="en-US" dirty="0" smtClean="0"/>
              <a:t>In-Memory Page Copy and Initialization </a:t>
            </a:r>
          </a:p>
          <a:p>
            <a:endParaRPr lang="en-US" dirty="0"/>
          </a:p>
          <a:p>
            <a:r>
              <a:rPr lang="en-US" dirty="0" smtClean="0"/>
              <a:t>Subarray</a:t>
            </a:r>
            <a:r>
              <a:rPr lang="en-US" dirty="0"/>
              <a:t>-Level Parallelism</a:t>
            </a:r>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6" name="Rectangle 5"/>
          <p:cNvSpPr/>
          <p:nvPr/>
        </p:nvSpPr>
        <p:spPr>
          <a:xfrm>
            <a:off x="539552" y="1340768"/>
            <a:ext cx="4536504"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5300856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restore </a:t>
            </a:r>
            <a:r>
              <a:rPr lang="en-US" dirty="0" smtClean="0">
                <a:latin typeface="Tahoma" charset="0"/>
              </a:rPr>
              <a:t>charge</a:t>
            </a:r>
            <a:endParaRPr lang="en-US" dirty="0">
              <a:latin typeface="Tahoma" charset="0"/>
            </a:endParaRPr>
          </a:p>
          <a:p>
            <a:pPr lvl="1">
              <a:defRPr/>
            </a:pPr>
            <a:r>
              <a:rPr lang="en-US" dirty="0" smtClean="0">
                <a:latin typeface="Tahoma" charset="0"/>
                <a:ea typeface="ＭＳ Ｐゴシック" charset="0"/>
              </a:rPr>
              <a:t>Read and close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19</a:t>
            </a:fld>
            <a:endParaRPr lang="en-US" sz="1600">
              <a:solidFill>
                <a:srgbClr val="000000"/>
              </a:solidFill>
              <a:latin typeface="Garamond" charset="0"/>
            </a:endParaRPr>
          </a:p>
        </p:txBody>
      </p:sp>
    </p:spTree>
    <p:extLst>
      <p:ext uri="{BB962C8B-B14F-4D97-AF65-F5344CB8AC3E}">
        <p14:creationId xmlns:p14="http://schemas.microsoft.com/office/powerpoint/2010/main" val="31806491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20</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Tree>
    <p:extLst>
      <p:ext uri="{BB962C8B-B14F-4D97-AF65-F5344CB8AC3E}">
        <p14:creationId xmlns:p14="http://schemas.microsoft.com/office/powerpoint/2010/main" val="2497922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08720"/>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Tree>
    <p:extLst>
      <p:ext uri="{BB962C8B-B14F-4D97-AF65-F5344CB8AC3E}">
        <p14:creationId xmlns:p14="http://schemas.microsoft.com/office/powerpoint/2010/main" val="20430010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22</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237693587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2200" dirty="0">
                <a:solidFill>
                  <a:schemeClr val="accent6">
                    <a:lumMod val="75000"/>
                  </a:schemeClr>
                </a:solidFill>
              </a:rPr>
              <a:t>[Kim+, EDL’09</a:t>
            </a:r>
            <a:r>
              <a:rPr lang="en-US" sz="2200" dirty="0" smtClean="0">
                <a:solidFill>
                  <a:schemeClr val="accent6">
                    <a:lumMod val="75000"/>
                  </a:schemeClr>
                </a:solidFill>
              </a:rPr>
              <a:t>]</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smtClean="0">
                <a:solidFill>
                  <a:srgbClr val="0000FF"/>
                </a:solidFill>
              </a:rPr>
              <a:t>Energy benefits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3243737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a:t>
            </a:r>
            <a:endParaRPr lang="en-US" dirty="0"/>
          </a:p>
        </p:txBody>
      </p:sp>
      <p:sp>
        <p:nvSpPr>
          <p:cNvPr id="3" name="Content Placeholder 2"/>
          <p:cNvSpPr>
            <a:spLocks noGrp="1"/>
          </p:cNvSpPr>
          <p:nvPr>
            <p:ph idx="1"/>
          </p:nvPr>
        </p:nvSpPr>
        <p:spPr/>
        <p:txBody>
          <a:bodyPr/>
          <a:lstStyle/>
          <a:p>
            <a:r>
              <a:rPr lang="en-US" dirty="0" smtClean="0"/>
              <a:t>How to find out and expose weak memory cells/rows</a:t>
            </a:r>
          </a:p>
          <a:p>
            <a:endParaRPr lang="en-US" dirty="0"/>
          </a:p>
          <a:p>
            <a:r>
              <a:rPr lang="en-US" dirty="0" smtClean="0"/>
              <a:t>Tolerating cell-to-cell interference at the system level </a:t>
            </a:r>
          </a:p>
          <a:p>
            <a:pPr lvl="1"/>
            <a:r>
              <a:rPr lang="en-US" dirty="0" smtClean="0"/>
              <a:t>Flash and DRAM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24</a:t>
            </a:fld>
            <a:endParaRPr lang="en-US" altLang="en-US"/>
          </a:p>
        </p:txBody>
      </p:sp>
    </p:spTree>
    <p:extLst>
      <p:ext uri="{BB962C8B-B14F-4D97-AF65-F5344CB8AC3E}">
        <p14:creationId xmlns:p14="http://schemas.microsoft.com/office/powerpoint/2010/main" val="2897072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a:t>
            </a:r>
          </a:p>
          <a:p>
            <a:pPr marL="0" indent="0">
              <a:buNone/>
            </a:pPr>
            <a:endParaRPr lang="en-US" dirty="0" smtClean="0"/>
          </a:p>
          <a:p>
            <a:r>
              <a:rPr lang="en-US" dirty="0" smtClean="0"/>
              <a:t>Tiered-Latency DRAM</a:t>
            </a:r>
          </a:p>
          <a:p>
            <a:endParaRPr lang="en-US" dirty="0"/>
          </a:p>
          <a:p>
            <a:r>
              <a:rPr lang="en-US" dirty="0" smtClean="0"/>
              <a:t>In-Memory Page Copy and Initialization</a:t>
            </a:r>
          </a:p>
          <a:p>
            <a:endParaRPr lang="en-US" dirty="0"/>
          </a:p>
          <a:p>
            <a:r>
              <a:rPr lang="en-US" dirty="0"/>
              <a:t>Subarray-Level Parallelism</a:t>
            </a:r>
          </a:p>
          <a:p>
            <a:pPr marL="0" indent="0">
              <a:buNone/>
            </a:pPr>
            <a:r>
              <a:rPr lang="en-US" dirty="0" smtClean="0"/>
              <a:t> </a:t>
            </a: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
        <p:nvSpPr>
          <p:cNvPr id="6" name="Rectangle 5"/>
          <p:cNvSpPr/>
          <p:nvPr/>
        </p:nvSpPr>
        <p:spPr>
          <a:xfrm>
            <a:off x="539552" y="2208220"/>
            <a:ext cx="3240360"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584830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0"/>
            <a:ext cx="9144000" cy="8382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solidFill>
                <a:latin typeface="+mj-lt"/>
                <a:ea typeface="+mj-ea"/>
                <a:cs typeface="+mj-cs"/>
              </a:defRPr>
            </a:lvl1pPr>
          </a:lstStyle>
          <a:p>
            <a:r>
              <a:rPr lang="en-US" dirty="0" smtClean="0">
                <a:solidFill>
                  <a:prstClr val="black"/>
                </a:solidFill>
                <a:latin typeface="Calibri"/>
              </a:rPr>
              <a:t>DRAM Latency-Capacity Trend</a:t>
            </a:r>
            <a:endParaRPr lang="en-US" dirty="0">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1182565617"/>
              </p:ext>
            </p:extLst>
          </p:nvPr>
        </p:nvGraphicFramePr>
        <p:xfrm>
          <a:off x="304800" y="885825"/>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248400" y="1600200"/>
            <a:ext cx="1123950" cy="646331"/>
          </a:xfrm>
          <a:prstGeom prst="rect">
            <a:avLst/>
          </a:prstGeom>
          <a:noFill/>
        </p:spPr>
        <p:txBody>
          <a:bodyPr wrap="square" rtlCol="0">
            <a:spAutoFit/>
          </a:bodyPr>
          <a:lstStyle/>
          <a:p>
            <a:pPr algn="ctr"/>
            <a:r>
              <a:rPr lang="en-US" sz="3600" b="1" dirty="0" smtClean="0">
                <a:solidFill>
                  <a:srgbClr val="4F81BD"/>
                </a:solidFill>
                <a:latin typeface="Calibri"/>
              </a:rPr>
              <a:t>16X</a:t>
            </a:r>
            <a:endParaRPr lang="en-US" sz="3600" b="1" dirty="0">
              <a:solidFill>
                <a:srgbClr val="4F81BD"/>
              </a:solidFill>
              <a:latin typeface="Calibri"/>
            </a:endParaRPr>
          </a:p>
        </p:txBody>
      </p:sp>
      <p:sp>
        <p:nvSpPr>
          <p:cNvPr id="9" name="TextBox 8"/>
          <p:cNvSpPr txBox="1"/>
          <p:nvPr/>
        </p:nvSpPr>
        <p:spPr>
          <a:xfrm>
            <a:off x="6248400" y="3276600"/>
            <a:ext cx="1123950" cy="646331"/>
          </a:xfrm>
          <a:prstGeom prst="rect">
            <a:avLst/>
          </a:prstGeom>
          <a:noFill/>
        </p:spPr>
        <p:txBody>
          <a:bodyPr wrap="square" rtlCol="0">
            <a:spAutoFit/>
          </a:bodyPr>
          <a:lstStyle/>
          <a:p>
            <a:pPr algn="ctr"/>
            <a:r>
              <a:rPr lang="en-US" sz="3600" b="1" smtClean="0">
                <a:solidFill>
                  <a:srgbClr val="C0504D"/>
                </a:solidFill>
                <a:latin typeface="Calibri"/>
              </a:rPr>
              <a:t>-20%</a:t>
            </a:r>
            <a:endParaRPr lang="en-US" sz="3600" b="1">
              <a:solidFill>
                <a:srgbClr val="C0504D"/>
              </a:solidFill>
              <a:latin typeface="Calibri"/>
            </a:endParaRPr>
          </a:p>
        </p:txBody>
      </p:sp>
      <p:sp>
        <p:nvSpPr>
          <p:cNvPr id="3" name="TextBox 2"/>
          <p:cNvSpPr txBox="1"/>
          <p:nvPr/>
        </p:nvSpPr>
        <p:spPr>
          <a:xfrm>
            <a:off x="304800" y="5715000"/>
            <a:ext cx="8534400" cy="584775"/>
          </a:xfrm>
          <a:prstGeom prst="rect">
            <a:avLst/>
          </a:prstGeom>
          <a:noFill/>
        </p:spPr>
        <p:txBody>
          <a:bodyPr wrap="square" rtlCol="0">
            <a:spAutoFit/>
          </a:bodyPr>
          <a:lstStyle/>
          <a:p>
            <a:r>
              <a:rPr lang="en-US" sz="3200" i="1" smtClean="0">
                <a:solidFill>
                  <a:srgbClr val="FF0000"/>
                </a:solidFill>
                <a:latin typeface="Calibri"/>
              </a:rPr>
              <a:t>DRAM latency continues to be a critical bottleneck</a:t>
            </a:r>
            <a:endParaRPr lang="en-US" sz="3200" i="1">
              <a:solidFill>
                <a:srgbClr val="FF0000"/>
              </a:solidFill>
              <a:latin typeface="Calibri"/>
            </a:endParaRPr>
          </a:p>
        </p:txBody>
      </p:sp>
    </p:spTree>
    <p:extLst>
      <p:ext uri="{BB962C8B-B14F-4D97-AF65-F5344CB8AC3E}">
        <p14:creationId xmlns:p14="http://schemas.microsoft.com/office/powerpoint/2010/main" val="3223493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2" grpId="0"/>
      <p:bldP spid="9"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b="1" i="1" dirty="0" err="1" smtClean="0">
                <a:solidFill>
                  <a:srgbClr val="FF0000"/>
                </a:solidFill>
                <a:latin typeface="Calibri"/>
              </a:rPr>
              <a:t>Subarray</a:t>
            </a:r>
            <a:r>
              <a:rPr lang="en-US" sz="3200" b="1" i="1" dirty="0" smtClean="0">
                <a:solidFill>
                  <a:srgbClr val="FF0000"/>
                </a:solidFill>
                <a:latin typeface="Calibri"/>
              </a:rPr>
              <a:t> Latency</a:t>
            </a:r>
            <a:r>
              <a:rPr lang="en-US" sz="3200" i="1" dirty="0" smtClean="0">
                <a:solidFill>
                  <a:prstClr val="black"/>
                </a:solidFill>
                <a:latin typeface="Calibri"/>
              </a:rPr>
              <a:t> + I/O Latency</a:t>
            </a:r>
          </a:p>
        </p:txBody>
      </p:sp>
      <p:sp>
        <p:nvSpPr>
          <p:cNvPr id="2" name="Title 1"/>
          <p:cNvSpPr>
            <a:spLocks noGrp="1"/>
          </p:cNvSpPr>
          <p:nvPr>
            <p:ph type="title"/>
          </p:nvPr>
        </p:nvSpPr>
        <p:spPr>
          <a:xfrm>
            <a:off x="0" y="0"/>
            <a:ext cx="8991600" cy="838200"/>
          </a:xfrm>
        </p:spPr>
        <p:txBody>
          <a:bodyPr>
            <a:normAutofit/>
          </a:bodyPr>
          <a:lstStyle/>
          <a:p>
            <a:r>
              <a:rPr lang="en-US" smtClean="0"/>
              <a:t>   What </a:t>
            </a:r>
            <a:r>
              <a:rPr lang="en-US"/>
              <a:t>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ell array</a:t>
            </a:r>
            <a:endParaRPr lang="en-US" sz="2800" b="1" i="1">
              <a:solidFill>
                <a:prstClr val="black"/>
              </a:solidFill>
              <a:latin typeface="Calibri"/>
            </a:endParaRP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latin typeface="Calibri"/>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latin typeface="Calibri"/>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latin typeface="Calibri"/>
                </a:rPr>
                <a:t>s</a:t>
              </a:r>
              <a:r>
                <a:rPr lang="en-US" sz="2800" b="1" i="1" dirty="0" err="1" smtClean="0">
                  <a:solidFill>
                    <a:prstClr val="black"/>
                  </a:solidFill>
                  <a:latin typeface="Calibri"/>
                </a:rPr>
                <a:t>ubarray</a:t>
              </a:r>
              <a:endParaRPr lang="en-US" sz="2800" b="1" i="1" dirty="0">
                <a:solidFill>
                  <a:prstClr val="black"/>
                </a:solidFill>
                <a:latin typeface="Calibri"/>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i="1" dirty="0" err="1" smtClean="0">
                <a:solidFill>
                  <a:prstClr val="black"/>
                </a:solidFill>
                <a:latin typeface="Calibri"/>
              </a:rPr>
              <a:t>Subarray</a:t>
            </a:r>
            <a:r>
              <a:rPr lang="en-US" sz="3200" i="1" dirty="0" smtClean="0">
                <a:solidFill>
                  <a:prstClr val="black"/>
                </a:solidFill>
                <a:latin typeface="Calibri"/>
              </a:rPr>
              <a:t> Latency + </a:t>
            </a:r>
            <a:r>
              <a:rPr lang="en-US" sz="3200" i="1" dirty="0">
                <a:solidFill>
                  <a:prstClr val="black"/>
                </a:solidFill>
                <a:latin typeface="Calibri"/>
              </a:rPr>
              <a:t>I/</a:t>
            </a:r>
            <a:r>
              <a:rPr lang="en-US" sz="3200" i="1" dirty="0" smtClean="0">
                <a:solidFill>
                  <a:prstClr val="black"/>
                </a:solidFill>
                <a:latin typeface="Calibri"/>
              </a:rPr>
              <a:t>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smtClean="0">
                  <a:solidFill>
                    <a:srgbClr val="FF0000"/>
                  </a:solidFill>
                  <a:latin typeface="Calibri"/>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smtClean="0">
                <a:solidFill>
                  <a:prstClr val="white"/>
                </a:solidFill>
                <a:latin typeface="Calibri"/>
              </a:rPr>
              <a:t>Subarray</a:t>
            </a:r>
            <a:endParaRPr lang="en-US" sz="2600" b="1" dirty="0">
              <a:solidFill>
                <a:prstClr val="white"/>
              </a:solidFill>
              <a:latin typeface="Calibri"/>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smtClean="0">
                <a:solidFill>
                  <a:prstClr val="white"/>
                </a:solidFill>
                <a:latin typeface="Calibri"/>
              </a:rPr>
              <a:t>I/O</a:t>
            </a:r>
            <a:endParaRPr lang="en-US" sz="2600" b="1" dirty="0">
              <a:solidFill>
                <a:prstClr val="white"/>
              </a:solidFill>
              <a:latin typeface="Calibri"/>
            </a:endParaRPr>
          </a:p>
        </p:txBody>
      </p:sp>
    </p:spTree>
    <p:extLst>
      <p:ext uri="{BB962C8B-B14F-4D97-AF65-F5344CB8AC3E}">
        <p14:creationId xmlns:p14="http://schemas.microsoft.com/office/powerpoint/2010/main" val="26588334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Why is the </a:t>
            </a:r>
            <a:r>
              <a:rPr lang="en-US" dirty="0" err="1" smtClean="0"/>
              <a:t>Subarray</a:t>
            </a:r>
            <a:r>
              <a:rPr lang="en-US" dirty="0" smtClean="0"/>
              <a:t> </a:t>
            </a:r>
            <a:r>
              <a:rPr lang="en-US" dirty="0"/>
              <a:t>S</a:t>
            </a:r>
            <a:r>
              <a:rPr lang="en-US" dirty="0" smtClean="0"/>
              <a:t>o Slow?</a:t>
            </a:r>
            <a:endParaRPr lang="en-US" dirty="0"/>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solidFill>
                  <a:prstClr val="black"/>
                </a:solidFill>
                <a:latin typeface="Calibri"/>
              </a:rPr>
              <a:t>Subarray</a:t>
            </a:r>
            <a:endParaRPr lang="en-US" sz="3200" b="1" i="1" dirty="0">
              <a:solidFill>
                <a:prstClr val="black"/>
              </a:solidFill>
              <a:latin typeface="Calibri"/>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s</a:t>
              </a:r>
              <a:r>
                <a:rPr lang="en-US" sz="2800" b="1" i="1" dirty="0" smtClean="0">
                  <a:solidFill>
                    <a:prstClr val="black"/>
                  </a:solidFill>
                  <a:latin typeface="Calibri"/>
                </a:rPr>
                <a:t>ense amplifier</a:t>
              </a:r>
              <a:endParaRPr lang="en-US" sz="2800" b="1" i="1" dirty="0">
                <a:solidFill>
                  <a:prstClr val="black"/>
                </a:solidFill>
                <a:latin typeface="Calibri"/>
              </a:endParaRP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Calibri"/>
                </a:rPr>
                <a:t>c</a:t>
              </a:r>
              <a:r>
                <a:rPr lang="en-US" sz="2000" dirty="0" smtClean="0">
                  <a:solidFill>
                    <a:prstClr val="black"/>
                  </a:solidFill>
                  <a:latin typeface="Calibri"/>
                </a:rPr>
                <a:t>apacitor</a:t>
              </a:r>
              <a:endParaRPr lang="en-US" sz="2000" dirty="0">
                <a:solidFill>
                  <a:prstClr val="black"/>
                </a:solidFill>
                <a:latin typeface="Calibri"/>
              </a:endParaRP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latin typeface="Calibri"/>
                </a:rPr>
                <a:t>a</a:t>
              </a:r>
              <a:r>
                <a:rPr lang="en-US" sz="2000" smtClean="0">
                  <a:solidFill>
                    <a:prstClr val="black"/>
                  </a:solidFill>
                  <a:latin typeface="Calibri"/>
                </a:rPr>
                <a:t>ccess</a:t>
              </a:r>
              <a:endParaRPr lang="en-US" sz="2000">
                <a:solidFill>
                  <a:prstClr val="black"/>
                </a:solidFill>
                <a:latin typeface="Calibri"/>
              </a:endParaRP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prstClr val="black"/>
                  </a:solidFill>
                  <a:latin typeface="Calibri"/>
                </a:rPr>
                <a:t>transistor</a:t>
              </a:r>
              <a:endParaRPr lang="en-US" sz="2000">
                <a:solidFill>
                  <a:prstClr val="black"/>
                </a:solidFill>
                <a:latin typeface="Calibri"/>
              </a:endParaRP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wordline</a:t>
              </a:r>
              <a:endParaRPr lang="en-US" sz="2000">
                <a:solidFill>
                  <a:prstClr val="black"/>
                </a:solidFill>
                <a:latin typeface="Calibri"/>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bitline</a:t>
              </a:r>
              <a:endParaRPr lang="en-US" sz="2000">
                <a:solidFill>
                  <a:prstClr val="black"/>
                </a:solidFill>
                <a:latin typeface="Calibri"/>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FF0000"/>
                  </a:solidFill>
                  <a:latin typeface="Calibri"/>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smtClean="0">
                  <a:solidFill>
                    <a:srgbClr val="FF0000"/>
                  </a:solidFill>
                  <a:latin typeface="Calibri"/>
                  <a:cs typeface="Calibri"/>
                </a:rPr>
                <a:t>bitline</a:t>
              </a:r>
              <a:r>
                <a:rPr lang="en-US" sz="2400" b="1" i="1" dirty="0" smtClean="0">
                  <a:solidFill>
                    <a:srgbClr val="FF0000"/>
                  </a:solidFill>
                  <a:latin typeface="Calibri"/>
                  <a:cs typeface="Calibri"/>
                </a:rPr>
                <a:t>: 512 cells</a:t>
              </a:r>
              <a:endParaRPr lang="en-US" sz="2400" b="1" i="1" dirty="0">
                <a:solidFill>
                  <a:srgbClr val="FF0000"/>
                </a:solidFill>
                <a:latin typeface="Calibri"/>
                <a:cs typeface="Calibri"/>
              </a:endParaRP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smtClean="0">
                <a:solidFill>
                  <a:prstClr val="black"/>
                </a:solidFill>
                <a:latin typeface="Calibri"/>
              </a:rPr>
              <a:t>Long </a:t>
            </a:r>
            <a:r>
              <a:rPr lang="en-US" sz="3200" b="1" dirty="0" err="1">
                <a:solidFill>
                  <a:prstClr val="black"/>
                </a:solidFill>
                <a:latin typeface="Calibri"/>
              </a:rPr>
              <a:t>b</a:t>
            </a:r>
            <a:r>
              <a:rPr lang="en-US" sz="3200" b="1" dirty="0" err="1" smtClean="0">
                <a:solidFill>
                  <a:prstClr val="black"/>
                </a:solidFill>
                <a:latin typeface="Calibri"/>
              </a:rPr>
              <a:t>itline</a:t>
            </a:r>
            <a:endParaRPr lang="en-US" sz="3200" b="1" dirty="0" smtClean="0">
              <a:solidFill>
                <a:prstClr val="black"/>
              </a:solidFill>
              <a:latin typeface="Calibri"/>
            </a:endParaRPr>
          </a:p>
          <a:p>
            <a:pPr lvl="1">
              <a:lnSpc>
                <a:spcPct val="90000"/>
              </a:lnSpc>
            </a:pPr>
            <a:r>
              <a:rPr lang="en-US" sz="2800" b="1" dirty="0" smtClean="0">
                <a:solidFill>
                  <a:srgbClr val="006600"/>
                </a:solidFill>
                <a:latin typeface="Calibri"/>
              </a:rPr>
              <a:t>Amortizes sense amplifier cost </a:t>
            </a:r>
            <a:r>
              <a:rPr lang="en-US" sz="2800" b="1" dirty="0" smtClean="0">
                <a:solidFill>
                  <a:srgbClr val="006600"/>
                </a:solidFill>
                <a:latin typeface="Calibri"/>
                <a:sym typeface="Wingdings" pitchFamily="2" charset="2"/>
              </a:rPr>
              <a:t> Small area</a:t>
            </a:r>
          </a:p>
          <a:p>
            <a:pPr lvl="1">
              <a:lnSpc>
                <a:spcPct val="90000"/>
              </a:lnSpc>
            </a:pPr>
            <a:r>
              <a:rPr lang="en-US" sz="2800" b="1" dirty="0" smtClean="0">
                <a:solidFill>
                  <a:srgbClr val="FF0000"/>
                </a:solidFill>
                <a:latin typeface="Calibri"/>
                <a:sym typeface="Wingdings" pitchFamily="2" charset="2"/>
              </a:rPr>
              <a:t>Large </a:t>
            </a:r>
            <a:r>
              <a:rPr lang="en-US" sz="2800" b="1" dirty="0" err="1" smtClean="0">
                <a:solidFill>
                  <a:srgbClr val="FF0000"/>
                </a:solidFill>
                <a:latin typeface="Calibri"/>
                <a:sym typeface="Wingdings" pitchFamily="2" charset="2"/>
              </a:rPr>
              <a:t>bitline</a:t>
            </a:r>
            <a:r>
              <a:rPr lang="en-US" sz="2800" b="1" dirty="0" smtClean="0">
                <a:solidFill>
                  <a:srgbClr val="FF0000"/>
                </a:solidFill>
                <a:latin typeface="Calibri"/>
                <a:sym typeface="Wingdings" pitchFamily="2" charset="2"/>
              </a:rPr>
              <a:t> capacitance  High latency &amp; power</a:t>
            </a:r>
            <a:endParaRPr lang="en-US" sz="2800" dirty="0" smtClean="0">
              <a:solidFill>
                <a:srgbClr val="FF0000"/>
              </a:solidFill>
              <a:latin typeface="Calibri"/>
            </a:endParaRPr>
          </a:p>
          <a:p>
            <a:pPr marL="749300" lvl="1" indent="-349250">
              <a:lnSpc>
                <a:spcPct val="90000"/>
              </a:lnSpc>
            </a:pPr>
            <a:endParaRPr lang="en-US" dirty="0" smtClean="0">
              <a:solidFill>
                <a:prstClr val="black"/>
              </a:solidFill>
              <a:latin typeface="Calibri"/>
            </a:endParaRPr>
          </a:p>
          <a:p>
            <a:pPr marL="749300" lvl="1" indent="-349250">
              <a:lnSpc>
                <a:spcPct val="90000"/>
              </a:lnSpc>
            </a:pPr>
            <a:endParaRPr lang="en-US" sz="4400" b="1" i="1" dirty="0">
              <a:solidFill>
                <a:srgbClr val="1F497D"/>
              </a:solidFill>
              <a:latin typeface="Calibri"/>
            </a:endParaRPr>
          </a:p>
          <a:p>
            <a:pPr marL="746125" lvl="1" indent="-346075">
              <a:lnSpc>
                <a:spcPct val="90000"/>
              </a:lnSpc>
            </a:pPr>
            <a:endParaRPr lang="en-US" dirty="0">
              <a:solidFill>
                <a:prstClr val="black"/>
              </a:solidFill>
              <a:latin typeface="Calibri"/>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sense amplifier</a:t>
            </a:r>
            <a:endParaRPr lang="en-US" sz="2800" b="1" i="1" dirty="0">
              <a:solidFill>
                <a:prstClr val="black"/>
              </a:solidFill>
              <a:latin typeface="Calibri"/>
            </a:endParaRP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Tree>
    <p:extLst>
      <p:ext uri="{BB962C8B-B14F-4D97-AF65-F5344CB8AC3E}">
        <p14:creationId xmlns:p14="http://schemas.microsoft.com/office/powerpoint/2010/main" val="6243124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Trade-Off: Area (Die Size) vs. Latency</a:t>
            </a:r>
            <a:endParaRPr lang="en-US" dirty="0"/>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Faster</a:t>
            </a:r>
            <a:endParaRPr lang="en-US" sz="4000" b="1" dirty="0">
              <a:solidFill>
                <a:prstClr val="white"/>
              </a:solidFill>
              <a:latin typeface="Calibri"/>
            </a:endParaRP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Smaller</a:t>
            </a:r>
            <a:endParaRPr lang="en-US" sz="4000" b="1" dirty="0">
              <a:solidFill>
                <a:prstClr val="white"/>
              </a:solidFill>
              <a:latin typeface="Calibri"/>
            </a:endParaRP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Short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Long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smtClean="0">
                <a:solidFill>
                  <a:srgbClr val="FFFF00"/>
                </a:solidFill>
                <a:latin typeface="Calibri"/>
              </a:rPr>
              <a:t>Trade-Off: Area vs. Latency</a:t>
            </a:r>
          </a:p>
        </p:txBody>
      </p:sp>
    </p:spTree>
    <p:extLst>
      <p:ext uri="{BB962C8B-B14F-4D97-AF65-F5344CB8AC3E}">
        <p14:creationId xmlns:p14="http://schemas.microsoft.com/office/powerpoint/2010/main" val="23688505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t>
            </a:r>
            <a:r>
              <a:rPr lang="en-US" dirty="0"/>
              <a:t> </a:t>
            </a:r>
            <a:r>
              <a:rPr lang="en-US" dirty="0" smtClean="0"/>
              <a:t>Size)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317445209"/>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smtClean="0">
                <a:solidFill>
                  <a:prstClr val="black"/>
                </a:solidFill>
                <a:latin typeface="Calibri"/>
              </a:rPr>
              <a:t>64</a:t>
            </a:r>
            <a:endParaRPr lang="en-US" sz="2800" b="1" dirty="0">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smtClean="0">
                <a:solidFill>
                  <a:srgbClr val="9BBB59">
                    <a:lumMod val="75000"/>
                  </a:srgbClr>
                </a:solidFill>
                <a:latin typeface="Calibri"/>
              </a:rPr>
              <a:t>128</a:t>
            </a:r>
            <a:endParaRPr lang="en-US" sz="2800" b="1" dirty="0">
              <a:solidFill>
                <a:srgbClr val="9BBB59">
                  <a:lumMod val="75000"/>
                </a:srgbClr>
              </a:solidFill>
              <a:latin typeface="Calibri"/>
            </a:endParaRP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smtClean="0">
                <a:solidFill>
                  <a:srgbClr val="C0504D"/>
                </a:solidFill>
                <a:latin typeface="Calibri"/>
              </a:rPr>
              <a:t>512 cells/</a:t>
            </a:r>
            <a:r>
              <a:rPr lang="en-US" sz="2800" b="1" dirty="0" err="1" smtClean="0">
                <a:solidFill>
                  <a:srgbClr val="C0504D"/>
                </a:solidFill>
                <a:latin typeface="Calibri"/>
              </a:rPr>
              <a:t>bitline</a:t>
            </a:r>
            <a:endParaRPr lang="en-US" sz="2800" b="1" dirty="0">
              <a:solidFill>
                <a:srgbClr val="C0504D"/>
              </a:solidFill>
              <a:latin typeface="Calibri"/>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Commodity DRAM</a:t>
            </a:r>
          </a:p>
          <a:p>
            <a:pPr algn="ctr"/>
            <a:r>
              <a:rPr lang="en-US" sz="2400" b="1" dirty="0" smtClean="0">
                <a:solidFill>
                  <a:prstClr val="white"/>
                </a:solidFill>
                <a:latin typeface="Calibri"/>
              </a:rPr>
              <a:t>Long </a:t>
            </a:r>
            <a:r>
              <a:rPr lang="en-US" sz="2400" b="1" dirty="0" err="1" smtClean="0">
                <a:solidFill>
                  <a:prstClr val="white"/>
                </a:solidFill>
                <a:latin typeface="Calibri"/>
              </a:rPr>
              <a:t>Bitline</a:t>
            </a:r>
            <a:endParaRPr lang="en-US" sz="2400" b="1" dirty="0" smtClean="0">
              <a:solidFill>
                <a:prstClr val="white"/>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Fancy DRAM</a:t>
            </a:r>
          </a:p>
          <a:p>
            <a:pPr algn="ctr"/>
            <a:r>
              <a:rPr lang="en-US" sz="2400" b="1" dirty="0" smtClean="0">
                <a:solidFill>
                  <a:prstClr val="white"/>
                </a:solidFill>
                <a:latin typeface="Calibri"/>
              </a:rPr>
              <a:t>Short </a:t>
            </a:r>
            <a:r>
              <a:rPr lang="en-US" sz="2400" b="1" dirty="0" err="1" smtClean="0">
                <a:solidFill>
                  <a:prstClr val="white"/>
                </a:solidFill>
                <a:latin typeface="Calibri"/>
              </a:rPr>
              <a:t>Bitline</a:t>
            </a:r>
            <a:endParaRPr lang="en-US" sz="2400" b="1" dirty="0">
              <a:solidFill>
                <a:prstClr val="white"/>
              </a:solidFill>
              <a:latin typeface="Calibri"/>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34583857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Short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smtClean="0">
                <a:solidFill>
                  <a:srgbClr val="008000"/>
                </a:solidFill>
                <a:latin typeface="Calibri"/>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Long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Short </a:t>
            </a:r>
            <a:r>
              <a:rPr lang="en-US" sz="3200" b="1" err="1" smtClean="0">
                <a:solidFill>
                  <a:srgbClr val="FFFF00"/>
                </a:solidFill>
                <a:latin typeface="Calibri"/>
                <a:cs typeface="Calibri"/>
              </a:rPr>
              <a:t>Bitline</a:t>
            </a:r>
            <a:endParaRPr lang="en-US" sz="3200" b="1">
              <a:solidFill>
                <a:srgbClr val="FFFF00"/>
              </a:solidFill>
              <a:latin typeface="Calibri"/>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Short </a:t>
              </a:r>
              <a:r>
                <a:rPr lang="en-US" sz="3200" b="1" i="1" dirty="0" err="1" smtClean="0">
                  <a:solidFill>
                    <a:srgbClr val="FFFF66"/>
                  </a:solidFill>
                  <a:latin typeface="Calibri"/>
                </a:rPr>
                <a:t>Bitline</a:t>
              </a:r>
              <a:r>
                <a:rPr lang="en-US" sz="3200" b="1" i="1" dirty="0">
                  <a:solidFill>
                    <a:srgbClr val="FFFF66"/>
                  </a:solidFill>
                  <a:latin typeface="Calibri"/>
                </a:rPr>
                <a:t> </a:t>
              </a:r>
              <a:r>
                <a:rPr lang="en-US" sz="3200" b="1" i="1" dirty="0" smtClean="0">
                  <a:solidFill>
                    <a:srgbClr val="FFFF66"/>
                  </a:solidFill>
                  <a:latin typeface="Calibri"/>
                  <a:sym typeface="Wingdings"/>
                </a:rPr>
                <a:t> </a:t>
              </a:r>
              <a:r>
                <a:rPr lang="en-US" sz="3200" b="1" i="1" dirty="0" smtClean="0">
                  <a:solidFill>
                    <a:srgbClr val="FFFF66"/>
                  </a:solidFill>
                  <a:latin typeface="Calibri"/>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Add Isolation Transistor</a:t>
            </a:r>
            <a:r>
              <a:rPr lang="en-US" sz="3200" b="1" i="1" dirty="0">
                <a:solidFill>
                  <a:srgbClr val="FFFF66"/>
                </a:solidFill>
                <a:latin typeface="Calibri"/>
              </a:rPr>
              <a:t>s</a:t>
            </a:r>
            <a:endParaRPr lang="en-US" sz="3200" b="1" i="1" dirty="0" smtClean="0">
              <a:solidFill>
                <a:srgbClr val="FFFF66"/>
              </a:solidFill>
              <a:latin typeface="Calibri"/>
            </a:endParaRP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05523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Long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Short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Short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Low Latency</a:t>
              </a:r>
              <a:endParaRPr lang="en-US" sz="3200" b="1" dirty="0">
                <a:solidFill>
                  <a:srgbClr val="FFFF00"/>
                </a:solidFill>
                <a:latin typeface="Calibri"/>
                <a:cs typeface="Calibri"/>
              </a:endParaRP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Small area using 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180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5" name="Straight Arrow Connector 264"/>
          <p:cNvCxnSpPr/>
          <p:nvPr/>
        </p:nvCxnSpPr>
        <p:spPr>
          <a:xfrm flipV="1">
            <a:off x="38716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6" name="Straight Arrow Connector 265"/>
          <p:cNvCxnSpPr/>
          <p:nvPr/>
        </p:nvCxnSpPr>
        <p:spPr>
          <a:xfrm flipV="1">
            <a:off x="34144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7" name="Straight Arrow Connector 266"/>
          <p:cNvCxnSpPr/>
          <p:nvPr/>
        </p:nvCxnSpPr>
        <p:spPr>
          <a:xfrm flipV="1">
            <a:off x="29572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8" name="Straight Arrow Connector 267"/>
          <p:cNvCxnSpPr/>
          <p:nvPr/>
        </p:nvCxnSpPr>
        <p:spPr>
          <a:xfrm flipV="1">
            <a:off x="25000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9" name="Straight Arrow Connector 268"/>
          <p:cNvCxnSpPr/>
          <p:nvPr/>
        </p:nvCxnSpPr>
        <p:spPr>
          <a:xfrm flipV="1">
            <a:off x="20428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0" name="Straight Arrow Connector 269"/>
          <p:cNvCxnSpPr/>
          <p:nvPr/>
        </p:nvCxnSpPr>
        <p:spPr>
          <a:xfrm flipV="1">
            <a:off x="1585686" y="2438400"/>
            <a:ext cx="0" cy="1983004"/>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0"/>
            <a:ext cx="9144000" cy="838200"/>
          </a:xfrm>
        </p:spPr>
        <p:txBody>
          <a:bodyPr>
            <a:normAutofit/>
          </a:bodyPr>
          <a:lstStyle/>
          <a:p>
            <a:r>
              <a:rPr lang="en-US" smtClean="0"/>
              <a:t>   Tiered-Latency DRAM</a:t>
            </a:r>
            <a:endParaRPr lang="en-US"/>
          </a:p>
        </p:txBody>
      </p:sp>
      <p:cxnSp>
        <p:nvCxnSpPr>
          <p:cNvPr id="199" name="Straight Arrow Connector 198"/>
          <p:cNvCxnSpPr>
            <a:endCxn id="201" idx="3"/>
          </p:cNvCxnSpPr>
          <p:nvPr/>
        </p:nvCxnSpPr>
        <p:spPr>
          <a:xfrm flipH="1">
            <a:off x="1280160" y="2775484"/>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0" name="Rectangle 199"/>
          <p:cNvSpPr/>
          <p:nvPr/>
        </p:nvSpPr>
        <p:spPr>
          <a:xfrm>
            <a:off x="36908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01" name="Rectangle 200"/>
          <p:cNvSpPr/>
          <p:nvPr/>
        </p:nvSpPr>
        <p:spPr>
          <a:xfrm>
            <a:off x="914400" y="2592604"/>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2" name="Straight Arrow Connector 201"/>
          <p:cNvCxnSpPr>
            <a:stCxn id="200" idx="0"/>
          </p:cNvCxnSpPr>
          <p:nvPr/>
        </p:nvCxnSpPr>
        <p:spPr>
          <a:xfrm flipV="1">
            <a:off x="38737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36956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Rectangle 203"/>
          <p:cNvSpPr/>
          <p:nvPr/>
        </p:nvSpPr>
        <p:spPr>
          <a:xfrm>
            <a:off x="32336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5" name="Straight Arrow Connector 204"/>
          <p:cNvCxnSpPr>
            <a:stCxn id="204" idx="0"/>
          </p:cNvCxnSpPr>
          <p:nvPr/>
        </p:nvCxnSpPr>
        <p:spPr>
          <a:xfrm flipV="1">
            <a:off x="34165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Oval 205"/>
          <p:cNvSpPr/>
          <p:nvPr/>
        </p:nvSpPr>
        <p:spPr>
          <a:xfrm>
            <a:off x="32384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7" name="Rectangle 206"/>
          <p:cNvSpPr/>
          <p:nvPr/>
        </p:nvSpPr>
        <p:spPr>
          <a:xfrm>
            <a:off x="27764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8" name="Straight Arrow Connector 207"/>
          <p:cNvCxnSpPr>
            <a:stCxn id="207" idx="0"/>
          </p:cNvCxnSpPr>
          <p:nvPr/>
        </p:nvCxnSpPr>
        <p:spPr>
          <a:xfrm flipV="1">
            <a:off x="29593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Oval 208"/>
          <p:cNvSpPr/>
          <p:nvPr/>
        </p:nvSpPr>
        <p:spPr>
          <a:xfrm>
            <a:off x="27812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Rectangle 209"/>
          <p:cNvSpPr/>
          <p:nvPr/>
        </p:nvSpPr>
        <p:spPr>
          <a:xfrm>
            <a:off x="23192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1" name="Straight Arrow Connector 210"/>
          <p:cNvCxnSpPr>
            <a:stCxn id="210" idx="0"/>
          </p:cNvCxnSpPr>
          <p:nvPr/>
        </p:nvCxnSpPr>
        <p:spPr>
          <a:xfrm flipV="1">
            <a:off x="25021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Oval 211"/>
          <p:cNvSpPr/>
          <p:nvPr/>
        </p:nvSpPr>
        <p:spPr>
          <a:xfrm>
            <a:off x="23240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Rectangle 212"/>
          <p:cNvSpPr/>
          <p:nvPr/>
        </p:nvSpPr>
        <p:spPr>
          <a:xfrm>
            <a:off x="18620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4" name="Straight Arrow Connector 213"/>
          <p:cNvCxnSpPr>
            <a:stCxn id="213" idx="0"/>
          </p:cNvCxnSpPr>
          <p:nvPr/>
        </p:nvCxnSpPr>
        <p:spPr>
          <a:xfrm flipV="1">
            <a:off x="20449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5" name="Oval 214"/>
          <p:cNvSpPr/>
          <p:nvPr/>
        </p:nvSpPr>
        <p:spPr>
          <a:xfrm>
            <a:off x="18668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Rectangle 215"/>
          <p:cNvSpPr/>
          <p:nvPr/>
        </p:nvSpPr>
        <p:spPr>
          <a:xfrm>
            <a:off x="1404853" y="5716804"/>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7" name="Straight Arrow Connector 216"/>
          <p:cNvCxnSpPr>
            <a:stCxn id="216" idx="0"/>
          </p:cNvCxnSpPr>
          <p:nvPr/>
        </p:nvCxnSpPr>
        <p:spPr>
          <a:xfrm flipV="1">
            <a:off x="1587733" y="4724400"/>
            <a:ext cx="0" cy="9924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8" name="Oval 217"/>
          <p:cNvSpPr/>
          <p:nvPr/>
        </p:nvSpPr>
        <p:spPr>
          <a:xfrm>
            <a:off x="1409616" y="2596514"/>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19" name="Straight Arrow Connector 218"/>
          <p:cNvCxnSpPr>
            <a:endCxn id="220" idx="3"/>
          </p:cNvCxnSpPr>
          <p:nvPr/>
        </p:nvCxnSpPr>
        <p:spPr>
          <a:xfrm flipH="1">
            <a:off x="1280160" y="32422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0" name="Rectangle 219"/>
          <p:cNvSpPr/>
          <p:nvPr/>
        </p:nvSpPr>
        <p:spPr>
          <a:xfrm>
            <a:off x="914400" y="30593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21" name="Oval 220"/>
          <p:cNvSpPr/>
          <p:nvPr/>
        </p:nvSpPr>
        <p:spPr>
          <a:xfrm>
            <a:off x="36956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2" name="Oval 221"/>
          <p:cNvSpPr/>
          <p:nvPr/>
        </p:nvSpPr>
        <p:spPr>
          <a:xfrm>
            <a:off x="32384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7812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23240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8668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1409616" y="30632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27" name="Straight Arrow Connector 226"/>
          <p:cNvCxnSpPr>
            <a:endCxn id="228" idx="3"/>
          </p:cNvCxnSpPr>
          <p:nvPr/>
        </p:nvCxnSpPr>
        <p:spPr>
          <a:xfrm flipH="1">
            <a:off x="1280160" y="36994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8" name="Rectangle 227"/>
          <p:cNvSpPr/>
          <p:nvPr/>
        </p:nvSpPr>
        <p:spPr>
          <a:xfrm>
            <a:off x="914400" y="35165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29" name="Oval 228"/>
          <p:cNvSpPr/>
          <p:nvPr/>
        </p:nvSpPr>
        <p:spPr>
          <a:xfrm>
            <a:off x="36956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0" name="Oval 229"/>
          <p:cNvSpPr/>
          <p:nvPr/>
        </p:nvSpPr>
        <p:spPr>
          <a:xfrm>
            <a:off x="32384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7812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23240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8668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1409616" y="35204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35" name="Straight Arrow Connector 234"/>
          <p:cNvCxnSpPr>
            <a:endCxn id="236" idx="3"/>
          </p:cNvCxnSpPr>
          <p:nvPr/>
        </p:nvCxnSpPr>
        <p:spPr>
          <a:xfrm flipH="1">
            <a:off x="1280160" y="41566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6" name="Rectangle 235"/>
          <p:cNvSpPr/>
          <p:nvPr/>
        </p:nvSpPr>
        <p:spPr>
          <a:xfrm>
            <a:off x="914400" y="39737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7" name="Oval 236"/>
          <p:cNvSpPr/>
          <p:nvPr/>
        </p:nvSpPr>
        <p:spPr>
          <a:xfrm>
            <a:off x="36956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32384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27812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23240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18668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1409616" y="3977640"/>
            <a:ext cx="365760" cy="365760"/>
          </a:xfrm>
          <a:prstGeom prst="ellipse">
            <a:avLst/>
          </a:prstGeom>
          <a:solidFill>
            <a:schemeClr val="accent2">
              <a:lumMod val="60000"/>
              <a:lumOff val="40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43" name="Straight Arrow Connector 242"/>
          <p:cNvCxnSpPr>
            <a:endCxn id="244" idx="3"/>
          </p:cNvCxnSpPr>
          <p:nvPr/>
        </p:nvCxnSpPr>
        <p:spPr>
          <a:xfrm flipH="1">
            <a:off x="1280160" y="49948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4" name="Rectangle 243"/>
          <p:cNvSpPr/>
          <p:nvPr/>
        </p:nvSpPr>
        <p:spPr>
          <a:xfrm>
            <a:off x="914400" y="48119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5" name="Oval 244"/>
          <p:cNvSpPr/>
          <p:nvPr/>
        </p:nvSpPr>
        <p:spPr>
          <a:xfrm>
            <a:off x="36956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32384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27812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23240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9" name="Oval 248"/>
          <p:cNvSpPr/>
          <p:nvPr/>
        </p:nvSpPr>
        <p:spPr>
          <a:xfrm>
            <a:off x="18668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1409616" y="48158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1" name="Straight Arrow Connector 250"/>
          <p:cNvCxnSpPr>
            <a:endCxn id="252" idx="3"/>
          </p:cNvCxnSpPr>
          <p:nvPr/>
        </p:nvCxnSpPr>
        <p:spPr>
          <a:xfrm flipH="1">
            <a:off x="1280160" y="5452010"/>
            <a:ext cx="2944093"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2" name="Rectangle 251"/>
          <p:cNvSpPr/>
          <p:nvPr/>
        </p:nvSpPr>
        <p:spPr>
          <a:xfrm>
            <a:off x="914400" y="526913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6956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32384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7812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23240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18668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1409616" y="527304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1" name="Straight Arrow Connector 260"/>
          <p:cNvCxnSpPr/>
          <p:nvPr/>
        </p:nvCxnSpPr>
        <p:spPr>
          <a:xfrm>
            <a:off x="4406366" y="4876800"/>
            <a:ext cx="0" cy="683929"/>
          </a:xfrm>
          <a:prstGeom prst="straightConnector1">
            <a:avLst/>
          </a:prstGeom>
          <a:ln w="25400">
            <a:solidFill>
              <a:schemeClr val="accent3">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p:nvPr/>
        </p:nvCxnSpPr>
        <p:spPr>
          <a:xfrm flipH="1" flipV="1">
            <a:off x="4330168" y="4795163"/>
            <a:ext cx="76198" cy="81637"/>
          </a:xfrm>
          <a:prstGeom prst="straightConnector1">
            <a:avLst/>
          </a:prstGeom>
          <a:ln w="25400">
            <a:solidFill>
              <a:schemeClr val="accent3">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p:nvPr/>
        </p:nvCxnSpPr>
        <p:spPr>
          <a:xfrm flipV="1">
            <a:off x="4330168" y="5560729"/>
            <a:ext cx="76198" cy="83508"/>
          </a:xfrm>
          <a:prstGeom prst="straightConnector1">
            <a:avLst/>
          </a:prstGeom>
          <a:ln w="25400">
            <a:solidFill>
              <a:schemeClr val="accent3">
                <a:lumMod val="5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4" name="Straight Arrow Connector 293"/>
          <p:cNvCxnSpPr/>
          <p:nvPr/>
        </p:nvCxnSpPr>
        <p:spPr>
          <a:xfrm flipV="1">
            <a:off x="1579796" y="4421404"/>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7" name="Straight Arrow Connector 296"/>
          <p:cNvCxnSpPr/>
          <p:nvPr/>
        </p:nvCxnSpPr>
        <p:spPr>
          <a:xfrm flipV="1">
            <a:off x="2043571"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8" name="Straight Arrow Connector 297"/>
          <p:cNvCxnSpPr/>
          <p:nvPr/>
        </p:nvCxnSpPr>
        <p:spPr>
          <a:xfrm flipV="1">
            <a:off x="25023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9" name="Straight Arrow Connector 298"/>
          <p:cNvCxnSpPr/>
          <p:nvPr/>
        </p:nvCxnSpPr>
        <p:spPr>
          <a:xfrm flipV="1">
            <a:off x="29595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0" name="Straight Arrow Connector 299"/>
          <p:cNvCxnSpPr/>
          <p:nvPr/>
        </p:nvCxnSpPr>
        <p:spPr>
          <a:xfrm flipV="1">
            <a:off x="34167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0" name="Straight Arrow Connector 309"/>
          <p:cNvCxnSpPr/>
          <p:nvPr/>
        </p:nvCxnSpPr>
        <p:spPr>
          <a:xfrm flipV="1">
            <a:off x="3873958" y="4419600"/>
            <a:ext cx="145590" cy="302996"/>
          </a:xfrm>
          <a:prstGeom prst="straightConnector1">
            <a:avLst/>
          </a:prstGeom>
          <a:ln w="25400" cap="rnd">
            <a:solidFill>
              <a:schemeClr val="tx1"/>
            </a:solidFill>
            <a:headEnd type="oval"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11" name="Rectangle 310"/>
          <p:cNvSpPr/>
          <p:nvPr/>
        </p:nvSpPr>
        <p:spPr>
          <a:xfrm>
            <a:off x="4419600" y="5029198"/>
            <a:ext cx="2923674"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smtClean="0">
                <a:solidFill>
                  <a:srgbClr val="9BBB59">
                    <a:lumMod val="50000"/>
                  </a:srgbClr>
                </a:solidFill>
                <a:latin typeface="Calibri"/>
              </a:rPr>
              <a:t>Near Segment</a:t>
            </a:r>
            <a:endParaRPr lang="en-US" sz="3200" b="1" i="1">
              <a:solidFill>
                <a:srgbClr val="9BBB59">
                  <a:lumMod val="50000"/>
                </a:srgbClr>
              </a:solidFill>
              <a:latin typeface="Calibri"/>
            </a:endParaRPr>
          </a:p>
        </p:txBody>
      </p:sp>
      <p:cxnSp>
        <p:nvCxnSpPr>
          <p:cNvPr id="312" name="Straight Arrow Connector 311"/>
          <p:cNvCxnSpPr/>
          <p:nvPr/>
        </p:nvCxnSpPr>
        <p:spPr>
          <a:xfrm>
            <a:off x="4419598" y="2667000"/>
            <a:ext cx="0" cy="1592892"/>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3" name="Straight Arrow Connector 312"/>
          <p:cNvCxnSpPr/>
          <p:nvPr/>
        </p:nvCxnSpPr>
        <p:spPr>
          <a:xfrm flipH="1" flipV="1">
            <a:off x="4343400" y="258536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4" name="Straight Arrow Connector 313"/>
          <p:cNvCxnSpPr/>
          <p:nvPr/>
        </p:nvCxnSpPr>
        <p:spPr>
          <a:xfrm flipV="1">
            <a:off x="4343400" y="4259892"/>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15" name="Rectangle 314"/>
          <p:cNvSpPr/>
          <p:nvPr/>
        </p:nvSpPr>
        <p:spPr>
          <a:xfrm>
            <a:off x="4432832" y="3276600"/>
            <a:ext cx="2923674"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smtClean="0">
                <a:solidFill>
                  <a:srgbClr val="FF0000"/>
                </a:solidFill>
                <a:latin typeface="Calibri"/>
              </a:rPr>
              <a:t>Far Segment</a:t>
            </a:r>
            <a:endParaRPr lang="en-US" sz="3200" b="1" i="1">
              <a:solidFill>
                <a:srgbClr val="FF0000"/>
              </a:solidFill>
              <a:latin typeface="Calibri"/>
            </a:endParaRPr>
          </a:p>
        </p:txBody>
      </p:sp>
      <p:sp>
        <p:nvSpPr>
          <p:cNvPr id="319" name="Rectangle 318"/>
          <p:cNvSpPr/>
          <p:nvPr/>
        </p:nvSpPr>
        <p:spPr>
          <a:xfrm>
            <a:off x="4419600" y="4343399"/>
            <a:ext cx="4114800" cy="45176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smtClean="0">
                <a:solidFill>
                  <a:prstClr val="black"/>
                </a:solidFill>
                <a:latin typeface="Calibri"/>
              </a:rPr>
              <a:t>Isolation Transistor</a:t>
            </a:r>
            <a:endParaRPr lang="en-US" sz="3200" b="1" i="1">
              <a:solidFill>
                <a:prstClr val="black"/>
              </a:solidFill>
              <a:latin typeface="Calibri"/>
            </a:endParaRPr>
          </a:p>
        </p:txBody>
      </p:sp>
      <p:sp>
        <p:nvSpPr>
          <p:cNvPr id="320" name="Content Placeholder 2"/>
          <p:cNvSpPr>
            <a:spLocks noGrp="1"/>
          </p:cNvSpPr>
          <p:nvPr>
            <p:ph idx="1"/>
          </p:nvPr>
        </p:nvSpPr>
        <p:spPr>
          <a:xfrm>
            <a:off x="365760" y="914400"/>
            <a:ext cx="8610600" cy="1371600"/>
          </a:xfrm>
        </p:spPr>
        <p:txBody>
          <a:bodyPr/>
          <a:lstStyle/>
          <a:p>
            <a:pPr>
              <a:lnSpc>
                <a:spcPct val="90000"/>
              </a:lnSpc>
            </a:pPr>
            <a:r>
              <a:rPr lang="en-US" sz="3200" dirty="0" smtClean="0"/>
              <a:t>Divide a </a:t>
            </a:r>
            <a:r>
              <a:rPr lang="en-US" sz="3200" dirty="0" err="1" smtClean="0"/>
              <a:t>bitline</a:t>
            </a:r>
            <a:r>
              <a:rPr lang="en-US" sz="3200" dirty="0" smtClean="0"/>
              <a:t> into two segments with an </a:t>
            </a:r>
            <a:r>
              <a:rPr lang="en-US" sz="3200" b="1" dirty="0" smtClean="0"/>
              <a:t>isolation transistor</a:t>
            </a:r>
          </a:p>
        </p:txBody>
      </p:sp>
      <p:sp>
        <p:nvSpPr>
          <p:cNvPr id="86" name="Rectangle 85"/>
          <p:cNvSpPr/>
          <p:nvPr/>
        </p:nvSpPr>
        <p:spPr>
          <a:xfrm>
            <a:off x="4419599" y="5714998"/>
            <a:ext cx="357337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i="1" dirty="0" smtClean="0">
                <a:solidFill>
                  <a:prstClr val="black"/>
                </a:solidFill>
                <a:latin typeface="Calibri"/>
              </a:rPr>
              <a:t>Sense Amplifier</a:t>
            </a:r>
            <a:endParaRPr lang="en-US" sz="3200" b="1" i="1" dirty="0">
              <a:solidFill>
                <a:prstClr val="black"/>
              </a:solidFill>
              <a:latin typeface="Calibri"/>
            </a:endParaRPr>
          </a:p>
        </p:txBody>
      </p:sp>
    </p:spTree>
    <p:extLst>
      <p:ext uri="{BB962C8B-B14F-4D97-AF65-F5344CB8AC3E}">
        <p14:creationId xmlns:p14="http://schemas.microsoft.com/office/powerpoint/2010/main" val="36713897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0"/>
      <p:bldP spid="315" grpId="0"/>
      <p:bldP spid="3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ext uri="{D42A27DB-BD31-4B8C-83A1-F6EECF244321}">
                <p14:modId xmlns:p14="http://schemas.microsoft.com/office/powerpoint/2010/main" val="1739310181"/>
              </p:ext>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2205933902"/>
              </p:ext>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a:t>
            </a:r>
            <a:r>
              <a:rPr lang="en-US" dirty="0"/>
              <a:t>Commodity DRAM </a:t>
            </a:r>
            <a:r>
              <a:rPr lang="en-US" dirty="0" smtClean="0"/>
              <a:t>vs. TL-DRAM </a:t>
            </a:r>
            <a:endParaRPr lang="en-US" dirty="0"/>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prstClr val="black"/>
                </a:solidFill>
                <a:latin typeface="Calibri"/>
              </a:rPr>
              <a:t>Latency</a:t>
            </a:r>
            <a:endParaRPr lang="en-US" sz="2400" b="1">
              <a:solidFill>
                <a:prstClr val="black"/>
              </a:solidFill>
              <a:latin typeface="Calibri"/>
            </a:endParaRP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latin typeface="Calibri"/>
              </a:rPr>
              <a:t>Power</a:t>
            </a:r>
            <a:endParaRPr lang="en-US" sz="2400" b="1" dirty="0">
              <a:solidFill>
                <a:prstClr val="black"/>
              </a:solidFill>
              <a:latin typeface="Calibri"/>
            </a:endParaRP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smtClean="0">
                <a:solidFill>
                  <a:srgbClr val="0000FF"/>
                </a:solidFill>
                <a:latin typeface="Calibri"/>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latin typeface="Calibri"/>
              </a:rPr>
              <a:t>+</a:t>
            </a:r>
            <a:r>
              <a:rPr lang="en-US" sz="2800" b="1" smtClean="0">
                <a:solidFill>
                  <a:srgbClr val="FF0000"/>
                </a:solidFill>
                <a:latin typeface="Calibri"/>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0000FF"/>
                </a:solidFill>
                <a:latin typeface="Calibri"/>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FF0000"/>
                </a:solidFill>
                <a:latin typeface="Calibri"/>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Latency </a:t>
            </a:r>
            <a:r>
              <a:rPr lang="en-US" sz="3600" dirty="0" smtClean="0">
                <a:solidFill>
                  <a:prstClr val="black"/>
                </a:solidFill>
                <a:latin typeface="Calibri"/>
              </a:rPr>
              <a:t>(</a:t>
            </a:r>
            <a:r>
              <a:rPr lang="en-US" sz="3600" dirty="0" err="1" smtClean="0">
                <a:solidFill>
                  <a:prstClr val="black"/>
                </a:solidFill>
                <a:latin typeface="Calibri"/>
              </a:rPr>
              <a:t>tRC</a:t>
            </a:r>
            <a:r>
              <a:rPr lang="en-US" sz="3600" dirty="0" smtClean="0">
                <a:solidFill>
                  <a:prstClr val="black"/>
                </a:solidFill>
                <a:latin typeface="Calibri"/>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Area Overhead</a:t>
            </a:r>
          </a:p>
          <a:p>
            <a:pPr marL="457200" lvl="1" indent="0">
              <a:lnSpc>
                <a:spcPct val="90000"/>
              </a:lnSpc>
              <a:buFont typeface="Arial" pitchFamily="34" charset="0"/>
              <a:buNone/>
            </a:pPr>
            <a:r>
              <a:rPr lang="en-US" sz="3200" b="1" dirty="0" smtClean="0">
                <a:solidFill>
                  <a:srgbClr val="4F81BD">
                    <a:lumMod val="75000"/>
                  </a:srgbClr>
                </a:solidFill>
                <a:latin typeface="Calibri"/>
              </a:rPr>
              <a:t>~3%</a:t>
            </a:r>
            <a:r>
              <a:rPr lang="en-US" sz="2800" dirty="0" smtClean="0">
                <a:solidFill>
                  <a:prstClr val="black"/>
                </a:solidFill>
                <a:latin typeface="Calibri"/>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smtClean="0">
                  <a:solidFill>
                    <a:prstClr val="black"/>
                  </a:solidFill>
                  <a:latin typeface="Calibri"/>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smtClean="0">
                <a:solidFill>
                  <a:prstClr val="black"/>
                </a:solidFill>
                <a:latin typeface="Calibri"/>
              </a:rPr>
              <a:t> (52.5ns)</a:t>
            </a:r>
          </a:p>
        </p:txBody>
      </p:sp>
    </p:spTree>
    <p:extLst>
      <p:ext uri="{BB962C8B-B14F-4D97-AF65-F5344CB8AC3E}">
        <p14:creationId xmlns:p14="http://schemas.microsoft.com/office/powerpoint/2010/main" val="23973659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(Die-Area)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2959010026"/>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smtClean="0">
                <a:solidFill>
                  <a:prstClr val="black"/>
                </a:solidFill>
                <a:latin typeface="Calibri"/>
              </a:rPr>
              <a:t>64</a:t>
            </a:r>
            <a:endParaRPr lang="en-US" sz="2800" b="1">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smtClean="0">
                <a:solidFill>
                  <a:prstClr val="black"/>
                </a:solidFill>
                <a:latin typeface="Calibri"/>
              </a:rPr>
              <a:t>128</a:t>
            </a:r>
            <a:endParaRPr lang="en-US" sz="2800" b="1" dirty="0">
              <a:solidFill>
                <a:prstClr val="black"/>
              </a:solidFill>
              <a:latin typeface="Calibri"/>
            </a:endParaRP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smtClean="0">
                <a:solidFill>
                  <a:prstClr val="black"/>
                </a:solidFill>
                <a:latin typeface="Calibri"/>
              </a:rPr>
              <a:t>   512 cells/</a:t>
            </a:r>
            <a:r>
              <a:rPr lang="en-US" sz="2800" b="1" dirty="0" err="1" smtClean="0">
                <a:solidFill>
                  <a:prstClr val="black"/>
                </a:solidFill>
                <a:latin typeface="Calibri"/>
              </a:rPr>
              <a:t>bitline</a:t>
            </a:r>
            <a:r>
              <a:rPr lang="en-US" sz="2800" b="1" dirty="0" smtClean="0">
                <a:solidFill>
                  <a:prstClr val="black"/>
                </a:solidFill>
                <a:latin typeface="Calibri"/>
              </a:rPr>
              <a:t> </a:t>
            </a:r>
          </a:p>
          <a:p>
            <a:r>
              <a:rPr lang="en-US" sz="2800" b="1" dirty="0">
                <a:solidFill>
                  <a:prstClr val="black"/>
                </a:solidFill>
                <a:latin typeface="Calibri"/>
              </a:rPr>
              <a:t> </a:t>
            </a:r>
            <a:r>
              <a:rPr lang="en-US" sz="2800" b="1" dirty="0" smtClean="0">
                <a:solidFill>
                  <a:prstClr val="black"/>
                </a:solidFill>
                <a:latin typeface="Calibri"/>
              </a:rPr>
              <a:t>  </a:t>
            </a:r>
            <a:endParaRPr lang="en-US" sz="2800" b="1" dirty="0">
              <a:solidFill>
                <a:prstClr val="black"/>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9BBB59">
                    <a:lumMod val="50000"/>
                  </a:srgbClr>
                </a:solidFill>
                <a:latin typeface="Calibri"/>
              </a:rPr>
              <a:t>Near Segment</a:t>
            </a:r>
            <a:endParaRPr lang="en-US" sz="2800" b="1" i="1" dirty="0">
              <a:solidFill>
                <a:srgbClr val="9BBB59">
                  <a:lumMod val="50000"/>
                </a:srgbClr>
              </a:solidFill>
              <a:latin typeface="Calibri"/>
            </a:endParaRP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smtClean="0">
                <a:solidFill>
                  <a:srgbClr val="FF0000"/>
                </a:solidFill>
                <a:latin typeface="Calibri"/>
              </a:rPr>
              <a:t>Far Segment</a:t>
            </a:r>
            <a:endParaRPr lang="en-US" sz="2800" b="1" i="1" dirty="0">
              <a:solidFill>
                <a:srgbClr val="FF0000"/>
              </a:solidFill>
              <a:latin typeface="Calibri"/>
            </a:endParaRP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1043442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Leveraging Tiered-Latency DRAM</a:t>
            </a:r>
            <a:endParaRPr lang="en-US" dirty="0"/>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smtClean="0"/>
              <a:t>TL-DRAM is a </a:t>
            </a:r>
            <a:r>
              <a:rPr lang="en-US" sz="3200" b="1" i="1" dirty="0" smtClean="0"/>
              <a:t>substrate</a:t>
            </a:r>
            <a:r>
              <a:rPr lang="en-US" sz="3200" dirty="0" smtClean="0"/>
              <a:t> that can be leveraged by the hardware and/or software</a:t>
            </a:r>
          </a:p>
          <a:p>
            <a:pPr>
              <a:lnSpc>
                <a:spcPct val="85000"/>
              </a:lnSpc>
            </a:pPr>
            <a:endParaRPr lang="en-US" sz="1800" dirty="0"/>
          </a:p>
          <a:p>
            <a:pPr>
              <a:lnSpc>
                <a:spcPct val="85000"/>
              </a:lnSpc>
            </a:pPr>
            <a:r>
              <a:rPr lang="en-US" sz="3200" dirty="0" smtClean="0"/>
              <a:t>Many potential uses</a:t>
            </a:r>
          </a:p>
          <a:p>
            <a:pPr marL="801688" lvl="1" indent="-344488">
              <a:lnSpc>
                <a:spcPct val="85000"/>
              </a:lnSpc>
              <a:buFont typeface="+mj-lt"/>
              <a:buAutoNum type="arabicPeriod"/>
            </a:pPr>
            <a:r>
              <a:rPr lang="en-US" sz="2800" dirty="0" smtClean="0"/>
              <a:t>Use near segment as hardware-managed </a:t>
            </a:r>
            <a:r>
              <a:rPr lang="en-US" sz="2800" b="1" i="1" dirty="0" smtClean="0"/>
              <a:t>inclusive</a:t>
            </a:r>
            <a:r>
              <a:rPr lang="en-US" sz="2800" dirty="0" smtClean="0"/>
              <a:t> cache to far segment</a:t>
            </a:r>
          </a:p>
          <a:p>
            <a:pPr marL="801688" lvl="1" indent="-344488">
              <a:lnSpc>
                <a:spcPct val="85000"/>
              </a:lnSpc>
              <a:buFont typeface="+mj-lt"/>
              <a:buAutoNum type="arabicPeriod"/>
            </a:pPr>
            <a:r>
              <a:rPr lang="en-US" sz="2800" dirty="0" smtClean="0"/>
              <a:t>Use near segment as hardware-managed </a:t>
            </a:r>
            <a:r>
              <a:rPr lang="en-US" sz="2800" b="1" i="1" dirty="0" smtClean="0"/>
              <a:t>exclusive</a:t>
            </a:r>
            <a:r>
              <a:rPr lang="en-US" sz="2800" dirty="0" smtClean="0"/>
              <a:t> cache to far segment</a:t>
            </a:r>
            <a:endParaRPr lang="en-US" sz="2800" dirty="0"/>
          </a:p>
          <a:p>
            <a:pPr marL="801688" lvl="1" indent="-344488">
              <a:lnSpc>
                <a:spcPct val="85000"/>
              </a:lnSpc>
              <a:buFont typeface="+mj-lt"/>
              <a:buAutoNum type="arabicPeriod"/>
            </a:pPr>
            <a:r>
              <a:rPr lang="en-US" sz="2800" dirty="0" smtClean="0"/>
              <a:t>Profile-based page mapping by operating system</a:t>
            </a:r>
          </a:p>
          <a:p>
            <a:pPr marL="801688" lvl="1" indent="-344488">
              <a:lnSpc>
                <a:spcPct val="85000"/>
              </a:lnSpc>
              <a:buFont typeface="+mj-lt"/>
              <a:buAutoNum type="arabicPeriod"/>
            </a:pPr>
            <a:r>
              <a:rPr lang="en-US" sz="2800" dirty="0" smtClean="0"/>
              <a:t>Simply replace DRAM with TL-DRAM </a:t>
            </a:r>
            <a:r>
              <a:rPr lang="en-US" sz="1000" dirty="0" smtClean="0">
                <a:latin typeface="Wingdings"/>
                <a:ea typeface="Wingdings"/>
                <a:cs typeface="Wingdings"/>
                <a:sym typeface="Wingdings"/>
              </a:rPr>
              <a:t> </a:t>
            </a:r>
            <a:endParaRPr lang="en-US" sz="2800" dirty="0" smtClean="0"/>
          </a:p>
          <a:p>
            <a:pPr marL="801688" lvl="1" indent="-344488">
              <a:lnSpc>
                <a:spcPct val="85000"/>
              </a:lnSpc>
              <a:buFont typeface="+mj-lt"/>
              <a:buAutoNum type="arabicPeriod"/>
            </a:pPr>
            <a:endParaRPr lang="en-US" sz="2800" dirty="0" smtClean="0"/>
          </a:p>
          <a:p>
            <a:pPr marL="801688" lvl="1" indent="-344488">
              <a:lnSpc>
                <a:spcPct val="85000"/>
              </a:lnSpc>
              <a:buFont typeface="+mj-lt"/>
              <a:buAutoNum type="arabicPeriod"/>
            </a:pPr>
            <a:endParaRPr lang="en-US" sz="3200" dirty="0" smtClean="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878966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775880518"/>
              </p:ext>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010943003"/>
              </p:ext>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Performance &amp; Power Consumption  </a:t>
            </a:r>
            <a:endParaRPr lang="en-US" dirty="0"/>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11.5%</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Performance</a:t>
            </a:r>
            <a:endParaRPr lang="en-US" sz="2600" b="1" dirty="0">
              <a:solidFill>
                <a:prstClr val="black"/>
              </a:solidFill>
              <a:latin typeface="Calibri"/>
            </a:endParaRP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Power</a:t>
            </a:r>
            <a:endParaRPr lang="en-US" sz="2600" b="1" dirty="0">
              <a:solidFill>
                <a:prstClr val="black"/>
              </a:solidFill>
              <a:latin typeface="Calibri"/>
            </a:endParaRP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10.7%</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–23%</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–26%</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smtClean="0">
                <a:solidFill>
                  <a:srgbClr val="4F81BD">
                    <a:lumMod val="75000"/>
                  </a:srgbClr>
                </a:solidFill>
                <a:latin typeface="Calibri"/>
              </a:rPr>
              <a:t>Using near segment as a cache improves performance and reduces power consumption</a:t>
            </a:r>
            <a:endParaRPr lang="en-US" sz="3200" b="1" i="1" dirty="0">
              <a:solidFill>
                <a:srgbClr val="4F81BD">
                  <a:lumMod val="75000"/>
                </a:srgbClr>
              </a:solidFill>
              <a:latin typeface="Calibri"/>
            </a:endParaRPr>
          </a:p>
        </p:txBody>
      </p:sp>
    </p:spTree>
    <p:extLst>
      <p:ext uri="{BB962C8B-B14F-4D97-AF65-F5344CB8AC3E}">
        <p14:creationId xmlns:p14="http://schemas.microsoft.com/office/powerpoint/2010/main" val="32969464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a:t>
            </a:r>
          </a:p>
          <a:p>
            <a:pPr marL="0" indent="0">
              <a:buNone/>
            </a:pPr>
            <a:endParaRPr lang="en-US" dirty="0" smtClean="0"/>
          </a:p>
          <a:p>
            <a:r>
              <a:rPr lang="en-US" dirty="0" smtClean="0"/>
              <a:t>Tiered-Latency DRAM</a:t>
            </a:r>
          </a:p>
          <a:p>
            <a:endParaRPr lang="en-US" dirty="0"/>
          </a:p>
          <a:p>
            <a:r>
              <a:rPr lang="en-US" dirty="0" smtClean="0"/>
              <a:t>In-Memory Page Copy and Initialization</a:t>
            </a:r>
          </a:p>
          <a:p>
            <a:endParaRPr lang="en-US" dirty="0"/>
          </a:p>
          <a:p>
            <a:r>
              <a:rPr lang="en-US" dirty="0"/>
              <a:t>Subarray-Level Parallelism</a:t>
            </a:r>
          </a:p>
          <a:p>
            <a:pPr marL="0" indent="0">
              <a:buNone/>
            </a:pPr>
            <a:r>
              <a:rPr lang="en-US" dirty="0" smtClean="0"/>
              <a:t> </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38</a:t>
            </a:fld>
            <a:endParaRPr lang="en-US" altLang="en-US">
              <a:solidFill>
                <a:srgbClr val="000000"/>
              </a:solidFill>
            </a:endParaRPr>
          </a:p>
        </p:txBody>
      </p:sp>
      <p:sp>
        <p:nvSpPr>
          <p:cNvPr id="6" name="Rectangle 5"/>
          <p:cNvSpPr/>
          <p:nvPr/>
        </p:nvSpPr>
        <p:spPr>
          <a:xfrm>
            <a:off x="539552" y="3140968"/>
            <a:ext cx="5544616" cy="5040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25502616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Memory: Bulk Data Copy</a:t>
            </a:r>
            <a:endParaRPr lang="en-US" dirty="0"/>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39</a:t>
            </a:fld>
            <a:endParaRPr lang="en-US">
              <a:solidFill>
                <a:prstClr val="black">
                  <a:tint val="75000"/>
                </a:prstClr>
              </a:solidFill>
              <a:latin typeface="Calibri"/>
            </a:endParaRPr>
          </a:p>
        </p:txBody>
      </p:sp>
    </p:spTree>
    <p:extLst>
      <p:ext uri="{BB962C8B-B14F-4D97-AF65-F5344CB8AC3E}">
        <p14:creationId xmlns:p14="http://schemas.microsoft.com/office/powerpoint/2010/main" val="953004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a:bodyPr>
          <a:lstStyle/>
          <a:p>
            <a:r>
              <a:rPr lang="en-US" dirty="0" smtClean="0"/>
              <a:t>Future: </a:t>
            </a:r>
            <a:r>
              <a:rPr lang="en-US" dirty="0" err="1" smtClean="0"/>
              <a:t>RowClone</a:t>
            </a:r>
            <a:r>
              <a:rPr lang="en-US" dirty="0" smtClean="0"/>
              <a:t> (In-Memory Copy)</a:t>
            </a:r>
            <a:endParaRPr lang="en-US" dirty="0"/>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40</a:t>
            </a:fld>
            <a:endParaRPr lang="en-US">
              <a:solidFill>
                <a:prstClr val="black">
                  <a:tint val="75000"/>
                </a:prstClr>
              </a:solidFill>
              <a:latin typeface="Calibri"/>
            </a:endParaRPr>
          </a:p>
        </p:txBody>
      </p:sp>
    </p:spTree>
    <p:extLst>
      <p:ext uri="{BB962C8B-B14F-4D97-AF65-F5344CB8AC3E}">
        <p14:creationId xmlns:p14="http://schemas.microsoft.com/office/powerpoint/2010/main" val="2179456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ln/>
        </p:spPr>
        <p:txBody>
          <a:bodyPr/>
          <a:lstStyle/>
          <a:p>
            <a:r>
              <a:rPr lang="en-US" dirty="0"/>
              <a:t>DRAM </a:t>
            </a:r>
            <a:r>
              <a:rPr lang="en-US" dirty="0" smtClean="0"/>
              <a:t>operation (</a:t>
            </a:r>
            <a:r>
              <a:rPr lang="en-US" dirty="0"/>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Row Buffer (4 Kbits)</a:t>
            </a: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897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Memory Bus</a:t>
            </a:r>
          </a:p>
        </p:txBody>
      </p:sp>
      <p:sp>
        <p:nvSpPr>
          <p:cNvPr id="17509" name="Rectangle 101"/>
          <p:cNvSpPr>
            <a:spLocks/>
          </p:cNvSpPr>
          <p:nvPr/>
        </p:nvSpPr>
        <p:spPr bwMode="auto">
          <a:xfrm>
            <a:off x="4149725" y="5798750"/>
            <a:ext cx="11968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Data pins (8 bits)</a:t>
            </a:r>
          </a:p>
        </p:txBody>
      </p:sp>
      <p:sp>
        <p:nvSpPr>
          <p:cNvPr id="17510" name="Rectangle 102"/>
          <p:cNvSpPr>
            <a:spLocks/>
          </p:cNvSpPr>
          <p:nvPr/>
        </p:nvSpPr>
        <p:spPr bwMode="auto">
          <a:xfrm>
            <a:off x="6484938" y="312540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4 Kbits</a:t>
            </a: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9489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1. Activate row</a:t>
            </a:r>
          </a:p>
        </p:txBody>
      </p:sp>
      <p:sp>
        <p:nvSpPr>
          <p:cNvPr id="17550" name="Rectangle 142"/>
          <p:cNvSpPr>
            <a:spLocks/>
          </p:cNvSpPr>
          <p:nvPr/>
        </p:nvSpPr>
        <p:spPr bwMode="auto">
          <a:xfrm>
            <a:off x="82550" y="3098800"/>
            <a:ext cx="8001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2. 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row</a:t>
            </a:r>
          </a:p>
        </p:txBody>
      </p:sp>
      <p:sp>
        <p:nvSpPr>
          <p:cNvPr id="17551" name="Rectangle 143"/>
          <p:cNvSpPr>
            <a:spLocks/>
          </p:cNvSpPr>
          <p:nvPr/>
        </p:nvSpPr>
        <p:spPr bwMode="auto">
          <a:xfrm>
            <a:off x="2971800" y="5710078"/>
            <a:ext cx="87203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3. 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byte onto bus</a:t>
            </a:r>
          </a:p>
        </p:txBody>
      </p:sp>
    </p:spTree>
    <p:extLst>
      <p:ext uri="{BB962C8B-B14F-4D97-AF65-F5344CB8AC3E}">
        <p14:creationId xmlns:p14="http://schemas.microsoft.com/office/powerpoint/2010/main" val="12575530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7549"/>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499"/>
                                          </p:stCondLst>
                                        </p:cTn>
                                        <p:tgtEl>
                                          <p:spTgt spid="17506"/>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7548"/>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17550"/>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73685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3467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15265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dirty="0" err="1"/>
              <a:t>RowClone</a:t>
            </a:r>
            <a:r>
              <a:rPr lang="en-US" dirty="0"/>
              <a:t>: in-DRAM </a:t>
            </a:r>
            <a:r>
              <a:rPr lang="en-US" dirty="0" smtClean="0"/>
              <a:t>Row Copy (and Initialization)</a:t>
            </a:r>
            <a:endParaRPr lang="en-US" dirty="0"/>
          </a:p>
        </p:txBody>
      </p:sp>
      <p:grpSp>
        <p:nvGrpSpPr>
          <p:cNvPr id="19485" name="Group 29"/>
          <p:cNvGrpSpPr>
            <a:grpSpLocks/>
          </p:cNvGrpSpPr>
          <p:nvPr/>
        </p:nvGrpSpPr>
        <p:grpSpPr bwMode="auto">
          <a:xfrm>
            <a:off x="1695450" y="1732757"/>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728788"/>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9710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Row Buffer (4 Kbits)</a:t>
            </a:r>
          </a:p>
        </p:txBody>
      </p:sp>
      <p:sp>
        <p:nvSpPr>
          <p:cNvPr id="19520" name="Line 64"/>
          <p:cNvSpPr>
            <a:spLocks noChangeShapeType="1"/>
          </p:cNvSpPr>
          <p:nvPr/>
        </p:nvSpPr>
        <p:spPr bwMode="auto">
          <a:xfrm rot="10800000" flipH="1">
            <a:off x="431800" y="640000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60705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78200"/>
            <a:ext cx="897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Memory Bus</a:t>
            </a:r>
          </a:p>
        </p:txBody>
      </p:sp>
      <p:sp>
        <p:nvSpPr>
          <p:cNvPr id="19523" name="Rectangle 67"/>
          <p:cNvSpPr>
            <a:spLocks/>
          </p:cNvSpPr>
          <p:nvPr/>
        </p:nvSpPr>
        <p:spPr bwMode="auto">
          <a:xfrm>
            <a:off x="4149725" y="5868600"/>
            <a:ext cx="11968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Data pins (8 bits)</a:t>
            </a:r>
          </a:p>
        </p:txBody>
      </p:sp>
      <p:sp>
        <p:nvSpPr>
          <p:cNvPr id="19524" name="Rectangle 68"/>
          <p:cNvSpPr>
            <a:spLocks/>
          </p:cNvSpPr>
          <p:nvPr/>
        </p:nvSpPr>
        <p:spPr bwMode="auto">
          <a:xfrm>
            <a:off x="6484938" y="319525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9525" name="Line 69"/>
          <p:cNvSpPr>
            <a:spLocks noChangeShapeType="1"/>
          </p:cNvSpPr>
          <p:nvPr/>
        </p:nvSpPr>
        <p:spPr bwMode="auto">
          <a:xfrm rot="10800000" flipH="1">
            <a:off x="1701800" y="148510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20135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4 Kbits</a:t>
            </a:r>
          </a:p>
        </p:txBody>
      </p:sp>
      <p:grpSp>
        <p:nvGrpSpPr>
          <p:cNvPr id="19558" name="Group 102"/>
          <p:cNvGrpSpPr>
            <a:grpSpLocks/>
          </p:cNvGrpSpPr>
          <p:nvPr/>
        </p:nvGrpSpPr>
        <p:grpSpPr bwMode="auto">
          <a:xfrm>
            <a:off x="1784350" y="5093494"/>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53005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34670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340350"/>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118439"/>
            <a:ext cx="10556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1. Activate row A</a:t>
            </a:r>
          </a:p>
        </p:txBody>
      </p:sp>
      <p:sp>
        <p:nvSpPr>
          <p:cNvPr id="19595" name="Freeform 139"/>
          <p:cNvSpPr>
            <a:spLocks/>
          </p:cNvSpPr>
          <p:nvPr/>
        </p:nvSpPr>
        <p:spPr bwMode="auto">
          <a:xfrm>
            <a:off x="922338" y="2264569"/>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82550" y="3168650"/>
            <a:ext cx="8001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2. 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row</a:t>
            </a:r>
          </a:p>
        </p:txBody>
      </p:sp>
      <p:sp>
        <p:nvSpPr>
          <p:cNvPr id="19597" name="Rectangle 141"/>
          <p:cNvSpPr>
            <a:spLocks/>
          </p:cNvSpPr>
          <p:nvPr/>
        </p:nvSpPr>
        <p:spPr bwMode="auto">
          <a:xfrm>
            <a:off x="6369050" y="2715339"/>
            <a:ext cx="10517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3. Activate row B</a:t>
            </a:r>
          </a:p>
        </p:txBody>
      </p:sp>
      <p:sp>
        <p:nvSpPr>
          <p:cNvPr id="19598" name="Freeform 142"/>
          <p:cNvSpPr>
            <a:spLocks/>
          </p:cNvSpPr>
          <p:nvPr/>
        </p:nvSpPr>
        <p:spPr bwMode="auto">
          <a:xfrm>
            <a:off x="1079500" y="2870200"/>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098550" y="4196318"/>
            <a:ext cx="5001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a:solidFill>
                  <a:srgbClr val="D90B00"/>
                </a:solidFill>
                <a:latin typeface="Myriad Pro Bold Cond" charset="0"/>
                <a:ea typeface="ＭＳ Ｐゴシック" charset="0"/>
                <a:cs typeface="Myriad Pro Bold Cond" charset="0"/>
                <a:sym typeface="Myriad Pro Bold Cond" charset="0"/>
              </a:rPr>
              <a:t>4.</a:t>
            </a:r>
          </a:p>
          <a:p>
            <a:pPr defTabSz="457200"/>
            <a:r>
              <a:rPr lang="en-US" sz="1600">
                <a:solidFill>
                  <a:srgbClr val="D90B00"/>
                </a:solidFill>
                <a:latin typeface="Myriad Pro Bold Cond" charset="0"/>
                <a:ea typeface="ＭＳ Ｐゴシック" charset="0"/>
                <a:cs typeface="Myriad Pro Bold Cond" charset="0"/>
                <a:sym typeface="Myriad Pro Bold Cond" charset="0"/>
              </a:rPr>
              <a:t>Transfer</a:t>
            </a:r>
          </a:p>
          <a:p>
            <a:pPr defTabSz="457200"/>
            <a:r>
              <a:rPr lang="en-US" sz="1600">
                <a:solidFill>
                  <a:srgbClr val="D90B00"/>
                </a:solidFill>
                <a:latin typeface="Myriad Pro Bold Cond" charset="0"/>
                <a:ea typeface="ＭＳ Ｐゴシック" charset="0"/>
                <a:cs typeface="Myriad Pro Bold Cond" charset="0"/>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Tree>
    <p:extLst>
      <p:ext uri="{BB962C8B-B14F-4D97-AF65-F5344CB8AC3E}">
        <p14:creationId xmlns:p14="http://schemas.microsoft.com/office/powerpoint/2010/main" val="14914820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9594"/>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grpId="0" nodeType="clickEffect">
                                  <p:stCondLst>
                                    <p:cond delay="0"/>
                                  </p:stCondLst>
                                  <p:childTnLst>
                                    <p:set>
                                      <p:cBhvr>
                                        <p:cTn id="13" dur="1" fill="hold">
                                          <p:stCondLst>
                                            <p:cond delay="499"/>
                                          </p:stCondLst>
                                        </p:cTn>
                                        <p:tgtEl>
                                          <p:spTgt spid="19595"/>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9596"/>
                                        </p:tgtEl>
                                        <p:attrNameLst>
                                          <p:attrName>style.visibility</p:attrName>
                                        </p:attrNameLst>
                                      </p:cBhvr>
                                      <p:to>
                                        <p:strVal val="visible"/>
                                      </p:to>
                                    </p:set>
                                  </p:childTnLst>
                                </p:cTn>
                              </p:par>
                            </p:childTnLst>
                          </p:cTn>
                        </p:par>
                        <p:par>
                          <p:cTn id="17" fill="hold" nodeType="afterGroup">
                            <p:stCondLst>
                              <p:cond delay="1000"/>
                            </p:stCondLst>
                            <p:childTnLst>
                              <p:par>
                                <p:cTn id="18" presetID="1" presetClass="entr" presetSubtype="0" fill="hold" grpId="0" nodeType="afterEffect">
                                  <p:stCondLst>
                                    <p:cond delay="0"/>
                                  </p:stCondLst>
                                  <p:childTnLst>
                                    <p:set>
                                      <p:cBhvr>
                                        <p:cTn id="19" dur="1" fill="hold">
                                          <p:stCondLst>
                                            <p:cond delay="499"/>
                                          </p:stCondLst>
                                        </p:cTn>
                                        <p:tgtEl>
                                          <p:spTgt spid="1945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9457"/>
                                        </p:tgtEl>
                                        <p:attrNameLst>
                                          <p:attrName>style.visibility</p:attrName>
                                        </p:attrNameLst>
                                      </p:cBhvr>
                                      <p:to>
                                        <p:strVal val="visible"/>
                                      </p:to>
                                    </p:se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499"/>
                                          </p:stCondLst>
                                        </p:cTn>
                                        <p:tgtEl>
                                          <p:spTgt spid="1959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9598"/>
                                        </p:tgtEl>
                                        <p:attrNameLst>
                                          <p:attrName>style.visibility</p:attrName>
                                        </p:attrNameLst>
                                      </p:cBhvr>
                                      <p:to>
                                        <p:strVal val="visible"/>
                                      </p:to>
                                    </p:set>
                                  </p:childTnLst>
                                </p:cTn>
                              </p:par>
                            </p:childTnLst>
                          </p:cTn>
                        </p:par>
                        <p:par>
                          <p:cTn id="31" fill="hold" nodeType="afterGroup">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19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594" grpId="0" autoUpdateAnimBg="0"/>
      <p:bldP spid="19595" grpId="0" animBg="1"/>
      <p:bldP spid="19596" grpId="0" autoUpdateAnimBg="0"/>
      <p:bldP spid="19597" grpId="0" autoUpdateAnimBg="0"/>
      <p:bldP spid="19598" grpId="0" animBg="1"/>
      <p:bldP spid="19599"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RowClone</a:t>
            </a:r>
            <a:r>
              <a:rPr lang="en-US" dirty="0" smtClean="0"/>
              <a:t>: Latency and Energy Savings</a:t>
            </a:r>
            <a:endParaRPr lang="en-US" dirty="0"/>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11.5x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43</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CMU Tech Report 2013.</a:t>
            </a:r>
            <a:endParaRPr lang="en-US" sz="1900" dirty="0">
              <a:solidFill>
                <a:srgbClr val="000000"/>
              </a:solidFill>
              <a:latin typeface="Tahoma"/>
            </a:endParaRPr>
          </a:p>
        </p:txBody>
      </p:sp>
    </p:spTree>
    <p:extLst>
      <p:ext uri="{BB962C8B-B14F-4D97-AF65-F5344CB8AC3E}">
        <p14:creationId xmlns:p14="http://schemas.microsoft.com/office/powerpoint/2010/main" val="9586036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ln/>
        </p:spPr>
        <p:txBody>
          <a:bodyPr/>
          <a:lstStyle/>
          <a:p>
            <a:r>
              <a:rPr lang="en-US" dirty="0" smtClean="0"/>
              <a:t>Goal: Ultra-efficient heterogeneous architectures </a:t>
            </a:r>
            <a:endParaRPr lang="en-US" dirty="0"/>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222840" y="1722440"/>
            <a:ext cx="448841"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72376" y="1744477"/>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28844" y="17540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69994" y="272555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28844" y="27319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191710" y="4583581"/>
            <a:ext cx="1243930" cy="59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2" name="TextBox 1"/>
          <p:cNvSpPr txBox="1"/>
          <p:nvPr/>
        </p:nvSpPr>
        <p:spPr>
          <a:xfrm>
            <a:off x="107504" y="6453336"/>
            <a:ext cx="3111155" cy="369332"/>
          </a:xfrm>
          <a:prstGeom prst="rect">
            <a:avLst/>
          </a:prstGeom>
          <a:noFill/>
        </p:spPr>
        <p:txBody>
          <a:bodyPr wrap="none" rtlCol="0">
            <a:spAutoFit/>
          </a:bodyPr>
          <a:lstStyle/>
          <a:p>
            <a:r>
              <a:rPr lang="en-US" dirty="0" smtClean="0">
                <a:solidFill>
                  <a:srgbClr val="000000"/>
                </a:solidFill>
                <a:latin typeface="Myriad Pro Bold Cond"/>
                <a:ea typeface="ヒラギノ角ゴ ProN W6"/>
                <a:cs typeface="ヒラギノ角ゴ ProN W6"/>
              </a:rPr>
              <a:t>Slide credit: Prof. </a:t>
            </a:r>
            <a:r>
              <a:rPr lang="en-US" dirty="0" err="1" smtClean="0">
                <a:solidFill>
                  <a:srgbClr val="000000"/>
                </a:solidFill>
                <a:latin typeface="Myriad Pro Bold Cond"/>
                <a:ea typeface="ヒラギノ角ゴ ProN W6"/>
                <a:cs typeface="ヒラギノ角ゴ ProN W6"/>
              </a:rPr>
              <a:t>Kayvon</a:t>
            </a:r>
            <a:r>
              <a:rPr lang="en-US" dirty="0" smtClean="0">
                <a:solidFill>
                  <a:srgbClr val="000000"/>
                </a:solidFill>
                <a:latin typeface="Myriad Pro Bold Cond"/>
                <a:ea typeface="ヒラギノ角ゴ ProN W6"/>
                <a:cs typeface="ヒラギノ角ゴ ProN W6"/>
              </a:rPr>
              <a:t> </a:t>
            </a:r>
            <a:r>
              <a:rPr lang="en-US" dirty="0" err="1" smtClean="0">
                <a:solidFill>
                  <a:srgbClr val="000000"/>
                </a:solidFill>
                <a:latin typeface="Myriad Pro Bold Cond"/>
                <a:ea typeface="ヒラギノ角ゴ ProN W6"/>
                <a:cs typeface="ヒラギノ角ゴ ProN W6"/>
              </a:rPr>
              <a:t>Fatahalian</a:t>
            </a:r>
            <a:r>
              <a:rPr lang="en-US" dirty="0" smtClean="0">
                <a:solidFill>
                  <a:srgbClr val="000000"/>
                </a:solidFill>
                <a:latin typeface="Myriad Pro Bold Cond"/>
                <a:ea typeface="ヒラギノ角ゴ ProN W6"/>
                <a:cs typeface="ヒラギノ角ゴ ProN W6"/>
              </a:rPr>
              <a:t>, CMU</a:t>
            </a:r>
            <a:endParaRPr lang="en-US" dirty="0">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40003885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Ultra-efficient (Visual) Search</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What is the right partitioning of computation capability?</a:t>
            </a:r>
          </a:p>
          <a:p>
            <a:r>
              <a:rPr lang="en-US" dirty="0" smtClean="0"/>
              <a:t>What is the right low-cost memory substrate?</a:t>
            </a:r>
          </a:p>
          <a:p>
            <a:r>
              <a:rPr lang="en-US" dirty="0" smtClean="0"/>
              <a:t>What memory technologies are the best enablers?</a:t>
            </a:r>
          </a:p>
          <a:p>
            <a:r>
              <a:rPr lang="en-US" dirty="0" smtClean="0"/>
              <a:t>How do we rethink/ease (visual) search algorithms/applications?</a:t>
            </a:r>
            <a:endParaRPr lang="en-US" dirty="0"/>
          </a:p>
        </p:txBody>
      </p:sp>
      <p:sp>
        <p:nvSpPr>
          <p:cNvPr id="4" name="Rectangle 5"/>
          <p:cNvSpPr>
            <a:spLocks/>
          </p:cNvSpPr>
          <p:nvPr/>
        </p:nvSpPr>
        <p:spPr bwMode="auto">
          <a:xfrm>
            <a:off x="1475656" y="1615978"/>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657378"/>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720878"/>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3152678"/>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327178"/>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787428"/>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786806" y="1838228"/>
            <a:ext cx="8445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Processor</a:t>
            </a:r>
          </a:p>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634906" y="3660678"/>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12" name="Rectangle 13"/>
          <p:cNvSpPr>
            <a:spLocks/>
          </p:cNvSpPr>
          <p:nvPr/>
        </p:nvSpPr>
        <p:spPr bwMode="auto">
          <a:xfrm>
            <a:off x="3914056" y="1615978"/>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674568"/>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smtClean="0">
                <a:solidFill>
                  <a:srgbClr val="000000"/>
                </a:solidFill>
                <a:latin typeface="Myriad Pro Bold Cond" charset="0"/>
                <a:ea typeface="ＭＳ Ｐゴシック" charset="0"/>
                <a:cs typeface="Myriad Pro Bold Cond" charset="0"/>
                <a:sym typeface="Myriad Pro Bold Cond" charset="0"/>
              </a:rPr>
              <a:t>Main 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299522"/>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583685"/>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962178"/>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9461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2264668"/>
            <a:ext cx="1087536"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400" dirty="0">
                <a:solidFill>
                  <a:srgbClr val="000000"/>
                </a:solidFill>
                <a:latin typeface="Myriad Pro Bold Cond" charset="0"/>
                <a:ea typeface="ＭＳ Ｐゴシック" charset="0"/>
                <a:cs typeface="Myriad Pro Bold Cond" charset="0"/>
                <a:sym typeface="Myriad Pro Bold Cond" charset="0"/>
              </a:rPr>
              <a:t>Database </a:t>
            </a:r>
            <a:r>
              <a:rPr lang="en-US" sz="2400" dirty="0" smtClean="0">
                <a:solidFill>
                  <a:srgbClr val="000000"/>
                </a:solidFill>
                <a:latin typeface="Myriad Pro Bold Cond" charset="0"/>
                <a:ea typeface="ＭＳ Ｐゴシック" charset="0"/>
                <a:cs typeface="Myriad Pro Bold Cond" charset="0"/>
                <a:sym typeface="Myriad Pro Bold Cond" charset="0"/>
              </a:rPr>
              <a:t>(of images)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63006" y="2441478"/>
            <a:ext cx="3714750" cy="1358900"/>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507531" y="2410522"/>
            <a:ext cx="3349625" cy="1091406"/>
            <a:chOff x="0" y="0"/>
            <a:chExt cx="4219" cy="1374"/>
          </a:xfrm>
        </p:grpSpPr>
        <p:sp>
          <p:nvSpPr>
            <p:cNvPr id="31" name="Rectangle 31"/>
            <p:cNvSpPr>
              <a:spLocks/>
            </p:cNvSpPr>
            <p:nvPr/>
          </p:nvSpPr>
          <p:spPr bwMode="auto">
            <a:xfrm>
              <a:off x="2987" y="862"/>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328"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800" y="1054"/>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Query vector</a:t>
              </a:r>
            </a:p>
          </p:txBody>
        </p:sp>
      </p:grpSp>
      <p:sp>
        <p:nvSpPr>
          <p:cNvPr id="34" name="Rectangle 35"/>
          <p:cNvSpPr>
            <a:spLocks/>
          </p:cNvSpPr>
          <p:nvPr/>
        </p:nvSpPr>
        <p:spPr bwMode="auto">
          <a:xfrm>
            <a:off x="3287142" y="3895080"/>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460231" y="1762202"/>
            <a:ext cx="2133601" cy="143475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Box 35"/>
          <p:cNvSpPr txBox="1"/>
          <p:nvPr/>
        </p:nvSpPr>
        <p:spPr>
          <a:xfrm>
            <a:off x="107504" y="6453336"/>
            <a:ext cx="3260273" cy="369332"/>
          </a:xfrm>
          <a:prstGeom prst="rect">
            <a:avLst/>
          </a:prstGeom>
          <a:noFill/>
        </p:spPr>
        <p:txBody>
          <a:bodyPr wrap="none" rtlCol="0">
            <a:spAutoFit/>
          </a:bodyPr>
          <a:lstStyle/>
          <a:p>
            <a:r>
              <a:rPr lang="en-US" dirty="0" smtClean="0">
                <a:solidFill>
                  <a:srgbClr val="000000"/>
                </a:solidFill>
                <a:latin typeface="Myriad Pro Bold Cond"/>
                <a:ea typeface="ヒラギノ角ゴ ProN W6"/>
                <a:cs typeface="ヒラギノ角ゴ ProN W6"/>
              </a:rPr>
              <a:t>Picture credit: Prof. </a:t>
            </a:r>
            <a:r>
              <a:rPr lang="en-US" dirty="0" err="1" smtClean="0">
                <a:solidFill>
                  <a:srgbClr val="000000"/>
                </a:solidFill>
                <a:latin typeface="Myriad Pro Bold Cond"/>
                <a:ea typeface="ヒラギノ角ゴ ProN W6"/>
                <a:cs typeface="ヒラギノ角ゴ ProN W6"/>
              </a:rPr>
              <a:t>Kayvon</a:t>
            </a:r>
            <a:r>
              <a:rPr lang="en-US" dirty="0" smtClean="0">
                <a:solidFill>
                  <a:srgbClr val="000000"/>
                </a:solidFill>
                <a:latin typeface="Myriad Pro Bold Cond"/>
                <a:ea typeface="ヒラギノ角ゴ ProN W6"/>
                <a:cs typeface="ヒラギノ角ゴ ProN W6"/>
              </a:rPr>
              <a:t> </a:t>
            </a:r>
            <a:r>
              <a:rPr lang="en-US" dirty="0" err="1" smtClean="0">
                <a:solidFill>
                  <a:srgbClr val="000000"/>
                </a:solidFill>
                <a:latin typeface="Myriad Pro Bold Cond"/>
                <a:ea typeface="ヒラギノ角ゴ ProN W6"/>
                <a:cs typeface="ヒラギノ角ゴ ProN W6"/>
              </a:rPr>
              <a:t>Fatahalian</a:t>
            </a:r>
            <a:r>
              <a:rPr lang="en-US" dirty="0" smtClean="0">
                <a:solidFill>
                  <a:srgbClr val="000000"/>
                </a:solidFill>
                <a:latin typeface="Myriad Pro Bold Cond"/>
                <a:ea typeface="ヒラギノ角ゴ ProN W6"/>
                <a:cs typeface="ヒラギノ角ゴ ProN W6"/>
              </a:rPr>
              <a:t>, CMU</a:t>
            </a:r>
            <a:endParaRPr lang="en-US" dirty="0">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34005925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Tolerating DRAM: Example Techniques</a:t>
            </a:r>
            <a:endParaRPr lang="en-US" dirty="0"/>
          </a:p>
        </p:txBody>
      </p:sp>
      <p:sp>
        <p:nvSpPr>
          <p:cNvPr id="3" name="Content Placeholder 2"/>
          <p:cNvSpPr>
            <a:spLocks noGrp="1"/>
          </p:cNvSpPr>
          <p:nvPr>
            <p:ph idx="1"/>
          </p:nvPr>
        </p:nvSpPr>
        <p:spPr/>
        <p:txBody>
          <a:bodyPr/>
          <a:lstStyle/>
          <a:p>
            <a:r>
              <a:rPr lang="en-US" dirty="0" smtClean="0"/>
              <a:t>Retention-Aware DRAM Refresh</a:t>
            </a:r>
          </a:p>
          <a:p>
            <a:pPr marL="0" indent="0">
              <a:buNone/>
            </a:pPr>
            <a:endParaRPr lang="en-US" dirty="0" smtClean="0"/>
          </a:p>
          <a:p>
            <a:r>
              <a:rPr lang="en-US" dirty="0" smtClean="0"/>
              <a:t>Tiered-Latency DRAM</a:t>
            </a:r>
          </a:p>
          <a:p>
            <a:endParaRPr lang="en-US" dirty="0"/>
          </a:p>
          <a:p>
            <a:r>
              <a:rPr lang="en-US" dirty="0" smtClean="0"/>
              <a:t>In-Memory Page Copy and Initialization </a:t>
            </a:r>
          </a:p>
          <a:p>
            <a:endParaRPr lang="en-US" dirty="0"/>
          </a:p>
          <a:p>
            <a:r>
              <a:rPr lang="en-US" dirty="0" smtClean="0"/>
              <a:t>Subarray-Level Parallelism</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46</a:t>
            </a:fld>
            <a:endParaRPr lang="en-US" altLang="en-US">
              <a:solidFill>
                <a:srgbClr val="000000"/>
              </a:solidFill>
            </a:endParaRPr>
          </a:p>
        </p:txBody>
      </p:sp>
      <p:sp>
        <p:nvSpPr>
          <p:cNvPr id="6" name="Rectangle 5"/>
          <p:cNvSpPr/>
          <p:nvPr/>
        </p:nvSpPr>
        <p:spPr>
          <a:xfrm>
            <a:off x="539552" y="4005064"/>
            <a:ext cx="3816424" cy="50405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5523806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Reducing DRAM Bank Conflicts</a:t>
            </a:r>
            <a:endParaRPr lang="en-US" dirty="0"/>
          </a:p>
        </p:txBody>
      </p:sp>
      <p:sp>
        <p:nvSpPr>
          <p:cNvPr id="3" name="Content Placeholder 2"/>
          <p:cNvSpPr>
            <a:spLocks noGrp="1"/>
          </p:cNvSpPr>
          <p:nvPr>
            <p:ph idx="1"/>
          </p:nvPr>
        </p:nvSpPr>
        <p:spPr>
          <a:xfrm>
            <a:off x="107504" y="1052736"/>
            <a:ext cx="9036496" cy="5195664"/>
          </a:xfrm>
        </p:spPr>
        <p:txBody>
          <a:bodyPr/>
          <a:lstStyle/>
          <a:p>
            <a:r>
              <a:rPr lang="en-US" sz="2200" dirty="0"/>
              <a:t>Problem: </a:t>
            </a:r>
            <a:r>
              <a:rPr lang="en-US" sz="2200" dirty="0" smtClean="0">
                <a:solidFill>
                  <a:srgbClr val="FF0000"/>
                </a:solidFill>
              </a:rPr>
              <a:t>Bank conflicts are costly for </a:t>
            </a:r>
            <a:r>
              <a:rPr lang="en-US" sz="2200" dirty="0">
                <a:solidFill>
                  <a:srgbClr val="FF0000"/>
                </a:solidFill>
              </a:rPr>
              <a:t>performance and </a:t>
            </a:r>
            <a:r>
              <a:rPr lang="en-US" sz="2200" dirty="0" smtClean="0">
                <a:solidFill>
                  <a:srgbClr val="FF0000"/>
                </a:solidFill>
              </a:rPr>
              <a:t>energy</a:t>
            </a:r>
          </a:p>
          <a:p>
            <a:pPr lvl="1"/>
            <a:r>
              <a:rPr lang="en-US" sz="2000" dirty="0" smtClean="0">
                <a:sym typeface="Wingdings"/>
              </a:rPr>
              <a:t>serialized requests, wasted energy (thrashing of row buffer, busy wait)</a:t>
            </a:r>
            <a:endParaRPr lang="en-US" sz="2000" dirty="0"/>
          </a:p>
          <a:p>
            <a:r>
              <a:rPr lang="en-US" sz="2200" dirty="0"/>
              <a:t>Goal: R</a:t>
            </a:r>
            <a:r>
              <a:rPr lang="en-US" sz="2200" dirty="0" smtClean="0"/>
              <a:t>educe </a:t>
            </a:r>
            <a:r>
              <a:rPr lang="en-US" sz="2200" dirty="0"/>
              <a:t>bank conflicts without </a:t>
            </a:r>
            <a:r>
              <a:rPr lang="en-US" sz="2200" dirty="0" smtClean="0"/>
              <a:t>adding more banks (low </a:t>
            </a:r>
            <a:r>
              <a:rPr lang="en-US" sz="2200" dirty="0"/>
              <a:t>cost</a:t>
            </a:r>
            <a:r>
              <a:rPr lang="en-US" sz="2200" dirty="0" smtClean="0"/>
              <a:t>)</a:t>
            </a:r>
            <a:endParaRPr lang="en-US" sz="2200" dirty="0"/>
          </a:p>
          <a:p>
            <a:r>
              <a:rPr lang="en-US" sz="2200" dirty="0" smtClean="0"/>
              <a:t>Key idea</a:t>
            </a:r>
            <a:r>
              <a:rPr lang="en-US" sz="2200" dirty="0"/>
              <a:t>: </a:t>
            </a:r>
            <a:r>
              <a:rPr lang="en-US" sz="2200" dirty="0">
                <a:solidFill>
                  <a:srgbClr val="0000FF"/>
                </a:solidFill>
              </a:rPr>
              <a:t>Exploit the internal </a:t>
            </a:r>
            <a:r>
              <a:rPr lang="en-US" sz="2200" dirty="0" smtClean="0">
                <a:solidFill>
                  <a:srgbClr val="0000FF"/>
                </a:solidFill>
              </a:rPr>
              <a:t>subarray </a:t>
            </a:r>
            <a:r>
              <a:rPr lang="en-US" sz="2200" dirty="0">
                <a:solidFill>
                  <a:srgbClr val="0000FF"/>
                </a:solidFill>
              </a:rPr>
              <a:t>structure of a DRAM bank to parallelize bank </a:t>
            </a:r>
            <a:r>
              <a:rPr lang="en-US" sz="2200" dirty="0" smtClean="0">
                <a:solidFill>
                  <a:srgbClr val="0000FF"/>
                </a:solidFill>
              </a:rPr>
              <a:t>conflicts to different subarrays</a:t>
            </a:r>
            <a:endParaRPr lang="en-US" sz="2200" dirty="0">
              <a:solidFill>
                <a:srgbClr val="0000FF"/>
              </a:solidFill>
            </a:endParaRPr>
          </a:p>
          <a:p>
            <a:pPr lvl="1"/>
            <a:r>
              <a:rPr lang="en-US" sz="2000" dirty="0" smtClean="0">
                <a:solidFill>
                  <a:srgbClr val="0000FF"/>
                </a:solidFill>
              </a:rPr>
              <a:t>Slightly modify DRAM bank to reduce subarray-level hardware sharing</a:t>
            </a:r>
          </a:p>
          <a:p>
            <a:endParaRPr lang="en-US" sz="2200" dirty="0" smtClean="0">
              <a:solidFill>
                <a:schemeClr val="tx1">
                  <a:lumMod val="95000"/>
                  <a:lumOff val="5000"/>
                </a:schemeClr>
              </a:solidFill>
            </a:endParaRPr>
          </a:p>
          <a:p>
            <a:r>
              <a:rPr lang="en-US" sz="2200" dirty="0" smtClean="0">
                <a:solidFill>
                  <a:schemeClr val="tx1">
                    <a:lumMod val="95000"/>
                    <a:lumOff val="5000"/>
                  </a:schemeClr>
                </a:solidFill>
              </a:rPr>
              <a:t>Results on Server, Stream/Random, SPEC </a:t>
            </a:r>
          </a:p>
          <a:p>
            <a:pPr lvl="1"/>
            <a:r>
              <a:rPr lang="en-US" sz="2000" dirty="0" smtClean="0">
                <a:solidFill>
                  <a:schemeClr val="tx1">
                    <a:lumMod val="95000"/>
                    <a:lumOff val="5000"/>
                  </a:schemeClr>
                </a:solidFill>
              </a:rPr>
              <a:t>19% reduction in dynamic DRAM energy</a:t>
            </a:r>
          </a:p>
          <a:p>
            <a:pPr lvl="1"/>
            <a:r>
              <a:rPr lang="en-US" sz="2000" dirty="0" smtClean="0">
                <a:solidFill>
                  <a:schemeClr val="tx1">
                    <a:lumMod val="95000"/>
                    <a:lumOff val="5000"/>
                  </a:schemeClr>
                </a:solidFill>
              </a:rPr>
              <a:t>13% improvement in row hit rate</a:t>
            </a:r>
          </a:p>
          <a:p>
            <a:pPr lvl="1"/>
            <a:r>
              <a:rPr lang="en-US" sz="2000" dirty="0" smtClean="0">
                <a:solidFill>
                  <a:schemeClr val="tx1">
                    <a:lumMod val="95000"/>
                    <a:lumOff val="5000"/>
                  </a:schemeClr>
                </a:solidFill>
              </a:rPr>
              <a:t>17% performance improvement </a:t>
            </a:r>
          </a:p>
          <a:p>
            <a:pPr lvl="1"/>
            <a:r>
              <a:rPr lang="en-US" sz="2000" dirty="0" smtClean="0">
                <a:solidFill>
                  <a:schemeClr val="tx1">
                    <a:lumMod val="95000"/>
                    <a:lumOff val="5000"/>
                  </a:schemeClr>
                </a:solidFill>
              </a:rPr>
              <a:t>0.15% DRAM area overhead</a:t>
            </a:r>
          </a:p>
          <a:p>
            <a:pPr marL="344487" lvl="1" indent="0">
              <a:buNone/>
            </a:pPr>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47</a:t>
            </a:fld>
            <a:endParaRPr lang="en-US" altLang="en-US" dirty="0">
              <a:solidFill>
                <a:srgbClr val="000000"/>
              </a:solidFill>
            </a:endParaRPr>
          </a:p>
        </p:txBody>
      </p:sp>
      <p:pic>
        <p:nvPicPr>
          <p:cNvPr id="5" name="Picture 4"/>
          <p:cNvPicPr>
            <a:picLocks noChangeAspect="1"/>
          </p:cNvPicPr>
          <p:nvPr/>
        </p:nvPicPr>
        <p:blipFill>
          <a:blip r:embed="rId2"/>
          <a:stretch>
            <a:fillRect/>
          </a:stretch>
        </p:blipFill>
        <p:spPr>
          <a:xfrm>
            <a:off x="5807001" y="3340113"/>
            <a:ext cx="3312368" cy="1457039"/>
          </a:xfrm>
          <a:prstGeom prst="rect">
            <a:avLst/>
          </a:prstGeom>
        </p:spPr>
      </p:pic>
      <p:sp>
        <p:nvSpPr>
          <p:cNvPr id="6" name="Rectangle 5"/>
          <p:cNvSpPr/>
          <p:nvPr/>
        </p:nvSpPr>
        <p:spPr>
          <a:xfrm>
            <a:off x="1403648" y="6381328"/>
            <a:ext cx="7056784" cy="523220"/>
          </a:xfrm>
          <a:prstGeom prst="rect">
            <a:avLst/>
          </a:prstGeom>
        </p:spPr>
        <p:txBody>
          <a:bodyPr wrap="square">
            <a:spAutoFit/>
          </a:bodyPr>
          <a:lstStyle/>
          <a:p>
            <a:r>
              <a:rPr lang="en-US" sz="1400" dirty="0" smtClean="0">
                <a:solidFill>
                  <a:srgbClr val="000000"/>
                </a:solidFill>
                <a:latin typeface="Tahoma" charset="0"/>
                <a:ea typeface="ＭＳ Ｐゴシック" charset="0"/>
                <a:cs typeface="ＭＳ Ｐゴシック" charset="0"/>
              </a:rPr>
              <a:t>Kim, Seshadri+ “</a:t>
            </a:r>
            <a:r>
              <a:rPr lang="en-US" sz="1400" dirty="0" smtClean="0">
                <a:solidFill>
                  <a:srgbClr val="0000FF"/>
                </a:solidFill>
                <a:latin typeface="Tahoma" charset="0"/>
                <a:ea typeface="ＭＳ Ｐゴシック" charset="0"/>
                <a:cs typeface="ＭＳ Ｐゴシック" charset="0"/>
              </a:rPr>
              <a:t>A Case for Exploiting Subarray-Level </a:t>
            </a:r>
          </a:p>
          <a:p>
            <a:r>
              <a:rPr lang="en-US" sz="1400" dirty="0" smtClean="0">
                <a:solidFill>
                  <a:srgbClr val="0000FF"/>
                </a:solidFill>
                <a:latin typeface="Tahoma" charset="0"/>
                <a:ea typeface="ＭＳ Ｐゴシック" charset="0"/>
                <a:cs typeface="ＭＳ Ｐゴシック" charset="0"/>
              </a:rPr>
              <a:t>Parallelism in DRAM</a:t>
            </a:r>
            <a:r>
              <a:rPr lang="en-US" sz="1400" dirty="0" smtClean="0">
                <a:solidFill>
                  <a:srgbClr val="000000"/>
                </a:solidFill>
                <a:latin typeface="Tahoma" charset="0"/>
                <a:ea typeface="ＭＳ Ｐゴシック" charset="0"/>
                <a:cs typeface="ＭＳ Ｐゴシック" charset="0"/>
              </a:rPr>
              <a:t>,” ISCA 2012</a:t>
            </a:r>
            <a:r>
              <a:rPr lang="en-US" sz="1400" dirty="0" smtClean="0">
                <a:solidFill>
                  <a:srgbClr val="000000"/>
                </a:solidFill>
                <a:latin typeface="Tahoma"/>
              </a:rPr>
              <a:t>.</a:t>
            </a:r>
            <a:endParaRPr lang="en-US" sz="1400" dirty="0">
              <a:solidFill>
                <a:srgbClr val="000000"/>
              </a:solidFill>
              <a:latin typeface="Tahoma"/>
              <a:hlinkClick r:id="rId3" action="ppaction://hlinkpres?slideindex=1&amp;slidetitle="/>
            </a:endParaRPr>
          </a:p>
        </p:txBody>
      </p:sp>
      <p:graphicFrame>
        <p:nvGraphicFramePr>
          <p:cNvPr id="7" name="Chart 6"/>
          <p:cNvGraphicFramePr>
            <a:graphicFrameLocks/>
          </p:cNvGraphicFramePr>
          <p:nvPr>
            <p:extLst>
              <p:ext uri="{D42A27DB-BD31-4B8C-83A1-F6EECF244321}">
                <p14:modId xmlns:p14="http://schemas.microsoft.com/office/powerpoint/2010/main" val="1341367531"/>
              </p:ext>
            </p:extLst>
          </p:nvPr>
        </p:nvGraphicFramePr>
        <p:xfrm>
          <a:off x="5580112" y="4769768"/>
          <a:ext cx="2160240" cy="2088232"/>
        </p:xfrm>
        <a:graphic>
          <a:graphicData uri="http://schemas.openxmlformats.org/drawingml/2006/chart">
            <c:chart xmlns:c="http://schemas.openxmlformats.org/drawingml/2006/chart" xmlns:r="http://schemas.openxmlformats.org/officeDocument/2006/relationships" r:id="rId4"/>
          </a:graphicData>
        </a:graphic>
      </p:graphicFrame>
      <p:sp>
        <p:nvSpPr>
          <p:cNvPr id="8" name="2"/>
          <p:cNvSpPr txBox="1"/>
          <p:nvPr/>
        </p:nvSpPr>
        <p:spPr>
          <a:xfrm rot="16200000">
            <a:off x="6295048" y="5883160"/>
            <a:ext cx="1295400" cy="276999"/>
          </a:xfrm>
          <a:prstGeom prst="rect">
            <a:avLst/>
          </a:prstGeom>
          <a:noFill/>
        </p:spPr>
        <p:txBody>
          <a:bodyPr wrap="square" rtlCol="0">
            <a:spAutoFit/>
          </a:bodyPr>
          <a:lstStyle/>
          <a:p>
            <a:pPr algn="ctr"/>
            <a:r>
              <a:rPr lang="en-US" sz="1200" b="1" dirty="0" smtClean="0">
                <a:solidFill>
                  <a:srgbClr val="FFFFFF"/>
                </a:solidFill>
                <a:latin typeface="Tahoma"/>
              </a:rPr>
              <a:t>-19%</a:t>
            </a:r>
            <a:endParaRPr lang="en-US" sz="1200" b="1" dirty="0">
              <a:solidFill>
                <a:srgbClr val="FFFFFF"/>
              </a:solidFill>
              <a:latin typeface="Tahoma"/>
            </a:endParaRPr>
          </a:p>
        </p:txBody>
      </p:sp>
      <p:graphicFrame>
        <p:nvGraphicFramePr>
          <p:cNvPr id="9" name="Chart 8"/>
          <p:cNvGraphicFramePr>
            <a:graphicFrameLocks/>
          </p:cNvGraphicFramePr>
          <p:nvPr>
            <p:extLst>
              <p:ext uri="{D42A27DB-BD31-4B8C-83A1-F6EECF244321}">
                <p14:modId xmlns:p14="http://schemas.microsoft.com/office/powerpoint/2010/main" val="2676896587"/>
              </p:ext>
            </p:extLst>
          </p:nvPr>
        </p:nvGraphicFramePr>
        <p:xfrm>
          <a:off x="7452320" y="4797152"/>
          <a:ext cx="1714448" cy="2060848"/>
        </p:xfrm>
        <a:graphic>
          <a:graphicData uri="http://schemas.openxmlformats.org/drawingml/2006/chart">
            <c:chart xmlns:c="http://schemas.openxmlformats.org/drawingml/2006/chart" xmlns:r="http://schemas.openxmlformats.org/officeDocument/2006/relationships" r:id="rId5"/>
          </a:graphicData>
        </a:graphic>
      </p:graphicFrame>
      <p:sp>
        <p:nvSpPr>
          <p:cNvPr id="11" name="2"/>
          <p:cNvSpPr txBox="1"/>
          <p:nvPr/>
        </p:nvSpPr>
        <p:spPr>
          <a:xfrm rot="16200000">
            <a:off x="7814782" y="5838118"/>
            <a:ext cx="1447802" cy="276999"/>
          </a:xfrm>
          <a:prstGeom prst="rect">
            <a:avLst/>
          </a:prstGeom>
          <a:noFill/>
        </p:spPr>
        <p:txBody>
          <a:bodyPr wrap="square" rtlCol="0">
            <a:spAutoFit/>
          </a:bodyPr>
          <a:lstStyle/>
          <a:p>
            <a:pPr algn="ctr"/>
            <a:r>
              <a:rPr lang="en-US" sz="1200" b="1" dirty="0" smtClean="0">
                <a:solidFill>
                  <a:srgbClr val="FFFFFF"/>
                </a:solidFill>
                <a:latin typeface="Tahoma"/>
              </a:rPr>
              <a:t>+13%</a:t>
            </a:r>
            <a:endParaRPr lang="en-US" sz="1200" b="1" dirty="0">
              <a:solidFill>
                <a:srgbClr val="FFFFFF"/>
              </a:solidFill>
              <a:latin typeface="Tahoma"/>
            </a:endParaRPr>
          </a:p>
        </p:txBody>
      </p:sp>
    </p:spTree>
    <p:extLst>
      <p:ext uri="{BB962C8B-B14F-4D97-AF65-F5344CB8AC3E}">
        <p14:creationId xmlns:p14="http://schemas.microsoft.com/office/powerpoint/2010/main" val="20104551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9"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solidFill>
                  <a:srgbClr val="0000FF"/>
                </a:solidFill>
                <a:latin typeface="Tahoma" charset="0"/>
                <a:ea typeface="ＭＳ Ｐゴシック" charset="0"/>
                <a:cs typeface="ＭＳ Ｐゴシック" charset="0"/>
              </a:rPr>
              <a:t>Enabling Emerging Technologies: Hybrid Memory Systems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48</a:t>
            </a:fld>
            <a:endParaRPr lang="en-US" sz="1600">
              <a:solidFill>
                <a:srgbClr val="000000"/>
              </a:solidFill>
              <a:latin typeface="Garamond" charset="0"/>
            </a:endParaRPr>
          </a:p>
        </p:txBody>
      </p:sp>
    </p:spTree>
    <p:extLst>
      <p:ext uri="{BB962C8B-B14F-4D97-AF65-F5344CB8AC3E}">
        <p14:creationId xmlns:p14="http://schemas.microsoft.com/office/powerpoint/2010/main" val="4805488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49</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2209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50</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1" end="1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2" end="1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51</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52</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53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54</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28600" y="152400"/>
            <a:ext cx="8915400" cy="1066800"/>
          </a:xfrm>
        </p:spPr>
        <p:txBody>
          <a:bodyPr/>
          <a:lstStyle/>
          <a:p>
            <a:r>
              <a:rPr lang="en-US">
                <a:latin typeface="Garamond" charset="0"/>
                <a:ea typeface="ＭＳ Ｐゴシック" charset="0"/>
                <a:cs typeface="ＭＳ Ｐゴシック" charset="0"/>
              </a:rPr>
              <a:t>Architecting PCM to Mitigate Shortcomings</a:t>
            </a:r>
          </a:p>
        </p:txBody>
      </p:sp>
      <p:sp>
        <p:nvSpPr>
          <p:cNvPr id="56323" name="Content Placeholder 2"/>
          <p:cNvSpPr>
            <a:spLocks noGrp="1"/>
          </p:cNvSpPr>
          <p:nvPr>
            <p:ph idx="1"/>
          </p:nvPr>
        </p:nvSpPr>
        <p:spPr>
          <a:xfrm>
            <a:off x="228600" y="996950"/>
            <a:ext cx="8915400" cy="5194300"/>
          </a:xfrm>
        </p:spPr>
        <p:txBody>
          <a:bodyPr/>
          <a:lstStyle/>
          <a:p>
            <a:r>
              <a:rPr lang="en-US" dirty="0">
                <a:latin typeface="Tahoma" charset="0"/>
                <a:ea typeface="ＭＳ Ｐゴシック" charset="0"/>
                <a:cs typeface="ＭＳ Ｐゴシック" charset="0"/>
              </a:rPr>
              <a:t>Idea 1: Use </a:t>
            </a:r>
            <a:r>
              <a:rPr lang="en-US" dirty="0" smtClean="0">
                <a:latin typeface="Tahoma" charset="0"/>
                <a:ea typeface="ＭＳ Ｐゴシック" charset="0"/>
                <a:cs typeface="ＭＳ Ｐゴシック" charset="0"/>
              </a:rPr>
              <a:t>multiple narrow </a:t>
            </a:r>
            <a:r>
              <a:rPr lang="en-US" dirty="0">
                <a:latin typeface="Tahoma" charset="0"/>
                <a:ea typeface="ＭＳ Ｐゴシック" charset="0"/>
                <a:cs typeface="ＭＳ Ｐゴシック" charset="0"/>
              </a:rPr>
              <a:t>row buffers in each PCM chip</a:t>
            </a:r>
          </a:p>
          <a:p>
            <a:pPr marL="695325" lvl="2" indent="-342900">
              <a:buFont typeface="Wingdings" charset="0"/>
              <a:buNone/>
            </a:pPr>
            <a:r>
              <a:rPr lang="en-US" sz="2200" dirty="0" smtClean="0">
                <a:latin typeface="Tahoma" charset="0"/>
                <a:ea typeface="ＭＳ Ｐゴシック" charset="0"/>
                <a:sym typeface="Wingdings" charset="0"/>
              </a:rPr>
              <a:t> </a:t>
            </a:r>
            <a:r>
              <a:rPr lang="en-US" sz="2200" dirty="0">
                <a:latin typeface="Tahoma" charset="0"/>
                <a:ea typeface="ＭＳ Ｐゴシック" charset="0"/>
              </a:rPr>
              <a:t>Reduces array reads/writes </a:t>
            </a:r>
            <a:r>
              <a:rPr lang="en-US" sz="2200" dirty="0">
                <a:latin typeface="Tahoma" charset="0"/>
                <a:ea typeface="ＭＳ Ｐゴシック" charset="0"/>
                <a:sym typeface="Wingdings" charset="0"/>
              </a:rPr>
              <a:t> better endurance, latency, energy</a:t>
            </a:r>
            <a:endParaRPr lang="en-US" dirty="0">
              <a:latin typeface="Tahoma" charset="0"/>
              <a:ea typeface="ＭＳ Ｐゴシック" charset="0"/>
            </a:endParaRPr>
          </a:p>
          <a:p>
            <a:pPr lvl="1"/>
            <a:endParaRPr lang="en-US" dirty="0">
              <a:latin typeface="Tahoma" charset="0"/>
              <a:ea typeface="ＭＳ Ｐゴシック" charset="0"/>
              <a:sym typeface="Wingdings" charset="0"/>
            </a:endParaRPr>
          </a:p>
          <a:p>
            <a:r>
              <a:rPr lang="en-US" dirty="0">
                <a:latin typeface="Tahoma" charset="0"/>
                <a:ea typeface="ＭＳ Ｐゴシック" charset="0"/>
                <a:cs typeface="ＭＳ Ｐゴシック" charset="0"/>
                <a:sym typeface="Wingdings" charset="0"/>
              </a:rPr>
              <a:t>Idea </a:t>
            </a:r>
            <a:r>
              <a:rPr lang="en-US" dirty="0" smtClean="0">
                <a:latin typeface="Tahoma" charset="0"/>
                <a:ea typeface="ＭＳ Ｐゴシック" charset="0"/>
                <a:cs typeface="ＭＳ Ｐゴシック" charset="0"/>
                <a:sym typeface="Wingdings" charset="0"/>
              </a:rPr>
              <a:t>2: </a:t>
            </a:r>
            <a:r>
              <a:rPr lang="en-US" dirty="0">
                <a:latin typeface="Tahoma" charset="0"/>
                <a:ea typeface="ＭＳ Ｐゴシック" charset="0"/>
                <a:cs typeface="ＭＳ Ｐゴシック" charset="0"/>
                <a:sym typeface="Wingdings" charset="0"/>
              </a:rPr>
              <a:t>Write into array at</a:t>
            </a:r>
          </a:p>
          <a:p>
            <a:pPr>
              <a:buFont typeface="Wingdings" charset="0"/>
              <a:buNone/>
            </a:pPr>
            <a:r>
              <a:rPr lang="en-US" dirty="0">
                <a:latin typeface="Tahoma" charset="0"/>
                <a:ea typeface="ＭＳ Ｐゴシック" charset="0"/>
                <a:cs typeface="ＭＳ Ｐゴシック" charset="0"/>
                <a:sym typeface="Wingdings" charset="0"/>
              </a:rPr>
              <a:t>    cache block or word </a:t>
            </a:r>
          </a:p>
          <a:p>
            <a:pPr>
              <a:buFont typeface="Wingdings" charset="0"/>
              <a:buNone/>
            </a:pPr>
            <a:r>
              <a:rPr lang="en-US" dirty="0">
                <a:latin typeface="Tahoma" charset="0"/>
                <a:ea typeface="ＭＳ Ｐゴシック" charset="0"/>
                <a:cs typeface="ＭＳ Ｐゴシック" charset="0"/>
                <a:sym typeface="Wingdings" charset="0"/>
              </a:rPr>
              <a:t>    granularity</a:t>
            </a:r>
          </a:p>
          <a:p>
            <a:pPr>
              <a:buFont typeface="Wingdings" charset="0"/>
              <a:buNone/>
            </a:pPr>
            <a:r>
              <a:rPr lang="en-US" sz="2200" dirty="0">
                <a:latin typeface="Tahoma" charset="0"/>
                <a:ea typeface="ＭＳ Ｐゴシック" charset="0"/>
                <a:cs typeface="ＭＳ Ｐゴシック" charset="0"/>
                <a:sym typeface="Wingdings" charset="0"/>
              </a:rPr>
              <a:t>	 Reduces unnecessary wear	 </a:t>
            </a:r>
            <a:endParaRPr lang="en-US" sz="2200" dirty="0">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5632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C7187ED-11D3-4F44-9645-0E823415E70E}"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pic>
        <p:nvPicPr>
          <p:cNvPr id="5632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52800"/>
            <a:ext cx="4419600" cy="31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Text Box 55"/>
          <p:cNvSpPr txBox="1">
            <a:spLocks noChangeArrowheads="1"/>
          </p:cNvSpPr>
          <p:nvPr/>
        </p:nvSpPr>
        <p:spPr bwMode="auto">
          <a:xfrm>
            <a:off x="5105400" y="3200400"/>
            <a:ext cx="1108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DRAM</a:t>
            </a:r>
          </a:p>
        </p:txBody>
      </p:sp>
      <p:sp>
        <p:nvSpPr>
          <p:cNvPr id="56327" name="Text Box 55"/>
          <p:cNvSpPr txBox="1">
            <a:spLocks noChangeArrowheads="1"/>
          </p:cNvSpPr>
          <p:nvPr/>
        </p:nvSpPr>
        <p:spPr bwMode="auto">
          <a:xfrm>
            <a:off x="7742238" y="3195638"/>
            <a:ext cx="868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b="1">
                <a:solidFill>
                  <a:srgbClr val="0000FF"/>
                </a:solidFill>
              </a:rPr>
              <a:t>PCM</a:t>
            </a:r>
          </a:p>
        </p:txBody>
      </p:sp>
    </p:spTree>
    <p:extLst>
      <p:ext uri="{BB962C8B-B14F-4D97-AF65-F5344CB8AC3E}">
        <p14:creationId xmlns:p14="http://schemas.microsoft.com/office/powerpoint/2010/main" val="1137198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39190324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Option: DRAM as a Cache for PCM</a:t>
            </a:r>
            <a:endParaRPr lang="en-US" dirty="0"/>
          </a:p>
        </p:txBody>
      </p:sp>
      <p:sp>
        <p:nvSpPr>
          <p:cNvPr id="3" name="Content Placeholder 2"/>
          <p:cNvSpPr>
            <a:spLocks noGrp="1"/>
          </p:cNvSpPr>
          <p:nvPr>
            <p:ph idx="1"/>
          </p:nvPr>
        </p:nvSpPr>
        <p:spPr/>
        <p:txBody>
          <a:bodyPr/>
          <a:lstStyle/>
          <a:p>
            <a:r>
              <a:rPr lang="en-US" dirty="0" smtClean="0"/>
              <a:t>PCM is main memory; DRAM caches memory rows/blocks</a:t>
            </a:r>
          </a:p>
          <a:p>
            <a:pPr lvl="1"/>
            <a:r>
              <a:rPr lang="en-US" dirty="0" smtClean="0"/>
              <a:t>Benefits: Reduced latency on DRAM cache hit; write filtering</a:t>
            </a:r>
          </a:p>
          <a:p>
            <a:r>
              <a:rPr lang="en-US" dirty="0" smtClean="0"/>
              <a:t>Memory controller hardware manages the DRAM cache</a:t>
            </a:r>
          </a:p>
          <a:p>
            <a:pPr lvl="1"/>
            <a:r>
              <a:rPr lang="en-US" dirty="0" smtClean="0"/>
              <a:t>Benefit: Eliminates system software overhead</a:t>
            </a:r>
          </a:p>
          <a:p>
            <a:endParaRPr lang="en-US" dirty="0" smtClean="0"/>
          </a:p>
          <a:p>
            <a:r>
              <a:rPr lang="en-US" dirty="0" smtClean="0"/>
              <a:t>Three issues:</a:t>
            </a:r>
          </a:p>
          <a:p>
            <a:pPr lvl="1"/>
            <a:r>
              <a:rPr lang="en-US" dirty="0" smtClean="0">
                <a:solidFill>
                  <a:srgbClr val="0000FF"/>
                </a:solidFill>
              </a:rPr>
              <a:t>What data should be placed in DRAM versus kept in PCM?</a:t>
            </a:r>
          </a:p>
          <a:p>
            <a:pPr lvl="1"/>
            <a:r>
              <a:rPr lang="en-US" dirty="0" smtClean="0">
                <a:solidFill>
                  <a:srgbClr val="0000FF"/>
                </a:solidFill>
              </a:rPr>
              <a:t>What is the granularity of data movement?</a:t>
            </a:r>
          </a:p>
          <a:p>
            <a:pPr lvl="1"/>
            <a:r>
              <a:rPr lang="en-US" dirty="0" smtClean="0">
                <a:solidFill>
                  <a:srgbClr val="0000FF"/>
                </a:solidFill>
              </a:rPr>
              <a:t>How to design </a:t>
            </a:r>
            <a:r>
              <a:rPr lang="en-US" dirty="0">
                <a:solidFill>
                  <a:srgbClr val="0000FF"/>
                </a:solidFill>
              </a:rPr>
              <a:t>a low-cost hardware</a:t>
            </a:r>
            <a:r>
              <a:rPr lang="en-US" dirty="0" smtClean="0">
                <a:solidFill>
                  <a:srgbClr val="0000FF"/>
                </a:solidFill>
              </a:rPr>
              <a:t>-managed DRAM cache?</a:t>
            </a:r>
          </a:p>
          <a:p>
            <a:pPr lvl="1"/>
            <a:endParaRPr lang="en-US" dirty="0"/>
          </a:p>
          <a:p>
            <a:r>
              <a:rPr lang="en-US" dirty="0" smtClean="0"/>
              <a:t>Two solutions:</a:t>
            </a:r>
          </a:p>
          <a:p>
            <a:pPr lvl="1"/>
            <a:r>
              <a:rPr lang="en-US" dirty="0" smtClean="0">
                <a:solidFill>
                  <a:srgbClr val="FF0000"/>
                </a:solidFill>
              </a:rPr>
              <a:t>Locality-aware data placement </a:t>
            </a:r>
            <a:r>
              <a:rPr lang="en-US" sz="1600" b="1" dirty="0" smtClean="0">
                <a:solidFill>
                  <a:schemeClr val="tx2">
                    <a:lumMod val="75000"/>
                  </a:schemeClr>
                </a:solidFill>
              </a:rPr>
              <a:t>[Yoon+ , ICCD 2012]</a:t>
            </a:r>
          </a:p>
          <a:p>
            <a:pPr lvl="1"/>
            <a:r>
              <a:rPr lang="en-US" dirty="0" smtClean="0">
                <a:solidFill>
                  <a:srgbClr val="FF0000"/>
                </a:solidFill>
              </a:rPr>
              <a:t>Cheap tag stores and dynamic granularity </a:t>
            </a:r>
            <a:r>
              <a:rPr lang="en-US" sz="1600" b="1" dirty="0" smtClean="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58</a:t>
            </a:fld>
            <a:endParaRPr lang="en-US" dirty="0"/>
          </a:p>
        </p:txBody>
      </p:sp>
      <p:sp>
        <p:nvSpPr>
          <p:cNvPr id="5" name="Rectangle 4"/>
          <p:cNvSpPr>
            <a:spLocks noChangeArrowheads="1"/>
          </p:cNvSpPr>
          <p:nvPr/>
        </p:nvSpPr>
        <p:spPr bwMode="auto">
          <a:xfrm>
            <a:off x="611560" y="5661248"/>
            <a:ext cx="6624736" cy="36004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885393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DRAM vs. PCM: An Observation</a:t>
            </a:r>
            <a:endParaRPr lang="en-US" sz="3600" dirty="0"/>
          </a:p>
        </p:txBody>
      </p:sp>
      <p:sp>
        <p:nvSpPr>
          <p:cNvPr id="3" name="Content Placeholder 2"/>
          <p:cNvSpPr>
            <a:spLocks noGrp="1"/>
          </p:cNvSpPr>
          <p:nvPr>
            <p:ph idx="1"/>
          </p:nvPr>
        </p:nvSpPr>
        <p:spPr>
          <a:xfrm>
            <a:off x="228600" y="997527"/>
            <a:ext cx="8915400" cy="5193723"/>
          </a:xfrm>
        </p:spPr>
        <p:txBody>
          <a:bodyPr/>
          <a:lstStyle/>
          <a:p>
            <a:r>
              <a:rPr lang="en-US" sz="2200" dirty="0" smtClean="0">
                <a:sym typeface="Wingdings" charset="0"/>
              </a:rPr>
              <a:t>Row buffers are the same in DRAM and PCM</a:t>
            </a:r>
          </a:p>
          <a:p>
            <a:r>
              <a:rPr lang="en-US" sz="2200" dirty="0" smtClean="0"/>
              <a:t>Row </a:t>
            </a:r>
            <a:r>
              <a:rPr lang="en-US" sz="2200" dirty="0"/>
              <a:t>buffer </a:t>
            </a:r>
            <a:r>
              <a:rPr lang="en-US" sz="2200" dirty="0">
                <a:solidFill>
                  <a:srgbClr val="0000FF"/>
                </a:solidFill>
              </a:rPr>
              <a:t>hit</a:t>
            </a:r>
            <a:r>
              <a:rPr lang="en-US" sz="2200" dirty="0">
                <a:solidFill>
                  <a:srgbClr val="008000"/>
                </a:solidFill>
              </a:rPr>
              <a:t> </a:t>
            </a:r>
            <a:r>
              <a:rPr lang="en-US" sz="2200" dirty="0"/>
              <a:t>latency </a:t>
            </a:r>
            <a:r>
              <a:rPr lang="en-US" sz="2200" b="1" dirty="0">
                <a:solidFill>
                  <a:srgbClr val="0000FF"/>
                </a:solidFill>
              </a:rPr>
              <a:t>same</a:t>
            </a:r>
            <a:r>
              <a:rPr lang="en-US" sz="2200" dirty="0">
                <a:solidFill>
                  <a:srgbClr val="0000FF"/>
                </a:solidFill>
              </a:rPr>
              <a:t> </a:t>
            </a:r>
            <a:r>
              <a:rPr lang="en-US" sz="2200" dirty="0"/>
              <a:t>in DRAM and </a:t>
            </a:r>
            <a:r>
              <a:rPr lang="en-US" sz="2200" dirty="0" smtClean="0"/>
              <a:t>PCM</a:t>
            </a:r>
          </a:p>
          <a:p>
            <a:r>
              <a:rPr lang="en-US" sz="2200" dirty="0" smtClean="0"/>
              <a:t>Row </a:t>
            </a:r>
            <a:r>
              <a:rPr lang="en-US" sz="2200" dirty="0"/>
              <a:t>buffer </a:t>
            </a:r>
            <a:r>
              <a:rPr lang="en-US" sz="2200" dirty="0">
                <a:solidFill>
                  <a:srgbClr val="FF0000"/>
                </a:solidFill>
              </a:rPr>
              <a:t>miss </a:t>
            </a:r>
            <a:r>
              <a:rPr lang="en-US" sz="2200" dirty="0"/>
              <a:t>latency </a:t>
            </a:r>
            <a:r>
              <a:rPr lang="en-US" sz="2200" b="1" dirty="0">
                <a:solidFill>
                  <a:srgbClr val="FF0000"/>
                </a:solidFill>
              </a:rPr>
              <a:t>small </a:t>
            </a:r>
            <a:r>
              <a:rPr lang="en-US" sz="2200" dirty="0"/>
              <a:t>in </a:t>
            </a:r>
            <a:r>
              <a:rPr lang="en-US" sz="2200" dirty="0" smtClean="0"/>
              <a:t>DRAM, </a:t>
            </a:r>
            <a:r>
              <a:rPr lang="en-US" sz="2200" b="1" dirty="0" smtClean="0">
                <a:solidFill>
                  <a:srgbClr val="FF0000"/>
                </a:solidFill>
              </a:rPr>
              <a:t>large </a:t>
            </a:r>
            <a:r>
              <a:rPr lang="en-US" sz="2200" dirty="0"/>
              <a:t>in PCM</a:t>
            </a:r>
          </a:p>
          <a:p>
            <a:endParaRPr lang="en-US" sz="2200" dirty="0">
              <a:latin typeface="Tahoma" charset="0"/>
              <a:sym typeface="Wingdings" charset="0"/>
            </a:endParaRPr>
          </a:p>
          <a:p>
            <a:endParaRPr lang="en-US" dirty="0" smtClean="0"/>
          </a:p>
          <a:p>
            <a:endParaRPr lang="en-US" dirty="0"/>
          </a:p>
          <a:p>
            <a:endParaRPr lang="en-US" dirty="0" smtClean="0"/>
          </a:p>
          <a:p>
            <a:endParaRPr lang="en-US" dirty="0"/>
          </a:p>
          <a:p>
            <a:pPr marL="0" indent="0">
              <a:buNone/>
            </a:pPr>
            <a:endParaRPr lang="en-US" dirty="0" smtClean="0"/>
          </a:p>
          <a:p>
            <a:pPr marL="0" indent="0">
              <a:buNone/>
            </a:pPr>
            <a:endParaRPr lang="en-US" dirty="0" smtClean="0"/>
          </a:p>
          <a:p>
            <a:pPr marL="0" indent="0">
              <a:buNone/>
            </a:pPr>
            <a:endParaRPr lang="en-US" sz="2000" dirty="0"/>
          </a:p>
          <a:p>
            <a:r>
              <a:rPr lang="en-US" sz="2200" dirty="0" smtClean="0"/>
              <a:t>Accessing the row buffer in PCM is fast</a:t>
            </a:r>
          </a:p>
          <a:p>
            <a:r>
              <a:rPr lang="en-US" sz="2200" dirty="0" smtClean="0"/>
              <a:t>What incurs high latency is the PCM array access </a:t>
            </a:r>
            <a:r>
              <a:rPr lang="en-US" sz="2200" dirty="0" smtClean="0">
                <a:sym typeface="Wingdings"/>
              </a:rPr>
              <a:t> avoid this</a:t>
            </a:r>
            <a:endParaRPr lang="en-US" sz="22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59</a:t>
            </a:fld>
            <a:endParaRPr lang="en-US" dirty="0"/>
          </a:p>
        </p:txBody>
      </p:sp>
      <p:sp>
        <p:nvSpPr>
          <p:cNvPr id="5" name="Rectangle 4"/>
          <p:cNvSpPr/>
          <p:nvPr/>
        </p:nvSpPr>
        <p:spPr>
          <a:xfrm>
            <a:off x="3720290" y="2348880"/>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CPU</a:t>
            </a:r>
            <a:endParaRPr lang="en-US" sz="2400" dirty="0"/>
          </a:p>
        </p:txBody>
      </p:sp>
      <p:sp>
        <p:nvSpPr>
          <p:cNvPr id="6" name="Rectangle 5"/>
          <p:cNvSpPr/>
          <p:nvPr/>
        </p:nvSpPr>
        <p:spPr>
          <a:xfrm>
            <a:off x="3720290" y="3343211"/>
            <a:ext cx="792087"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err="1" smtClean="0">
                <a:solidFill>
                  <a:schemeClr val="tx1"/>
                </a:solidFill>
              </a:rPr>
              <a:t>DRAMCtrl</a:t>
            </a:r>
            <a:endParaRPr lang="en-US" dirty="0">
              <a:solidFill>
                <a:schemeClr val="tx1"/>
              </a:solidFill>
            </a:endParaRPr>
          </a:p>
        </p:txBody>
      </p:sp>
      <p:sp>
        <p:nvSpPr>
          <p:cNvPr id="12" name="Rectangle 11"/>
          <p:cNvSpPr/>
          <p:nvPr/>
        </p:nvSpPr>
        <p:spPr>
          <a:xfrm>
            <a:off x="4512378" y="3341693"/>
            <a:ext cx="735381" cy="50405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rPr>
              <a:t>PCM Ctrl</a:t>
            </a:r>
            <a:endParaRPr lang="en-US" dirty="0">
              <a:solidFill>
                <a:srgbClr val="303030"/>
              </a:solidFill>
            </a:endParaRPr>
          </a:p>
        </p:txBody>
      </p:sp>
      <p:cxnSp>
        <p:nvCxnSpPr>
          <p:cNvPr id="16" name="Straight Connector 7"/>
          <p:cNvCxnSpPr>
            <a:endCxn id="17" idx="3"/>
          </p:cNvCxnSpPr>
          <p:nvPr/>
        </p:nvCxnSpPr>
        <p:spPr>
          <a:xfrm rot="5400000">
            <a:off x="3660651" y="4095220"/>
            <a:ext cx="589756"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1186135" y="4097998"/>
            <a:ext cx="2665412" cy="7921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sp>
        <p:nvSpPr>
          <p:cNvPr id="18" name="Rectangle 17"/>
          <p:cNvSpPr/>
          <p:nvPr/>
        </p:nvSpPr>
        <p:spPr>
          <a:xfrm>
            <a:off x="5146947" y="4097998"/>
            <a:ext cx="2665413" cy="7921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effectLst>
                <a:outerShdw blurRad="38100" dist="38100" dir="2700000" algn="tl">
                  <a:srgbClr val="000000">
                    <a:alpha val="43137"/>
                  </a:srgbClr>
                </a:outerShdw>
              </a:effectLst>
            </a:endParaRPr>
          </a:p>
        </p:txBody>
      </p:sp>
      <p:cxnSp>
        <p:nvCxnSpPr>
          <p:cNvPr id="19" name="Straight Connector 13"/>
          <p:cNvCxnSpPr>
            <a:endCxn id="18" idx="1"/>
          </p:cNvCxnSpPr>
          <p:nvPr/>
        </p:nvCxnSpPr>
        <p:spPr>
          <a:xfrm rot="16200000" flipH="1">
            <a:off x="4747293" y="4094425"/>
            <a:ext cx="591344" cy="207963"/>
          </a:xfrm>
          <a:prstGeom prst="bentConnector2">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1262454"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24" name="Rectangle 23"/>
          <p:cNvSpPr/>
          <p:nvPr/>
        </p:nvSpPr>
        <p:spPr>
          <a:xfrm>
            <a:off x="3006598"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25" name="Rectangle 24"/>
          <p:cNvSpPr/>
          <p:nvPr/>
        </p:nvSpPr>
        <p:spPr>
          <a:xfrm>
            <a:off x="1262454"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cxnSp>
        <p:nvCxnSpPr>
          <p:cNvPr id="26" name="Straight Connector 25"/>
          <p:cNvCxnSpPr>
            <a:stCxn id="25" idx="0"/>
          </p:cNvCxnSpPr>
          <p:nvPr/>
        </p:nvCxnSpPr>
        <p:spPr>
          <a:xfrm flipH="1" flipV="1">
            <a:off x="1428236" y="3794389"/>
            <a:ext cx="200077" cy="381399"/>
          </a:xfrm>
          <a:prstGeom prst="line">
            <a:avLst/>
          </a:prstGeom>
        </p:spPr>
        <p:style>
          <a:lnRef idx="2">
            <a:schemeClr val="dk1"/>
          </a:lnRef>
          <a:fillRef idx="0">
            <a:schemeClr val="dk1"/>
          </a:fillRef>
          <a:effectRef idx="1">
            <a:schemeClr val="dk1"/>
          </a:effectRef>
          <a:fontRef idx="minor">
            <a:schemeClr val="tx1"/>
          </a:fontRef>
        </p:style>
      </p:cxnSp>
      <p:sp>
        <p:nvSpPr>
          <p:cNvPr id="27" name="Rectangle 26"/>
          <p:cNvSpPr/>
          <p:nvPr/>
        </p:nvSpPr>
        <p:spPr>
          <a:xfrm>
            <a:off x="3006598"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sp>
        <p:nvSpPr>
          <p:cNvPr id="28" name="Rectangle 27"/>
          <p:cNvSpPr/>
          <p:nvPr/>
        </p:nvSpPr>
        <p:spPr>
          <a:xfrm>
            <a:off x="5241249"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29" name="Rectangle 28"/>
          <p:cNvSpPr/>
          <p:nvPr/>
        </p:nvSpPr>
        <p:spPr>
          <a:xfrm>
            <a:off x="6985393" y="4175788"/>
            <a:ext cx="731717" cy="652463"/>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en-US" sz="2000" dirty="0" smtClean="0"/>
              <a:t>Bank</a:t>
            </a:r>
            <a:endParaRPr lang="en-US" sz="2000" dirty="0"/>
          </a:p>
        </p:txBody>
      </p:sp>
      <p:sp>
        <p:nvSpPr>
          <p:cNvPr id="30" name="Rectangle 29"/>
          <p:cNvSpPr/>
          <p:nvPr/>
        </p:nvSpPr>
        <p:spPr>
          <a:xfrm>
            <a:off x="5241249"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sp>
        <p:nvSpPr>
          <p:cNvPr id="31" name="Rectangle 30"/>
          <p:cNvSpPr/>
          <p:nvPr/>
        </p:nvSpPr>
        <p:spPr>
          <a:xfrm>
            <a:off x="6985393" y="4175788"/>
            <a:ext cx="731717" cy="13335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600" dirty="0"/>
          </a:p>
        </p:txBody>
      </p:sp>
      <p:sp>
        <p:nvSpPr>
          <p:cNvPr id="32" name="Oval 31"/>
          <p:cNvSpPr/>
          <p:nvPr/>
        </p:nvSpPr>
        <p:spPr>
          <a:xfrm>
            <a:off x="2149747"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p:cNvSpPr/>
          <p:nvPr/>
        </p:nvSpPr>
        <p:spPr>
          <a:xfrm>
            <a:off x="2455605"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2766754"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p:cNvSpPr/>
          <p:nvPr/>
        </p:nvSpPr>
        <p:spPr>
          <a:xfrm>
            <a:off x="6120614"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Oval 35"/>
          <p:cNvSpPr/>
          <p:nvPr/>
        </p:nvSpPr>
        <p:spPr>
          <a:xfrm>
            <a:off x="6426472"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Oval 36"/>
          <p:cNvSpPr/>
          <p:nvPr/>
        </p:nvSpPr>
        <p:spPr>
          <a:xfrm>
            <a:off x="6737621" y="4447512"/>
            <a:ext cx="93133" cy="9313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TextBox 26"/>
          <p:cNvSpPr txBox="1">
            <a:spLocks noChangeArrowheads="1"/>
          </p:cNvSpPr>
          <p:nvPr/>
        </p:nvSpPr>
        <p:spPr bwMode="auto">
          <a:xfrm>
            <a:off x="435247" y="3472586"/>
            <a:ext cx="13284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2000" dirty="0" smtClean="0"/>
              <a:t>Row buffer</a:t>
            </a:r>
            <a:endParaRPr lang="en-US" sz="2000" dirty="0"/>
          </a:p>
        </p:txBody>
      </p:sp>
      <p:sp>
        <p:nvSpPr>
          <p:cNvPr id="39" name="TextBox 38"/>
          <p:cNvSpPr txBox="1"/>
          <p:nvPr/>
        </p:nvSpPr>
        <p:spPr>
          <a:xfrm>
            <a:off x="1786446" y="3754534"/>
            <a:ext cx="1489410" cy="369332"/>
          </a:xfrm>
          <a:prstGeom prst="rect">
            <a:avLst/>
          </a:prstGeom>
          <a:noFill/>
        </p:spPr>
        <p:txBody>
          <a:bodyPr wrap="none" rtlCol="0">
            <a:spAutoFit/>
          </a:bodyPr>
          <a:lstStyle/>
          <a:p>
            <a:r>
              <a:rPr lang="en-US" dirty="0" smtClean="0">
                <a:solidFill>
                  <a:srgbClr val="303030"/>
                </a:solidFill>
              </a:rPr>
              <a:t>DRAM Cache</a:t>
            </a:r>
            <a:endParaRPr lang="en-US" dirty="0">
              <a:solidFill>
                <a:srgbClr val="303030"/>
              </a:solidFill>
            </a:endParaRPr>
          </a:p>
        </p:txBody>
      </p:sp>
      <p:sp>
        <p:nvSpPr>
          <p:cNvPr id="40" name="TextBox 39"/>
          <p:cNvSpPr txBox="1"/>
          <p:nvPr/>
        </p:nvSpPr>
        <p:spPr>
          <a:xfrm>
            <a:off x="5508104" y="3717032"/>
            <a:ext cx="2069872" cy="369332"/>
          </a:xfrm>
          <a:prstGeom prst="rect">
            <a:avLst/>
          </a:prstGeom>
          <a:noFill/>
        </p:spPr>
        <p:txBody>
          <a:bodyPr wrap="none" rtlCol="0">
            <a:spAutoFit/>
          </a:bodyPr>
          <a:lstStyle/>
          <a:p>
            <a:r>
              <a:rPr lang="en-US" dirty="0" smtClean="0">
                <a:solidFill>
                  <a:srgbClr val="303030"/>
                </a:solidFill>
              </a:rPr>
              <a:t>PCM Main Memory</a:t>
            </a:r>
            <a:endParaRPr lang="en-US" dirty="0">
              <a:solidFill>
                <a:srgbClr val="303030"/>
              </a:solidFill>
            </a:endParaRPr>
          </a:p>
        </p:txBody>
      </p:sp>
      <p:sp>
        <p:nvSpPr>
          <p:cNvPr id="42" name="Rectangle 41"/>
          <p:cNvSpPr/>
          <p:nvPr/>
        </p:nvSpPr>
        <p:spPr>
          <a:xfrm>
            <a:off x="107504" y="4869160"/>
            <a:ext cx="4572000" cy="646331"/>
          </a:xfrm>
          <a:prstGeom prst="rect">
            <a:avLst/>
          </a:prstGeom>
        </p:spPr>
        <p:txBody>
          <a:bodyPr>
            <a:spAutoFit/>
          </a:bodyPr>
          <a:lstStyle/>
          <a:p>
            <a:pPr algn="ctr"/>
            <a:r>
              <a:rPr lang="en-US" dirty="0">
                <a:solidFill>
                  <a:srgbClr val="008000"/>
                </a:solidFill>
              </a:rPr>
              <a:t>N ns row hit</a:t>
            </a:r>
          </a:p>
          <a:p>
            <a:pPr algn="ctr"/>
            <a:r>
              <a:rPr lang="en-US" dirty="0">
                <a:solidFill>
                  <a:srgbClr val="008000"/>
                </a:solidFill>
              </a:rPr>
              <a:t>Fast row miss</a:t>
            </a:r>
            <a:endParaRPr lang="en-US" dirty="0">
              <a:solidFill>
                <a:srgbClr val="FF0000"/>
              </a:solidFill>
            </a:endParaRPr>
          </a:p>
        </p:txBody>
      </p:sp>
      <p:sp>
        <p:nvSpPr>
          <p:cNvPr id="43" name="Rectangle 42"/>
          <p:cNvSpPr/>
          <p:nvPr/>
        </p:nvSpPr>
        <p:spPr>
          <a:xfrm>
            <a:off x="4211960" y="4869160"/>
            <a:ext cx="4572000" cy="646331"/>
          </a:xfrm>
          <a:prstGeom prst="rect">
            <a:avLst/>
          </a:prstGeom>
        </p:spPr>
        <p:txBody>
          <a:bodyPr>
            <a:spAutoFit/>
          </a:bodyPr>
          <a:lstStyle/>
          <a:p>
            <a:pPr algn="ctr"/>
            <a:r>
              <a:rPr lang="en-US" dirty="0">
                <a:solidFill>
                  <a:srgbClr val="008000"/>
                </a:solidFill>
              </a:rPr>
              <a:t>N ns row hit</a:t>
            </a:r>
          </a:p>
          <a:p>
            <a:pPr algn="ctr"/>
            <a:r>
              <a:rPr lang="en-US" dirty="0">
                <a:solidFill>
                  <a:srgbClr val="FF0000"/>
                </a:solidFill>
              </a:rPr>
              <a:t>Slow row miss</a:t>
            </a:r>
          </a:p>
        </p:txBody>
      </p:sp>
    </p:spTree>
    <p:extLst>
      <p:ext uri="{BB962C8B-B14F-4D97-AF65-F5344CB8AC3E}">
        <p14:creationId xmlns:p14="http://schemas.microsoft.com/office/powerpoint/2010/main" val="38392770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Row-Locality-Aware Data Placement</a:t>
            </a:r>
            <a:endParaRPr lang="en-US" dirty="0"/>
          </a:p>
        </p:txBody>
      </p:sp>
      <p:sp>
        <p:nvSpPr>
          <p:cNvPr id="3" name="Content Placeholder 2"/>
          <p:cNvSpPr>
            <a:spLocks noGrp="1"/>
          </p:cNvSpPr>
          <p:nvPr>
            <p:ph idx="1"/>
          </p:nvPr>
        </p:nvSpPr>
        <p:spPr/>
        <p:txBody>
          <a:bodyPr/>
          <a:lstStyle/>
          <a:p>
            <a:r>
              <a:rPr lang="en-US" sz="2200" dirty="0" smtClean="0"/>
              <a:t>Idea: </a:t>
            </a:r>
            <a:r>
              <a:rPr lang="en-US" sz="2200" dirty="0" smtClean="0">
                <a:solidFill>
                  <a:srgbClr val="0000FF"/>
                </a:solidFill>
              </a:rPr>
              <a:t>Cache in </a:t>
            </a:r>
            <a:r>
              <a:rPr lang="en-US" sz="2200" dirty="0">
                <a:solidFill>
                  <a:srgbClr val="0000FF"/>
                </a:solidFill>
              </a:rPr>
              <a:t>DRAM </a:t>
            </a:r>
            <a:r>
              <a:rPr lang="en-US" sz="2200" dirty="0" smtClean="0">
                <a:solidFill>
                  <a:srgbClr val="0000FF"/>
                </a:solidFill>
              </a:rPr>
              <a:t>only those rows that</a:t>
            </a:r>
            <a:endParaRPr lang="en-US" sz="2200" dirty="0">
              <a:solidFill>
                <a:srgbClr val="0000FF"/>
              </a:solidFill>
            </a:endParaRPr>
          </a:p>
          <a:p>
            <a:pPr lvl="1"/>
            <a:r>
              <a:rPr lang="en-US" sz="2000" dirty="0">
                <a:solidFill>
                  <a:srgbClr val="0000FF"/>
                </a:solidFill>
              </a:rPr>
              <a:t>Frequently </a:t>
            </a:r>
            <a:r>
              <a:rPr lang="en-US" sz="2000" dirty="0" smtClean="0">
                <a:solidFill>
                  <a:srgbClr val="0000FF"/>
                </a:solidFill>
              </a:rPr>
              <a:t>cause row </a:t>
            </a:r>
            <a:r>
              <a:rPr lang="en-US" sz="2000" dirty="0">
                <a:solidFill>
                  <a:srgbClr val="0000FF"/>
                </a:solidFill>
              </a:rPr>
              <a:t>buffer </a:t>
            </a:r>
            <a:r>
              <a:rPr lang="en-US" sz="2000" dirty="0" smtClean="0">
                <a:solidFill>
                  <a:srgbClr val="0000FF"/>
                </a:solidFill>
              </a:rPr>
              <a:t>conflicts </a:t>
            </a:r>
            <a:r>
              <a:rPr lang="en-US" sz="2000" dirty="0" smtClean="0">
                <a:sym typeface="Wingdings" charset="0"/>
              </a:rPr>
              <a:t> </a:t>
            </a:r>
            <a:r>
              <a:rPr lang="en-US" sz="2000" dirty="0"/>
              <a:t>because </a:t>
            </a:r>
            <a:r>
              <a:rPr lang="en-US" sz="2000" dirty="0" smtClean="0"/>
              <a:t>row-conflict latency </a:t>
            </a:r>
            <a:r>
              <a:rPr lang="en-US" sz="2000" dirty="0"/>
              <a:t>is smaller in DRAM</a:t>
            </a:r>
          </a:p>
          <a:p>
            <a:pPr lvl="1"/>
            <a:r>
              <a:rPr lang="en-US" sz="2000" dirty="0" smtClean="0">
                <a:solidFill>
                  <a:srgbClr val="0000FF"/>
                </a:solidFill>
              </a:rPr>
              <a:t>Are </a:t>
            </a:r>
            <a:r>
              <a:rPr lang="en-US" sz="2000" dirty="0">
                <a:solidFill>
                  <a:srgbClr val="0000FF"/>
                </a:solidFill>
              </a:rPr>
              <a:t>reused many times</a:t>
            </a:r>
            <a:r>
              <a:rPr lang="en-US" sz="2000" dirty="0">
                <a:solidFill>
                  <a:srgbClr val="0000FF"/>
                </a:solidFill>
                <a:sym typeface="Wingdings" charset="0"/>
              </a:rPr>
              <a:t> </a:t>
            </a:r>
            <a:r>
              <a:rPr lang="en-US" sz="2000" dirty="0">
                <a:sym typeface="Wingdings" charset="0"/>
              </a:rPr>
              <a:t> </a:t>
            </a:r>
            <a:r>
              <a:rPr lang="en-US" sz="2000" dirty="0" smtClean="0">
                <a:sym typeface="Wingdings" charset="0"/>
              </a:rPr>
              <a:t>to reduce cache pollution and bandwidth waste</a:t>
            </a:r>
            <a:endParaRPr lang="en-US" sz="2000" dirty="0"/>
          </a:p>
          <a:p>
            <a:endParaRPr lang="en-US" sz="1400" dirty="0" smtClean="0"/>
          </a:p>
          <a:p>
            <a:r>
              <a:rPr lang="en-US" sz="2200" dirty="0" smtClean="0"/>
              <a:t>Simplified rule of thumb:</a:t>
            </a:r>
          </a:p>
          <a:p>
            <a:pPr lvl="1"/>
            <a:r>
              <a:rPr lang="en-US" sz="2000" dirty="0" smtClean="0"/>
              <a:t>Streaming accesses: Better to place in PCM </a:t>
            </a:r>
          </a:p>
          <a:p>
            <a:pPr lvl="1"/>
            <a:r>
              <a:rPr lang="en-US" sz="2000" dirty="0" smtClean="0"/>
              <a:t>Other accesses (with some reuse): Better to place in DRAM</a:t>
            </a:r>
          </a:p>
          <a:p>
            <a:pPr lvl="1"/>
            <a:endParaRPr lang="en-US" sz="1400" dirty="0"/>
          </a:p>
          <a:p>
            <a:endParaRPr lang="en-US" sz="2200" dirty="0"/>
          </a:p>
          <a:p>
            <a:endParaRPr lang="en-US" sz="2200" dirty="0" smtClean="0"/>
          </a:p>
          <a:p>
            <a:endParaRPr lang="en-US" sz="1400" dirty="0"/>
          </a:p>
          <a:p>
            <a:r>
              <a:rPr lang="en-US" sz="2200" dirty="0" smtClean="0"/>
              <a:t>Yoon </a:t>
            </a:r>
            <a:r>
              <a:rPr lang="en-US" sz="2200" dirty="0"/>
              <a:t>et al., “</a:t>
            </a:r>
            <a:r>
              <a:rPr lang="en-US" sz="2200" dirty="0">
                <a:solidFill>
                  <a:srgbClr val="0000FF"/>
                </a:solidFill>
              </a:rPr>
              <a:t>Row Buffer Locality-Aware Data Placement in Hybrid </a:t>
            </a:r>
            <a:r>
              <a:rPr lang="en-US" sz="2200" dirty="0" smtClean="0">
                <a:solidFill>
                  <a:srgbClr val="0000FF"/>
                </a:solidFill>
              </a:rPr>
              <a:t>Memories</a:t>
            </a:r>
            <a:r>
              <a:rPr lang="en-US" sz="2200" dirty="0" smtClean="0"/>
              <a:t>,” ICCD 2012.</a:t>
            </a:r>
            <a:endParaRPr lang="en-US" sz="22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60</a:t>
            </a:fld>
            <a:endParaRPr lang="en-US"/>
          </a:p>
        </p:txBody>
      </p:sp>
    </p:spTree>
    <p:extLst>
      <p:ext uri="{BB962C8B-B14F-4D97-AF65-F5344CB8AC3E}">
        <p14:creationId xmlns:p14="http://schemas.microsoft.com/office/powerpoint/2010/main" val="28188094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sz="3800" dirty="0" smtClean="0"/>
              <a:t>Row-Locality-Aware Data Placement: Results</a:t>
            </a:r>
            <a:endParaRPr lang="en-US" sz="3800"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61</a:t>
            </a:fld>
            <a:endParaRPr lang="en-US"/>
          </a:p>
        </p:txBody>
      </p:sp>
      <p:graphicFrame>
        <p:nvGraphicFramePr>
          <p:cNvPr id="17" name="Chart 16"/>
          <p:cNvGraphicFramePr>
            <a:graphicFrameLocks/>
          </p:cNvGraphicFramePr>
          <p:nvPr>
            <p:extLst>
              <p:ext uri="{D42A27DB-BD31-4B8C-83A1-F6EECF244321}">
                <p14:modId xmlns:p14="http://schemas.microsoft.com/office/powerpoint/2010/main" val="2776215613"/>
              </p:ext>
            </p:extLst>
          </p:nvPr>
        </p:nvGraphicFramePr>
        <p:xfrm>
          <a:off x="1107583" y="1077492"/>
          <a:ext cx="6697014" cy="5303836"/>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p:cNvSpPr txBox="1"/>
          <p:nvPr/>
        </p:nvSpPr>
        <p:spPr>
          <a:xfrm>
            <a:off x="3563888" y="2323668"/>
            <a:ext cx="824537"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FF"/>
                </a:solidFill>
                <a:effectLst/>
                <a:uLnTx/>
                <a:uFillTx/>
              </a:rPr>
              <a:t>10%</a:t>
            </a:r>
            <a:endParaRPr kumimoji="0" lang="en-US" sz="1800" b="0" i="0" u="none" strike="noStrike" kern="0" cap="none" spc="0" normalizeH="0" baseline="0" noProof="0" dirty="0">
              <a:ln>
                <a:noFill/>
              </a:ln>
              <a:solidFill>
                <a:srgbClr val="0000FF"/>
              </a:solidFill>
              <a:effectLst/>
              <a:uLnTx/>
              <a:uFillTx/>
            </a:endParaRPr>
          </a:p>
        </p:txBody>
      </p:sp>
      <p:cxnSp>
        <p:nvCxnSpPr>
          <p:cNvPr id="19" name="Straight Arrow Connector 18"/>
          <p:cNvCxnSpPr/>
          <p:nvPr/>
        </p:nvCxnSpPr>
        <p:spPr>
          <a:xfrm flipV="1">
            <a:off x="6236636" y="2414960"/>
            <a:ext cx="0" cy="352425"/>
          </a:xfrm>
          <a:prstGeom prst="straightConnector1">
            <a:avLst/>
          </a:prstGeom>
          <a:noFill/>
          <a:ln w="25400" cap="flat" cmpd="sng" algn="ctr">
            <a:solidFill>
              <a:srgbClr val="FF0000"/>
            </a:solidFill>
            <a:prstDash val="solid"/>
            <a:headEnd type="none"/>
            <a:tailEnd type="arrow"/>
          </a:ln>
          <a:effectLst>
            <a:outerShdw blurRad="40000" dist="20000" dir="5400000" rotWithShape="0">
              <a:srgbClr val="000000">
                <a:alpha val="38000"/>
              </a:srgbClr>
            </a:outerShdw>
          </a:effectLst>
        </p:spPr>
      </p:cxnSp>
      <p:sp>
        <p:nvSpPr>
          <p:cNvPr id="20" name="TextBox 19"/>
          <p:cNvSpPr txBox="1"/>
          <p:nvPr/>
        </p:nvSpPr>
        <p:spPr>
          <a:xfrm>
            <a:off x="5508104" y="2406506"/>
            <a:ext cx="728532"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FF"/>
                </a:solidFill>
                <a:effectLst/>
                <a:uLnTx/>
                <a:uFillTx/>
              </a:rPr>
              <a:t>14%</a:t>
            </a:r>
            <a:endParaRPr kumimoji="0" lang="en-US" sz="1800" b="0" i="0" u="none" strike="noStrike" kern="0" cap="none" spc="0" normalizeH="0" baseline="0" noProof="0" dirty="0">
              <a:ln>
                <a:noFill/>
              </a:ln>
              <a:solidFill>
                <a:srgbClr val="0000FF"/>
              </a:solidFill>
              <a:effectLst/>
              <a:uLnTx/>
              <a:uFillTx/>
            </a:endParaRPr>
          </a:p>
        </p:txBody>
      </p:sp>
      <p:cxnSp>
        <p:nvCxnSpPr>
          <p:cNvPr id="22" name="Straight Arrow Connector 21"/>
          <p:cNvCxnSpPr/>
          <p:nvPr/>
        </p:nvCxnSpPr>
        <p:spPr>
          <a:xfrm flipV="1">
            <a:off x="4388425" y="2375490"/>
            <a:ext cx="0" cy="265689"/>
          </a:xfrm>
          <a:prstGeom prst="straightConnector1">
            <a:avLst/>
          </a:prstGeom>
          <a:noFill/>
          <a:ln w="25400" cap="flat" cmpd="sng" algn="ctr">
            <a:solidFill>
              <a:srgbClr val="FF0000"/>
            </a:solidFill>
            <a:prstDash val="solid"/>
            <a:headEnd type="none"/>
            <a:tailEnd type="arrow"/>
          </a:ln>
          <a:effectLst>
            <a:outerShdw blurRad="40000" dist="20000" dir="5400000" rotWithShape="0">
              <a:srgbClr val="000000">
                <a:alpha val="38000"/>
              </a:srgbClr>
            </a:outerShdw>
          </a:effectLst>
        </p:spPr>
      </p:cxnSp>
      <p:cxnSp>
        <p:nvCxnSpPr>
          <p:cNvPr id="23" name="Straight Arrow Connector 22"/>
          <p:cNvCxnSpPr/>
          <p:nvPr/>
        </p:nvCxnSpPr>
        <p:spPr>
          <a:xfrm flipV="1">
            <a:off x="2537688" y="2445914"/>
            <a:ext cx="0" cy="457576"/>
          </a:xfrm>
          <a:prstGeom prst="straightConnector1">
            <a:avLst/>
          </a:prstGeom>
          <a:noFill/>
          <a:ln w="25400" cap="flat" cmpd="sng" algn="ctr">
            <a:solidFill>
              <a:srgbClr val="FF0000"/>
            </a:solidFill>
            <a:prstDash val="solid"/>
            <a:headEnd type="none"/>
            <a:tailEnd type="arrow"/>
          </a:ln>
          <a:effectLst>
            <a:outerShdw blurRad="40000" dist="20000" dir="5400000" rotWithShape="0">
              <a:srgbClr val="000000">
                <a:alpha val="38000"/>
              </a:srgbClr>
            </a:outerShdw>
          </a:effectLst>
        </p:spPr>
      </p:cxnSp>
      <p:sp>
        <p:nvSpPr>
          <p:cNvPr id="24" name="TextBox 23"/>
          <p:cNvSpPr txBox="1"/>
          <p:nvPr/>
        </p:nvSpPr>
        <p:spPr>
          <a:xfrm>
            <a:off x="1763688" y="2490036"/>
            <a:ext cx="720080"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FF"/>
                </a:solidFill>
                <a:effectLst/>
                <a:uLnTx/>
                <a:uFillTx/>
              </a:rPr>
              <a:t>17%</a:t>
            </a:r>
            <a:endParaRPr kumimoji="0" lang="en-US" sz="1800" b="0" i="0" u="none" strike="noStrike" kern="0" cap="none" spc="0" normalizeH="0" baseline="0" noProof="0" dirty="0">
              <a:ln>
                <a:noFill/>
              </a:ln>
              <a:solidFill>
                <a:srgbClr val="0000FF"/>
              </a:solidFill>
              <a:effectLst/>
              <a:uLnTx/>
              <a:uFillTx/>
            </a:endParaRPr>
          </a:p>
        </p:txBody>
      </p:sp>
      <p:sp>
        <p:nvSpPr>
          <p:cNvPr id="30" name="TextBox 29"/>
          <p:cNvSpPr txBox="1"/>
          <p:nvPr/>
        </p:nvSpPr>
        <p:spPr>
          <a:xfrm>
            <a:off x="1680028" y="5577589"/>
            <a:ext cx="5891674" cy="830997"/>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FF0000"/>
                </a:solidFill>
                <a:effectLst/>
                <a:uLnTx/>
                <a:uFillTx/>
                <a:latin typeface="Calibri"/>
                <a:ea typeface="+mn-ea"/>
                <a:cs typeface="+mn-cs"/>
              </a:rPr>
              <a:t>Memory energy-efficiency and fairness also improve correspondingly</a:t>
            </a:r>
          </a:p>
        </p:txBody>
      </p:sp>
    </p:spTree>
    <p:extLst>
      <p:ext uri="{BB962C8B-B14F-4D97-AF65-F5344CB8AC3E}">
        <p14:creationId xmlns:p14="http://schemas.microsoft.com/office/powerpoint/2010/main" val="42303003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4" grpId="0"/>
      <p:bldP spid="3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397909376"/>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64538508"/>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4105744515"/>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r>
              <a:rPr lang="en-US" dirty="0" smtClean="0"/>
              <a:t>Hybrid vs. All-PCM/DRAM</a:t>
            </a:r>
            <a:endParaRPr lang="en-US" dirty="0"/>
          </a:p>
        </p:txBody>
      </p:sp>
      <p:sp>
        <p:nvSpPr>
          <p:cNvPr id="4" name="Slide Number Placeholder 3"/>
          <p:cNvSpPr>
            <a:spLocks noGrp="1"/>
          </p:cNvSpPr>
          <p:nvPr>
            <p:ph type="sldNum" sz="quarter" idx="12"/>
          </p:nvPr>
        </p:nvSpPr>
        <p:spPr/>
        <p:txBody>
          <a:bodyPr/>
          <a:lstStyle/>
          <a:p>
            <a:pPr>
              <a:defRPr/>
            </a:pPr>
            <a:fld id="{0C939C16-5B41-F042-929B-C66C497D1AE4}" type="slidenum">
              <a:rPr lang="en-US" smtClean="0">
                <a:solidFill>
                  <a:prstClr val="black">
                    <a:tint val="75000"/>
                  </a:prstClr>
                </a:solidFill>
                <a:latin typeface="Calibri"/>
              </a:rPr>
              <a:pPr>
                <a:defRPr/>
              </a:pPr>
              <a:t>62</a:t>
            </a:fld>
            <a:endParaRPr lang="en-US">
              <a:solidFill>
                <a:prstClr val="black">
                  <a:tint val="75000"/>
                </a:prstClr>
              </a:solidFill>
              <a:latin typeface="Calibri"/>
            </a:endParaRPr>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2662596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solidFill>
                  <a:srgbClr val="0000FF"/>
                </a:solidFill>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spTree>
    <p:extLst>
      <p:ext uri="{BB962C8B-B14F-4D97-AF65-F5344CB8AC3E}">
        <p14:creationId xmlns:p14="http://schemas.microsoft.com/office/powerpoint/2010/main" val="26969807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cooperation between devices/circuits and the system</a:t>
            </a:r>
          </a:p>
          <a:p>
            <a:pPr lvl="1"/>
            <a:r>
              <a:rPr lang="en-US" dirty="0" smtClean="0"/>
              <a:t>Expose more information about devices to upper layers</a:t>
            </a:r>
          </a:p>
          <a:p>
            <a:pPr lvl="1"/>
            <a:endParaRPr lang="en-US" dirty="0" smtClean="0"/>
          </a:p>
          <a:p>
            <a:r>
              <a:rPr lang="en-US" dirty="0" smtClean="0">
                <a:solidFill>
                  <a:srgbClr val="0000FF"/>
                </a:solidFill>
              </a:rPr>
              <a:t>Better-than-worst-case design</a:t>
            </a:r>
          </a:p>
          <a:p>
            <a:pPr lvl="1"/>
            <a:r>
              <a:rPr lang="en-US" dirty="0" smtClean="0"/>
              <a:t>Do not optimize for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parameters/design</a:t>
            </a:r>
          </a:p>
          <a:p>
            <a:pPr lvl="1"/>
            <a:r>
              <a:rPr lang="en-US" dirty="0" smtClean="0"/>
              <a:t>Enables a more efficient design (No one size fits all) </a:t>
            </a:r>
          </a:p>
          <a:p>
            <a:endParaRPr lang="en-US" dirty="0" smtClean="0"/>
          </a:p>
          <a:p>
            <a:r>
              <a:rPr lang="en-US" dirty="0" smtClean="0">
                <a:solidFill>
                  <a:srgbClr val="FF0000"/>
                </a:solidFill>
              </a:rPr>
              <a:t>Need sample chips with </a:t>
            </a:r>
            <a:r>
              <a:rPr lang="en-US" i="1" dirty="0" smtClean="0">
                <a:solidFill>
                  <a:srgbClr val="FF0000"/>
                </a:solidFill>
              </a:rPr>
              <a:t>main memory </a:t>
            </a:r>
            <a:r>
              <a:rPr lang="en-US" dirty="0" smtClean="0">
                <a:solidFill>
                  <a:srgbClr val="FF0000"/>
                </a:solidFill>
              </a:rPr>
              <a:t>interface</a:t>
            </a:r>
            <a:r>
              <a:rPr lang="en-US" dirty="0" smtClean="0"/>
              <a:t>/speeds</a:t>
            </a:r>
          </a:p>
          <a:p>
            <a:pPr lvl="1"/>
            <a:r>
              <a:rPr lang="en-US" dirty="0" smtClean="0"/>
              <a:t>Can enable new designs and applications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64</a:t>
            </a:fld>
            <a:endParaRPr lang="en-US" altLang="en-US"/>
          </a:p>
        </p:txBody>
      </p:sp>
    </p:spTree>
    <p:extLst>
      <p:ext uri="{BB962C8B-B14F-4D97-AF65-F5344CB8AC3E}">
        <p14:creationId xmlns:p14="http://schemas.microsoft.com/office/powerpoint/2010/main" val="8593702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Logic in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65</a:t>
            </a:fld>
            <a:endParaRPr lang="en-US" altLang="en-US"/>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00"/>
                </a:solidFill>
                <a:latin typeface="Tahoma" charset="0"/>
                <a:ea typeface="ＭＳ Ｐゴシック" charset="0"/>
                <a:cs typeface="ＭＳ Ｐゴシック" charset="0"/>
              </a:rPr>
              <a:t>The DRAM Scaling Problem and Solution Directions</a:t>
            </a:r>
          </a:p>
          <a:p>
            <a:pPr lvl="1" eaLnBrk="1" hangingPunct="1"/>
            <a:r>
              <a:rPr lang="en-US" dirty="0" smtClean="0">
                <a:latin typeface="Tahoma" charset="0"/>
                <a:ea typeface="ＭＳ Ｐゴシック" charset="0"/>
                <a:cs typeface="ＭＳ Ｐゴシック" charset="0"/>
              </a:rPr>
              <a:t>Tolerating DRAM: New DRAM Architectures</a:t>
            </a:r>
          </a:p>
          <a:p>
            <a:pPr lvl="1" eaLnBrk="1" hangingPunct="1"/>
            <a:r>
              <a:rPr lang="en-US" dirty="0" smtClean="0">
                <a:latin typeface="Tahoma" charset="0"/>
                <a:ea typeface="ＭＳ Ｐゴシック" charset="0"/>
                <a:cs typeface="ＭＳ Ｐゴシック" charset="0"/>
              </a:rPr>
              <a:t>Enabling Emerging Technologies: Hybrid Memory Systems</a:t>
            </a:r>
          </a:p>
          <a:p>
            <a:pPr eaLnBrk="1" hangingPunct="1"/>
            <a:r>
              <a:rPr lang="en-US" dirty="0" smtClean="0">
                <a:solidFill>
                  <a:srgbClr val="000000"/>
                </a:solidFill>
                <a:latin typeface="Tahoma" charset="0"/>
                <a:ea typeface="ＭＳ Ｐゴシック" charset="0"/>
                <a:cs typeface="ＭＳ Ｐゴシック" charset="0"/>
              </a:rPr>
              <a:t>How Can We Do Better?</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66</a:t>
            </a:fld>
            <a:endParaRPr lang="en-US" sz="1600">
              <a:solidFill>
                <a:srgbClr val="000000"/>
              </a:solidFill>
              <a:latin typeface="Garamond" charset="0"/>
            </a:endParaRPr>
          </a:p>
        </p:txBody>
      </p:sp>
    </p:spTree>
    <p:extLst>
      <p:ext uri="{BB962C8B-B14F-4D97-AF65-F5344CB8AC3E}">
        <p14:creationId xmlns:p14="http://schemas.microsoft.com/office/powerpoint/2010/main" val="417411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Main Memory Scaling</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0000FF"/>
                </a:solidFill>
              </a:rPr>
              <a:t>Main memory scaling problems are a critical bottleneck for system performance, efficiency, and usability</a:t>
            </a:r>
          </a:p>
          <a:p>
            <a:endParaRPr lang="en-US" sz="1600" dirty="0">
              <a:solidFill>
                <a:srgbClr val="0000FF"/>
              </a:solidFill>
            </a:endParaRPr>
          </a:p>
          <a:p>
            <a:r>
              <a:rPr lang="en-US" dirty="0" smtClean="0">
                <a:solidFill>
                  <a:srgbClr val="0000FF"/>
                </a:solidFill>
              </a:rPr>
              <a:t>Solution 1: Tolerate DRAM with novel architectures</a:t>
            </a:r>
          </a:p>
          <a:p>
            <a:pPr lvl="1"/>
            <a:r>
              <a:rPr lang="en-US" dirty="0" smtClean="0"/>
              <a:t>RAIDR: Retention-aware refresh</a:t>
            </a:r>
          </a:p>
          <a:p>
            <a:pPr lvl="1"/>
            <a:r>
              <a:rPr lang="en-US" dirty="0" smtClean="0"/>
              <a:t>TL-DRAM: Tiered-Latency DRAM</a:t>
            </a:r>
          </a:p>
          <a:p>
            <a:pPr lvl="1"/>
            <a:r>
              <a:rPr lang="en-US" dirty="0" err="1" smtClean="0"/>
              <a:t>RowClone</a:t>
            </a:r>
            <a:r>
              <a:rPr lang="en-US" dirty="0" smtClean="0"/>
              <a:t>: Fast Page Copy and Initialization</a:t>
            </a:r>
          </a:p>
          <a:p>
            <a:endParaRPr lang="en-US" sz="1600" dirty="0" smtClean="0"/>
          </a:p>
          <a:p>
            <a:r>
              <a:rPr lang="en-US" dirty="0">
                <a:solidFill>
                  <a:srgbClr val="0000FF"/>
                </a:solidFill>
              </a:rPr>
              <a:t>Solution </a:t>
            </a:r>
            <a:r>
              <a:rPr lang="en-US" dirty="0" smtClean="0">
                <a:solidFill>
                  <a:srgbClr val="0000FF"/>
                </a:solidFill>
              </a:rPr>
              <a:t>2: </a:t>
            </a:r>
            <a:r>
              <a:rPr lang="en-US" dirty="0">
                <a:solidFill>
                  <a:srgbClr val="0000FF"/>
                </a:solidFill>
              </a:rPr>
              <a:t>Enable </a:t>
            </a:r>
            <a:r>
              <a:rPr lang="en-US" dirty="0" smtClean="0">
                <a:solidFill>
                  <a:srgbClr val="0000FF"/>
                </a:solidFill>
              </a:rPr>
              <a:t>emerging memory technologies </a:t>
            </a:r>
          </a:p>
          <a:p>
            <a:pPr lvl="1"/>
            <a:r>
              <a:rPr lang="en-US" dirty="0" smtClean="0"/>
              <a:t>Replace DRAM with NVM by architecting NVM chips well</a:t>
            </a:r>
          </a:p>
          <a:p>
            <a:pPr lvl="1"/>
            <a:r>
              <a:rPr lang="en-US" dirty="0"/>
              <a:t>H</a:t>
            </a:r>
            <a:r>
              <a:rPr lang="en-US" dirty="0" smtClean="0"/>
              <a:t>ybrid memory systems</a:t>
            </a:r>
            <a:r>
              <a:rPr lang="en-US" dirty="0"/>
              <a:t> </a:t>
            </a:r>
            <a:r>
              <a:rPr lang="en-US" dirty="0" smtClean="0"/>
              <a:t>with automatic data management</a:t>
            </a:r>
          </a:p>
          <a:p>
            <a:pPr lvl="1"/>
            <a:endParaRPr lang="en-US" dirty="0"/>
          </a:p>
          <a:p>
            <a:r>
              <a:rPr lang="en-US" dirty="0" smtClean="0">
                <a:solidFill>
                  <a:srgbClr val="FF0000"/>
                </a:solidFill>
              </a:rPr>
              <a:t>Software/hardware/</a:t>
            </a:r>
            <a:r>
              <a:rPr lang="en-US" dirty="0">
                <a:solidFill>
                  <a:srgbClr val="FF0000"/>
                </a:solidFill>
              </a:rPr>
              <a:t>device </a:t>
            </a:r>
            <a:r>
              <a:rPr lang="en-US" dirty="0" smtClean="0">
                <a:solidFill>
                  <a:srgbClr val="FF0000"/>
                </a:solidFill>
              </a:rPr>
              <a:t>cooperation essential for effective scaling of main memory</a:t>
            </a:r>
          </a:p>
          <a:p>
            <a:pPr lvl="1"/>
            <a:endParaRPr lang="en-US" dirty="0" smtClean="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67</a:t>
            </a:fld>
            <a:endParaRPr lang="en-US"/>
          </a:p>
        </p:txBody>
      </p:sp>
    </p:spTree>
    <p:extLst>
      <p:ext uri="{BB962C8B-B14F-4D97-AF65-F5344CB8AC3E}">
        <p14:creationId xmlns:p14="http://schemas.microsoft.com/office/powerpoint/2010/main" val="3972715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68</a:t>
            </a:fld>
            <a:endParaRPr lang="en-US" altLang="en-US"/>
          </a:p>
        </p:txBody>
      </p:sp>
    </p:spTree>
    <p:extLst>
      <p:ext uri="{BB962C8B-B14F-4D97-AF65-F5344CB8AC3E}">
        <p14:creationId xmlns:p14="http://schemas.microsoft.com/office/powerpoint/2010/main" val="897088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56792"/>
            <a:ext cx="8382000" cy="2057400"/>
          </a:xfrm>
        </p:spPr>
        <p:txBody>
          <a:bodyPr>
            <a:normAutofit/>
          </a:bodyPr>
          <a:lstStyle/>
          <a:p>
            <a:pPr algn="ctr"/>
            <a:r>
              <a:rPr lang="en-US" sz="4000" dirty="0" smtClean="0"/>
              <a:t>Memory Scaling:</a:t>
            </a:r>
            <a:br>
              <a:rPr lang="en-US" sz="4000" dirty="0" smtClean="0"/>
            </a:br>
            <a:r>
              <a:rPr lang="en-US" sz="4000" dirty="0" smtClean="0"/>
              <a:t>A Systems Architecture Perspective</a:t>
            </a:r>
            <a:endParaRPr lang="en-US" sz="4000" dirty="0"/>
          </a:p>
        </p:txBody>
      </p:sp>
      <p:sp>
        <p:nvSpPr>
          <p:cNvPr id="3" name="Subtitle 2"/>
          <p:cNvSpPr>
            <a:spLocks noGrp="1"/>
          </p:cNvSpPr>
          <p:nvPr>
            <p:ph type="subTitle" idx="1"/>
          </p:nvPr>
        </p:nvSpPr>
        <p:spPr>
          <a:xfrm>
            <a:off x="2195736" y="3805238"/>
            <a:ext cx="4590256"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smtClean="0"/>
              <a:t>May 27, 2013</a:t>
            </a:r>
          </a:p>
          <a:p>
            <a:r>
              <a:rPr lang="en-US" sz="2200" dirty="0" smtClean="0"/>
              <a:t>IMW 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4" cstate="print"/>
          <a:stretch>
            <a:fillRect/>
          </a:stretch>
        </p:blipFill>
        <p:spPr>
          <a:xfrm>
            <a:off x="2571736" y="5445224"/>
            <a:ext cx="3786214" cy="1367244"/>
          </a:xfrm>
          <a:prstGeom prst="rect">
            <a:avLst/>
          </a:prstGeom>
        </p:spPr>
      </p:pic>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7501370"/>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Backup Slides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spTree>
    <p:extLst>
      <p:ext uri="{BB962C8B-B14F-4D97-AF65-F5344CB8AC3E}">
        <p14:creationId xmlns:p14="http://schemas.microsoft.com/office/powerpoint/2010/main" val="629657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 Agenda</a:t>
            </a:r>
            <a:endParaRPr lang="en-US" dirty="0"/>
          </a:p>
        </p:txBody>
      </p:sp>
      <p:sp>
        <p:nvSpPr>
          <p:cNvPr id="3" name="Content Placeholder 2"/>
          <p:cNvSpPr>
            <a:spLocks noGrp="1"/>
          </p:cNvSpPr>
          <p:nvPr>
            <p:ph idx="1"/>
          </p:nvPr>
        </p:nvSpPr>
        <p:spPr/>
        <p:txBody>
          <a:bodyPr/>
          <a:lstStyle/>
          <a:p>
            <a:r>
              <a:rPr lang="en-US" dirty="0" smtClean="0"/>
              <a:t>Building Large DRAM Caches for Hybrid Memories</a:t>
            </a:r>
          </a:p>
          <a:p>
            <a:r>
              <a:rPr lang="en-US" dirty="0" smtClean="0"/>
              <a:t>Memory QoS and Predictable Performance</a:t>
            </a:r>
          </a:p>
          <a:p>
            <a:r>
              <a:rPr lang="en-US" dirty="0" smtClean="0"/>
              <a:t>Subarray-Level Parallelism (</a:t>
            </a:r>
            <a:r>
              <a:rPr lang="en-US" dirty="0" smtClean="0"/>
              <a:t>SALP) </a:t>
            </a:r>
            <a:r>
              <a:rPr lang="en-US" dirty="0" smtClean="0"/>
              <a:t>in DRAM</a:t>
            </a:r>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71</a:t>
            </a:fld>
            <a:endParaRPr lang="en-US" dirty="0"/>
          </a:p>
        </p:txBody>
      </p:sp>
    </p:spTree>
    <p:extLst>
      <p:ext uri="{BB962C8B-B14F-4D97-AF65-F5344CB8AC3E}">
        <p14:creationId xmlns:p14="http://schemas.microsoft.com/office/powerpoint/2010/main" val="14350543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Building Large Caches for Hybrid Memories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spTree>
    <p:extLst>
      <p:ext uri="{BB962C8B-B14F-4D97-AF65-F5344CB8AC3E}">
        <p14:creationId xmlns:p14="http://schemas.microsoft.com/office/powerpoint/2010/main" val="30557340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Option: DRAM as a Cache for PCM</a:t>
            </a:r>
            <a:endParaRPr lang="en-US" dirty="0"/>
          </a:p>
        </p:txBody>
      </p:sp>
      <p:sp>
        <p:nvSpPr>
          <p:cNvPr id="3" name="Content Placeholder 2"/>
          <p:cNvSpPr>
            <a:spLocks noGrp="1"/>
          </p:cNvSpPr>
          <p:nvPr>
            <p:ph idx="1"/>
          </p:nvPr>
        </p:nvSpPr>
        <p:spPr/>
        <p:txBody>
          <a:bodyPr/>
          <a:lstStyle/>
          <a:p>
            <a:r>
              <a:rPr lang="en-US" dirty="0" smtClean="0"/>
              <a:t>PCM is main memory; DRAM caches memory rows/blocks</a:t>
            </a:r>
          </a:p>
          <a:p>
            <a:pPr lvl="1"/>
            <a:r>
              <a:rPr lang="en-US" dirty="0" smtClean="0"/>
              <a:t>Benefits: Reduced latency on DRAM cache hit; write filtering</a:t>
            </a:r>
          </a:p>
          <a:p>
            <a:r>
              <a:rPr lang="en-US" dirty="0" smtClean="0"/>
              <a:t>Memory controller hardware manages the DRAM cache</a:t>
            </a:r>
          </a:p>
          <a:p>
            <a:pPr lvl="1"/>
            <a:r>
              <a:rPr lang="en-US" dirty="0" smtClean="0"/>
              <a:t>Benefit: Eliminates system software overhead</a:t>
            </a:r>
          </a:p>
          <a:p>
            <a:endParaRPr lang="en-US" dirty="0" smtClean="0"/>
          </a:p>
          <a:p>
            <a:r>
              <a:rPr lang="en-US" dirty="0" smtClean="0"/>
              <a:t>Three issues:</a:t>
            </a:r>
          </a:p>
          <a:p>
            <a:pPr lvl="1"/>
            <a:r>
              <a:rPr lang="en-US" dirty="0" smtClean="0">
                <a:solidFill>
                  <a:srgbClr val="0000FF"/>
                </a:solidFill>
              </a:rPr>
              <a:t>What data should be placed in DRAM versus kept in PCM?</a:t>
            </a:r>
          </a:p>
          <a:p>
            <a:pPr lvl="1"/>
            <a:r>
              <a:rPr lang="en-US" dirty="0" smtClean="0">
                <a:solidFill>
                  <a:srgbClr val="0000FF"/>
                </a:solidFill>
              </a:rPr>
              <a:t>What is the granularity of data movement?</a:t>
            </a:r>
          </a:p>
          <a:p>
            <a:pPr lvl="1"/>
            <a:r>
              <a:rPr lang="en-US" dirty="0" smtClean="0">
                <a:solidFill>
                  <a:srgbClr val="0000FF"/>
                </a:solidFill>
              </a:rPr>
              <a:t>How to design </a:t>
            </a:r>
            <a:r>
              <a:rPr lang="en-US" dirty="0">
                <a:solidFill>
                  <a:srgbClr val="0000FF"/>
                </a:solidFill>
              </a:rPr>
              <a:t>a low-cost hardware</a:t>
            </a:r>
            <a:r>
              <a:rPr lang="en-US" dirty="0" smtClean="0">
                <a:solidFill>
                  <a:srgbClr val="0000FF"/>
                </a:solidFill>
              </a:rPr>
              <a:t>-managed DRAM cache?</a:t>
            </a:r>
          </a:p>
          <a:p>
            <a:pPr lvl="1"/>
            <a:endParaRPr lang="en-US" dirty="0"/>
          </a:p>
          <a:p>
            <a:r>
              <a:rPr lang="en-US" dirty="0" smtClean="0"/>
              <a:t>Two ideas:</a:t>
            </a:r>
          </a:p>
          <a:p>
            <a:pPr lvl="1"/>
            <a:r>
              <a:rPr lang="en-US" dirty="0" smtClean="0">
                <a:solidFill>
                  <a:srgbClr val="FF0000"/>
                </a:solidFill>
              </a:rPr>
              <a:t>Locality-aware data placement </a:t>
            </a:r>
            <a:r>
              <a:rPr lang="en-US" sz="1600" b="1" dirty="0" smtClean="0">
                <a:solidFill>
                  <a:schemeClr val="tx2">
                    <a:lumMod val="75000"/>
                  </a:schemeClr>
                </a:solidFill>
              </a:rPr>
              <a:t>[Yoon+ , ICCD 2012]</a:t>
            </a:r>
          </a:p>
          <a:p>
            <a:pPr lvl="1"/>
            <a:r>
              <a:rPr lang="en-US" dirty="0" smtClean="0">
                <a:solidFill>
                  <a:srgbClr val="FF0000"/>
                </a:solidFill>
              </a:rPr>
              <a:t>Cheap tag stores and dynamic granularity </a:t>
            </a:r>
            <a:r>
              <a:rPr lang="en-US" sz="1600" b="1" dirty="0" smtClean="0">
                <a:solidFill>
                  <a:srgbClr val="004D26"/>
                </a:solidFill>
              </a:rPr>
              <a:t>[Meza+, IEEE CAL 2012]</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73</a:t>
            </a:fld>
            <a:endParaRPr lang="en-US" dirty="0"/>
          </a:p>
        </p:txBody>
      </p:sp>
      <p:sp>
        <p:nvSpPr>
          <p:cNvPr id="5" name="Rectangle 4"/>
          <p:cNvSpPr>
            <a:spLocks noChangeArrowheads="1"/>
          </p:cNvSpPr>
          <p:nvPr/>
        </p:nvSpPr>
        <p:spPr bwMode="auto">
          <a:xfrm>
            <a:off x="611560" y="6056241"/>
            <a:ext cx="8208912" cy="36004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770008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with Large DRAM Caches</a:t>
            </a:r>
            <a:endParaRPr lang="en-US" dirty="0"/>
          </a:p>
        </p:txBody>
      </p:sp>
      <p:sp>
        <p:nvSpPr>
          <p:cNvPr id="3" name="Content Placeholder 2"/>
          <p:cNvSpPr>
            <a:spLocks noGrp="1"/>
          </p:cNvSpPr>
          <p:nvPr>
            <p:ph idx="1"/>
          </p:nvPr>
        </p:nvSpPr>
        <p:spPr/>
        <p:txBody>
          <a:bodyPr/>
          <a:lstStyle/>
          <a:p>
            <a:r>
              <a:rPr lang="en-US" dirty="0" smtClean="0"/>
              <a:t>A large DRAM cache requires a large metadata (tag + block-based information) store</a:t>
            </a:r>
          </a:p>
          <a:p>
            <a:r>
              <a:rPr lang="en-US" dirty="0" smtClean="0"/>
              <a:t>How do we design an efficient DRAM cache?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74</a:t>
            </a:fld>
            <a:endParaRPr lang="en-US"/>
          </a:p>
        </p:txBody>
      </p:sp>
      <p:sp>
        <p:nvSpPr>
          <p:cNvPr id="38" name="Rectangle 37"/>
          <p:cNvSpPr/>
          <p:nvPr/>
        </p:nvSpPr>
        <p:spPr>
          <a:xfrm>
            <a:off x="3692526"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39" name="Rectangle 38"/>
          <p:cNvSpPr/>
          <p:nvPr/>
        </p:nvSpPr>
        <p:spPr>
          <a:xfrm>
            <a:off x="4132263"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0" name="Rectangle 39"/>
          <p:cNvSpPr/>
          <p:nvPr/>
        </p:nvSpPr>
        <p:spPr>
          <a:xfrm>
            <a:off x="4572000"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1" name="Rectangle 40"/>
          <p:cNvSpPr/>
          <p:nvPr/>
        </p:nvSpPr>
        <p:spPr>
          <a:xfrm>
            <a:off x="5011737" y="2673241"/>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2" name="Rectangle 41"/>
          <p:cNvSpPr/>
          <p:nvPr/>
        </p:nvSpPr>
        <p:spPr>
          <a:xfrm>
            <a:off x="3692526"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3" name="Rectangle 42"/>
          <p:cNvSpPr/>
          <p:nvPr/>
        </p:nvSpPr>
        <p:spPr>
          <a:xfrm>
            <a:off x="4132263"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4" name="Rectangle 43"/>
          <p:cNvSpPr/>
          <p:nvPr/>
        </p:nvSpPr>
        <p:spPr>
          <a:xfrm>
            <a:off x="4572000"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5" name="Rectangle 44"/>
          <p:cNvSpPr/>
          <p:nvPr/>
        </p:nvSpPr>
        <p:spPr>
          <a:xfrm>
            <a:off x="5011737" y="3112978"/>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6" name="Rectangle 45"/>
          <p:cNvSpPr/>
          <p:nvPr/>
        </p:nvSpPr>
        <p:spPr>
          <a:xfrm>
            <a:off x="3692526"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7" name="Rectangle 46"/>
          <p:cNvSpPr/>
          <p:nvPr/>
        </p:nvSpPr>
        <p:spPr>
          <a:xfrm>
            <a:off x="4132263"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8" name="Rectangle 47"/>
          <p:cNvSpPr/>
          <p:nvPr/>
        </p:nvSpPr>
        <p:spPr>
          <a:xfrm>
            <a:off x="4572000"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49" name="Rectangle 48"/>
          <p:cNvSpPr/>
          <p:nvPr/>
        </p:nvSpPr>
        <p:spPr>
          <a:xfrm>
            <a:off x="5011737" y="3552715"/>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0" name="Rectangle 49"/>
          <p:cNvSpPr/>
          <p:nvPr/>
        </p:nvSpPr>
        <p:spPr>
          <a:xfrm>
            <a:off x="3692526"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1" name="Rectangle 50"/>
          <p:cNvSpPr/>
          <p:nvPr/>
        </p:nvSpPr>
        <p:spPr>
          <a:xfrm>
            <a:off x="4132263"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2" name="Rectangle 51"/>
          <p:cNvSpPr/>
          <p:nvPr/>
        </p:nvSpPr>
        <p:spPr>
          <a:xfrm>
            <a:off x="4572000"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sp>
        <p:nvSpPr>
          <p:cNvPr id="53" name="Rectangle 52"/>
          <p:cNvSpPr/>
          <p:nvPr/>
        </p:nvSpPr>
        <p:spPr>
          <a:xfrm>
            <a:off x="5011737" y="3992452"/>
            <a:ext cx="439737" cy="439737"/>
          </a:xfrm>
          <a:prstGeom prst="rect">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sz="1600" kern="0" dirty="0">
              <a:solidFill>
                <a:sysClr val="window" lastClr="FFFFFF"/>
              </a:solidFill>
              <a:latin typeface="Calibri"/>
            </a:endParaRPr>
          </a:p>
        </p:txBody>
      </p:sp>
      <p:cxnSp>
        <p:nvCxnSpPr>
          <p:cNvPr id="54" name="Straight Connector 7"/>
          <p:cNvCxnSpPr>
            <a:endCxn id="55" idx="3"/>
          </p:cNvCxnSpPr>
          <p:nvPr/>
        </p:nvCxnSpPr>
        <p:spPr>
          <a:xfrm rot="5400000">
            <a:off x="3480993" y="4875499"/>
            <a:ext cx="1094579" cy="207963"/>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5" name="Rectangle 54"/>
          <p:cNvSpPr/>
          <p:nvPr/>
        </p:nvSpPr>
        <p:spPr>
          <a:xfrm>
            <a:off x="1258888" y="5130689"/>
            <a:ext cx="2665412" cy="792162"/>
          </a:xfrm>
          <a:prstGeom prst="rect">
            <a:avLst/>
          </a:prstGeom>
          <a:gradFill rotWithShape="1">
            <a:gsLst>
              <a:gs pos="0">
                <a:srgbClr val="4BACC6">
                  <a:tint val="100000"/>
                  <a:shade val="100000"/>
                  <a:satMod val="130000"/>
                </a:srgbClr>
              </a:gs>
              <a:gs pos="100000">
                <a:srgbClr val="4BACC6">
                  <a:tint val="50000"/>
                  <a:shade val="100000"/>
                  <a:satMod val="350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sp>
        <p:nvSpPr>
          <p:cNvPr id="56" name="Rectangle 55"/>
          <p:cNvSpPr/>
          <p:nvPr/>
        </p:nvSpPr>
        <p:spPr>
          <a:xfrm>
            <a:off x="5219700" y="5130689"/>
            <a:ext cx="2665413" cy="79216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lstStyle/>
          <a:p>
            <a:pPr algn="ctr">
              <a:defRPr/>
            </a:pPr>
            <a:endParaRPr lang="en-US" b="1" kern="0" dirty="0">
              <a:solidFill>
                <a:sysClr val="window" lastClr="FFFFFF"/>
              </a:solidFill>
              <a:effectLst>
                <a:outerShdw blurRad="38100" dist="38100" dir="2700000" algn="tl">
                  <a:srgbClr val="000000">
                    <a:alpha val="43137"/>
                  </a:srgbClr>
                </a:outerShdw>
              </a:effectLst>
              <a:latin typeface="Calibri"/>
            </a:endParaRPr>
          </a:p>
        </p:txBody>
      </p:sp>
      <p:cxnSp>
        <p:nvCxnSpPr>
          <p:cNvPr id="57" name="Straight Connector 13"/>
          <p:cNvCxnSpPr>
            <a:endCxn id="56" idx="1"/>
          </p:cNvCxnSpPr>
          <p:nvPr/>
        </p:nvCxnSpPr>
        <p:spPr>
          <a:xfrm rot="16200000" flipH="1">
            <a:off x="4568430" y="4875499"/>
            <a:ext cx="1094579" cy="207962"/>
          </a:xfrm>
          <a:prstGeom prst="bentConnector2">
            <a:avLst/>
          </a:prstGeom>
          <a:noFill/>
          <a:ln w="76200" cap="flat" cmpd="sng" algn="ctr">
            <a:solidFill>
              <a:sysClr val="windowText" lastClr="000000"/>
            </a:solidFill>
            <a:prstDash val="solid"/>
          </a:ln>
          <a:effectLst>
            <a:outerShdw blurRad="40000" dist="20000" dir="5400000" rotWithShape="0">
              <a:srgbClr val="000000">
                <a:alpha val="38000"/>
              </a:srgbClr>
            </a:outerShdw>
          </a:effectLst>
        </p:spPr>
      </p:cxnSp>
      <p:sp>
        <p:nvSpPr>
          <p:cNvPr id="58" name="TextBox 26"/>
          <p:cNvSpPr txBox="1">
            <a:spLocks noChangeArrowheads="1"/>
          </p:cNvSpPr>
          <p:nvPr/>
        </p:nvSpPr>
        <p:spPr bwMode="auto">
          <a:xfrm>
            <a:off x="1919474" y="5051649"/>
            <a:ext cx="13812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DRAM</a:t>
            </a:r>
          </a:p>
        </p:txBody>
      </p:sp>
      <p:sp>
        <p:nvSpPr>
          <p:cNvPr id="59" name="TextBox 26"/>
          <p:cNvSpPr txBox="1">
            <a:spLocks noChangeArrowheads="1"/>
          </p:cNvSpPr>
          <p:nvPr/>
        </p:nvSpPr>
        <p:spPr bwMode="auto">
          <a:xfrm>
            <a:off x="6021186" y="5051649"/>
            <a:ext cx="10640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3600" kern="0" dirty="0" smtClean="0">
                <a:solidFill>
                  <a:sysClr val="windowText" lastClr="000000"/>
                </a:solidFill>
              </a:rPr>
              <a:t>PCM</a:t>
            </a:r>
            <a:endParaRPr lang="en-US" sz="3600" kern="0" dirty="0">
              <a:solidFill>
                <a:sysClr val="windowText" lastClr="000000"/>
              </a:solidFill>
            </a:endParaRPr>
          </a:p>
        </p:txBody>
      </p:sp>
      <p:sp>
        <p:nvSpPr>
          <p:cNvPr id="60" name="Rectangle 59"/>
          <p:cNvSpPr/>
          <p:nvPr/>
        </p:nvSpPr>
        <p:spPr>
          <a:xfrm>
            <a:off x="4092579" y="3194879"/>
            <a:ext cx="965529" cy="646331"/>
          </a:xfrm>
          <a:prstGeom prst="rect">
            <a:avLst/>
          </a:prstGeom>
        </p:spPr>
        <p:txBody>
          <a:bodyPr wrap="none">
            <a:spAutoFit/>
          </a:bodyPr>
          <a:lstStyle/>
          <a:p>
            <a:pPr>
              <a:defRPr/>
            </a:pPr>
            <a:r>
              <a:rPr lang="en-US" sz="3600" kern="0" dirty="0" smtClean="0">
                <a:solidFill>
                  <a:sysClr val="windowText" lastClr="000000"/>
                </a:solidFill>
                <a:latin typeface="Tahoma"/>
              </a:rPr>
              <a:t>CPU</a:t>
            </a:r>
            <a:endParaRPr lang="en-US" sz="3600" kern="0" dirty="0">
              <a:solidFill>
                <a:sysClr val="windowText" lastClr="000000"/>
              </a:solidFill>
              <a:latin typeface="Tahoma"/>
            </a:endParaRPr>
          </a:p>
        </p:txBody>
      </p:sp>
      <p:sp>
        <p:nvSpPr>
          <p:cNvPr id="61" name="TextBox 60"/>
          <p:cNvSpPr txBox="1"/>
          <p:nvPr/>
        </p:nvSpPr>
        <p:spPr>
          <a:xfrm>
            <a:off x="1514452" y="5543703"/>
            <a:ext cx="2097124"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(small, fast cache)</a:t>
            </a:r>
            <a:endParaRPr lang="en-US" sz="2000" kern="0" dirty="0">
              <a:solidFill>
                <a:sysClr val="windowText" lastClr="000000"/>
              </a:solidFill>
              <a:latin typeface="Tahoma"/>
            </a:endParaRPr>
          </a:p>
        </p:txBody>
      </p:sp>
      <p:sp>
        <p:nvSpPr>
          <p:cNvPr id="62" name="TextBox 61"/>
          <p:cNvSpPr txBox="1"/>
          <p:nvPr/>
        </p:nvSpPr>
        <p:spPr>
          <a:xfrm>
            <a:off x="5682600" y="5543703"/>
            <a:ext cx="1741207" cy="400110"/>
          </a:xfrm>
          <a:prstGeom prst="rect">
            <a:avLst/>
          </a:prstGeom>
          <a:noFill/>
        </p:spPr>
        <p:txBody>
          <a:bodyPr wrap="none" rtlCol="0">
            <a:spAutoFit/>
          </a:bodyPr>
          <a:lstStyle/>
          <a:p>
            <a:pPr algn="ctr">
              <a:defRPr/>
            </a:pPr>
            <a:r>
              <a:rPr lang="en-US" sz="2000" kern="0" dirty="0" smtClean="0">
                <a:solidFill>
                  <a:sysClr val="windowText" lastClr="000000"/>
                </a:solidFill>
                <a:latin typeface="Tahoma"/>
              </a:rPr>
              <a:t>(high capacity)</a:t>
            </a:r>
            <a:endParaRPr lang="en-US" sz="2000" kern="0" dirty="0">
              <a:solidFill>
                <a:sysClr val="windowText" lastClr="000000"/>
              </a:solidFill>
              <a:latin typeface="Tahoma"/>
            </a:endParaRPr>
          </a:p>
        </p:txBody>
      </p:sp>
      <p:sp>
        <p:nvSpPr>
          <p:cNvPr id="63" name="Rectangle 62"/>
          <p:cNvSpPr/>
          <p:nvPr/>
        </p:nvSpPr>
        <p:spPr>
          <a:xfrm>
            <a:off x="3692526" y="4432189"/>
            <a:ext cx="879474" cy="504825"/>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sp>
        <p:nvSpPr>
          <p:cNvPr id="64" name="Rectangle 63"/>
          <p:cNvSpPr/>
          <p:nvPr/>
        </p:nvSpPr>
        <p:spPr>
          <a:xfrm>
            <a:off x="4572000" y="4432189"/>
            <a:ext cx="879474" cy="503237"/>
          </a:xfrm>
          <a:prstGeom prst="rect">
            <a:avLst/>
          </a:prstGeom>
          <a:gradFill rotWithShape="1">
            <a:gsLst>
              <a:gs pos="0">
                <a:srgbClr val="C0504D">
                  <a:tint val="100000"/>
                  <a:shade val="100000"/>
                  <a:satMod val="130000"/>
                </a:srgbClr>
              </a:gs>
              <a:gs pos="100000">
                <a:srgbClr val="C0504D">
                  <a:tint val="50000"/>
                  <a:shade val="100000"/>
                  <a:satMod val="350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anchor="ctr"/>
          <a:lstStyle/>
          <a:p>
            <a:pPr algn="ctr">
              <a:lnSpc>
                <a:spcPct val="70000"/>
              </a:lnSpc>
              <a:defRPr/>
            </a:pPr>
            <a:r>
              <a:rPr lang="en-US" sz="2000" b="1" kern="0" dirty="0" err="1" smtClean="0">
                <a:solidFill>
                  <a:srgbClr val="000000"/>
                </a:solidFill>
                <a:latin typeface="Calibri"/>
              </a:rPr>
              <a:t>Mem</a:t>
            </a:r>
            <a:r>
              <a:rPr lang="en-US" sz="2000" b="1" kern="0" dirty="0" smtClean="0">
                <a:solidFill>
                  <a:srgbClr val="000000"/>
                </a:solidFill>
                <a:latin typeface="Calibri"/>
              </a:rPr>
              <a:t/>
            </a:r>
            <a:br>
              <a:rPr lang="en-US" sz="2000" b="1" kern="0" dirty="0" smtClean="0">
                <a:solidFill>
                  <a:srgbClr val="000000"/>
                </a:solidFill>
                <a:latin typeface="Calibri"/>
              </a:rPr>
            </a:br>
            <a:r>
              <a:rPr lang="en-US" sz="2000" b="1" kern="0" dirty="0" err="1" smtClean="0">
                <a:solidFill>
                  <a:srgbClr val="000000"/>
                </a:solidFill>
                <a:latin typeface="Calibri"/>
              </a:rPr>
              <a:t>Ctlr</a:t>
            </a:r>
            <a:endParaRPr lang="en-US" sz="2000" b="1" kern="0" dirty="0">
              <a:solidFill>
                <a:srgbClr val="000000"/>
              </a:solidFill>
              <a:latin typeface="Calibri"/>
            </a:endParaRPr>
          </a:p>
        </p:txBody>
      </p:sp>
      <p:grpSp>
        <p:nvGrpSpPr>
          <p:cNvPr id="65" name="Group 64"/>
          <p:cNvGrpSpPr/>
          <p:nvPr/>
        </p:nvGrpSpPr>
        <p:grpSpPr>
          <a:xfrm>
            <a:off x="4060296" y="3825491"/>
            <a:ext cx="1114608" cy="815677"/>
            <a:chOff x="1506883" y="3741716"/>
            <a:chExt cx="1114608" cy="815677"/>
          </a:xfrm>
        </p:grpSpPr>
        <p:cxnSp>
          <p:nvCxnSpPr>
            <p:cNvPr id="66" name="Straight Arrow Connector 65"/>
            <p:cNvCxnSpPr/>
            <p:nvPr/>
          </p:nvCxnSpPr>
          <p:spPr bwMode="auto">
            <a:xfrm>
              <a:off x="2011708" y="4203380"/>
              <a:ext cx="0" cy="354013"/>
            </a:xfrm>
            <a:prstGeom prst="straightConnector1">
              <a:avLst/>
            </a:prstGeom>
            <a:noFill/>
            <a:ln w="38100" cap="flat" cmpd="sng" algn="ctr">
              <a:solidFill>
                <a:srgbClr val="000000"/>
              </a:solidFill>
              <a:prstDash val="solid"/>
              <a:tailEnd type="arrow"/>
            </a:ln>
            <a:effectLst>
              <a:outerShdw blurRad="40000" dist="20000" dir="5400000" rotWithShape="0">
                <a:srgbClr val="000000">
                  <a:alpha val="38000"/>
                </a:srgbClr>
              </a:outerShdw>
            </a:effectLst>
          </p:spPr>
        </p:cxnSp>
        <p:sp>
          <p:nvSpPr>
            <p:cNvPr id="67" name="TextBox 11"/>
            <p:cNvSpPr txBox="1">
              <a:spLocks noChangeArrowheads="1"/>
            </p:cNvSpPr>
            <p:nvPr/>
          </p:nvSpPr>
          <p:spPr bwMode="auto">
            <a:xfrm>
              <a:off x="1506883" y="3741716"/>
              <a:ext cx="111460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defRPr/>
              </a:pPr>
              <a:r>
                <a:rPr lang="en-US" sz="2400" kern="0" dirty="0">
                  <a:solidFill>
                    <a:sysClr val="windowText" lastClr="000000"/>
                  </a:solidFill>
                </a:rPr>
                <a:t>LOAD X</a:t>
              </a:r>
            </a:p>
          </p:txBody>
        </p:sp>
      </p:grpSp>
      <p:sp>
        <p:nvSpPr>
          <p:cNvPr id="68" name="TextBox 67"/>
          <p:cNvSpPr txBox="1"/>
          <p:nvPr/>
        </p:nvSpPr>
        <p:spPr>
          <a:xfrm>
            <a:off x="1990707" y="5943813"/>
            <a:ext cx="1334720" cy="492443"/>
          </a:xfrm>
          <a:prstGeom prst="rect">
            <a:avLst/>
          </a:prstGeom>
          <a:noFill/>
        </p:spPr>
        <p:txBody>
          <a:bodyPr wrap="none" rtlCol="0">
            <a:spAutoFit/>
          </a:bodyPr>
          <a:lstStyle/>
          <a:p>
            <a:pPr>
              <a:defRPr/>
            </a:pPr>
            <a:r>
              <a:rPr lang="en-US" sz="2600" kern="0" dirty="0" smtClean="0">
                <a:solidFill>
                  <a:srgbClr val="FF0000"/>
                </a:solidFill>
                <a:latin typeface="Tahoma"/>
              </a:rPr>
              <a:t>Access X</a:t>
            </a:r>
            <a:endParaRPr lang="en-US" sz="2600" kern="0" dirty="0">
              <a:solidFill>
                <a:srgbClr val="FF0000"/>
              </a:solidFill>
              <a:latin typeface="Tahoma"/>
            </a:endParaRPr>
          </a:p>
        </p:txBody>
      </p:sp>
      <p:sp>
        <p:nvSpPr>
          <p:cNvPr id="69" name="Rounded Rectangular Callout 68"/>
          <p:cNvSpPr/>
          <p:nvPr/>
        </p:nvSpPr>
        <p:spPr>
          <a:xfrm>
            <a:off x="1258888" y="4055952"/>
            <a:ext cx="2297111" cy="879474"/>
          </a:xfrm>
          <a:prstGeom prst="wedgeRoundRectCallout">
            <a:avLst>
              <a:gd name="adj1" fmla="val 61715"/>
              <a:gd name="adj2" fmla="val 28876"/>
              <a:gd name="adj3" fmla="val 16667"/>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Metadata:</a:t>
            </a:r>
          </a:p>
          <a:p>
            <a:pPr algn="ctr">
              <a:defRPr/>
            </a:pPr>
            <a:r>
              <a:rPr lang="en-US" sz="2600" kern="0" dirty="0" smtClean="0">
                <a:solidFill>
                  <a:sysClr val="windowText" lastClr="000000"/>
                </a:solidFill>
                <a:latin typeface="Calibri"/>
              </a:rPr>
              <a:t>X </a:t>
            </a:r>
            <a:r>
              <a:rPr lang="en-US" sz="2600" kern="0" dirty="0" smtClean="0">
                <a:solidFill>
                  <a:sysClr val="windowText" lastClr="000000"/>
                </a:solidFill>
                <a:latin typeface="Calibri"/>
                <a:sym typeface="Wingdings"/>
              </a:rPr>
              <a:t> </a:t>
            </a:r>
            <a:r>
              <a:rPr lang="en-US" sz="2600" kern="0" dirty="0" smtClean="0">
                <a:solidFill>
                  <a:srgbClr val="4BACC6">
                    <a:lumMod val="75000"/>
                  </a:srgbClr>
                </a:solidFill>
                <a:latin typeface="Calibri"/>
                <a:sym typeface="Wingdings"/>
              </a:rPr>
              <a:t>DRAM</a:t>
            </a:r>
            <a:endParaRPr lang="en-US" sz="2600" kern="0" dirty="0">
              <a:solidFill>
                <a:srgbClr val="4BACC6">
                  <a:lumMod val="75000"/>
                </a:srgbClr>
              </a:solidFill>
              <a:latin typeface="Calibri"/>
            </a:endParaRPr>
          </a:p>
        </p:txBody>
      </p:sp>
      <p:sp>
        <p:nvSpPr>
          <p:cNvPr id="70" name="Rectangle 69"/>
          <p:cNvSpPr/>
          <p:nvPr/>
        </p:nvSpPr>
        <p:spPr>
          <a:xfrm>
            <a:off x="2144637" y="5312871"/>
            <a:ext cx="799889" cy="461664"/>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sz="2600" kern="0" dirty="0" smtClean="0">
                <a:solidFill>
                  <a:sysClr val="windowText" lastClr="000000"/>
                </a:solidFill>
                <a:latin typeface="Calibri"/>
              </a:rPr>
              <a:t>X</a:t>
            </a:r>
            <a:endParaRPr lang="en-US" sz="2600" kern="0" dirty="0">
              <a:solidFill>
                <a:sysClr val="windowText" lastClr="000000"/>
              </a:solidFill>
              <a:latin typeface="Calibri"/>
            </a:endParaRPr>
          </a:p>
        </p:txBody>
      </p:sp>
    </p:spTree>
    <p:extLst>
      <p:ext uri="{BB962C8B-B14F-4D97-AF65-F5344CB8AC3E}">
        <p14:creationId xmlns:p14="http://schemas.microsoft.com/office/powerpoint/2010/main" val="17923672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0" nodeType="clickEffect">
                                  <p:stCondLst>
                                    <p:cond delay="0"/>
                                  </p:stCondLst>
                                  <p:childTnLst>
                                    <p:animMotion origin="layout" path="M -1.13116E-6 -4.30623E-6 C 0.06297 0.01552 0.12612 0.03127 0.15596 0.00255 C 0.18581 -0.02618 0.18216 -0.09938 0.17869 -0.17257 " pathEditMode="relative" ptsTypes="aaA">
                                      <p:cBhvr>
                                        <p:cTn id="26" dur="2000" fill="hold"/>
                                        <p:tgtEl>
                                          <p:spTgt spid="7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animBg="1"/>
      <p:bldP spid="70" grpId="0" animBg="1"/>
      <p:bldP spid="70"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1: Store Tags in Main Memory</a:t>
            </a:r>
            <a:endParaRPr lang="en-US" dirty="0"/>
          </a:p>
        </p:txBody>
      </p:sp>
      <p:sp>
        <p:nvSpPr>
          <p:cNvPr id="3" name="Content Placeholder 2"/>
          <p:cNvSpPr>
            <a:spLocks noGrp="1"/>
          </p:cNvSpPr>
          <p:nvPr>
            <p:ph idx="1"/>
          </p:nvPr>
        </p:nvSpPr>
        <p:spPr/>
        <p:txBody>
          <a:bodyPr/>
          <a:lstStyle/>
          <a:p>
            <a:r>
              <a:rPr lang="en-US" dirty="0" smtClean="0"/>
              <a:t>Store tags in the same row as data in DRAM</a:t>
            </a:r>
          </a:p>
          <a:p>
            <a:pPr lvl="1"/>
            <a:r>
              <a:rPr lang="en-US" dirty="0" smtClean="0"/>
              <a:t>Data and metadata can be accessed together</a:t>
            </a:r>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lvl="1"/>
            <a:endParaRPr lang="en-US" dirty="0" smtClean="0"/>
          </a:p>
          <a:p>
            <a:r>
              <a:rPr lang="en-US" dirty="0" smtClean="0"/>
              <a:t>Benefit: No on-chip tag storage overhead</a:t>
            </a:r>
          </a:p>
          <a:p>
            <a:r>
              <a:rPr lang="en-US" dirty="0" smtClean="0"/>
              <a:t>Downsides: </a:t>
            </a:r>
          </a:p>
          <a:p>
            <a:pPr lvl="1"/>
            <a:r>
              <a:rPr lang="en-US" dirty="0" smtClean="0"/>
              <a:t>Cache hit determined only after a DRAM access</a:t>
            </a:r>
          </a:p>
          <a:p>
            <a:pPr lvl="1"/>
            <a:r>
              <a:rPr lang="en-US" dirty="0" smtClean="0"/>
              <a:t>Cache hit requires two DRAM accesses</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75</a:t>
            </a:fld>
            <a:endParaRPr lang="en-US"/>
          </a:p>
        </p:txBody>
      </p:sp>
      <p:sp>
        <p:nvSpPr>
          <p:cNvPr id="46" name="Rectangle 45"/>
          <p:cNvSpPr/>
          <p:nvPr/>
        </p:nvSpPr>
        <p:spPr>
          <a:xfrm>
            <a:off x="4497764" y="320604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2</a:t>
            </a:r>
            <a:endParaRPr lang="en-US" sz="2400" kern="0" dirty="0">
              <a:solidFill>
                <a:srgbClr val="000000"/>
              </a:solidFill>
              <a:latin typeface="Calibri"/>
            </a:endParaRPr>
          </a:p>
        </p:txBody>
      </p:sp>
      <p:sp>
        <p:nvSpPr>
          <p:cNvPr id="47" name="Rectangle 46"/>
          <p:cNvSpPr/>
          <p:nvPr/>
        </p:nvSpPr>
        <p:spPr>
          <a:xfrm>
            <a:off x="733820" y="320604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0</a:t>
            </a:r>
            <a:endParaRPr lang="en-US" sz="2400" kern="0" dirty="0">
              <a:solidFill>
                <a:srgbClr val="000000"/>
              </a:solidFill>
              <a:latin typeface="Calibri"/>
            </a:endParaRPr>
          </a:p>
        </p:txBody>
      </p:sp>
      <p:sp>
        <p:nvSpPr>
          <p:cNvPr id="48" name="Rectangle 47"/>
          <p:cNvSpPr/>
          <p:nvPr/>
        </p:nvSpPr>
        <p:spPr>
          <a:xfrm>
            <a:off x="2615792" y="3206042"/>
            <a:ext cx="1881972" cy="397787"/>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sz="2400" kern="0" dirty="0" smtClean="0">
                <a:solidFill>
                  <a:srgbClr val="000000"/>
                </a:solidFill>
                <a:latin typeface="Calibri"/>
              </a:rPr>
              <a:t>Cache block 1</a:t>
            </a:r>
            <a:endParaRPr lang="en-US" sz="2400" kern="0" dirty="0">
              <a:solidFill>
                <a:srgbClr val="000000"/>
              </a:solidFill>
              <a:latin typeface="Calibri"/>
            </a:endParaRPr>
          </a:p>
        </p:txBody>
      </p:sp>
      <p:cxnSp>
        <p:nvCxnSpPr>
          <p:cNvPr id="49" name="Straight Arrow Connector 48"/>
          <p:cNvCxnSpPr/>
          <p:nvPr/>
        </p:nvCxnSpPr>
        <p:spPr>
          <a:xfrm>
            <a:off x="733820" y="2977146"/>
            <a:ext cx="7527888" cy="0"/>
          </a:xfrm>
          <a:prstGeom prst="straightConnector1">
            <a:avLst/>
          </a:prstGeom>
          <a:noFill/>
          <a:ln w="38100" cap="flat" cmpd="sng" algn="ctr">
            <a:solidFill>
              <a:sysClr val="windowText" lastClr="000000"/>
            </a:solidFill>
            <a:prstDash val="solid"/>
            <a:headEnd type="arrow"/>
            <a:tailEnd type="arrow"/>
          </a:ln>
          <a:effectLst/>
        </p:spPr>
      </p:cxnSp>
      <p:sp>
        <p:nvSpPr>
          <p:cNvPr id="50" name="TextBox 49"/>
          <p:cNvSpPr txBox="1"/>
          <p:nvPr/>
        </p:nvSpPr>
        <p:spPr>
          <a:xfrm>
            <a:off x="3874167" y="2708920"/>
            <a:ext cx="1544012" cy="461665"/>
          </a:xfrm>
          <a:prstGeom prst="rect">
            <a:avLst/>
          </a:prstGeom>
          <a:solidFill>
            <a:srgbClr val="FFFFFF"/>
          </a:solidFill>
        </p:spPr>
        <p:txBody>
          <a:bodyPr wrap="none" rtlCol="0">
            <a:spAutoFit/>
          </a:bodyPr>
          <a:lstStyle/>
          <a:p>
            <a:pPr>
              <a:defRPr/>
            </a:pPr>
            <a:r>
              <a:rPr lang="en-US" sz="2400" kern="0" dirty="0" smtClean="0">
                <a:solidFill>
                  <a:sysClr val="windowText" lastClr="000000"/>
                </a:solidFill>
                <a:latin typeface="Tahoma"/>
              </a:rPr>
              <a:t>DRAM row</a:t>
            </a:r>
            <a:endParaRPr lang="en-US" sz="2400" kern="0" dirty="0">
              <a:solidFill>
                <a:sysClr val="windowText" lastClr="000000"/>
              </a:solidFill>
              <a:latin typeface="Tahoma"/>
            </a:endParaRPr>
          </a:p>
        </p:txBody>
      </p:sp>
      <p:sp>
        <p:nvSpPr>
          <p:cNvPr id="51" name="Rectangle 50"/>
          <p:cNvSpPr/>
          <p:nvPr/>
        </p:nvSpPr>
        <p:spPr>
          <a:xfrm>
            <a:off x="6379736" y="32060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Tag0</a:t>
            </a:r>
            <a:endParaRPr lang="en-US" kern="0" dirty="0">
              <a:solidFill>
                <a:srgbClr val="000000"/>
              </a:solidFill>
              <a:latin typeface="Calibri"/>
            </a:endParaRPr>
          </a:p>
        </p:txBody>
      </p:sp>
      <p:sp>
        <p:nvSpPr>
          <p:cNvPr id="52" name="Rectangle 51"/>
          <p:cNvSpPr/>
          <p:nvPr/>
        </p:nvSpPr>
        <p:spPr>
          <a:xfrm>
            <a:off x="7007060" y="32060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Tag1</a:t>
            </a:r>
            <a:endParaRPr lang="en-US" kern="0" dirty="0">
              <a:solidFill>
                <a:srgbClr val="000000"/>
              </a:solidFill>
              <a:latin typeface="Calibri"/>
            </a:endParaRPr>
          </a:p>
        </p:txBody>
      </p:sp>
      <p:sp>
        <p:nvSpPr>
          <p:cNvPr id="53" name="Rectangle 52"/>
          <p:cNvSpPr/>
          <p:nvPr/>
        </p:nvSpPr>
        <p:spPr>
          <a:xfrm>
            <a:off x="7634384" y="3206042"/>
            <a:ext cx="627324" cy="397787"/>
          </a:xfrm>
          <a:prstGeom prst="rect">
            <a:avLst/>
          </a:prstGeom>
          <a:gradFill rotWithShape="1">
            <a:gsLst>
              <a:gs pos="0">
                <a:srgbClr val="F79646">
                  <a:tint val="100000"/>
                  <a:shade val="100000"/>
                  <a:satMod val="130000"/>
                </a:srgbClr>
              </a:gs>
              <a:gs pos="100000">
                <a:srgbClr val="F79646">
                  <a:tint val="50000"/>
                  <a:shade val="100000"/>
                  <a:satMod val="350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r>
              <a:rPr lang="en-US" kern="0" dirty="0" smtClean="0">
                <a:solidFill>
                  <a:srgbClr val="000000"/>
                </a:solidFill>
                <a:latin typeface="Calibri"/>
              </a:rPr>
              <a:t>Tag2</a:t>
            </a:r>
            <a:endParaRPr lang="en-US" kern="0" dirty="0">
              <a:solidFill>
                <a:srgbClr val="000000"/>
              </a:solidFill>
              <a:latin typeface="Calibri"/>
            </a:endParaRPr>
          </a:p>
        </p:txBody>
      </p:sp>
    </p:spTree>
    <p:extLst>
      <p:ext uri="{BB962C8B-B14F-4D97-AF65-F5344CB8AC3E}">
        <p14:creationId xmlns:p14="http://schemas.microsoft.com/office/powerpoint/2010/main" val="16570611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2: Cache Tags in On-Chip SRAM</a:t>
            </a:r>
            <a:endParaRPr lang="en-US" dirty="0"/>
          </a:p>
        </p:txBody>
      </p:sp>
      <p:sp>
        <p:nvSpPr>
          <p:cNvPr id="3" name="Content Placeholder 2"/>
          <p:cNvSpPr>
            <a:spLocks noGrp="1"/>
          </p:cNvSpPr>
          <p:nvPr>
            <p:ph idx="1"/>
          </p:nvPr>
        </p:nvSpPr>
        <p:spPr/>
        <p:txBody>
          <a:bodyPr/>
          <a:lstStyle/>
          <a:p>
            <a:r>
              <a:rPr lang="en-US" dirty="0" smtClean="0"/>
              <a:t>Recall Idea 1: Store </a:t>
            </a:r>
            <a:r>
              <a:rPr lang="en-US" dirty="0"/>
              <a:t>all metadata in DRAM </a:t>
            </a:r>
          </a:p>
          <a:p>
            <a:pPr lvl="1"/>
            <a:r>
              <a:rPr lang="en-US" dirty="0"/>
              <a:t>To reduce metadata storage overhead</a:t>
            </a:r>
          </a:p>
          <a:p>
            <a:endParaRPr lang="en-US" dirty="0" smtClean="0"/>
          </a:p>
          <a:p>
            <a:r>
              <a:rPr lang="en-US" dirty="0" smtClean="0"/>
              <a:t>Idea 2: </a:t>
            </a:r>
            <a:r>
              <a:rPr lang="en-US" dirty="0" smtClean="0">
                <a:solidFill>
                  <a:srgbClr val="0000FF"/>
                </a:solidFill>
              </a:rPr>
              <a:t>Cache </a:t>
            </a:r>
            <a:r>
              <a:rPr lang="en-US" dirty="0">
                <a:solidFill>
                  <a:srgbClr val="0000FF"/>
                </a:solidFill>
              </a:rPr>
              <a:t>in on-chip SRAM frequently-accessed metadata</a:t>
            </a:r>
          </a:p>
          <a:p>
            <a:pPr lvl="1"/>
            <a:r>
              <a:rPr lang="en-US" dirty="0" smtClean="0"/>
              <a:t>Cache </a:t>
            </a:r>
            <a:r>
              <a:rPr lang="en-US" dirty="0"/>
              <a:t>only a small amount to keep SRAM size small</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76</a:t>
            </a:fld>
            <a:endParaRPr lang="en-US"/>
          </a:p>
        </p:txBody>
      </p:sp>
    </p:spTree>
    <p:extLst>
      <p:ext uri="{BB962C8B-B14F-4D97-AF65-F5344CB8AC3E}">
        <p14:creationId xmlns:p14="http://schemas.microsoft.com/office/powerpoint/2010/main" val="19578137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6632"/>
            <a:ext cx="8915400" cy="1066800"/>
          </a:xfrm>
        </p:spPr>
        <p:txBody>
          <a:bodyPr/>
          <a:lstStyle/>
          <a:p>
            <a:r>
              <a:rPr lang="en-US" dirty="0" smtClean="0"/>
              <a:t>Idea 3: Dynamic Data Transfer Granularity</a:t>
            </a:r>
            <a:endParaRPr lang="en-US" dirty="0"/>
          </a:p>
        </p:txBody>
      </p:sp>
      <p:sp>
        <p:nvSpPr>
          <p:cNvPr id="3" name="Content Placeholder 2"/>
          <p:cNvSpPr>
            <a:spLocks noGrp="1"/>
          </p:cNvSpPr>
          <p:nvPr>
            <p:ph idx="1"/>
          </p:nvPr>
        </p:nvSpPr>
        <p:spPr/>
        <p:txBody>
          <a:bodyPr/>
          <a:lstStyle/>
          <a:p>
            <a:pPr lvl="0">
              <a:defRPr/>
            </a:pPr>
            <a:r>
              <a:rPr lang="en-US" dirty="0"/>
              <a:t>Some applications benefit from caching more data</a:t>
            </a:r>
          </a:p>
          <a:p>
            <a:pPr lvl="1">
              <a:defRPr/>
            </a:pPr>
            <a:r>
              <a:rPr lang="en-US" dirty="0"/>
              <a:t>They have good spatial locality</a:t>
            </a:r>
          </a:p>
          <a:p>
            <a:pPr>
              <a:defRPr/>
            </a:pPr>
            <a:r>
              <a:rPr lang="en-US" dirty="0"/>
              <a:t>Others do not</a:t>
            </a:r>
          </a:p>
          <a:p>
            <a:pPr lvl="1">
              <a:defRPr/>
            </a:pPr>
            <a:r>
              <a:rPr lang="en-US" dirty="0"/>
              <a:t>Large granularity wastes bandwidth and reduces cache utilization</a:t>
            </a:r>
          </a:p>
          <a:p>
            <a:pPr>
              <a:defRPr/>
            </a:pPr>
            <a:endParaRPr lang="en-US" sz="2800" dirty="0"/>
          </a:p>
          <a:p>
            <a:pPr>
              <a:defRPr/>
            </a:pPr>
            <a:r>
              <a:rPr lang="en-US" dirty="0"/>
              <a:t>Idea </a:t>
            </a:r>
            <a:r>
              <a:rPr lang="en-US" dirty="0" smtClean="0"/>
              <a:t>3: </a:t>
            </a:r>
            <a:r>
              <a:rPr lang="en-US" dirty="0" smtClean="0">
                <a:solidFill>
                  <a:srgbClr val="0000FF"/>
                </a:solidFill>
              </a:rPr>
              <a:t>Simple </a:t>
            </a:r>
            <a:r>
              <a:rPr lang="en-US" dirty="0">
                <a:solidFill>
                  <a:srgbClr val="0000FF"/>
                </a:solidFill>
              </a:rPr>
              <a:t>dynamic caching granularity policy</a:t>
            </a:r>
          </a:p>
          <a:p>
            <a:pPr lvl="1"/>
            <a:r>
              <a:rPr lang="en-US" dirty="0" smtClean="0"/>
              <a:t>Cost-benefit analysis to determine best DRAM cache block size</a:t>
            </a:r>
          </a:p>
          <a:p>
            <a:pPr lvl="1"/>
            <a:endParaRPr lang="en-US" dirty="0" smtClean="0"/>
          </a:p>
          <a:p>
            <a:endParaRPr lang="en-US" sz="2000" dirty="0"/>
          </a:p>
          <a:p>
            <a:r>
              <a:rPr lang="en-US" sz="2000" dirty="0" smtClean="0"/>
              <a:t>Meza</a:t>
            </a:r>
            <a:r>
              <a:rPr lang="en-US" sz="2000" dirty="0"/>
              <a:t>, Chang, Yoon, Mutlu, </a:t>
            </a:r>
            <a:r>
              <a:rPr lang="en-US" sz="2000" dirty="0" err="1"/>
              <a:t>Ranganathan</a:t>
            </a:r>
            <a:r>
              <a:rPr lang="en-US" sz="2000" dirty="0"/>
              <a:t>, “</a:t>
            </a:r>
            <a:r>
              <a:rPr lang="en-US" sz="2000" dirty="0">
                <a:solidFill>
                  <a:srgbClr val="0000FF"/>
                </a:solidFill>
              </a:rPr>
              <a:t>Enabling Efficient and Scalable Hybrid Memories</a:t>
            </a:r>
            <a:r>
              <a:rPr lang="en-US" sz="2000" dirty="0"/>
              <a:t>,” IEEE Comp. Arch. Letters, 2012.</a:t>
            </a:r>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77</a:t>
            </a:fld>
            <a:endParaRPr lang="en-US"/>
          </a:p>
        </p:txBody>
      </p:sp>
    </p:spTree>
    <p:extLst>
      <p:ext uri="{BB962C8B-B14F-4D97-AF65-F5344CB8AC3E}">
        <p14:creationId xmlns:p14="http://schemas.microsoft.com/office/powerpoint/2010/main" val="16583397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873827858"/>
              </p:ext>
            </p:extLst>
          </p:nvPr>
        </p:nvGraphicFramePr>
        <p:xfrm>
          <a:off x="339725" y="1198572"/>
          <a:ext cx="8370758" cy="502245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78</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TIMBER Performance</a:t>
            </a:r>
            <a:endParaRPr lang="en-US" sz="4600" cap="none" dirty="0">
              <a:latin typeface="Calibri"/>
            </a:endParaRPr>
          </a:p>
        </p:txBody>
      </p:sp>
      <p:sp>
        <p:nvSpPr>
          <p:cNvPr id="9" name="TextBox 8"/>
          <p:cNvSpPr txBox="1"/>
          <p:nvPr/>
        </p:nvSpPr>
        <p:spPr>
          <a:xfrm>
            <a:off x="4469199" y="1443382"/>
            <a:ext cx="811640" cy="584776"/>
          </a:xfrm>
          <a:prstGeom prst="rect">
            <a:avLst/>
          </a:prstGeom>
          <a:noFill/>
        </p:spPr>
        <p:txBody>
          <a:bodyPr wrap="none" rtlCol="0">
            <a:spAutoFit/>
          </a:bodyPr>
          <a:lstStyle/>
          <a:p>
            <a:pPr defTabSz="457200"/>
            <a:r>
              <a:rPr lang="en-US" sz="3200" dirty="0">
                <a:solidFill>
                  <a:srgbClr val="000000"/>
                </a:solidFill>
                <a:latin typeface="Calibri"/>
              </a:rPr>
              <a:t>-</a:t>
            </a:r>
            <a:r>
              <a:rPr lang="en-US" sz="3200" dirty="0" smtClean="0">
                <a:solidFill>
                  <a:srgbClr val="000000"/>
                </a:solidFill>
                <a:latin typeface="Calibri"/>
              </a:rPr>
              <a:t>6%</a:t>
            </a:r>
            <a:endParaRPr lang="en-US" sz="3200" dirty="0">
              <a:solidFill>
                <a:srgbClr val="000000"/>
              </a:solidFill>
              <a:latin typeface="Calibri"/>
            </a:endParaRPr>
          </a:p>
        </p:txBody>
      </p:sp>
      <p:cxnSp>
        <p:nvCxnSpPr>
          <p:cNvPr id="17" name="Straight Arrow Connector 16"/>
          <p:cNvCxnSpPr/>
          <p:nvPr/>
        </p:nvCxnSpPr>
        <p:spPr>
          <a:xfrm flipH="1" flipV="1">
            <a:off x="2442831" y="1388822"/>
            <a:ext cx="5072428" cy="263300"/>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3259690453"/>
      </p:ext>
    </p:extLst>
  </p:cSld>
  <p:clrMapOvr>
    <a:masterClrMapping/>
  </p:clrMapOvr>
  <mc:AlternateContent xmlns:mc="http://schemas.openxmlformats.org/markup-compatibility/2006" xmlns:p14="http://schemas.microsoft.com/office/powerpoint/2010/main">
    <mc:Choice Requires="p14">
      <p:transition spd="slow" p14:dur="2000" advTm="5098"/>
    </mc:Choice>
    <mc:Fallback xmlns="">
      <p:transition xmlns:p14="http://schemas.microsoft.com/office/powerpoint/2010/main" spd="slow" advTm="5098"/>
    </mc:Fallback>
  </mc:AlternateContent>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1696894714"/>
              </p:ext>
            </p:extLst>
          </p:nvPr>
        </p:nvGraphicFramePr>
        <p:xfrm>
          <a:off x="339724" y="1205424"/>
          <a:ext cx="8347075" cy="5008245"/>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79</a:t>
            </a:fld>
            <a:endParaRPr lang="en-US">
              <a:latin typeface="Calibri"/>
            </a:endParaRPr>
          </a:p>
        </p:txBody>
      </p:sp>
      <p:sp>
        <p:nvSpPr>
          <p:cNvPr id="8" name="Title 3"/>
          <p:cNvSpPr txBox="1">
            <a:spLocks/>
          </p:cNvSpPr>
          <p:nvPr/>
        </p:nvSpPr>
        <p:spPr>
          <a:xfrm>
            <a:off x="339725" y="420624"/>
            <a:ext cx="8375650" cy="566347"/>
          </a:xfrm>
          <a:prstGeom prst="rect">
            <a:avLst/>
          </a:prstGeom>
        </p:spPr>
        <p:txBody>
          <a:bodyPr vert="horz" lIns="91440" tIns="45720" rIns="91440" bIns="45720" rtlCol="0" anchor="ctr" anchorCtr="0">
            <a:noAutofit/>
          </a:bodyPr>
          <a:lstStyle>
            <a:lvl1pPr marL="0" marR="0" indent="0" algn="l" defTabSz="914400" rtl="0" eaLnBrk="1" fontAlgn="auto" latinLnBrk="0" hangingPunct="1">
              <a:lnSpc>
                <a:spcPts val="3300"/>
              </a:lnSpc>
              <a:spcBef>
                <a:spcPct val="0"/>
              </a:spcBef>
              <a:spcAft>
                <a:spcPts val="0"/>
              </a:spcAft>
              <a:buClrTx/>
              <a:buSzTx/>
              <a:buFontTx/>
              <a:buNone/>
              <a:tabLst/>
              <a:defRPr sz="3300" kern="1200" cap="all" baseline="0">
                <a:solidFill>
                  <a:srgbClr val="000000"/>
                </a:solidFill>
                <a:latin typeface="+mj-lt"/>
                <a:ea typeface="+mj-ea"/>
                <a:cs typeface="+mj-cs"/>
              </a:defRPr>
            </a:lvl1pPr>
          </a:lstStyle>
          <a:p>
            <a:pPr>
              <a:lnSpc>
                <a:spcPct val="100000"/>
              </a:lnSpc>
              <a:defRPr/>
            </a:pPr>
            <a:r>
              <a:rPr lang="en-US" sz="4600" cap="none" dirty="0" smtClean="0">
                <a:latin typeface="Calibri"/>
              </a:rPr>
              <a:t>TIMBER Energy Efficiency</a:t>
            </a:r>
            <a:endParaRPr lang="en-US" sz="4600" cap="none" dirty="0">
              <a:latin typeface="Calibri"/>
            </a:endParaRPr>
          </a:p>
        </p:txBody>
      </p:sp>
      <p:sp>
        <p:nvSpPr>
          <p:cNvPr id="10" name="TextBox 9"/>
          <p:cNvSpPr txBox="1"/>
          <p:nvPr/>
        </p:nvSpPr>
        <p:spPr>
          <a:xfrm>
            <a:off x="4350397" y="1250250"/>
            <a:ext cx="893995" cy="584776"/>
          </a:xfrm>
          <a:prstGeom prst="rect">
            <a:avLst/>
          </a:prstGeom>
          <a:noFill/>
        </p:spPr>
        <p:txBody>
          <a:bodyPr wrap="none" rtlCol="0">
            <a:spAutoFit/>
          </a:bodyPr>
          <a:lstStyle/>
          <a:p>
            <a:pPr defTabSz="457200"/>
            <a:r>
              <a:rPr lang="en-US" sz="3200" dirty="0" smtClean="0">
                <a:solidFill>
                  <a:srgbClr val="000000"/>
                </a:solidFill>
                <a:latin typeface="Calibri"/>
              </a:rPr>
              <a:t>18%</a:t>
            </a:r>
            <a:endParaRPr lang="en-US" sz="3200" dirty="0">
              <a:solidFill>
                <a:srgbClr val="000000"/>
              </a:solidFill>
              <a:latin typeface="Calibri"/>
            </a:endParaRPr>
          </a:p>
        </p:txBody>
      </p:sp>
      <p:cxnSp>
        <p:nvCxnSpPr>
          <p:cNvPr id="14" name="Straight Arrow Connector 13"/>
          <p:cNvCxnSpPr/>
          <p:nvPr/>
        </p:nvCxnSpPr>
        <p:spPr>
          <a:xfrm flipH="1">
            <a:off x="2731242" y="1516529"/>
            <a:ext cx="4836464" cy="587896"/>
          </a:xfrm>
          <a:prstGeom prst="straightConnector1">
            <a:avLst/>
          </a:prstGeom>
          <a:ln w="38100" cmpd="sng">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1619672" y="6239053"/>
            <a:ext cx="6696744" cy="646331"/>
          </a:xfrm>
          <a:prstGeom prst="rect">
            <a:avLst/>
          </a:prstGeom>
        </p:spPr>
        <p:txBody>
          <a:bodyPr wrap="square">
            <a:spAutoFit/>
          </a:bodyPr>
          <a:lstStyle/>
          <a:p>
            <a:r>
              <a:rPr lang="en-US" dirty="0">
                <a:solidFill>
                  <a:prstClr val="black"/>
                </a:solidFill>
                <a:latin typeface="Calibri"/>
              </a:rPr>
              <a:t>Meza, Chang, Yoon, Mutlu, </a:t>
            </a:r>
            <a:r>
              <a:rPr lang="en-US" dirty="0" err="1">
                <a:solidFill>
                  <a:prstClr val="black"/>
                </a:solidFill>
                <a:latin typeface="Calibri"/>
              </a:rPr>
              <a:t>Ranganathan</a:t>
            </a:r>
            <a:r>
              <a:rPr lang="en-US" dirty="0">
                <a:solidFill>
                  <a:prstClr val="black"/>
                </a:solidFill>
                <a:latin typeface="Calibri"/>
              </a:rPr>
              <a:t>, “</a:t>
            </a:r>
            <a:r>
              <a:rPr lang="en-US" dirty="0">
                <a:solidFill>
                  <a:srgbClr val="0000FF"/>
                </a:solidFill>
                <a:latin typeface="Calibri"/>
              </a:rPr>
              <a:t>Enabling Efficient and Scalable Hybrid Memories</a:t>
            </a:r>
            <a:r>
              <a:rPr lang="en-US" dirty="0">
                <a:solidFill>
                  <a:prstClr val="black"/>
                </a:solidFill>
                <a:latin typeface="Calibri"/>
              </a:rPr>
              <a:t>,” IEEE Comp. Arch. Letters, 2012.</a:t>
            </a:r>
          </a:p>
        </p:txBody>
      </p:sp>
    </p:spTree>
    <p:extLst>
      <p:ext uri="{BB962C8B-B14F-4D97-AF65-F5344CB8AC3E}">
        <p14:creationId xmlns:p14="http://schemas.microsoft.com/office/powerpoint/2010/main" val="2346407611"/>
      </p:ext>
    </p:extLst>
  </p:cSld>
  <p:clrMapOvr>
    <a:masterClrMapping/>
  </p:clrMapOvr>
  <mc:AlternateContent xmlns:mc="http://schemas.openxmlformats.org/markup-compatibility/2006" xmlns:p14="http://schemas.microsoft.com/office/powerpoint/2010/main">
    <mc:Choice Requires="p14">
      <p:transition spd="slow" p14:dur="2000" advTm="16379"/>
    </mc:Choice>
    <mc:Fallback xmlns="">
      <p:transition xmlns:p14="http://schemas.microsoft.com/office/powerpoint/2010/main" spd="slow" advTm="16380"/>
    </mc:Fallback>
  </mc:AlternateContent>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sz="3800" dirty="0" smtClean="0">
                <a:solidFill>
                  <a:srgbClr val="006633"/>
                </a:solidFill>
                <a:latin typeface="Garamond" charset="0"/>
                <a:ea typeface="ＭＳ Ｐゴシック" charset="0"/>
                <a:cs typeface="ＭＳ Ｐゴシック" charset="0"/>
              </a:rPr>
              <a:t>Hybrid Main Memory: </a:t>
            </a:r>
            <a:r>
              <a:rPr lang="en-US" sz="3800" dirty="0">
                <a:solidFill>
                  <a:srgbClr val="006633"/>
                </a:solidFill>
                <a:latin typeface="Garamond" charset="0"/>
                <a:ea typeface="ＭＳ Ｐゴシック" charset="0"/>
                <a:cs typeface="ＭＳ Ｐゴシック" charset="0"/>
              </a:rPr>
              <a:t>Research </a:t>
            </a:r>
            <a:r>
              <a:rPr lang="en-US" sz="3800" dirty="0" smtClean="0">
                <a:solidFill>
                  <a:srgbClr val="006633"/>
                </a:solidFill>
                <a:latin typeface="Garamond" charset="0"/>
                <a:ea typeface="ＭＳ Ｐゴシック" charset="0"/>
                <a:cs typeface="ＭＳ Ｐゴシック" charset="0"/>
              </a:rPr>
              <a:t>Topics</a:t>
            </a:r>
            <a:endParaRPr lang="en-US" sz="3800" dirty="0">
              <a:latin typeface="Garamond" charset="0"/>
              <a:ea typeface="ＭＳ Ｐゴシック" charset="0"/>
              <a:cs typeface="ＭＳ Ｐゴシック" charset="0"/>
            </a:endParaRPr>
          </a:p>
        </p:txBody>
      </p:sp>
      <p:sp>
        <p:nvSpPr>
          <p:cNvPr id="69635" name="Content Placeholder 2"/>
          <p:cNvSpPr>
            <a:spLocks noGrp="1"/>
          </p:cNvSpPr>
          <p:nvPr>
            <p:ph idx="1"/>
          </p:nvPr>
        </p:nvSpPr>
        <p:spPr>
          <a:xfrm>
            <a:off x="228600" y="914400"/>
            <a:ext cx="5791200" cy="5194300"/>
          </a:xfrm>
        </p:spPr>
        <p:txBody>
          <a:bodyPr/>
          <a:lstStyle/>
          <a:p>
            <a:r>
              <a:rPr lang="en-US" dirty="0">
                <a:solidFill>
                  <a:srgbClr val="FF0000"/>
                </a:solidFill>
                <a:latin typeface="Tahoma" charset="0"/>
                <a:ea typeface="ＭＳ Ｐゴシック" charset="0"/>
                <a:cs typeface="ＭＳ Ｐゴシック" charset="0"/>
              </a:rPr>
              <a:t>Many research </a:t>
            </a:r>
            <a:r>
              <a:rPr lang="en-US" dirty="0" smtClean="0">
                <a:solidFill>
                  <a:srgbClr val="FF0000"/>
                </a:solidFill>
                <a:latin typeface="Tahoma" charset="0"/>
                <a:ea typeface="ＭＳ Ｐゴシック" charset="0"/>
                <a:cs typeface="ＭＳ Ｐゴシック" charset="0"/>
              </a:rPr>
              <a:t>topics from </a:t>
            </a:r>
            <a:r>
              <a:rPr lang="en-US" dirty="0">
                <a:solidFill>
                  <a:srgbClr val="FF0000"/>
                </a:solidFill>
                <a:latin typeface="Tahoma" charset="0"/>
                <a:ea typeface="ＭＳ Ｐゴシック" charset="0"/>
                <a:cs typeface="ＭＳ Ｐゴシック" charset="0"/>
              </a:rPr>
              <a:t>technology layer to algorithms layer</a:t>
            </a:r>
          </a:p>
          <a:p>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Enabling </a:t>
            </a:r>
            <a:r>
              <a:rPr lang="en-US" dirty="0" smtClean="0">
                <a:latin typeface="Tahoma" charset="0"/>
                <a:ea typeface="ＭＳ Ｐゴシック" charset="0"/>
                <a:cs typeface="ＭＳ Ｐゴシック" charset="0"/>
              </a:rPr>
              <a:t>NVM and hybrid memory</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maximize performance</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maximize lifetime</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prevent denial of service</a:t>
            </a:r>
            <a:r>
              <a:rPr lang="en-US" dirty="0">
                <a:latin typeface="Tahoma" charset="0"/>
                <a:ea typeface="ＭＳ Ｐゴシック" charset="0"/>
                <a:cs typeface="ＭＳ Ｐゴシック" charset="0"/>
              </a:rPr>
              <a:t>?</a:t>
            </a:r>
          </a:p>
          <a:p>
            <a:pPr lvl="1"/>
            <a:endParaRPr lang="en-US" sz="1900"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Exploiting </a:t>
            </a:r>
            <a:r>
              <a:rPr lang="en-US" dirty="0" smtClean="0">
                <a:latin typeface="Tahoma" charset="0"/>
                <a:ea typeface="ＭＳ Ｐゴシック" charset="0"/>
                <a:cs typeface="ＭＳ Ｐゴシック" charset="0"/>
              </a:rPr>
              <a:t>emerging </a:t>
            </a:r>
            <a:r>
              <a:rPr lang="en-US" dirty="0" err="1" smtClean="0">
                <a:latin typeface="Tahoma" charset="0"/>
                <a:ea typeface="ＭＳ Ｐゴシック" charset="0"/>
                <a:cs typeface="ＭＳ Ｐゴシック" charset="0"/>
              </a:rPr>
              <a:t>tecnologies</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exploit non-volatility</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energy consumption</a:t>
            </a:r>
            <a:r>
              <a:rPr lang="en-US" dirty="0">
                <a:latin typeface="Tahoma" charset="0"/>
                <a:ea typeface="ＭＳ Ｐゴシック" charset="0"/>
                <a:cs typeface="ＭＳ Ｐゴシック" charset="0"/>
              </a:rPr>
              <a:t>?</a:t>
            </a:r>
          </a:p>
          <a:p>
            <a:pPr lvl="1"/>
            <a:r>
              <a:rPr lang="en-US" dirty="0">
                <a:latin typeface="Tahoma" charset="0"/>
                <a:ea typeface="ＭＳ Ｐゴシック" charset="0"/>
                <a:cs typeface="ＭＳ Ｐゴシック" charset="0"/>
              </a:rPr>
              <a:t>How to </a:t>
            </a:r>
            <a:r>
              <a:rPr lang="en-US" dirty="0">
                <a:solidFill>
                  <a:srgbClr val="0000FF"/>
                </a:solidFill>
                <a:latin typeface="Tahoma" charset="0"/>
                <a:ea typeface="ＭＳ Ｐゴシック" charset="0"/>
                <a:cs typeface="ＭＳ Ｐゴシック" charset="0"/>
              </a:rPr>
              <a:t>minimize cost</a:t>
            </a:r>
            <a:r>
              <a:rPr lang="en-US" dirty="0">
                <a:latin typeface="Tahoma" charset="0"/>
                <a:ea typeface="ＭＳ Ｐゴシック" charset="0"/>
                <a:cs typeface="ＭＳ Ｐゴシック" charset="0"/>
              </a:rPr>
              <a:t>?</a:t>
            </a:r>
          </a:p>
          <a:p>
            <a:pPr lvl="1"/>
            <a:r>
              <a:rPr lang="en-US" dirty="0" smtClean="0">
                <a:latin typeface="Tahoma" charset="0"/>
                <a:ea typeface="ＭＳ Ｐゴシック" charset="0"/>
                <a:cs typeface="ＭＳ Ｐゴシック" charset="0"/>
              </a:rPr>
              <a:t>How to </a:t>
            </a:r>
            <a:r>
              <a:rPr lang="en-US" dirty="0" smtClean="0">
                <a:solidFill>
                  <a:srgbClr val="0000FF"/>
                </a:solidFill>
                <a:latin typeface="Tahoma" charset="0"/>
                <a:ea typeface="ＭＳ Ｐゴシック" charset="0"/>
                <a:cs typeface="ＭＳ Ｐゴシック" charset="0"/>
              </a:rPr>
              <a:t>exploit </a:t>
            </a:r>
            <a:r>
              <a:rPr lang="en-US" dirty="0">
                <a:solidFill>
                  <a:srgbClr val="0000FF"/>
                </a:solidFill>
                <a:latin typeface="Tahoma" charset="0"/>
                <a:ea typeface="ＭＳ Ｐゴシック" charset="0"/>
                <a:cs typeface="ＭＳ Ｐゴシック" charset="0"/>
              </a:rPr>
              <a:t>NVM on chip</a:t>
            </a:r>
            <a:r>
              <a:rPr lang="en-US" dirty="0">
                <a:latin typeface="Tahoma" charset="0"/>
                <a:ea typeface="ＭＳ Ｐゴシック" charset="0"/>
                <a:cs typeface="ＭＳ Ｐゴシック" charset="0"/>
              </a:rPr>
              <a:t>?</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696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6630CD5-416B-7D40-A938-8E0C95961B61}" type="slidenum">
              <a:rPr lang="en-US" sz="1600">
                <a:solidFill>
                  <a:srgbClr val="000000"/>
                </a:solidFill>
                <a:latin typeface="Garamond" charset="0"/>
              </a:rPr>
              <a:pPr eaLnBrk="1" hangingPunct="1"/>
              <a:t>80</a:t>
            </a:fld>
            <a:endParaRPr lang="en-US" sz="1600">
              <a:solidFill>
                <a:srgbClr val="000000"/>
              </a:solidFill>
              <a:latin typeface="Garamond" charset="0"/>
            </a:endParaRPr>
          </a:p>
        </p:txBody>
      </p:sp>
      <p:grpSp>
        <p:nvGrpSpPr>
          <p:cNvPr id="69637" name="Group 16"/>
          <p:cNvGrpSpPr>
            <a:grpSpLocks/>
          </p:cNvGrpSpPr>
          <p:nvPr/>
        </p:nvGrpSpPr>
        <p:grpSpPr bwMode="auto">
          <a:xfrm>
            <a:off x="5867400" y="1600200"/>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3446037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Security Challenges of Emerging Technologies</a:t>
            </a:r>
            <a:endParaRPr lang="en-US" sz="3800" dirty="0"/>
          </a:p>
        </p:txBody>
      </p:sp>
      <p:sp>
        <p:nvSpPr>
          <p:cNvPr id="3" name="Content Placeholder 2"/>
          <p:cNvSpPr>
            <a:spLocks noGrp="1"/>
          </p:cNvSpPr>
          <p:nvPr>
            <p:ph idx="1"/>
          </p:nvPr>
        </p:nvSpPr>
        <p:spPr>
          <a:xfrm>
            <a:off x="228600" y="1196752"/>
            <a:ext cx="8915400" cy="5051648"/>
          </a:xfrm>
        </p:spPr>
        <p:txBody>
          <a:bodyPr/>
          <a:lstStyle/>
          <a:p>
            <a:pPr marL="0" indent="0">
              <a:buNone/>
            </a:pPr>
            <a:r>
              <a:rPr lang="en-US" dirty="0" smtClean="0"/>
              <a:t>1. Limited endurance </a:t>
            </a:r>
            <a:r>
              <a:rPr lang="en-US" dirty="0" smtClean="0">
                <a:sym typeface="Wingdings"/>
              </a:rPr>
              <a:t> </a:t>
            </a:r>
            <a:r>
              <a:rPr lang="en-US" dirty="0" smtClean="0">
                <a:solidFill>
                  <a:srgbClr val="FF0000"/>
                </a:solidFill>
              </a:rPr>
              <a:t>Wearout attacks</a:t>
            </a:r>
          </a:p>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smtClean="0"/>
          </a:p>
          <a:p>
            <a:pPr marL="0" indent="0">
              <a:buNone/>
            </a:pPr>
            <a:r>
              <a:rPr lang="en-US" dirty="0" smtClean="0"/>
              <a:t>2. Non-volatility </a:t>
            </a:r>
            <a:r>
              <a:rPr lang="en-US" dirty="0" smtClean="0">
                <a:sym typeface="Wingdings"/>
              </a:rPr>
              <a:t> Data persists in memory after powerdown</a:t>
            </a:r>
          </a:p>
          <a:p>
            <a:pPr marL="0" indent="0">
              <a:buNone/>
            </a:pPr>
            <a:r>
              <a:rPr lang="en-US" dirty="0" smtClean="0">
                <a:sym typeface="Wingdings"/>
              </a:rPr>
              <a:t>     </a:t>
            </a:r>
            <a:r>
              <a:rPr lang="en-US" dirty="0" smtClean="0">
                <a:solidFill>
                  <a:srgbClr val="FF0000"/>
                </a:solidFill>
                <a:sym typeface="Wingdings"/>
              </a:rPr>
              <a:t>Easy retrieval of privileged or private information</a:t>
            </a:r>
          </a:p>
          <a:p>
            <a:pPr marL="0" indent="0">
              <a:buNone/>
            </a:pPr>
            <a:endParaRPr lang="en-US" dirty="0" smtClean="0">
              <a:solidFill>
                <a:srgbClr val="FF0000"/>
              </a:solidFill>
              <a:sym typeface="Wingdings"/>
            </a:endParaRPr>
          </a:p>
          <a:p>
            <a:pPr marL="0" indent="0">
              <a:buNone/>
            </a:pPr>
            <a:endParaRPr lang="en-US" dirty="0" smtClean="0">
              <a:solidFill>
                <a:srgbClr val="FF0000"/>
              </a:solidFill>
              <a:sym typeface="Wingdings"/>
            </a:endParaRPr>
          </a:p>
          <a:p>
            <a:pPr marL="0" indent="0">
              <a:buNone/>
            </a:pPr>
            <a:endParaRPr lang="en-US" dirty="0">
              <a:solidFill>
                <a:srgbClr val="FF0000"/>
              </a:solidFill>
              <a:sym typeface="Wingdings"/>
            </a:endParaRPr>
          </a:p>
          <a:p>
            <a:pPr marL="0" indent="0">
              <a:buNone/>
            </a:pPr>
            <a:r>
              <a:rPr lang="en-US" dirty="0" smtClean="0">
                <a:sym typeface="Wingdings"/>
              </a:rPr>
              <a:t>3. Multiple bits per cell  </a:t>
            </a:r>
            <a:r>
              <a:rPr lang="en-US" dirty="0" smtClean="0">
                <a:solidFill>
                  <a:srgbClr val="FF0000"/>
                </a:solidFill>
                <a:sym typeface="Wingdings"/>
              </a:rPr>
              <a:t>Information leakage (via side channel)</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81</a:t>
            </a:fld>
            <a:endParaRPr lang="en-US" altLang="en-US" dirty="0"/>
          </a:p>
        </p:txBody>
      </p:sp>
    </p:spTree>
    <p:extLst>
      <p:ext uri="{BB962C8B-B14F-4D97-AF65-F5344CB8AC3E}">
        <p14:creationId xmlns:p14="http://schemas.microsoft.com/office/powerpoint/2010/main" val="88061591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Memory QoS</a:t>
            </a:r>
            <a:endParaRPr lang="en-US" dirty="0"/>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82</a:t>
            </a:fld>
            <a:endParaRPr lang="en-US" altLang="en-US">
              <a:solidFill>
                <a:srgbClr val="000000"/>
              </a:solidFill>
            </a:endParaRPr>
          </a:p>
        </p:txBody>
      </p:sp>
    </p:spTree>
    <p:extLst>
      <p:ext uri="{BB962C8B-B14F-4D97-AF65-F5344CB8AC3E}">
        <p14:creationId xmlns:p14="http://schemas.microsoft.com/office/powerpoint/2010/main" val="3396377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Many Cores on Chip</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Simpler and lower power than a single large core</a:t>
            </a:r>
          </a:p>
          <a:p>
            <a:r>
              <a:rPr lang="en-US" dirty="0" smtClean="0"/>
              <a:t>Large scale parallelism on chip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83</a:t>
            </a:fld>
            <a:endParaRPr lang="en-US" altLang="en-US" dirty="0">
              <a:solidFill>
                <a:srgbClr val="000000"/>
              </a:solidFill>
            </a:endParaRPr>
          </a:p>
        </p:txBody>
      </p:sp>
      <p:grpSp>
        <p:nvGrpSpPr>
          <p:cNvPr id="5" name="Group 40"/>
          <p:cNvGrpSpPr>
            <a:grpSpLocks/>
          </p:cNvGrpSpPr>
          <p:nvPr/>
        </p:nvGrpSpPr>
        <p:grpSpPr bwMode="auto">
          <a:xfrm>
            <a:off x="4953000" y="2235200"/>
            <a:ext cx="1847850" cy="1808930"/>
            <a:chOff x="3647468" y="1676931"/>
            <a:chExt cx="1848260" cy="1808173"/>
          </a:xfrm>
        </p:grpSpPr>
        <p:pic>
          <p:nvPicPr>
            <p:cNvPr id="6" name="Picture 33" descr="cell-diephoto.jpg"/>
            <p:cNvPicPr>
              <a:picLocks noChangeAspect="1"/>
            </p:cNvPicPr>
            <p:nvPr/>
          </p:nvPicPr>
          <p:blipFill>
            <a:blip r:embed="rId2">
              <a:extLst>
                <a:ext uri="{28A0092B-C50C-407E-A947-70E740481C1C}">
                  <a14:useLocalDpi xmlns:a14="http://schemas.microsoft.com/office/drawing/2010/main" val="0"/>
                </a:ext>
              </a:extLst>
            </a:blip>
            <a:srcRect l="5734" t="10641" r="5714" b="11047"/>
            <a:stretch>
              <a:fillRect/>
            </a:stretch>
          </p:blipFill>
          <p:spPr bwMode="auto">
            <a:xfrm>
              <a:off x="3647468" y="1676931"/>
              <a:ext cx="18482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3647468" y="2869681"/>
              <a:ext cx="1274990" cy="6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IBM Cell BE</a:t>
              </a:r>
              <a:br>
                <a:rPr lang="en-US" altLang="zh-CN" sz="1800" dirty="0">
                  <a:solidFill>
                    <a:srgbClr val="000000"/>
                  </a:solidFill>
                  <a:latin typeface="Calibri" charset="0"/>
                </a:rPr>
              </a:br>
              <a:r>
                <a:rPr lang="en-US" altLang="zh-CN" sz="1600" dirty="0">
                  <a:solidFill>
                    <a:srgbClr val="000000"/>
                  </a:solidFill>
                  <a:latin typeface="Calibri" charset="0"/>
                </a:rPr>
                <a:t>8+1 cores</a:t>
              </a:r>
            </a:p>
          </p:txBody>
        </p:sp>
      </p:grpSp>
      <p:grpSp>
        <p:nvGrpSpPr>
          <p:cNvPr id="8" name="Group 39"/>
          <p:cNvGrpSpPr>
            <a:grpSpLocks/>
          </p:cNvGrpSpPr>
          <p:nvPr/>
        </p:nvGrpSpPr>
        <p:grpSpPr bwMode="auto">
          <a:xfrm>
            <a:off x="2362200" y="2235200"/>
            <a:ext cx="2206625" cy="1806575"/>
            <a:chOff x="2223822" y="1484985"/>
            <a:chExt cx="2206183" cy="1806217"/>
          </a:xfrm>
        </p:grpSpPr>
        <p:sp>
          <p:nvSpPr>
            <p:cNvPr id="9" name="TextBox 36"/>
            <p:cNvSpPr txBox="1">
              <a:spLocks noChangeArrowheads="1"/>
            </p:cNvSpPr>
            <p:nvPr/>
          </p:nvSpPr>
          <p:spPr bwMode="auto">
            <a:xfrm>
              <a:off x="2223822" y="2675824"/>
              <a:ext cx="1315796" cy="61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Intel Core i7</a:t>
              </a:r>
              <a:br>
                <a:rPr lang="en-US" altLang="zh-CN" sz="1800" dirty="0">
                  <a:solidFill>
                    <a:srgbClr val="000000"/>
                  </a:solidFill>
                  <a:latin typeface="Calibri" charset="0"/>
                </a:rPr>
              </a:br>
              <a:r>
                <a:rPr lang="en-US" altLang="zh-CN" sz="1600" dirty="0">
                  <a:solidFill>
                    <a:srgbClr val="000000"/>
                  </a:solidFill>
                  <a:latin typeface="Calibri" charset="0"/>
                </a:rPr>
                <a:t>8 cores</a:t>
              </a:r>
              <a:endParaRPr lang="en-US" altLang="zh-CN" sz="1800" dirty="0">
                <a:solidFill>
                  <a:srgbClr val="000000"/>
                </a:solidFill>
                <a:latin typeface="Calibri" charset="0"/>
              </a:endParaRPr>
            </a:p>
          </p:txBody>
        </p:sp>
        <p:pic>
          <p:nvPicPr>
            <p:cNvPr id="10" name="Picture 30" descr="3177_01.png"/>
            <p:cNvPicPr>
              <a:picLocks noChangeAspect="1"/>
            </p:cNvPicPr>
            <p:nvPr/>
          </p:nvPicPr>
          <p:blipFill>
            <a:blip r:embed="rId3">
              <a:extLst>
                <a:ext uri="{28A0092B-C50C-407E-A947-70E740481C1C}">
                  <a14:useLocalDpi xmlns:a14="http://schemas.microsoft.com/office/drawing/2010/main" val="0"/>
                </a:ext>
              </a:extLst>
            </a:blip>
            <a:srcRect l="4478" t="22220" r="3780" b="12109"/>
            <a:stretch>
              <a:fillRect/>
            </a:stretch>
          </p:blipFill>
          <p:spPr bwMode="auto">
            <a:xfrm>
              <a:off x="2223822" y="1484985"/>
              <a:ext cx="220618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38"/>
          <p:cNvGrpSpPr>
            <a:grpSpLocks/>
          </p:cNvGrpSpPr>
          <p:nvPr/>
        </p:nvGrpSpPr>
        <p:grpSpPr bwMode="auto">
          <a:xfrm>
            <a:off x="7159625" y="4318000"/>
            <a:ext cx="1984375" cy="1755775"/>
            <a:chOff x="6769103" y="859632"/>
            <a:chExt cx="1983636" cy="1755215"/>
          </a:xfrm>
        </p:grpSpPr>
        <p:pic>
          <p:nvPicPr>
            <p:cNvPr id="12" name="Picture 2" descr="C:\Daten\talks\invited\ferc2010\material\Tilera_TILE-Gx1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4259" y="859632"/>
              <a:ext cx="13794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8"/>
            <p:cNvSpPr txBox="1">
              <a:spLocks noChangeArrowheads="1"/>
            </p:cNvSpPr>
            <p:nvPr/>
          </p:nvSpPr>
          <p:spPr bwMode="auto">
            <a:xfrm>
              <a:off x="6769103" y="1999294"/>
              <a:ext cx="198363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Tilera TILE Gx</a:t>
              </a:r>
            </a:p>
            <a:p>
              <a:r>
                <a:rPr lang="en-US" altLang="zh-CN" sz="1600" dirty="0">
                  <a:solidFill>
                    <a:srgbClr val="000000"/>
                  </a:solidFill>
                  <a:latin typeface="Calibri" charset="0"/>
                </a:rPr>
                <a:t>100 cores, networked</a:t>
              </a:r>
            </a:p>
          </p:txBody>
        </p:sp>
      </p:grpSp>
      <p:grpSp>
        <p:nvGrpSpPr>
          <p:cNvPr id="14" name="Group 38"/>
          <p:cNvGrpSpPr>
            <a:grpSpLocks/>
          </p:cNvGrpSpPr>
          <p:nvPr/>
        </p:nvGrpSpPr>
        <p:grpSpPr bwMode="auto">
          <a:xfrm>
            <a:off x="7162800" y="2235200"/>
            <a:ext cx="1538288" cy="1811338"/>
            <a:chOff x="241300" y="4189413"/>
            <a:chExt cx="1538944" cy="1811568"/>
          </a:xfrm>
        </p:grpSpPr>
        <p:pic>
          <p:nvPicPr>
            <p:cNvPr id="15" name="Picture 2" descr="C:\franzf\talks\invited\dagstuhl-2010\material\6686259_img.jpg"/>
            <p:cNvPicPr>
              <a:picLocks noChangeAspect="1" noChangeArrowheads="1"/>
            </p:cNvPicPr>
            <p:nvPr/>
          </p:nvPicPr>
          <p:blipFill>
            <a:blip r:embed="rId5">
              <a:extLst>
                <a:ext uri="{28A0092B-C50C-407E-A947-70E740481C1C}">
                  <a14:useLocalDpi xmlns:a14="http://schemas.microsoft.com/office/drawing/2010/main" val="0"/>
                </a:ext>
              </a:extLst>
            </a:blip>
            <a:srcRect b="4739"/>
            <a:stretch>
              <a:fillRect/>
            </a:stretch>
          </p:blipFill>
          <p:spPr bwMode="auto">
            <a:xfrm>
              <a:off x="292100" y="4189413"/>
              <a:ext cx="1488144"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8"/>
            <p:cNvSpPr txBox="1">
              <a:spLocks noChangeArrowheads="1"/>
            </p:cNvSpPr>
            <p:nvPr/>
          </p:nvSpPr>
          <p:spPr bwMode="auto">
            <a:xfrm>
              <a:off x="241300" y="5385428"/>
              <a:ext cx="144793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IBM POWER7</a:t>
              </a:r>
            </a:p>
            <a:p>
              <a:r>
                <a:rPr lang="en-US" altLang="zh-CN" sz="1600" dirty="0">
                  <a:solidFill>
                    <a:srgbClr val="000000"/>
                  </a:solidFill>
                  <a:latin typeface="Calibri" charset="0"/>
                </a:rPr>
                <a:t>8 cores</a:t>
              </a:r>
            </a:p>
          </p:txBody>
        </p:sp>
      </p:grpSp>
      <p:grpSp>
        <p:nvGrpSpPr>
          <p:cNvPr id="17" name="Group 44"/>
          <p:cNvGrpSpPr>
            <a:grpSpLocks/>
          </p:cNvGrpSpPr>
          <p:nvPr/>
        </p:nvGrpSpPr>
        <p:grpSpPr bwMode="auto">
          <a:xfrm>
            <a:off x="4953000" y="4318000"/>
            <a:ext cx="1879600" cy="1789113"/>
            <a:chOff x="3809208" y="4471194"/>
            <a:chExt cx="1879641" cy="1789346"/>
          </a:xfrm>
        </p:grpSpPr>
        <p:sp>
          <p:nvSpPr>
            <p:cNvPr id="18" name="TextBox 8"/>
            <p:cNvSpPr txBox="1">
              <a:spLocks noChangeArrowheads="1"/>
            </p:cNvSpPr>
            <p:nvPr/>
          </p:nvSpPr>
          <p:spPr bwMode="auto">
            <a:xfrm>
              <a:off x="3809208" y="5644987"/>
              <a:ext cx="187964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Intel SCC</a:t>
              </a:r>
            </a:p>
            <a:p>
              <a:r>
                <a:rPr lang="en-US" altLang="zh-CN" sz="1600" dirty="0">
                  <a:solidFill>
                    <a:srgbClr val="000000"/>
                  </a:solidFill>
                  <a:latin typeface="Calibri" charset="0"/>
                </a:rPr>
                <a:t>48 cores, networked</a:t>
              </a:r>
            </a:p>
          </p:txBody>
        </p:sp>
        <p:pic>
          <p:nvPicPr>
            <p:cNvPr id="19" name="Picture 5" descr="C:\Daten\talks\invited\ferc2010\material\sc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5081" y="4471194"/>
              <a:ext cx="146551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47"/>
          <p:cNvGrpSpPr>
            <a:grpSpLocks/>
          </p:cNvGrpSpPr>
          <p:nvPr/>
        </p:nvGrpSpPr>
        <p:grpSpPr bwMode="auto">
          <a:xfrm>
            <a:off x="3276600" y="4318000"/>
            <a:ext cx="1363663" cy="1800225"/>
            <a:chOff x="5252245" y="4774407"/>
            <a:chExt cx="1363286" cy="1800456"/>
          </a:xfrm>
        </p:grpSpPr>
        <p:sp>
          <p:nvSpPr>
            <p:cNvPr id="21" name="TextBox 8"/>
            <p:cNvSpPr txBox="1">
              <a:spLocks noChangeArrowheads="1"/>
            </p:cNvSpPr>
            <p:nvPr/>
          </p:nvSpPr>
          <p:spPr bwMode="auto">
            <a:xfrm>
              <a:off x="5252245" y="5959310"/>
              <a:ext cx="13632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Nvidia Fermi</a:t>
              </a:r>
            </a:p>
            <a:p>
              <a:r>
                <a:rPr lang="en-US" altLang="zh-CN" sz="1600" dirty="0">
                  <a:solidFill>
                    <a:srgbClr val="000000"/>
                  </a:solidFill>
                  <a:latin typeface="Calibri" charset="0"/>
                </a:rPr>
                <a:t>448 “cores”</a:t>
              </a:r>
            </a:p>
          </p:txBody>
        </p:sp>
        <p:pic>
          <p:nvPicPr>
            <p:cNvPr id="22"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78"/>
          <p:cNvGrpSpPr>
            <a:grpSpLocks/>
          </p:cNvGrpSpPr>
          <p:nvPr/>
        </p:nvGrpSpPr>
        <p:grpSpPr bwMode="auto">
          <a:xfrm>
            <a:off x="304800" y="2235200"/>
            <a:ext cx="1676400" cy="2139950"/>
            <a:chOff x="533400" y="1371600"/>
            <a:chExt cx="1676399" cy="2139553"/>
          </a:xfrm>
        </p:grpSpPr>
        <p:pic>
          <p:nvPicPr>
            <p:cNvPr id="24"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1371600"/>
              <a:ext cx="1600199" cy="156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8"/>
            <p:cNvSpPr txBox="1">
              <a:spLocks noChangeArrowheads="1"/>
            </p:cNvSpPr>
            <p:nvPr/>
          </p:nvSpPr>
          <p:spPr bwMode="auto">
            <a:xfrm>
              <a:off x="533400" y="2895600"/>
              <a:ext cx="164202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AMD Barcelona</a:t>
              </a:r>
            </a:p>
            <a:p>
              <a:r>
                <a:rPr lang="en-US" altLang="zh-CN" sz="1600" dirty="0">
                  <a:solidFill>
                    <a:srgbClr val="000000"/>
                  </a:solidFill>
                  <a:latin typeface="Calibri" charset="0"/>
                </a:rPr>
                <a:t>4 cores</a:t>
              </a:r>
            </a:p>
          </p:txBody>
        </p:sp>
      </p:grpSp>
      <p:pic>
        <p:nvPicPr>
          <p:cNvPr id="26" name="Picture 8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 y="4318000"/>
            <a:ext cx="22098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8"/>
          <p:cNvSpPr txBox="1">
            <a:spLocks noChangeArrowheads="1"/>
          </p:cNvSpPr>
          <p:nvPr/>
        </p:nvSpPr>
        <p:spPr bwMode="auto">
          <a:xfrm>
            <a:off x="381000" y="5740400"/>
            <a:ext cx="146843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r>
              <a:rPr lang="en-US" altLang="zh-CN" sz="1800" dirty="0">
                <a:solidFill>
                  <a:srgbClr val="000000"/>
                </a:solidFill>
                <a:latin typeface="Calibri" charset="0"/>
              </a:rPr>
              <a:t>Sun Niagara II</a:t>
            </a:r>
          </a:p>
          <a:p>
            <a:r>
              <a:rPr lang="en-US" altLang="zh-CN" sz="1600" dirty="0">
                <a:solidFill>
                  <a:srgbClr val="000000"/>
                </a:solidFill>
                <a:latin typeface="Calibri" charset="0"/>
              </a:rPr>
              <a:t>8 cores</a:t>
            </a:r>
          </a:p>
        </p:txBody>
      </p:sp>
    </p:spTree>
    <p:extLst>
      <p:ext uri="{BB962C8B-B14F-4D97-AF65-F5344CB8AC3E}">
        <p14:creationId xmlns:p14="http://schemas.microsoft.com/office/powerpoint/2010/main" val="1494401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Cores on Chip</a:t>
            </a:r>
          </a:p>
        </p:txBody>
      </p:sp>
      <p:sp>
        <p:nvSpPr>
          <p:cNvPr id="3" name="Content Placeholder 2"/>
          <p:cNvSpPr>
            <a:spLocks noGrp="1"/>
          </p:cNvSpPr>
          <p:nvPr>
            <p:ph idx="1"/>
          </p:nvPr>
        </p:nvSpPr>
        <p:spPr/>
        <p:txBody>
          <a:bodyPr/>
          <a:lstStyle/>
          <a:p>
            <a:r>
              <a:rPr lang="en-US" dirty="0" smtClean="0"/>
              <a:t>What we want:</a:t>
            </a:r>
          </a:p>
          <a:p>
            <a:pPr lvl="1"/>
            <a:r>
              <a:rPr lang="en-US" dirty="0" smtClean="0"/>
              <a:t>N times the system performance with N times the cores</a:t>
            </a:r>
          </a:p>
          <a:p>
            <a:pPr lvl="1"/>
            <a:endParaRPr lang="en-US" dirty="0"/>
          </a:p>
          <a:p>
            <a:r>
              <a:rPr lang="en-US" dirty="0" smtClean="0"/>
              <a:t>What do we get today?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84</a:t>
            </a:fld>
            <a:endParaRPr lang="en-US" altLang="en-US" dirty="0">
              <a:solidFill>
                <a:srgbClr val="000000"/>
              </a:solidFill>
            </a:endParaRPr>
          </a:p>
        </p:txBody>
      </p:sp>
    </p:spTree>
    <p:extLst>
      <p:ext uri="{BB962C8B-B14F-4D97-AF65-F5344CB8AC3E}">
        <p14:creationId xmlns:p14="http://schemas.microsoft.com/office/powerpoint/2010/main" val="11996454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smtClean="0">
                <a:latin typeface="Garamond" charset="0"/>
              </a:rPr>
              <a:t>(Un)expected Slowdowns</a:t>
            </a:r>
            <a:endParaRPr lang="en-US" dirty="0">
              <a:latin typeface="Garamond" charset="0"/>
            </a:endParaRPr>
          </a:p>
        </p:txBody>
      </p:sp>
      <p:graphicFrame>
        <p:nvGraphicFramePr>
          <p:cNvPr id="15362" name="Content Placeholder 4"/>
          <p:cNvGraphicFramePr>
            <a:graphicFrameLocks noGrp="1"/>
          </p:cNvGraphicFramePr>
          <p:nvPr>
            <p:ph idx="1"/>
            <p:extLst>
              <p:ext uri="{D42A27DB-BD31-4B8C-83A1-F6EECF244321}">
                <p14:modId xmlns:p14="http://schemas.microsoft.com/office/powerpoint/2010/main" val="805344376"/>
              </p:ext>
            </p:extLst>
          </p:nvPr>
        </p:nvGraphicFramePr>
        <p:xfrm>
          <a:off x="228600" y="823344"/>
          <a:ext cx="8610600" cy="4876800"/>
        </p:xfrm>
        <a:graphic>
          <a:graphicData uri="http://schemas.openxmlformats.org/presentationml/2006/ole">
            <mc:AlternateContent xmlns:mc="http://schemas.openxmlformats.org/markup-compatibility/2006">
              <mc:Choice xmlns:v="urn:schemas-microsoft-com:vml" Requires="v">
                <p:oleObj spid="_x0000_s665686" name="Worksheet" r:id="rId4" imgW="8608298" imgH="4877223" progId="Excel.Sheet.8">
                  <p:embed/>
                </p:oleObj>
              </mc:Choice>
              <mc:Fallback>
                <p:oleObj name="Worksheet" r:id="rId4" imgW="8608298" imgH="4877223" progId="Excel.Shee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823344"/>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a:cxnSpLocks noChangeShapeType="1"/>
          </p:cNvCxnSpPr>
          <p:nvPr/>
        </p:nvCxnSpPr>
        <p:spPr bwMode="auto">
          <a:xfrm rot="5400000">
            <a:off x="2773363" y="2975993"/>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1817688" y="2309244"/>
            <a:ext cx="3376612"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solidFill>
                  <a:srgbClr val="FF0000"/>
                </a:solidFill>
                <a:cs typeface="Arial" charset="0"/>
              </a:rPr>
              <a:t>Memory Performance Hog</a:t>
            </a:r>
          </a:p>
        </p:txBody>
      </p:sp>
      <p:cxnSp>
        <p:nvCxnSpPr>
          <p:cNvPr id="11" name="Straight Arrow Connector 10"/>
          <p:cNvCxnSpPr>
            <a:cxnSpLocks noChangeShapeType="1"/>
          </p:cNvCxnSpPr>
          <p:nvPr/>
        </p:nvCxnSpPr>
        <p:spPr bwMode="auto">
          <a:xfrm rot="5400000">
            <a:off x="3463926" y="3358581"/>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 name="Text Box 11"/>
          <p:cNvSpPr txBox="1">
            <a:spLocks noChangeArrowheads="1"/>
          </p:cNvSpPr>
          <p:nvPr/>
        </p:nvSpPr>
        <p:spPr bwMode="auto">
          <a:xfrm>
            <a:off x="3371850" y="2601344"/>
            <a:ext cx="164941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solidFill>
                  <a:srgbClr val="FF0000"/>
                </a:solidFill>
                <a:cs typeface="Arial" charset="0"/>
              </a:rPr>
              <a:t>Low priority</a:t>
            </a:r>
          </a:p>
        </p:txBody>
      </p:sp>
      <p:sp>
        <p:nvSpPr>
          <p:cNvPr id="15" name="Text Box 11"/>
          <p:cNvSpPr txBox="1">
            <a:spLocks noChangeArrowheads="1"/>
          </p:cNvSpPr>
          <p:nvPr/>
        </p:nvSpPr>
        <p:spPr bwMode="auto">
          <a:xfrm>
            <a:off x="7035800" y="1083148"/>
            <a:ext cx="1804988"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dirty="0">
                <a:solidFill>
                  <a:srgbClr val="FF0000"/>
                </a:solidFill>
                <a:cs typeface="Arial" charset="0"/>
              </a:rPr>
              <a:t>High priority</a:t>
            </a:r>
          </a:p>
        </p:txBody>
      </p:sp>
      <p:cxnSp>
        <p:nvCxnSpPr>
          <p:cNvPr id="20" name="Straight Arrow Connector 19"/>
          <p:cNvCxnSpPr>
            <a:cxnSpLocks noChangeShapeType="1"/>
          </p:cNvCxnSpPr>
          <p:nvPr/>
        </p:nvCxnSpPr>
        <p:spPr bwMode="auto">
          <a:xfrm flipH="1">
            <a:off x="7554914" y="1483200"/>
            <a:ext cx="113430" cy="478381"/>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5369" name="TextBox 13"/>
          <p:cNvSpPr txBox="1">
            <a:spLocks noChangeArrowheads="1"/>
          </p:cNvSpPr>
          <p:nvPr/>
        </p:nvSpPr>
        <p:spPr bwMode="auto">
          <a:xfrm>
            <a:off x="2754313" y="5512819"/>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solidFill>
                  <a:srgbClr val="000000"/>
                </a:solidFill>
                <a:cs typeface="Arial" charset="0"/>
              </a:rPr>
              <a:t>(Core 0)</a:t>
            </a:r>
          </a:p>
        </p:txBody>
      </p:sp>
      <p:sp>
        <p:nvSpPr>
          <p:cNvPr id="15370" name="TextBox 15"/>
          <p:cNvSpPr txBox="1">
            <a:spLocks noChangeArrowheads="1"/>
          </p:cNvSpPr>
          <p:nvPr/>
        </p:nvSpPr>
        <p:spPr bwMode="auto">
          <a:xfrm>
            <a:off x="6469063" y="5511231"/>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solidFill>
                  <a:srgbClr val="000000"/>
                </a:solidFill>
                <a:cs typeface="Arial" charset="0"/>
              </a:rPr>
              <a:t>(Core 1)</a:t>
            </a:r>
          </a:p>
        </p:txBody>
      </p:sp>
      <p:sp>
        <p:nvSpPr>
          <p:cNvPr id="15371" name="Line 14"/>
          <p:cNvSpPr>
            <a:spLocks noChangeShapeType="1"/>
          </p:cNvSpPr>
          <p:nvPr/>
        </p:nvSpPr>
        <p:spPr bwMode="auto">
          <a:xfrm>
            <a:off x="1214438" y="4050731"/>
            <a:ext cx="7497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5372" name="TextBox 13"/>
          <p:cNvSpPr txBox="1">
            <a:spLocks noChangeArrowheads="1"/>
          </p:cNvSpPr>
          <p:nvPr/>
        </p:nvSpPr>
        <p:spPr bwMode="auto">
          <a:xfrm>
            <a:off x="367632" y="5837783"/>
            <a:ext cx="792566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700" dirty="0">
                <a:solidFill>
                  <a:srgbClr val="000000"/>
                </a:solidFill>
                <a:latin typeface="Tahoma" charset="0"/>
              </a:rPr>
              <a:t>Moscibroda and Mutlu, </a:t>
            </a:r>
            <a:r>
              <a:rPr lang="ja-JP" altLang="en-US" sz="1700" dirty="0">
                <a:solidFill>
                  <a:srgbClr val="000000"/>
                </a:solidFill>
                <a:latin typeface="Tahoma" charset="0"/>
              </a:rPr>
              <a:t>“</a:t>
            </a:r>
            <a:r>
              <a:rPr lang="en-US" altLang="ja-JP" sz="1700" dirty="0">
                <a:solidFill>
                  <a:srgbClr val="0000FF"/>
                </a:solidFill>
                <a:latin typeface="Tahoma" charset="0"/>
              </a:rPr>
              <a:t>Memory performance attacks: Denial of memory service </a:t>
            </a:r>
          </a:p>
          <a:p>
            <a:pPr eaLnBrk="1" hangingPunct="1"/>
            <a:r>
              <a:rPr lang="en-US" sz="1700" dirty="0">
                <a:solidFill>
                  <a:srgbClr val="0000FF"/>
                </a:solidFill>
                <a:latin typeface="Tahoma" charset="0"/>
              </a:rPr>
              <a:t>in multi-core systems</a:t>
            </a:r>
            <a:r>
              <a:rPr lang="en-US" sz="1700" dirty="0">
                <a:solidFill>
                  <a:srgbClr val="000000"/>
                </a:solidFill>
                <a:latin typeface="Tahoma" charset="0"/>
              </a:rPr>
              <a:t>,</a:t>
            </a:r>
            <a:r>
              <a:rPr lang="ja-JP" altLang="en-US" sz="1700" dirty="0">
                <a:solidFill>
                  <a:srgbClr val="000000"/>
                </a:solidFill>
                <a:latin typeface="Tahoma" charset="0"/>
              </a:rPr>
              <a:t>”</a:t>
            </a:r>
            <a:r>
              <a:rPr lang="en-US" altLang="ja-JP" sz="1700" dirty="0">
                <a:solidFill>
                  <a:srgbClr val="000000"/>
                </a:solidFill>
                <a:latin typeface="Tahoma" charset="0"/>
              </a:rPr>
              <a:t> USENIX Security 2007.</a:t>
            </a:r>
            <a:endParaRPr lang="en-US" sz="1700" dirty="0">
              <a:solidFill>
                <a:srgbClr val="000000"/>
              </a:solidFill>
              <a:cs typeface="Arial" charset="0"/>
            </a:endParaRPr>
          </a:p>
        </p:txBody>
      </p:sp>
      <p:sp>
        <p:nvSpPr>
          <p:cNvPr id="3" name="TextBox 2"/>
          <p:cNvSpPr txBox="1"/>
          <p:nvPr/>
        </p:nvSpPr>
        <p:spPr>
          <a:xfrm>
            <a:off x="2699792" y="5230941"/>
            <a:ext cx="1019405" cy="646331"/>
          </a:xfrm>
          <a:prstGeom prst="rect">
            <a:avLst/>
          </a:prstGeom>
          <a:solidFill>
            <a:schemeClr val="bg1"/>
          </a:solidFill>
        </p:spPr>
        <p:txBody>
          <a:bodyPr wrap="none" rtlCol="0">
            <a:spAutoFit/>
          </a:bodyPr>
          <a:lstStyle/>
          <a:p>
            <a:r>
              <a:rPr lang="en-US" dirty="0" smtClean="0">
                <a:solidFill>
                  <a:srgbClr val="000000"/>
                </a:solidFill>
                <a:latin typeface="Tahoma"/>
              </a:rPr>
              <a:t>Attacker</a:t>
            </a:r>
          </a:p>
          <a:p>
            <a:r>
              <a:rPr lang="en-US" dirty="0" smtClean="0">
                <a:solidFill>
                  <a:srgbClr val="000000"/>
                </a:solidFill>
                <a:latin typeface="Tahoma"/>
              </a:rPr>
              <a:t>(Core 1)</a:t>
            </a:r>
            <a:endParaRPr lang="en-US" dirty="0">
              <a:solidFill>
                <a:srgbClr val="000000"/>
              </a:solidFill>
              <a:latin typeface="Tahoma"/>
            </a:endParaRPr>
          </a:p>
        </p:txBody>
      </p:sp>
      <p:sp>
        <p:nvSpPr>
          <p:cNvPr id="17" name="TextBox 16"/>
          <p:cNvSpPr txBox="1"/>
          <p:nvPr/>
        </p:nvSpPr>
        <p:spPr>
          <a:xfrm>
            <a:off x="6143103" y="5236109"/>
            <a:ext cx="1465628" cy="646331"/>
          </a:xfrm>
          <a:prstGeom prst="rect">
            <a:avLst/>
          </a:prstGeom>
          <a:solidFill>
            <a:schemeClr val="bg1"/>
          </a:solidFill>
        </p:spPr>
        <p:txBody>
          <a:bodyPr wrap="none" rtlCol="0">
            <a:spAutoFit/>
          </a:bodyPr>
          <a:lstStyle/>
          <a:p>
            <a:pPr algn="ctr"/>
            <a:r>
              <a:rPr lang="en-US" dirty="0" smtClean="0">
                <a:solidFill>
                  <a:srgbClr val="000000"/>
                </a:solidFill>
                <a:latin typeface="Tahoma"/>
              </a:rPr>
              <a:t>Movie player</a:t>
            </a:r>
          </a:p>
          <a:p>
            <a:pPr algn="ctr"/>
            <a:r>
              <a:rPr lang="en-US" dirty="0" smtClean="0">
                <a:solidFill>
                  <a:srgbClr val="000000"/>
                </a:solidFill>
                <a:latin typeface="Tahoma"/>
              </a:rPr>
              <a:t>(Core 2)</a:t>
            </a:r>
            <a:endParaRPr lang="en-US" dirty="0">
              <a:solidFill>
                <a:srgbClr val="000000"/>
              </a:solidFill>
              <a:latin typeface="Tahoma"/>
            </a:endParaRPr>
          </a:p>
        </p:txBody>
      </p:sp>
      <p:sp>
        <p:nvSpPr>
          <p:cNvPr id="18"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85</a:t>
            </a:fld>
            <a:endParaRPr lang="en-US" altLang="en-US" dirty="0">
              <a:solidFill>
                <a:srgbClr val="000000"/>
              </a:solidFill>
            </a:endParaRPr>
          </a:p>
        </p:txBody>
      </p:sp>
    </p:spTree>
    <p:extLst>
      <p:ext uri="{BB962C8B-B14F-4D97-AF65-F5344CB8AC3E}">
        <p14:creationId xmlns:p14="http://schemas.microsoft.com/office/powerpoint/2010/main" val="36557238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5" grpId="0" animBg="1"/>
      <p:bldP spid="15" grpId="1"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ounded Rectangle 97"/>
          <p:cNvSpPr>
            <a:spLocks noChangeArrowheads="1"/>
          </p:cNvSpPr>
          <p:nvPr/>
        </p:nvSpPr>
        <p:spPr bwMode="auto">
          <a:xfrm>
            <a:off x="2160588" y="3714750"/>
            <a:ext cx="4530725" cy="2457450"/>
          </a:xfrm>
          <a:prstGeom prst="roundRect">
            <a:avLst>
              <a:gd name="adj" fmla="val 16667"/>
            </a:avLst>
          </a:prstGeom>
          <a:solidFill>
            <a:srgbClr val="9999FF">
              <a:alpha val="25098"/>
            </a:srgbClr>
          </a:solidFill>
          <a:ln w="9525">
            <a:solidFill>
              <a:schemeClr val="tx1"/>
            </a:solidFill>
            <a:round/>
            <a:headEnd/>
            <a:tailEnd/>
          </a:ln>
        </p:spPr>
        <p:txBody>
          <a:bodyPr wrap="none" anchor="ctr"/>
          <a:lstStyle/>
          <a:p>
            <a:pPr marL="381000" indent="-381000" algn="ctr">
              <a:spcBef>
                <a:spcPct val="20000"/>
              </a:spcBef>
              <a:buFontTx/>
              <a:buChar char="•"/>
            </a:pPr>
            <a:endParaRPr lang="en-US" sz="2000" dirty="0">
              <a:solidFill>
                <a:srgbClr val="000000"/>
              </a:solidFill>
              <a:latin typeface="Tahoma"/>
            </a:endParaRPr>
          </a:p>
        </p:txBody>
      </p:sp>
      <p:sp>
        <p:nvSpPr>
          <p:cNvPr id="17410" name="Rectangle 2"/>
          <p:cNvSpPr>
            <a:spLocks noGrp="1" noChangeArrowheads="1"/>
          </p:cNvSpPr>
          <p:nvPr>
            <p:ph type="title"/>
          </p:nvPr>
        </p:nvSpPr>
        <p:spPr/>
        <p:txBody>
          <a:bodyPr/>
          <a:lstStyle/>
          <a:p>
            <a:r>
              <a:rPr lang="en-US" dirty="0">
                <a:latin typeface="Garamond" charset="0"/>
              </a:rPr>
              <a:t>Why? Uncontrolled Memory Interference</a:t>
            </a:r>
          </a:p>
        </p:txBody>
      </p:sp>
      <p:sp>
        <p:nvSpPr>
          <p:cNvPr id="432133" name="Rectangle 5"/>
          <p:cNvSpPr>
            <a:spLocks noChangeArrowheads="1"/>
          </p:cNvSpPr>
          <p:nvPr/>
        </p:nvSpPr>
        <p:spPr bwMode="auto">
          <a:xfrm>
            <a:off x="27860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srgbClr val="000000"/>
              </a:solidFill>
              <a:latin typeface="Tahoma"/>
            </a:endParaRPr>
          </a:p>
        </p:txBody>
      </p:sp>
      <p:sp>
        <p:nvSpPr>
          <p:cNvPr id="432134" name="Text Box 6"/>
          <p:cNvSpPr txBox="1">
            <a:spLocks noChangeArrowheads="1"/>
          </p:cNvSpPr>
          <p:nvPr/>
        </p:nvSpPr>
        <p:spPr bwMode="auto">
          <a:xfrm>
            <a:off x="3117850" y="1485900"/>
            <a:ext cx="939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rPr>
              <a:t>CORE 1</a:t>
            </a:r>
          </a:p>
        </p:txBody>
      </p:sp>
      <p:sp>
        <p:nvSpPr>
          <p:cNvPr id="17413" name="Text Box 8"/>
          <p:cNvSpPr txBox="1">
            <a:spLocks noChangeArrowheads="1"/>
          </p:cNvSpPr>
          <p:nvPr/>
        </p:nvSpPr>
        <p:spPr bwMode="auto">
          <a:xfrm>
            <a:off x="4702175" y="1485900"/>
            <a:ext cx="939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rPr>
              <a:t>CORE 2</a:t>
            </a:r>
          </a:p>
        </p:txBody>
      </p:sp>
      <p:sp>
        <p:nvSpPr>
          <p:cNvPr id="17414" name="Text Box 14"/>
          <p:cNvSpPr txBox="1">
            <a:spLocks noChangeArrowheads="1"/>
          </p:cNvSpPr>
          <p:nvPr/>
        </p:nvSpPr>
        <p:spPr bwMode="auto">
          <a:xfrm>
            <a:off x="3143250" y="2425700"/>
            <a:ext cx="89217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rPr>
              <a:t>    </a:t>
            </a:r>
            <a:r>
              <a:rPr lang="en-US" sz="1600" dirty="0">
                <a:solidFill>
                  <a:srgbClr val="000000"/>
                </a:solidFill>
              </a:rPr>
              <a:t>L2 </a:t>
            </a:r>
          </a:p>
          <a:p>
            <a:pPr eaLnBrk="1" hangingPunct="1"/>
            <a:r>
              <a:rPr lang="en-US" sz="1600" dirty="0">
                <a:solidFill>
                  <a:srgbClr val="000000"/>
                </a:solidFill>
              </a:rPr>
              <a:t>CACHE</a:t>
            </a:r>
          </a:p>
        </p:txBody>
      </p:sp>
      <p:sp>
        <p:nvSpPr>
          <p:cNvPr id="17415" name="Text Box 16"/>
          <p:cNvSpPr txBox="1">
            <a:spLocks noChangeArrowheads="1"/>
          </p:cNvSpPr>
          <p:nvPr/>
        </p:nvSpPr>
        <p:spPr bwMode="auto">
          <a:xfrm>
            <a:off x="4714875" y="2427288"/>
            <a:ext cx="89217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rPr>
              <a:t>    </a:t>
            </a:r>
            <a:r>
              <a:rPr lang="en-US" sz="1600" dirty="0">
                <a:solidFill>
                  <a:srgbClr val="000000"/>
                </a:solidFill>
              </a:rPr>
              <a:t>L2 </a:t>
            </a:r>
          </a:p>
          <a:p>
            <a:pPr eaLnBrk="1" hangingPunct="1"/>
            <a:r>
              <a:rPr lang="en-US" sz="1600" dirty="0">
                <a:solidFill>
                  <a:srgbClr val="000000"/>
                </a:solidFill>
              </a:rPr>
              <a:t>CACHE</a:t>
            </a:r>
          </a:p>
        </p:txBody>
      </p:sp>
      <p:sp>
        <p:nvSpPr>
          <p:cNvPr id="17416" name="Line 20"/>
          <p:cNvSpPr>
            <a:spLocks noChangeShapeType="1"/>
          </p:cNvSpPr>
          <p:nvPr/>
        </p:nvSpPr>
        <p:spPr bwMode="auto">
          <a:xfrm>
            <a:off x="3573463" y="205581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7417" name="Line 21"/>
          <p:cNvSpPr>
            <a:spLocks noChangeShapeType="1"/>
          </p:cNvSpPr>
          <p:nvPr/>
        </p:nvSpPr>
        <p:spPr bwMode="auto">
          <a:xfrm>
            <a:off x="5146675" y="2055813"/>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7418" name="Rectangle 23"/>
          <p:cNvSpPr>
            <a:spLocks noChangeArrowheads="1"/>
          </p:cNvSpPr>
          <p:nvPr/>
        </p:nvSpPr>
        <p:spPr bwMode="auto">
          <a:xfrm>
            <a:off x="2786063" y="3829050"/>
            <a:ext cx="3168650" cy="635000"/>
          </a:xfrm>
          <a:prstGeom prst="rect">
            <a:avLst/>
          </a:prstGeom>
          <a:solidFill>
            <a:schemeClr val="bg1"/>
          </a:solidFill>
          <a:ln w="9525">
            <a:solidFill>
              <a:schemeClr val="tx1"/>
            </a:solidFill>
            <a:miter lim="800000"/>
            <a:headEnd/>
            <a:tailEnd/>
          </a:ln>
        </p:spPr>
        <p:txBody>
          <a:bodyPr wrap="none" anchor="ctr"/>
          <a:lstStyle/>
          <a:p>
            <a:endParaRPr lang="en-US" dirty="0">
              <a:solidFill>
                <a:srgbClr val="000000"/>
              </a:solidFill>
              <a:latin typeface="Tahoma"/>
            </a:endParaRPr>
          </a:p>
        </p:txBody>
      </p:sp>
      <p:sp>
        <p:nvSpPr>
          <p:cNvPr id="17419" name="Text Box 24"/>
          <p:cNvSpPr txBox="1">
            <a:spLocks noChangeArrowheads="1"/>
          </p:cNvSpPr>
          <p:nvPr/>
        </p:nvSpPr>
        <p:spPr bwMode="auto">
          <a:xfrm>
            <a:off x="2759075" y="4002088"/>
            <a:ext cx="3195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rPr>
              <a:t>DRAM MEMORY CONTROLLER</a:t>
            </a:r>
          </a:p>
        </p:txBody>
      </p:sp>
      <p:sp>
        <p:nvSpPr>
          <p:cNvPr id="62" name="Rectangle 61"/>
          <p:cNvSpPr>
            <a:spLocks noChangeArrowheads="1"/>
          </p:cNvSpPr>
          <p:nvPr/>
        </p:nvSpPr>
        <p:spPr bwMode="auto">
          <a:xfrm>
            <a:off x="2614613" y="5200650"/>
            <a:ext cx="800100" cy="876300"/>
          </a:xfrm>
          <a:prstGeom prst="rect">
            <a:avLst/>
          </a:prstGeom>
          <a:solidFill>
            <a:schemeClr val="bg1"/>
          </a:solidFill>
          <a:ln w="9525">
            <a:solidFill>
              <a:schemeClr val="tx1"/>
            </a:solidFill>
            <a:round/>
            <a:headEnd/>
            <a:tailEnd/>
          </a:ln>
        </p:spPr>
        <p:txBody>
          <a:bodyPr wrap="none" anchor="ctr"/>
          <a:lstStyle/>
          <a:p>
            <a:pPr marL="381000" indent="-381000" algn="ctr">
              <a:spcBef>
                <a:spcPct val="20000"/>
              </a:spcBef>
            </a:pPr>
            <a:r>
              <a:rPr lang="en-US" dirty="0">
                <a:solidFill>
                  <a:srgbClr val="000000"/>
                </a:solidFill>
                <a:latin typeface="Tahoma"/>
              </a:rPr>
              <a:t>DRAM </a:t>
            </a:r>
          </a:p>
          <a:p>
            <a:pPr marL="381000" indent="-381000" algn="ctr">
              <a:spcBef>
                <a:spcPct val="20000"/>
              </a:spcBef>
            </a:pPr>
            <a:r>
              <a:rPr lang="en-US" dirty="0">
                <a:solidFill>
                  <a:srgbClr val="000000"/>
                </a:solidFill>
                <a:latin typeface="Tahoma"/>
              </a:rPr>
              <a:t>Bank 0</a:t>
            </a:r>
          </a:p>
        </p:txBody>
      </p:sp>
      <p:sp>
        <p:nvSpPr>
          <p:cNvPr id="63" name="Rectangle 62"/>
          <p:cNvSpPr>
            <a:spLocks noChangeArrowheads="1"/>
          </p:cNvSpPr>
          <p:nvPr/>
        </p:nvSpPr>
        <p:spPr bwMode="auto">
          <a:xfrm>
            <a:off x="3529013" y="5200650"/>
            <a:ext cx="762000" cy="876300"/>
          </a:xfrm>
          <a:prstGeom prst="rect">
            <a:avLst/>
          </a:prstGeom>
          <a:solidFill>
            <a:schemeClr val="bg1"/>
          </a:solidFill>
          <a:ln w="9525">
            <a:solidFill>
              <a:schemeClr val="tx1"/>
            </a:solidFill>
            <a:round/>
            <a:headEnd/>
            <a:tailEnd/>
          </a:ln>
        </p:spPr>
        <p:txBody>
          <a:bodyPr wrap="none" anchor="ctr"/>
          <a:lstStyle/>
          <a:p>
            <a:pPr marL="381000" indent="-381000" algn="ctr">
              <a:spcBef>
                <a:spcPct val="20000"/>
              </a:spcBef>
            </a:pPr>
            <a:r>
              <a:rPr lang="en-US" dirty="0">
                <a:solidFill>
                  <a:srgbClr val="000000"/>
                </a:solidFill>
                <a:latin typeface="Tahoma"/>
              </a:rPr>
              <a:t>DRAM </a:t>
            </a:r>
          </a:p>
          <a:p>
            <a:pPr marL="381000" indent="-381000" algn="ctr">
              <a:spcBef>
                <a:spcPct val="20000"/>
              </a:spcBef>
            </a:pPr>
            <a:r>
              <a:rPr lang="en-US" dirty="0">
                <a:solidFill>
                  <a:srgbClr val="000000"/>
                </a:solidFill>
                <a:latin typeface="Tahoma"/>
              </a:rPr>
              <a:t>Bank 1</a:t>
            </a:r>
          </a:p>
        </p:txBody>
      </p:sp>
      <p:sp>
        <p:nvSpPr>
          <p:cNvPr id="64" name="Rectangle 63"/>
          <p:cNvSpPr>
            <a:spLocks noChangeArrowheads="1"/>
          </p:cNvSpPr>
          <p:nvPr/>
        </p:nvSpPr>
        <p:spPr bwMode="auto">
          <a:xfrm>
            <a:off x="4405313" y="5200650"/>
            <a:ext cx="800100" cy="876300"/>
          </a:xfrm>
          <a:prstGeom prst="rect">
            <a:avLst/>
          </a:prstGeom>
          <a:solidFill>
            <a:schemeClr val="bg1"/>
          </a:solidFill>
          <a:ln w="9525">
            <a:solidFill>
              <a:schemeClr val="tx1"/>
            </a:solidFill>
            <a:round/>
            <a:headEnd/>
            <a:tailEnd/>
          </a:ln>
        </p:spPr>
        <p:txBody>
          <a:bodyPr wrap="none" anchor="ctr"/>
          <a:lstStyle/>
          <a:p>
            <a:pPr marL="381000" indent="-381000" algn="ctr">
              <a:spcBef>
                <a:spcPct val="20000"/>
              </a:spcBef>
            </a:pPr>
            <a:r>
              <a:rPr lang="en-US" dirty="0">
                <a:solidFill>
                  <a:srgbClr val="000000"/>
                </a:solidFill>
                <a:latin typeface="Tahoma"/>
              </a:rPr>
              <a:t>DRAM </a:t>
            </a:r>
          </a:p>
          <a:p>
            <a:pPr marL="381000" indent="-381000" algn="ctr">
              <a:spcBef>
                <a:spcPct val="20000"/>
              </a:spcBef>
            </a:pPr>
            <a:r>
              <a:rPr lang="en-US" dirty="0">
                <a:solidFill>
                  <a:srgbClr val="000000"/>
                </a:solidFill>
                <a:latin typeface="Tahoma"/>
              </a:rPr>
              <a:t>Bank 2</a:t>
            </a:r>
          </a:p>
        </p:txBody>
      </p:sp>
      <p:sp>
        <p:nvSpPr>
          <p:cNvPr id="17423" name="Line 40"/>
          <p:cNvSpPr>
            <a:spLocks noChangeShapeType="1"/>
          </p:cNvSpPr>
          <p:nvPr/>
        </p:nvSpPr>
        <p:spPr bwMode="auto">
          <a:xfrm>
            <a:off x="2946400" y="4867275"/>
            <a:ext cx="2771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7424" name="Line 43"/>
          <p:cNvSpPr>
            <a:spLocks noChangeShapeType="1"/>
          </p:cNvSpPr>
          <p:nvPr/>
        </p:nvSpPr>
        <p:spPr bwMode="auto">
          <a:xfrm>
            <a:off x="2946400"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7425" name="Line 44"/>
          <p:cNvSpPr>
            <a:spLocks noChangeShapeType="1"/>
          </p:cNvSpPr>
          <p:nvPr/>
        </p:nvSpPr>
        <p:spPr bwMode="auto">
          <a:xfrm>
            <a:off x="39258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7426" name="Line 45"/>
          <p:cNvSpPr>
            <a:spLocks noChangeShapeType="1"/>
          </p:cNvSpPr>
          <p:nvPr/>
        </p:nvSpPr>
        <p:spPr bwMode="auto">
          <a:xfrm>
            <a:off x="47894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17427" name="Line 48"/>
          <p:cNvSpPr>
            <a:spLocks noChangeShapeType="1"/>
          </p:cNvSpPr>
          <p:nvPr/>
        </p:nvSpPr>
        <p:spPr bwMode="auto">
          <a:xfrm flipV="1">
            <a:off x="4341813" y="4464050"/>
            <a:ext cx="0" cy="403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432178" name="Text Box 50"/>
          <p:cNvSpPr txBox="1">
            <a:spLocks noChangeArrowheads="1"/>
          </p:cNvSpPr>
          <p:nvPr/>
        </p:nvSpPr>
        <p:spPr bwMode="auto">
          <a:xfrm>
            <a:off x="6737350" y="3613150"/>
            <a:ext cx="1835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3399"/>
                </a:solidFill>
              </a:rPr>
              <a:t>Shared DRAM</a:t>
            </a:r>
          </a:p>
          <a:p>
            <a:pPr eaLnBrk="1" hangingPunct="1"/>
            <a:r>
              <a:rPr lang="en-US" sz="1800" dirty="0">
                <a:solidFill>
                  <a:srgbClr val="003399"/>
                </a:solidFill>
              </a:rPr>
              <a:t>Memory System</a:t>
            </a:r>
          </a:p>
        </p:txBody>
      </p:sp>
      <p:sp>
        <p:nvSpPr>
          <p:cNvPr id="17429" name="Rounded Rectangle 97"/>
          <p:cNvSpPr>
            <a:spLocks noChangeArrowheads="1"/>
          </p:cNvSpPr>
          <p:nvPr/>
        </p:nvSpPr>
        <p:spPr bwMode="auto">
          <a:xfrm>
            <a:off x="2493963" y="1143000"/>
            <a:ext cx="3760787" cy="35433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381000" indent="-381000" algn="ctr">
              <a:spcBef>
                <a:spcPct val="20000"/>
              </a:spcBef>
              <a:buFontTx/>
              <a:buChar char="•"/>
            </a:pPr>
            <a:endParaRPr lang="en-US" sz="2000" dirty="0">
              <a:solidFill>
                <a:srgbClr val="000000"/>
              </a:solidFill>
              <a:latin typeface="Tahoma"/>
            </a:endParaRPr>
          </a:p>
        </p:txBody>
      </p:sp>
      <p:sp>
        <p:nvSpPr>
          <p:cNvPr id="17430" name="Text Box 52"/>
          <p:cNvSpPr txBox="1">
            <a:spLocks noChangeArrowheads="1"/>
          </p:cNvSpPr>
          <p:nvPr/>
        </p:nvSpPr>
        <p:spPr bwMode="auto">
          <a:xfrm>
            <a:off x="6350000" y="1412875"/>
            <a:ext cx="1238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3B812F"/>
                </a:solidFill>
              </a:rPr>
              <a:t>Multi-Core</a:t>
            </a:r>
          </a:p>
          <a:p>
            <a:pPr eaLnBrk="1" hangingPunct="1"/>
            <a:r>
              <a:rPr lang="en-US" sz="1800" dirty="0">
                <a:solidFill>
                  <a:srgbClr val="3B812F"/>
                </a:solidFill>
              </a:rPr>
              <a:t>Chip</a:t>
            </a:r>
          </a:p>
        </p:txBody>
      </p:sp>
      <p:sp>
        <p:nvSpPr>
          <p:cNvPr id="432182" name="Line 54"/>
          <p:cNvSpPr>
            <a:spLocks noChangeShapeType="1"/>
          </p:cNvSpPr>
          <p:nvPr/>
        </p:nvSpPr>
        <p:spPr bwMode="auto">
          <a:xfrm>
            <a:off x="1230313" y="3371850"/>
            <a:ext cx="1555750" cy="633413"/>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432183" name="Text Box 55"/>
          <p:cNvSpPr txBox="1">
            <a:spLocks noChangeArrowheads="1"/>
          </p:cNvSpPr>
          <p:nvPr/>
        </p:nvSpPr>
        <p:spPr bwMode="auto">
          <a:xfrm>
            <a:off x="366713" y="3005138"/>
            <a:ext cx="1238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FF0000"/>
                </a:solidFill>
              </a:rPr>
              <a:t>unfairness</a:t>
            </a:r>
          </a:p>
        </p:txBody>
      </p:sp>
      <p:sp>
        <p:nvSpPr>
          <p:cNvPr id="432184" name="Rectangle 56"/>
          <p:cNvSpPr>
            <a:spLocks noChangeArrowheads="1"/>
          </p:cNvSpPr>
          <p:nvPr/>
        </p:nvSpPr>
        <p:spPr bwMode="auto">
          <a:xfrm>
            <a:off x="2786063" y="3829050"/>
            <a:ext cx="3168650" cy="635000"/>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srgbClr val="000000"/>
              </a:solidFill>
              <a:latin typeface="Tahoma"/>
            </a:endParaRPr>
          </a:p>
        </p:txBody>
      </p:sp>
      <p:sp>
        <p:nvSpPr>
          <p:cNvPr id="17434" name="Rectangle 11"/>
          <p:cNvSpPr>
            <a:spLocks noChangeArrowheads="1"/>
          </p:cNvSpPr>
          <p:nvPr/>
        </p:nvSpPr>
        <p:spPr bwMode="auto">
          <a:xfrm>
            <a:off x="2686050" y="3376613"/>
            <a:ext cx="3465513" cy="22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srgbClr val="000000"/>
              </a:solidFill>
              <a:latin typeface="Tahoma"/>
            </a:endParaRPr>
          </a:p>
        </p:txBody>
      </p:sp>
      <p:sp>
        <p:nvSpPr>
          <p:cNvPr id="17435" name="Text Box 6"/>
          <p:cNvSpPr txBox="1">
            <a:spLocks noChangeArrowheads="1"/>
          </p:cNvSpPr>
          <p:nvPr/>
        </p:nvSpPr>
        <p:spPr bwMode="auto">
          <a:xfrm>
            <a:off x="3505200" y="3319463"/>
            <a:ext cx="1809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000000"/>
                </a:solidFill>
              </a:rPr>
              <a:t>INTERCONNECT</a:t>
            </a:r>
          </a:p>
        </p:txBody>
      </p:sp>
      <p:cxnSp>
        <p:nvCxnSpPr>
          <p:cNvPr id="17436" name="Straight Arrow Connector 53"/>
          <p:cNvCxnSpPr>
            <a:cxnSpLocks noChangeShapeType="1"/>
          </p:cNvCxnSpPr>
          <p:nvPr/>
        </p:nvCxnSpPr>
        <p:spPr bwMode="auto">
          <a:xfrm rot="5400000">
            <a:off x="3466307" y="3256756"/>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437" name="Straight Arrow Connector 54"/>
          <p:cNvCxnSpPr>
            <a:cxnSpLocks noChangeShapeType="1"/>
          </p:cNvCxnSpPr>
          <p:nvPr/>
        </p:nvCxnSpPr>
        <p:spPr bwMode="auto">
          <a:xfrm rot="5400000">
            <a:off x="5052219" y="32567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438" name="Straight Arrow Connector 57"/>
          <p:cNvCxnSpPr>
            <a:cxnSpLocks noChangeShapeType="1"/>
          </p:cNvCxnSpPr>
          <p:nvPr/>
        </p:nvCxnSpPr>
        <p:spPr bwMode="auto">
          <a:xfrm rot="5400000">
            <a:off x="3458369" y="37139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17439" name="Straight Arrow Connector 58"/>
          <p:cNvCxnSpPr>
            <a:cxnSpLocks noChangeShapeType="1"/>
          </p:cNvCxnSpPr>
          <p:nvPr/>
        </p:nvCxnSpPr>
        <p:spPr bwMode="auto">
          <a:xfrm rot="5400000">
            <a:off x="5053807" y="3713956"/>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66" name="Rectangle 5"/>
          <p:cNvSpPr>
            <a:spLocks noChangeArrowheads="1"/>
          </p:cNvSpPr>
          <p:nvPr/>
        </p:nvSpPr>
        <p:spPr bwMode="auto">
          <a:xfrm>
            <a:off x="43989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srgbClr val="000000"/>
              </a:solidFill>
              <a:latin typeface="Tahoma"/>
            </a:endParaRPr>
          </a:p>
        </p:txBody>
      </p:sp>
      <p:sp>
        <p:nvSpPr>
          <p:cNvPr id="17441" name="Rectangle 5"/>
          <p:cNvSpPr>
            <a:spLocks noChangeArrowheads="1"/>
          </p:cNvSpPr>
          <p:nvPr/>
        </p:nvSpPr>
        <p:spPr bwMode="auto">
          <a:xfrm>
            <a:off x="2801938"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srgbClr val="000000"/>
              </a:solidFill>
              <a:latin typeface="Tahoma"/>
            </a:endParaRPr>
          </a:p>
        </p:txBody>
      </p:sp>
      <p:sp>
        <p:nvSpPr>
          <p:cNvPr id="17442" name="Rectangle 5"/>
          <p:cNvSpPr>
            <a:spLocks noChangeArrowheads="1"/>
          </p:cNvSpPr>
          <p:nvPr/>
        </p:nvSpPr>
        <p:spPr bwMode="auto">
          <a:xfrm>
            <a:off x="4398963"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solidFill>
                <a:srgbClr val="000000"/>
              </a:solidFill>
              <a:latin typeface="Tahoma"/>
            </a:endParaRPr>
          </a:p>
        </p:txBody>
      </p:sp>
      <p:sp>
        <p:nvSpPr>
          <p:cNvPr id="69" name="Text Box 8"/>
          <p:cNvSpPr txBox="1">
            <a:spLocks noChangeArrowheads="1"/>
          </p:cNvSpPr>
          <p:nvPr/>
        </p:nvSpPr>
        <p:spPr bwMode="auto">
          <a:xfrm>
            <a:off x="3163888" y="1485900"/>
            <a:ext cx="915635" cy="33855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smtClean="0">
                <a:solidFill>
                  <a:srgbClr val="FFFFFF"/>
                </a:solidFill>
              </a:rPr>
              <a:t>attacker</a:t>
            </a:r>
            <a:endParaRPr lang="en-US" sz="1600" dirty="0">
              <a:solidFill>
                <a:srgbClr val="FFFFFF"/>
              </a:solidFill>
            </a:endParaRPr>
          </a:p>
        </p:txBody>
      </p:sp>
      <p:sp>
        <p:nvSpPr>
          <p:cNvPr id="70" name="Text Box 8"/>
          <p:cNvSpPr txBox="1">
            <a:spLocks noChangeArrowheads="1"/>
          </p:cNvSpPr>
          <p:nvPr/>
        </p:nvSpPr>
        <p:spPr bwMode="auto">
          <a:xfrm>
            <a:off x="4499992" y="1468438"/>
            <a:ext cx="1347845" cy="33855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FFFFFF"/>
                </a:solidFill>
              </a:rPr>
              <a:t>m</a:t>
            </a:r>
            <a:r>
              <a:rPr lang="en-US" sz="1600" dirty="0" smtClean="0">
                <a:solidFill>
                  <a:srgbClr val="FFFFFF"/>
                </a:solidFill>
              </a:rPr>
              <a:t>ovie player</a:t>
            </a:r>
            <a:endParaRPr lang="en-US" sz="1600" dirty="0">
              <a:solidFill>
                <a:srgbClr val="FFFFFF"/>
              </a:solidFill>
            </a:endParaRPr>
          </a:p>
        </p:txBody>
      </p:sp>
      <p:sp>
        <p:nvSpPr>
          <p:cNvPr id="71" name="Rectangle 70"/>
          <p:cNvSpPr>
            <a:spLocks noChangeArrowheads="1"/>
          </p:cNvSpPr>
          <p:nvPr/>
        </p:nvSpPr>
        <p:spPr bwMode="auto">
          <a:xfrm>
            <a:off x="5334000" y="5200650"/>
            <a:ext cx="800100" cy="876300"/>
          </a:xfrm>
          <a:prstGeom prst="rect">
            <a:avLst/>
          </a:prstGeom>
          <a:solidFill>
            <a:schemeClr val="bg1"/>
          </a:solidFill>
          <a:ln w="9525">
            <a:solidFill>
              <a:schemeClr val="tx1"/>
            </a:solidFill>
            <a:round/>
            <a:headEnd/>
            <a:tailEnd/>
          </a:ln>
        </p:spPr>
        <p:txBody>
          <a:bodyPr wrap="none" anchor="ctr"/>
          <a:lstStyle/>
          <a:p>
            <a:pPr marL="381000" indent="-381000" algn="ctr">
              <a:spcBef>
                <a:spcPct val="20000"/>
              </a:spcBef>
            </a:pPr>
            <a:r>
              <a:rPr lang="en-US" dirty="0">
                <a:solidFill>
                  <a:srgbClr val="000000"/>
                </a:solidFill>
                <a:latin typeface="Tahoma"/>
              </a:rPr>
              <a:t>DRAM </a:t>
            </a:r>
          </a:p>
          <a:p>
            <a:pPr marL="381000" indent="-381000" algn="ctr">
              <a:spcBef>
                <a:spcPct val="20000"/>
              </a:spcBef>
            </a:pPr>
            <a:r>
              <a:rPr lang="en-US" dirty="0">
                <a:solidFill>
                  <a:srgbClr val="000000"/>
                </a:solidFill>
                <a:latin typeface="Tahoma"/>
              </a:rPr>
              <a:t>Bank 3</a:t>
            </a:r>
          </a:p>
        </p:txBody>
      </p:sp>
      <p:sp>
        <p:nvSpPr>
          <p:cNvPr id="17446" name="Line 45"/>
          <p:cNvSpPr>
            <a:spLocks noChangeShapeType="1"/>
          </p:cNvSpPr>
          <p:nvPr/>
        </p:nvSpPr>
        <p:spPr bwMode="auto">
          <a:xfrm>
            <a:off x="5718175"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grpSp>
        <p:nvGrpSpPr>
          <p:cNvPr id="2" name="Group 107"/>
          <p:cNvGrpSpPr>
            <a:grpSpLocks/>
          </p:cNvGrpSpPr>
          <p:nvPr/>
        </p:nvGrpSpPr>
        <p:grpSpPr bwMode="auto">
          <a:xfrm>
            <a:off x="3505200" y="1257300"/>
            <a:ext cx="176213" cy="779463"/>
            <a:chOff x="536864" y="1524322"/>
            <a:chExt cx="176645" cy="778674"/>
          </a:xfrm>
        </p:grpSpPr>
        <p:sp>
          <p:nvSpPr>
            <p:cNvPr id="17470" name="Rectangle 10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71" name="Rectangle 10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72" name="Rectangle 10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73" name="Rectangle 10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grpSp>
      <p:sp>
        <p:nvSpPr>
          <p:cNvPr id="107" name="Rectangle 106"/>
          <p:cNvSpPr>
            <a:spLocks noChangeArrowheads="1"/>
          </p:cNvSpPr>
          <p:nvPr/>
        </p:nvSpPr>
        <p:spPr bwMode="auto">
          <a:xfrm>
            <a:off x="5057775" y="1817688"/>
            <a:ext cx="177800" cy="169862"/>
          </a:xfrm>
          <a:prstGeom prst="rect">
            <a:avLst/>
          </a:prstGeom>
          <a:solidFill>
            <a:srgbClr val="FF0000"/>
          </a:solidFill>
          <a:ln w="9525">
            <a:solidFill>
              <a:schemeClr val="tx1"/>
            </a:solidFill>
            <a:round/>
            <a:headEnd/>
            <a:tailEnd/>
          </a:ln>
        </p:spPr>
        <p:txBody>
          <a:bodyPr/>
          <a:lstStyle/>
          <a:p>
            <a:endParaRPr lang="en-US" dirty="0">
              <a:solidFill>
                <a:srgbClr val="000000"/>
              </a:solidFill>
              <a:latin typeface="Tahoma"/>
            </a:endParaRPr>
          </a:p>
        </p:txBody>
      </p:sp>
      <p:grpSp>
        <p:nvGrpSpPr>
          <p:cNvPr id="3" name="Group 119"/>
          <p:cNvGrpSpPr>
            <a:grpSpLocks/>
          </p:cNvGrpSpPr>
          <p:nvPr/>
        </p:nvGrpSpPr>
        <p:grpSpPr bwMode="auto">
          <a:xfrm>
            <a:off x="3702050" y="1255713"/>
            <a:ext cx="176213" cy="777875"/>
            <a:chOff x="536864" y="1524322"/>
            <a:chExt cx="176645" cy="778674"/>
          </a:xfrm>
        </p:grpSpPr>
        <p:sp>
          <p:nvSpPr>
            <p:cNvPr id="17466" name="Rectangle 12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7" name="Rectangle 12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8" name="Rectangle 12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9" name="Rectangle 12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grpSp>
      <p:grpSp>
        <p:nvGrpSpPr>
          <p:cNvPr id="4" name="Group 124"/>
          <p:cNvGrpSpPr>
            <a:grpSpLocks/>
          </p:cNvGrpSpPr>
          <p:nvPr/>
        </p:nvGrpSpPr>
        <p:grpSpPr bwMode="auto">
          <a:xfrm>
            <a:off x="3906838" y="1262063"/>
            <a:ext cx="176212" cy="779462"/>
            <a:chOff x="536864" y="1524322"/>
            <a:chExt cx="176645" cy="778674"/>
          </a:xfrm>
        </p:grpSpPr>
        <p:sp>
          <p:nvSpPr>
            <p:cNvPr id="17462" name="Rectangle 125"/>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3" name="Rectangle 126"/>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4" name="Rectangle 127"/>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5" name="Rectangle 128"/>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grpSp>
      <p:grpSp>
        <p:nvGrpSpPr>
          <p:cNvPr id="5" name="Group 129"/>
          <p:cNvGrpSpPr>
            <a:grpSpLocks/>
          </p:cNvGrpSpPr>
          <p:nvPr/>
        </p:nvGrpSpPr>
        <p:grpSpPr bwMode="auto">
          <a:xfrm>
            <a:off x="3303588" y="1262063"/>
            <a:ext cx="176212" cy="779462"/>
            <a:chOff x="536864" y="1524322"/>
            <a:chExt cx="176645" cy="778674"/>
          </a:xfrm>
        </p:grpSpPr>
        <p:sp>
          <p:nvSpPr>
            <p:cNvPr id="17458" name="Rectangle 13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59" name="Rectangle 13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0" name="Rectangle 13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61" name="Rectangle 13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grpSp>
      <p:grpSp>
        <p:nvGrpSpPr>
          <p:cNvPr id="6" name="Group 124"/>
          <p:cNvGrpSpPr>
            <a:grpSpLocks/>
          </p:cNvGrpSpPr>
          <p:nvPr/>
        </p:nvGrpSpPr>
        <p:grpSpPr bwMode="auto">
          <a:xfrm>
            <a:off x="4111625" y="1262063"/>
            <a:ext cx="176213" cy="779462"/>
            <a:chOff x="536864" y="1524322"/>
            <a:chExt cx="176645" cy="778674"/>
          </a:xfrm>
        </p:grpSpPr>
        <p:sp>
          <p:nvSpPr>
            <p:cNvPr id="17454" name="Rectangle 7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55" name="Rectangle 7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56" name="Rectangle 7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sp>
          <p:nvSpPr>
            <p:cNvPr id="17457" name="Rectangle 7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endParaRPr lang="en-US" dirty="0">
                <a:solidFill>
                  <a:srgbClr val="000000"/>
                </a:solidFill>
                <a:latin typeface="Tahoma"/>
              </a:endParaRPr>
            </a:p>
          </p:txBody>
        </p:sp>
      </p:grpSp>
      <p:sp>
        <p:nvSpPr>
          <p:cNvPr id="6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86</a:t>
            </a:fld>
            <a:endParaRPr lang="en-US" altLang="en-US" dirty="0">
              <a:solidFill>
                <a:srgbClr val="000000"/>
              </a:solidFill>
            </a:endParaRPr>
          </a:p>
        </p:txBody>
      </p:sp>
    </p:spTree>
    <p:extLst>
      <p:ext uri="{BB962C8B-B14F-4D97-AF65-F5344CB8AC3E}">
        <p14:creationId xmlns:p14="http://schemas.microsoft.com/office/powerpoint/2010/main" val="26847577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blinds(horizontal)">
                                      <p:cBhvr>
                                        <p:cTn id="7" dur="500"/>
                                        <p:tgtEl>
                                          <p:spTgt spid="98"/>
                                        </p:tgtEl>
                                      </p:cBhvr>
                                    </p:animEffect>
                                  </p:childTnLst>
                                </p:cTn>
                              </p:par>
                              <p:par>
                                <p:cTn id="8" presetID="1" presetClass="entr" presetSubtype="0" fill="hold" grpId="1" nodeType="withEffect">
                                  <p:stCondLst>
                                    <p:cond delay="0"/>
                                  </p:stCondLst>
                                  <p:childTnLst>
                                    <p:set>
                                      <p:cBhvr>
                                        <p:cTn id="9" dur="1" fill="hold">
                                          <p:stCondLst>
                                            <p:cond delay="0"/>
                                          </p:stCondLst>
                                        </p:cTn>
                                        <p:tgtEl>
                                          <p:spTgt spid="9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3217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mph" presetSubtype="2" fill="hold" nodeType="clickEffect">
                                  <p:stCondLst>
                                    <p:cond delay="0"/>
                                  </p:stCondLst>
                                  <p:childTnLst>
                                    <p:animClr clrSpc="rgb" dir="cw">
                                      <p:cBhvr>
                                        <p:cTn id="15" dur="500" fill="hold"/>
                                        <p:tgtEl>
                                          <p:spTgt spid="432133"/>
                                        </p:tgtEl>
                                        <p:attrNameLst>
                                          <p:attrName>fillcolor</p:attrName>
                                        </p:attrNameLst>
                                      </p:cBhvr>
                                      <p:to>
                                        <a:srgbClr val="0000FF"/>
                                      </p:to>
                                    </p:animClr>
                                    <p:set>
                                      <p:cBhvr>
                                        <p:cTn id="16" dur="500" fill="hold"/>
                                        <p:tgtEl>
                                          <p:spTgt spid="432133"/>
                                        </p:tgtEl>
                                        <p:attrNameLst>
                                          <p:attrName>fill.type</p:attrName>
                                        </p:attrNameLst>
                                      </p:cBhvr>
                                      <p:to>
                                        <p:strVal val="solid"/>
                                      </p:to>
                                    </p:set>
                                    <p:set>
                                      <p:cBhvr>
                                        <p:cTn id="17" dur="500" fill="hold"/>
                                        <p:tgtEl>
                                          <p:spTgt spid="432133"/>
                                        </p:tgtEl>
                                        <p:attrNameLst>
                                          <p:attrName>fill.on</p:attrName>
                                        </p:attrNameLst>
                                      </p:cBhvr>
                                      <p:to>
                                        <p:strVal val="true"/>
                                      </p:to>
                                    </p:set>
                                  </p:childTnLst>
                                </p:cTn>
                              </p:par>
                              <p:par>
                                <p:cTn id="18" presetID="1" presetClass="exit" presetSubtype="0" fill="hold" grpId="0" nodeType="withEffect">
                                  <p:stCondLst>
                                    <p:cond delay="0"/>
                                  </p:stCondLst>
                                  <p:childTnLst>
                                    <p:set>
                                      <p:cBhvr>
                                        <p:cTn id="19" dur="1" fill="hold">
                                          <p:stCondLst>
                                            <p:cond delay="0"/>
                                          </p:stCondLst>
                                        </p:cTn>
                                        <p:tgtEl>
                                          <p:spTgt spid="432134"/>
                                        </p:tgtEl>
                                        <p:attrNameLst>
                                          <p:attrName>style.visibility</p:attrName>
                                        </p:attrNameLst>
                                      </p:cBhvr>
                                      <p:to>
                                        <p:strVal val="hidden"/>
                                      </p:to>
                                    </p:set>
                                  </p:childTnLst>
                                </p:cTn>
                              </p:par>
                              <p:par>
                                <p:cTn id="20" presetID="3" presetClass="entr" presetSubtype="10"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blinds(horizontal)">
                                      <p:cBhvr>
                                        <p:cTn id="22" dur="500"/>
                                        <p:tgtEl>
                                          <p:spTgt spid="6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blinds(horizontal)">
                                      <p:cBhvr>
                                        <p:cTn id="25" dur="500"/>
                                        <p:tgtEl>
                                          <p:spTgt spid="70"/>
                                        </p:tgtEl>
                                      </p:cBhvr>
                                    </p:animEffect>
                                  </p:childTnLst>
                                </p:cTn>
                              </p:par>
                              <p:par>
                                <p:cTn id="26" presetID="1" presetClass="emph" presetSubtype="2" fill="hold" nodeType="withEffect">
                                  <p:stCondLst>
                                    <p:cond delay="0"/>
                                  </p:stCondLst>
                                  <p:childTnLst>
                                    <p:animClr clrSpc="rgb" dir="cw">
                                      <p:cBhvr>
                                        <p:cTn id="27" dur="500" fill="hold"/>
                                        <p:tgtEl>
                                          <p:spTgt spid="66"/>
                                        </p:tgtEl>
                                        <p:attrNameLst>
                                          <p:attrName>fillcolor</p:attrName>
                                        </p:attrNameLst>
                                      </p:cBhvr>
                                      <p:to>
                                        <a:srgbClr val="FF0000"/>
                                      </p:to>
                                    </p:animClr>
                                    <p:set>
                                      <p:cBhvr>
                                        <p:cTn id="28" dur="500" fill="hold"/>
                                        <p:tgtEl>
                                          <p:spTgt spid="66"/>
                                        </p:tgtEl>
                                        <p:attrNameLst>
                                          <p:attrName>fill.type</p:attrName>
                                        </p:attrNameLst>
                                      </p:cBhvr>
                                      <p:to>
                                        <p:strVal val="solid"/>
                                      </p:to>
                                    </p:set>
                                    <p:set>
                                      <p:cBhvr>
                                        <p:cTn id="29" dur="500" fill="hold"/>
                                        <p:tgtEl>
                                          <p:spTgt spid="66"/>
                                        </p:tgtEl>
                                        <p:attrNameLst>
                                          <p:attrName>fill.on</p:attrName>
                                        </p:attrNameLst>
                                      </p:cBhvr>
                                      <p:to>
                                        <p:strVal val="tru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childTnLst>
                                </p:cTn>
                              </p:par>
                              <p:par>
                                <p:cTn id="34" presetID="42" presetClass="path" presetSubtype="0" accel="50000" decel="50000" fill="hold" nodeType="withEffect">
                                  <p:stCondLst>
                                    <p:cond delay="0"/>
                                  </p:stCondLst>
                                  <p:childTnLst>
                                    <p:animMotion origin="layout" path="M -1.94444E-6 3.7037E-6 L -1.94444E-6 0.36597 " pathEditMode="relative" rAng="0" ptsTypes="AA">
                                      <p:cBhvr>
                                        <p:cTn id="35" dur="1000" fill="hold"/>
                                        <p:tgtEl>
                                          <p:spTgt spid="2"/>
                                        </p:tgtEl>
                                        <p:attrNameLst>
                                          <p:attrName>ppt_x</p:attrName>
                                          <p:attrName>ppt_y</p:attrName>
                                        </p:attrNameLst>
                                      </p:cBhvr>
                                      <p:rCtr x="0" y="18300"/>
                                    </p:animMotion>
                                  </p:childTnLst>
                                </p:cTn>
                              </p:par>
                            </p:childTnLst>
                          </p:cTn>
                        </p:par>
                        <p:par>
                          <p:cTn id="36" fill="hold" nodeType="afterGroup">
                            <p:stCondLst>
                              <p:cond delay="1000"/>
                            </p:stCondLst>
                            <p:childTnLst>
                              <p:par>
                                <p:cTn id="37" presetID="1" presetClass="entr" presetSubtype="0" fill="hold" grpId="0" nodeType="afterEffect">
                                  <p:stCondLst>
                                    <p:cond delay="0"/>
                                  </p:stCondLst>
                                  <p:childTnLst>
                                    <p:set>
                                      <p:cBhvr>
                                        <p:cTn id="38" dur="1" fill="hold">
                                          <p:stCondLst>
                                            <p:cond delay="0"/>
                                          </p:stCondLst>
                                        </p:cTn>
                                        <p:tgtEl>
                                          <p:spTgt spid="107"/>
                                        </p:tgtEl>
                                        <p:attrNameLst>
                                          <p:attrName>style.visibility</p:attrName>
                                        </p:attrNameLst>
                                      </p:cBhvr>
                                      <p:to>
                                        <p:strVal val="visible"/>
                                      </p:to>
                                    </p:set>
                                  </p:childTnLst>
                                </p:cTn>
                              </p:par>
                              <p:par>
                                <p:cTn id="39" presetID="42" presetClass="path" presetSubtype="0" accel="50000" decel="50000" fill="hold" grpId="1" nodeType="withEffect">
                                  <p:stCondLst>
                                    <p:cond delay="0"/>
                                  </p:stCondLst>
                                  <p:childTnLst>
                                    <p:animMotion origin="layout" path="M 0 0  L 0 0.33333  E" pathEditMode="relative" ptsTypes="">
                                      <p:cBhvr>
                                        <p:cTn id="40" dur="1000" fill="hold"/>
                                        <p:tgtEl>
                                          <p:spTgt spid="107"/>
                                        </p:tgtEl>
                                        <p:attrNameLst>
                                          <p:attrName>ppt_x</p:attrName>
                                          <p:attrName>ppt_y</p:attrName>
                                        </p:attrNameLst>
                                      </p:cBhvr>
                                    </p:animMotion>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mph" presetSubtype="2" fill="hold" nodeType="clickEffect">
                                  <p:stCondLst>
                                    <p:cond delay="0"/>
                                  </p:stCondLst>
                                  <p:childTnLst>
                                    <p:animClr clrSpc="rgb" dir="cw">
                                      <p:cBhvr>
                                        <p:cTn id="44" dur="500" fill="hold"/>
                                        <p:tgtEl>
                                          <p:spTgt spid="63"/>
                                        </p:tgtEl>
                                        <p:attrNameLst>
                                          <p:attrName>fillcolor</p:attrName>
                                        </p:attrNameLst>
                                      </p:cBhvr>
                                      <p:to>
                                        <a:srgbClr val="0000FF"/>
                                      </p:to>
                                    </p:animClr>
                                    <p:set>
                                      <p:cBhvr>
                                        <p:cTn id="45" dur="500" fill="hold"/>
                                        <p:tgtEl>
                                          <p:spTgt spid="63"/>
                                        </p:tgtEl>
                                        <p:attrNameLst>
                                          <p:attrName>fill.type</p:attrName>
                                        </p:attrNameLst>
                                      </p:cBhvr>
                                      <p:to>
                                        <p:strVal val="solid"/>
                                      </p:to>
                                    </p:set>
                                    <p:set>
                                      <p:cBhvr>
                                        <p:cTn id="46" dur="500" fill="hold"/>
                                        <p:tgtEl>
                                          <p:spTgt spid="63"/>
                                        </p:tgtEl>
                                        <p:attrNameLst>
                                          <p:attrName>fill.on</p:attrName>
                                        </p:attrNameLst>
                                      </p:cBhvr>
                                      <p:to>
                                        <p:strVal val="true"/>
                                      </p:to>
                                    </p:set>
                                  </p:childTnLst>
                                </p:cTn>
                              </p:par>
                              <p:par>
                                <p:cTn id="47" presetID="1" presetClass="emph" presetSubtype="2" fill="hold" nodeType="withEffect">
                                  <p:stCondLst>
                                    <p:cond delay="0"/>
                                  </p:stCondLst>
                                  <p:childTnLst>
                                    <p:animClr clrSpc="rgb" dir="cw">
                                      <p:cBhvr>
                                        <p:cTn id="48" dur="500" fill="hold"/>
                                        <p:tgtEl>
                                          <p:spTgt spid="62"/>
                                        </p:tgtEl>
                                        <p:attrNameLst>
                                          <p:attrName>fillcolor</p:attrName>
                                        </p:attrNameLst>
                                      </p:cBhvr>
                                      <p:to>
                                        <a:srgbClr val="0000FF"/>
                                      </p:to>
                                    </p:animClr>
                                    <p:set>
                                      <p:cBhvr>
                                        <p:cTn id="49" dur="500" fill="hold"/>
                                        <p:tgtEl>
                                          <p:spTgt spid="62"/>
                                        </p:tgtEl>
                                        <p:attrNameLst>
                                          <p:attrName>fill.type</p:attrName>
                                        </p:attrNameLst>
                                      </p:cBhvr>
                                      <p:to>
                                        <p:strVal val="solid"/>
                                      </p:to>
                                    </p:set>
                                    <p:set>
                                      <p:cBhvr>
                                        <p:cTn id="50" dur="500" fill="hold"/>
                                        <p:tgtEl>
                                          <p:spTgt spid="62"/>
                                        </p:tgtEl>
                                        <p:attrNameLst>
                                          <p:attrName>fill.on</p:attrName>
                                        </p:attrNameLst>
                                      </p:cBhvr>
                                      <p:to>
                                        <p:strVal val="true"/>
                                      </p:to>
                                    </p:set>
                                  </p:childTnLst>
                                </p:cTn>
                              </p:par>
                              <p:par>
                                <p:cTn id="51" presetID="1" presetClass="emph" presetSubtype="2" fill="hold" nodeType="withEffect">
                                  <p:stCondLst>
                                    <p:cond delay="0"/>
                                  </p:stCondLst>
                                  <p:childTnLst>
                                    <p:animClr clrSpc="rgb" dir="cw">
                                      <p:cBhvr>
                                        <p:cTn id="52" dur="500" fill="hold"/>
                                        <p:tgtEl>
                                          <p:spTgt spid="64"/>
                                        </p:tgtEl>
                                        <p:attrNameLst>
                                          <p:attrName>fillcolor</p:attrName>
                                        </p:attrNameLst>
                                      </p:cBhvr>
                                      <p:to>
                                        <a:srgbClr val="0000FF"/>
                                      </p:to>
                                    </p:animClr>
                                    <p:set>
                                      <p:cBhvr>
                                        <p:cTn id="53" dur="500" fill="hold"/>
                                        <p:tgtEl>
                                          <p:spTgt spid="64"/>
                                        </p:tgtEl>
                                        <p:attrNameLst>
                                          <p:attrName>fill.type</p:attrName>
                                        </p:attrNameLst>
                                      </p:cBhvr>
                                      <p:to>
                                        <p:strVal val="solid"/>
                                      </p:to>
                                    </p:set>
                                    <p:set>
                                      <p:cBhvr>
                                        <p:cTn id="54" dur="500" fill="hold"/>
                                        <p:tgtEl>
                                          <p:spTgt spid="64"/>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500" fill="hold"/>
                                        <p:tgtEl>
                                          <p:spTgt spid="71"/>
                                        </p:tgtEl>
                                        <p:attrNameLst>
                                          <p:attrName>fillcolor</p:attrName>
                                        </p:attrNameLst>
                                      </p:cBhvr>
                                      <p:to>
                                        <a:srgbClr val="0000FF"/>
                                      </p:to>
                                    </p:animClr>
                                    <p:set>
                                      <p:cBhvr>
                                        <p:cTn id="57" dur="500" fill="hold"/>
                                        <p:tgtEl>
                                          <p:spTgt spid="71"/>
                                        </p:tgtEl>
                                        <p:attrNameLst>
                                          <p:attrName>fill.type</p:attrName>
                                        </p:attrNameLst>
                                      </p:cBhvr>
                                      <p:to>
                                        <p:strVal val="solid"/>
                                      </p:to>
                                    </p:set>
                                    <p:set>
                                      <p:cBhvr>
                                        <p:cTn id="58" dur="500" fill="hold"/>
                                        <p:tgtEl>
                                          <p:spTgt spid="71"/>
                                        </p:tgtEl>
                                        <p:attrNameLst>
                                          <p:attrName>fill.on</p:attrName>
                                        </p:attrNameLst>
                                      </p:cBhvr>
                                      <p:to>
                                        <p:strVal val="true"/>
                                      </p:to>
                                    </p:set>
                                  </p:childTnLst>
                                </p:cTn>
                              </p:par>
                              <p:par>
                                <p:cTn id="59" presetID="3" presetClass="exit" presetSubtype="10" fill="hold" nodeType="withEffect">
                                  <p:stCondLst>
                                    <p:cond delay="0"/>
                                  </p:stCondLst>
                                  <p:childTnLst>
                                    <p:animEffect transition="out" filter="blinds(horizontal)">
                                      <p:cBhvr>
                                        <p:cTn id="60" dur="500"/>
                                        <p:tgtEl>
                                          <p:spTgt spid="2"/>
                                        </p:tgtEl>
                                      </p:cBhvr>
                                    </p:animEffect>
                                    <p:set>
                                      <p:cBhvr>
                                        <p:cTn id="61" dur="1" fill="hold">
                                          <p:stCondLst>
                                            <p:cond delay="499"/>
                                          </p:stCondLst>
                                        </p:cTn>
                                        <p:tgtEl>
                                          <p:spTgt spid="2"/>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3"/>
                                        </p:tgtEl>
                                        <p:attrNameLst>
                                          <p:attrName>style.visibility</p:attrName>
                                        </p:attrNameLst>
                                      </p:cBhvr>
                                      <p:to>
                                        <p:strVal val="visible"/>
                                      </p:to>
                                    </p:set>
                                  </p:childTnLst>
                                </p:cTn>
                              </p:par>
                              <p:par>
                                <p:cTn id="64" presetID="42" presetClass="path" presetSubtype="0" accel="50000" decel="50000" fill="hold" nodeType="withEffect">
                                  <p:stCondLst>
                                    <p:cond delay="0"/>
                                  </p:stCondLst>
                                  <p:childTnLst>
                                    <p:animMotion origin="layout" path="M -1.94444E-6 3.7037E-6 L -1.94444E-6 0.36597 " pathEditMode="relative" rAng="0" ptsTypes="AA">
                                      <p:cBhvr>
                                        <p:cTn id="65" dur="1000" fill="hold"/>
                                        <p:tgtEl>
                                          <p:spTgt spid="3"/>
                                        </p:tgtEl>
                                        <p:attrNameLst>
                                          <p:attrName>ppt_x</p:attrName>
                                          <p:attrName>ppt_y</p:attrName>
                                        </p:attrNameLst>
                                      </p:cBhvr>
                                      <p:rCtr x="0" y="18300"/>
                                    </p:animMotion>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mph" presetSubtype="2" fill="hold" nodeType="clickEffect">
                                  <p:stCondLst>
                                    <p:cond delay="0"/>
                                  </p:stCondLst>
                                  <p:childTnLst>
                                    <p:animClr clrSpc="rgb" dir="cw">
                                      <p:cBhvr>
                                        <p:cTn id="69" dur="500" fill="hold"/>
                                        <p:tgtEl>
                                          <p:spTgt spid="62"/>
                                        </p:tgtEl>
                                        <p:attrNameLst>
                                          <p:attrName>fillcolor</p:attrName>
                                        </p:attrNameLst>
                                      </p:cBhvr>
                                      <p:to>
                                        <a:schemeClr val="bg1"/>
                                      </p:to>
                                    </p:animClr>
                                    <p:set>
                                      <p:cBhvr>
                                        <p:cTn id="70" dur="500" fill="hold"/>
                                        <p:tgtEl>
                                          <p:spTgt spid="62"/>
                                        </p:tgtEl>
                                        <p:attrNameLst>
                                          <p:attrName>fill.type</p:attrName>
                                        </p:attrNameLst>
                                      </p:cBhvr>
                                      <p:to>
                                        <p:strVal val="solid"/>
                                      </p:to>
                                    </p:set>
                                    <p:set>
                                      <p:cBhvr>
                                        <p:cTn id="71" dur="500" fill="hold"/>
                                        <p:tgtEl>
                                          <p:spTgt spid="62"/>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500" fill="hold"/>
                                        <p:tgtEl>
                                          <p:spTgt spid="63"/>
                                        </p:tgtEl>
                                        <p:attrNameLst>
                                          <p:attrName>fillcolor</p:attrName>
                                        </p:attrNameLst>
                                      </p:cBhvr>
                                      <p:to>
                                        <a:schemeClr val="bg1"/>
                                      </p:to>
                                    </p:animClr>
                                    <p:set>
                                      <p:cBhvr>
                                        <p:cTn id="74" dur="500" fill="hold"/>
                                        <p:tgtEl>
                                          <p:spTgt spid="63"/>
                                        </p:tgtEl>
                                        <p:attrNameLst>
                                          <p:attrName>fill.type</p:attrName>
                                        </p:attrNameLst>
                                      </p:cBhvr>
                                      <p:to>
                                        <p:strVal val="solid"/>
                                      </p:to>
                                    </p:set>
                                    <p:set>
                                      <p:cBhvr>
                                        <p:cTn id="75" dur="500" fill="hold"/>
                                        <p:tgtEl>
                                          <p:spTgt spid="63"/>
                                        </p:tgtEl>
                                        <p:attrNameLst>
                                          <p:attrName>fill.on</p:attrName>
                                        </p:attrNameLst>
                                      </p:cBhvr>
                                      <p:to>
                                        <p:strVal val="true"/>
                                      </p:to>
                                    </p:set>
                                  </p:childTnLst>
                                </p:cTn>
                              </p:par>
                              <p:par>
                                <p:cTn id="76" presetID="1" presetClass="emph" presetSubtype="2" fill="hold" nodeType="withEffect">
                                  <p:stCondLst>
                                    <p:cond delay="0"/>
                                  </p:stCondLst>
                                  <p:childTnLst>
                                    <p:animClr clrSpc="rgb" dir="cw">
                                      <p:cBhvr>
                                        <p:cTn id="77" dur="500" fill="hold"/>
                                        <p:tgtEl>
                                          <p:spTgt spid="64"/>
                                        </p:tgtEl>
                                        <p:attrNameLst>
                                          <p:attrName>fillcolor</p:attrName>
                                        </p:attrNameLst>
                                      </p:cBhvr>
                                      <p:to>
                                        <a:schemeClr val="bg1"/>
                                      </p:to>
                                    </p:animClr>
                                    <p:set>
                                      <p:cBhvr>
                                        <p:cTn id="78" dur="500" fill="hold"/>
                                        <p:tgtEl>
                                          <p:spTgt spid="64"/>
                                        </p:tgtEl>
                                        <p:attrNameLst>
                                          <p:attrName>fill.type</p:attrName>
                                        </p:attrNameLst>
                                      </p:cBhvr>
                                      <p:to>
                                        <p:strVal val="solid"/>
                                      </p:to>
                                    </p:set>
                                    <p:set>
                                      <p:cBhvr>
                                        <p:cTn id="79" dur="500" fill="hold"/>
                                        <p:tgtEl>
                                          <p:spTgt spid="64"/>
                                        </p:tgtEl>
                                        <p:attrNameLst>
                                          <p:attrName>fill.on</p:attrName>
                                        </p:attrNameLst>
                                      </p:cBhvr>
                                      <p:to>
                                        <p:strVal val="true"/>
                                      </p:to>
                                    </p:set>
                                  </p:childTnLst>
                                </p:cTn>
                              </p:par>
                              <p:par>
                                <p:cTn id="80" presetID="1" presetClass="emph" presetSubtype="2" fill="hold" nodeType="withEffect">
                                  <p:stCondLst>
                                    <p:cond delay="0"/>
                                  </p:stCondLst>
                                  <p:childTnLst>
                                    <p:animClr clrSpc="rgb" dir="cw">
                                      <p:cBhvr>
                                        <p:cTn id="81" dur="500" fill="hold"/>
                                        <p:tgtEl>
                                          <p:spTgt spid="71"/>
                                        </p:tgtEl>
                                        <p:attrNameLst>
                                          <p:attrName>fillcolor</p:attrName>
                                        </p:attrNameLst>
                                      </p:cBhvr>
                                      <p:to>
                                        <a:schemeClr val="bg1"/>
                                      </p:to>
                                    </p:animClr>
                                    <p:set>
                                      <p:cBhvr>
                                        <p:cTn id="82" dur="500" fill="hold"/>
                                        <p:tgtEl>
                                          <p:spTgt spid="71"/>
                                        </p:tgtEl>
                                        <p:attrNameLst>
                                          <p:attrName>fill.type</p:attrName>
                                        </p:attrNameLst>
                                      </p:cBhvr>
                                      <p:to>
                                        <p:strVal val="solid"/>
                                      </p:to>
                                    </p:set>
                                    <p:set>
                                      <p:cBhvr>
                                        <p:cTn id="83" dur="500" fill="hold"/>
                                        <p:tgtEl>
                                          <p:spTgt spid="71"/>
                                        </p:tgtEl>
                                        <p:attrNameLst>
                                          <p:attrName>fill.on</p:attrName>
                                        </p:attrNameLst>
                                      </p:cBhvr>
                                      <p:to>
                                        <p:strVal val="tru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xit" presetSubtype="10" fill="hold" nodeType="clickEffect">
                                  <p:stCondLst>
                                    <p:cond delay="0"/>
                                  </p:stCondLst>
                                  <p:childTnLst>
                                    <p:animEffect transition="out" filter="blinds(horizontal)">
                                      <p:cBhvr>
                                        <p:cTn id="87" dur="500"/>
                                        <p:tgtEl>
                                          <p:spTgt spid="3"/>
                                        </p:tgtEl>
                                      </p:cBhvr>
                                    </p:animEffect>
                                    <p:set>
                                      <p:cBhvr>
                                        <p:cTn id="88" dur="1" fill="hold">
                                          <p:stCondLst>
                                            <p:cond delay="499"/>
                                          </p:stCondLst>
                                        </p:cTn>
                                        <p:tgtEl>
                                          <p:spTgt spid="3"/>
                                        </p:tgtEl>
                                        <p:attrNameLst>
                                          <p:attrName>style.visibility</p:attrName>
                                        </p:attrNameLst>
                                      </p:cBhvr>
                                      <p:to>
                                        <p:strVal val="hidden"/>
                                      </p:to>
                                    </p:set>
                                  </p:childTnLst>
                                </p:cTn>
                              </p:par>
                              <p:par>
                                <p:cTn id="89" presetID="1" presetClass="emph" presetSubtype="2" fill="hold" nodeType="withEffect">
                                  <p:stCondLst>
                                    <p:cond delay="0"/>
                                  </p:stCondLst>
                                  <p:childTnLst>
                                    <p:animClr clrSpc="rgb" dir="cw">
                                      <p:cBhvr>
                                        <p:cTn id="90" dur="500" fill="hold"/>
                                        <p:tgtEl>
                                          <p:spTgt spid="62"/>
                                        </p:tgtEl>
                                        <p:attrNameLst>
                                          <p:attrName>fillcolor</p:attrName>
                                        </p:attrNameLst>
                                      </p:cBhvr>
                                      <p:to>
                                        <a:srgbClr val="0000FF"/>
                                      </p:to>
                                    </p:animClr>
                                    <p:set>
                                      <p:cBhvr>
                                        <p:cTn id="91" dur="500" fill="hold"/>
                                        <p:tgtEl>
                                          <p:spTgt spid="62"/>
                                        </p:tgtEl>
                                        <p:attrNameLst>
                                          <p:attrName>fill.type</p:attrName>
                                        </p:attrNameLst>
                                      </p:cBhvr>
                                      <p:to>
                                        <p:strVal val="solid"/>
                                      </p:to>
                                    </p:set>
                                    <p:set>
                                      <p:cBhvr>
                                        <p:cTn id="92" dur="500" fill="hold"/>
                                        <p:tgtEl>
                                          <p:spTgt spid="62"/>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500" fill="hold"/>
                                        <p:tgtEl>
                                          <p:spTgt spid="63"/>
                                        </p:tgtEl>
                                        <p:attrNameLst>
                                          <p:attrName>fillcolor</p:attrName>
                                        </p:attrNameLst>
                                      </p:cBhvr>
                                      <p:to>
                                        <a:srgbClr val="0000FF"/>
                                      </p:to>
                                    </p:animClr>
                                    <p:set>
                                      <p:cBhvr>
                                        <p:cTn id="95" dur="500" fill="hold"/>
                                        <p:tgtEl>
                                          <p:spTgt spid="63"/>
                                        </p:tgtEl>
                                        <p:attrNameLst>
                                          <p:attrName>fill.type</p:attrName>
                                        </p:attrNameLst>
                                      </p:cBhvr>
                                      <p:to>
                                        <p:strVal val="solid"/>
                                      </p:to>
                                    </p:set>
                                    <p:set>
                                      <p:cBhvr>
                                        <p:cTn id="96" dur="500" fill="hold"/>
                                        <p:tgtEl>
                                          <p:spTgt spid="63"/>
                                        </p:tgtEl>
                                        <p:attrNameLst>
                                          <p:attrName>fill.on</p:attrName>
                                        </p:attrNameLst>
                                      </p:cBhvr>
                                      <p:to>
                                        <p:strVal val="true"/>
                                      </p:to>
                                    </p:set>
                                  </p:childTnLst>
                                </p:cTn>
                              </p:par>
                              <p:par>
                                <p:cTn id="97" presetID="1" presetClass="emph" presetSubtype="2" fill="hold" nodeType="withEffect">
                                  <p:stCondLst>
                                    <p:cond delay="0"/>
                                  </p:stCondLst>
                                  <p:childTnLst>
                                    <p:animClr clrSpc="rgb" dir="cw">
                                      <p:cBhvr>
                                        <p:cTn id="98" dur="500" fill="hold"/>
                                        <p:tgtEl>
                                          <p:spTgt spid="64"/>
                                        </p:tgtEl>
                                        <p:attrNameLst>
                                          <p:attrName>fillcolor</p:attrName>
                                        </p:attrNameLst>
                                      </p:cBhvr>
                                      <p:to>
                                        <a:srgbClr val="0000FF"/>
                                      </p:to>
                                    </p:animClr>
                                    <p:set>
                                      <p:cBhvr>
                                        <p:cTn id="99" dur="500" fill="hold"/>
                                        <p:tgtEl>
                                          <p:spTgt spid="64"/>
                                        </p:tgtEl>
                                        <p:attrNameLst>
                                          <p:attrName>fill.type</p:attrName>
                                        </p:attrNameLst>
                                      </p:cBhvr>
                                      <p:to>
                                        <p:strVal val="solid"/>
                                      </p:to>
                                    </p:set>
                                    <p:set>
                                      <p:cBhvr>
                                        <p:cTn id="100" dur="500" fill="hold"/>
                                        <p:tgtEl>
                                          <p:spTgt spid="64"/>
                                        </p:tgtEl>
                                        <p:attrNameLst>
                                          <p:attrName>fill.on</p:attrName>
                                        </p:attrNameLst>
                                      </p:cBhvr>
                                      <p:to>
                                        <p:strVal val="true"/>
                                      </p:to>
                                    </p:set>
                                  </p:childTnLst>
                                </p:cTn>
                              </p:par>
                              <p:par>
                                <p:cTn id="101" presetID="1" presetClass="emph" presetSubtype="2" fill="hold" nodeType="withEffect">
                                  <p:stCondLst>
                                    <p:cond delay="0"/>
                                  </p:stCondLst>
                                  <p:childTnLst>
                                    <p:animClr clrSpc="rgb" dir="cw">
                                      <p:cBhvr>
                                        <p:cTn id="102" dur="500" fill="hold"/>
                                        <p:tgtEl>
                                          <p:spTgt spid="71"/>
                                        </p:tgtEl>
                                        <p:attrNameLst>
                                          <p:attrName>fillcolor</p:attrName>
                                        </p:attrNameLst>
                                      </p:cBhvr>
                                      <p:to>
                                        <a:srgbClr val="0000FF"/>
                                      </p:to>
                                    </p:animClr>
                                    <p:set>
                                      <p:cBhvr>
                                        <p:cTn id="103" dur="500" fill="hold"/>
                                        <p:tgtEl>
                                          <p:spTgt spid="71"/>
                                        </p:tgtEl>
                                        <p:attrNameLst>
                                          <p:attrName>fill.type</p:attrName>
                                        </p:attrNameLst>
                                      </p:cBhvr>
                                      <p:to>
                                        <p:strVal val="solid"/>
                                      </p:to>
                                    </p:set>
                                    <p:set>
                                      <p:cBhvr>
                                        <p:cTn id="104" dur="500" fill="hold"/>
                                        <p:tgtEl>
                                          <p:spTgt spid="71"/>
                                        </p:tgtEl>
                                        <p:attrNameLst>
                                          <p:attrName>fill.on</p:attrName>
                                        </p:attrNameLst>
                                      </p:cBhvr>
                                      <p:to>
                                        <p:strVal val="true"/>
                                      </p:to>
                                    </p:set>
                                  </p:childTnLst>
                                </p:cTn>
                              </p:par>
                              <p:par>
                                <p:cTn id="105" presetID="1" presetClass="entr" presetSubtype="0" fill="hold" nodeType="withEffect">
                                  <p:stCondLst>
                                    <p:cond delay="0"/>
                                  </p:stCondLst>
                                  <p:childTnLst>
                                    <p:set>
                                      <p:cBhvr>
                                        <p:cTn id="106" dur="1" fill="hold">
                                          <p:stCondLst>
                                            <p:cond delay="0"/>
                                          </p:stCondLst>
                                        </p:cTn>
                                        <p:tgtEl>
                                          <p:spTgt spid="4"/>
                                        </p:tgtEl>
                                        <p:attrNameLst>
                                          <p:attrName>style.visibility</p:attrName>
                                        </p:attrNameLst>
                                      </p:cBhvr>
                                      <p:to>
                                        <p:strVal val="visible"/>
                                      </p:to>
                                    </p:set>
                                  </p:childTnLst>
                                </p:cTn>
                              </p:par>
                              <p:par>
                                <p:cTn id="107" presetID="42" presetClass="path" presetSubtype="0" accel="50000" decel="50000" fill="hold" nodeType="withEffect">
                                  <p:stCondLst>
                                    <p:cond delay="0"/>
                                  </p:stCondLst>
                                  <p:childTnLst>
                                    <p:animMotion origin="layout" path="M -1.94444E-6 3.7037E-6 L -1.94444E-6 0.36597 " pathEditMode="relative" rAng="0" ptsTypes="AA">
                                      <p:cBhvr>
                                        <p:cTn id="108" dur="1000" fill="hold"/>
                                        <p:tgtEl>
                                          <p:spTgt spid="4"/>
                                        </p:tgtEl>
                                        <p:attrNameLst>
                                          <p:attrName>ppt_x</p:attrName>
                                          <p:attrName>ppt_y</p:attrName>
                                        </p:attrNameLst>
                                      </p:cBhvr>
                                      <p:rCtr x="0" y="18300"/>
                                    </p:animMotion>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 presetClass="emph" presetSubtype="2" fill="hold" nodeType="clickEffect">
                                  <p:stCondLst>
                                    <p:cond delay="0"/>
                                  </p:stCondLst>
                                  <p:childTnLst>
                                    <p:animClr clrSpc="rgb" dir="cw">
                                      <p:cBhvr>
                                        <p:cTn id="112" dur="500" fill="hold"/>
                                        <p:tgtEl>
                                          <p:spTgt spid="62"/>
                                        </p:tgtEl>
                                        <p:attrNameLst>
                                          <p:attrName>fillcolor</p:attrName>
                                        </p:attrNameLst>
                                      </p:cBhvr>
                                      <p:to>
                                        <a:schemeClr val="bg1"/>
                                      </p:to>
                                    </p:animClr>
                                    <p:set>
                                      <p:cBhvr>
                                        <p:cTn id="113" dur="500" fill="hold"/>
                                        <p:tgtEl>
                                          <p:spTgt spid="62"/>
                                        </p:tgtEl>
                                        <p:attrNameLst>
                                          <p:attrName>fill.type</p:attrName>
                                        </p:attrNameLst>
                                      </p:cBhvr>
                                      <p:to>
                                        <p:strVal val="solid"/>
                                      </p:to>
                                    </p:set>
                                    <p:set>
                                      <p:cBhvr>
                                        <p:cTn id="114" dur="500" fill="hold"/>
                                        <p:tgtEl>
                                          <p:spTgt spid="62"/>
                                        </p:tgtEl>
                                        <p:attrNameLst>
                                          <p:attrName>fill.on</p:attrName>
                                        </p:attrNameLst>
                                      </p:cBhvr>
                                      <p:to>
                                        <p:strVal val="true"/>
                                      </p:to>
                                    </p:set>
                                  </p:childTnLst>
                                </p:cTn>
                              </p:par>
                              <p:par>
                                <p:cTn id="115" presetID="1" presetClass="emph" presetSubtype="2" fill="hold" nodeType="withEffect">
                                  <p:stCondLst>
                                    <p:cond delay="0"/>
                                  </p:stCondLst>
                                  <p:childTnLst>
                                    <p:animClr clrSpc="rgb" dir="cw">
                                      <p:cBhvr>
                                        <p:cTn id="116" dur="500" fill="hold"/>
                                        <p:tgtEl>
                                          <p:spTgt spid="63"/>
                                        </p:tgtEl>
                                        <p:attrNameLst>
                                          <p:attrName>fillcolor</p:attrName>
                                        </p:attrNameLst>
                                      </p:cBhvr>
                                      <p:to>
                                        <a:schemeClr val="bg1"/>
                                      </p:to>
                                    </p:animClr>
                                    <p:set>
                                      <p:cBhvr>
                                        <p:cTn id="117" dur="500" fill="hold"/>
                                        <p:tgtEl>
                                          <p:spTgt spid="63"/>
                                        </p:tgtEl>
                                        <p:attrNameLst>
                                          <p:attrName>fill.type</p:attrName>
                                        </p:attrNameLst>
                                      </p:cBhvr>
                                      <p:to>
                                        <p:strVal val="solid"/>
                                      </p:to>
                                    </p:set>
                                    <p:set>
                                      <p:cBhvr>
                                        <p:cTn id="118" dur="500" fill="hold"/>
                                        <p:tgtEl>
                                          <p:spTgt spid="63"/>
                                        </p:tgtEl>
                                        <p:attrNameLst>
                                          <p:attrName>fill.on</p:attrName>
                                        </p:attrNameLst>
                                      </p:cBhvr>
                                      <p:to>
                                        <p:strVal val="true"/>
                                      </p:to>
                                    </p:set>
                                  </p:childTnLst>
                                </p:cTn>
                              </p:par>
                              <p:par>
                                <p:cTn id="119" presetID="1" presetClass="emph" presetSubtype="2" fill="hold" nodeType="withEffect">
                                  <p:stCondLst>
                                    <p:cond delay="0"/>
                                  </p:stCondLst>
                                  <p:childTnLst>
                                    <p:animClr clrSpc="rgb" dir="cw">
                                      <p:cBhvr>
                                        <p:cTn id="120" dur="500" fill="hold"/>
                                        <p:tgtEl>
                                          <p:spTgt spid="64"/>
                                        </p:tgtEl>
                                        <p:attrNameLst>
                                          <p:attrName>fillcolor</p:attrName>
                                        </p:attrNameLst>
                                      </p:cBhvr>
                                      <p:to>
                                        <a:schemeClr val="bg1"/>
                                      </p:to>
                                    </p:animClr>
                                    <p:set>
                                      <p:cBhvr>
                                        <p:cTn id="121" dur="500" fill="hold"/>
                                        <p:tgtEl>
                                          <p:spTgt spid="64"/>
                                        </p:tgtEl>
                                        <p:attrNameLst>
                                          <p:attrName>fill.type</p:attrName>
                                        </p:attrNameLst>
                                      </p:cBhvr>
                                      <p:to>
                                        <p:strVal val="solid"/>
                                      </p:to>
                                    </p:set>
                                    <p:set>
                                      <p:cBhvr>
                                        <p:cTn id="122" dur="500" fill="hold"/>
                                        <p:tgtEl>
                                          <p:spTgt spid="64"/>
                                        </p:tgtEl>
                                        <p:attrNameLst>
                                          <p:attrName>fill.on</p:attrName>
                                        </p:attrNameLst>
                                      </p:cBhvr>
                                      <p:to>
                                        <p:strVal val="true"/>
                                      </p:to>
                                    </p:set>
                                  </p:childTnLst>
                                </p:cTn>
                              </p:par>
                              <p:par>
                                <p:cTn id="123" presetID="1" presetClass="emph" presetSubtype="2" fill="hold" nodeType="withEffect">
                                  <p:stCondLst>
                                    <p:cond delay="0"/>
                                  </p:stCondLst>
                                  <p:childTnLst>
                                    <p:animClr clrSpc="rgb" dir="cw">
                                      <p:cBhvr>
                                        <p:cTn id="124" dur="500" fill="hold"/>
                                        <p:tgtEl>
                                          <p:spTgt spid="71"/>
                                        </p:tgtEl>
                                        <p:attrNameLst>
                                          <p:attrName>fillcolor</p:attrName>
                                        </p:attrNameLst>
                                      </p:cBhvr>
                                      <p:to>
                                        <a:schemeClr val="bg1"/>
                                      </p:to>
                                    </p:animClr>
                                    <p:set>
                                      <p:cBhvr>
                                        <p:cTn id="125" dur="500" fill="hold"/>
                                        <p:tgtEl>
                                          <p:spTgt spid="71"/>
                                        </p:tgtEl>
                                        <p:attrNameLst>
                                          <p:attrName>fill.type</p:attrName>
                                        </p:attrNameLst>
                                      </p:cBhvr>
                                      <p:to>
                                        <p:strVal val="solid"/>
                                      </p:to>
                                    </p:set>
                                    <p:set>
                                      <p:cBhvr>
                                        <p:cTn id="126" dur="500" fill="hold"/>
                                        <p:tgtEl>
                                          <p:spTgt spid="71"/>
                                        </p:tgtEl>
                                        <p:attrNameLst>
                                          <p:attrName>fill.on</p:attrName>
                                        </p:attrNameLst>
                                      </p:cBhvr>
                                      <p:to>
                                        <p:strVal val="tru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3" presetClass="exit" presetSubtype="10" fill="hold" nodeType="clickEffect">
                                  <p:stCondLst>
                                    <p:cond delay="0"/>
                                  </p:stCondLst>
                                  <p:childTnLst>
                                    <p:animEffect transition="out" filter="blinds(horizontal)">
                                      <p:cBhvr>
                                        <p:cTn id="130" dur="500"/>
                                        <p:tgtEl>
                                          <p:spTgt spid="4"/>
                                        </p:tgtEl>
                                      </p:cBhvr>
                                    </p:animEffect>
                                    <p:set>
                                      <p:cBhvr>
                                        <p:cTn id="131" dur="1" fill="hold">
                                          <p:stCondLst>
                                            <p:cond delay="499"/>
                                          </p:stCondLst>
                                        </p:cTn>
                                        <p:tgtEl>
                                          <p:spTgt spid="4"/>
                                        </p:tgtEl>
                                        <p:attrNameLst>
                                          <p:attrName>style.visibility</p:attrName>
                                        </p:attrNameLst>
                                      </p:cBhvr>
                                      <p:to>
                                        <p:strVal val="hidden"/>
                                      </p:to>
                                    </p:set>
                                  </p:childTnLst>
                                </p:cTn>
                              </p:par>
                              <p:par>
                                <p:cTn id="132" presetID="1" presetClass="emph" presetSubtype="2" fill="hold" nodeType="withEffect">
                                  <p:stCondLst>
                                    <p:cond delay="0"/>
                                  </p:stCondLst>
                                  <p:childTnLst>
                                    <p:animClr clrSpc="rgb" dir="cw">
                                      <p:cBhvr>
                                        <p:cTn id="133" dur="500" fill="hold"/>
                                        <p:tgtEl>
                                          <p:spTgt spid="62"/>
                                        </p:tgtEl>
                                        <p:attrNameLst>
                                          <p:attrName>fillcolor</p:attrName>
                                        </p:attrNameLst>
                                      </p:cBhvr>
                                      <p:to>
                                        <a:srgbClr val="0000FF"/>
                                      </p:to>
                                    </p:animClr>
                                    <p:set>
                                      <p:cBhvr>
                                        <p:cTn id="134" dur="500" fill="hold"/>
                                        <p:tgtEl>
                                          <p:spTgt spid="62"/>
                                        </p:tgtEl>
                                        <p:attrNameLst>
                                          <p:attrName>fill.type</p:attrName>
                                        </p:attrNameLst>
                                      </p:cBhvr>
                                      <p:to>
                                        <p:strVal val="solid"/>
                                      </p:to>
                                    </p:set>
                                    <p:set>
                                      <p:cBhvr>
                                        <p:cTn id="135" dur="500" fill="hold"/>
                                        <p:tgtEl>
                                          <p:spTgt spid="62"/>
                                        </p:tgtEl>
                                        <p:attrNameLst>
                                          <p:attrName>fill.on</p:attrName>
                                        </p:attrNameLst>
                                      </p:cBhvr>
                                      <p:to>
                                        <p:strVal val="true"/>
                                      </p:to>
                                    </p:set>
                                  </p:childTnLst>
                                </p:cTn>
                              </p:par>
                              <p:par>
                                <p:cTn id="136" presetID="1" presetClass="emph" presetSubtype="2" fill="hold" nodeType="withEffect">
                                  <p:stCondLst>
                                    <p:cond delay="0"/>
                                  </p:stCondLst>
                                  <p:childTnLst>
                                    <p:animClr clrSpc="rgb" dir="cw">
                                      <p:cBhvr>
                                        <p:cTn id="137" dur="500" fill="hold"/>
                                        <p:tgtEl>
                                          <p:spTgt spid="63"/>
                                        </p:tgtEl>
                                        <p:attrNameLst>
                                          <p:attrName>fillcolor</p:attrName>
                                        </p:attrNameLst>
                                      </p:cBhvr>
                                      <p:to>
                                        <a:srgbClr val="0000FF"/>
                                      </p:to>
                                    </p:animClr>
                                    <p:set>
                                      <p:cBhvr>
                                        <p:cTn id="138" dur="500" fill="hold"/>
                                        <p:tgtEl>
                                          <p:spTgt spid="63"/>
                                        </p:tgtEl>
                                        <p:attrNameLst>
                                          <p:attrName>fill.type</p:attrName>
                                        </p:attrNameLst>
                                      </p:cBhvr>
                                      <p:to>
                                        <p:strVal val="solid"/>
                                      </p:to>
                                    </p:set>
                                    <p:set>
                                      <p:cBhvr>
                                        <p:cTn id="139" dur="500" fill="hold"/>
                                        <p:tgtEl>
                                          <p:spTgt spid="63"/>
                                        </p:tgtEl>
                                        <p:attrNameLst>
                                          <p:attrName>fill.on</p:attrName>
                                        </p:attrNameLst>
                                      </p:cBhvr>
                                      <p:to>
                                        <p:strVal val="true"/>
                                      </p:to>
                                    </p:set>
                                  </p:childTnLst>
                                </p:cTn>
                              </p:par>
                              <p:par>
                                <p:cTn id="140" presetID="1" presetClass="emph" presetSubtype="2" fill="hold" nodeType="withEffect">
                                  <p:stCondLst>
                                    <p:cond delay="0"/>
                                  </p:stCondLst>
                                  <p:childTnLst>
                                    <p:animClr clrSpc="rgb" dir="cw">
                                      <p:cBhvr>
                                        <p:cTn id="141" dur="500" fill="hold"/>
                                        <p:tgtEl>
                                          <p:spTgt spid="64"/>
                                        </p:tgtEl>
                                        <p:attrNameLst>
                                          <p:attrName>fillcolor</p:attrName>
                                        </p:attrNameLst>
                                      </p:cBhvr>
                                      <p:to>
                                        <a:srgbClr val="0000FF"/>
                                      </p:to>
                                    </p:animClr>
                                    <p:set>
                                      <p:cBhvr>
                                        <p:cTn id="142" dur="500" fill="hold"/>
                                        <p:tgtEl>
                                          <p:spTgt spid="64"/>
                                        </p:tgtEl>
                                        <p:attrNameLst>
                                          <p:attrName>fill.type</p:attrName>
                                        </p:attrNameLst>
                                      </p:cBhvr>
                                      <p:to>
                                        <p:strVal val="solid"/>
                                      </p:to>
                                    </p:set>
                                    <p:set>
                                      <p:cBhvr>
                                        <p:cTn id="143" dur="500" fill="hold"/>
                                        <p:tgtEl>
                                          <p:spTgt spid="64"/>
                                        </p:tgtEl>
                                        <p:attrNameLst>
                                          <p:attrName>fill.on</p:attrName>
                                        </p:attrNameLst>
                                      </p:cBhvr>
                                      <p:to>
                                        <p:strVal val="true"/>
                                      </p:to>
                                    </p:set>
                                  </p:childTnLst>
                                </p:cTn>
                              </p:par>
                              <p:par>
                                <p:cTn id="144" presetID="1" presetClass="emph" presetSubtype="2" fill="hold" nodeType="withEffect">
                                  <p:stCondLst>
                                    <p:cond delay="0"/>
                                  </p:stCondLst>
                                  <p:childTnLst>
                                    <p:animClr clrSpc="rgb" dir="cw">
                                      <p:cBhvr>
                                        <p:cTn id="145" dur="500" fill="hold"/>
                                        <p:tgtEl>
                                          <p:spTgt spid="71"/>
                                        </p:tgtEl>
                                        <p:attrNameLst>
                                          <p:attrName>fillcolor</p:attrName>
                                        </p:attrNameLst>
                                      </p:cBhvr>
                                      <p:to>
                                        <a:srgbClr val="0000FF"/>
                                      </p:to>
                                    </p:animClr>
                                    <p:set>
                                      <p:cBhvr>
                                        <p:cTn id="146" dur="500" fill="hold"/>
                                        <p:tgtEl>
                                          <p:spTgt spid="71"/>
                                        </p:tgtEl>
                                        <p:attrNameLst>
                                          <p:attrName>fill.type</p:attrName>
                                        </p:attrNameLst>
                                      </p:cBhvr>
                                      <p:to>
                                        <p:strVal val="solid"/>
                                      </p:to>
                                    </p:set>
                                    <p:set>
                                      <p:cBhvr>
                                        <p:cTn id="147" dur="500" fill="hold"/>
                                        <p:tgtEl>
                                          <p:spTgt spid="71"/>
                                        </p:tgtEl>
                                        <p:attrNameLst>
                                          <p:attrName>fill.on</p:attrName>
                                        </p:attrNameLst>
                                      </p:cBhvr>
                                      <p:to>
                                        <p:strVal val="true"/>
                                      </p:to>
                                    </p:set>
                                  </p:childTnLst>
                                </p:cTn>
                              </p:par>
                              <p:par>
                                <p:cTn id="148" presetID="1" presetClass="entr" presetSubtype="0" fill="hold" nodeType="withEffect">
                                  <p:stCondLst>
                                    <p:cond delay="0"/>
                                  </p:stCondLst>
                                  <p:childTnLst>
                                    <p:set>
                                      <p:cBhvr>
                                        <p:cTn id="149" dur="1" fill="hold">
                                          <p:stCondLst>
                                            <p:cond delay="0"/>
                                          </p:stCondLst>
                                        </p:cTn>
                                        <p:tgtEl>
                                          <p:spTgt spid="6"/>
                                        </p:tgtEl>
                                        <p:attrNameLst>
                                          <p:attrName>style.visibility</p:attrName>
                                        </p:attrNameLst>
                                      </p:cBhvr>
                                      <p:to>
                                        <p:strVal val="visible"/>
                                      </p:to>
                                    </p:set>
                                  </p:childTnLst>
                                </p:cTn>
                              </p:par>
                              <p:par>
                                <p:cTn id="150" presetID="42" presetClass="path" presetSubtype="0" accel="50000" decel="50000" fill="hold" nodeType="withEffect">
                                  <p:stCondLst>
                                    <p:cond delay="0"/>
                                  </p:stCondLst>
                                  <p:childTnLst>
                                    <p:animMotion origin="layout" path="M -1.94444E-6 3.7037E-6 L -1.94444E-6 0.36597 " pathEditMode="relative" rAng="0" ptsTypes="AA">
                                      <p:cBhvr>
                                        <p:cTn id="151" dur="1000" fill="hold"/>
                                        <p:tgtEl>
                                          <p:spTgt spid="6"/>
                                        </p:tgtEl>
                                        <p:attrNameLst>
                                          <p:attrName>ppt_x</p:attrName>
                                          <p:attrName>ppt_y</p:attrName>
                                        </p:attrNameLst>
                                      </p:cBhvr>
                                      <p:rCtr x="0" y="18300"/>
                                    </p:animMotion>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 presetClass="emph" presetSubtype="2" fill="hold" nodeType="clickEffect">
                                  <p:stCondLst>
                                    <p:cond delay="0"/>
                                  </p:stCondLst>
                                  <p:childTnLst>
                                    <p:animClr clrSpc="rgb" dir="cw">
                                      <p:cBhvr>
                                        <p:cTn id="155" dur="500" fill="hold"/>
                                        <p:tgtEl>
                                          <p:spTgt spid="62"/>
                                        </p:tgtEl>
                                        <p:attrNameLst>
                                          <p:attrName>fillcolor</p:attrName>
                                        </p:attrNameLst>
                                      </p:cBhvr>
                                      <p:to>
                                        <a:schemeClr val="bg1"/>
                                      </p:to>
                                    </p:animClr>
                                    <p:set>
                                      <p:cBhvr>
                                        <p:cTn id="156" dur="500" fill="hold"/>
                                        <p:tgtEl>
                                          <p:spTgt spid="62"/>
                                        </p:tgtEl>
                                        <p:attrNameLst>
                                          <p:attrName>fill.type</p:attrName>
                                        </p:attrNameLst>
                                      </p:cBhvr>
                                      <p:to>
                                        <p:strVal val="solid"/>
                                      </p:to>
                                    </p:set>
                                    <p:set>
                                      <p:cBhvr>
                                        <p:cTn id="157" dur="500" fill="hold"/>
                                        <p:tgtEl>
                                          <p:spTgt spid="62"/>
                                        </p:tgtEl>
                                        <p:attrNameLst>
                                          <p:attrName>fill.on</p:attrName>
                                        </p:attrNameLst>
                                      </p:cBhvr>
                                      <p:to>
                                        <p:strVal val="true"/>
                                      </p:to>
                                    </p:set>
                                  </p:childTnLst>
                                </p:cTn>
                              </p:par>
                              <p:par>
                                <p:cTn id="158" presetID="1" presetClass="emph" presetSubtype="2" fill="hold" nodeType="withEffect">
                                  <p:stCondLst>
                                    <p:cond delay="0"/>
                                  </p:stCondLst>
                                  <p:childTnLst>
                                    <p:animClr clrSpc="rgb" dir="cw">
                                      <p:cBhvr>
                                        <p:cTn id="159" dur="500" fill="hold"/>
                                        <p:tgtEl>
                                          <p:spTgt spid="63"/>
                                        </p:tgtEl>
                                        <p:attrNameLst>
                                          <p:attrName>fillcolor</p:attrName>
                                        </p:attrNameLst>
                                      </p:cBhvr>
                                      <p:to>
                                        <a:schemeClr val="bg1"/>
                                      </p:to>
                                    </p:animClr>
                                    <p:set>
                                      <p:cBhvr>
                                        <p:cTn id="160" dur="500" fill="hold"/>
                                        <p:tgtEl>
                                          <p:spTgt spid="63"/>
                                        </p:tgtEl>
                                        <p:attrNameLst>
                                          <p:attrName>fill.type</p:attrName>
                                        </p:attrNameLst>
                                      </p:cBhvr>
                                      <p:to>
                                        <p:strVal val="solid"/>
                                      </p:to>
                                    </p:set>
                                    <p:set>
                                      <p:cBhvr>
                                        <p:cTn id="161" dur="500" fill="hold"/>
                                        <p:tgtEl>
                                          <p:spTgt spid="63"/>
                                        </p:tgtEl>
                                        <p:attrNameLst>
                                          <p:attrName>fill.on</p:attrName>
                                        </p:attrNameLst>
                                      </p:cBhvr>
                                      <p:to>
                                        <p:strVal val="true"/>
                                      </p:to>
                                    </p:set>
                                  </p:childTnLst>
                                </p:cTn>
                              </p:par>
                              <p:par>
                                <p:cTn id="162" presetID="1" presetClass="emph" presetSubtype="2" fill="hold" nodeType="withEffect">
                                  <p:stCondLst>
                                    <p:cond delay="0"/>
                                  </p:stCondLst>
                                  <p:childTnLst>
                                    <p:animClr clrSpc="rgb" dir="cw">
                                      <p:cBhvr>
                                        <p:cTn id="163" dur="500" fill="hold"/>
                                        <p:tgtEl>
                                          <p:spTgt spid="64"/>
                                        </p:tgtEl>
                                        <p:attrNameLst>
                                          <p:attrName>fillcolor</p:attrName>
                                        </p:attrNameLst>
                                      </p:cBhvr>
                                      <p:to>
                                        <a:schemeClr val="bg1"/>
                                      </p:to>
                                    </p:animClr>
                                    <p:set>
                                      <p:cBhvr>
                                        <p:cTn id="164" dur="500" fill="hold"/>
                                        <p:tgtEl>
                                          <p:spTgt spid="64"/>
                                        </p:tgtEl>
                                        <p:attrNameLst>
                                          <p:attrName>fill.type</p:attrName>
                                        </p:attrNameLst>
                                      </p:cBhvr>
                                      <p:to>
                                        <p:strVal val="solid"/>
                                      </p:to>
                                    </p:set>
                                    <p:set>
                                      <p:cBhvr>
                                        <p:cTn id="165" dur="500" fill="hold"/>
                                        <p:tgtEl>
                                          <p:spTgt spid="64"/>
                                        </p:tgtEl>
                                        <p:attrNameLst>
                                          <p:attrName>fill.on</p:attrName>
                                        </p:attrNameLst>
                                      </p:cBhvr>
                                      <p:to>
                                        <p:strVal val="true"/>
                                      </p:to>
                                    </p:set>
                                  </p:childTnLst>
                                </p:cTn>
                              </p:par>
                              <p:par>
                                <p:cTn id="166" presetID="1" presetClass="emph" presetSubtype="2" fill="hold" nodeType="withEffect">
                                  <p:stCondLst>
                                    <p:cond delay="0"/>
                                  </p:stCondLst>
                                  <p:childTnLst>
                                    <p:animClr clrSpc="rgb" dir="cw">
                                      <p:cBhvr>
                                        <p:cTn id="167" dur="500" fill="hold"/>
                                        <p:tgtEl>
                                          <p:spTgt spid="71"/>
                                        </p:tgtEl>
                                        <p:attrNameLst>
                                          <p:attrName>fillcolor</p:attrName>
                                        </p:attrNameLst>
                                      </p:cBhvr>
                                      <p:to>
                                        <a:schemeClr val="bg1"/>
                                      </p:to>
                                    </p:animClr>
                                    <p:set>
                                      <p:cBhvr>
                                        <p:cTn id="168" dur="500" fill="hold"/>
                                        <p:tgtEl>
                                          <p:spTgt spid="71"/>
                                        </p:tgtEl>
                                        <p:attrNameLst>
                                          <p:attrName>fill.type</p:attrName>
                                        </p:attrNameLst>
                                      </p:cBhvr>
                                      <p:to>
                                        <p:strVal val="solid"/>
                                      </p:to>
                                    </p:set>
                                    <p:set>
                                      <p:cBhvr>
                                        <p:cTn id="169" dur="500" fill="hold"/>
                                        <p:tgtEl>
                                          <p:spTgt spid="71"/>
                                        </p:tgtEl>
                                        <p:attrNameLst>
                                          <p:attrName>fill.on</p:attrName>
                                        </p:attrNameLst>
                                      </p:cBhvr>
                                      <p:to>
                                        <p:strVal val="true"/>
                                      </p:to>
                                    </p:set>
                                  </p:childTnLst>
                                </p:cTn>
                              </p:par>
                            </p:childTnLst>
                          </p:cTn>
                        </p:par>
                      </p:childTnLst>
                    </p:cTn>
                  </p:par>
                  <p:par>
                    <p:cTn id="170" fill="hold" nodeType="clickPar">
                      <p:stCondLst>
                        <p:cond delay="indefinite"/>
                      </p:stCondLst>
                      <p:childTnLst>
                        <p:par>
                          <p:cTn id="171" fill="hold" nodeType="withGroup">
                            <p:stCondLst>
                              <p:cond delay="0"/>
                            </p:stCondLst>
                            <p:childTnLst>
                              <p:par>
                                <p:cTn id="172" presetID="3" presetClass="exit" presetSubtype="10" fill="hold" nodeType="clickEffect">
                                  <p:stCondLst>
                                    <p:cond delay="0"/>
                                  </p:stCondLst>
                                  <p:childTnLst>
                                    <p:animEffect transition="out" filter="blinds(horizontal)">
                                      <p:cBhvr>
                                        <p:cTn id="173" dur="500"/>
                                        <p:tgtEl>
                                          <p:spTgt spid="6"/>
                                        </p:tgtEl>
                                      </p:cBhvr>
                                    </p:animEffect>
                                    <p:set>
                                      <p:cBhvr>
                                        <p:cTn id="174" dur="1" fill="hold">
                                          <p:stCondLst>
                                            <p:cond delay="499"/>
                                          </p:stCondLst>
                                        </p:cTn>
                                        <p:tgtEl>
                                          <p:spTgt spid="6"/>
                                        </p:tgtEl>
                                        <p:attrNameLst>
                                          <p:attrName>style.visibility</p:attrName>
                                        </p:attrNameLst>
                                      </p:cBhvr>
                                      <p:to>
                                        <p:strVal val="hidden"/>
                                      </p:to>
                                    </p:set>
                                  </p:childTnLst>
                                </p:cTn>
                              </p:par>
                              <p:par>
                                <p:cTn id="175" presetID="1" presetClass="emph" presetSubtype="2" fill="hold" grpId="0" nodeType="withEffect">
                                  <p:stCondLst>
                                    <p:cond delay="0"/>
                                  </p:stCondLst>
                                  <p:childTnLst>
                                    <p:animClr clrSpc="rgb" dir="cw">
                                      <p:cBhvr>
                                        <p:cTn id="176" dur="500" fill="hold"/>
                                        <p:tgtEl>
                                          <p:spTgt spid="62"/>
                                        </p:tgtEl>
                                        <p:attrNameLst>
                                          <p:attrName>fillcolor</p:attrName>
                                        </p:attrNameLst>
                                      </p:cBhvr>
                                      <p:to>
                                        <a:srgbClr val="0033CC"/>
                                      </p:to>
                                    </p:animClr>
                                    <p:set>
                                      <p:cBhvr>
                                        <p:cTn id="177" dur="500" fill="hold"/>
                                        <p:tgtEl>
                                          <p:spTgt spid="62"/>
                                        </p:tgtEl>
                                        <p:attrNameLst>
                                          <p:attrName>fill.type</p:attrName>
                                        </p:attrNameLst>
                                      </p:cBhvr>
                                      <p:to>
                                        <p:strVal val="solid"/>
                                      </p:to>
                                    </p:set>
                                    <p:set>
                                      <p:cBhvr>
                                        <p:cTn id="178" dur="500" fill="hold"/>
                                        <p:tgtEl>
                                          <p:spTgt spid="62"/>
                                        </p:tgtEl>
                                        <p:attrNameLst>
                                          <p:attrName>fill.on</p:attrName>
                                        </p:attrNameLst>
                                      </p:cBhvr>
                                      <p:to>
                                        <p:strVal val="true"/>
                                      </p:to>
                                    </p:set>
                                  </p:childTnLst>
                                </p:cTn>
                              </p:par>
                              <p:par>
                                <p:cTn id="179" presetID="1" presetClass="emph" presetSubtype="2" fill="hold" grpId="0" nodeType="withEffect">
                                  <p:stCondLst>
                                    <p:cond delay="0"/>
                                  </p:stCondLst>
                                  <p:childTnLst>
                                    <p:animClr clrSpc="rgb" dir="cw">
                                      <p:cBhvr>
                                        <p:cTn id="180" dur="500" fill="hold"/>
                                        <p:tgtEl>
                                          <p:spTgt spid="63"/>
                                        </p:tgtEl>
                                        <p:attrNameLst>
                                          <p:attrName>fillcolor</p:attrName>
                                        </p:attrNameLst>
                                      </p:cBhvr>
                                      <p:to>
                                        <a:srgbClr val="0000FF"/>
                                      </p:to>
                                    </p:animClr>
                                    <p:set>
                                      <p:cBhvr>
                                        <p:cTn id="181" dur="500" fill="hold"/>
                                        <p:tgtEl>
                                          <p:spTgt spid="63"/>
                                        </p:tgtEl>
                                        <p:attrNameLst>
                                          <p:attrName>fill.type</p:attrName>
                                        </p:attrNameLst>
                                      </p:cBhvr>
                                      <p:to>
                                        <p:strVal val="solid"/>
                                      </p:to>
                                    </p:set>
                                    <p:set>
                                      <p:cBhvr>
                                        <p:cTn id="182" dur="500" fill="hold"/>
                                        <p:tgtEl>
                                          <p:spTgt spid="63"/>
                                        </p:tgtEl>
                                        <p:attrNameLst>
                                          <p:attrName>fill.on</p:attrName>
                                        </p:attrNameLst>
                                      </p:cBhvr>
                                      <p:to>
                                        <p:strVal val="true"/>
                                      </p:to>
                                    </p:set>
                                  </p:childTnLst>
                                </p:cTn>
                              </p:par>
                              <p:par>
                                <p:cTn id="183" presetID="1" presetClass="emph" presetSubtype="2" fill="hold" grpId="0" nodeType="withEffect">
                                  <p:stCondLst>
                                    <p:cond delay="0"/>
                                  </p:stCondLst>
                                  <p:childTnLst>
                                    <p:animClr clrSpc="rgb" dir="cw">
                                      <p:cBhvr>
                                        <p:cTn id="184" dur="500" fill="hold"/>
                                        <p:tgtEl>
                                          <p:spTgt spid="64"/>
                                        </p:tgtEl>
                                        <p:attrNameLst>
                                          <p:attrName>fillcolor</p:attrName>
                                        </p:attrNameLst>
                                      </p:cBhvr>
                                      <p:to>
                                        <a:srgbClr val="0033CC"/>
                                      </p:to>
                                    </p:animClr>
                                    <p:set>
                                      <p:cBhvr>
                                        <p:cTn id="185" dur="500" fill="hold"/>
                                        <p:tgtEl>
                                          <p:spTgt spid="64"/>
                                        </p:tgtEl>
                                        <p:attrNameLst>
                                          <p:attrName>fill.type</p:attrName>
                                        </p:attrNameLst>
                                      </p:cBhvr>
                                      <p:to>
                                        <p:strVal val="solid"/>
                                      </p:to>
                                    </p:set>
                                    <p:set>
                                      <p:cBhvr>
                                        <p:cTn id="186" dur="500" fill="hold"/>
                                        <p:tgtEl>
                                          <p:spTgt spid="64"/>
                                        </p:tgtEl>
                                        <p:attrNameLst>
                                          <p:attrName>fill.on</p:attrName>
                                        </p:attrNameLst>
                                      </p:cBhvr>
                                      <p:to>
                                        <p:strVal val="true"/>
                                      </p:to>
                                    </p:set>
                                  </p:childTnLst>
                                </p:cTn>
                              </p:par>
                              <p:par>
                                <p:cTn id="187" presetID="1" presetClass="emph" presetSubtype="2" fill="hold" grpId="0" nodeType="withEffect">
                                  <p:stCondLst>
                                    <p:cond delay="0"/>
                                  </p:stCondLst>
                                  <p:childTnLst>
                                    <p:animClr clrSpc="rgb" dir="cw">
                                      <p:cBhvr>
                                        <p:cTn id="188" dur="500" fill="hold"/>
                                        <p:tgtEl>
                                          <p:spTgt spid="71"/>
                                        </p:tgtEl>
                                        <p:attrNameLst>
                                          <p:attrName>fillcolor</p:attrName>
                                        </p:attrNameLst>
                                      </p:cBhvr>
                                      <p:to>
                                        <a:srgbClr val="0033CC"/>
                                      </p:to>
                                    </p:animClr>
                                    <p:set>
                                      <p:cBhvr>
                                        <p:cTn id="189" dur="500" fill="hold"/>
                                        <p:tgtEl>
                                          <p:spTgt spid="71"/>
                                        </p:tgtEl>
                                        <p:attrNameLst>
                                          <p:attrName>fill.type</p:attrName>
                                        </p:attrNameLst>
                                      </p:cBhvr>
                                      <p:to>
                                        <p:strVal val="solid"/>
                                      </p:to>
                                    </p:set>
                                    <p:set>
                                      <p:cBhvr>
                                        <p:cTn id="190" dur="500" fill="hold"/>
                                        <p:tgtEl>
                                          <p:spTgt spid="71"/>
                                        </p:tgtEl>
                                        <p:attrNameLst>
                                          <p:attrName>fill.on</p:attrName>
                                        </p:attrNameLst>
                                      </p:cBhvr>
                                      <p:to>
                                        <p:strVal val="true"/>
                                      </p:to>
                                    </p:set>
                                  </p:childTnLst>
                                </p:cTn>
                              </p:par>
                              <p:par>
                                <p:cTn id="191" presetID="1" presetClass="entr" presetSubtype="0" fill="hold" nodeType="withEffect">
                                  <p:stCondLst>
                                    <p:cond delay="0"/>
                                  </p:stCondLst>
                                  <p:childTnLst>
                                    <p:set>
                                      <p:cBhvr>
                                        <p:cTn id="192" dur="1" fill="hold">
                                          <p:stCondLst>
                                            <p:cond delay="0"/>
                                          </p:stCondLst>
                                        </p:cTn>
                                        <p:tgtEl>
                                          <p:spTgt spid="5"/>
                                        </p:tgtEl>
                                        <p:attrNameLst>
                                          <p:attrName>style.visibility</p:attrName>
                                        </p:attrNameLst>
                                      </p:cBhvr>
                                      <p:to>
                                        <p:strVal val="visible"/>
                                      </p:to>
                                    </p:set>
                                  </p:childTnLst>
                                </p:cTn>
                              </p:par>
                              <p:par>
                                <p:cTn id="193" presetID="42" presetClass="path" presetSubtype="0" accel="50000" decel="50000" fill="hold" nodeType="withEffect">
                                  <p:stCondLst>
                                    <p:cond delay="0"/>
                                  </p:stCondLst>
                                  <p:childTnLst>
                                    <p:animMotion origin="layout" path="M -1.94444E-6 3.7037E-6 L -1.94444E-6 0.36597 " pathEditMode="relative" rAng="0" ptsTypes="AA">
                                      <p:cBhvr>
                                        <p:cTn id="194" dur="1000" fill="hold"/>
                                        <p:tgtEl>
                                          <p:spTgt spid="5"/>
                                        </p:tgtEl>
                                        <p:attrNameLst>
                                          <p:attrName>ppt_x</p:attrName>
                                          <p:attrName>ppt_y</p:attrName>
                                        </p:attrNameLst>
                                      </p:cBhvr>
                                      <p:rCtr x="0" y="18300"/>
                                    </p:animMotion>
                                  </p:childTnLst>
                                </p:cTn>
                              </p:par>
                            </p:childTnLst>
                          </p:cTn>
                        </p:par>
                      </p:childTnLst>
                    </p:cTn>
                  </p:par>
                  <p:par>
                    <p:cTn id="195" fill="hold" nodeType="clickPar">
                      <p:stCondLst>
                        <p:cond delay="indefinite"/>
                      </p:stCondLst>
                      <p:childTnLst>
                        <p:par>
                          <p:cTn id="196" fill="hold" nodeType="withGroup">
                            <p:stCondLst>
                              <p:cond delay="0"/>
                            </p:stCondLst>
                            <p:childTnLst>
                              <p:par>
                                <p:cTn id="197" presetID="1" presetClass="exit" presetSubtype="0" fill="hold" nodeType="clickEffect">
                                  <p:stCondLst>
                                    <p:cond delay="0"/>
                                  </p:stCondLst>
                                  <p:childTnLst>
                                    <p:set>
                                      <p:cBhvr>
                                        <p:cTn id="198" dur="1" fill="hold">
                                          <p:stCondLst>
                                            <p:cond delay="0"/>
                                          </p:stCondLst>
                                        </p:cTn>
                                        <p:tgtEl>
                                          <p:spTgt spid="5"/>
                                        </p:tgtEl>
                                        <p:attrNameLst>
                                          <p:attrName>style.visibility</p:attrName>
                                        </p:attrNameLst>
                                      </p:cBhvr>
                                      <p:to>
                                        <p:strVal val="hidden"/>
                                      </p:to>
                                    </p:set>
                                  </p:childTnLst>
                                </p:cTn>
                              </p:par>
                              <p:par>
                                <p:cTn id="199" presetID="1" presetClass="exit" presetSubtype="0" fill="hold" grpId="2" nodeType="withEffect">
                                  <p:stCondLst>
                                    <p:cond delay="0"/>
                                  </p:stCondLst>
                                  <p:childTnLst>
                                    <p:set>
                                      <p:cBhvr>
                                        <p:cTn id="200" dur="1" fill="hold">
                                          <p:stCondLst>
                                            <p:cond delay="0"/>
                                          </p:stCondLst>
                                        </p:cTn>
                                        <p:tgtEl>
                                          <p:spTgt spid="107"/>
                                        </p:tgtEl>
                                        <p:attrNameLst>
                                          <p:attrName>style.visibility</p:attrName>
                                        </p:attrNameLst>
                                      </p:cBhvr>
                                      <p:to>
                                        <p:strVal val="hidden"/>
                                      </p:to>
                                    </p:set>
                                  </p:childTnLst>
                                </p:cTn>
                              </p:par>
                              <p:par>
                                <p:cTn id="201" presetID="3" presetClass="entr" presetSubtype="10" fill="hold" grpId="0" nodeType="withEffect">
                                  <p:stCondLst>
                                    <p:cond delay="0"/>
                                  </p:stCondLst>
                                  <p:childTnLst>
                                    <p:set>
                                      <p:cBhvr>
                                        <p:cTn id="202" dur="1" fill="hold">
                                          <p:stCondLst>
                                            <p:cond delay="0"/>
                                          </p:stCondLst>
                                        </p:cTn>
                                        <p:tgtEl>
                                          <p:spTgt spid="432182"/>
                                        </p:tgtEl>
                                        <p:attrNameLst>
                                          <p:attrName>style.visibility</p:attrName>
                                        </p:attrNameLst>
                                      </p:cBhvr>
                                      <p:to>
                                        <p:strVal val="visible"/>
                                      </p:to>
                                    </p:set>
                                    <p:animEffect transition="in" filter="blinds(horizontal)">
                                      <p:cBhvr>
                                        <p:cTn id="203" dur="500"/>
                                        <p:tgtEl>
                                          <p:spTgt spid="432182"/>
                                        </p:tgtEl>
                                      </p:cBhvr>
                                    </p:animEffect>
                                  </p:childTnLst>
                                </p:cTn>
                              </p:par>
                              <p:par>
                                <p:cTn id="204" presetID="3" presetClass="entr" presetSubtype="10" fill="hold" nodeType="withEffect">
                                  <p:stCondLst>
                                    <p:cond delay="0"/>
                                  </p:stCondLst>
                                  <p:childTnLst>
                                    <p:set>
                                      <p:cBhvr>
                                        <p:cTn id="205" dur="1" fill="hold">
                                          <p:stCondLst>
                                            <p:cond delay="0"/>
                                          </p:stCondLst>
                                        </p:cTn>
                                        <p:tgtEl>
                                          <p:spTgt spid="432183">
                                            <p:txEl>
                                              <p:pRg st="0" end="0"/>
                                            </p:txEl>
                                          </p:spTgt>
                                        </p:tgtEl>
                                        <p:attrNameLst>
                                          <p:attrName>style.visibility</p:attrName>
                                        </p:attrNameLst>
                                      </p:cBhvr>
                                      <p:to>
                                        <p:strVal val="visible"/>
                                      </p:to>
                                    </p:set>
                                    <p:animEffect transition="in" filter="blinds(horizontal)">
                                      <p:cBhvr>
                                        <p:cTn id="206" dur="500"/>
                                        <p:tgtEl>
                                          <p:spTgt spid="432183">
                                            <p:txEl>
                                              <p:pRg st="0" end="0"/>
                                            </p:txEl>
                                          </p:spTgt>
                                        </p:tgtEl>
                                      </p:cBhvr>
                                    </p:animEffect>
                                  </p:childTnLst>
                                </p:cTn>
                              </p:par>
                              <p:par>
                                <p:cTn id="207" presetID="1" presetClass="entr" presetSubtype="0" fill="hold" grpId="0" nodeType="withEffect">
                                  <p:stCondLst>
                                    <p:cond delay="0"/>
                                  </p:stCondLst>
                                  <p:childTnLst>
                                    <p:set>
                                      <p:cBhvr>
                                        <p:cTn id="208" dur="1" fill="hold">
                                          <p:stCondLst>
                                            <p:cond delay="0"/>
                                          </p:stCondLst>
                                        </p:cTn>
                                        <p:tgtEl>
                                          <p:spTgt spid="432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432134" grpId="0"/>
      <p:bldP spid="62" grpId="0" animBg="1"/>
      <p:bldP spid="63" grpId="0" animBg="1"/>
      <p:bldP spid="64" grpId="0" animBg="1"/>
      <p:bldP spid="432178" grpId="0"/>
      <p:bldP spid="432182" grpId="0" animBg="1"/>
      <p:bldP spid="432184" grpId="0" animBg="1"/>
      <p:bldP spid="69" grpId="0" animBg="1"/>
      <p:bldP spid="70" grpId="0" animBg="1"/>
      <p:bldP spid="71" grpId="0" animBg="1"/>
      <p:bldP spid="107" grpId="0" animBg="1"/>
      <p:bldP spid="107" grpId="1" animBg="1"/>
      <p:bldP spid="107" grpId="2"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789820" y="1196752"/>
            <a:ext cx="3483429" cy="2031325"/>
          </a:xfrm>
          <a:prstGeom prst="rect">
            <a:avLst/>
          </a:prstGeom>
          <a:noFill/>
          <a:ln w="19050">
            <a:solidFill>
              <a:srgbClr val="FF0000"/>
            </a:solidFill>
          </a:ln>
        </p:spPr>
        <p:txBody>
          <a:bodyPr wrap="square" rtlCol="0">
            <a:spAutoFit/>
          </a:bodyPr>
          <a:lstStyle/>
          <a:p>
            <a:r>
              <a:rPr lang="en-US" dirty="0" smtClean="0">
                <a:solidFill>
                  <a:srgbClr val="000000"/>
                </a:solidFill>
                <a:latin typeface="Tahoma"/>
              </a:rPr>
              <a:t>// initialize large arrays A, B</a:t>
            </a:r>
          </a:p>
          <a:p>
            <a:endParaRPr lang="en-US" dirty="0" smtClean="0">
              <a:solidFill>
                <a:srgbClr val="000000"/>
              </a:solidFill>
              <a:latin typeface="Tahoma"/>
            </a:endParaRPr>
          </a:p>
          <a:p>
            <a:r>
              <a:rPr lang="en-US" dirty="0" smtClean="0">
                <a:solidFill>
                  <a:srgbClr val="000000"/>
                </a:solidFill>
                <a:latin typeface="Tahoma"/>
              </a:rPr>
              <a:t>for (j=0; j&lt;N; j++) {</a:t>
            </a:r>
          </a:p>
          <a:p>
            <a:r>
              <a:rPr lang="en-US" dirty="0" smtClean="0">
                <a:solidFill>
                  <a:srgbClr val="000000"/>
                </a:solidFill>
                <a:latin typeface="Tahoma"/>
              </a:rPr>
              <a:t>     index = rand();</a:t>
            </a:r>
          </a:p>
          <a:p>
            <a:r>
              <a:rPr lang="en-US" dirty="0" smtClean="0">
                <a:solidFill>
                  <a:srgbClr val="000000"/>
                </a:solidFill>
                <a:latin typeface="Tahoma"/>
              </a:rPr>
              <a:t>     A[index] = B[index];</a:t>
            </a:r>
          </a:p>
          <a:p>
            <a:r>
              <a:rPr lang="en-US" dirty="0" smtClean="0">
                <a:solidFill>
                  <a:srgbClr val="000000"/>
                </a:solidFill>
                <a:latin typeface="Tahoma"/>
              </a:rPr>
              <a:t>     …</a:t>
            </a:r>
          </a:p>
          <a:p>
            <a:r>
              <a:rPr lang="en-US" dirty="0" smtClean="0">
                <a:solidFill>
                  <a:srgbClr val="000000"/>
                </a:solidFill>
                <a:latin typeface="Tahoma"/>
              </a:rPr>
              <a:t>}</a:t>
            </a:r>
            <a:endParaRPr lang="en-US" dirty="0">
              <a:solidFill>
                <a:srgbClr val="000000"/>
              </a:solidFill>
              <a:latin typeface="Tahoma"/>
            </a:endParaRPr>
          </a:p>
        </p:txBody>
      </p:sp>
      <p:sp>
        <p:nvSpPr>
          <p:cNvPr id="9" name="Slide Number Placeholder 4"/>
          <p:cNvSpPr>
            <a:spLocks noGrp="1"/>
          </p:cNvSpPr>
          <p:nvPr>
            <p:ph type="sldNum" sz="quarter" idx="11"/>
          </p:nvPr>
        </p:nvSpPr>
        <p:spPr/>
        <p:txBody>
          <a:bodyPr/>
          <a:lstStyle/>
          <a:p>
            <a:pPr>
              <a:defRPr/>
            </a:pPr>
            <a:fld id="{B528F238-5339-4CA5-9644-0825015C47CC}" type="slidenum">
              <a:rPr lang="en-US" altLang="en-US" smtClean="0">
                <a:solidFill>
                  <a:srgbClr val="000000"/>
                </a:solidFill>
              </a:rPr>
              <a:pPr>
                <a:defRPr/>
              </a:pPr>
              <a:t>87</a:t>
            </a:fld>
            <a:endParaRPr lang="en-US" altLang="en-US" smtClean="0">
              <a:solidFill>
                <a:srgbClr val="000000"/>
              </a:solidFill>
            </a:endParaRPr>
          </a:p>
        </p:txBody>
      </p:sp>
      <p:sp>
        <p:nvSpPr>
          <p:cNvPr id="25603" name="Rectangle 2"/>
          <p:cNvSpPr>
            <a:spLocks noGrp="1" noChangeArrowheads="1"/>
          </p:cNvSpPr>
          <p:nvPr>
            <p:ph type="title"/>
          </p:nvPr>
        </p:nvSpPr>
        <p:spPr/>
        <p:txBody>
          <a:bodyPr/>
          <a:lstStyle/>
          <a:p>
            <a:r>
              <a:rPr lang="en-US" dirty="0" smtClean="0"/>
              <a:t>A Memory Performance Hog</a:t>
            </a:r>
          </a:p>
        </p:txBody>
      </p:sp>
      <p:sp>
        <p:nvSpPr>
          <p:cNvPr id="25605" name="Text Box 5"/>
          <p:cNvSpPr txBox="1">
            <a:spLocks noChangeArrowheads="1"/>
          </p:cNvSpPr>
          <p:nvPr/>
        </p:nvSpPr>
        <p:spPr bwMode="auto">
          <a:xfrm>
            <a:off x="1576470" y="3654156"/>
            <a:ext cx="1258887" cy="396875"/>
          </a:xfrm>
          <a:prstGeom prst="rect">
            <a:avLst/>
          </a:prstGeom>
          <a:noFill/>
          <a:ln w="9525">
            <a:noFill/>
            <a:miter lim="800000"/>
            <a:headEnd/>
            <a:tailEnd/>
          </a:ln>
        </p:spPr>
        <p:txBody>
          <a:bodyPr wrap="none">
            <a:spAutoFit/>
          </a:bodyPr>
          <a:lstStyle/>
          <a:p>
            <a:r>
              <a:rPr lang="en-US" sz="2000" b="1" dirty="0">
                <a:solidFill>
                  <a:srgbClr val="003399"/>
                </a:solidFill>
                <a:latin typeface="Tahoma"/>
              </a:rPr>
              <a:t>STREAM</a:t>
            </a:r>
          </a:p>
        </p:txBody>
      </p:sp>
      <p:sp>
        <p:nvSpPr>
          <p:cNvPr id="25606" name="Text Box 6"/>
          <p:cNvSpPr txBox="1">
            <a:spLocks noChangeArrowheads="1"/>
          </p:cNvSpPr>
          <p:nvPr/>
        </p:nvSpPr>
        <p:spPr bwMode="auto">
          <a:xfrm>
            <a:off x="143061" y="4172086"/>
            <a:ext cx="4565650" cy="915987"/>
          </a:xfrm>
          <a:prstGeom prst="rect">
            <a:avLst/>
          </a:prstGeom>
          <a:noFill/>
          <a:ln w="9525">
            <a:noFill/>
            <a:miter lim="800000"/>
            <a:headEnd/>
            <a:tailEnd/>
          </a:ln>
        </p:spPr>
        <p:txBody>
          <a:bodyPr wrap="none">
            <a:spAutoFit/>
          </a:bodyPr>
          <a:lstStyle/>
          <a:p>
            <a:pPr>
              <a:buFontTx/>
              <a:buChar char="-"/>
            </a:pPr>
            <a:r>
              <a:rPr lang="en-US" dirty="0">
                <a:solidFill>
                  <a:srgbClr val="000000"/>
                </a:solidFill>
                <a:latin typeface="Tahoma"/>
              </a:rPr>
              <a:t> Sequential memory access </a:t>
            </a:r>
          </a:p>
          <a:p>
            <a:pPr>
              <a:buFontTx/>
              <a:buChar char="-"/>
            </a:pPr>
            <a:r>
              <a:rPr lang="en-US" dirty="0">
                <a:solidFill>
                  <a:srgbClr val="000000"/>
                </a:solidFill>
                <a:latin typeface="Tahoma"/>
              </a:rPr>
              <a:t> Very high row buffer locality (96% hit rate)</a:t>
            </a:r>
          </a:p>
          <a:p>
            <a:pPr>
              <a:buFontTx/>
              <a:buChar char="-"/>
            </a:pPr>
            <a:r>
              <a:rPr lang="en-US" dirty="0">
                <a:solidFill>
                  <a:srgbClr val="000000"/>
                </a:solidFill>
                <a:latin typeface="Tahoma"/>
              </a:rPr>
              <a:t> Memory intensive</a:t>
            </a:r>
          </a:p>
        </p:txBody>
      </p:sp>
      <p:sp>
        <p:nvSpPr>
          <p:cNvPr id="11" name="Rectangle 8"/>
          <p:cNvSpPr>
            <a:spLocks noChangeArrowheads="1"/>
          </p:cNvSpPr>
          <p:nvPr/>
        </p:nvSpPr>
        <p:spPr bwMode="auto">
          <a:xfrm>
            <a:off x="5119024" y="2079296"/>
            <a:ext cx="1662776" cy="253104"/>
          </a:xfrm>
          <a:prstGeom prst="rect">
            <a:avLst/>
          </a:prstGeom>
          <a:noFill/>
          <a:ln w="38100">
            <a:solidFill>
              <a:srgbClr val="FF0000"/>
            </a:solidFill>
            <a:miter lim="800000"/>
            <a:headEnd/>
            <a:tailEnd/>
          </a:ln>
        </p:spPr>
        <p:txBody>
          <a:bodyPr wrap="none" anchor="ctr"/>
          <a:lstStyle/>
          <a:p>
            <a:endParaRPr lang="en-US">
              <a:solidFill>
                <a:srgbClr val="000000"/>
              </a:solidFill>
              <a:latin typeface="Tahoma"/>
            </a:endParaRPr>
          </a:p>
        </p:txBody>
      </p:sp>
      <p:sp>
        <p:nvSpPr>
          <p:cNvPr id="13" name="Text Box 6"/>
          <p:cNvSpPr txBox="1">
            <a:spLocks noChangeArrowheads="1"/>
          </p:cNvSpPr>
          <p:nvPr/>
        </p:nvSpPr>
        <p:spPr bwMode="auto">
          <a:xfrm>
            <a:off x="5882984" y="3654156"/>
            <a:ext cx="1340432" cy="400110"/>
          </a:xfrm>
          <a:prstGeom prst="rect">
            <a:avLst/>
          </a:prstGeom>
          <a:noFill/>
          <a:ln w="9525">
            <a:noFill/>
            <a:miter lim="800000"/>
            <a:headEnd/>
            <a:tailEnd/>
          </a:ln>
        </p:spPr>
        <p:txBody>
          <a:bodyPr wrap="none">
            <a:spAutoFit/>
          </a:bodyPr>
          <a:lstStyle/>
          <a:p>
            <a:r>
              <a:rPr lang="en-US" sz="2000" b="1" dirty="0" smtClean="0">
                <a:solidFill>
                  <a:srgbClr val="FF0000"/>
                </a:solidFill>
                <a:latin typeface="Tahoma"/>
              </a:rPr>
              <a:t>RANDOM</a:t>
            </a:r>
            <a:endParaRPr lang="en-US" sz="2000" b="1" dirty="0">
              <a:solidFill>
                <a:srgbClr val="FF0000"/>
              </a:solidFill>
              <a:latin typeface="Tahoma"/>
            </a:endParaRPr>
          </a:p>
        </p:txBody>
      </p:sp>
      <p:sp>
        <p:nvSpPr>
          <p:cNvPr id="14" name="Text Box 7"/>
          <p:cNvSpPr txBox="1">
            <a:spLocks noChangeArrowheads="1"/>
          </p:cNvSpPr>
          <p:nvPr/>
        </p:nvSpPr>
        <p:spPr bwMode="auto">
          <a:xfrm>
            <a:off x="4694487" y="4171681"/>
            <a:ext cx="4349750" cy="915987"/>
          </a:xfrm>
          <a:prstGeom prst="rect">
            <a:avLst/>
          </a:prstGeom>
          <a:noFill/>
          <a:ln w="9525">
            <a:noFill/>
            <a:miter lim="800000"/>
            <a:headEnd/>
            <a:tailEnd/>
          </a:ln>
        </p:spPr>
        <p:txBody>
          <a:bodyPr wrap="none">
            <a:spAutoFit/>
          </a:bodyPr>
          <a:lstStyle/>
          <a:p>
            <a:pPr>
              <a:buFontTx/>
              <a:buChar char="-"/>
            </a:pPr>
            <a:r>
              <a:rPr lang="en-US" dirty="0">
                <a:solidFill>
                  <a:srgbClr val="000000"/>
                </a:solidFill>
                <a:latin typeface="Tahoma"/>
              </a:rPr>
              <a:t> Random memory access</a:t>
            </a:r>
          </a:p>
          <a:p>
            <a:pPr>
              <a:buFontTx/>
              <a:buChar char="-"/>
            </a:pPr>
            <a:r>
              <a:rPr lang="en-US" dirty="0">
                <a:solidFill>
                  <a:srgbClr val="000000"/>
                </a:solidFill>
                <a:latin typeface="Tahoma"/>
              </a:rPr>
              <a:t> Very low row buffer locality (3% hit rate)</a:t>
            </a:r>
          </a:p>
          <a:p>
            <a:pPr>
              <a:buFontTx/>
              <a:buChar char="-"/>
            </a:pPr>
            <a:r>
              <a:rPr lang="en-US" dirty="0">
                <a:solidFill>
                  <a:srgbClr val="000000"/>
                </a:solidFill>
                <a:latin typeface="Tahoma"/>
              </a:rPr>
              <a:t> Similarly memory intensive</a:t>
            </a:r>
          </a:p>
        </p:txBody>
      </p:sp>
      <p:sp>
        <p:nvSpPr>
          <p:cNvPr id="18" name="Rectangle 8"/>
          <p:cNvSpPr>
            <a:spLocks noChangeArrowheads="1"/>
          </p:cNvSpPr>
          <p:nvPr/>
        </p:nvSpPr>
        <p:spPr bwMode="auto">
          <a:xfrm>
            <a:off x="878107" y="2079296"/>
            <a:ext cx="2011680" cy="253104"/>
          </a:xfrm>
          <a:prstGeom prst="rect">
            <a:avLst/>
          </a:prstGeom>
          <a:noFill/>
          <a:ln w="38100">
            <a:solidFill>
              <a:srgbClr val="003399"/>
            </a:solidFill>
            <a:miter lim="800000"/>
            <a:headEnd/>
            <a:tailEnd/>
          </a:ln>
        </p:spPr>
        <p:txBody>
          <a:bodyPr wrap="none" anchor="ctr"/>
          <a:lstStyle/>
          <a:p>
            <a:endParaRPr lang="en-US">
              <a:solidFill>
                <a:srgbClr val="000000"/>
              </a:solidFill>
              <a:latin typeface="Tahoma"/>
            </a:endParaRPr>
          </a:p>
        </p:txBody>
      </p:sp>
      <p:sp>
        <p:nvSpPr>
          <p:cNvPr id="15" name="TextBox 14"/>
          <p:cNvSpPr txBox="1"/>
          <p:nvPr/>
        </p:nvSpPr>
        <p:spPr>
          <a:xfrm>
            <a:off x="566056" y="1196756"/>
            <a:ext cx="3483429" cy="2031325"/>
          </a:xfrm>
          <a:prstGeom prst="rect">
            <a:avLst/>
          </a:prstGeom>
          <a:noFill/>
          <a:ln w="19050">
            <a:solidFill>
              <a:srgbClr val="003399"/>
            </a:solidFill>
          </a:ln>
        </p:spPr>
        <p:txBody>
          <a:bodyPr wrap="square" rtlCol="0">
            <a:spAutoFit/>
          </a:bodyPr>
          <a:lstStyle/>
          <a:p>
            <a:r>
              <a:rPr lang="en-US" dirty="0" smtClean="0">
                <a:solidFill>
                  <a:srgbClr val="000000"/>
                </a:solidFill>
                <a:latin typeface="Tahoma"/>
              </a:rPr>
              <a:t>// initialize large arrays A, B</a:t>
            </a:r>
          </a:p>
          <a:p>
            <a:endParaRPr lang="en-US" dirty="0" smtClean="0">
              <a:solidFill>
                <a:srgbClr val="000000"/>
              </a:solidFill>
              <a:latin typeface="Tahoma"/>
            </a:endParaRPr>
          </a:p>
          <a:p>
            <a:r>
              <a:rPr lang="en-US" dirty="0" smtClean="0">
                <a:solidFill>
                  <a:srgbClr val="000000"/>
                </a:solidFill>
                <a:latin typeface="Tahoma"/>
              </a:rPr>
              <a:t>for (j=0; j&lt;N; j++) {</a:t>
            </a:r>
          </a:p>
          <a:p>
            <a:r>
              <a:rPr lang="en-US" dirty="0" smtClean="0">
                <a:solidFill>
                  <a:srgbClr val="000000"/>
                </a:solidFill>
                <a:latin typeface="Tahoma"/>
              </a:rPr>
              <a:t>     index = j*</a:t>
            </a:r>
            <a:r>
              <a:rPr lang="en-US" dirty="0" err="1" smtClean="0">
                <a:solidFill>
                  <a:srgbClr val="000000"/>
                </a:solidFill>
                <a:latin typeface="Tahoma"/>
              </a:rPr>
              <a:t>linesize</a:t>
            </a:r>
            <a:r>
              <a:rPr lang="en-US" dirty="0" smtClean="0">
                <a:solidFill>
                  <a:srgbClr val="000000"/>
                </a:solidFill>
                <a:latin typeface="Tahoma"/>
              </a:rPr>
              <a:t>;</a:t>
            </a:r>
          </a:p>
          <a:p>
            <a:r>
              <a:rPr lang="en-US" dirty="0" smtClean="0">
                <a:solidFill>
                  <a:srgbClr val="000000"/>
                </a:solidFill>
                <a:latin typeface="Tahoma"/>
              </a:rPr>
              <a:t>     A[index] = B[index];</a:t>
            </a:r>
          </a:p>
          <a:p>
            <a:r>
              <a:rPr lang="en-US" dirty="0" smtClean="0">
                <a:solidFill>
                  <a:srgbClr val="000000"/>
                </a:solidFill>
                <a:latin typeface="Tahoma"/>
              </a:rPr>
              <a:t>     …</a:t>
            </a:r>
          </a:p>
          <a:p>
            <a:r>
              <a:rPr lang="en-US" dirty="0" smtClean="0">
                <a:solidFill>
                  <a:srgbClr val="000000"/>
                </a:solidFill>
                <a:latin typeface="Tahoma"/>
              </a:rPr>
              <a:t>}</a:t>
            </a:r>
            <a:endParaRPr lang="en-US" dirty="0">
              <a:solidFill>
                <a:srgbClr val="000000"/>
              </a:solidFill>
              <a:latin typeface="Tahoma"/>
            </a:endParaRPr>
          </a:p>
        </p:txBody>
      </p:sp>
      <p:sp>
        <p:nvSpPr>
          <p:cNvPr id="20" name="Text Box 5"/>
          <p:cNvSpPr txBox="1">
            <a:spLocks noChangeArrowheads="1"/>
          </p:cNvSpPr>
          <p:nvPr/>
        </p:nvSpPr>
        <p:spPr bwMode="auto">
          <a:xfrm>
            <a:off x="2889787" y="2057524"/>
            <a:ext cx="1165704" cy="338554"/>
          </a:xfrm>
          <a:prstGeom prst="rect">
            <a:avLst/>
          </a:prstGeom>
          <a:noFill/>
          <a:ln w="9525">
            <a:noFill/>
            <a:miter lim="800000"/>
            <a:headEnd/>
            <a:tailEnd/>
          </a:ln>
        </p:spPr>
        <p:txBody>
          <a:bodyPr wrap="none">
            <a:spAutoFit/>
          </a:bodyPr>
          <a:lstStyle/>
          <a:p>
            <a:r>
              <a:rPr lang="en-US" sz="1600" b="1" dirty="0" smtClean="0">
                <a:solidFill>
                  <a:srgbClr val="003399"/>
                </a:solidFill>
                <a:latin typeface="Tahoma"/>
              </a:rPr>
              <a:t>streaming</a:t>
            </a:r>
            <a:endParaRPr lang="en-US" sz="1600" b="1" dirty="0">
              <a:solidFill>
                <a:srgbClr val="003399"/>
              </a:solidFill>
              <a:latin typeface="Tahoma"/>
            </a:endParaRPr>
          </a:p>
        </p:txBody>
      </p:sp>
      <p:sp>
        <p:nvSpPr>
          <p:cNvPr id="21" name="Text Box 6"/>
          <p:cNvSpPr txBox="1">
            <a:spLocks noChangeArrowheads="1"/>
          </p:cNvSpPr>
          <p:nvPr/>
        </p:nvSpPr>
        <p:spPr bwMode="auto">
          <a:xfrm>
            <a:off x="6845729" y="2050398"/>
            <a:ext cx="936475" cy="338554"/>
          </a:xfrm>
          <a:prstGeom prst="rect">
            <a:avLst/>
          </a:prstGeom>
          <a:noFill/>
          <a:ln w="9525">
            <a:noFill/>
            <a:miter lim="800000"/>
            <a:headEnd/>
            <a:tailEnd/>
          </a:ln>
        </p:spPr>
        <p:txBody>
          <a:bodyPr wrap="none">
            <a:spAutoFit/>
          </a:bodyPr>
          <a:lstStyle/>
          <a:p>
            <a:r>
              <a:rPr lang="en-US" sz="1600" b="1" dirty="0" smtClean="0">
                <a:solidFill>
                  <a:srgbClr val="FF0000"/>
                </a:solidFill>
                <a:latin typeface="Tahoma"/>
              </a:rPr>
              <a:t>random</a:t>
            </a:r>
            <a:endParaRPr lang="en-US" sz="1600" b="1" dirty="0">
              <a:solidFill>
                <a:srgbClr val="FF0000"/>
              </a:solidFill>
              <a:latin typeface="Tahoma"/>
            </a:endParaRPr>
          </a:p>
        </p:txBody>
      </p:sp>
      <p:sp>
        <p:nvSpPr>
          <p:cNvPr id="17" name="TextBox 16"/>
          <p:cNvSpPr txBox="1"/>
          <p:nvPr/>
        </p:nvSpPr>
        <p:spPr>
          <a:xfrm>
            <a:off x="233416" y="5791616"/>
            <a:ext cx="8682780" cy="661720"/>
          </a:xfrm>
          <a:prstGeom prst="rect">
            <a:avLst/>
          </a:prstGeom>
          <a:noFill/>
        </p:spPr>
        <p:txBody>
          <a:bodyPr wrap="none" rtlCol="0">
            <a:spAutoFit/>
          </a:bodyPr>
          <a:lstStyle/>
          <a:p>
            <a:pPr eaLnBrk="0" fontAlgn="base" hangingPunct="0">
              <a:spcBef>
                <a:spcPct val="20000"/>
              </a:spcBef>
              <a:spcAft>
                <a:spcPct val="0"/>
              </a:spcAft>
              <a:buClr>
                <a:srgbClr val="CC9900"/>
              </a:buClr>
              <a:buSzPct val="65000"/>
            </a:pPr>
            <a:r>
              <a:rPr lang="en-US" sz="1900" kern="0" dirty="0" err="1" smtClean="0">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and Mutlu, </a:t>
            </a:r>
            <a:r>
              <a:rPr lang="ja-JP" altLang="en-US" sz="1900" kern="0" dirty="0" smtClean="0">
                <a:solidFill>
                  <a:srgbClr val="000000"/>
                </a:solidFill>
                <a:latin typeface="Tahoma" charset="0"/>
                <a:ea typeface="ＭＳ Ｐゴシック" charset="0"/>
                <a:cs typeface="ＭＳ Ｐゴシック" charset="0"/>
              </a:rPr>
              <a:t>“</a:t>
            </a:r>
            <a:r>
              <a:rPr lang="en-US" sz="1900" kern="0" dirty="0" smtClean="0">
                <a:solidFill>
                  <a:srgbClr val="0000FF"/>
                </a:solidFill>
                <a:latin typeface="Tahoma" charset="0"/>
                <a:ea typeface="ＭＳ Ｐゴシック" charset="0"/>
                <a:cs typeface="ＭＳ Ｐゴシック" charset="0"/>
              </a:rPr>
              <a:t>Memory Performance Attacks</a:t>
            </a:r>
            <a:r>
              <a:rPr lang="en-US" sz="1900" kern="0" dirty="0" smtClean="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USENIX Security 2007.</a:t>
            </a:r>
            <a:endParaRPr lang="en-US" sz="1900" kern="0" dirty="0">
              <a:solidFill>
                <a:srgbClr val="000000"/>
              </a:solidFill>
              <a:latin typeface="Tahoma" charset="0"/>
              <a:ea typeface="ＭＳ Ｐゴシック" charset="0"/>
              <a:cs typeface="ＭＳ Ｐゴシック" charset="0"/>
            </a:endParaRPr>
          </a:p>
          <a:p>
            <a:endParaRPr lang="en-US" dirty="0">
              <a:solidFill>
                <a:srgbClr val="000000"/>
              </a:solidFill>
              <a:latin typeface="Tahoma"/>
            </a:endParaRPr>
          </a:p>
        </p:txBody>
      </p:sp>
    </p:spTree>
    <p:extLst>
      <p:ext uri="{BB962C8B-B14F-4D97-AF65-F5344CB8AC3E}">
        <p14:creationId xmlns:p14="http://schemas.microsoft.com/office/powerpoint/2010/main" val="15589023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 grpId="0" animBg="1"/>
      <p:bldP spid="13" grpId="0"/>
      <p:bldP spid="14" grpId="0"/>
      <p:bldP spid="18" grpId="0" animBg="1"/>
      <p:bldP spid="20" grpId="0"/>
      <p:bldP spid="21"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D2B23F8-7296-874B-859C-8819F62A534C}" type="slidenum">
              <a:rPr lang="en-US" sz="1600">
                <a:solidFill>
                  <a:srgbClr val="000000"/>
                </a:solidFill>
                <a:latin typeface="Garamond" charset="0"/>
              </a:rPr>
              <a:pPr eaLnBrk="1" hangingPunct="1"/>
              <a:t>88</a:t>
            </a:fld>
            <a:endParaRPr lang="en-US" sz="1600">
              <a:solidFill>
                <a:srgbClr val="000000"/>
              </a:solidFill>
              <a:latin typeface="Garamond" charset="0"/>
            </a:endParaRPr>
          </a:p>
        </p:txBody>
      </p:sp>
      <p:sp>
        <p:nvSpPr>
          <p:cNvPr id="45059" name="Rectangle 2"/>
          <p:cNvSpPr>
            <a:spLocks noGrp="1" noChangeArrowheads="1"/>
          </p:cNvSpPr>
          <p:nvPr>
            <p:ph type="title"/>
          </p:nvPr>
        </p:nvSpPr>
        <p:spPr/>
        <p:txBody>
          <a:bodyPr/>
          <a:lstStyle/>
          <a:p>
            <a:r>
              <a:rPr lang="en-US" dirty="0">
                <a:latin typeface="Garamond" charset="0"/>
                <a:ea typeface="ＭＳ Ｐゴシック" charset="0"/>
                <a:cs typeface="ＭＳ Ｐゴシック" charset="0"/>
              </a:rPr>
              <a:t>What </a:t>
            </a:r>
            <a:r>
              <a:rPr lang="en-US" dirty="0" smtClean="0">
                <a:latin typeface="Garamond" charset="0"/>
                <a:ea typeface="ＭＳ Ｐゴシック" charset="0"/>
                <a:cs typeface="ＭＳ Ｐゴシック" charset="0"/>
              </a:rPr>
              <a:t>Does </a:t>
            </a:r>
            <a:r>
              <a:rPr lang="en-US" dirty="0">
                <a:latin typeface="Garamond" charset="0"/>
                <a:ea typeface="ＭＳ Ｐゴシック" charset="0"/>
                <a:cs typeface="ＭＳ Ｐゴシック" charset="0"/>
              </a:rPr>
              <a:t>the </a:t>
            </a:r>
            <a:r>
              <a:rPr lang="en-US" dirty="0" smtClean="0">
                <a:latin typeface="Garamond" charset="0"/>
                <a:ea typeface="ＭＳ Ｐゴシック" charset="0"/>
                <a:cs typeface="ＭＳ Ｐゴシック" charset="0"/>
              </a:rPr>
              <a:t>Memory Hog </a:t>
            </a:r>
            <a:r>
              <a:rPr lang="en-US" dirty="0">
                <a:latin typeface="Garamond" charset="0"/>
                <a:ea typeface="ＭＳ Ｐゴシック" charset="0"/>
                <a:cs typeface="ＭＳ Ｐゴシック" charset="0"/>
              </a:rPr>
              <a:t>D</a:t>
            </a:r>
            <a:r>
              <a:rPr lang="en-US" dirty="0" smtClean="0">
                <a:latin typeface="Garamond" charset="0"/>
                <a:ea typeface="ＭＳ Ｐゴシック" charset="0"/>
                <a:cs typeface="ＭＳ Ｐゴシック" charset="0"/>
              </a:rPr>
              <a:t>o</a:t>
            </a:r>
            <a:r>
              <a:rPr lang="en-US" dirty="0">
                <a:latin typeface="Garamond" charset="0"/>
                <a:ea typeface="ＭＳ Ｐゴシック" charset="0"/>
                <a:cs typeface="ＭＳ Ｐゴシック" charset="0"/>
              </a:rPr>
              <a:t>?</a:t>
            </a:r>
          </a:p>
        </p:txBody>
      </p:sp>
      <p:sp>
        <p:nvSpPr>
          <p:cNvPr id="45060" name="Rectangle 3"/>
          <p:cNvSpPr>
            <a:spLocks noChangeArrowheads="1"/>
          </p:cNvSpPr>
          <p:nvPr/>
        </p:nvSpPr>
        <p:spPr bwMode="auto">
          <a:xfrm>
            <a:off x="5319713" y="1124744"/>
            <a:ext cx="1612900"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1" name="Line 4"/>
          <p:cNvSpPr>
            <a:spLocks noChangeShapeType="1"/>
          </p:cNvSpPr>
          <p:nvPr/>
        </p:nvSpPr>
        <p:spPr bwMode="auto">
          <a:xfrm>
            <a:off x="5319713" y="14136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2" name="Line 5"/>
          <p:cNvSpPr>
            <a:spLocks noChangeShapeType="1"/>
          </p:cNvSpPr>
          <p:nvPr/>
        </p:nvSpPr>
        <p:spPr bwMode="auto">
          <a:xfrm>
            <a:off x="5319713" y="17010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3" name="Line 6"/>
          <p:cNvSpPr>
            <a:spLocks noChangeShapeType="1"/>
          </p:cNvSpPr>
          <p:nvPr/>
        </p:nvSpPr>
        <p:spPr bwMode="auto">
          <a:xfrm>
            <a:off x="5319713" y="19899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4" name="Line 7"/>
          <p:cNvSpPr>
            <a:spLocks noChangeShapeType="1"/>
          </p:cNvSpPr>
          <p:nvPr/>
        </p:nvSpPr>
        <p:spPr bwMode="auto">
          <a:xfrm>
            <a:off x="5319713" y="22772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5" name="Line 8"/>
          <p:cNvSpPr>
            <a:spLocks noChangeShapeType="1"/>
          </p:cNvSpPr>
          <p:nvPr/>
        </p:nvSpPr>
        <p:spPr bwMode="auto">
          <a:xfrm>
            <a:off x="5319713" y="25646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6" name="Line 9"/>
          <p:cNvSpPr>
            <a:spLocks noChangeShapeType="1"/>
          </p:cNvSpPr>
          <p:nvPr/>
        </p:nvSpPr>
        <p:spPr bwMode="auto">
          <a:xfrm>
            <a:off x="5319713" y="28535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7" name="Rectangle 10"/>
          <p:cNvSpPr>
            <a:spLocks noChangeArrowheads="1"/>
          </p:cNvSpPr>
          <p:nvPr/>
        </p:nvSpPr>
        <p:spPr bwMode="auto">
          <a:xfrm>
            <a:off x="5319713" y="3947319"/>
            <a:ext cx="16129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8" name="Line 11"/>
          <p:cNvSpPr>
            <a:spLocks noChangeShapeType="1"/>
          </p:cNvSpPr>
          <p:nvPr/>
        </p:nvSpPr>
        <p:spPr bwMode="auto">
          <a:xfrm>
            <a:off x="6126163" y="3371056"/>
            <a:ext cx="0" cy="5762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9" name="Text Box 12"/>
          <p:cNvSpPr txBox="1">
            <a:spLocks noChangeArrowheads="1"/>
          </p:cNvSpPr>
          <p:nvPr/>
        </p:nvSpPr>
        <p:spPr bwMode="auto">
          <a:xfrm>
            <a:off x="6886575" y="3890169"/>
            <a:ext cx="1314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CC0000"/>
                </a:solidFill>
              </a:rPr>
              <a:t>Row Buffer</a:t>
            </a:r>
          </a:p>
        </p:txBody>
      </p:sp>
      <p:sp>
        <p:nvSpPr>
          <p:cNvPr id="45070" name="Rectangle 14"/>
          <p:cNvSpPr>
            <a:spLocks noChangeArrowheads="1"/>
          </p:cNvSpPr>
          <p:nvPr/>
        </p:nvSpPr>
        <p:spPr bwMode="auto">
          <a:xfrm>
            <a:off x="4397375" y="1124744"/>
            <a:ext cx="461963"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1" name="Text Box 15"/>
          <p:cNvSpPr txBox="1">
            <a:spLocks noChangeArrowheads="1"/>
          </p:cNvSpPr>
          <p:nvPr/>
        </p:nvSpPr>
        <p:spPr bwMode="auto">
          <a:xfrm rot="-5400000">
            <a:off x="3853657" y="2078037"/>
            <a:ext cx="1530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Row decoder</a:t>
            </a:r>
          </a:p>
        </p:txBody>
      </p:sp>
      <p:sp>
        <p:nvSpPr>
          <p:cNvPr id="45072" name="Text Box 17"/>
          <p:cNvSpPr txBox="1">
            <a:spLocks noChangeArrowheads="1"/>
          </p:cNvSpPr>
          <p:nvPr/>
        </p:nvSpPr>
        <p:spPr bwMode="auto">
          <a:xfrm>
            <a:off x="5391150" y="4560094"/>
            <a:ext cx="1479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Column mux</a:t>
            </a:r>
          </a:p>
        </p:txBody>
      </p:sp>
      <p:sp>
        <p:nvSpPr>
          <p:cNvPr id="45073" name="Line 18"/>
          <p:cNvSpPr>
            <a:spLocks noChangeShapeType="1"/>
          </p:cNvSpPr>
          <p:nvPr/>
        </p:nvSpPr>
        <p:spPr bwMode="auto">
          <a:xfrm>
            <a:off x="554990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4" name="Line 19"/>
          <p:cNvSpPr>
            <a:spLocks noChangeShapeType="1"/>
          </p:cNvSpPr>
          <p:nvPr/>
        </p:nvSpPr>
        <p:spPr bwMode="auto">
          <a:xfrm>
            <a:off x="578008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5" name="Line 20"/>
          <p:cNvSpPr>
            <a:spLocks noChangeShapeType="1"/>
          </p:cNvSpPr>
          <p:nvPr/>
        </p:nvSpPr>
        <p:spPr bwMode="auto">
          <a:xfrm>
            <a:off x="6011863"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6" name="Line 21"/>
          <p:cNvSpPr>
            <a:spLocks noChangeShapeType="1"/>
          </p:cNvSpPr>
          <p:nvPr/>
        </p:nvSpPr>
        <p:spPr bwMode="auto">
          <a:xfrm>
            <a:off x="624205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7" name="Line 22"/>
          <p:cNvSpPr>
            <a:spLocks noChangeShapeType="1"/>
          </p:cNvSpPr>
          <p:nvPr/>
        </p:nvSpPr>
        <p:spPr bwMode="auto">
          <a:xfrm>
            <a:off x="647223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8" name="Line 23"/>
          <p:cNvSpPr>
            <a:spLocks noChangeShapeType="1"/>
          </p:cNvSpPr>
          <p:nvPr/>
        </p:nvSpPr>
        <p:spPr bwMode="auto">
          <a:xfrm>
            <a:off x="6702425"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9" name="Line 24"/>
          <p:cNvSpPr>
            <a:spLocks noChangeShapeType="1"/>
          </p:cNvSpPr>
          <p:nvPr/>
        </p:nvSpPr>
        <p:spPr bwMode="auto">
          <a:xfrm>
            <a:off x="5319713" y="3118644"/>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0" name="Line 25"/>
          <p:cNvSpPr>
            <a:spLocks noChangeShapeType="1"/>
          </p:cNvSpPr>
          <p:nvPr/>
        </p:nvSpPr>
        <p:spPr bwMode="auto">
          <a:xfrm>
            <a:off x="4859338" y="22772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1" name="Line 26"/>
          <p:cNvSpPr>
            <a:spLocks noChangeShapeType="1"/>
          </p:cNvSpPr>
          <p:nvPr/>
        </p:nvSpPr>
        <p:spPr bwMode="auto">
          <a:xfrm>
            <a:off x="6126163" y="4236244"/>
            <a:ext cx="0" cy="287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2" name="Line 27"/>
          <p:cNvSpPr>
            <a:spLocks noChangeShapeType="1"/>
          </p:cNvSpPr>
          <p:nvPr/>
        </p:nvSpPr>
        <p:spPr bwMode="auto">
          <a:xfrm>
            <a:off x="3763963" y="2277269"/>
            <a:ext cx="6334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3" name="Line 30"/>
          <p:cNvSpPr>
            <a:spLocks noChangeShapeType="1"/>
          </p:cNvSpPr>
          <p:nvPr/>
        </p:nvSpPr>
        <p:spPr bwMode="auto">
          <a:xfrm>
            <a:off x="4919663" y="47537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4" name="Line 31"/>
          <p:cNvSpPr>
            <a:spLocks noChangeShapeType="1"/>
          </p:cNvSpPr>
          <p:nvPr/>
        </p:nvSpPr>
        <p:spPr bwMode="auto">
          <a:xfrm>
            <a:off x="6126163" y="4944269"/>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5" name="Text Box 32"/>
          <p:cNvSpPr txBox="1">
            <a:spLocks noChangeArrowheads="1"/>
          </p:cNvSpPr>
          <p:nvPr/>
        </p:nvSpPr>
        <p:spPr bwMode="auto">
          <a:xfrm>
            <a:off x="5780088" y="5215731"/>
            <a:ext cx="666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0000"/>
                </a:solidFill>
              </a:rPr>
              <a:t>Data</a:t>
            </a:r>
          </a:p>
        </p:txBody>
      </p:sp>
      <p:sp>
        <p:nvSpPr>
          <p:cNvPr id="45086" name="Text Box 36"/>
          <p:cNvSpPr txBox="1">
            <a:spLocks noChangeArrowheads="1"/>
          </p:cNvSpPr>
          <p:nvPr/>
        </p:nvSpPr>
        <p:spPr bwMode="auto">
          <a:xfrm>
            <a:off x="5722938" y="3902869"/>
            <a:ext cx="831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FFFF"/>
                </a:solidFill>
              </a:rPr>
              <a:t>Row 0</a:t>
            </a:r>
          </a:p>
        </p:txBody>
      </p:sp>
      <p:sp>
        <p:nvSpPr>
          <p:cNvPr id="45087" name="Rectangle 56"/>
          <p:cNvSpPr>
            <a:spLocks noChangeArrowheads="1"/>
          </p:cNvSpPr>
          <p:nvPr/>
        </p:nvSpPr>
        <p:spPr bwMode="auto">
          <a:xfrm>
            <a:off x="654050" y="135493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8" name="Rectangle 57"/>
          <p:cNvSpPr>
            <a:spLocks noChangeArrowheads="1"/>
          </p:cNvSpPr>
          <p:nvPr/>
        </p:nvSpPr>
        <p:spPr bwMode="auto">
          <a:xfrm>
            <a:off x="654050" y="17581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9" name="Rectangle 58"/>
          <p:cNvSpPr>
            <a:spLocks noChangeArrowheads="1"/>
          </p:cNvSpPr>
          <p:nvPr/>
        </p:nvSpPr>
        <p:spPr bwMode="auto">
          <a:xfrm>
            <a:off x="654050" y="216138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0" name="Rectangle 59"/>
          <p:cNvSpPr>
            <a:spLocks noChangeArrowheads="1"/>
          </p:cNvSpPr>
          <p:nvPr/>
        </p:nvSpPr>
        <p:spPr bwMode="auto">
          <a:xfrm>
            <a:off x="654050" y="256460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1" name="Rectangle 60"/>
          <p:cNvSpPr>
            <a:spLocks noChangeArrowheads="1"/>
          </p:cNvSpPr>
          <p:nvPr/>
        </p:nvSpPr>
        <p:spPr bwMode="auto">
          <a:xfrm>
            <a:off x="654050" y="296783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2" name="Rectangle 61"/>
          <p:cNvSpPr>
            <a:spLocks noChangeArrowheads="1"/>
          </p:cNvSpPr>
          <p:nvPr/>
        </p:nvSpPr>
        <p:spPr bwMode="auto">
          <a:xfrm>
            <a:off x="654050" y="33710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46" name="Text Box 62"/>
          <p:cNvSpPr txBox="1">
            <a:spLocks noChangeArrowheads="1"/>
          </p:cNvSpPr>
          <p:nvPr/>
        </p:nvSpPr>
        <p:spPr bwMode="auto">
          <a:xfrm>
            <a:off x="811213" y="3371056"/>
            <a:ext cx="1225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5094" name="Rectangle 64"/>
          <p:cNvSpPr>
            <a:spLocks noChangeArrowheads="1"/>
          </p:cNvSpPr>
          <p:nvPr/>
        </p:nvSpPr>
        <p:spPr bwMode="auto">
          <a:xfrm>
            <a:off x="5321300" y="3947319"/>
            <a:ext cx="1612900" cy="288925"/>
          </a:xfrm>
          <a:prstGeom prst="rect">
            <a:avLst/>
          </a:prstGeom>
          <a:solidFill>
            <a:srgbClr val="0000FF"/>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5" name="Text Box 65"/>
          <p:cNvSpPr txBox="1">
            <a:spLocks noChangeArrowheads="1"/>
          </p:cNvSpPr>
          <p:nvPr/>
        </p:nvSpPr>
        <p:spPr bwMode="auto">
          <a:xfrm>
            <a:off x="5699125" y="3901281"/>
            <a:ext cx="831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FFFF"/>
                </a:solidFill>
              </a:rPr>
              <a:t>Row 0</a:t>
            </a:r>
          </a:p>
        </p:txBody>
      </p:sp>
      <p:sp>
        <p:nvSpPr>
          <p:cNvPr id="477250" name="Text Box 66"/>
          <p:cNvSpPr txBox="1">
            <a:spLocks noChangeArrowheads="1"/>
          </p:cNvSpPr>
          <p:nvPr/>
        </p:nvSpPr>
        <p:spPr bwMode="auto">
          <a:xfrm>
            <a:off x="742950" y="3371056"/>
            <a:ext cx="1352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Row 16</a:t>
            </a:r>
          </a:p>
        </p:txBody>
      </p:sp>
      <p:sp>
        <p:nvSpPr>
          <p:cNvPr id="477251" name="Text Box 67"/>
          <p:cNvSpPr txBox="1">
            <a:spLocks noChangeArrowheads="1"/>
          </p:cNvSpPr>
          <p:nvPr/>
        </p:nvSpPr>
        <p:spPr bwMode="auto">
          <a:xfrm>
            <a:off x="811213" y="3004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2" name="Text Box 68"/>
          <p:cNvSpPr txBox="1">
            <a:spLocks noChangeArrowheads="1"/>
          </p:cNvSpPr>
          <p:nvPr/>
        </p:nvSpPr>
        <p:spPr bwMode="auto">
          <a:xfrm>
            <a:off x="712788" y="3004344"/>
            <a:ext cx="1479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Row 111</a:t>
            </a:r>
          </a:p>
        </p:txBody>
      </p:sp>
      <p:sp>
        <p:nvSpPr>
          <p:cNvPr id="477255" name="Text Box 71"/>
          <p:cNvSpPr txBox="1">
            <a:spLocks noChangeArrowheads="1"/>
          </p:cNvSpPr>
          <p:nvPr/>
        </p:nvSpPr>
        <p:spPr bwMode="auto">
          <a:xfrm>
            <a:off x="811213" y="2623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6" name="Text Box 72"/>
          <p:cNvSpPr txBox="1">
            <a:spLocks noChangeArrowheads="1"/>
          </p:cNvSpPr>
          <p:nvPr/>
        </p:nvSpPr>
        <p:spPr bwMode="auto">
          <a:xfrm>
            <a:off x="811213" y="2623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7" name="Text Box 73"/>
          <p:cNvSpPr txBox="1">
            <a:spLocks noChangeArrowheads="1"/>
          </p:cNvSpPr>
          <p:nvPr/>
        </p:nvSpPr>
        <p:spPr bwMode="auto">
          <a:xfrm>
            <a:off x="827088" y="2623344"/>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Row 5</a:t>
            </a:r>
          </a:p>
        </p:txBody>
      </p:sp>
      <p:sp>
        <p:nvSpPr>
          <p:cNvPr id="477258" name="Text Box 74"/>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59" name="Text Box 75"/>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0" name="Text Box 76"/>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1" name="Text Box 77"/>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2" name="Text Box 78"/>
          <p:cNvSpPr txBox="1">
            <a:spLocks noChangeArrowheads="1"/>
          </p:cNvSpPr>
          <p:nvPr/>
        </p:nvSpPr>
        <p:spPr bwMode="auto">
          <a:xfrm>
            <a:off x="827088" y="2220119"/>
            <a:ext cx="122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Row 0</a:t>
            </a:r>
          </a:p>
        </p:txBody>
      </p:sp>
      <p:sp>
        <p:nvSpPr>
          <p:cNvPr id="477263" name="Rectangle 79"/>
          <p:cNvSpPr>
            <a:spLocks noChangeArrowheads="1"/>
          </p:cNvSpPr>
          <p:nvPr/>
        </p:nvSpPr>
        <p:spPr bwMode="auto">
          <a:xfrm>
            <a:off x="532130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4" name="Rectangle 80"/>
          <p:cNvSpPr>
            <a:spLocks noChangeArrowheads="1"/>
          </p:cNvSpPr>
          <p:nvPr/>
        </p:nvSpPr>
        <p:spPr bwMode="auto">
          <a:xfrm>
            <a:off x="543560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5" name="Rectangle 81"/>
          <p:cNvSpPr>
            <a:spLocks noChangeArrowheads="1"/>
          </p:cNvSpPr>
          <p:nvPr/>
        </p:nvSpPr>
        <p:spPr bwMode="auto">
          <a:xfrm>
            <a:off x="5551488"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6" name="Rectangle 82"/>
          <p:cNvSpPr>
            <a:spLocks noChangeArrowheads="1"/>
          </p:cNvSpPr>
          <p:nvPr/>
        </p:nvSpPr>
        <p:spPr bwMode="auto">
          <a:xfrm>
            <a:off x="5665788"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7" name="Rectangle 83"/>
          <p:cNvSpPr>
            <a:spLocks noChangeArrowheads="1"/>
          </p:cNvSpPr>
          <p:nvPr/>
        </p:nvSpPr>
        <p:spPr bwMode="auto">
          <a:xfrm>
            <a:off x="5781675"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8" name="Rectangle 84"/>
          <p:cNvSpPr>
            <a:spLocks noChangeArrowheads="1"/>
          </p:cNvSpPr>
          <p:nvPr/>
        </p:nvSpPr>
        <p:spPr bwMode="auto">
          <a:xfrm>
            <a:off x="5897563"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9" name="Rectangle 85"/>
          <p:cNvSpPr>
            <a:spLocks noChangeArrowheads="1"/>
          </p:cNvSpPr>
          <p:nvPr/>
        </p:nvSpPr>
        <p:spPr bwMode="auto">
          <a:xfrm>
            <a:off x="6011863"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0" name="Rectangle 86"/>
          <p:cNvSpPr>
            <a:spLocks noChangeArrowheads="1"/>
          </p:cNvSpPr>
          <p:nvPr/>
        </p:nvSpPr>
        <p:spPr bwMode="auto">
          <a:xfrm>
            <a:off x="612775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1" name="Rectangle 87"/>
          <p:cNvSpPr>
            <a:spLocks noChangeArrowheads="1"/>
          </p:cNvSpPr>
          <p:nvPr/>
        </p:nvSpPr>
        <p:spPr bwMode="auto">
          <a:xfrm>
            <a:off x="6242050" y="3947319"/>
            <a:ext cx="114300" cy="288925"/>
          </a:xfrm>
          <a:prstGeom prst="rect">
            <a:avLst/>
          </a:prstGeom>
          <a:solidFill>
            <a:srgbClr val="FF6600"/>
          </a:solidFill>
          <a:ln w="9525">
            <a:solidFill>
              <a:schemeClr val="tx1"/>
            </a:solidFill>
            <a:miter lim="800000"/>
            <a:headEnd/>
            <a:tailEnd/>
          </a:ln>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116" name="Text Box 89"/>
          <p:cNvSpPr txBox="1">
            <a:spLocks noChangeArrowheads="1"/>
          </p:cNvSpPr>
          <p:nvPr/>
        </p:nvSpPr>
        <p:spPr bwMode="auto">
          <a:xfrm>
            <a:off x="179512" y="3796506"/>
            <a:ext cx="2621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dirty="0" smtClean="0">
                <a:solidFill>
                  <a:srgbClr val="000000"/>
                </a:solidFill>
              </a:rPr>
              <a:t>Memory Request Buffer</a:t>
            </a:r>
          </a:p>
        </p:txBody>
      </p:sp>
      <p:sp>
        <p:nvSpPr>
          <p:cNvPr id="45117" name="Text Box 91"/>
          <p:cNvSpPr txBox="1">
            <a:spLocks noChangeArrowheads="1"/>
          </p:cNvSpPr>
          <p:nvPr/>
        </p:nvSpPr>
        <p:spPr bwMode="auto">
          <a:xfrm>
            <a:off x="423863" y="4949031"/>
            <a:ext cx="1544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003399"/>
                </a:solidFill>
              </a:rPr>
              <a:t>T0: STREAM</a:t>
            </a:r>
          </a:p>
        </p:txBody>
      </p:sp>
      <p:sp>
        <p:nvSpPr>
          <p:cNvPr id="45118" name="Text Box 92"/>
          <p:cNvSpPr txBox="1">
            <a:spLocks noChangeArrowheads="1"/>
          </p:cNvSpPr>
          <p:nvPr/>
        </p:nvSpPr>
        <p:spPr bwMode="auto">
          <a:xfrm>
            <a:off x="423863" y="5215731"/>
            <a:ext cx="16081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smtClean="0">
                <a:solidFill>
                  <a:srgbClr val="FF0000"/>
                </a:solidFill>
              </a:rPr>
              <a:t>T1: RANDOM</a:t>
            </a:r>
          </a:p>
        </p:txBody>
      </p:sp>
      <p:sp>
        <p:nvSpPr>
          <p:cNvPr id="66" name="Trapezoid 65"/>
          <p:cNvSpPr/>
          <p:nvPr/>
        </p:nvSpPr>
        <p:spPr bwMode="auto">
          <a:xfrm rot="10800000">
            <a:off x="5314950" y="4507706"/>
            <a:ext cx="1617663" cy="422275"/>
          </a:xfrm>
          <a:prstGeom prst="trapezoid">
            <a:avLst/>
          </a:prstGeom>
          <a:noFill/>
          <a:ln w="9525" cap="flat" cmpd="sng" algn="ctr">
            <a:solidFill>
              <a:schemeClr val="tx1"/>
            </a:solidFill>
            <a:prstDash val="solid"/>
            <a:round/>
            <a:headEnd type="none" w="med" len="med"/>
            <a:tailEnd type="none" w="med" len="me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477272" name="Rectangle 88"/>
          <p:cNvSpPr>
            <a:spLocks noChangeArrowheads="1"/>
          </p:cNvSpPr>
          <p:nvPr/>
        </p:nvSpPr>
        <p:spPr bwMode="auto">
          <a:xfrm>
            <a:off x="423863" y="4612481"/>
            <a:ext cx="7777162" cy="892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400" dirty="0" smtClean="0">
                <a:solidFill>
                  <a:srgbClr val="FF0000"/>
                </a:solidFill>
                <a:latin typeface="Arial" charset="0"/>
                <a:ea typeface="ＭＳ Ｐゴシック" charset="0"/>
                <a:cs typeface="Arial" charset="0"/>
              </a:rPr>
              <a:t>Row size: 8KB, cache block size: 64B</a:t>
            </a:r>
          </a:p>
          <a:p>
            <a:pPr algn="ctr" fontAlgn="base">
              <a:spcBef>
                <a:spcPct val="0"/>
              </a:spcBef>
              <a:spcAft>
                <a:spcPct val="0"/>
              </a:spcAft>
            </a:pPr>
            <a:r>
              <a:rPr lang="en-US" sz="2800" dirty="0" smtClean="0">
                <a:solidFill>
                  <a:srgbClr val="FF0000"/>
                </a:solidFill>
                <a:latin typeface="Arial" charset="0"/>
                <a:ea typeface="ＭＳ Ｐゴシック" charset="0"/>
                <a:cs typeface="Arial" charset="0"/>
                <a:sym typeface="Wingdings" charset="0"/>
              </a:rPr>
              <a:t>128 </a:t>
            </a:r>
            <a:r>
              <a:rPr lang="en-US" sz="2000" dirty="0" smtClean="0">
                <a:solidFill>
                  <a:srgbClr val="FF0000"/>
                </a:solidFill>
                <a:latin typeface="Arial" charset="0"/>
                <a:ea typeface="ＭＳ Ｐゴシック" charset="0"/>
                <a:cs typeface="Arial" charset="0"/>
                <a:sym typeface="Wingdings" charset="0"/>
              </a:rPr>
              <a:t>(8KB/64B) </a:t>
            </a:r>
            <a:r>
              <a:rPr lang="en-US" sz="2800" dirty="0" smtClean="0">
                <a:solidFill>
                  <a:srgbClr val="FF0000"/>
                </a:solidFill>
                <a:latin typeface="Arial" charset="0"/>
                <a:ea typeface="ＭＳ Ｐゴシック" charset="0"/>
                <a:cs typeface="Arial" charset="0"/>
                <a:sym typeface="Wingdings" charset="0"/>
              </a:rPr>
              <a:t>requests of T0 serviced before T1</a:t>
            </a:r>
          </a:p>
        </p:txBody>
      </p:sp>
      <p:sp>
        <p:nvSpPr>
          <p:cNvPr id="67" name="TextBox 66"/>
          <p:cNvSpPr txBox="1"/>
          <p:nvPr/>
        </p:nvSpPr>
        <p:spPr>
          <a:xfrm>
            <a:off x="233416" y="5791616"/>
            <a:ext cx="8682780" cy="661720"/>
          </a:xfrm>
          <a:prstGeom prst="rect">
            <a:avLst/>
          </a:prstGeom>
          <a:noFill/>
        </p:spPr>
        <p:txBody>
          <a:bodyPr wrap="none" rtlCol="0">
            <a:spAutoFit/>
          </a:bodyPr>
          <a:lstStyle/>
          <a:p>
            <a:pPr eaLnBrk="0" fontAlgn="base" hangingPunct="0">
              <a:spcBef>
                <a:spcPct val="20000"/>
              </a:spcBef>
              <a:spcAft>
                <a:spcPct val="0"/>
              </a:spcAft>
              <a:buClr>
                <a:srgbClr val="CC9900"/>
              </a:buClr>
              <a:buSzPct val="65000"/>
            </a:pPr>
            <a:r>
              <a:rPr lang="en-US" sz="1900" kern="0" dirty="0" err="1" smtClean="0">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and Mutlu, </a:t>
            </a:r>
            <a:r>
              <a:rPr lang="ja-JP" altLang="en-US" sz="1900" kern="0" dirty="0" smtClean="0">
                <a:solidFill>
                  <a:srgbClr val="000000"/>
                </a:solidFill>
                <a:latin typeface="Tahoma" charset="0"/>
                <a:ea typeface="ＭＳ Ｐゴシック" charset="0"/>
                <a:cs typeface="ＭＳ Ｐゴシック" charset="0"/>
              </a:rPr>
              <a:t>“</a:t>
            </a:r>
            <a:r>
              <a:rPr lang="en-US" sz="1900" kern="0" dirty="0" smtClean="0">
                <a:solidFill>
                  <a:srgbClr val="0000FF"/>
                </a:solidFill>
                <a:latin typeface="Tahoma" charset="0"/>
                <a:ea typeface="ＭＳ Ｐゴシック" charset="0"/>
                <a:cs typeface="ＭＳ Ｐゴシック" charset="0"/>
              </a:rPr>
              <a:t>Memory Performance Attacks</a:t>
            </a:r>
            <a:r>
              <a:rPr lang="en-US" sz="1900" kern="0" dirty="0" smtClean="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USENIX Security 2007.</a:t>
            </a:r>
            <a:endParaRPr lang="en-US" sz="1900" kern="0" dirty="0">
              <a:solidFill>
                <a:srgbClr val="000000"/>
              </a:solidFill>
              <a:latin typeface="Tahoma" charset="0"/>
              <a:ea typeface="ＭＳ Ｐゴシック" charset="0"/>
              <a:cs typeface="ＭＳ Ｐゴシック" charset="0"/>
            </a:endParaRPr>
          </a:p>
          <a:p>
            <a:endParaRPr lang="en-US" dirty="0">
              <a:solidFill>
                <a:srgbClr val="000000"/>
              </a:solidFill>
              <a:latin typeface="Tahoma"/>
            </a:endParaRPr>
          </a:p>
        </p:txBody>
      </p:sp>
    </p:spTree>
    <p:custDataLst>
      <p:tags r:id="rId1"/>
    </p:custDataLst>
    <p:extLst>
      <p:ext uri="{BB962C8B-B14F-4D97-AF65-F5344CB8AC3E}">
        <p14:creationId xmlns:p14="http://schemas.microsoft.com/office/powerpoint/2010/main" val="38198804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344 0.03218 L 0.30642 0.175 " pathEditMode="relative" rAng="0" ptsTypes="AA">
                                      <p:cBhvr>
                                        <p:cTn id="6" dur="500" fill="hold"/>
                                        <p:tgtEl>
                                          <p:spTgt spid="477246"/>
                                        </p:tgtEl>
                                        <p:attrNameLst>
                                          <p:attrName>ppt_x</p:attrName>
                                          <p:attrName>ppt_y</p:attrName>
                                        </p:attrNameLst>
                                      </p:cBhvr>
                                      <p:rCtr x="11600" y="7100"/>
                                    </p:animMotion>
                                  </p:childTnLst>
                                </p:cTn>
                              </p:par>
                              <p:par>
                                <p:cTn id="7" presetID="1" presetClass="entr" presetSubtype="0" fill="hold" grpId="0" nodeType="withEffect">
                                  <p:stCondLst>
                                    <p:cond delay="0"/>
                                  </p:stCondLst>
                                  <p:childTnLst>
                                    <p:set>
                                      <p:cBhvr>
                                        <p:cTn id="8" dur="1" fill="hold">
                                          <p:stCondLst>
                                            <p:cond delay="0"/>
                                          </p:stCondLst>
                                        </p:cTn>
                                        <p:tgtEl>
                                          <p:spTgt spid="47726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77250"/>
                                        </p:tgtEl>
                                        <p:attrNameLst>
                                          <p:attrName>style.visibility</p:attrName>
                                        </p:attrNameLst>
                                      </p:cBhvr>
                                      <p:to>
                                        <p:strVal val="visible"/>
                                      </p:to>
                                    </p:set>
                                    <p:anim calcmode="lin" valueType="num">
                                      <p:cBhvr additive="base">
                                        <p:cTn id="13" dur="500" fill="hold"/>
                                        <p:tgtEl>
                                          <p:spTgt spid="477250"/>
                                        </p:tgtEl>
                                        <p:attrNameLst>
                                          <p:attrName>ppt_x</p:attrName>
                                        </p:attrNameLst>
                                      </p:cBhvr>
                                      <p:tavLst>
                                        <p:tav tm="0">
                                          <p:val>
                                            <p:strVal val="#ppt_x"/>
                                          </p:val>
                                        </p:tav>
                                        <p:tav tm="100000">
                                          <p:val>
                                            <p:strVal val="#ppt_x"/>
                                          </p:val>
                                        </p:tav>
                                      </p:tavLst>
                                    </p:anim>
                                    <p:anim calcmode="lin" valueType="num">
                                      <p:cBhvr additive="base">
                                        <p:cTn id="14" dur="500" fill="hold"/>
                                        <p:tgtEl>
                                          <p:spTgt spid="47725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1" nodeType="clickEffect">
                                  <p:stCondLst>
                                    <p:cond delay="0"/>
                                  </p:stCondLst>
                                  <p:childTnLst>
                                    <p:set>
                                      <p:cBhvr>
                                        <p:cTn id="18" dur="1" fill="hold">
                                          <p:stCondLst>
                                            <p:cond delay="0"/>
                                          </p:stCondLst>
                                        </p:cTn>
                                        <p:tgtEl>
                                          <p:spTgt spid="477251"/>
                                        </p:tgtEl>
                                        <p:attrNameLst>
                                          <p:attrName>style.visibility</p:attrName>
                                        </p:attrNameLst>
                                      </p:cBhvr>
                                      <p:to>
                                        <p:strVal val="visible"/>
                                      </p:to>
                                    </p:set>
                                    <p:anim calcmode="lin" valueType="num">
                                      <p:cBhvr additive="base">
                                        <p:cTn id="19" dur="500" fill="hold"/>
                                        <p:tgtEl>
                                          <p:spTgt spid="477251"/>
                                        </p:tgtEl>
                                        <p:attrNameLst>
                                          <p:attrName>ppt_x</p:attrName>
                                        </p:attrNameLst>
                                      </p:cBhvr>
                                      <p:tavLst>
                                        <p:tav tm="0">
                                          <p:val>
                                            <p:strVal val="#ppt_x"/>
                                          </p:val>
                                        </p:tav>
                                        <p:tav tm="100000">
                                          <p:val>
                                            <p:strVal val="#ppt_x"/>
                                          </p:val>
                                        </p:tav>
                                      </p:tavLst>
                                    </p:anim>
                                    <p:anim calcmode="lin" valueType="num">
                                      <p:cBhvr additive="base">
                                        <p:cTn id="20" dur="500" fill="hold"/>
                                        <p:tgtEl>
                                          <p:spTgt spid="477251"/>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7724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77263"/>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path" presetSubtype="0" accel="50000" decel="50000" fill="hold" grpId="0" nodeType="clickEffect">
                                  <p:stCondLst>
                                    <p:cond delay="0"/>
                                  </p:stCondLst>
                                  <p:childTnLst>
                                    <p:animMotion origin="layout" path="M 0.07344 0.03217 L 0.30642 0.22847 " pathEditMode="relative" rAng="0" ptsTypes="AA">
                                      <p:cBhvr>
                                        <p:cTn id="30" dur="500" fill="hold"/>
                                        <p:tgtEl>
                                          <p:spTgt spid="477251"/>
                                        </p:tgtEl>
                                        <p:attrNameLst>
                                          <p:attrName>ppt_x</p:attrName>
                                          <p:attrName>ppt_y</p:attrName>
                                        </p:attrNameLst>
                                      </p:cBhvr>
                                      <p:rCtr x="11600" y="9800"/>
                                    </p:animMotion>
                                  </p:childTnLst>
                                </p:cTn>
                              </p:par>
                              <p:par>
                                <p:cTn id="31" presetID="1" presetClass="entr" presetSubtype="0" fill="hold" grpId="0" nodeType="withEffect">
                                  <p:stCondLst>
                                    <p:cond delay="0"/>
                                  </p:stCondLst>
                                  <p:childTnLst>
                                    <p:set>
                                      <p:cBhvr>
                                        <p:cTn id="32" dur="1" fill="hold">
                                          <p:stCondLst>
                                            <p:cond delay="0"/>
                                          </p:stCondLst>
                                        </p:cTn>
                                        <p:tgtEl>
                                          <p:spTgt spid="47726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477252"/>
                                        </p:tgtEl>
                                        <p:attrNameLst>
                                          <p:attrName>style.visibility</p:attrName>
                                        </p:attrNameLst>
                                      </p:cBhvr>
                                      <p:to>
                                        <p:strVal val="visible"/>
                                      </p:to>
                                    </p:set>
                                    <p:anim calcmode="lin" valueType="num">
                                      <p:cBhvr additive="base">
                                        <p:cTn id="37" dur="500" fill="hold"/>
                                        <p:tgtEl>
                                          <p:spTgt spid="477252"/>
                                        </p:tgtEl>
                                        <p:attrNameLst>
                                          <p:attrName>ppt_x</p:attrName>
                                        </p:attrNameLst>
                                      </p:cBhvr>
                                      <p:tavLst>
                                        <p:tav tm="0">
                                          <p:val>
                                            <p:strVal val="#ppt_x"/>
                                          </p:val>
                                        </p:tav>
                                        <p:tav tm="100000">
                                          <p:val>
                                            <p:strVal val="#ppt_x"/>
                                          </p:val>
                                        </p:tav>
                                      </p:tavLst>
                                    </p:anim>
                                    <p:anim calcmode="lin" valueType="num">
                                      <p:cBhvr additive="base">
                                        <p:cTn id="38" dur="500" fill="hold"/>
                                        <p:tgtEl>
                                          <p:spTgt spid="477252"/>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grpId="1" nodeType="clickEffect">
                                  <p:stCondLst>
                                    <p:cond delay="0"/>
                                  </p:stCondLst>
                                  <p:childTnLst>
                                    <p:set>
                                      <p:cBhvr>
                                        <p:cTn id="42" dur="1" fill="hold">
                                          <p:stCondLst>
                                            <p:cond delay="0"/>
                                          </p:stCondLst>
                                        </p:cTn>
                                        <p:tgtEl>
                                          <p:spTgt spid="477255"/>
                                        </p:tgtEl>
                                        <p:attrNameLst>
                                          <p:attrName>style.visibility</p:attrName>
                                        </p:attrNameLst>
                                      </p:cBhvr>
                                      <p:to>
                                        <p:strVal val="visible"/>
                                      </p:to>
                                    </p:set>
                                    <p:anim calcmode="lin" valueType="num">
                                      <p:cBhvr additive="base">
                                        <p:cTn id="43" dur="500" fill="hold"/>
                                        <p:tgtEl>
                                          <p:spTgt spid="477255"/>
                                        </p:tgtEl>
                                        <p:attrNameLst>
                                          <p:attrName>ppt_x</p:attrName>
                                        </p:attrNameLst>
                                      </p:cBhvr>
                                      <p:tavLst>
                                        <p:tav tm="0">
                                          <p:val>
                                            <p:strVal val="#ppt_x"/>
                                          </p:val>
                                        </p:tav>
                                        <p:tav tm="100000">
                                          <p:val>
                                            <p:strVal val="#ppt_x"/>
                                          </p:val>
                                        </p:tav>
                                      </p:tavLst>
                                    </p:anim>
                                    <p:anim calcmode="lin" valueType="num">
                                      <p:cBhvr additive="base">
                                        <p:cTn id="44" dur="500" fill="hold"/>
                                        <p:tgtEl>
                                          <p:spTgt spid="477255"/>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2" nodeType="clickEffect">
                                  <p:stCondLst>
                                    <p:cond delay="0"/>
                                  </p:stCondLst>
                                  <p:childTnLst>
                                    <p:set>
                                      <p:cBhvr>
                                        <p:cTn id="48" dur="1" fill="hold">
                                          <p:stCondLst>
                                            <p:cond delay="0"/>
                                          </p:stCondLst>
                                        </p:cTn>
                                        <p:tgtEl>
                                          <p:spTgt spid="47725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7726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0" presetClass="path" presetSubtype="0" accel="50000" decel="50000" fill="hold" grpId="0" nodeType="clickEffect">
                                  <p:stCondLst>
                                    <p:cond delay="0"/>
                                  </p:stCondLst>
                                  <p:childTnLst>
                                    <p:animMotion origin="layout" path="M 0.07344 0.03218 L 0.30642 0.28403 " pathEditMode="relative" rAng="0" ptsTypes="AA">
                                      <p:cBhvr>
                                        <p:cTn id="54" dur="500" fill="hold"/>
                                        <p:tgtEl>
                                          <p:spTgt spid="477255"/>
                                        </p:tgtEl>
                                        <p:attrNameLst>
                                          <p:attrName>ppt_x</p:attrName>
                                          <p:attrName>ppt_y</p:attrName>
                                        </p:attrNameLst>
                                      </p:cBhvr>
                                      <p:rCtr x="11600" y="12600"/>
                                    </p:animMotion>
                                  </p:childTnLst>
                                </p:cTn>
                              </p:par>
                              <p:par>
                                <p:cTn id="55" presetID="1" presetClass="entr" presetSubtype="0" fill="hold" grpId="0" nodeType="withEffect">
                                  <p:stCondLst>
                                    <p:cond delay="0"/>
                                  </p:stCondLst>
                                  <p:childTnLst>
                                    <p:set>
                                      <p:cBhvr>
                                        <p:cTn id="56" dur="1" fill="hold">
                                          <p:stCondLst>
                                            <p:cond delay="0"/>
                                          </p:stCondLst>
                                        </p:cTn>
                                        <p:tgtEl>
                                          <p:spTgt spid="47726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1" fill="hold" grpId="1" nodeType="clickEffect">
                                  <p:stCondLst>
                                    <p:cond delay="0"/>
                                  </p:stCondLst>
                                  <p:childTnLst>
                                    <p:set>
                                      <p:cBhvr>
                                        <p:cTn id="60" dur="1" fill="hold">
                                          <p:stCondLst>
                                            <p:cond delay="0"/>
                                          </p:stCondLst>
                                        </p:cTn>
                                        <p:tgtEl>
                                          <p:spTgt spid="477256"/>
                                        </p:tgtEl>
                                        <p:attrNameLst>
                                          <p:attrName>style.visibility</p:attrName>
                                        </p:attrNameLst>
                                      </p:cBhvr>
                                      <p:to>
                                        <p:strVal val="visible"/>
                                      </p:to>
                                    </p:set>
                                    <p:anim calcmode="lin" valueType="num">
                                      <p:cBhvr additive="base">
                                        <p:cTn id="61" dur="500" fill="hold"/>
                                        <p:tgtEl>
                                          <p:spTgt spid="477256"/>
                                        </p:tgtEl>
                                        <p:attrNameLst>
                                          <p:attrName>ppt_x</p:attrName>
                                        </p:attrNameLst>
                                      </p:cBhvr>
                                      <p:tavLst>
                                        <p:tav tm="0">
                                          <p:val>
                                            <p:strVal val="#ppt_x"/>
                                          </p:val>
                                        </p:tav>
                                        <p:tav tm="100000">
                                          <p:val>
                                            <p:strVal val="#ppt_x"/>
                                          </p:val>
                                        </p:tav>
                                      </p:tavLst>
                                    </p:anim>
                                    <p:anim calcmode="lin" valueType="num">
                                      <p:cBhvr additive="base">
                                        <p:cTn id="62" dur="500" fill="hold"/>
                                        <p:tgtEl>
                                          <p:spTgt spid="477256"/>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2" nodeType="clickEffect">
                                  <p:stCondLst>
                                    <p:cond delay="0"/>
                                  </p:stCondLst>
                                  <p:childTnLst>
                                    <p:set>
                                      <p:cBhvr>
                                        <p:cTn id="66" dur="1" fill="hold">
                                          <p:stCondLst>
                                            <p:cond delay="0"/>
                                          </p:stCondLst>
                                        </p:cTn>
                                        <p:tgtEl>
                                          <p:spTgt spid="477255"/>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77265"/>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0" presetClass="path" presetSubtype="0" accel="50000" decel="50000" fill="hold" grpId="0" nodeType="clickEffect">
                                  <p:stCondLst>
                                    <p:cond delay="0"/>
                                  </p:stCondLst>
                                  <p:childTnLst>
                                    <p:animMotion origin="layout" path="M 0.07344 0.03218 L 0.30642 0.28403 " pathEditMode="relative" rAng="0" ptsTypes="AA">
                                      <p:cBhvr>
                                        <p:cTn id="72" dur="500" fill="hold"/>
                                        <p:tgtEl>
                                          <p:spTgt spid="477256"/>
                                        </p:tgtEl>
                                        <p:attrNameLst>
                                          <p:attrName>ppt_x</p:attrName>
                                          <p:attrName>ppt_y</p:attrName>
                                        </p:attrNameLst>
                                      </p:cBhvr>
                                      <p:rCtr x="11600" y="12600"/>
                                    </p:animMotion>
                                  </p:childTnLst>
                                </p:cTn>
                              </p:par>
                              <p:par>
                                <p:cTn id="73" presetID="1" presetClass="entr" presetSubtype="0" fill="hold" grpId="0" nodeType="withEffect">
                                  <p:stCondLst>
                                    <p:cond delay="0"/>
                                  </p:stCondLst>
                                  <p:childTnLst>
                                    <p:set>
                                      <p:cBhvr>
                                        <p:cTn id="74" dur="1" fill="hold">
                                          <p:stCondLst>
                                            <p:cond delay="0"/>
                                          </p:stCondLst>
                                        </p:cTn>
                                        <p:tgtEl>
                                          <p:spTgt spid="47726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477257"/>
                                        </p:tgtEl>
                                        <p:attrNameLst>
                                          <p:attrName>style.visibility</p:attrName>
                                        </p:attrNameLst>
                                      </p:cBhvr>
                                      <p:to>
                                        <p:strVal val="visible"/>
                                      </p:to>
                                    </p:set>
                                    <p:anim calcmode="lin" valueType="num">
                                      <p:cBhvr additive="base">
                                        <p:cTn id="79" dur="500" fill="hold"/>
                                        <p:tgtEl>
                                          <p:spTgt spid="477257"/>
                                        </p:tgtEl>
                                        <p:attrNameLst>
                                          <p:attrName>ppt_x</p:attrName>
                                        </p:attrNameLst>
                                      </p:cBhvr>
                                      <p:tavLst>
                                        <p:tav tm="0">
                                          <p:val>
                                            <p:strVal val="#ppt_x"/>
                                          </p:val>
                                        </p:tav>
                                        <p:tav tm="100000">
                                          <p:val>
                                            <p:strVal val="#ppt_x"/>
                                          </p:val>
                                        </p:tav>
                                      </p:tavLst>
                                    </p:anim>
                                    <p:anim calcmode="lin" valueType="num">
                                      <p:cBhvr additive="base">
                                        <p:cTn id="80" dur="500" fill="hold"/>
                                        <p:tgtEl>
                                          <p:spTgt spid="477257"/>
                                        </p:tgtEl>
                                        <p:attrNameLst>
                                          <p:attrName>ppt_y</p:attrName>
                                        </p:attrNameLst>
                                      </p:cBhvr>
                                      <p:tavLst>
                                        <p:tav tm="0">
                                          <p:val>
                                            <p:strVal val="0-#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1" fill="hold" grpId="1" nodeType="clickEffect">
                                  <p:stCondLst>
                                    <p:cond delay="0"/>
                                  </p:stCondLst>
                                  <p:childTnLst>
                                    <p:set>
                                      <p:cBhvr>
                                        <p:cTn id="84" dur="1" fill="hold">
                                          <p:stCondLst>
                                            <p:cond delay="0"/>
                                          </p:stCondLst>
                                        </p:cTn>
                                        <p:tgtEl>
                                          <p:spTgt spid="477258"/>
                                        </p:tgtEl>
                                        <p:attrNameLst>
                                          <p:attrName>style.visibility</p:attrName>
                                        </p:attrNameLst>
                                      </p:cBhvr>
                                      <p:to>
                                        <p:strVal val="visible"/>
                                      </p:to>
                                    </p:set>
                                    <p:anim calcmode="lin" valueType="num">
                                      <p:cBhvr additive="base">
                                        <p:cTn id="85" dur="500" fill="hold"/>
                                        <p:tgtEl>
                                          <p:spTgt spid="477258"/>
                                        </p:tgtEl>
                                        <p:attrNameLst>
                                          <p:attrName>ppt_x</p:attrName>
                                        </p:attrNameLst>
                                      </p:cBhvr>
                                      <p:tavLst>
                                        <p:tav tm="0">
                                          <p:val>
                                            <p:strVal val="#ppt_x"/>
                                          </p:val>
                                        </p:tav>
                                        <p:tav tm="100000">
                                          <p:val>
                                            <p:strVal val="#ppt_x"/>
                                          </p:val>
                                        </p:tav>
                                      </p:tavLst>
                                    </p:anim>
                                    <p:anim calcmode="lin" valueType="num">
                                      <p:cBhvr additive="base">
                                        <p:cTn id="86" dur="500" fill="hold"/>
                                        <p:tgtEl>
                                          <p:spTgt spid="477258"/>
                                        </p:tgtEl>
                                        <p:attrNameLst>
                                          <p:attrName>ppt_y</p:attrName>
                                        </p:attrNameLst>
                                      </p:cBhvr>
                                      <p:tavLst>
                                        <p:tav tm="0">
                                          <p:val>
                                            <p:strVal val="0-#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2" nodeType="clickEffect">
                                  <p:stCondLst>
                                    <p:cond delay="0"/>
                                  </p:stCondLst>
                                  <p:childTnLst>
                                    <p:set>
                                      <p:cBhvr>
                                        <p:cTn id="90" dur="1" fill="hold">
                                          <p:stCondLst>
                                            <p:cond delay="0"/>
                                          </p:stCondLst>
                                        </p:cTn>
                                        <p:tgtEl>
                                          <p:spTgt spid="477256"/>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477266"/>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0.07343 0.03217 L 0.30468 0.34282 " pathEditMode="relative" rAng="0" ptsTypes="AA">
                                      <p:cBhvr>
                                        <p:cTn id="96" dur="500" fill="hold"/>
                                        <p:tgtEl>
                                          <p:spTgt spid="477258"/>
                                        </p:tgtEl>
                                        <p:attrNameLst>
                                          <p:attrName>ppt_x</p:attrName>
                                          <p:attrName>ppt_y</p:attrName>
                                        </p:attrNameLst>
                                      </p:cBhvr>
                                      <p:rCtr x="11600" y="15500"/>
                                    </p:animMotion>
                                  </p:childTnLst>
                                </p:cTn>
                              </p:par>
                              <p:par>
                                <p:cTn id="97" presetID="1" presetClass="entr" presetSubtype="0" fill="hold" grpId="0" nodeType="withEffect">
                                  <p:stCondLst>
                                    <p:cond delay="0"/>
                                  </p:stCondLst>
                                  <p:childTnLst>
                                    <p:set>
                                      <p:cBhvr>
                                        <p:cTn id="98" dur="1" fill="hold">
                                          <p:stCondLst>
                                            <p:cond delay="0"/>
                                          </p:stCondLst>
                                        </p:cTn>
                                        <p:tgtEl>
                                          <p:spTgt spid="477267"/>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1" fill="hold" grpId="1" nodeType="clickEffect">
                                  <p:stCondLst>
                                    <p:cond delay="0"/>
                                  </p:stCondLst>
                                  <p:childTnLst>
                                    <p:set>
                                      <p:cBhvr>
                                        <p:cTn id="102" dur="1" fill="hold">
                                          <p:stCondLst>
                                            <p:cond delay="0"/>
                                          </p:stCondLst>
                                        </p:cTn>
                                        <p:tgtEl>
                                          <p:spTgt spid="477259"/>
                                        </p:tgtEl>
                                        <p:attrNameLst>
                                          <p:attrName>style.visibility</p:attrName>
                                        </p:attrNameLst>
                                      </p:cBhvr>
                                      <p:to>
                                        <p:strVal val="visible"/>
                                      </p:to>
                                    </p:set>
                                    <p:anim calcmode="lin" valueType="num">
                                      <p:cBhvr additive="base">
                                        <p:cTn id="103" dur="500" fill="hold"/>
                                        <p:tgtEl>
                                          <p:spTgt spid="477259"/>
                                        </p:tgtEl>
                                        <p:attrNameLst>
                                          <p:attrName>ppt_x</p:attrName>
                                        </p:attrNameLst>
                                      </p:cBhvr>
                                      <p:tavLst>
                                        <p:tav tm="0">
                                          <p:val>
                                            <p:strVal val="#ppt_x"/>
                                          </p:val>
                                        </p:tav>
                                        <p:tav tm="100000">
                                          <p:val>
                                            <p:strVal val="#ppt_x"/>
                                          </p:val>
                                        </p:tav>
                                      </p:tavLst>
                                    </p:anim>
                                    <p:anim calcmode="lin" valueType="num">
                                      <p:cBhvr additive="base">
                                        <p:cTn id="104" dur="500" fill="hold"/>
                                        <p:tgtEl>
                                          <p:spTgt spid="477259"/>
                                        </p:tgtEl>
                                        <p:attrNameLst>
                                          <p:attrName>ppt_y</p:attrName>
                                        </p:attrNameLst>
                                      </p:cBhvr>
                                      <p:tavLst>
                                        <p:tav tm="0">
                                          <p:val>
                                            <p:strVal val="0-#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grpId="2" nodeType="clickEffect">
                                  <p:stCondLst>
                                    <p:cond delay="0"/>
                                  </p:stCondLst>
                                  <p:childTnLst>
                                    <p:set>
                                      <p:cBhvr>
                                        <p:cTn id="108" dur="1" fill="hold">
                                          <p:stCondLst>
                                            <p:cond delay="0"/>
                                          </p:stCondLst>
                                        </p:cTn>
                                        <p:tgtEl>
                                          <p:spTgt spid="477258"/>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477267"/>
                                        </p:tgtEl>
                                        <p:attrNameLst>
                                          <p:attrName>style.visibility</p:attrName>
                                        </p:attrNameLst>
                                      </p:cBhvr>
                                      <p:to>
                                        <p:strVal val="hidden"/>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0" presetClass="path" presetSubtype="0" accel="50000" decel="50000" fill="hold" grpId="0" nodeType="clickEffect">
                                  <p:stCondLst>
                                    <p:cond delay="0"/>
                                  </p:stCondLst>
                                  <p:childTnLst>
                                    <p:animMotion origin="layout" path="M 0.07343 0.03217 L 0.30468 0.34282 " pathEditMode="relative" rAng="0" ptsTypes="AA">
                                      <p:cBhvr>
                                        <p:cTn id="114" dur="500" fill="hold"/>
                                        <p:tgtEl>
                                          <p:spTgt spid="477259"/>
                                        </p:tgtEl>
                                        <p:attrNameLst>
                                          <p:attrName>ppt_x</p:attrName>
                                          <p:attrName>ppt_y</p:attrName>
                                        </p:attrNameLst>
                                      </p:cBhvr>
                                      <p:rCtr x="11600" y="15500"/>
                                    </p:animMotion>
                                  </p:childTnLst>
                                </p:cTn>
                              </p:par>
                              <p:par>
                                <p:cTn id="115" presetID="1" presetClass="entr" presetSubtype="0" fill="hold" grpId="0" nodeType="withEffect">
                                  <p:stCondLst>
                                    <p:cond delay="0"/>
                                  </p:stCondLst>
                                  <p:childTnLst>
                                    <p:set>
                                      <p:cBhvr>
                                        <p:cTn id="116" dur="1" fill="hold">
                                          <p:stCondLst>
                                            <p:cond delay="0"/>
                                          </p:stCondLst>
                                        </p:cTn>
                                        <p:tgtEl>
                                          <p:spTgt spid="477268"/>
                                        </p:tgtEl>
                                        <p:attrNameLst>
                                          <p:attrName>style.visibility</p:attrName>
                                        </p:attrNameLst>
                                      </p:cBhvr>
                                      <p:to>
                                        <p:strVal val="visible"/>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1" fill="hold" grpId="1" nodeType="clickEffect">
                                  <p:stCondLst>
                                    <p:cond delay="0"/>
                                  </p:stCondLst>
                                  <p:childTnLst>
                                    <p:set>
                                      <p:cBhvr>
                                        <p:cTn id="120" dur="1" fill="hold">
                                          <p:stCondLst>
                                            <p:cond delay="0"/>
                                          </p:stCondLst>
                                        </p:cTn>
                                        <p:tgtEl>
                                          <p:spTgt spid="477260"/>
                                        </p:tgtEl>
                                        <p:attrNameLst>
                                          <p:attrName>style.visibility</p:attrName>
                                        </p:attrNameLst>
                                      </p:cBhvr>
                                      <p:to>
                                        <p:strVal val="visible"/>
                                      </p:to>
                                    </p:set>
                                    <p:anim calcmode="lin" valueType="num">
                                      <p:cBhvr additive="base">
                                        <p:cTn id="121" dur="500" fill="hold"/>
                                        <p:tgtEl>
                                          <p:spTgt spid="477260"/>
                                        </p:tgtEl>
                                        <p:attrNameLst>
                                          <p:attrName>ppt_x</p:attrName>
                                        </p:attrNameLst>
                                      </p:cBhvr>
                                      <p:tavLst>
                                        <p:tav tm="0">
                                          <p:val>
                                            <p:strVal val="#ppt_x"/>
                                          </p:val>
                                        </p:tav>
                                        <p:tav tm="100000">
                                          <p:val>
                                            <p:strVal val="#ppt_x"/>
                                          </p:val>
                                        </p:tav>
                                      </p:tavLst>
                                    </p:anim>
                                    <p:anim calcmode="lin" valueType="num">
                                      <p:cBhvr additive="base">
                                        <p:cTn id="122" dur="500" fill="hold"/>
                                        <p:tgtEl>
                                          <p:spTgt spid="477260"/>
                                        </p:tgtEl>
                                        <p:attrNameLst>
                                          <p:attrName>ppt_y</p:attrName>
                                        </p:attrNameLst>
                                      </p:cBhvr>
                                      <p:tavLst>
                                        <p:tav tm="0">
                                          <p:val>
                                            <p:strVal val="0-#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xit" presetSubtype="0" fill="hold" grpId="2" nodeType="clickEffect">
                                  <p:stCondLst>
                                    <p:cond delay="0"/>
                                  </p:stCondLst>
                                  <p:childTnLst>
                                    <p:set>
                                      <p:cBhvr>
                                        <p:cTn id="126" dur="1" fill="hold">
                                          <p:stCondLst>
                                            <p:cond delay="0"/>
                                          </p:stCondLst>
                                        </p:cTn>
                                        <p:tgtEl>
                                          <p:spTgt spid="477259"/>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477268"/>
                                        </p:tgtEl>
                                        <p:attrNameLst>
                                          <p:attrName>style.visibility</p:attrName>
                                        </p:attrNameLst>
                                      </p:cBhvr>
                                      <p:to>
                                        <p:strVal val="hidden"/>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0" presetClass="path" presetSubtype="0" accel="50000" decel="50000" fill="hold" grpId="0" nodeType="clickEffect">
                                  <p:stCondLst>
                                    <p:cond delay="0"/>
                                  </p:stCondLst>
                                  <p:childTnLst>
                                    <p:animMotion origin="layout" path="M 0.07343 0.03217 L 0.30468 0.34282 " pathEditMode="relative" rAng="0" ptsTypes="AA">
                                      <p:cBhvr>
                                        <p:cTn id="132" dur="500" fill="hold"/>
                                        <p:tgtEl>
                                          <p:spTgt spid="477260"/>
                                        </p:tgtEl>
                                        <p:attrNameLst>
                                          <p:attrName>ppt_x</p:attrName>
                                          <p:attrName>ppt_y</p:attrName>
                                        </p:attrNameLst>
                                      </p:cBhvr>
                                      <p:rCtr x="11600" y="15500"/>
                                    </p:animMotion>
                                  </p:childTnLst>
                                </p:cTn>
                              </p:par>
                              <p:par>
                                <p:cTn id="133" presetID="1" presetClass="entr" presetSubtype="0" fill="hold" grpId="0" nodeType="withEffect">
                                  <p:stCondLst>
                                    <p:cond delay="0"/>
                                  </p:stCondLst>
                                  <p:childTnLst>
                                    <p:set>
                                      <p:cBhvr>
                                        <p:cTn id="134" dur="1" fill="hold">
                                          <p:stCondLst>
                                            <p:cond delay="0"/>
                                          </p:stCondLst>
                                        </p:cTn>
                                        <p:tgtEl>
                                          <p:spTgt spid="477269"/>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1" fill="hold" grpId="1" nodeType="clickEffect">
                                  <p:stCondLst>
                                    <p:cond delay="0"/>
                                  </p:stCondLst>
                                  <p:childTnLst>
                                    <p:set>
                                      <p:cBhvr>
                                        <p:cTn id="138" dur="1" fill="hold">
                                          <p:stCondLst>
                                            <p:cond delay="0"/>
                                          </p:stCondLst>
                                        </p:cTn>
                                        <p:tgtEl>
                                          <p:spTgt spid="477261"/>
                                        </p:tgtEl>
                                        <p:attrNameLst>
                                          <p:attrName>style.visibility</p:attrName>
                                        </p:attrNameLst>
                                      </p:cBhvr>
                                      <p:to>
                                        <p:strVal val="visible"/>
                                      </p:to>
                                    </p:set>
                                    <p:anim calcmode="lin" valueType="num">
                                      <p:cBhvr additive="base">
                                        <p:cTn id="139" dur="500" fill="hold"/>
                                        <p:tgtEl>
                                          <p:spTgt spid="477261"/>
                                        </p:tgtEl>
                                        <p:attrNameLst>
                                          <p:attrName>ppt_x</p:attrName>
                                        </p:attrNameLst>
                                      </p:cBhvr>
                                      <p:tavLst>
                                        <p:tav tm="0">
                                          <p:val>
                                            <p:strVal val="#ppt_x"/>
                                          </p:val>
                                        </p:tav>
                                        <p:tav tm="100000">
                                          <p:val>
                                            <p:strVal val="#ppt_x"/>
                                          </p:val>
                                        </p:tav>
                                      </p:tavLst>
                                    </p:anim>
                                    <p:anim calcmode="lin" valueType="num">
                                      <p:cBhvr additive="base">
                                        <p:cTn id="140" dur="500" fill="hold"/>
                                        <p:tgtEl>
                                          <p:spTgt spid="477261"/>
                                        </p:tgtEl>
                                        <p:attrNameLst>
                                          <p:attrName>ppt_y</p:attrName>
                                        </p:attrNameLst>
                                      </p:cBhvr>
                                      <p:tavLst>
                                        <p:tav tm="0">
                                          <p:val>
                                            <p:strVal val="0-#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2" nodeType="clickEffect">
                                  <p:stCondLst>
                                    <p:cond delay="0"/>
                                  </p:stCondLst>
                                  <p:childTnLst>
                                    <p:set>
                                      <p:cBhvr>
                                        <p:cTn id="144" dur="1" fill="hold">
                                          <p:stCondLst>
                                            <p:cond delay="0"/>
                                          </p:stCondLst>
                                        </p:cTn>
                                        <p:tgtEl>
                                          <p:spTgt spid="4772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477269"/>
                                        </p:tgtEl>
                                        <p:attrNameLst>
                                          <p:attrName>style.visibility</p:attrName>
                                        </p:attrNameLst>
                                      </p:cBhvr>
                                      <p:to>
                                        <p:strVal val="hidden"/>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0" presetClass="path" presetSubtype="0" accel="50000" decel="50000" fill="hold" grpId="0" nodeType="clickEffect">
                                  <p:stCondLst>
                                    <p:cond delay="0"/>
                                  </p:stCondLst>
                                  <p:childTnLst>
                                    <p:animMotion origin="layout" path="M 0.07343 0.03217 L 0.30468 0.34282 " pathEditMode="relative" rAng="0" ptsTypes="AA">
                                      <p:cBhvr>
                                        <p:cTn id="150" dur="500" fill="hold"/>
                                        <p:tgtEl>
                                          <p:spTgt spid="477261"/>
                                        </p:tgtEl>
                                        <p:attrNameLst>
                                          <p:attrName>ppt_x</p:attrName>
                                          <p:attrName>ppt_y</p:attrName>
                                        </p:attrNameLst>
                                      </p:cBhvr>
                                      <p:rCtr x="11600" y="15500"/>
                                    </p:animMotion>
                                  </p:childTnLst>
                                </p:cTn>
                              </p:par>
                              <p:par>
                                <p:cTn id="151" presetID="1" presetClass="entr" presetSubtype="0" fill="hold" grpId="0" nodeType="withEffect">
                                  <p:stCondLst>
                                    <p:cond delay="0"/>
                                  </p:stCondLst>
                                  <p:childTnLst>
                                    <p:set>
                                      <p:cBhvr>
                                        <p:cTn id="152" dur="1" fill="hold">
                                          <p:stCondLst>
                                            <p:cond delay="0"/>
                                          </p:stCondLst>
                                        </p:cTn>
                                        <p:tgtEl>
                                          <p:spTgt spid="477270"/>
                                        </p:tgtEl>
                                        <p:attrNameLst>
                                          <p:attrName>style.visibility</p:attrName>
                                        </p:attrNameLst>
                                      </p:cBhvr>
                                      <p:to>
                                        <p:strVal val="visible"/>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2" presetClass="entr" presetSubtype="1" fill="hold" grpId="1" nodeType="clickEffect">
                                  <p:stCondLst>
                                    <p:cond delay="0"/>
                                  </p:stCondLst>
                                  <p:childTnLst>
                                    <p:set>
                                      <p:cBhvr>
                                        <p:cTn id="156" dur="1" fill="hold">
                                          <p:stCondLst>
                                            <p:cond delay="0"/>
                                          </p:stCondLst>
                                        </p:cTn>
                                        <p:tgtEl>
                                          <p:spTgt spid="477262"/>
                                        </p:tgtEl>
                                        <p:attrNameLst>
                                          <p:attrName>style.visibility</p:attrName>
                                        </p:attrNameLst>
                                      </p:cBhvr>
                                      <p:to>
                                        <p:strVal val="visible"/>
                                      </p:to>
                                    </p:set>
                                    <p:anim calcmode="lin" valueType="num">
                                      <p:cBhvr additive="base">
                                        <p:cTn id="157" dur="500" fill="hold"/>
                                        <p:tgtEl>
                                          <p:spTgt spid="477262"/>
                                        </p:tgtEl>
                                        <p:attrNameLst>
                                          <p:attrName>ppt_x</p:attrName>
                                        </p:attrNameLst>
                                      </p:cBhvr>
                                      <p:tavLst>
                                        <p:tav tm="0">
                                          <p:val>
                                            <p:strVal val="#ppt_x"/>
                                          </p:val>
                                        </p:tav>
                                        <p:tav tm="100000">
                                          <p:val>
                                            <p:strVal val="#ppt_x"/>
                                          </p:val>
                                        </p:tav>
                                      </p:tavLst>
                                    </p:anim>
                                    <p:anim calcmode="lin" valueType="num">
                                      <p:cBhvr additive="base">
                                        <p:cTn id="158" dur="500" fill="hold"/>
                                        <p:tgtEl>
                                          <p:spTgt spid="477262"/>
                                        </p:tgtEl>
                                        <p:attrNameLst>
                                          <p:attrName>ppt_y</p:attrName>
                                        </p:attrNameLst>
                                      </p:cBhvr>
                                      <p:tavLst>
                                        <p:tav tm="0">
                                          <p:val>
                                            <p:strVal val="0-#ppt_h/2"/>
                                          </p:val>
                                        </p:tav>
                                        <p:tav tm="100000">
                                          <p:val>
                                            <p:strVal val="#ppt_y"/>
                                          </p:val>
                                        </p:tav>
                                      </p:tavLst>
                                    </p:anim>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2" nodeType="clickEffect">
                                  <p:stCondLst>
                                    <p:cond delay="0"/>
                                  </p:stCondLst>
                                  <p:childTnLst>
                                    <p:set>
                                      <p:cBhvr>
                                        <p:cTn id="162" dur="1" fill="hold">
                                          <p:stCondLst>
                                            <p:cond delay="0"/>
                                          </p:stCondLst>
                                        </p:cTn>
                                        <p:tgtEl>
                                          <p:spTgt spid="477261"/>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477270"/>
                                        </p:tgtEl>
                                        <p:attrNameLst>
                                          <p:attrName>style.visibility</p:attrName>
                                        </p:attrNameLst>
                                      </p:cBhvr>
                                      <p:to>
                                        <p:strVal val="hidden"/>
                                      </p:to>
                                    </p:se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0" presetClass="path" presetSubtype="0" accel="50000" decel="50000" fill="hold" grpId="0" nodeType="clickEffect">
                                  <p:stCondLst>
                                    <p:cond delay="0"/>
                                  </p:stCondLst>
                                  <p:childTnLst>
                                    <p:animMotion origin="layout" path="M 0.07343 0.03217 L 0.30468 0.34282 " pathEditMode="relative" rAng="0" ptsTypes="AA">
                                      <p:cBhvr>
                                        <p:cTn id="168" dur="500" fill="hold"/>
                                        <p:tgtEl>
                                          <p:spTgt spid="477262"/>
                                        </p:tgtEl>
                                        <p:attrNameLst>
                                          <p:attrName>ppt_x</p:attrName>
                                          <p:attrName>ppt_y</p:attrName>
                                        </p:attrNameLst>
                                      </p:cBhvr>
                                      <p:rCtr x="11600" y="15500"/>
                                    </p:animMotion>
                                  </p:childTnLst>
                                </p:cTn>
                              </p:par>
                              <p:par>
                                <p:cTn id="169" presetID="1" presetClass="entr" presetSubtype="0" fill="hold" grpId="0" nodeType="withEffect">
                                  <p:stCondLst>
                                    <p:cond delay="0"/>
                                  </p:stCondLst>
                                  <p:childTnLst>
                                    <p:set>
                                      <p:cBhvr>
                                        <p:cTn id="170" dur="1" fill="hold">
                                          <p:stCondLst>
                                            <p:cond delay="0"/>
                                          </p:stCondLst>
                                        </p:cTn>
                                        <p:tgtEl>
                                          <p:spTgt spid="477271"/>
                                        </p:tgtEl>
                                        <p:attrNameLst>
                                          <p:attrName>style.visibility</p:attrName>
                                        </p:attrNameLst>
                                      </p:cBhvr>
                                      <p:to>
                                        <p:strVal val="visible"/>
                                      </p:to>
                                    </p:se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1" presetClass="exit" presetSubtype="0" fill="hold" grpId="2" nodeType="clickEffect">
                                  <p:stCondLst>
                                    <p:cond delay="0"/>
                                  </p:stCondLst>
                                  <p:childTnLst>
                                    <p:set>
                                      <p:cBhvr>
                                        <p:cTn id="174" dur="1" fill="hold">
                                          <p:stCondLst>
                                            <p:cond delay="0"/>
                                          </p:stCondLst>
                                        </p:cTn>
                                        <p:tgtEl>
                                          <p:spTgt spid="477262"/>
                                        </p:tgtEl>
                                        <p:attrNameLst>
                                          <p:attrName>style.visibility</p:attrName>
                                        </p:attrNameLst>
                                      </p:cBhvr>
                                      <p:to>
                                        <p:strVal val="hidden"/>
                                      </p:to>
                                    </p:set>
                                  </p:childTnLst>
                                </p:cTn>
                              </p:par>
                              <p:par>
                                <p:cTn id="175" presetID="1" presetClass="exit" presetSubtype="0" fill="hold" grpId="1" nodeType="withEffect">
                                  <p:stCondLst>
                                    <p:cond delay="0"/>
                                  </p:stCondLst>
                                  <p:childTnLst>
                                    <p:set>
                                      <p:cBhvr>
                                        <p:cTn id="176" dur="1" fill="hold">
                                          <p:stCondLst>
                                            <p:cond delay="0"/>
                                          </p:stCondLst>
                                        </p:cTn>
                                        <p:tgtEl>
                                          <p:spTgt spid="477271"/>
                                        </p:tgtEl>
                                        <p:attrNameLst>
                                          <p:attrName>style.visibility</p:attrName>
                                        </p:attrNameLst>
                                      </p:cBhvr>
                                      <p:to>
                                        <p:strVal val="hidden"/>
                                      </p:to>
                                    </p:se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477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246" grpId="0"/>
      <p:bldP spid="477246" grpId="1"/>
      <p:bldP spid="477250" grpId="0"/>
      <p:bldP spid="477251" grpId="0"/>
      <p:bldP spid="477251" grpId="1"/>
      <p:bldP spid="477251" grpId="2"/>
      <p:bldP spid="477252" grpId="0"/>
      <p:bldP spid="477255" grpId="0"/>
      <p:bldP spid="477255" grpId="1"/>
      <p:bldP spid="477255" grpId="2"/>
      <p:bldP spid="477256" grpId="0"/>
      <p:bldP spid="477256" grpId="1"/>
      <p:bldP spid="477256" grpId="2"/>
      <p:bldP spid="477257" grpId="0"/>
      <p:bldP spid="477258" grpId="0"/>
      <p:bldP spid="477258" grpId="1"/>
      <p:bldP spid="477258" grpId="2"/>
      <p:bldP spid="477259" grpId="0"/>
      <p:bldP spid="477259" grpId="1"/>
      <p:bldP spid="477259" grpId="2"/>
      <p:bldP spid="477260" grpId="0"/>
      <p:bldP spid="477260" grpId="1"/>
      <p:bldP spid="477260" grpId="2"/>
      <p:bldP spid="477261" grpId="0"/>
      <p:bldP spid="477261" grpId="1"/>
      <p:bldP spid="477261" grpId="2"/>
      <p:bldP spid="477262" grpId="0"/>
      <p:bldP spid="477262" grpId="1"/>
      <p:bldP spid="477262" grpId="2"/>
      <p:bldP spid="477263" grpId="0" animBg="1"/>
      <p:bldP spid="477263" grpId="1" animBg="1"/>
      <p:bldP spid="477264" grpId="0" animBg="1"/>
      <p:bldP spid="477264" grpId="1" animBg="1"/>
      <p:bldP spid="477265" grpId="0" animBg="1"/>
      <p:bldP spid="477265" grpId="1" animBg="1"/>
      <p:bldP spid="477266" grpId="0" animBg="1"/>
      <p:bldP spid="477266" grpId="1" animBg="1"/>
      <p:bldP spid="477267" grpId="0" animBg="1"/>
      <p:bldP spid="477267" grpId="1" animBg="1"/>
      <p:bldP spid="477268" grpId="0" animBg="1"/>
      <p:bldP spid="477268" grpId="1" animBg="1"/>
      <p:bldP spid="477269" grpId="0" animBg="1"/>
      <p:bldP spid="477269" grpId="1" animBg="1"/>
      <p:bldP spid="477270" grpId="0" animBg="1"/>
      <p:bldP spid="477270" grpId="1" animBg="1"/>
      <p:bldP spid="477271" grpId="0" animBg="1"/>
      <p:bldP spid="477271" grpId="1" animBg="1"/>
      <p:bldP spid="477272"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6633"/>
                </a:solidFill>
              </a:rPr>
              <a:t>Effect of the Memory Performance Hog</a:t>
            </a:r>
            <a:endParaRPr lang="en-US" sz="3600" dirty="0"/>
          </a:p>
        </p:txBody>
      </p:sp>
      <p:graphicFrame>
        <p:nvGraphicFramePr>
          <p:cNvPr id="5" name="Content Placeholder 4"/>
          <p:cNvGraphicFramePr>
            <a:graphicFrameLocks noGrp="1"/>
          </p:cNvGraphicFramePr>
          <p:nvPr>
            <p:ph idx="1"/>
          </p:nvPr>
        </p:nvGraphicFramePr>
        <p:xfrm>
          <a:off x="2302070" y="1158973"/>
          <a:ext cx="4317232" cy="361720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pPr>
              <a:defRPr/>
            </a:pPr>
            <a:fld id="{D8B2FBAE-2788-454F-856A-052983D7F618}" type="slidenum">
              <a:rPr lang="en-US" altLang="en-US" smtClean="0">
                <a:solidFill>
                  <a:srgbClr val="000000"/>
                </a:solidFill>
              </a:rPr>
              <a:pPr>
                <a:defRPr/>
              </a:pPr>
              <a:t>89</a:t>
            </a:fld>
            <a:endParaRPr lang="en-US" altLang="en-US" dirty="0">
              <a:solidFill>
                <a:srgbClr val="000000"/>
              </a:solidFill>
            </a:endParaRPr>
          </a:p>
        </p:txBody>
      </p:sp>
      <p:sp>
        <p:nvSpPr>
          <p:cNvPr id="7" name="Line 14"/>
          <p:cNvSpPr>
            <a:spLocks noChangeShapeType="1"/>
          </p:cNvSpPr>
          <p:nvPr/>
        </p:nvSpPr>
        <p:spPr bwMode="auto">
          <a:xfrm>
            <a:off x="2793095" y="3297394"/>
            <a:ext cx="3860800" cy="0"/>
          </a:xfrm>
          <a:prstGeom prst="line">
            <a:avLst/>
          </a:prstGeom>
          <a:noFill/>
          <a:ln w="25400">
            <a:solidFill>
              <a:schemeClr val="tx1"/>
            </a:solidFill>
            <a:round/>
            <a:headEnd/>
            <a:tailEnd/>
          </a:ln>
        </p:spPr>
        <p:txBody>
          <a:bodyPr/>
          <a:lstStyle/>
          <a:p>
            <a:endParaRPr lang="en-US">
              <a:solidFill>
                <a:srgbClr val="000000"/>
              </a:solidFill>
              <a:latin typeface="Tahoma"/>
            </a:endParaRPr>
          </a:p>
        </p:txBody>
      </p:sp>
      <p:sp>
        <p:nvSpPr>
          <p:cNvPr id="9" name="Oval 5"/>
          <p:cNvSpPr>
            <a:spLocks noChangeArrowheads="1"/>
          </p:cNvSpPr>
          <p:nvPr/>
        </p:nvSpPr>
        <p:spPr bwMode="auto">
          <a:xfrm>
            <a:off x="3271464" y="2898027"/>
            <a:ext cx="1009046" cy="519113"/>
          </a:xfrm>
          <a:prstGeom prst="ellipse">
            <a:avLst/>
          </a:prstGeom>
          <a:solidFill>
            <a:schemeClr val="accent1">
              <a:alpha val="0"/>
            </a:schemeClr>
          </a:solidFill>
          <a:ln w="34925">
            <a:solidFill>
              <a:srgbClr val="CC0000"/>
            </a:solidFill>
            <a:round/>
            <a:headEnd/>
            <a:tailEnd/>
          </a:ln>
        </p:spPr>
        <p:txBody>
          <a:bodyPr wrap="none" anchor="ctr"/>
          <a:lstStyle/>
          <a:p>
            <a:endParaRPr lang="en-US">
              <a:solidFill>
                <a:srgbClr val="000000"/>
              </a:solidFill>
              <a:latin typeface="Tahoma"/>
            </a:endParaRPr>
          </a:p>
        </p:txBody>
      </p:sp>
      <p:sp>
        <p:nvSpPr>
          <p:cNvPr id="10" name="Text Box 7"/>
          <p:cNvSpPr txBox="1">
            <a:spLocks noChangeArrowheads="1"/>
          </p:cNvSpPr>
          <p:nvPr/>
        </p:nvSpPr>
        <p:spPr bwMode="auto">
          <a:xfrm>
            <a:off x="2974576" y="2516204"/>
            <a:ext cx="1847850" cy="366713"/>
          </a:xfrm>
          <a:prstGeom prst="rect">
            <a:avLst/>
          </a:prstGeom>
          <a:noFill/>
          <a:ln w="9525">
            <a:noFill/>
            <a:miter lim="800000"/>
            <a:headEnd/>
            <a:tailEnd/>
          </a:ln>
        </p:spPr>
        <p:txBody>
          <a:bodyPr wrap="none">
            <a:spAutoFit/>
          </a:bodyPr>
          <a:lstStyle/>
          <a:p>
            <a:r>
              <a:rPr lang="en-US" dirty="0">
                <a:solidFill>
                  <a:srgbClr val="CC0000"/>
                </a:solidFill>
                <a:latin typeface="Tahoma"/>
              </a:rPr>
              <a:t>1.18X slowdown</a:t>
            </a:r>
          </a:p>
        </p:txBody>
      </p:sp>
      <p:sp>
        <p:nvSpPr>
          <p:cNvPr id="11" name="Text Box 8"/>
          <p:cNvSpPr txBox="1">
            <a:spLocks noChangeArrowheads="1"/>
          </p:cNvSpPr>
          <p:nvPr/>
        </p:nvSpPr>
        <p:spPr bwMode="auto">
          <a:xfrm>
            <a:off x="6172497" y="1304585"/>
            <a:ext cx="1847850" cy="366712"/>
          </a:xfrm>
          <a:prstGeom prst="rect">
            <a:avLst/>
          </a:prstGeom>
          <a:noFill/>
          <a:ln w="9525">
            <a:noFill/>
            <a:miter lim="800000"/>
            <a:headEnd/>
            <a:tailEnd/>
          </a:ln>
        </p:spPr>
        <p:txBody>
          <a:bodyPr wrap="none">
            <a:spAutoFit/>
          </a:bodyPr>
          <a:lstStyle/>
          <a:p>
            <a:r>
              <a:rPr lang="en-US" dirty="0">
                <a:solidFill>
                  <a:srgbClr val="CC0000"/>
                </a:solidFill>
                <a:latin typeface="Tahoma"/>
              </a:rPr>
              <a:t>2.82X slowdown</a:t>
            </a:r>
          </a:p>
        </p:txBody>
      </p:sp>
      <p:sp>
        <p:nvSpPr>
          <p:cNvPr id="14" name="Oval 5"/>
          <p:cNvSpPr>
            <a:spLocks noChangeArrowheads="1"/>
          </p:cNvSpPr>
          <p:nvPr/>
        </p:nvSpPr>
        <p:spPr bwMode="auto">
          <a:xfrm>
            <a:off x="5146604" y="1214624"/>
            <a:ext cx="1009046" cy="519113"/>
          </a:xfrm>
          <a:prstGeom prst="ellipse">
            <a:avLst/>
          </a:prstGeom>
          <a:solidFill>
            <a:schemeClr val="accent1">
              <a:alpha val="0"/>
            </a:schemeClr>
          </a:solidFill>
          <a:ln w="34925">
            <a:solidFill>
              <a:srgbClr val="CC0000"/>
            </a:solidFill>
            <a:round/>
            <a:headEnd/>
            <a:tailEnd/>
          </a:ln>
        </p:spPr>
        <p:txBody>
          <a:bodyPr wrap="none" anchor="ctr"/>
          <a:lstStyle/>
          <a:p>
            <a:endParaRPr lang="en-US">
              <a:solidFill>
                <a:srgbClr val="000000"/>
              </a:solidFill>
              <a:latin typeface="Tahoma"/>
            </a:endParaRPr>
          </a:p>
        </p:txBody>
      </p:sp>
      <p:sp>
        <p:nvSpPr>
          <p:cNvPr id="15" name="Text Box 9"/>
          <p:cNvSpPr txBox="1">
            <a:spLocks noChangeArrowheads="1"/>
          </p:cNvSpPr>
          <p:nvPr/>
        </p:nvSpPr>
        <p:spPr bwMode="auto">
          <a:xfrm>
            <a:off x="251520" y="4941168"/>
            <a:ext cx="7699672" cy="1169551"/>
          </a:xfrm>
          <a:prstGeom prst="rect">
            <a:avLst/>
          </a:prstGeom>
          <a:noFill/>
          <a:ln w="9525">
            <a:noFill/>
            <a:miter lim="800000"/>
            <a:headEnd/>
            <a:tailEnd/>
          </a:ln>
        </p:spPr>
        <p:txBody>
          <a:bodyPr wrap="none">
            <a:spAutoFit/>
          </a:bodyPr>
          <a:lstStyle/>
          <a:p>
            <a:r>
              <a:rPr lang="en-US" dirty="0">
                <a:solidFill>
                  <a:srgbClr val="000000"/>
                </a:solidFill>
                <a:latin typeface="Tahoma"/>
              </a:rPr>
              <a:t>Results on Intel Pentium D running Windows XP</a:t>
            </a:r>
          </a:p>
          <a:p>
            <a:r>
              <a:rPr lang="en-US" dirty="0">
                <a:solidFill>
                  <a:srgbClr val="000000"/>
                </a:solidFill>
                <a:latin typeface="Tahoma"/>
              </a:rPr>
              <a:t>(Similar results for Intel Core Duo and AMD </a:t>
            </a:r>
            <a:r>
              <a:rPr lang="en-US" dirty="0" err="1">
                <a:solidFill>
                  <a:srgbClr val="000000"/>
                </a:solidFill>
                <a:latin typeface="Tahoma"/>
              </a:rPr>
              <a:t>Turion</a:t>
            </a:r>
            <a:r>
              <a:rPr lang="en-US" dirty="0">
                <a:solidFill>
                  <a:srgbClr val="000000"/>
                </a:solidFill>
                <a:latin typeface="Tahoma"/>
              </a:rPr>
              <a:t>, and on </a:t>
            </a:r>
            <a:r>
              <a:rPr lang="en-US" dirty="0" smtClean="0">
                <a:solidFill>
                  <a:srgbClr val="000000"/>
                </a:solidFill>
                <a:latin typeface="Tahoma"/>
              </a:rPr>
              <a:t>Fedora Linux) </a:t>
            </a:r>
            <a:endParaRPr lang="en-US" dirty="0">
              <a:solidFill>
                <a:srgbClr val="000000"/>
              </a:solidFill>
              <a:latin typeface="Tahoma"/>
            </a:endParaRPr>
          </a:p>
          <a:p>
            <a:endParaRPr lang="en-US" dirty="0">
              <a:solidFill>
                <a:srgbClr val="000000"/>
              </a:solidFill>
              <a:latin typeface="Tahoma"/>
            </a:endParaRPr>
          </a:p>
          <a:p>
            <a:endParaRPr lang="en-US" sz="1600" dirty="0">
              <a:solidFill>
                <a:srgbClr val="000000"/>
              </a:solidFill>
              <a:latin typeface="Tahoma"/>
            </a:endParaRPr>
          </a:p>
        </p:txBody>
      </p:sp>
      <p:sp>
        <p:nvSpPr>
          <p:cNvPr id="18" name="TextBox 17"/>
          <p:cNvSpPr txBox="1"/>
          <p:nvPr/>
        </p:nvSpPr>
        <p:spPr>
          <a:xfrm rot="16200000">
            <a:off x="857586" y="2628410"/>
            <a:ext cx="2681047" cy="400110"/>
          </a:xfrm>
          <a:prstGeom prst="rect">
            <a:avLst/>
          </a:prstGeom>
          <a:noFill/>
        </p:spPr>
        <p:txBody>
          <a:bodyPr wrap="square" rtlCol="0">
            <a:spAutoFit/>
          </a:bodyPr>
          <a:lstStyle/>
          <a:p>
            <a:pPr algn="ctr"/>
            <a:r>
              <a:rPr lang="en-US" sz="2000" dirty="0" smtClean="0">
                <a:solidFill>
                  <a:srgbClr val="000000"/>
                </a:solidFill>
                <a:latin typeface="Tahoma"/>
              </a:rPr>
              <a:t>Slowdown</a:t>
            </a:r>
            <a:endParaRPr lang="en-US" sz="2000" dirty="0">
              <a:solidFill>
                <a:srgbClr val="000000"/>
              </a:solidFill>
              <a:latin typeface="Tahoma"/>
            </a:endParaRPr>
          </a:p>
        </p:txBody>
      </p:sp>
      <p:graphicFrame>
        <p:nvGraphicFramePr>
          <p:cNvPr id="16" name="Content Placeholder 4"/>
          <p:cNvGraphicFramePr>
            <a:graphicFrameLocks/>
          </p:cNvGraphicFramePr>
          <p:nvPr/>
        </p:nvGraphicFramePr>
        <p:xfrm>
          <a:off x="2305608" y="1162511"/>
          <a:ext cx="4317232" cy="3617205"/>
        </p:xfrm>
        <a:graphic>
          <a:graphicData uri="http://schemas.openxmlformats.org/drawingml/2006/chart">
            <c:chart xmlns:c="http://schemas.openxmlformats.org/drawingml/2006/chart" xmlns:r="http://schemas.openxmlformats.org/officeDocument/2006/relationships" r:id="rId4"/>
          </a:graphicData>
        </a:graphic>
      </p:graphicFrame>
      <p:sp>
        <p:nvSpPr>
          <p:cNvPr id="17" name="Line 14"/>
          <p:cNvSpPr>
            <a:spLocks noChangeShapeType="1"/>
          </p:cNvSpPr>
          <p:nvPr/>
        </p:nvSpPr>
        <p:spPr bwMode="auto">
          <a:xfrm>
            <a:off x="2796633" y="3300932"/>
            <a:ext cx="3860800" cy="0"/>
          </a:xfrm>
          <a:prstGeom prst="line">
            <a:avLst/>
          </a:prstGeom>
          <a:noFill/>
          <a:ln w="25400">
            <a:solidFill>
              <a:schemeClr val="tx1"/>
            </a:solidFill>
            <a:round/>
            <a:headEnd/>
            <a:tailEnd/>
          </a:ln>
        </p:spPr>
        <p:txBody>
          <a:bodyPr/>
          <a:lstStyle/>
          <a:p>
            <a:endParaRPr lang="en-US">
              <a:solidFill>
                <a:srgbClr val="000000"/>
              </a:solidFill>
              <a:latin typeface="Tahoma"/>
            </a:endParaRPr>
          </a:p>
        </p:txBody>
      </p:sp>
      <p:graphicFrame>
        <p:nvGraphicFramePr>
          <p:cNvPr id="19" name="Content Placeholder 4"/>
          <p:cNvGraphicFramePr>
            <a:graphicFrameLocks/>
          </p:cNvGraphicFramePr>
          <p:nvPr/>
        </p:nvGraphicFramePr>
        <p:xfrm>
          <a:off x="2302070" y="1162511"/>
          <a:ext cx="4317232" cy="3617205"/>
        </p:xfrm>
        <a:graphic>
          <a:graphicData uri="http://schemas.openxmlformats.org/drawingml/2006/chart">
            <c:chart xmlns:c="http://schemas.openxmlformats.org/drawingml/2006/chart" xmlns:r="http://schemas.openxmlformats.org/officeDocument/2006/relationships" r:id="rId5"/>
          </a:graphicData>
        </a:graphic>
      </p:graphicFrame>
      <p:sp>
        <p:nvSpPr>
          <p:cNvPr id="20" name="Line 14"/>
          <p:cNvSpPr>
            <a:spLocks noChangeShapeType="1"/>
          </p:cNvSpPr>
          <p:nvPr/>
        </p:nvSpPr>
        <p:spPr bwMode="auto">
          <a:xfrm>
            <a:off x="2800171" y="3304470"/>
            <a:ext cx="3860800" cy="0"/>
          </a:xfrm>
          <a:prstGeom prst="line">
            <a:avLst/>
          </a:prstGeom>
          <a:noFill/>
          <a:ln w="25400">
            <a:solidFill>
              <a:schemeClr val="tx1"/>
            </a:solidFill>
            <a:round/>
            <a:headEnd/>
            <a:tailEnd/>
          </a:ln>
        </p:spPr>
        <p:txBody>
          <a:bodyPr/>
          <a:lstStyle/>
          <a:p>
            <a:endParaRPr lang="en-US">
              <a:solidFill>
                <a:srgbClr val="000000"/>
              </a:solidFill>
              <a:latin typeface="Tahoma"/>
            </a:endParaRPr>
          </a:p>
        </p:txBody>
      </p:sp>
      <p:sp>
        <p:nvSpPr>
          <p:cNvPr id="21" name="TextBox 20"/>
          <p:cNvSpPr txBox="1"/>
          <p:nvPr/>
        </p:nvSpPr>
        <p:spPr>
          <a:xfrm>
            <a:off x="233416" y="5805264"/>
            <a:ext cx="8682780" cy="661720"/>
          </a:xfrm>
          <a:prstGeom prst="rect">
            <a:avLst/>
          </a:prstGeom>
          <a:noFill/>
        </p:spPr>
        <p:txBody>
          <a:bodyPr wrap="none" rtlCol="0">
            <a:spAutoFit/>
          </a:bodyPr>
          <a:lstStyle/>
          <a:p>
            <a:pPr eaLnBrk="0" fontAlgn="base" hangingPunct="0">
              <a:spcBef>
                <a:spcPct val="20000"/>
              </a:spcBef>
              <a:spcAft>
                <a:spcPct val="0"/>
              </a:spcAft>
              <a:buClr>
                <a:srgbClr val="CC9900"/>
              </a:buClr>
              <a:buSzPct val="65000"/>
            </a:pPr>
            <a:r>
              <a:rPr lang="en-US" sz="1900" kern="0" dirty="0" err="1" smtClean="0">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and Mutlu, </a:t>
            </a:r>
            <a:r>
              <a:rPr lang="ja-JP" altLang="en-US" sz="1900" kern="0" dirty="0" smtClean="0">
                <a:solidFill>
                  <a:srgbClr val="000000"/>
                </a:solidFill>
                <a:latin typeface="Tahoma" charset="0"/>
                <a:ea typeface="ＭＳ Ｐゴシック" charset="0"/>
                <a:cs typeface="ＭＳ Ｐゴシック" charset="0"/>
              </a:rPr>
              <a:t>“</a:t>
            </a:r>
            <a:r>
              <a:rPr lang="en-US" sz="1900" kern="0" dirty="0" smtClean="0">
                <a:solidFill>
                  <a:srgbClr val="0000FF"/>
                </a:solidFill>
                <a:latin typeface="Tahoma" charset="0"/>
                <a:ea typeface="ＭＳ Ｐゴシック" charset="0"/>
                <a:cs typeface="ＭＳ Ｐゴシック" charset="0"/>
              </a:rPr>
              <a:t>Memory Performance Attacks</a:t>
            </a:r>
            <a:r>
              <a:rPr lang="en-US" sz="1900" kern="0" dirty="0" smtClean="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a:t>
            </a:r>
            <a:r>
              <a:rPr lang="en-US" sz="1900" kern="0" dirty="0" smtClean="0">
                <a:solidFill>
                  <a:srgbClr val="000000"/>
                </a:solidFill>
                <a:latin typeface="Tahoma" charset="0"/>
                <a:ea typeface="ＭＳ Ｐゴシック" charset="0"/>
                <a:cs typeface="ＭＳ Ｐゴシック" charset="0"/>
              </a:rPr>
              <a:t>USENIX Security 2007.</a:t>
            </a:r>
            <a:endParaRPr lang="en-US" sz="1900" kern="0" dirty="0">
              <a:solidFill>
                <a:srgbClr val="000000"/>
              </a:solidFill>
              <a:latin typeface="Tahoma" charset="0"/>
              <a:ea typeface="ＭＳ Ｐゴシック" charset="0"/>
              <a:cs typeface="ＭＳ Ｐゴシック" charset="0"/>
            </a:endParaRPr>
          </a:p>
          <a:p>
            <a:endParaRPr lang="en-US" dirty="0">
              <a:solidFill>
                <a:srgbClr val="000000"/>
              </a:solidFill>
              <a:latin typeface="Tahoma"/>
            </a:endParaRPr>
          </a:p>
        </p:txBody>
      </p:sp>
    </p:spTree>
    <p:extLst>
      <p:ext uri="{BB962C8B-B14F-4D97-AF65-F5344CB8AC3E}">
        <p14:creationId xmlns:p14="http://schemas.microsoft.com/office/powerpoint/2010/main" val="32673873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0" grpId="1"/>
      <p:bldP spid="11" grpId="0"/>
      <p:bldP spid="11" grpId="1"/>
      <p:bldP spid="14" grpId="0" animBg="1"/>
      <p:bldP spid="14" grpId="1" animBg="1"/>
      <p:bldGraphic spid="16" grpId="0">
        <p:bldAsOne/>
      </p:bldGraphic>
      <p:bldP spid="17" grpId="0" animBg="1"/>
      <p:bldGraphic spid="19" grpId="0">
        <p:bldAsOne/>
      </p:bldGraphic>
      <p:bldP spid="2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Greater Problem with More Cores</a:t>
            </a:r>
          </a:p>
        </p:txBody>
      </p:sp>
      <p:graphicFrame>
        <p:nvGraphicFramePr>
          <p:cNvPr id="19458" name="Content Placeholder 4"/>
          <p:cNvGraphicFramePr>
            <a:graphicFrameLocks/>
          </p:cNvGraphicFramePr>
          <p:nvPr/>
        </p:nvGraphicFramePr>
        <p:xfrm>
          <a:off x="911225" y="933450"/>
          <a:ext cx="6816725" cy="3295650"/>
        </p:xfrm>
        <a:graphic>
          <a:graphicData uri="http://schemas.openxmlformats.org/presentationml/2006/ole">
            <mc:AlternateContent xmlns:mc="http://schemas.openxmlformats.org/markup-compatibility/2006">
              <mc:Choice xmlns:v="urn:schemas-microsoft-com:vml" Requires="v">
                <p:oleObj spid="_x0000_s668758" name="Worksheet" r:id="rId5" imgW="6814765" imgH="3297663" progId="Excel.Sheet.8">
                  <p:embed/>
                </p:oleObj>
              </mc:Choice>
              <mc:Fallback>
                <p:oleObj name="Worksheet" r:id="rId5" imgW="6814765" imgH="3297663"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225" y="933450"/>
                        <a:ext cx="6816725" cy="329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(DoS) </a:t>
            </a:r>
            <a:r>
              <a:rPr lang="en-US" sz="1400" dirty="0" smtClean="0">
                <a:solidFill>
                  <a:schemeClr val="accent2">
                    <a:lumMod val="75000"/>
                  </a:schemeClr>
                </a:solidFill>
              </a:rPr>
              <a:t>[Usenix Security’07]</a:t>
            </a:r>
          </a:p>
          <a:p>
            <a:pPr eaLnBrk="1" hangingPunct="1">
              <a:lnSpc>
                <a:spcPct val="90000"/>
              </a:lnSpc>
              <a:defRPr/>
            </a:pPr>
            <a:r>
              <a:rPr lang="en-US" dirty="0" smtClean="0"/>
              <a:t>Unable to enforce priorities or SLAs </a:t>
            </a:r>
            <a:r>
              <a:rPr lang="en-US" sz="1400" dirty="0" smtClean="0">
                <a:solidFill>
                  <a:srgbClr val="2C6123"/>
                </a:solidFill>
              </a:rPr>
              <a:t>[MICRO’07,’10,’11, ISCA’08’11’12, ASPLOS’10]</a:t>
            </a:r>
          </a:p>
          <a:p>
            <a:pPr eaLnBrk="1" hangingPunct="1">
              <a:lnSpc>
                <a:spcPct val="90000"/>
              </a:lnSpc>
              <a:defRPr/>
            </a:pPr>
            <a:r>
              <a:rPr lang="en-US" dirty="0" smtClean="0"/>
              <a:t>Low system performance </a:t>
            </a:r>
            <a:r>
              <a:rPr lang="en-US" sz="1400" dirty="0" smtClean="0">
                <a:solidFill>
                  <a:srgbClr val="2C6123"/>
                </a:solidFill>
              </a:rPr>
              <a:t>[IEEE Micro Top Picks </a:t>
            </a:r>
            <a:r>
              <a:rPr lang="en-US" sz="1400" dirty="0">
                <a:solidFill>
                  <a:srgbClr val="2C6123"/>
                </a:solidFill>
              </a:rPr>
              <a:t>’</a:t>
            </a:r>
            <a:r>
              <a:rPr lang="en-US" sz="1400" dirty="0" smtClean="0">
                <a:solidFill>
                  <a:srgbClr val="2C6123"/>
                </a:solidFill>
              </a:rPr>
              <a:t>09,’11a,’11b,’12]</a:t>
            </a:r>
          </a:p>
          <a:p>
            <a:pPr marL="0" indent="0" eaLnBrk="1" hangingPunct="1">
              <a:lnSpc>
                <a:spcPct val="90000"/>
              </a:lnSpc>
              <a:buFont typeface="Wingdings" charset="0"/>
              <a:buNone/>
              <a:defRPr/>
            </a:pPr>
            <a:endParaRPr lang="en-US" sz="1100" dirty="0" smtClean="0">
              <a:solidFill>
                <a:schemeClr val="tx1">
                  <a:lumMod val="60000"/>
                  <a:lumOff val="40000"/>
                </a:schemeClr>
              </a:solidFill>
              <a:sym typeface="Wingdings"/>
            </a:endParaRPr>
          </a:p>
          <a:p>
            <a:pPr marL="0" indent="0" algn="ctr" eaLnBrk="1" hangingPunct="1">
              <a:lnSpc>
                <a:spcPct val="90000"/>
              </a:lnSpc>
              <a:buFont typeface="Wingdings" charset="0"/>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19460" name="Line 14"/>
          <p:cNvSpPr>
            <a:spLocks noChangeShapeType="1"/>
          </p:cNvSpPr>
          <p:nvPr/>
        </p:nvSpPr>
        <p:spPr bwMode="auto">
          <a:xfrm>
            <a:off x="1666875" y="3392488"/>
            <a:ext cx="594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latin typeface="Tahoma"/>
            </a:endParaRPr>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90</a:t>
            </a:fld>
            <a:endParaRPr lang="en-US" altLang="en-US" dirty="0">
              <a:solidFill>
                <a:srgbClr val="000000"/>
              </a:solidFill>
            </a:endParaRPr>
          </a:p>
        </p:txBody>
      </p:sp>
    </p:spTree>
    <p:custDataLst>
      <p:tags r:id="rId2"/>
    </p:custDataLst>
    <p:extLst>
      <p:ext uri="{BB962C8B-B14F-4D97-AF65-F5344CB8AC3E}">
        <p14:creationId xmlns:p14="http://schemas.microsoft.com/office/powerpoint/2010/main" val="2340940573"/>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76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76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7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smtClean="0"/>
              <a:t>Distributed DoS in Networked Multi-Core Systems</a:t>
            </a:r>
            <a:endParaRPr lang="en-US" sz="34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dirty="0">
              <a:solidFill>
                <a:srgbClr val="000000"/>
              </a:solidFill>
            </a:endParaRPr>
          </a:p>
        </p:txBody>
      </p:sp>
      <p:pic>
        <p:nvPicPr>
          <p:cNvPr id="5" name="Picture 4"/>
          <p:cNvPicPr>
            <a:picLocks noChangeAspect="1"/>
          </p:cNvPicPr>
          <p:nvPr/>
        </p:nvPicPr>
        <p:blipFill>
          <a:blip r:embed="rId2"/>
          <a:stretch>
            <a:fillRect/>
          </a:stretch>
        </p:blipFill>
        <p:spPr>
          <a:xfrm>
            <a:off x="3635895" y="1028742"/>
            <a:ext cx="5244947" cy="5352586"/>
          </a:xfrm>
          <a:prstGeom prst="rect">
            <a:avLst/>
          </a:prstGeom>
        </p:spPr>
      </p:pic>
      <p:sp>
        <p:nvSpPr>
          <p:cNvPr id="6" name="TextBox 5"/>
          <p:cNvSpPr txBox="1"/>
          <p:nvPr/>
        </p:nvSpPr>
        <p:spPr>
          <a:xfrm>
            <a:off x="3563888" y="945280"/>
            <a:ext cx="1211590" cy="584776"/>
          </a:xfrm>
          <a:prstGeom prst="rect">
            <a:avLst/>
          </a:prstGeom>
          <a:solidFill>
            <a:schemeClr val="bg1"/>
          </a:solidFill>
        </p:spPr>
        <p:txBody>
          <a:bodyPr wrap="none" rtlCol="0">
            <a:spAutoFit/>
          </a:bodyPr>
          <a:lstStyle/>
          <a:p>
            <a:pPr algn="ctr"/>
            <a:r>
              <a:rPr lang="en-US" sz="1600" dirty="0" smtClean="0">
                <a:solidFill>
                  <a:srgbClr val="000000"/>
                </a:solidFill>
                <a:latin typeface="Tahoma"/>
              </a:rPr>
              <a:t>Attackers</a:t>
            </a:r>
          </a:p>
          <a:p>
            <a:pPr algn="ctr"/>
            <a:r>
              <a:rPr lang="en-US" sz="1600" dirty="0" smtClean="0">
                <a:solidFill>
                  <a:srgbClr val="000000"/>
                </a:solidFill>
                <a:latin typeface="Tahoma"/>
              </a:rPr>
              <a:t>(Cores 1-8)</a:t>
            </a:r>
            <a:endParaRPr lang="en-US" sz="1600" dirty="0">
              <a:solidFill>
                <a:srgbClr val="000000"/>
              </a:solidFill>
              <a:latin typeface="Tahoma"/>
            </a:endParaRPr>
          </a:p>
        </p:txBody>
      </p:sp>
      <p:sp>
        <p:nvSpPr>
          <p:cNvPr id="7" name="TextBox 6"/>
          <p:cNvSpPr txBox="1"/>
          <p:nvPr/>
        </p:nvSpPr>
        <p:spPr>
          <a:xfrm>
            <a:off x="5004048" y="972016"/>
            <a:ext cx="3168352" cy="584776"/>
          </a:xfrm>
          <a:prstGeom prst="rect">
            <a:avLst/>
          </a:prstGeom>
          <a:solidFill>
            <a:schemeClr val="bg1"/>
          </a:solidFill>
        </p:spPr>
        <p:txBody>
          <a:bodyPr wrap="square" rtlCol="0">
            <a:spAutoFit/>
          </a:bodyPr>
          <a:lstStyle/>
          <a:p>
            <a:pPr algn="ctr"/>
            <a:r>
              <a:rPr lang="en-US" sz="1600" dirty="0" smtClean="0">
                <a:solidFill>
                  <a:srgbClr val="000000"/>
                </a:solidFill>
                <a:latin typeface="Tahoma"/>
              </a:rPr>
              <a:t>Stock option pricing application</a:t>
            </a:r>
          </a:p>
          <a:p>
            <a:pPr algn="ctr"/>
            <a:r>
              <a:rPr lang="en-US" sz="1600" dirty="0" smtClean="0">
                <a:solidFill>
                  <a:srgbClr val="000000"/>
                </a:solidFill>
                <a:latin typeface="Tahoma"/>
              </a:rPr>
              <a:t>(Cores 9-64)</a:t>
            </a:r>
            <a:endParaRPr lang="en-US" sz="1600" dirty="0">
              <a:solidFill>
                <a:srgbClr val="000000"/>
              </a:solidFill>
              <a:latin typeface="Tahoma"/>
            </a:endParaRPr>
          </a:p>
        </p:txBody>
      </p:sp>
      <p:sp>
        <p:nvSpPr>
          <p:cNvPr id="8" name="Rectangle 3"/>
          <p:cNvSpPr txBox="1">
            <a:spLocks noChangeArrowheads="1"/>
          </p:cNvSpPr>
          <p:nvPr/>
        </p:nvSpPr>
        <p:spPr bwMode="auto">
          <a:xfrm>
            <a:off x="-180528" y="2060848"/>
            <a:ext cx="3744416" cy="2070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Clr>
                <a:srgbClr val="CC9900"/>
              </a:buClr>
              <a:buFont typeface="Wingdings" pitchFamily="2" charset="2"/>
              <a:buNone/>
              <a:defRPr/>
            </a:pPr>
            <a:r>
              <a:rPr lang="en-US" dirty="0" smtClean="0">
                <a:solidFill>
                  <a:srgbClr val="000000"/>
                </a:solidFill>
                <a:latin typeface="Tahoma"/>
              </a:rPr>
              <a:t>    Cores connected via </a:t>
            </a:r>
          </a:p>
          <a:p>
            <a:pPr marL="0" indent="0" eaLnBrk="1" hangingPunct="1">
              <a:lnSpc>
                <a:spcPct val="90000"/>
              </a:lnSpc>
              <a:buClr>
                <a:srgbClr val="CC9900"/>
              </a:buClr>
              <a:buFont typeface="Wingdings" pitchFamily="2" charset="2"/>
              <a:buNone/>
              <a:defRPr/>
            </a:pPr>
            <a:r>
              <a:rPr lang="en-US" dirty="0">
                <a:solidFill>
                  <a:srgbClr val="000000"/>
                </a:solidFill>
                <a:latin typeface="Tahoma"/>
              </a:rPr>
              <a:t> </a:t>
            </a:r>
            <a:r>
              <a:rPr lang="en-US" dirty="0" smtClean="0">
                <a:solidFill>
                  <a:srgbClr val="000000"/>
                </a:solidFill>
                <a:latin typeface="Tahoma"/>
              </a:rPr>
              <a:t>   packet-switched</a:t>
            </a:r>
          </a:p>
          <a:p>
            <a:pPr marL="0" indent="0" eaLnBrk="1" hangingPunct="1">
              <a:lnSpc>
                <a:spcPct val="90000"/>
              </a:lnSpc>
              <a:buClr>
                <a:srgbClr val="CC9900"/>
              </a:buClr>
              <a:buFont typeface="Wingdings" pitchFamily="2" charset="2"/>
              <a:buNone/>
              <a:defRPr/>
            </a:pPr>
            <a:r>
              <a:rPr lang="en-US" dirty="0">
                <a:solidFill>
                  <a:srgbClr val="000000"/>
                </a:solidFill>
                <a:latin typeface="Tahoma"/>
              </a:rPr>
              <a:t> </a:t>
            </a:r>
            <a:r>
              <a:rPr lang="en-US" dirty="0" smtClean="0">
                <a:solidFill>
                  <a:srgbClr val="000000"/>
                </a:solidFill>
                <a:latin typeface="Tahoma"/>
              </a:rPr>
              <a:t>   routers on chip</a:t>
            </a:r>
          </a:p>
        </p:txBody>
      </p:sp>
      <p:sp>
        <p:nvSpPr>
          <p:cNvPr id="10" name="Rectangle 3"/>
          <p:cNvSpPr txBox="1">
            <a:spLocks noChangeArrowheads="1"/>
          </p:cNvSpPr>
          <p:nvPr/>
        </p:nvSpPr>
        <p:spPr bwMode="auto">
          <a:xfrm>
            <a:off x="-324544" y="3807172"/>
            <a:ext cx="3744416" cy="2070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Clr>
                <a:srgbClr val="CC9900"/>
              </a:buClr>
              <a:buFont typeface="Wingdings" pitchFamily="2" charset="2"/>
              <a:buNone/>
              <a:defRPr/>
            </a:pPr>
            <a:r>
              <a:rPr lang="en-US" dirty="0" smtClean="0">
                <a:solidFill>
                  <a:srgbClr val="FF0000"/>
                </a:solidFill>
                <a:latin typeface="Tahoma"/>
              </a:rPr>
              <a:t>     ~5000X slowdown</a:t>
            </a:r>
          </a:p>
        </p:txBody>
      </p:sp>
      <p:sp>
        <p:nvSpPr>
          <p:cNvPr id="11" name="Rectangle 10"/>
          <p:cNvSpPr/>
          <p:nvPr/>
        </p:nvSpPr>
        <p:spPr>
          <a:xfrm>
            <a:off x="179512" y="5157192"/>
            <a:ext cx="3672408" cy="1323439"/>
          </a:xfrm>
          <a:prstGeom prst="rect">
            <a:avLst/>
          </a:prstGeom>
        </p:spPr>
        <p:txBody>
          <a:bodyPr wrap="square">
            <a:spAutoFit/>
          </a:bodyPr>
          <a:lstStyle/>
          <a:p>
            <a:r>
              <a:rPr lang="en-US" sz="1600" dirty="0" smtClean="0">
                <a:solidFill>
                  <a:srgbClr val="000000"/>
                </a:solidFill>
                <a:latin typeface="Tahoma" charset="0"/>
              </a:rPr>
              <a:t>Grot, Hestness, Keckler, Mutlu, </a:t>
            </a:r>
          </a:p>
          <a:p>
            <a:r>
              <a:rPr lang="ja-JP" altLang="en-US" sz="1600" dirty="0" smtClean="0">
                <a:solidFill>
                  <a:srgbClr val="000000"/>
                </a:solidFill>
                <a:latin typeface="Tahoma" charset="0"/>
              </a:rPr>
              <a:t>“</a:t>
            </a:r>
            <a:r>
              <a:rPr lang="en-US" altLang="ja-JP" sz="1600" dirty="0" smtClean="0">
                <a:solidFill>
                  <a:srgbClr val="0000FF"/>
                </a:solidFill>
                <a:latin typeface="Tahoma" charset="0"/>
              </a:rPr>
              <a:t>Preemptive virtual clock</a:t>
            </a:r>
            <a:r>
              <a:rPr lang="en-US" altLang="ja-JP" sz="1600" dirty="0">
                <a:solidFill>
                  <a:srgbClr val="0000FF"/>
                </a:solidFill>
                <a:latin typeface="Tahoma" charset="0"/>
              </a:rPr>
              <a:t>: A Flexible, </a:t>
            </a:r>
            <a:endParaRPr lang="en-US" altLang="ja-JP" sz="1600" dirty="0" smtClean="0">
              <a:solidFill>
                <a:srgbClr val="0000FF"/>
              </a:solidFill>
              <a:latin typeface="Tahoma" charset="0"/>
            </a:endParaRPr>
          </a:p>
          <a:p>
            <a:r>
              <a:rPr lang="en-US" altLang="ja-JP" sz="1600" dirty="0" smtClean="0">
                <a:solidFill>
                  <a:srgbClr val="0000FF"/>
                </a:solidFill>
                <a:latin typeface="Tahoma" charset="0"/>
              </a:rPr>
              <a:t>Efficient</a:t>
            </a:r>
            <a:r>
              <a:rPr lang="en-US" altLang="ja-JP" sz="1600" dirty="0">
                <a:solidFill>
                  <a:srgbClr val="0000FF"/>
                </a:solidFill>
                <a:latin typeface="Tahoma" charset="0"/>
              </a:rPr>
              <a:t>, and Cost-effective QOS </a:t>
            </a:r>
            <a:endParaRPr lang="en-US" altLang="ja-JP" sz="1600" dirty="0" smtClean="0">
              <a:solidFill>
                <a:srgbClr val="0000FF"/>
              </a:solidFill>
              <a:latin typeface="Tahoma" charset="0"/>
            </a:endParaRPr>
          </a:p>
          <a:p>
            <a:r>
              <a:rPr lang="en-US" altLang="ja-JP" sz="1600" dirty="0" smtClean="0">
                <a:solidFill>
                  <a:srgbClr val="0000FF"/>
                </a:solidFill>
                <a:latin typeface="Tahoma" charset="0"/>
              </a:rPr>
              <a:t>Scheme </a:t>
            </a:r>
            <a:r>
              <a:rPr lang="en-US" altLang="ja-JP" sz="1600" dirty="0">
                <a:solidFill>
                  <a:srgbClr val="0000FF"/>
                </a:solidFill>
                <a:latin typeface="Tahoma" charset="0"/>
              </a:rPr>
              <a:t>for Networks-on-</a:t>
            </a:r>
            <a:r>
              <a:rPr lang="en-US" altLang="ja-JP" sz="1600" dirty="0" smtClean="0">
                <a:solidFill>
                  <a:srgbClr val="0000FF"/>
                </a:solidFill>
                <a:latin typeface="Tahoma" charset="0"/>
              </a:rPr>
              <a:t>Chip,“</a:t>
            </a:r>
          </a:p>
          <a:p>
            <a:r>
              <a:rPr lang="en-US" altLang="ja-JP" sz="1600" dirty="0" smtClean="0">
                <a:solidFill>
                  <a:srgbClr val="000000"/>
                </a:solidFill>
                <a:latin typeface="Tahoma" charset="0"/>
              </a:rPr>
              <a:t>MICRO 2009.</a:t>
            </a:r>
            <a:endParaRPr lang="en-US" sz="1600" dirty="0">
              <a:solidFill>
                <a:srgbClr val="000000"/>
              </a:solidFill>
              <a:latin typeface="Tahoma"/>
              <a:cs typeface="Arial" charset="0"/>
            </a:endParaRPr>
          </a:p>
        </p:txBody>
      </p:sp>
    </p:spTree>
    <p:extLst>
      <p:ext uri="{BB962C8B-B14F-4D97-AF65-F5344CB8AC3E}">
        <p14:creationId xmlns:p14="http://schemas.microsoft.com/office/powerpoint/2010/main" val="20238014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79500"/>
            <a:ext cx="8801100" cy="5046663"/>
          </a:xfrm>
        </p:spPr>
        <p:txBody>
          <a:bodyPr/>
          <a:lstStyle/>
          <a:p>
            <a:r>
              <a:rPr lang="en-US" dirty="0">
                <a:latin typeface="Tahoma" charset="0"/>
              </a:rPr>
              <a:t>Problem: Memory interference is uncontrolled </a:t>
            </a:r>
            <a:r>
              <a:rPr lang="en-US" dirty="0">
                <a:latin typeface="Tahoma" charset="0"/>
                <a:sym typeface="Wingdings" charset="0"/>
              </a:rPr>
              <a:t> uncontrollable, </a:t>
            </a:r>
            <a:r>
              <a:rPr lang="en-US" dirty="0" smtClean="0">
                <a:latin typeface="Tahoma" charset="0"/>
                <a:sym typeface="Wingdings" charset="0"/>
              </a:rPr>
              <a:t>unpredictable, vulnerable </a:t>
            </a:r>
            <a:r>
              <a:rPr lang="en-US" dirty="0">
                <a:latin typeface="Tahoma" charset="0"/>
                <a:sym typeface="Wingdings" charset="0"/>
              </a:rPr>
              <a:t>system</a:t>
            </a:r>
            <a:endParaRPr lang="en-US" dirty="0">
              <a:latin typeface="Tahoma" charset="0"/>
            </a:endParaRPr>
          </a:p>
          <a:p>
            <a:endParaRPr lang="en-US" sz="1800" dirty="0">
              <a:latin typeface="Tahoma" charset="0"/>
            </a:endParaRPr>
          </a:p>
          <a:p>
            <a:r>
              <a:rPr lang="en-US" dirty="0">
                <a:latin typeface="Tahoma" charset="0"/>
              </a:rPr>
              <a:t>Goal: We need to control it </a:t>
            </a:r>
            <a:r>
              <a:rPr lang="en-US" dirty="0">
                <a:latin typeface="Tahoma" charset="0"/>
                <a:sym typeface="Wingdings" charset="0"/>
              </a:rPr>
              <a:t> Design a QoS-aware system </a:t>
            </a:r>
          </a:p>
          <a:p>
            <a:endParaRPr lang="en-US" sz="1800" dirty="0">
              <a:latin typeface="Tahoma" charset="0"/>
              <a:sym typeface="Wingdings" charset="0"/>
            </a:endParaRPr>
          </a:p>
          <a:p>
            <a:r>
              <a:rPr lang="en-US" dirty="0">
                <a:latin typeface="Tahoma" charset="0"/>
                <a:sym typeface="Wingdings" charset="0"/>
              </a:rPr>
              <a:t>Solution: </a:t>
            </a:r>
            <a:r>
              <a:rPr lang="en-US" dirty="0">
                <a:solidFill>
                  <a:srgbClr val="0000FF"/>
                </a:solidFill>
                <a:latin typeface="Tahoma" charset="0"/>
                <a:sym typeface="Wingdings" charset="0"/>
              </a:rPr>
              <a:t>Hardware/software cooperative </a:t>
            </a:r>
            <a:r>
              <a:rPr lang="en-US" dirty="0" smtClean="0">
                <a:solidFill>
                  <a:srgbClr val="0000FF"/>
                </a:solidFill>
                <a:latin typeface="Tahoma" charset="0"/>
                <a:sym typeface="Wingdings" charset="0"/>
              </a:rPr>
              <a:t>memory QoS</a:t>
            </a:r>
            <a:endParaRPr lang="en-US" dirty="0">
              <a:solidFill>
                <a:srgbClr val="0000FF"/>
              </a:solidFill>
              <a:latin typeface="Tahoma" charset="0"/>
              <a:sym typeface="Wingdings" charset="0"/>
            </a:endParaRPr>
          </a:p>
          <a:p>
            <a:pPr lvl="1"/>
            <a:r>
              <a:rPr lang="en-US" dirty="0">
                <a:latin typeface="Tahoma" charset="0"/>
                <a:ea typeface="ＭＳ Ｐゴシック" charset="0"/>
                <a:sym typeface="Wingdings" charset="0"/>
              </a:rPr>
              <a:t>Hardware </a:t>
            </a:r>
            <a:r>
              <a:rPr lang="en-US" dirty="0" smtClean="0">
                <a:latin typeface="Tahoma" charset="0"/>
                <a:ea typeface="ＭＳ Ｐゴシック" charset="0"/>
                <a:sym typeface="Wingdings" charset="0"/>
              </a:rPr>
              <a:t>designed </a:t>
            </a:r>
            <a:r>
              <a:rPr lang="en-US" dirty="0">
                <a:latin typeface="Tahoma" charset="0"/>
                <a:ea typeface="ＭＳ Ｐゴシック" charset="0"/>
                <a:sym typeface="Wingdings" charset="0"/>
              </a:rPr>
              <a:t>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latin typeface="Tahoma" charset="0"/>
                <a:ea typeface="ＭＳ Ｐゴシック" charset="0"/>
                <a:sym typeface="Wingdings" charset="0"/>
              </a:rPr>
              <a:t>Software designed to configure the resources to satisfy different QoS </a:t>
            </a:r>
            <a:r>
              <a:rPr lang="en-US" dirty="0" smtClean="0">
                <a:latin typeface="Tahoma" charset="0"/>
                <a:ea typeface="ＭＳ Ｐゴシック" charset="0"/>
                <a:sym typeface="Wingdings" charset="0"/>
              </a:rPr>
              <a:t>goals</a:t>
            </a:r>
          </a:p>
          <a:p>
            <a:pPr lvl="1"/>
            <a:endParaRPr lang="en-US" dirty="0">
              <a:latin typeface="Tahoma" charset="0"/>
              <a:ea typeface="ＭＳ Ｐゴシック" charset="0"/>
              <a:sym typeface="Wingdings" charset="0"/>
            </a:endParaRPr>
          </a:p>
          <a:p>
            <a:pPr lvl="1"/>
            <a:r>
              <a:rPr lang="en-US" dirty="0">
                <a:latin typeface="Tahoma" charset="0"/>
                <a:ea typeface="ＭＳ Ｐゴシック" charset="0"/>
                <a:sym typeface="Wingdings" charset="0"/>
              </a:rPr>
              <a:t>E.g., </a:t>
            </a:r>
            <a:r>
              <a:rPr lang="en-US" dirty="0">
                <a:solidFill>
                  <a:srgbClr val="0000FF"/>
                </a:solidFill>
                <a:latin typeface="Tahoma" charset="0"/>
                <a:ea typeface="ＭＳ Ｐゴシック" charset="0"/>
                <a:sym typeface="Wingdings" charset="0"/>
              </a:rPr>
              <a:t>fair, programmable memory </a:t>
            </a:r>
            <a:r>
              <a:rPr lang="en-US" dirty="0" smtClean="0">
                <a:solidFill>
                  <a:srgbClr val="0000FF"/>
                </a:solidFill>
                <a:latin typeface="Tahoma" charset="0"/>
                <a:ea typeface="ＭＳ Ｐゴシック" charset="0"/>
                <a:sym typeface="Wingdings" charset="0"/>
              </a:rPr>
              <a:t>controllers and on-chip networks </a:t>
            </a:r>
            <a:r>
              <a:rPr lang="en-US" dirty="0">
                <a:solidFill>
                  <a:srgbClr val="0000FF"/>
                </a:solidFill>
                <a:latin typeface="Tahoma" charset="0"/>
                <a:ea typeface="ＭＳ Ｐゴシック" charset="0"/>
                <a:sym typeface="Wingdings" charset="0"/>
              </a:rPr>
              <a:t>provide QoS and predictable performance </a:t>
            </a:r>
            <a:endParaRPr lang="en-US" dirty="0" smtClean="0">
              <a:solidFill>
                <a:srgbClr val="0000FF"/>
              </a:solidFill>
              <a:latin typeface="Tahoma" charset="0"/>
              <a:ea typeface="ＭＳ Ｐゴシック" charset="0"/>
              <a:sym typeface="Wingdings" charset="0"/>
            </a:endParaRPr>
          </a:p>
          <a:p>
            <a:pPr marL="344487" lvl="1" indent="0">
              <a:buNone/>
            </a:pPr>
            <a:r>
              <a:rPr lang="en-US" sz="1600" b="1" dirty="0">
                <a:solidFill>
                  <a:srgbClr val="2C6123"/>
                </a:solidFill>
                <a:latin typeface="Tahoma" charset="0"/>
                <a:ea typeface="ＭＳ Ｐゴシック" charset="0"/>
                <a:sym typeface="Wingdings" charset="0"/>
              </a:rPr>
              <a:t> </a:t>
            </a:r>
            <a:r>
              <a:rPr lang="en-US" sz="1600" b="1" dirty="0" smtClean="0">
                <a:solidFill>
                  <a:srgbClr val="2C6123"/>
                </a:solidFill>
                <a:latin typeface="Tahoma" charset="0"/>
                <a:ea typeface="ＭＳ Ｐゴシック" charset="0"/>
                <a:sym typeface="Wingdings" charset="0"/>
              </a:rPr>
              <a:t>     [</a:t>
            </a:r>
            <a:r>
              <a:rPr lang="en-US" sz="1600" b="1" dirty="0">
                <a:solidFill>
                  <a:srgbClr val="2C6123"/>
                </a:solidFill>
                <a:latin typeface="Tahoma" charset="0"/>
                <a:ea typeface="ＭＳ Ｐゴシック" charset="0"/>
                <a:sym typeface="Wingdings" charset="0"/>
              </a:rPr>
              <a:t>2007-</a:t>
            </a:r>
            <a:r>
              <a:rPr lang="en-US" sz="1600" b="1" dirty="0" smtClean="0">
                <a:solidFill>
                  <a:srgbClr val="2C6123"/>
                </a:solidFill>
                <a:latin typeface="Tahoma" charset="0"/>
                <a:ea typeface="ＭＳ Ｐゴシック" charset="0"/>
                <a:sym typeface="Wingdings" charset="0"/>
              </a:rPr>
              <a:t>2012, </a:t>
            </a:r>
            <a:r>
              <a:rPr lang="en-US" sz="1600" b="1" dirty="0">
                <a:solidFill>
                  <a:srgbClr val="2C6123"/>
                </a:solidFill>
                <a:latin typeface="Tahoma" charset="0"/>
                <a:ea typeface="ＭＳ Ｐゴシック" charset="0"/>
                <a:sym typeface="Wingdings" charset="0"/>
              </a:rPr>
              <a:t>Top Picks’</a:t>
            </a:r>
            <a:r>
              <a:rPr lang="en-US" sz="1600" b="1" dirty="0" smtClean="0">
                <a:solidFill>
                  <a:srgbClr val="2C6123"/>
                </a:solidFill>
                <a:latin typeface="Tahoma" charset="0"/>
                <a:ea typeface="ＭＳ Ｐゴシック" charset="0"/>
                <a:sym typeface="Wingdings" charset="0"/>
              </a:rPr>
              <a:t>09,’11a,’11b,’12]</a:t>
            </a:r>
            <a:endParaRPr lang="en-US" sz="1600" b="1" dirty="0">
              <a:solidFill>
                <a:srgbClr val="2C6123"/>
              </a:solidFill>
              <a:latin typeface="Tahoma" charset="0"/>
              <a:ea typeface="ＭＳ Ｐゴシック" charset="0"/>
              <a:sym typeface="Wingdings" charset="0"/>
            </a:endParaRP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Solution: </a:t>
            </a:r>
            <a:r>
              <a:rPr lang="en-US" dirty="0">
                <a:latin typeface="Garamond" charset="0"/>
              </a:rPr>
              <a:t>QoS-</a:t>
            </a:r>
            <a:r>
              <a:rPr lang="en-US" dirty="0" smtClean="0">
                <a:latin typeface="Garamond" charset="0"/>
              </a:rPr>
              <a:t>Aware, Predictable Memory</a:t>
            </a:r>
            <a:endParaRPr lang="en-US" dirty="0">
              <a:latin typeface="Garamond" charset="0"/>
            </a:endParaRPr>
          </a:p>
        </p:txBody>
      </p:sp>
    </p:spTree>
    <p:extLst>
      <p:ext uri="{BB962C8B-B14F-4D97-AF65-F5344CB8AC3E}">
        <p14:creationId xmlns:p14="http://schemas.microsoft.com/office/powerpoint/2010/main" val="104845303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0"/>
            <a:ext cx="8915400" cy="1066800"/>
          </a:xfrm>
        </p:spPr>
        <p:txBody>
          <a:bodyPr/>
          <a:lstStyle/>
          <a:p>
            <a:r>
              <a:rPr lang="en-US" sz="3200" smtClean="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smtClean="0">
                <a:solidFill>
                  <a:srgbClr val="000000"/>
                </a:solidFill>
              </a:rPr>
              <a:t>QoS-aware memory controllers</a:t>
            </a:r>
            <a:r>
              <a:rPr lang="en-US" sz="2000" dirty="0">
                <a:solidFill>
                  <a:srgbClr val="000000"/>
                </a:solidFill>
              </a:rPr>
              <a:t> </a:t>
            </a:r>
            <a:r>
              <a:rPr lang="en-US" sz="1400" dirty="0">
                <a:solidFill>
                  <a:srgbClr val="006633"/>
                </a:solidFill>
              </a:rPr>
              <a:t>[</a:t>
            </a:r>
            <a:r>
              <a:rPr lang="en-US" sz="1400" dirty="0" smtClean="0">
                <a:solidFill>
                  <a:srgbClr val="006633"/>
                </a:solidFill>
              </a:rPr>
              <a:t>Mutlu+ MICRO’07]</a:t>
            </a:r>
            <a:r>
              <a:rPr lang="en-US" sz="1400" dirty="0">
                <a:solidFill>
                  <a:srgbClr val="000000"/>
                </a:solidFill>
              </a:rPr>
              <a:t> </a:t>
            </a:r>
            <a:r>
              <a:rPr lang="en-US" sz="1400" dirty="0" smtClean="0">
                <a:solidFill>
                  <a:srgbClr val="006633"/>
                </a:solidFill>
              </a:rPr>
              <a:t>[Moscibroda+, </a:t>
            </a:r>
            <a:r>
              <a:rPr lang="en-US" sz="1400" dirty="0" err="1" smtClean="0">
                <a:solidFill>
                  <a:srgbClr val="006633"/>
                </a:solidFill>
              </a:rPr>
              <a:t>Usenix</a:t>
            </a:r>
            <a:r>
              <a:rPr lang="en-US" sz="1400" dirty="0" smtClean="0">
                <a:solidFill>
                  <a:srgbClr val="006633"/>
                </a:solidFill>
              </a:rPr>
              <a:t> Security’07] [Mutlu+ ISCA’08, Top Picks’09]</a:t>
            </a:r>
            <a:r>
              <a:rPr lang="en-US" sz="1400" dirty="0" smtClean="0">
                <a:solidFill>
                  <a:srgbClr val="000000"/>
                </a:solidFill>
              </a:rPr>
              <a:t> </a:t>
            </a:r>
            <a:r>
              <a:rPr lang="en-US" sz="1400" dirty="0" smtClean="0">
                <a:solidFill>
                  <a:srgbClr val="006633"/>
                </a:solidFill>
                <a:ea typeface="+mn-ea"/>
                <a:cs typeface="+mn-cs"/>
              </a:rPr>
              <a:t>[Kim+ HPCA’10] </a:t>
            </a:r>
            <a:r>
              <a:rPr lang="en-US" sz="1400" dirty="0" smtClean="0">
                <a:solidFill>
                  <a:srgbClr val="006633"/>
                </a:solidFill>
              </a:rPr>
              <a:t>[</a:t>
            </a:r>
            <a:r>
              <a:rPr lang="en-US" sz="1400" dirty="0">
                <a:solidFill>
                  <a:srgbClr val="006633"/>
                </a:solidFill>
              </a:rPr>
              <a:t>Kim+ </a:t>
            </a:r>
            <a:r>
              <a:rPr lang="en-US" sz="1400" dirty="0" smtClean="0">
                <a:solidFill>
                  <a:srgbClr val="006633"/>
                </a:solidFill>
              </a:rPr>
              <a:t>MICRO’10, Top Picks’11</a:t>
            </a:r>
            <a:r>
              <a:rPr lang="en-US" sz="1400" dirty="0">
                <a:solidFill>
                  <a:srgbClr val="006633"/>
                </a:solidFill>
              </a:rPr>
              <a:t>] [Ebrahimi+ ISCA’11, MICRO’11</a:t>
            </a:r>
            <a:r>
              <a:rPr lang="en-US" sz="1400" dirty="0" smtClean="0">
                <a:solidFill>
                  <a:srgbClr val="006633"/>
                </a:solidFill>
              </a:rPr>
              <a:t>] [</a:t>
            </a:r>
            <a:r>
              <a:rPr lang="en-US" sz="1400" dirty="0" err="1" smtClean="0">
                <a:solidFill>
                  <a:srgbClr val="006633"/>
                </a:solidFill>
              </a:rPr>
              <a:t>Ausavarungnirun</a:t>
            </a:r>
            <a:r>
              <a:rPr lang="en-US" sz="1400" dirty="0" smtClean="0">
                <a:solidFill>
                  <a:srgbClr val="006633"/>
                </a:solidFill>
              </a:rPr>
              <a:t>+, ISCA’12]</a:t>
            </a:r>
            <a:endParaRPr lang="en-US" sz="1400" dirty="0" smtClean="0">
              <a:solidFill>
                <a:srgbClr val="000000"/>
              </a:solidFill>
            </a:endParaRPr>
          </a:p>
          <a:p>
            <a:pPr lvl="1"/>
            <a:r>
              <a:rPr lang="en-US" sz="2000" dirty="0" err="1" smtClean="0">
                <a:solidFill>
                  <a:srgbClr val="000000"/>
                </a:solidFill>
              </a:rPr>
              <a:t>QoS</a:t>
            </a:r>
            <a:r>
              <a:rPr lang="en-US" sz="2000" dirty="0" smtClean="0">
                <a:solidFill>
                  <a:srgbClr val="000000"/>
                </a:solidFill>
              </a:rPr>
              <a:t>-aware interconnects </a:t>
            </a:r>
            <a:r>
              <a:rPr lang="en-US" sz="1400" dirty="0" smtClean="0">
                <a:solidFill>
                  <a:srgbClr val="006633"/>
                </a:solidFill>
              </a:rPr>
              <a:t>[Das+ MICRO’09, ISCA’10, Top Picks </a:t>
            </a:r>
            <a:r>
              <a:rPr lang="fr-FR" sz="1400" dirty="0" smtClean="0">
                <a:solidFill>
                  <a:srgbClr val="006633"/>
                </a:solidFill>
              </a:rPr>
              <a:t>’</a:t>
            </a:r>
            <a:r>
              <a:rPr lang="en-US" sz="1400" dirty="0" smtClean="0">
                <a:solidFill>
                  <a:srgbClr val="006633"/>
                </a:solidFill>
              </a:rPr>
              <a:t>11</a:t>
            </a:r>
            <a:r>
              <a:rPr lang="en-US" sz="1400" dirty="0">
                <a:solidFill>
                  <a:srgbClr val="006633"/>
                </a:solidFill>
              </a:rPr>
              <a:t>]</a:t>
            </a:r>
            <a:r>
              <a:rPr lang="en-US" sz="1400" dirty="0" smtClean="0">
                <a:solidFill>
                  <a:srgbClr val="006633"/>
                </a:solidFill>
              </a:rPr>
              <a:t> [Grot+ MICRO’09, ISCA’</a:t>
            </a:r>
            <a:r>
              <a:rPr lang="en-US" sz="1400" dirty="0">
                <a:solidFill>
                  <a:srgbClr val="006633"/>
                </a:solidFill>
              </a:rPr>
              <a:t>11, Top Picks </a:t>
            </a:r>
            <a:r>
              <a:rPr lang="fr-FR" sz="1400" dirty="0">
                <a:solidFill>
                  <a:srgbClr val="006633"/>
                </a:solidFill>
              </a:rPr>
              <a:t>’</a:t>
            </a:r>
            <a:r>
              <a:rPr lang="en-US" sz="1400" dirty="0" smtClean="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a:t>
            </a:r>
            <a:r>
              <a:rPr lang="en-US" sz="2000" dirty="0" smtClean="0">
                <a:solidFill>
                  <a:srgbClr val="000000"/>
                </a:solidFill>
                <a:ea typeface="+mn-ea"/>
                <a:cs typeface="+mn-cs"/>
              </a:rPr>
              <a:t>caches</a:t>
            </a:r>
            <a:endParaRPr lang="en-US" sz="1600" dirty="0" smtClean="0">
              <a:solidFill>
                <a:srgbClr val="006633"/>
              </a:solidFill>
            </a:endParaRPr>
          </a:p>
          <a:p>
            <a:endParaRPr lang="en-US" sz="1200" dirty="0" smtClean="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smtClean="0">
                <a:ea typeface="ＭＳ Ｐゴシック" pitchFamily="30" charset="-128"/>
              </a:rPr>
              <a:t>Source throttling to control access to memory system </a:t>
            </a:r>
            <a:r>
              <a:rPr lang="en-US" sz="1400" dirty="0" smtClean="0">
                <a:solidFill>
                  <a:srgbClr val="006633"/>
                </a:solidFill>
              </a:rPr>
              <a:t>[Ebrahimi+ ASPLOS’10, ISCA’11, TOCS’12] [Ebrahimi+ MICRO’09] [</a:t>
            </a:r>
            <a:r>
              <a:rPr lang="en-US" sz="1400" dirty="0" err="1" smtClean="0">
                <a:solidFill>
                  <a:srgbClr val="006633"/>
                </a:solidFill>
              </a:rPr>
              <a:t>Nychis</a:t>
            </a:r>
            <a:r>
              <a:rPr lang="en-US" sz="1400" dirty="0" smtClean="0">
                <a:solidFill>
                  <a:srgbClr val="006633"/>
                </a:solidFill>
              </a:rPr>
              <a:t>+ HotNets’10]</a:t>
            </a:r>
          </a:p>
          <a:p>
            <a:pPr lvl="1"/>
            <a:r>
              <a:rPr lang="en-US" sz="2000" dirty="0" err="1" smtClean="0">
                <a:solidFill>
                  <a:srgbClr val="000000"/>
                </a:solidFill>
                <a:ea typeface="ＭＳ Ｐゴシック" pitchFamily="30" charset="-128"/>
                <a:cs typeface="+mn-cs"/>
              </a:rPr>
              <a:t>QoS</a:t>
            </a:r>
            <a:r>
              <a:rPr lang="en-US" sz="2000" dirty="0" smtClean="0">
                <a:solidFill>
                  <a:srgbClr val="000000"/>
                </a:solidFill>
                <a:ea typeface="ＭＳ Ｐゴシック" pitchFamily="30" charset="-128"/>
                <a:cs typeface="+mn-cs"/>
              </a:rPr>
              <a:t>-aware data mapping to memory controllers </a:t>
            </a:r>
            <a:r>
              <a:rPr lang="en-US" sz="1400" dirty="0" smtClean="0">
                <a:solidFill>
                  <a:srgbClr val="006633"/>
                </a:solidFill>
                <a:ea typeface="+mn-ea"/>
                <a:cs typeface="+mn-cs"/>
              </a:rPr>
              <a:t>[</a:t>
            </a:r>
            <a:r>
              <a:rPr lang="en-US" sz="1400" dirty="0" err="1" smtClean="0">
                <a:solidFill>
                  <a:srgbClr val="006633"/>
                </a:solidFill>
                <a:ea typeface="+mn-ea"/>
                <a:cs typeface="+mn-cs"/>
              </a:rPr>
              <a:t>Muralidhara</a:t>
            </a:r>
            <a:r>
              <a:rPr lang="en-US" sz="1400" dirty="0" smtClean="0">
                <a:solidFill>
                  <a:srgbClr val="006633"/>
                </a:solidFill>
                <a:ea typeface="+mn-ea"/>
                <a:cs typeface="+mn-cs"/>
              </a:rPr>
              <a:t>+ MICRO’11]</a:t>
            </a:r>
            <a:endParaRPr lang="en-US" sz="1400" dirty="0">
              <a:solidFill>
                <a:srgbClr val="006633"/>
              </a:solidFill>
              <a:ea typeface="+mn-ea"/>
              <a:cs typeface="+mn-cs"/>
            </a:endParaRPr>
          </a:p>
          <a:p>
            <a:pPr lvl="1"/>
            <a:r>
              <a:rPr lang="en-US" sz="2000" dirty="0" err="1">
                <a:solidFill>
                  <a:srgbClr val="000000"/>
                </a:solidFill>
                <a:ea typeface="ＭＳ Ｐゴシック" pitchFamily="30" charset="-128"/>
              </a:rPr>
              <a:t>QoS</a:t>
            </a:r>
            <a:r>
              <a:rPr lang="en-US" sz="2000" dirty="0">
                <a:solidFill>
                  <a:srgbClr val="000000"/>
                </a:solidFill>
                <a:ea typeface="ＭＳ Ｐゴシック" pitchFamily="30" charset="-128"/>
              </a:rPr>
              <a:t>-aware </a:t>
            </a:r>
            <a:r>
              <a:rPr lang="en-US" sz="2000" dirty="0" smtClean="0">
                <a:solidFill>
                  <a:srgbClr val="000000"/>
                </a:solidFill>
                <a:ea typeface="ＭＳ Ｐゴシック" pitchFamily="30" charset="-128"/>
              </a:rPr>
              <a:t>thread scheduling to cores</a:t>
            </a:r>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93</a:t>
            </a:fld>
            <a:endParaRPr lang="en-US"/>
          </a:p>
        </p:txBody>
      </p:sp>
      <p:sp>
        <p:nvSpPr>
          <p:cNvPr id="5" name="Rectangle 4"/>
          <p:cNvSpPr/>
          <p:nvPr/>
        </p:nvSpPr>
        <p:spPr>
          <a:xfrm>
            <a:off x="899592" y="5180494"/>
            <a:ext cx="5544616"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26577017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ontent Placeholder 2"/>
          <p:cNvSpPr>
            <a:spLocks noGrp="1"/>
          </p:cNvSpPr>
          <p:nvPr>
            <p:ph idx="1"/>
          </p:nvPr>
        </p:nvSpPr>
        <p:spPr>
          <a:xfrm>
            <a:off x="228600" y="793422"/>
            <a:ext cx="8915400" cy="5195664"/>
          </a:xfrm>
        </p:spPr>
        <p:txBody>
          <a:bodyPr/>
          <a:lstStyle/>
          <a:p>
            <a:r>
              <a:rPr lang="en-US" dirty="0" smtClean="0">
                <a:solidFill>
                  <a:srgbClr val="0000FF"/>
                </a:solidFill>
              </a:rPr>
              <a:t>Memory Channel Partitioning</a:t>
            </a:r>
          </a:p>
          <a:p>
            <a:pPr lvl="1"/>
            <a:r>
              <a:rPr lang="en-US" dirty="0" smtClean="0"/>
              <a:t>Idea: System software maps badly-interfering applications’ pages to different channels </a:t>
            </a:r>
            <a:r>
              <a:rPr lang="en-US" sz="1800" dirty="0" smtClean="0">
                <a:solidFill>
                  <a:srgbClr val="008000"/>
                </a:solidFill>
              </a:rPr>
              <a:t>[</a:t>
            </a:r>
            <a:r>
              <a:rPr lang="en-US" sz="1800" dirty="0" err="1" smtClean="0">
                <a:solidFill>
                  <a:srgbClr val="008000"/>
                </a:solidFill>
              </a:rPr>
              <a:t>Muralidhara</a:t>
            </a:r>
            <a:r>
              <a:rPr lang="en-US" sz="1800" dirty="0" smtClean="0">
                <a:solidFill>
                  <a:srgbClr val="008000"/>
                </a:solidFill>
              </a:rPr>
              <a:t>+, MICRO’11]</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marL="0" indent="0">
              <a:buNone/>
            </a:pPr>
            <a:endParaRPr lang="en-US" sz="2000" dirty="0" smtClean="0"/>
          </a:p>
          <a:p>
            <a:r>
              <a:rPr lang="en-US" sz="2000" dirty="0" smtClean="0"/>
              <a:t>Separate data of low/high intensity and low/high row-locality applications</a:t>
            </a:r>
          </a:p>
          <a:p>
            <a:r>
              <a:rPr lang="en-US" sz="2000" dirty="0" smtClean="0"/>
              <a:t>Especially effective in reducing interference of threads with “medium” and “heavy” memory intensity </a:t>
            </a:r>
          </a:p>
          <a:p>
            <a:pPr lvl="1"/>
            <a:r>
              <a:rPr lang="en-US" sz="1800" dirty="0" smtClean="0"/>
              <a:t>11% higher performance over existing systems (200 workloads)</a:t>
            </a:r>
            <a:endParaRPr lang="en-US" sz="1800" dirty="0"/>
          </a:p>
        </p:txBody>
      </p:sp>
      <p:sp>
        <p:nvSpPr>
          <p:cNvPr id="2" name="Title 1"/>
          <p:cNvSpPr>
            <a:spLocks noGrp="1"/>
          </p:cNvSpPr>
          <p:nvPr>
            <p:ph type="title"/>
          </p:nvPr>
        </p:nvSpPr>
        <p:spPr/>
        <p:txBody>
          <a:bodyPr/>
          <a:lstStyle/>
          <a:p>
            <a:r>
              <a:rPr lang="en-US" sz="3600" dirty="0" smtClean="0"/>
              <a:t>A Mechanism to Reduce Memory Interference</a:t>
            </a:r>
            <a:endParaRPr lang="en-US" sz="36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94</a:t>
            </a:fld>
            <a:endParaRPr lang="en-US" altLang="en-US"/>
          </a:p>
        </p:txBody>
      </p:sp>
      <p:grpSp>
        <p:nvGrpSpPr>
          <p:cNvPr id="12" name="Group 11"/>
          <p:cNvGrpSpPr/>
          <p:nvPr/>
        </p:nvGrpSpPr>
        <p:grpSpPr>
          <a:xfrm>
            <a:off x="160512" y="1988840"/>
            <a:ext cx="4125504" cy="3105636"/>
            <a:chOff x="160512" y="1988840"/>
            <a:chExt cx="4125504" cy="3105636"/>
          </a:xfrm>
        </p:grpSpPr>
        <p:sp>
          <p:nvSpPr>
            <p:cNvPr id="8" name="Rectangle 7"/>
            <p:cNvSpPr/>
            <p:nvPr/>
          </p:nvSpPr>
          <p:spPr>
            <a:xfrm>
              <a:off x="160512" y="2696843"/>
              <a:ext cx="1013651" cy="5317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0</a:t>
              </a:r>
            </a:p>
            <a:p>
              <a:pPr algn="ctr"/>
              <a:r>
                <a:rPr lang="en-US" dirty="0" smtClean="0">
                  <a:solidFill>
                    <a:srgbClr val="FFFFFF"/>
                  </a:solidFill>
                  <a:latin typeface="Tahoma"/>
                </a:rPr>
                <a:t>App A</a:t>
              </a:r>
              <a:endParaRPr lang="en-US" dirty="0">
                <a:solidFill>
                  <a:srgbClr val="FFFFFF"/>
                </a:solidFill>
                <a:latin typeface="Tahoma"/>
              </a:endParaRPr>
            </a:p>
          </p:txBody>
        </p:sp>
        <p:sp>
          <p:nvSpPr>
            <p:cNvPr id="9" name="Rectangle 8"/>
            <p:cNvSpPr/>
            <p:nvPr/>
          </p:nvSpPr>
          <p:spPr>
            <a:xfrm>
              <a:off x="160512" y="3826815"/>
              <a:ext cx="1013651" cy="53175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1</a:t>
              </a:r>
            </a:p>
            <a:p>
              <a:pPr algn="ctr"/>
              <a:r>
                <a:rPr lang="en-US" dirty="0" smtClean="0">
                  <a:solidFill>
                    <a:srgbClr val="FFFFFF"/>
                  </a:solidFill>
                  <a:latin typeface="Tahoma"/>
                </a:rPr>
                <a:t>App B</a:t>
              </a:r>
              <a:endParaRPr lang="en-US" dirty="0">
                <a:solidFill>
                  <a:srgbClr val="FFFFFF"/>
                </a:solidFill>
                <a:latin typeface="Tahoma"/>
              </a:endParaRPr>
            </a:p>
          </p:txBody>
        </p:sp>
        <p:sp>
          <p:nvSpPr>
            <p:cNvPr id="10" name="Rectangle 9"/>
            <p:cNvSpPr/>
            <p:nvPr/>
          </p:nvSpPr>
          <p:spPr>
            <a:xfrm>
              <a:off x="3002058" y="2430968"/>
              <a:ext cx="1283958" cy="9970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1" name="TextBox 10"/>
            <p:cNvSpPr txBox="1"/>
            <p:nvPr/>
          </p:nvSpPr>
          <p:spPr>
            <a:xfrm>
              <a:off x="3067587" y="2093084"/>
              <a:ext cx="1216381" cy="369332"/>
            </a:xfrm>
            <a:prstGeom prst="rect">
              <a:avLst/>
            </a:prstGeom>
            <a:noFill/>
          </p:spPr>
          <p:txBody>
            <a:bodyPr wrap="square" rtlCol="0">
              <a:spAutoFit/>
            </a:bodyPr>
            <a:lstStyle/>
            <a:p>
              <a:r>
                <a:rPr lang="en-US" dirty="0" smtClean="0">
                  <a:solidFill>
                    <a:srgbClr val="000000"/>
                  </a:solidFill>
                  <a:latin typeface="Tahoma"/>
                </a:rPr>
                <a:t>Channel 0</a:t>
              </a:r>
              <a:endParaRPr lang="en-US" dirty="0">
                <a:solidFill>
                  <a:srgbClr val="000000"/>
                </a:solidFill>
                <a:latin typeface="Tahoma"/>
              </a:endParaRPr>
            </a:p>
          </p:txBody>
        </p:sp>
        <p:sp>
          <p:nvSpPr>
            <p:cNvPr id="14" name="Rectangle 13"/>
            <p:cNvSpPr/>
            <p:nvPr/>
          </p:nvSpPr>
          <p:spPr>
            <a:xfrm>
              <a:off x="3069635" y="2962719"/>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sp>
          <p:nvSpPr>
            <p:cNvPr id="15" name="Rectangle 14"/>
            <p:cNvSpPr/>
            <p:nvPr/>
          </p:nvSpPr>
          <p:spPr>
            <a:xfrm>
              <a:off x="3002058" y="3627408"/>
              <a:ext cx="1283958" cy="86409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6" name="TextBox 15"/>
            <p:cNvSpPr txBox="1"/>
            <p:nvPr/>
          </p:nvSpPr>
          <p:spPr>
            <a:xfrm>
              <a:off x="3067587" y="4416458"/>
              <a:ext cx="1216381" cy="369332"/>
            </a:xfrm>
            <a:prstGeom prst="rect">
              <a:avLst/>
            </a:prstGeom>
            <a:noFill/>
          </p:spPr>
          <p:txBody>
            <a:bodyPr wrap="square" rtlCol="0">
              <a:spAutoFit/>
            </a:bodyPr>
            <a:lstStyle/>
            <a:p>
              <a:r>
                <a:rPr lang="en-US" dirty="0" smtClean="0">
                  <a:solidFill>
                    <a:srgbClr val="000000"/>
                  </a:solidFill>
                  <a:latin typeface="Tahoma"/>
                </a:rPr>
                <a:t>Channel 1</a:t>
              </a:r>
              <a:endParaRPr lang="en-US" dirty="0">
                <a:solidFill>
                  <a:srgbClr val="000000"/>
                </a:solidFill>
                <a:latin typeface="Tahoma"/>
              </a:endParaRPr>
            </a:p>
          </p:txBody>
        </p:sp>
        <p:sp>
          <p:nvSpPr>
            <p:cNvPr id="17" name="Rectangle 16"/>
            <p:cNvSpPr/>
            <p:nvPr/>
          </p:nvSpPr>
          <p:spPr>
            <a:xfrm>
              <a:off x="3069635" y="3693877"/>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18" name="Rectangle 17"/>
            <p:cNvSpPr/>
            <p:nvPr/>
          </p:nvSpPr>
          <p:spPr>
            <a:xfrm>
              <a:off x="3069635" y="4092691"/>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cxnSp>
          <p:nvCxnSpPr>
            <p:cNvPr id="20" name="Straight Connector 19"/>
            <p:cNvCxnSpPr/>
            <p:nvPr/>
          </p:nvCxnSpPr>
          <p:spPr>
            <a:xfrm>
              <a:off x="2664174"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326291"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988407"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50523" y="2364499"/>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312640" y="2364499"/>
              <a:ext cx="0" cy="2326412"/>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069635" y="2497437"/>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28" name="Rectangle 27"/>
            <p:cNvSpPr/>
            <p:nvPr/>
          </p:nvSpPr>
          <p:spPr>
            <a:xfrm>
              <a:off x="2723342"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9" name="Rectangle 28"/>
            <p:cNvSpPr/>
            <p:nvPr/>
          </p:nvSpPr>
          <p:spPr>
            <a:xfrm>
              <a:off x="2376187"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0" name="Rectangle 29"/>
            <p:cNvSpPr/>
            <p:nvPr/>
          </p:nvSpPr>
          <p:spPr>
            <a:xfrm>
              <a:off x="1367408"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1" name="Rectangle 30"/>
            <p:cNvSpPr/>
            <p:nvPr/>
          </p:nvSpPr>
          <p:spPr>
            <a:xfrm>
              <a:off x="2702599"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2381059"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2052448" y="4204880"/>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4" name="Rectangle 33"/>
            <p:cNvSpPr/>
            <p:nvPr/>
          </p:nvSpPr>
          <p:spPr>
            <a:xfrm>
              <a:off x="2034767" y="2696843"/>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5" name="Rectangle 34"/>
            <p:cNvSpPr/>
            <p:nvPr/>
          </p:nvSpPr>
          <p:spPr>
            <a:xfrm>
              <a:off x="2729469" y="3120628"/>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44" name="Rectangle 43"/>
            <p:cNvSpPr/>
            <p:nvPr/>
          </p:nvSpPr>
          <p:spPr>
            <a:xfrm>
              <a:off x="1705292" y="2696843"/>
              <a:ext cx="231883" cy="1994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21" name="TextBox 120"/>
            <p:cNvSpPr txBox="1"/>
            <p:nvPr/>
          </p:nvSpPr>
          <p:spPr>
            <a:xfrm>
              <a:off x="611560" y="4725144"/>
              <a:ext cx="3456384" cy="369332"/>
            </a:xfrm>
            <a:prstGeom prst="rect">
              <a:avLst/>
            </a:prstGeom>
            <a:noFill/>
          </p:spPr>
          <p:txBody>
            <a:bodyPr wrap="square" rtlCol="0">
              <a:spAutoFit/>
            </a:bodyPr>
            <a:lstStyle/>
            <a:p>
              <a:r>
                <a:rPr lang="en-US" b="1" dirty="0" smtClean="0">
                  <a:solidFill>
                    <a:srgbClr val="000000"/>
                  </a:solidFill>
                  <a:latin typeface="Tahoma"/>
                </a:rPr>
                <a:t>Conventional Page Mapping</a:t>
              </a:r>
              <a:endParaRPr lang="en-US" b="1" dirty="0">
                <a:solidFill>
                  <a:srgbClr val="000000"/>
                </a:solidFill>
                <a:latin typeface="Tahoma"/>
              </a:endParaRPr>
            </a:p>
          </p:txBody>
        </p:sp>
        <p:grpSp>
          <p:nvGrpSpPr>
            <p:cNvPr id="6" name="Group 131"/>
            <p:cNvGrpSpPr/>
            <p:nvPr/>
          </p:nvGrpSpPr>
          <p:grpSpPr>
            <a:xfrm>
              <a:off x="1187624" y="1988840"/>
              <a:ext cx="1872208" cy="642490"/>
              <a:chOff x="1187624" y="1731288"/>
              <a:chExt cx="1872208" cy="642490"/>
            </a:xfrm>
          </p:grpSpPr>
          <p:cxnSp>
            <p:nvCxnSpPr>
              <p:cNvPr id="125" name="Straight Arrow Connector 124"/>
              <p:cNvCxnSpPr/>
              <p:nvPr/>
            </p:nvCxnSpPr>
            <p:spPr>
              <a:xfrm flipH="1">
                <a:off x="1187624" y="1988840"/>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1691680" y="1731288"/>
                <a:ext cx="1368152" cy="276999"/>
              </a:xfrm>
              <a:prstGeom prst="rect">
                <a:avLst/>
              </a:prstGeom>
              <a:noFill/>
            </p:spPr>
            <p:txBody>
              <a:bodyPr wrap="square" rtlCol="0">
                <a:spAutoFit/>
              </a:bodyPr>
              <a:lstStyle/>
              <a:p>
                <a:r>
                  <a:rPr lang="en-US" sz="1200" dirty="0" smtClean="0">
                    <a:solidFill>
                      <a:srgbClr val="000000"/>
                    </a:solidFill>
                    <a:latin typeface="Tahoma"/>
                  </a:rPr>
                  <a:t>Time Units</a:t>
                </a:r>
                <a:endParaRPr lang="en-US" sz="1200" dirty="0">
                  <a:solidFill>
                    <a:srgbClr val="000000"/>
                  </a:solidFill>
                  <a:latin typeface="Tahoma"/>
                </a:endParaRPr>
              </a:p>
            </p:txBody>
          </p:sp>
          <p:sp>
            <p:nvSpPr>
              <p:cNvPr id="127" name="TextBox 126"/>
              <p:cNvSpPr txBox="1"/>
              <p:nvPr/>
            </p:nvSpPr>
            <p:spPr>
              <a:xfrm>
                <a:off x="2673288" y="2015344"/>
                <a:ext cx="288032" cy="338554"/>
              </a:xfrm>
              <a:prstGeom prst="rect">
                <a:avLst/>
              </a:prstGeom>
              <a:noFill/>
            </p:spPr>
            <p:txBody>
              <a:bodyPr wrap="square" rtlCol="0">
                <a:spAutoFit/>
              </a:bodyPr>
              <a:lstStyle/>
              <a:p>
                <a:r>
                  <a:rPr lang="en-US" sz="1600" dirty="0" smtClean="0">
                    <a:solidFill>
                      <a:srgbClr val="000000"/>
                    </a:solidFill>
                    <a:latin typeface="Tahoma"/>
                  </a:rPr>
                  <a:t>1</a:t>
                </a:r>
                <a:endParaRPr lang="en-US" sz="1600" dirty="0">
                  <a:solidFill>
                    <a:srgbClr val="000000"/>
                  </a:solidFill>
                  <a:latin typeface="Tahoma"/>
                </a:endParaRPr>
              </a:p>
            </p:txBody>
          </p:sp>
          <p:sp>
            <p:nvSpPr>
              <p:cNvPr id="128" name="TextBox 127"/>
              <p:cNvSpPr txBox="1"/>
              <p:nvPr/>
            </p:nvSpPr>
            <p:spPr>
              <a:xfrm>
                <a:off x="2339752" y="2023578"/>
                <a:ext cx="288032" cy="338554"/>
              </a:xfrm>
              <a:prstGeom prst="rect">
                <a:avLst/>
              </a:prstGeom>
              <a:noFill/>
            </p:spPr>
            <p:txBody>
              <a:bodyPr wrap="square" rtlCol="0">
                <a:spAutoFit/>
              </a:bodyPr>
              <a:lstStyle/>
              <a:p>
                <a:r>
                  <a:rPr lang="en-US" sz="1600" dirty="0" smtClean="0">
                    <a:solidFill>
                      <a:srgbClr val="000000"/>
                    </a:solidFill>
                    <a:latin typeface="Tahoma"/>
                  </a:rPr>
                  <a:t>2</a:t>
                </a:r>
                <a:endParaRPr lang="en-US" sz="1600" dirty="0">
                  <a:solidFill>
                    <a:srgbClr val="000000"/>
                  </a:solidFill>
                  <a:latin typeface="Tahoma"/>
                </a:endParaRPr>
              </a:p>
            </p:txBody>
          </p:sp>
          <p:sp>
            <p:nvSpPr>
              <p:cNvPr id="129" name="TextBox 128"/>
              <p:cNvSpPr txBox="1"/>
              <p:nvPr/>
            </p:nvSpPr>
            <p:spPr>
              <a:xfrm>
                <a:off x="1992964" y="2015344"/>
                <a:ext cx="288032" cy="338554"/>
              </a:xfrm>
              <a:prstGeom prst="rect">
                <a:avLst/>
              </a:prstGeom>
              <a:noFill/>
            </p:spPr>
            <p:txBody>
              <a:bodyPr wrap="square" rtlCol="0">
                <a:spAutoFit/>
              </a:bodyPr>
              <a:lstStyle/>
              <a:p>
                <a:r>
                  <a:rPr lang="en-US" sz="1600" dirty="0" smtClean="0">
                    <a:solidFill>
                      <a:srgbClr val="000000"/>
                    </a:solidFill>
                    <a:latin typeface="Tahoma"/>
                  </a:rPr>
                  <a:t>3</a:t>
                </a:r>
                <a:endParaRPr lang="en-US" sz="1600" dirty="0">
                  <a:solidFill>
                    <a:srgbClr val="000000"/>
                  </a:solidFill>
                  <a:latin typeface="Tahoma"/>
                </a:endParaRPr>
              </a:p>
            </p:txBody>
          </p:sp>
          <p:sp>
            <p:nvSpPr>
              <p:cNvPr id="130" name="TextBox 129"/>
              <p:cNvSpPr txBox="1"/>
              <p:nvPr/>
            </p:nvSpPr>
            <p:spPr>
              <a:xfrm>
                <a:off x="1651924" y="2021092"/>
                <a:ext cx="288032" cy="338554"/>
              </a:xfrm>
              <a:prstGeom prst="rect">
                <a:avLst/>
              </a:prstGeom>
              <a:noFill/>
            </p:spPr>
            <p:txBody>
              <a:bodyPr wrap="square" rtlCol="0">
                <a:spAutoFit/>
              </a:bodyPr>
              <a:lstStyle/>
              <a:p>
                <a:r>
                  <a:rPr lang="en-US" sz="1600" dirty="0" smtClean="0">
                    <a:solidFill>
                      <a:srgbClr val="000000"/>
                    </a:solidFill>
                    <a:latin typeface="Tahoma"/>
                  </a:rPr>
                  <a:t>4</a:t>
                </a:r>
                <a:endParaRPr lang="en-US" sz="1600" dirty="0">
                  <a:solidFill>
                    <a:srgbClr val="000000"/>
                  </a:solidFill>
                  <a:latin typeface="Tahoma"/>
                </a:endParaRPr>
              </a:p>
            </p:txBody>
          </p:sp>
          <p:sp>
            <p:nvSpPr>
              <p:cNvPr id="131" name="TextBox 130"/>
              <p:cNvSpPr txBox="1"/>
              <p:nvPr/>
            </p:nvSpPr>
            <p:spPr>
              <a:xfrm>
                <a:off x="1331640" y="2035224"/>
                <a:ext cx="288032" cy="338554"/>
              </a:xfrm>
              <a:prstGeom prst="rect">
                <a:avLst/>
              </a:prstGeom>
              <a:noFill/>
            </p:spPr>
            <p:txBody>
              <a:bodyPr wrap="square" rtlCol="0">
                <a:spAutoFit/>
              </a:bodyPr>
              <a:lstStyle/>
              <a:p>
                <a:r>
                  <a:rPr lang="en-US" sz="1600" dirty="0" smtClean="0">
                    <a:solidFill>
                      <a:srgbClr val="000000"/>
                    </a:solidFill>
                    <a:latin typeface="Tahoma"/>
                  </a:rPr>
                  <a:t>5</a:t>
                </a:r>
                <a:endParaRPr lang="en-US" sz="1600" dirty="0">
                  <a:solidFill>
                    <a:srgbClr val="000000"/>
                  </a:solidFill>
                  <a:latin typeface="Tahoma"/>
                </a:endParaRPr>
              </a:p>
            </p:txBody>
          </p:sp>
        </p:grpSp>
      </p:grpSp>
      <p:grpSp>
        <p:nvGrpSpPr>
          <p:cNvPr id="13" name="Group 12"/>
          <p:cNvGrpSpPr/>
          <p:nvPr/>
        </p:nvGrpSpPr>
        <p:grpSpPr>
          <a:xfrm>
            <a:off x="4804312" y="1939922"/>
            <a:ext cx="4160176" cy="3154554"/>
            <a:chOff x="4804312" y="1939922"/>
            <a:chExt cx="4160176" cy="3154554"/>
          </a:xfrm>
        </p:grpSpPr>
        <p:sp>
          <p:nvSpPr>
            <p:cNvPr id="122" name="TextBox 121"/>
            <p:cNvSpPr txBox="1"/>
            <p:nvPr/>
          </p:nvSpPr>
          <p:spPr>
            <a:xfrm>
              <a:off x="4932040" y="4725144"/>
              <a:ext cx="3024336" cy="369332"/>
            </a:xfrm>
            <a:prstGeom prst="rect">
              <a:avLst/>
            </a:prstGeom>
            <a:noFill/>
          </p:spPr>
          <p:txBody>
            <a:bodyPr wrap="square" rtlCol="0">
              <a:spAutoFit/>
            </a:bodyPr>
            <a:lstStyle/>
            <a:p>
              <a:pPr algn="ctr"/>
              <a:r>
                <a:rPr lang="en-US" b="1" dirty="0" smtClean="0">
                  <a:solidFill>
                    <a:srgbClr val="000000"/>
                  </a:solidFill>
                  <a:latin typeface="Tahoma"/>
                </a:rPr>
                <a:t>Channel Partitioning</a:t>
              </a:r>
              <a:endParaRPr lang="en-US" b="1" dirty="0">
                <a:solidFill>
                  <a:srgbClr val="000000"/>
                </a:solidFill>
                <a:latin typeface="Tahoma"/>
              </a:endParaRPr>
            </a:p>
          </p:txBody>
        </p:sp>
        <p:sp>
          <p:nvSpPr>
            <p:cNvPr id="73" name="Rectangle 72"/>
            <p:cNvSpPr/>
            <p:nvPr/>
          </p:nvSpPr>
          <p:spPr>
            <a:xfrm>
              <a:off x="4804312" y="2661279"/>
              <a:ext cx="1013651" cy="5317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0</a:t>
              </a:r>
            </a:p>
            <a:p>
              <a:pPr algn="ctr"/>
              <a:r>
                <a:rPr lang="en-US" dirty="0" smtClean="0">
                  <a:solidFill>
                    <a:srgbClr val="FFFFFF"/>
                  </a:solidFill>
                  <a:latin typeface="Tahoma"/>
                </a:rPr>
                <a:t>App A</a:t>
              </a:r>
              <a:endParaRPr lang="en-US" dirty="0">
                <a:solidFill>
                  <a:srgbClr val="FFFFFF"/>
                </a:solidFill>
                <a:latin typeface="Tahoma"/>
              </a:endParaRPr>
            </a:p>
          </p:txBody>
        </p:sp>
        <p:sp>
          <p:nvSpPr>
            <p:cNvPr id="74" name="Rectangle 73"/>
            <p:cNvSpPr/>
            <p:nvPr/>
          </p:nvSpPr>
          <p:spPr>
            <a:xfrm>
              <a:off x="4804312" y="3791251"/>
              <a:ext cx="1013651" cy="53175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Tahoma"/>
                </a:rPr>
                <a:t>Core 1</a:t>
              </a:r>
            </a:p>
            <a:p>
              <a:pPr algn="ctr"/>
              <a:r>
                <a:rPr lang="en-US" dirty="0" smtClean="0">
                  <a:solidFill>
                    <a:srgbClr val="FFFFFF"/>
                  </a:solidFill>
                  <a:latin typeface="Tahoma"/>
                </a:rPr>
                <a:t>App B</a:t>
              </a:r>
              <a:endParaRPr lang="en-US" dirty="0">
                <a:solidFill>
                  <a:srgbClr val="FFFFFF"/>
                </a:solidFill>
                <a:latin typeface="Tahoma"/>
              </a:endParaRPr>
            </a:p>
          </p:txBody>
        </p:sp>
        <p:sp>
          <p:nvSpPr>
            <p:cNvPr id="75" name="Rectangle 74"/>
            <p:cNvSpPr/>
            <p:nvPr/>
          </p:nvSpPr>
          <p:spPr>
            <a:xfrm>
              <a:off x="7645858" y="2395404"/>
              <a:ext cx="1283958" cy="99703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6" name="TextBox 75"/>
            <p:cNvSpPr txBox="1"/>
            <p:nvPr/>
          </p:nvSpPr>
          <p:spPr>
            <a:xfrm>
              <a:off x="7711387" y="2057520"/>
              <a:ext cx="1216381" cy="369332"/>
            </a:xfrm>
            <a:prstGeom prst="rect">
              <a:avLst/>
            </a:prstGeom>
            <a:noFill/>
          </p:spPr>
          <p:txBody>
            <a:bodyPr wrap="square" rtlCol="0">
              <a:spAutoFit/>
            </a:bodyPr>
            <a:lstStyle/>
            <a:p>
              <a:r>
                <a:rPr lang="en-US" dirty="0" smtClean="0">
                  <a:solidFill>
                    <a:srgbClr val="000000"/>
                  </a:solidFill>
                  <a:latin typeface="Tahoma"/>
                </a:rPr>
                <a:t>Channel 0</a:t>
              </a:r>
              <a:endParaRPr lang="en-US" dirty="0">
                <a:solidFill>
                  <a:srgbClr val="000000"/>
                </a:solidFill>
                <a:latin typeface="Tahoma"/>
              </a:endParaRPr>
            </a:p>
          </p:txBody>
        </p:sp>
        <p:sp>
          <p:nvSpPr>
            <p:cNvPr id="77" name="Rectangle 76"/>
            <p:cNvSpPr/>
            <p:nvPr/>
          </p:nvSpPr>
          <p:spPr>
            <a:xfrm>
              <a:off x="7713435" y="2927155"/>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sp>
          <p:nvSpPr>
            <p:cNvPr id="78" name="Rectangle 77"/>
            <p:cNvSpPr/>
            <p:nvPr/>
          </p:nvSpPr>
          <p:spPr>
            <a:xfrm>
              <a:off x="7645858" y="3591844"/>
              <a:ext cx="1283958" cy="86409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79" name="Rectangle 78"/>
            <p:cNvSpPr/>
            <p:nvPr/>
          </p:nvSpPr>
          <p:spPr>
            <a:xfrm>
              <a:off x="7713435" y="3658313"/>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80" name="Rectangle 79"/>
            <p:cNvSpPr/>
            <p:nvPr/>
          </p:nvSpPr>
          <p:spPr>
            <a:xfrm>
              <a:off x="7713435" y="4057127"/>
              <a:ext cx="1148805" cy="332345"/>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1</a:t>
              </a:r>
              <a:endParaRPr lang="en-US" dirty="0">
                <a:solidFill>
                  <a:srgbClr val="000000"/>
                </a:solidFill>
                <a:latin typeface="Tahoma"/>
              </a:endParaRPr>
            </a:p>
          </p:txBody>
        </p:sp>
        <p:cxnSp>
          <p:nvCxnSpPr>
            <p:cNvPr id="81" name="Straight Connector 80"/>
            <p:cNvCxnSpPr/>
            <p:nvPr/>
          </p:nvCxnSpPr>
          <p:spPr>
            <a:xfrm>
              <a:off x="7307974"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970091"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6632207"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294323" y="2328935"/>
              <a:ext cx="0" cy="2326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956440" y="2328935"/>
              <a:ext cx="0" cy="2326412"/>
            </a:xfrm>
            <a:prstGeom prst="line">
              <a:avLst/>
            </a:prstGeom>
          </p:spPr>
          <p:style>
            <a:lnRef idx="1">
              <a:schemeClr val="accent1"/>
            </a:lnRef>
            <a:fillRef idx="0">
              <a:schemeClr val="accent1"/>
            </a:fillRef>
            <a:effectRef idx="0">
              <a:schemeClr val="accent1"/>
            </a:effectRef>
            <a:fontRef idx="minor">
              <a:schemeClr val="tx1"/>
            </a:fontRef>
          </p:style>
        </p:cxnSp>
        <p:sp>
          <p:nvSpPr>
            <p:cNvPr id="86" name="Rectangle 85"/>
            <p:cNvSpPr/>
            <p:nvPr/>
          </p:nvSpPr>
          <p:spPr>
            <a:xfrm>
              <a:off x="7713435" y="2461873"/>
              <a:ext cx="1148805" cy="39881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latin typeface="Tahoma"/>
                </a:rPr>
                <a:t>Bank 0</a:t>
              </a:r>
              <a:endParaRPr lang="en-US" dirty="0">
                <a:solidFill>
                  <a:srgbClr val="000000"/>
                </a:solidFill>
                <a:latin typeface="Tahoma"/>
              </a:endParaRPr>
            </a:p>
          </p:txBody>
        </p:sp>
        <p:sp>
          <p:nvSpPr>
            <p:cNvPr id="87" name="Rectangle 86"/>
            <p:cNvSpPr/>
            <p:nvPr/>
          </p:nvSpPr>
          <p:spPr>
            <a:xfrm>
              <a:off x="7367142"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8" name="Rectangle 87"/>
            <p:cNvSpPr/>
            <p:nvPr/>
          </p:nvSpPr>
          <p:spPr>
            <a:xfrm>
              <a:off x="7019987"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89" name="Rectangle 88"/>
            <p:cNvSpPr/>
            <p:nvPr/>
          </p:nvSpPr>
          <p:spPr>
            <a:xfrm>
              <a:off x="6346488"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3" name="Rectangle 92"/>
            <p:cNvSpPr/>
            <p:nvPr/>
          </p:nvSpPr>
          <p:spPr>
            <a:xfrm>
              <a:off x="6678567" y="2661279"/>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95" name="Rectangle 94"/>
            <p:cNvSpPr/>
            <p:nvPr/>
          </p:nvSpPr>
          <p:spPr>
            <a:xfrm>
              <a:off x="7354932" y="3762752"/>
              <a:ext cx="231883" cy="199407"/>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nvGrpSpPr>
            <p:cNvPr id="96" name="Group 131"/>
            <p:cNvGrpSpPr/>
            <p:nvPr/>
          </p:nvGrpSpPr>
          <p:grpSpPr>
            <a:xfrm>
              <a:off x="5831424" y="1939922"/>
              <a:ext cx="1894645" cy="655844"/>
              <a:chOff x="1187624" y="1717934"/>
              <a:chExt cx="1894645" cy="655844"/>
            </a:xfrm>
          </p:grpSpPr>
          <p:cxnSp>
            <p:nvCxnSpPr>
              <p:cNvPr id="123" name="Straight Arrow Connector 122"/>
              <p:cNvCxnSpPr/>
              <p:nvPr/>
            </p:nvCxnSpPr>
            <p:spPr>
              <a:xfrm flipH="1">
                <a:off x="1187624" y="1988840"/>
                <a:ext cx="18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1714117" y="1717934"/>
                <a:ext cx="1368152" cy="276999"/>
              </a:xfrm>
              <a:prstGeom prst="rect">
                <a:avLst/>
              </a:prstGeom>
              <a:noFill/>
            </p:spPr>
            <p:txBody>
              <a:bodyPr wrap="square" rtlCol="0">
                <a:spAutoFit/>
              </a:bodyPr>
              <a:lstStyle/>
              <a:p>
                <a:r>
                  <a:rPr lang="en-US" sz="1200" dirty="0" smtClean="0">
                    <a:solidFill>
                      <a:srgbClr val="000000"/>
                    </a:solidFill>
                    <a:latin typeface="Tahoma"/>
                  </a:rPr>
                  <a:t>Time Units</a:t>
                </a:r>
                <a:endParaRPr lang="en-US" sz="1200" dirty="0">
                  <a:solidFill>
                    <a:srgbClr val="000000"/>
                  </a:solidFill>
                  <a:latin typeface="Tahoma"/>
                </a:endParaRPr>
              </a:p>
            </p:txBody>
          </p:sp>
          <p:sp>
            <p:nvSpPr>
              <p:cNvPr id="132" name="TextBox 131"/>
              <p:cNvSpPr txBox="1"/>
              <p:nvPr/>
            </p:nvSpPr>
            <p:spPr>
              <a:xfrm>
                <a:off x="2673288" y="2015344"/>
                <a:ext cx="288032" cy="338554"/>
              </a:xfrm>
              <a:prstGeom prst="rect">
                <a:avLst/>
              </a:prstGeom>
              <a:noFill/>
            </p:spPr>
            <p:txBody>
              <a:bodyPr wrap="square" rtlCol="0">
                <a:spAutoFit/>
              </a:bodyPr>
              <a:lstStyle/>
              <a:p>
                <a:r>
                  <a:rPr lang="en-US" sz="1600" dirty="0" smtClean="0">
                    <a:solidFill>
                      <a:srgbClr val="000000"/>
                    </a:solidFill>
                    <a:latin typeface="Tahoma"/>
                  </a:rPr>
                  <a:t>1</a:t>
                </a:r>
                <a:endParaRPr lang="en-US" sz="1600" dirty="0">
                  <a:solidFill>
                    <a:srgbClr val="000000"/>
                  </a:solidFill>
                  <a:latin typeface="Tahoma"/>
                </a:endParaRPr>
              </a:p>
            </p:txBody>
          </p:sp>
          <p:sp>
            <p:nvSpPr>
              <p:cNvPr id="133" name="TextBox 132"/>
              <p:cNvSpPr txBox="1"/>
              <p:nvPr/>
            </p:nvSpPr>
            <p:spPr>
              <a:xfrm>
                <a:off x="2339752" y="2023578"/>
                <a:ext cx="288032" cy="338554"/>
              </a:xfrm>
              <a:prstGeom prst="rect">
                <a:avLst/>
              </a:prstGeom>
              <a:noFill/>
            </p:spPr>
            <p:txBody>
              <a:bodyPr wrap="square" rtlCol="0">
                <a:spAutoFit/>
              </a:bodyPr>
              <a:lstStyle/>
              <a:p>
                <a:r>
                  <a:rPr lang="en-US" sz="1600" dirty="0" smtClean="0">
                    <a:solidFill>
                      <a:srgbClr val="000000"/>
                    </a:solidFill>
                    <a:latin typeface="Tahoma"/>
                  </a:rPr>
                  <a:t>2</a:t>
                </a:r>
                <a:endParaRPr lang="en-US" sz="1600" dirty="0">
                  <a:solidFill>
                    <a:srgbClr val="000000"/>
                  </a:solidFill>
                  <a:latin typeface="Tahoma"/>
                </a:endParaRPr>
              </a:p>
            </p:txBody>
          </p:sp>
          <p:sp>
            <p:nvSpPr>
              <p:cNvPr id="141" name="TextBox 140"/>
              <p:cNvSpPr txBox="1"/>
              <p:nvPr/>
            </p:nvSpPr>
            <p:spPr>
              <a:xfrm>
                <a:off x="1992964" y="2015344"/>
                <a:ext cx="288032" cy="338554"/>
              </a:xfrm>
              <a:prstGeom prst="rect">
                <a:avLst/>
              </a:prstGeom>
              <a:noFill/>
            </p:spPr>
            <p:txBody>
              <a:bodyPr wrap="square" rtlCol="0">
                <a:spAutoFit/>
              </a:bodyPr>
              <a:lstStyle/>
              <a:p>
                <a:r>
                  <a:rPr lang="en-US" sz="1600" dirty="0" smtClean="0">
                    <a:solidFill>
                      <a:srgbClr val="000000"/>
                    </a:solidFill>
                    <a:latin typeface="Tahoma"/>
                  </a:rPr>
                  <a:t>3</a:t>
                </a:r>
                <a:endParaRPr lang="en-US" sz="1600" dirty="0">
                  <a:solidFill>
                    <a:srgbClr val="000000"/>
                  </a:solidFill>
                  <a:latin typeface="Tahoma"/>
                </a:endParaRPr>
              </a:p>
            </p:txBody>
          </p:sp>
          <p:sp>
            <p:nvSpPr>
              <p:cNvPr id="142" name="TextBox 141"/>
              <p:cNvSpPr txBox="1"/>
              <p:nvPr/>
            </p:nvSpPr>
            <p:spPr>
              <a:xfrm>
                <a:off x="1651924" y="2021092"/>
                <a:ext cx="288032" cy="338554"/>
              </a:xfrm>
              <a:prstGeom prst="rect">
                <a:avLst/>
              </a:prstGeom>
              <a:noFill/>
            </p:spPr>
            <p:txBody>
              <a:bodyPr wrap="square" rtlCol="0">
                <a:spAutoFit/>
              </a:bodyPr>
              <a:lstStyle/>
              <a:p>
                <a:r>
                  <a:rPr lang="en-US" sz="1600" dirty="0" smtClean="0">
                    <a:solidFill>
                      <a:srgbClr val="000000"/>
                    </a:solidFill>
                    <a:latin typeface="Tahoma"/>
                  </a:rPr>
                  <a:t>4</a:t>
                </a:r>
                <a:endParaRPr lang="en-US" sz="1600" dirty="0">
                  <a:solidFill>
                    <a:srgbClr val="000000"/>
                  </a:solidFill>
                  <a:latin typeface="Tahoma"/>
                </a:endParaRPr>
              </a:p>
            </p:txBody>
          </p:sp>
          <p:sp>
            <p:nvSpPr>
              <p:cNvPr id="143" name="TextBox 142"/>
              <p:cNvSpPr txBox="1"/>
              <p:nvPr/>
            </p:nvSpPr>
            <p:spPr>
              <a:xfrm>
                <a:off x="1331640" y="2035224"/>
                <a:ext cx="288032" cy="338554"/>
              </a:xfrm>
              <a:prstGeom prst="rect">
                <a:avLst/>
              </a:prstGeom>
              <a:noFill/>
            </p:spPr>
            <p:txBody>
              <a:bodyPr wrap="square" rtlCol="0">
                <a:spAutoFit/>
              </a:bodyPr>
              <a:lstStyle/>
              <a:p>
                <a:r>
                  <a:rPr lang="en-US" sz="1600" dirty="0" smtClean="0">
                    <a:solidFill>
                      <a:srgbClr val="000000"/>
                    </a:solidFill>
                    <a:latin typeface="Tahoma"/>
                  </a:rPr>
                  <a:t>5</a:t>
                </a:r>
                <a:endParaRPr lang="en-US" sz="1600" dirty="0">
                  <a:solidFill>
                    <a:srgbClr val="000000"/>
                  </a:solidFill>
                  <a:latin typeface="Tahoma"/>
                </a:endParaRPr>
              </a:p>
            </p:txBody>
          </p:sp>
        </p:grpSp>
        <p:sp>
          <p:nvSpPr>
            <p:cNvPr id="145" name="Rectangle 144"/>
            <p:cNvSpPr/>
            <p:nvPr/>
          </p:nvSpPr>
          <p:spPr>
            <a:xfrm>
              <a:off x="7366902"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6" name="Rectangle 145"/>
            <p:cNvSpPr/>
            <p:nvPr/>
          </p:nvSpPr>
          <p:spPr>
            <a:xfrm>
              <a:off x="7019747"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7" name="Rectangle 146"/>
            <p:cNvSpPr/>
            <p:nvPr/>
          </p:nvSpPr>
          <p:spPr>
            <a:xfrm>
              <a:off x="6346248"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48" name="Rectangle 147"/>
            <p:cNvSpPr/>
            <p:nvPr/>
          </p:nvSpPr>
          <p:spPr>
            <a:xfrm>
              <a:off x="6678327" y="3085576"/>
              <a:ext cx="231883" cy="19940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151" name="TextBox 150"/>
            <p:cNvSpPr txBox="1"/>
            <p:nvPr/>
          </p:nvSpPr>
          <p:spPr>
            <a:xfrm>
              <a:off x="7748107" y="4397340"/>
              <a:ext cx="1216381" cy="369332"/>
            </a:xfrm>
            <a:prstGeom prst="rect">
              <a:avLst/>
            </a:prstGeom>
            <a:noFill/>
          </p:spPr>
          <p:txBody>
            <a:bodyPr wrap="square" rtlCol="0">
              <a:spAutoFit/>
            </a:bodyPr>
            <a:lstStyle/>
            <a:p>
              <a:r>
                <a:rPr lang="en-US" dirty="0" smtClean="0">
                  <a:solidFill>
                    <a:srgbClr val="000000"/>
                  </a:solidFill>
                  <a:latin typeface="Tahoma"/>
                </a:rPr>
                <a:t>Channel 1</a:t>
              </a:r>
              <a:endParaRPr lang="en-US" dirty="0">
                <a:solidFill>
                  <a:srgbClr val="000000"/>
                </a:solidFill>
                <a:latin typeface="Tahoma"/>
              </a:endParaRPr>
            </a:p>
          </p:txBody>
        </p:sp>
      </p:grpSp>
    </p:spTree>
    <p:extLst>
      <p:ext uri="{BB962C8B-B14F-4D97-AF65-F5344CB8AC3E}">
        <p14:creationId xmlns:p14="http://schemas.microsoft.com/office/powerpoint/2010/main" val="14318800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0"/>
            <a:ext cx="8915400" cy="1066800"/>
          </a:xfrm>
        </p:spPr>
        <p:txBody>
          <a:bodyPr/>
          <a:lstStyle/>
          <a:p>
            <a:r>
              <a:rPr lang="en-US" sz="3200" smtClean="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smtClean="0">
                <a:solidFill>
                  <a:srgbClr val="000000"/>
                </a:solidFill>
              </a:rPr>
              <a:t>QoS-aware memory controllers</a:t>
            </a:r>
            <a:r>
              <a:rPr lang="en-US" sz="2000" dirty="0">
                <a:solidFill>
                  <a:srgbClr val="000000"/>
                </a:solidFill>
              </a:rPr>
              <a:t> </a:t>
            </a:r>
            <a:r>
              <a:rPr lang="en-US" sz="1400" dirty="0">
                <a:solidFill>
                  <a:srgbClr val="006633"/>
                </a:solidFill>
              </a:rPr>
              <a:t>[</a:t>
            </a:r>
            <a:r>
              <a:rPr lang="en-US" sz="1400" dirty="0" smtClean="0">
                <a:solidFill>
                  <a:srgbClr val="006633"/>
                </a:solidFill>
              </a:rPr>
              <a:t>Mutlu+ MICRO’07]</a:t>
            </a:r>
            <a:r>
              <a:rPr lang="en-US" sz="1400" dirty="0">
                <a:solidFill>
                  <a:srgbClr val="000000"/>
                </a:solidFill>
              </a:rPr>
              <a:t> </a:t>
            </a:r>
            <a:r>
              <a:rPr lang="en-US" sz="1400" dirty="0" smtClean="0">
                <a:solidFill>
                  <a:srgbClr val="006633"/>
                </a:solidFill>
              </a:rPr>
              <a:t>[Moscibroda+, </a:t>
            </a:r>
            <a:r>
              <a:rPr lang="en-US" sz="1400" dirty="0" err="1" smtClean="0">
                <a:solidFill>
                  <a:srgbClr val="006633"/>
                </a:solidFill>
              </a:rPr>
              <a:t>Usenix</a:t>
            </a:r>
            <a:r>
              <a:rPr lang="en-US" sz="1400" dirty="0" smtClean="0">
                <a:solidFill>
                  <a:srgbClr val="006633"/>
                </a:solidFill>
              </a:rPr>
              <a:t> Security’07] [Mutlu+ ISCA’08, Top Picks’09]</a:t>
            </a:r>
            <a:r>
              <a:rPr lang="en-US" sz="1400" dirty="0" smtClean="0">
                <a:solidFill>
                  <a:srgbClr val="000000"/>
                </a:solidFill>
              </a:rPr>
              <a:t> </a:t>
            </a:r>
            <a:r>
              <a:rPr lang="en-US" sz="1400" dirty="0" smtClean="0">
                <a:solidFill>
                  <a:srgbClr val="006633"/>
                </a:solidFill>
                <a:ea typeface="+mn-ea"/>
                <a:cs typeface="+mn-cs"/>
              </a:rPr>
              <a:t>[Kim+ HPCA’10] </a:t>
            </a:r>
            <a:r>
              <a:rPr lang="en-US" sz="1400" dirty="0" smtClean="0">
                <a:solidFill>
                  <a:srgbClr val="006633"/>
                </a:solidFill>
              </a:rPr>
              <a:t>[</a:t>
            </a:r>
            <a:r>
              <a:rPr lang="en-US" sz="1400" dirty="0">
                <a:solidFill>
                  <a:srgbClr val="006633"/>
                </a:solidFill>
              </a:rPr>
              <a:t>Kim+ </a:t>
            </a:r>
            <a:r>
              <a:rPr lang="en-US" sz="1400" dirty="0" smtClean="0">
                <a:solidFill>
                  <a:srgbClr val="006633"/>
                </a:solidFill>
              </a:rPr>
              <a:t>MICRO’10, Top Picks’11</a:t>
            </a:r>
            <a:r>
              <a:rPr lang="en-US" sz="1400" dirty="0">
                <a:solidFill>
                  <a:srgbClr val="006633"/>
                </a:solidFill>
              </a:rPr>
              <a:t>] [Ebrahimi+ ISCA’11, MICRO’11</a:t>
            </a:r>
            <a:r>
              <a:rPr lang="en-US" sz="1400" dirty="0" smtClean="0">
                <a:solidFill>
                  <a:srgbClr val="006633"/>
                </a:solidFill>
              </a:rPr>
              <a:t>] [</a:t>
            </a:r>
            <a:r>
              <a:rPr lang="en-US" sz="1400" dirty="0" err="1" smtClean="0">
                <a:solidFill>
                  <a:srgbClr val="006633"/>
                </a:solidFill>
              </a:rPr>
              <a:t>Ausavarungnirun</a:t>
            </a:r>
            <a:r>
              <a:rPr lang="en-US" sz="1400" dirty="0" smtClean="0">
                <a:solidFill>
                  <a:srgbClr val="006633"/>
                </a:solidFill>
              </a:rPr>
              <a:t>+, ISCA’12]</a:t>
            </a:r>
            <a:endParaRPr lang="en-US" sz="1400" dirty="0" smtClean="0">
              <a:solidFill>
                <a:srgbClr val="000000"/>
              </a:solidFill>
            </a:endParaRPr>
          </a:p>
          <a:p>
            <a:pPr lvl="1"/>
            <a:r>
              <a:rPr lang="en-US" sz="2000" dirty="0" err="1" smtClean="0">
                <a:solidFill>
                  <a:srgbClr val="000000"/>
                </a:solidFill>
              </a:rPr>
              <a:t>QoS</a:t>
            </a:r>
            <a:r>
              <a:rPr lang="en-US" sz="2000" dirty="0" smtClean="0">
                <a:solidFill>
                  <a:srgbClr val="000000"/>
                </a:solidFill>
              </a:rPr>
              <a:t>-aware interconnects </a:t>
            </a:r>
            <a:r>
              <a:rPr lang="en-US" sz="1400" dirty="0" smtClean="0">
                <a:solidFill>
                  <a:srgbClr val="006633"/>
                </a:solidFill>
              </a:rPr>
              <a:t>[Das+ MICRO’09, ISCA’10, Top Picks </a:t>
            </a:r>
            <a:r>
              <a:rPr lang="fr-FR" sz="1400" dirty="0" smtClean="0">
                <a:solidFill>
                  <a:srgbClr val="006633"/>
                </a:solidFill>
              </a:rPr>
              <a:t>’</a:t>
            </a:r>
            <a:r>
              <a:rPr lang="en-US" sz="1400" dirty="0" smtClean="0">
                <a:solidFill>
                  <a:srgbClr val="006633"/>
                </a:solidFill>
              </a:rPr>
              <a:t>11</a:t>
            </a:r>
            <a:r>
              <a:rPr lang="en-US" sz="1400" dirty="0">
                <a:solidFill>
                  <a:srgbClr val="006633"/>
                </a:solidFill>
              </a:rPr>
              <a:t>]</a:t>
            </a:r>
            <a:r>
              <a:rPr lang="en-US" sz="1400" dirty="0" smtClean="0">
                <a:solidFill>
                  <a:srgbClr val="006633"/>
                </a:solidFill>
              </a:rPr>
              <a:t> [Grot+ MICRO’09, ISCA’</a:t>
            </a:r>
            <a:r>
              <a:rPr lang="en-US" sz="1400" dirty="0">
                <a:solidFill>
                  <a:srgbClr val="006633"/>
                </a:solidFill>
              </a:rPr>
              <a:t>11, Top Picks </a:t>
            </a:r>
            <a:r>
              <a:rPr lang="fr-FR" sz="1400" dirty="0">
                <a:solidFill>
                  <a:srgbClr val="006633"/>
                </a:solidFill>
              </a:rPr>
              <a:t>’</a:t>
            </a:r>
            <a:r>
              <a:rPr lang="en-US" sz="1400" dirty="0" smtClean="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a:t>
            </a:r>
            <a:r>
              <a:rPr lang="en-US" sz="2000" dirty="0" smtClean="0">
                <a:solidFill>
                  <a:srgbClr val="000000"/>
                </a:solidFill>
                <a:ea typeface="+mn-ea"/>
                <a:cs typeface="+mn-cs"/>
              </a:rPr>
              <a:t>caches</a:t>
            </a:r>
            <a:endParaRPr lang="en-US" sz="1600" dirty="0" smtClean="0">
              <a:solidFill>
                <a:srgbClr val="006633"/>
              </a:solidFill>
            </a:endParaRPr>
          </a:p>
          <a:p>
            <a:endParaRPr lang="en-US" sz="1200" dirty="0" smtClean="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smtClean="0">
                <a:ea typeface="ＭＳ Ｐゴシック" pitchFamily="30" charset="-128"/>
              </a:rPr>
              <a:t>Source throttling to control access to memory system </a:t>
            </a:r>
            <a:r>
              <a:rPr lang="en-US" sz="1400" dirty="0" smtClean="0">
                <a:solidFill>
                  <a:srgbClr val="006633"/>
                </a:solidFill>
              </a:rPr>
              <a:t>[Ebrahimi+ ASPLOS’10, ISCA’11, TOCS’12] [Ebrahimi+ MICRO’09] [</a:t>
            </a:r>
            <a:r>
              <a:rPr lang="en-US" sz="1400" dirty="0" err="1" smtClean="0">
                <a:solidFill>
                  <a:srgbClr val="006633"/>
                </a:solidFill>
              </a:rPr>
              <a:t>Nychis</a:t>
            </a:r>
            <a:r>
              <a:rPr lang="en-US" sz="1400" dirty="0" smtClean="0">
                <a:solidFill>
                  <a:srgbClr val="006633"/>
                </a:solidFill>
              </a:rPr>
              <a:t>+ HotNets’10]</a:t>
            </a:r>
          </a:p>
          <a:p>
            <a:pPr lvl="1"/>
            <a:r>
              <a:rPr lang="en-US" sz="2000" dirty="0" err="1" smtClean="0">
                <a:solidFill>
                  <a:srgbClr val="000000"/>
                </a:solidFill>
                <a:ea typeface="ＭＳ Ｐゴシック" pitchFamily="30" charset="-128"/>
                <a:cs typeface="+mn-cs"/>
              </a:rPr>
              <a:t>QoS</a:t>
            </a:r>
            <a:r>
              <a:rPr lang="en-US" sz="2000" dirty="0" smtClean="0">
                <a:solidFill>
                  <a:srgbClr val="000000"/>
                </a:solidFill>
                <a:ea typeface="ＭＳ Ｐゴシック" pitchFamily="30" charset="-128"/>
                <a:cs typeface="+mn-cs"/>
              </a:rPr>
              <a:t>-aware data mapping to memory controllers </a:t>
            </a:r>
            <a:r>
              <a:rPr lang="en-US" sz="1400" dirty="0" smtClean="0">
                <a:solidFill>
                  <a:srgbClr val="006633"/>
                </a:solidFill>
                <a:ea typeface="+mn-ea"/>
                <a:cs typeface="+mn-cs"/>
              </a:rPr>
              <a:t>[</a:t>
            </a:r>
            <a:r>
              <a:rPr lang="en-US" sz="1400" dirty="0" err="1" smtClean="0">
                <a:solidFill>
                  <a:srgbClr val="006633"/>
                </a:solidFill>
                <a:ea typeface="+mn-ea"/>
                <a:cs typeface="+mn-cs"/>
              </a:rPr>
              <a:t>Muralidhara</a:t>
            </a:r>
            <a:r>
              <a:rPr lang="en-US" sz="1400" dirty="0" smtClean="0">
                <a:solidFill>
                  <a:srgbClr val="006633"/>
                </a:solidFill>
                <a:ea typeface="+mn-ea"/>
                <a:cs typeface="+mn-cs"/>
              </a:rPr>
              <a:t>+ MICRO’11]</a:t>
            </a:r>
            <a:endParaRPr lang="en-US" sz="1400" dirty="0">
              <a:solidFill>
                <a:srgbClr val="006633"/>
              </a:solidFill>
              <a:ea typeface="+mn-ea"/>
              <a:cs typeface="+mn-cs"/>
            </a:endParaRPr>
          </a:p>
          <a:p>
            <a:pPr lvl="1"/>
            <a:r>
              <a:rPr lang="en-US" sz="2000" dirty="0" err="1">
                <a:solidFill>
                  <a:srgbClr val="000000"/>
                </a:solidFill>
                <a:ea typeface="ＭＳ Ｐゴシック" pitchFamily="30" charset="-128"/>
              </a:rPr>
              <a:t>QoS</a:t>
            </a:r>
            <a:r>
              <a:rPr lang="en-US" sz="2000" dirty="0">
                <a:solidFill>
                  <a:srgbClr val="000000"/>
                </a:solidFill>
                <a:ea typeface="ＭＳ Ｐゴシック" pitchFamily="30" charset="-128"/>
              </a:rPr>
              <a:t>-aware </a:t>
            </a:r>
            <a:r>
              <a:rPr lang="en-US" sz="2000" dirty="0" smtClean="0">
                <a:solidFill>
                  <a:srgbClr val="000000"/>
                </a:solidFill>
                <a:ea typeface="ＭＳ Ｐゴシック" pitchFamily="30" charset="-128"/>
              </a:rPr>
              <a:t>thread scheduling to cores</a:t>
            </a:r>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95</a:t>
            </a:fld>
            <a:endParaRPr lang="en-US"/>
          </a:p>
        </p:txBody>
      </p:sp>
      <p:sp>
        <p:nvSpPr>
          <p:cNvPr id="5" name="Rectangle 4"/>
          <p:cNvSpPr/>
          <p:nvPr/>
        </p:nvSpPr>
        <p:spPr>
          <a:xfrm>
            <a:off x="899592" y="1844824"/>
            <a:ext cx="3600400"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Tree>
    <p:extLst>
      <p:ext uri="{BB962C8B-B14F-4D97-AF65-F5344CB8AC3E}">
        <p14:creationId xmlns:p14="http://schemas.microsoft.com/office/powerpoint/2010/main" val="1984440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QoS</a:t>
            </a:r>
            <a:r>
              <a:rPr lang="en-US" dirty="0" smtClean="0"/>
              <a:t>-Aware Memory Scheduling</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r>
              <a:rPr lang="en-US" dirty="0" smtClean="0"/>
              <a:t>How to schedule requests to provide</a:t>
            </a:r>
          </a:p>
          <a:p>
            <a:pPr lvl="1"/>
            <a:r>
              <a:rPr lang="en-US" dirty="0" smtClean="0"/>
              <a:t>High system performance</a:t>
            </a:r>
          </a:p>
          <a:p>
            <a:pPr lvl="1"/>
            <a:r>
              <a:rPr lang="en-US" dirty="0" smtClean="0"/>
              <a:t>High fairness to applications</a:t>
            </a:r>
          </a:p>
          <a:p>
            <a:pPr lvl="1"/>
            <a:r>
              <a:rPr lang="en-US" dirty="0" smtClean="0"/>
              <a:t>Configurability to system software </a:t>
            </a:r>
          </a:p>
          <a:p>
            <a:pPr lvl="1"/>
            <a:endParaRPr lang="en-US" dirty="0"/>
          </a:p>
          <a:p>
            <a:r>
              <a:rPr lang="en-US" dirty="0" smtClean="0"/>
              <a:t>Memory controller needs to be aware of threads</a:t>
            </a:r>
            <a:endParaRPr lang="en-US" dirty="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96</a:t>
            </a:fld>
            <a:endParaRPr lang="en-US" altLang="en-US">
              <a:solidFill>
                <a:srgbClr val="000000"/>
              </a:solidFill>
            </a:endParaRPr>
          </a:p>
        </p:txBody>
      </p:sp>
      <p:sp>
        <p:nvSpPr>
          <p:cNvPr id="15" name="Rounded Rectangle 14"/>
          <p:cNvSpPr/>
          <p:nvPr/>
        </p:nvSpPr>
        <p:spPr>
          <a:xfrm>
            <a:off x="2209800" y="1981201"/>
            <a:ext cx="1447800" cy="838200"/>
          </a:xfrm>
          <a:prstGeom prst="roundRect">
            <a:avLst/>
          </a:prstGeom>
          <a:noFill/>
          <a:ln w="31750" cap="flat" cmpd="sng" algn="ctr">
            <a:solidFill>
              <a:sysClr val="windowText" lastClr="000000"/>
            </a:solidFill>
            <a:prstDash val="sysDot"/>
          </a:ln>
          <a:effectLst/>
        </p:spPr>
        <p:txBody>
          <a:bodyPr lIns="91425" tIns="45713" rIns="91425" bIns="45713" rtlCol="0" anchor="ctr"/>
          <a:lstStyle/>
          <a:p>
            <a:pPr algn="ctr" defTabSz="914259">
              <a:defRPr/>
            </a:pPr>
            <a:endParaRPr lang="en-US" kern="0">
              <a:solidFill>
                <a:sysClr val="window" lastClr="FFFFFF"/>
              </a:solidFill>
              <a:latin typeface="Calibri"/>
            </a:endParaRPr>
          </a:p>
        </p:txBody>
      </p:sp>
      <p:sp>
        <p:nvSpPr>
          <p:cNvPr id="16" name="Rectangle 15"/>
          <p:cNvSpPr/>
          <p:nvPr/>
        </p:nvSpPr>
        <p:spPr>
          <a:xfrm>
            <a:off x="2286000" y="2095501"/>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13" rIns="0" bIns="45713" rtlCol="0" anchor="ctr"/>
          <a:lstStyle/>
          <a:p>
            <a:pPr algn="ctr" defTabSz="914259">
              <a:lnSpc>
                <a:spcPct val="90000"/>
              </a:lnSpc>
              <a:defRPr/>
            </a:pPr>
            <a:r>
              <a:rPr lang="en-US" sz="2200" kern="0" dirty="0">
                <a:solidFill>
                  <a:sysClr val="window" lastClr="FFFFFF"/>
                </a:solidFill>
                <a:latin typeface="Calibri"/>
              </a:rPr>
              <a:t>Memory Controller</a:t>
            </a:r>
          </a:p>
        </p:txBody>
      </p:sp>
      <p:sp>
        <p:nvSpPr>
          <p:cNvPr id="17" name="Rectangle 16"/>
          <p:cNvSpPr/>
          <p:nvPr/>
        </p:nvSpPr>
        <p:spPr>
          <a:xfrm>
            <a:off x="7620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sp>
        <p:nvSpPr>
          <p:cNvPr id="18" name="Rectangle 17"/>
          <p:cNvSpPr/>
          <p:nvPr/>
        </p:nvSpPr>
        <p:spPr>
          <a:xfrm>
            <a:off x="14478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sp>
        <p:nvSpPr>
          <p:cNvPr id="19" name="Rectangle 18"/>
          <p:cNvSpPr/>
          <p:nvPr/>
        </p:nvSpPr>
        <p:spPr>
          <a:xfrm>
            <a:off x="7620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sp>
        <p:nvSpPr>
          <p:cNvPr id="20" name="Rectangle 19"/>
          <p:cNvSpPr/>
          <p:nvPr/>
        </p:nvSpPr>
        <p:spPr>
          <a:xfrm>
            <a:off x="14478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200" kern="0" dirty="0">
                <a:solidFill>
                  <a:sysClr val="window" lastClr="FFFFFF"/>
                </a:solidFill>
                <a:latin typeface="Calibri"/>
              </a:rPr>
              <a:t>Core</a:t>
            </a:r>
          </a:p>
        </p:txBody>
      </p:sp>
      <p:grpSp>
        <p:nvGrpSpPr>
          <p:cNvPr id="21" name="Group 20"/>
          <p:cNvGrpSpPr/>
          <p:nvPr/>
        </p:nvGrpSpPr>
        <p:grpSpPr>
          <a:xfrm>
            <a:off x="3759696" y="2132856"/>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algn="ctr" defTabSz="914259">
                <a:defRPr/>
              </a:pPr>
              <a:endParaRPr lang="en-US" kern="0">
                <a:solidFill>
                  <a:sysClr val="window" lastClr="FFFFFF"/>
                </a:solidFill>
                <a:latin typeface="Calibri"/>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defTabSz="914259">
                <a:defRPr/>
              </a:pPr>
              <a:r>
                <a:rPr lang="en-US" sz="2000" kern="0" dirty="0">
                  <a:solidFill>
                    <a:sysClr val="window" lastClr="FFFFFF"/>
                  </a:solidFill>
                  <a:latin typeface="Calibri"/>
                </a:rPr>
                <a:t>Memory</a:t>
              </a:r>
            </a:p>
          </p:txBody>
        </p:sp>
      </p:grpSp>
      <p:cxnSp>
        <p:nvCxnSpPr>
          <p:cNvPr id="24" name="Curved Connector 23"/>
          <p:cNvCxnSpPr>
            <a:stCxn id="16" idx="0"/>
          </p:cNvCxnSpPr>
          <p:nvPr/>
        </p:nvCxnSpPr>
        <p:spPr>
          <a:xfrm rot="5400000" flipH="1" flipV="1">
            <a:off x="3011020" y="1525117"/>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635896" y="1196752"/>
            <a:ext cx="4086944" cy="830997"/>
          </a:xfrm>
          <a:prstGeom prst="rect">
            <a:avLst/>
          </a:prstGeom>
          <a:noFill/>
        </p:spPr>
        <p:txBody>
          <a:bodyPr wrap="square" lIns="91425" tIns="45713" rIns="91425" bIns="45713" rtlCol="0">
            <a:spAutoFit/>
          </a:bodyPr>
          <a:lstStyle/>
          <a:p>
            <a:pPr defTabSz="914259">
              <a:defRPr/>
            </a:pPr>
            <a:r>
              <a:rPr lang="en-US" sz="2400" i="1" kern="0" dirty="0">
                <a:solidFill>
                  <a:srgbClr val="FF0000"/>
                </a:solidFill>
                <a:latin typeface="Tahoma"/>
              </a:rPr>
              <a:t>Resolves memory contention by scheduling requests</a:t>
            </a:r>
          </a:p>
        </p:txBody>
      </p:sp>
    </p:spTree>
    <p:extLst>
      <p:ext uri="{BB962C8B-B14F-4D97-AF65-F5344CB8AC3E}">
        <p14:creationId xmlns:p14="http://schemas.microsoft.com/office/powerpoint/2010/main" val="326327353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err="1" smtClean="0"/>
              <a:t>QoS</a:t>
            </a:r>
            <a:r>
              <a:rPr lang="en-US" dirty="0" smtClean="0"/>
              <a:t>-Aware Memory Scheduling: Evolution</a:t>
            </a:r>
            <a:endParaRPr lang="en-US" dirty="0"/>
          </a:p>
        </p:txBody>
      </p:sp>
      <p:sp>
        <p:nvSpPr>
          <p:cNvPr id="3" name="Content Placeholder 2"/>
          <p:cNvSpPr>
            <a:spLocks noGrp="1"/>
          </p:cNvSpPr>
          <p:nvPr>
            <p:ph idx="1"/>
          </p:nvPr>
        </p:nvSpPr>
        <p:spPr>
          <a:xfrm>
            <a:off x="228600" y="980728"/>
            <a:ext cx="8610600" cy="5051648"/>
          </a:xfrm>
        </p:spPr>
        <p:txBody>
          <a:bodyPr/>
          <a:lstStyle/>
          <a:p>
            <a:r>
              <a:rPr lang="en-US" dirty="0" smtClean="0">
                <a:solidFill>
                  <a:srgbClr val="0000FF"/>
                </a:solidFill>
              </a:rPr>
              <a:t>Stall-time fair memory scheduling </a:t>
            </a:r>
            <a:r>
              <a:rPr lang="en-US" sz="1800" dirty="0">
                <a:solidFill>
                  <a:srgbClr val="008000"/>
                </a:solidFill>
              </a:rPr>
              <a:t>[Mutlu+ MICRO’07]</a:t>
            </a:r>
          </a:p>
          <a:p>
            <a:pPr lvl="1"/>
            <a:r>
              <a:rPr lang="en-US" sz="2000" dirty="0"/>
              <a:t>Idea: Estimate and balance thread slowdowns</a:t>
            </a:r>
          </a:p>
          <a:p>
            <a:pPr lvl="1"/>
            <a:r>
              <a:rPr lang="en-US" sz="2000" dirty="0"/>
              <a:t>Takeaway: </a:t>
            </a:r>
            <a:r>
              <a:rPr lang="en-US" sz="2000" dirty="0">
                <a:solidFill>
                  <a:srgbClr val="FF0000"/>
                </a:solidFill>
              </a:rPr>
              <a:t>Proportional thread progress improves performa</a:t>
            </a:r>
            <a:r>
              <a:rPr lang="en-US" dirty="0" smtClean="0">
                <a:solidFill>
                  <a:srgbClr val="FF0000"/>
                </a:solidFill>
              </a:rPr>
              <a:t>nce, </a:t>
            </a:r>
            <a:r>
              <a:rPr lang="en-US" sz="2000" dirty="0">
                <a:solidFill>
                  <a:srgbClr val="FF0000"/>
                </a:solidFill>
              </a:rPr>
              <a:t>especially when threads are “heavy” </a:t>
            </a:r>
            <a:r>
              <a:rPr lang="en-US" sz="2000" dirty="0"/>
              <a:t>(memory intensive)</a:t>
            </a:r>
          </a:p>
          <a:p>
            <a:pPr lvl="1"/>
            <a:endParaRPr lang="en-US" sz="1500" dirty="0"/>
          </a:p>
          <a:p>
            <a:r>
              <a:rPr lang="en-US" dirty="0" smtClean="0">
                <a:solidFill>
                  <a:srgbClr val="0000FF"/>
                </a:solidFill>
              </a:rPr>
              <a:t>Parallelism-aware batch scheduling </a:t>
            </a:r>
            <a:r>
              <a:rPr lang="en-US" sz="1800" dirty="0">
                <a:solidFill>
                  <a:srgbClr val="008000"/>
                </a:solidFill>
              </a:rPr>
              <a:t>[Mutlu+ ISCA’08, Top Picks’09]</a:t>
            </a:r>
          </a:p>
          <a:p>
            <a:pPr lvl="1"/>
            <a:r>
              <a:rPr lang="en-US" sz="2000" dirty="0"/>
              <a:t>Idea: Rank threads and service in rank order (to preserve bank parallelism); batch requests to prevent starvation</a:t>
            </a:r>
          </a:p>
          <a:p>
            <a:pPr lvl="1"/>
            <a:r>
              <a:rPr lang="en-US" sz="2000" dirty="0"/>
              <a:t>Takeaway: </a:t>
            </a:r>
            <a:r>
              <a:rPr lang="en-US" sz="2000" dirty="0">
                <a:solidFill>
                  <a:srgbClr val="FF0000"/>
                </a:solidFill>
              </a:rPr>
              <a:t>Preserving within-thread bank-parallelism improves performance</a:t>
            </a:r>
            <a:r>
              <a:rPr lang="en-US" sz="2000" dirty="0"/>
              <a:t>; request batching improves fairness</a:t>
            </a:r>
          </a:p>
          <a:p>
            <a:pPr lvl="1"/>
            <a:endParaRPr lang="en-US" sz="1500" dirty="0"/>
          </a:p>
          <a:p>
            <a:r>
              <a:rPr lang="en-US" dirty="0" smtClean="0">
                <a:solidFill>
                  <a:srgbClr val="0000FF"/>
                </a:solidFill>
              </a:rPr>
              <a:t>ATLAS memory scheduler </a:t>
            </a:r>
            <a:r>
              <a:rPr lang="en-US" sz="1800" dirty="0">
                <a:solidFill>
                  <a:srgbClr val="008000"/>
                </a:solidFill>
              </a:rPr>
              <a:t>[Kim+ HPCA’10]</a:t>
            </a:r>
          </a:p>
          <a:p>
            <a:pPr lvl="1"/>
            <a:r>
              <a:rPr lang="en-US" sz="2000" dirty="0"/>
              <a:t>Idea: Prioritize threads that have attained the least service from the memory scheduler </a:t>
            </a:r>
          </a:p>
          <a:p>
            <a:pPr lvl="1"/>
            <a:r>
              <a:rPr lang="en-US" sz="2000" dirty="0"/>
              <a:t>Takeaway: </a:t>
            </a:r>
            <a:r>
              <a:rPr lang="en-US" sz="2000" dirty="0">
                <a:solidFill>
                  <a:srgbClr val="FF0000"/>
                </a:solidFill>
              </a:rPr>
              <a:t>Prioritizing “light” threads improves performance</a:t>
            </a:r>
          </a:p>
          <a:p>
            <a:pPr lvl="1"/>
            <a:endParaRPr lang="en-US" sz="1800" dirty="0"/>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97</a:t>
            </a:fld>
            <a:endParaRPr lang="en-US" altLang="en-US">
              <a:solidFill>
                <a:srgbClr val="000000"/>
              </a:solidFill>
            </a:endParaRPr>
          </a:p>
        </p:txBody>
      </p:sp>
    </p:spTree>
    <p:extLst>
      <p:ext uri="{BB962C8B-B14F-4D97-AF65-F5344CB8AC3E}">
        <p14:creationId xmlns:p14="http://schemas.microsoft.com/office/powerpoint/2010/main" val="3975941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5181601" y="1828800"/>
            <a:ext cx="3352800" cy="5334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115870" lvl="1" defTabSz="914259"/>
            <a:r>
              <a:rPr lang="en-US" sz="2000" dirty="0">
                <a:solidFill>
                  <a:prstClr val="black"/>
                </a:solidFill>
                <a:latin typeface="Calibri"/>
              </a:rPr>
              <a:t>Take turns accessing memory</a:t>
            </a:r>
            <a:endParaRPr lang="en-US" sz="2000" b="1" dirty="0">
              <a:solidFill>
                <a:srgbClr val="FF0000"/>
              </a:solidFill>
              <a:latin typeface="Calibri"/>
              <a:sym typeface="Wingdings" pitchFamily="2" charset="2"/>
            </a:endParaRPr>
          </a:p>
        </p:txBody>
      </p:sp>
      <p:sp>
        <p:nvSpPr>
          <p:cNvPr id="2" name="Title 1"/>
          <p:cNvSpPr>
            <a:spLocks noGrp="1"/>
          </p:cNvSpPr>
          <p:nvPr>
            <p:ph type="title"/>
          </p:nvPr>
        </p:nvSpPr>
        <p:spPr/>
        <p:txBody>
          <a:bodyPr/>
          <a:lstStyle/>
          <a:p>
            <a:r>
              <a:rPr lang="en-US" dirty="0" smtClean="0"/>
              <a:t>Throughput vs. Fairness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98</a:t>
            </a:fld>
            <a:endParaRPr lang="en-US" dirty="0">
              <a:solidFill>
                <a:prstClr val="black">
                  <a:tint val="75000"/>
                </a:prstClr>
              </a:solidFill>
              <a:latin typeface="Calibri"/>
            </a:endParaRPr>
          </a:p>
        </p:txBody>
      </p:sp>
      <p:sp>
        <p:nvSpPr>
          <p:cNvPr id="12" name="TextBox 11"/>
          <p:cNvSpPr txBox="1"/>
          <p:nvPr/>
        </p:nvSpPr>
        <p:spPr>
          <a:xfrm>
            <a:off x="5181601" y="1397916"/>
            <a:ext cx="3124200" cy="43088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lIns="91425" tIns="45713" rIns="91425" bIns="45713" rtlCol="0">
            <a:spAutoFit/>
          </a:bodyPr>
          <a:lstStyle/>
          <a:p>
            <a:pPr algn="ctr" defTabSz="914259"/>
            <a:r>
              <a:rPr lang="en-US" sz="2200" b="1" i="1" dirty="0">
                <a:solidFill>
                  <a:prstClr val="white"/>
                </a:solidFill>
                <a:latin typeface="Calibri"/>
              </a:rPr>
              <a:t>Fairness biased </a:t>
            </a:r>
            <a:r>
              <a:rPr lang="en-US" sz="2200" i="1" dirty="0">
                <a:solidFill>
                  <a:prstClr val="white"/>
                </a:solidFill>
                <a:latin typeface="Calibri"/>
              </a:rPr>
              <a:t>approach</a:t>
            </a:r>
          </a:p>
        </p:txBody>
      </p:sp>
      <p:sp>
        <p:nvSpPr>
          <p:cNvPr id="14" name="Rounded Rectangle 13"/>
          <p:cNvSpPr/>
          <p:nvPr/>
        </p:nvSpPr>
        <p:spPr>
          <a:xfrm>
            <a:off x="2114551" y="3957938"/>
            <a:ext cx="1181101" cy="457201"/>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2000" dirty="0">
                <a:solidFill>
                  <a:prstClr val="white"/>
                </a:solidFill>
                <a:latin typeface="Calibri"/>
              </a:rPr>
              <a:t>thread C</a:t>
            </a:r>
          </a:p>
        </p:txBody>
      </p:sp>
      <p:sp>
        <p:nvSpPr>
          <p:cNvPr id="15" name="Rounded Rectangle 14"/>
          <p:cNvSpPr/>
          <p:nvPr/>
        </p:nvSpPr>
        <p:spPr>
          <a:xfrm>
            <a:off x="2242333" y="3481685"/>
            <a:ext cx="925536" cy="3048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 B</a:t>
            </a:r>
          </a:p>
        </p:txBody>
      </p:sp>
      <p:sp>
        <p:nvSpPr>
          <p:cNvPr id="16" name="Rounded Rectangle 15"/>
          <p:cNvSpPr/>
          <p:nvPr/>
        </p:nvSpPr>
        <p:spPr>
          <a:xfrm>
            <a:off x="2362201" y="3195935"/>
            <a:ext cx="685800" cy="1143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 A</a:t>
            </a:r>
          </a:p>
        </p:txBody>
      </p:sp>
      <p:sp>
        <p:nvSpPr>
          <p:cNvPr id="33" name="TextBox 32"/>
          <p:cNvSpPr txBox="1"/>
          <p:nvPr/>
        </p:nvSpPr>
        <p:spPr>
          <a:xfrm>
            <a:off x="152400" y="3443645"/>
            <a:ext cx="1676400" cy="769441"/>
          </a:xfrm>
          <a:prstGeom prst="rect">
            <a:avLst/>
          </a:prstGeom>
          <a:noFill/>
        </p:spPr>
        <p:txBody>
          <a:bodyPr wrap="square" lIns="91425" tIns="45713" rIns="91425" bIns="45713" rtlCol="0">
            <a:spAutoFit/>
          </a:bodyPr>
          <a:lstStyle/>
          <a:p>
            <a:pPr algn="ctr" defTabSz="914259"/>
            <a:r>
              <a:rPr lang="en-US" sz="2200" i="1" dirty="0">
                <a:solidFill>
                  <a:prstClr val="black"/>
                </a:solidFill>
                <a:latin typeface="Calibri"/>
              </a:rPr>
              <a:t>less memory </a:t>
            </a:r>
            <a:br>
              <a:rPr lang="en-US" sz="2200" i="1" dirty="0">
                <a:solidFill>
                  <a:prstClr val="black"/>
                </a:solidFill>
                <a:latin typeface="Calibri"/>
              </a:rPr>
            </a:br>
            <a:r>
              <a:rPr lang="en-US" sz="2200" i="1" dirty="0">
                <a:solidFill>
                  <a:prstClr val="black"/>
                </a:solidFill>
                <a:latin typeface="Calibri"/>
              </a:rPr>
              <a:t>intensive</a:t>
            </a:r>
          </a:p>
        </p:txBody>
      </p:sp>
      <p:cxnSp>
        <p:nvCxnSpPr>
          <p:cNvPr id="34" name="Straight Arrow Connector 33"/>
          <p:cNvCxnSpPr/>
          <p:nvPr/>
        </p:nvCxnSpPr>
        <p:spPr>
          <a:xfrm rot="5400000" flipH="1" flipV="1">
            <a:off x="1179912" y="3767039"/>
            <a:ext cx="1294607" cy="1588"/>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6200000" flipV="1">
            <a:off x="2933700" y="3767436"/>
            <a:ext cx="1295401" cy="2"/>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581404" y="3443645"/>
            <a:ext cx="1066799" cy="769441"/>
          </a:xfrm>
          <a:prstGeom prst="rect">
            <a:avLst/>
          </a:prstGeom>
          <a:noFill/>
        </p:spPr>
        <p:txBody>
          <a:bodyPr wrap="square" lIns="91425" tIns="45713" rIns="91425" bIns="45713" rtlCol="0">
            <a:spAutoFit/>
          </a:bodyPr>
          <a:lstStyle/>
          <a:p>
            <a:pPr algn="ctr" defTabSz="914259"/>
            <a:r>
              <a:rPr lang="en-US" sz="2200" i="1" dirty="0">
                <a:solidFill>
                  <a:prstClr val="black"/>
                </a:solidFill>
                <a:latin typeface="Calibri"/>
              </a:rPr>
              <a:t>higher</a:t>
            </a:r>
          </a:p>
          <a:p>
            <a:pPr algn="ctr" defTabSz="914259"/>
            <a:r>
              <a:rPr lang="en-US" sz="2200" i="1" dirty="0">
                <a:solidFill>
                  <a:prstClr val="black"/>
                </a:solidFill>
                <a:latin typeface="Calibri"/>
              </a:rPr>
              <a:t>priority</a:t>
            </a:r>
          </a:p>
        </p:txBody>
      </p:sp>
      <p:sp>
        <p:nvSpPr>
          <p:cNvPr id="47" name="Rectangle 46"/>
          <p:cNvSpPr/>
          <p:nvPr/>
        </p:nvSpPr>
        <p:spPr>
          <a:xfrm>
            <a:off x="533400" y="1828800"/>
            <a:ext cx="4343400" cy="533400"/>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115870" lvl="1" defTabSz="914259"/>
            <a:r>
              <a:rPr lang="en-US" sz="2000" dirty="0">
                <a:solidFill>
                  <a:prstClr val="black"/>
                </a:solidFill>
                <a:latin typeface="Calibri"/>
              </a:rPr>
              <a:t>Prioritize less memory-intensive threads</a:t>
            </a:r>
            <a:endParaRPr lang="en-US" sz="2000" b="1" dirty="0">
              <a:solidFill>
                <a:srgbClr val="FF0000"/>
              </a:solidFill>
              <a:latin typeface="Calibri"/>
              <a:sym typeface="Wingdings" pitchFamily="2" charset="2"/>
            </a:endParaRPr>
          </a:p>
        </p:txBody>
      </p:sp>
      <p:sp>
        <p:nvSpPr>
          <p:cNvPr id="11" name="TextBox 10"/>
          <p:cNvSpPr txBox="1"/>
          <p:nvPr/>
        </p:nvSpPr>
        <p:spPr>
          <a:xfrm>
            <a:off x="533401" y="1397916"/>
            <a:ext cx="3733800" cy="43088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25" tIns="45713" rIns="91425" bIns="45713" rtlCol="0">
            <a:spAutoFit/>
          </a:bodyPr>
          <a:lstStyle/>
          <a:p>
            <a:pPr algn="ctr" defTabSz="914259"/>
            <a:r>
              <a:rPr lang="en-US" sz="2200" b="1" i="1" dirty="0">
                <a:solidFill>
                  <a:prstClr val="white"/>
                </a:solidFill>
                <a:latin typeface="Calibri"/>
              </a:rPr>
              <a:t>Throughput biased </a:t>
            </a:r>
            <a:r>
              <a:rPr lang="en-US" sz="2200" i="1" dirty="0">
                <a:solidFill>
                  <a:prstClr val="white"/>
                </a:solidFill>
                <a:latin typeface="Calibri"/>
              </a:rPr>
              <a:t>approach</a:t>
            </a:r>
          </a:p>
        </p:txBody>
      </p:sp>
      <p:sp>
        <p:nvSpPr>
          <p:cNvPr id="49" name="Rectangle 48"/>
          <p:cNvSpPr/>
          <p:nvPr/>
        </p:nvSpPr>
        <p:spPr>
          <a:xfrm>
            <a:off x="1371602" y="2605445"/>
            <a:ext cx="2666998" cy="28575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3174" lvl="1" algn="ctr" defTabSz="914259">
              <a:lnSpc>
                <a:spcPct val="80000"/>
              </a:lnSpc>
            </a:pPr>
            <a:r>
              <a:rPr lang="en-US" sz="2400" b="1" dirty="0">
                <a:solidFill>
                  <a:srgbClr val="006633"/>
                </a:solidFill>
                <a:latin typeface="Calibri"/>
              </a:rPr>
              <a:t>Good for throughput</a:t>
            </a:r>
            <a:endParaRPr lang="en-US" sz="2400" b="1" dirty="0">
              <a:solidFill>
                <a:srgbClr val="006633"/>
              </a:solidFill>
              <a:latin typeface="Calibri"/>
              <a:sym typeface="Wingdings" pitchFamily="2" charset="2"/>
            </a:endParaRPr>
          </a:p>
        </p:txBody>
      </p:sp>
      <p:cxnSp>
        <p:nvCxnSpPr>
          <p:cNvPr id="51" name="Shape 50"/>
          <p:cNvCxnSpPr>
            <a:stCxn id="49" idx="2"/>
            <a:endCxn id="16" idx="0"/>
          </p:cNvCxnSpPr>
          <p:nvPr/>
        </p:nvCxnSpPr>
        <p:spPr>
          <a:xfrm rot="5400000">
            <a:off x="2552731" y="3043565"/>
            <a:ext cx="304740" cy="1588"/>
          </a:xfrm>
          <a:prstGeom prst="curvedConnector3">
            <a:avLst>
              <a:gd name="adj1" fmla="val 50000"/>
            </a:avLst>
          </a:prstGeom>
          <a:ln w="19050">
            <a:solidFill>
              <a:srgbClr val="00663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2" name="Explosion 1 61"/>
          <p:cNvSpPr/>
          <p:nvPr/>
        </p:nvSpPr>
        <p:spPr>
          <a:xfrm>
            <a:off x="1905000" y="4205645"/>
            <a:ext cx="457200" cy="380939"/>
          </a:xfrm>
          <a:prstGeom prst="irregularSeal1">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66" name="TextBox 65"/>
          <p:cNvSpPr txBox="1"/>
          <p:nvPr/>
        </p:nvSpPr>
        <p:spPr>
          <a:xfrm>
            <a:off x="914400" y="4567538"/>
            <a:ext cx="3429000" cy="492443"/>
          </a:xfrm>
          <a:prstGeom prst="rect">
            <a:avLst/>
          </a:prstGeom>
          <a:noFill/>
        </p:spPr>
        <p:txBody>
          <a:bodyPr wrap="square" lIns="0" tIns="45713" rIns="0" bIns="45713" rtlCol="0">
            <a:spAutoFit/>
          </a:bodyPr>
          <a:lstStyle/>
          <a:p>
            <a:pPr algn="ctr" defTabSz="914259"/>
            <a:r>
              <a:rPr lang="en-US" sz="2600" b="1" i="1" dirty="0">
                <a:solidFill>
                  <a:srgbClr val="FF0000"/>
                </a:solidFill>
                <a:latin typeface="Calibri"/>
              </a:rPr>
              <a:t>starvation </a:t>
            </a:r>
            <a:r>
              <a:rPr lang="en-US" sz="2600" b="1" dirty="0">
                <a:solidFill>
                  <a:srgbClr val="FF0000"/>
                </a:solidFill>
                <a:latin typeface="Calibri"/>
                <a:sym typeface="Wingdings" pitchFamily="2" charset="2"/>
              </a:rPr>
              <a:t></a:t>
            </a:r>
            <a:r>
              <a:rPr lang="en-US" sz="2600" b="1" i="1" dirty="0">
                <a:solidFill>
                  <a:srgbClr val="FF0000"/>
                </a:solidFill>
                <a:latin typeface="Calibri"/>
                <a:sym typeface="Wingdings" pitchFamily="2" charset="2"/>
              </a:rPr>
              <a:t> unfairness</a:t>
            </a:r>
            <a:endParaRPr lang="en-US" sz="2600" b="1" i="1" dirty="0">
              <a:solidFill>
                <a:srgbClr val="FF0000"/>
              </a:solidFill>
              <a:latin typeface="Calibri"/>
            </a:endParaRPr>
          </a:p>
        </p:txBody>
      </p:sp>
      <p:sp>
        <p:nvSpPr>
          <p:cNvPr id="84" name="Rounded Rectangle 83"/>
          <p:cNvSpPr/>
          <p:nvPr/>
        </p:nvSpPr>
        <p:spPr>
          <a:xfrm>
            <a:off x="5257801" y="3576937"/>
            <a:ext cx="1181101" cy="457201"/>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2000" dirty="0">
                <a:solidFill>
                  <a:prstClr val="white"/>
                </a:solidFill>
                <a:latin typeface="Calibri"/>
              </a:rPr>
              <a:t>thread C</a:t>
            </a:r>
          </a:p>
        </p:txBody>
      </p:sp>
      <p:sp>
        <p:nvSpPr>
          <p:cNvPr id="85" name="Rounded Rectangle 84"/>
          <p:cNvSpPr/>
          <p:nvPr/>
        </p:nvSpPr>
        <p:spPr>
          <a:xfrm>
            <a:off x="7532664" y="3653135"/>
            <a:ext cx="925536" cy="3048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 B</a:t>
            </a:r>
          </a:p>
        </p:txBody>
      </p:sp>
      <p:sp>
        <p:nvSpPr>
          <p:cNvPr id="86" name="Rounded Rectangle 85"/>
          <p:cNvSpPr/>
          <p:nvPr/>
        </p:nvSpPr>
        <p:spPr>
          <a:xfrm>
            <a:off x="6642883" y="3748384"/>
            <a:ext cx="685800" cy="11430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 A</a:t>
            </a:r>
          </a:p>
        </p:txBody>
      </p:sp>
      <p:sp>
        <p:nvSpPr>
          <p:cNvPr id="87" name="Oval 86"/>
          <p:cNvSpPr/>
          <p:nvPr/>
        </p:nvSpPr>
        <p:spPr>
          <a:xfrm>
            <a:off x="5757863" y="3119736"/>
            <a:ext cx="2395537" cy="304800"/>
          </a:xfrm>
          <a:prstGeom prst="ellipse">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cxnSp>
        <p:nvCxnSpPr>
          <p:cNvPr id="89" name="Straight Arrow Connector 88"/>
          <p:cNvCxnSpPr/>
          <p:nvPr/>
        </p:nvCxnSpPr>
        <p:spPr>
          <a:xfrm rot="10800000">
            <a:off x="6917531" y="3119738"/>
            <a:ext cx="76200" cy="1"/>
          </a:xfrm>
          <a:prstGeom prst="straightConnector1">
            <a:avLst/>
          </a:prstGeom>
          <a:ln w="3175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10800000">
            <a:off x="6917531" y="3424538"/>
            <a:ext cx="76200" cy="1"/>
          </a:xfrm>
          <a:prstGeom prst="straightConnector1">
            <a:avLst/>
          </a:prstGeom>
          <a:ln w="31750">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4191000" y="2738735"/>
            <a:ext cx="2171700" cy="24765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lIns="0" tIns="0" rIns="0" bIns="0" rtlCol="0" anchor="ctr"/>
          <a:lstStyle/>
          <a:p>
            <a:pPr marL="3174" lvl="1" algn="ctr" defTabSz="914259">
              <a:lnSpc>
                <a:spcPct val="80000"/>
              </a:lnSpc>
            </a:pPr>
            <a:r>
              <a:rPr lang="en-US" sz="2400" b="1" dirty="0">
                <a:solidFill>
                  <a:srgbClr val="006633"/>
                </a:solidFill>
                <a:latin typeface="Calibri"/>
                <a:sym typeface="Wingdings" pitchFamily="2" charset="2"/>
              </a:rPr>
              <a:t>Does not starve</a:t>
            </a:r>
          </a:p>
        </p:txBody>
      </p:sp>
      <p:cxnSp>
        <p:nvCxnSpPr>
          <p:cNvPr id="95" name="Shape 50"/>
          <p:cNvCxnSpPr>
            <a:stCxn id="94" idx="2"/>
            <a:endCxn id="84" idx="1"/>
          </p:cNvCxnSpPr>
          <p:nvPr/>
        </p:nvCxnSpPr>
        <p:spPr>
          <a:xfrm rot="5400000">
            <a:off x="4857750" y="3386435"/>
            <a:ext cx="819150" cy="19050"/>
          </a:xfrm>
          <a:prstGeom prst="curvedConnector4">
            <a:avLst>
              <a:gd name="adj1" fmla="val 36046"/>
              <a:gd name="adj2" fmla="val 1300000"/>
            </a:avLst>
          </a:prstGeom>
          <a:ln w="19050">
            <a:solidFill>
              <a:srgbClr val="00663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04" name="Explosion 1 103"/>
          <p:cNvSpPr/>
          <p:nvPr/>
        </p:nvSpPr>
        <p:spPr>
          <a:xfrm>
            <a:off x="6553201" y="3748445"/>
            <a:ext cx="381000" cy="323910"/>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05" name="TextBox 104"/>
          <p:cNvSpPr txBox="1"/>
          <p:nvPr/>
        </p:nvSpPr>
        <p:spPr>
          <a:xfrm>
            <a:off x="5334001" y="4212848"/>
            <a:ext cx="3048000" cy="892552"/>
          </a:xfrm>
          <a:prstGeom prst="rect">
            <a:avLst/>
          </a:prstGeom>
          <a:noFill/>
        </p:spPr>
        <p:txBody>
          <a:bodyPr wrap="square" lIns="0" tIns="45713" rIns="0" bIns="45713" rtlCol="0">
            <a:spAutoFit/>
          </a:bodyPr>
          <a:lstStyle/>
          <a:p>
            <a:pPr algn="ctr" defTabSz="914259"/>
            <a:r>
              <a:rPr lang="en-US" sz="2600" b="1" i="1" dirty="0">
                <a:solidFill>
                  <a:srgbClr val="FF0000"/>
                </a:solidFill>
                <a:latin typeface="Calibri"/>
              </a:rPr>
              <a:t>not prioritized </a:t>
            </a:r>
            <a:r>
              <a:rPr lang="en-US" sz="2600" b="1" dirty="0">
                <a:solidFill>
                  <a:srgbClr val="FF0000"/>
                </a:solidFill>
                <a:latin typeface="Calibri"/>
                <a:sym typeface="Wingdings" pitchFamily="2" charset="2"/>
              </a:rPr>
              <a:t> </a:t>
            </a:r>
          </a:p>
          <a:p>
            <a:pPr algn="ctr" defTabSz="914259"/>
            <a:r>
              <a:rPr lang="en-US" sz="2600" b="1" i="1" dirty="0">
                <a:solidFill>
                  <a:srgbClr val="FF0000"/>
                </a:solidFill>
                <a:latin typeface="Calibri"/>
                <a:sym typeface="Wingdings" pitchFamily="2" charset="2"/>
              </a:rPr>
              <a:t>reduced throughput</a:t>
            </a:r>
            <a:endParaRPr lang="en-US" sz="2600" b="1" i="1" dirty="0">
              <a:solidFill>
                <a:srgbClr val="FF0000"/>
              </a:solidFill>
              <a:latin typeface="Calibri"/>
            </a:endParaRPr>
          </a:p>
        </p:txBody>
      </p:sp>
      <p:sp>
        <p:nvSpPr>
          <p:cNvPr id="106" name="TextBox 105"/>
          <p:cNvSpPr txBox="1"/>
          <p:nvPr/>
        </p:nvSpPr>
        <p:spPr>
          <a:xfrm>
            <a:off x="762001" y="5486400"/>
            <a:ext cx="7620000" cy="609600"/>
          </a:xfrm>
          <a:prstGeom prst="rect">
            <a:avLst/>
          </a:prstGeom>
          <a:ln/>
        </p:spPr>
        <p:style>
          <a:lnRef idx="1">
            <a:schemeClr val="accent2"/>
          </a:lnRef>
          <a:fillRef idx="3">
            <a:schemeClr val="accent2"/>
          </a:fillRef>
          <a:effectRef idx="2">
            <a:schemeClr val="accent2"/>
          </a:effectRef>
          <a:fontRef idx="minor">
            <a:schemeClr val="lt1"/>
          </a:fontRef>
        </p:style>
        <p:txBody>
          <a:bodyPr wrap="square" lIns="91425" tIns="45713" rIns="91425" bIns="45713" rtlCol="0" anchor="ctr" anchorCtr="0">
            <a:noAutofit/>
          </a:bodyPr>
          <a:lstStyle/>
          <a:p>
            <a:pPr algn="ctr" defTabSz="914259"/>
            <a:r>
              <a:rPr lang="en-US" sz="3200" b="1" dirty="0">
                <a:solidFill>
                  <a:prstClr val="white"/>
                </a:solidFill>
                <a:latin typeface="Calibri"/>
              </a:rPr>
              <a:t>Single policy for all threads is insufficient</a:t>
            </a:r>
          </a:p>
        </p:txBody>
      </p:sp>
    </p:spTree>
    <p:extLst>
      <p:ext uri="{BB962C8B-B14F-4D97-AF65-F5344CB8AC3E}">
        <p14:creationId xmlns:p14="http://schemas.microsoft.com/office/powerpoint/2010/main" val="24222756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4" grpId="0" animBg="1"/>
      <p:bldP spid="15" grpId="0" animBg="1"/>
      <p:bldP spid="16" grpId="0" animBg="1"/>
      <p:bldP spid="33" grpId="0"/>
      <p:bldP spid="45" grpId="0"/>
      <p:bldP spid="47" grpId="0" animBg="1"/>
      <p:bldP spid="49" grpId="0"/>
      <p:bldP spid="62" grpId="0" animBg="1"/>
      <p:bldP spid="66" grpId="0"/>
      <p:bldP spid="84" grpId="0" animBg="1"/>
      <p:bldP spid="85" grpId="0" animBg="1"/>
      <p:bldP spid="86" grpId="0" animBg="1"/>
      <p:bldP spid="87" grpId="0" animBg="1"/>
      <p:bldP spid="94" grpId="0"/>
      <p:bldP spid="104" grpId="0" animBg="1"/>
      <p:bldP spid="105" grpId="0"/>
      <p:bldP spid="10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Achieving the Best of Both Worlds</a:t>
            </a:r>
            <a:endParaRPr lang="en-US" dirty="0"/>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99</a:t>
            </a:fld>
            <a:endParaRPr lang="en-US" dirty="0">
              <a:solidFill>
                <a:prstClr val="black">
                  <a:tint val="75000"/>
                </a:prstClr>
              </a:solidFill>
              <a:latin typeface="Calibri"/>
            </a:endParaRPr>
          </a:p>
        </p:txBody>
      </p:sp>
      <p:sp>
        <p:nvSpPr>
          <p:cNvPr id="6" name="Rounded Rectangle 5"/>
          <p:cNvSpPr/>
          <p:nvPr/>
        </p:nvSpPr>
        <p:spPr>
          <a:xfrm>
            <a:off x="937382" y="3709307"/>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7" name="Rounded Rectangle 6"/>
          <p:cNvSpPr/>
          <p:nvPr/>
        </p:nvSpPr>
        <p:spPr>
          <a:xfrm>
            <a:off x="1242182" y="2151215"/>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a:t>
            </a:r>
          </a:p>
        </p:txBody>
      </p:sp>
      <p:cxnSp>
        <p:nvCxnSpPr>
          <p:cNvPr id="8" name="Straight Arrow Connector 7"/>
          <p:cNvCxnSpPr/>
          <p:nvPr/>
        </p:nvCxnSpPr>
        <p:spPr>
          <a:xfrm rot="16200000" flipV="1">
            <a:off x="-1828795" y="3657604"/>
            <a:ext cx="4876801" cy="1"/>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28781" y="1290562"/>
            <a:ext cx="923820" cy="690638"/>
          </a:xfrm>
          <a:prstGeom prst="rect">
            <a:avLst/>
          </a:prstGeom>
          <a:noFill/>
        </p:spPr>
        <p:txBody>
          <a:bodyPr wrap="square" lIns="0" tIns="45713" rIns="0" bIns="45713" rtlCol="0">
            <a:spAutoFit/>
          </a:bodyPr>
          <a:lstStyle/>
          <a:p>
            <a:pPr algn="ctr" defTabSz="914259">
              <a:lnSpc>
                <a:spcPct val="80000"/>
              </a:lnSpc>
            </a:pPr>
            <a:r>
              <a:rPr lang="en-US" sz="2400" i="1" dirty="0">
                <a:solidFill>
                  <a:prstClr val="black"/>
                </a:solidFill>
                <a:latin typeface="Calibri"/>
              </a:rPr>
              <a:t>higher</a:t>
            </a:r>
          </a:p>
          <a:p>
            <a:pPr algn="ctr" defTabSz="914259">
              <a:lnSpc>
                <a:spcPct val="80000"/>
              </a:lnSpc>
            </a:pPr>
            <a:r>
              <a:rPr lang="en-US" sz="2400" i="1" dirty="0">
                <a:solidFill>
                  <a:prstClr val="black"/>
                </a:solidFill>
                <a:latin typeface="Calibri"/>
              </a:rPr>
              <a:t>priority</a:t>
            </a:r>
          </a:p>
        </p:txBody>
      </p:sp>
      <p:sp>
        <p:nvSpPr>
          <p:cNvPr id="10" name="Rounded Rectangle 9"/>
          <p:cNvSpPr/>
          <p:nvPr/>
        </p:nvSpPr>
        <p:spPr>
          <a:xfrm>
            <a:off x="937382" y="4754333"/>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11" name="Rounded Rectangle 10"/>
          <p:cNvSpPr/>
          <p:nvPr/>
        </p:nvSpPr>
        <p:spPr>
          <a:xfrm>
            <a:off x="1242182" y="2445130"/>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a:t>
            </a:r>
          </a:p>
        </p:txBody>
      </p:sp>
      <p:sp>
        <p:nvSpPr>
          <p:cNvPr id="12" name="Rounded Rectangle 11"/>
          <p:cNvSpPr/>
          <p:nvPr/>
        </p:nvSpPr>
        <p:spPr>
          <a:xfrm>
            <a:off x="1242182" y="2739045"/>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 </a:t>
            </a:r>
          </a:p>
        </p:txBody>
      </p:sp>
      <p:sp>
        <p:nvSpPr>
          <p:cNvPr id="13" name="Rounded Rectangle 12"/>
          <p:cNvSpPr/>
          <p:nvPr/>
        </p:nvSpPr>
        <p:spPr>
          <a:xfrm>
            <a:off x="1242182" y="3032960"/>
            <a:ext cx="533400" cy="133352"/>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sz="1200" dirty="0">
                <a:solidFill>
                  <a:prstClr val="white"/>
                </a:solidFill>
                <a:latin typeface="Calibri"/>
              </a:rPr>
              <a:t>thread</a:t>
            </a:r>
          </a:p>
        </p:txBody>
      </p:sp>
      <p:sp>
        <p:nvSpPr>
          <p:cNvPr id="14" name="Rounded Rectangle 13"/>
          <p:cNvSpPr/>
          <p:nvPr/>
        </p:nvSpPr>
        <p:spPr>
          <a:xfrm>
            <a:off x="937382" y="4231821"/>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15" name="Rounded Rectangle 14"/>
          <p:cNvSpPr/>
          <p:nvPr/>
        </p:nvSpPr>
        <p:spPr>
          <a:xfrm>
            <a:off x="937382" y="5276849"/>
            <a:ext cx="1143000" cy="361950"/>
          </a:xfrm>
          <a:prstGeom prst="roundRect">
            <a:avLst/>
          </a:prstGeom>
          <a:ln/>
        </p:spPr>
        <p:style>
          <a:lnRef idx="1">
            <a:schemeClr val="accent1"/>
          </a:lnRef>
          <a:fillRef idx="3">
            <a:schemeClr val="accent1"/>
          </a:fillRef>
          <a:effectRef idx="2">
            <a:schemeClr val="accent1"/>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18" name="Rectangular Callout 17"/>
          <p:cNvSpPr/>
          <p:nvPr/>
        </p:nvSpPr>
        <p:spPr>
          <a:xfrm>
            <a:off x="2667000" y="1600200"/>
            <a:ext cx="6248400" cy="762000"/>
          </a:xfrm>
          <a:prstGeom prst="wedgeRectCallout">
            <a:avLst>
              <a:gd name="adj1" fmla="val -56496"/>
              <a:gd name="adj2" fmla="val 89999"/>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574587" lvl="1" defTabSz="914259"/>
            <a:r>
              <a:rPr lang="en-US" sz="2600" b="1" dirty="0">
                <a:solidFill>
                  <a:srgbClr val="FF0000"/>
                </a:solidFill>
                <a:latin typeface="Calibri"/>
              </a:rPr>
              <a:t>Prioritize memory-non-intensive threads</a:t>
            </a:r>
          </a:p>
        </p:txBody>
      </p:sp>
      <p:sp>
        <p:nvSpPr>
          <p:cNvPr id="17" name="TextBox 16"/>
          <p:cNvSpPr txBox="1"/>
          <p:nvPr/>
        </p:nvSpPr>
        <p:spPr>
          <a:xfrm>
            <a:off x="2667000" y="1219200"/>
            <a:ext cx="2362200" cy="445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25" tIns="0" rIns="91425" bIns="0" rtlCol="0" anchor="ctr">
            <a:noAutofit/>
          </a:bodyPr>
          <a:lstStyle/>
          <a:p>
            <a:pPr algn="ctr" defTabSz="914259"/>
            <a:r>
              <a:rPr lang="en-US" sz="2400" b="1" i="1" dirty="0">
                <a:solidFill>
                  <a:prstClr val="white"/>
                </a:solidFill>
                <a:latin typeface="Calibri"/>
              </a:rPr>
              <a:t>For Throughput</a:t>
            </a:r>
            <a:endParaRPr lang="en-US" sz="2400" i="1" dirty="0">
              <a:solidFill>
                <a:prstClr val="white"/>
              </a:solidFill>
              <a:latin typeface="Calibri"/>
            </a:endParaRPr>
          </a:p>
        </p:txBody>
      </p:sp>
      <p:pic>
        <p:nvPicPr>
          <p:cNvPr id="1027"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1752600"/>
            <a:ext cx="533400" cy="533400"/>
          </a:xfrm>
          <a:prstGeom prst="rect">
            <a:avLst/>
          </a:prstGeom>
          <a:noFill/>
        </p:spPr>
      </p:pic>
      <p:sp>
        <p:nvSpPr>
          <p:cNvPr id="23" name="Rectangular Callout 22"/>
          <p:cNvSpPr/>
          <p:nvPr/>
        </p:nvSpPr>
        <p:spPr>
          <a:xfrm>
            <a:off x="2667000" y="3284160"/>
            <a:ext cx="6248400" cy="3116641"/>
          </a:xfrm>
          <a:prstGeom prst="wedgeRectCallout">
            <a:avLst>
              <a:gd name="adj1" fmla="val -55436"/>
              <a:gd name="adj2" fmla="val 16411"/>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marL="574587" lvl="1" defTabSz="914259"/>
            <a:r>
              <a:rPr lang="en-US" sz="2600" b="1" dirty="0">
                <a:solidFill>
                  <a:srgbClr val="FF0000"/>
                </a:solidFill>
                <a:latin typeface="Calibri"/>
              </a:rPr>
              <a:t>Unfairness caused by memory-intensive being prioritized over each other </a:t>
            </a:r>
          </a:p>
          <a:p>
            <a:pPr marL="914259" lvl="2" defTabSz="914259">
              <a:buFont typeface="Arial" pitchFamily="34" charset="0"/>
              <a:buChar char="•"/>
            </a:pPr>
            <a:r>
              <a:rPr lang="en-US" sz="2600" dirty="0">
                <a:solidFill>
                  <a:prstClr val="black"/>
                </a:solidFill>
                <a:latin typeface="Calibri"/>
              </a:rPr>
              <a:t> Shuffle thread ranking</a:t>
            </a:r>
            <a:endParaRPr lang="en-US" sz="2600" dirty="0">
              <a:solidFill>
                <a:prstClr val="black"/>
              </a:solidFill>
              <a:latin typeface="Calibri"/>
              <a:sym typeface="Wingdings" pitchFamily="2" charset="2"/>
            </a:endParaRPr>
          </a:p>
          <a:p>
            <a:pPr marL="625379" lvl="1" indent="-228564" defTabSz="914259">
              <a:buFont typeface="Arial" pitchFamily="34" charset="0"/>
              <a:buChar char="•"/>
              <a:tabLst>
                <a:tab pos="746011" algn="l"/>
              </a:tabLst>
            </a:pPr>
            <a:endParaRPr lang="en-US" dirty="0" smtClean="0">
              <a:solidFill>
                <a:prstClr val="black"/>
              </a:solidFill>
              <a:latin typeface="Calibri"/>
              <a:sym typeface="Wingdings" pitchFamily="2" charset="2"/>
            </a:endParaRPr>
          </a:p>
          <a:p>
            <a:pPr marL="571413" lvl="1" defTabSz="914259">
              <a:tabLst>
                <a:tab pos="688869" algn="l"/>
                <a:tab pos="746011" algn="l"/>
              </a:tabLst>
            </a:pPr>
            <a:r>
              <a:rPr lang="en-US" sz="2600" b="1" dirty="0">
                <a:solidFill>
                  <a:srgbClr val="FF0000"/>
                </a:solidFill>
                <a:latin typeface="Calibri"/>
                <a:sym typeface="Wingdings" pitchFamily="2" charset="2"/>
              </a:rPr>
              <a:t>Memory-intensive threads have </a:t>
            </a:r>
            <a:br>
              <a:rPr lang="en-US" sz="2600" b="1" dirty="0">
                <a:solidFill>
                  <a:srgbClr val="FF0000"/>
                </a:solidFill>
                <a:latin typeface="Calibri"/>
                <a:sym typeface="Wingdings" pitchFamily="2" charset="2"/>
              </a:rPr>
            </a:br>
            <a:r>
              <a:rPr lang="en-US" sz="2600" b="1" dirty="0">
                <a:solidFill>
                  <a:srgbClr val="FF0000"/>
                </a:solidFill>
                <a:latin typeface="Calibri"/>
                <a:sym typeface="Wingdings" pitchFamily="2" charset="2"/>
              </a:rPr>
              <a:t>different vulnerability to interference</a:t>
            </a:r>
          </a:p>
          <a:p>
            <a:pPr marL="917434" lvl="2" defTabSz="914259">
              <a:buFont typeface="Arial" pitchFamily="34" charset="0"/>
              <a:buChar char="•"/>
              <a:tabLst>
                <a:tab pos="688869" algn="l"/>
                <a:tab pos="746011" algn="l"/>
              </a:tabLst>
            </a:pPr>
            <a:r>
              <a:rPr lang="en-US" sz="2600" b="1" dirty="0">
                <a:solidFill>
                  <a:prstClr val="black"/>
                </a:solidFill>
                <a:latin typeface="Calibri"/>
                <a:sym typeface="Wingdings" pitchFamily="2" charset="2"/>
              </a:rPr>
              <a:t> </a:t>
            </a:r>
            <a:r>
              <a:rPr lang="en-US" sz="2600" dirty="0">
                <a:solidFill>
                  <a:prstClr val="black"/>
                </a:solidFill>
                <a:latin typeface="Calibri"/>
                <a:sym typeface="Wingdings" pitchFamily="2" charset="2"/>
              </a:rPr>
              <a:t>Shuffle </a:t>
            </a:r>
            <a:r>
              <a:rPr lang="en-US" sz="2600" u="sng" dirty="0">
                <a:solidFill>
                  <a:prstClr val="black"/>
                </a:solidFill>
                <a:latin typeface="Calibri"/>
                <a:sym typeface="Wingdings" pitchFamily="2" charset="2"/>
              </a:rPr>
              <a:t>asymmetrically</a:t>
            </a:r>
          </a:p>
        </p:txBody>
      </p:sp>
      <p:pic>
        <p:nvPicPr>
          <p:cNvPr id="25"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3657600"/>
            <a:ext cx="533400" cy="533400"/>
          </a:xfrm>
          <a:prstGeom prst="rect">
            <a:avLst/>
          </a:prstGeom>
          <a:noFill/>
        </p:spPr>
      </p:pic>
      <p:sp>
        <p:nvSpPr>
          <p:cNvPr id="37" name="TextBox 36"/>
          <p:cNvSpPr txBox="1"/>
          <p:nvPr/>
        </p:nvSpPr>
        <p:spPr>
          <a:xfrm>
            <a:off x="2667000" y="2895600"/>
            <a:ext cx="2362200" cy="44553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91425" tIns="0" rIns="91425" bIns="0" rtlCol="0" anchor="ctr" anchorCtr="0">
            <a:noAutofit/>
          </a:bodyPr>
          <a:lstStyle/>
          <a:p>
            <a:pPr algn="ctr" defTabSz="914259"/>
            <a:r>
              <a:rPr lang="en-US" sz="2400" b="1" i="1" dirty="0">
                <a:solidFill>
                  <a:prstClr val="white"/>
                </a:solidFill>
                <a:latin typeface="Calibri"/>
              </a:rPr>
              <a:t>For Fairness</a:t>
            </a:r>
            <a:endParaRPr lang="en-US" sz="2400" i="1" dirty="0">
              <a:solidFill>
                <a:prstClr val="white"/>
              </a:solidFill>
              <a:latin typeface="Calibri"/>
            </a:endParaRPr>
          </a:p>
        </p:txBody>
      </p:sp>
      <p:pic>
        <p:nvPicPr>
          <p:cNvPr id="38" name="Picture 3" descr="C:\Users\yoonguk\AppData\Local\Microsoft\Windows\Temporary Internet Files\Content.IE5\IYRAVN1D\MC900432617[1].png"/>
          <p:cNvPicPr>
            <a:picLocks noChangeAspect="1" noChangeArrowheads="1"/>
          </p:cNvPicPr>
          <p:nvPr/>
        </p:nvPicPr>
        <p:blipFill>
          <a:blip r:embed="rId3"/>
          <a:srcRect/>
          <a:stretch>
            <a:fillRect/>
          </a:stretch>
        </p:blipFill>
        <p:spPr bwMode="auto">
          <a:xfrm>
            <a:off x="2667000" y="5105401"/>
            <a:ext cx="533400" cy="533400"/>
          </a:xfrm>
          <a:prstGeom prst="rect">
            <a:avLst/>
          </a:prstGeom>
          <a:noFill/>
        </p:spPr>
      </p:pic>
      <p:cxnSp>
        <p:nvCxnSpPr>
          <p:cNvPr id="27" name="Straight Arrow Connector 26"/>
          <p:cNvCxnSpPr/>
          <p:nvPr/>
        </p:nvCxnSpPr>
        <p:spPr>
          <a:xfrm rot="5400000">
            <a:off x="733320" y="4674057"/>
            <a:ext cx="76200" cy="1"/>
          </a:xfrm>
          <a:prstGeom prst="straightConnector1">
            <a:avLst/>
          </a:prstGeom>
          <a:ln w="317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1051685" y="4674057"/>
            <a:ext cx="76200" cy="1"/>
          </a:xfrm>
          <a:prstGeom prst="straightConnector1">
            <a:avLst/>
          </a:prstGeom>
          <a:ln w="3175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32" name="Right Brace 31"/>
          <p:cNvSpPr/>
          <p:nvPr/>
        </p:nvSpPr>
        <p:spPr>
          <a:xfrm>
            <a:off x="1914421" y="2143570"/>
            <a:ext cx="152400" cy="1018736"/>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lIns="91425" tIns="45713" rIns="91425" bIns="45713" rtlCol="0" anchor="ctr"/>
          <a:lstStyle/>
          <a:p>
            <a:pPr algn="ctr" defTabSz="914259"/>
            <a:endParaRPr lang="en-US">
              <a:solidFill>
                <a:prstClr val="black"/>
              </a:solidFill>
              <a:latin typeface="Calibri"/>
            </a:endParaRPr>
          </a:p>
        </p:txBody>
      </p:sp>
      <p:sp>
        <p:nvSpPr>
          <p:cNvPr id="26" name="Oval 25"/>
          <p:cNvSpPr/>
          <p:nvPr/>
        </p:nvSpPr>
        <p:spPr>
          <a:xfrm rot="16200000">
            <a:off x="-34138" y="4514876"/>
            <a:ext cx="1929491" cy="31836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45" name="Explosion 1 44"/>
          <p:cNvSpPr/>
          <p:nvPr/>
        </p:nvSpPr>
        <p:spPr>
          <a:xfrm>
            <a:off x="1857272" y="5154014"/>
            <a:ext cx="428728" cy="410019"/>
          </a:xfrm>
          <a:prstGeom prst="irregularSeal1">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43" name="Parallelogram 42"/>
          <p:cNvSpPr/>
          <p:nvPr/>
        </p:nvSpPr>
        <p:spPr>
          <a:xfrm>
            <a:off x="923820" y="4754333"/>
            <a:ext cx="1143000" cy="361950"/>
          </a:xfrm>
          <a:prstGeom prst="parallelogram">
            <a:avLst/>
          </a:prstGeom>
          <a:ln/>
        </p:spPr>
        <p:style>
          <a:lnRef idx="1">
            <a:schemeClr val="accent4"/>
          </a:lnRef>
          <a:fillRef idx="3">
            <a:schemeClr val="accent4"/>
          </a:fillRef>
          <a:effectRef idx="2">
            <a:schemeClr val="accent4"/>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44" name="Flowchart: Preparation 43"/>
          <p:cNvSpPr/>
          <p:nvPr/>
        </p:nvSpPr>
        <p:spPr>
          <a:xfrm>
            <a:off x="923820" y="4231821"/>
            <a:ext cx="1143000" cy="361950"/>
          </a:xfrm>
          <a:prstGeom prst="flowChartPreparation">
            <a:avLst/>
          </a:prstGeom>
          <a:ln/>
        </p:spPr>
        <p:style>
          <a:lnRef idx="1">
            <a:schemeClr val="accent6"/>
          </a:lnRef>
          <a:fillRef idx="3">
            <a:schemeClr val="accent6"/>
          </a:fillRef>
          <a:effectRef idx="2">
            <a:schemeClr val="accent6"/>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46" name="Flowchart: Punched Tape 45"/>
          <p:cNvSpPr/>
          <p:nvPr/>
        </p:nvSpPr>
        <p:spPr>
          <a:xfrm>
            <a:off x="936520" y="3713452"/>
            <a:ext cx="1143000" cy="361950"/>
          </a:xfrm>
          <a:prstGeom prst="flowChartPunchedTape">
            <a:avLst/>
          </a:prstGeom>
          <a:ln/>
        </p:spPr>
        <p:style>
          <a:lnRef idx="1">
            <a:schemeClr val="accent3"/>
          </a:lnRef>
          <a:fillRef idx="3">
            <a:schemeClr val="accent3"/>
          </a:fillRef>
          <a:effectRef idx="2">
            <a:schemeClr val="accent3"/>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
        <p:nvSpPr>
          <p:cNvPr id="47" name="Trapezoid 46"/>
          <p:cNvSpPr/>
          <p:nvPr/>
        </p:nvSpPr>
        <p:spPr>
          <a:xfrm>
            <a:off x="923820" y="5276849"/>
            <a:ext cx="1143000" cy="361950"/>
          </a:xfrm>
          <a:prstGeom prst="trapezoid">
            <a:avLst/>
          </a:prstGeom>
          <a:ln/>
        </p:spPr>
        <p:style>
          <a:lnRef idx="1">
            <a:schemeClr val="accent2"/>
          </a:lnRef>
          <a:fillRef idx="3">
            <a:schemeClr val="accent2"/>
          </a:fillRef>
          <a:effectRef idx="2">
            <a:schemeClr val="accent2"/>
          </a:effectRef>
          <a:fontRef idx="minor">
            <a:schemeClr val="lt1"/>
          </a:fontRef>
        </p:style>
        <p:txBody>
          <a:bodyPr lIns="0" tIns="45713" rIns="0" bIns="45713" rtlCol="0" anchor="ctr"/>
          <a:lstStyle/>
          <a:p>
            <a:pPr algn="ctr" defTabSz="914259"/>
            <a:r>
              <a:rPr lang="en-US" dirty="0" smtClean="0">
                <a:solidFill>
                  <a:prstClr val="white"/>
                </a:solidFill>
                <a:latin typeface="Calibri"/>
              </a:rPr>
              <a:t>thread</a:t>
            </a:r>
            <a:endParaRPr lang="en-US" dirty="0">
              <a:solidFill>
                <a:prstClr val="white"/>
              </a:solidFill>
              <a:latin typeface="Calibri"/>
            </a:endParaRPr>
          </a:p>
        </p:txBody>
      </p:sp>
    </p:spTree>
    <p:extLst>
      <p:ext uri="{BB962C8B-B14F-4D97-AF65-F5344CB8AC3E}">
        <p14:creationId xmlns:p14="http://schemas.microsoft.com/office/powerpoint/2010/main" val="2229745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xEl>
                                              <p:pRg st="1" end="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42" presetClass="path" presetSubtype="0" accel="50000" decel="50000" fill="hold" grpId="2" nodeType="withEffect">
                                  <p:stCondLst>
                                    <p:cond delay="0"/>
                                  </p:stCondLst>
                                  <p:childTnLst>
                                    <p:animMotion origin="layout" path="M -2.5E-6 4.07407E-6 L -2.5E-6 0.07638 " pathEditMode="relative" rAng="0" ptsTypes="AA">
                                      <p:cBhvr>
                                        <p:cTn id="58" dur="1000" fill="hold"/>
                                        <p:tgtEl>
                                          <p:spTgt spid="6"/>
                                        </p:tgtEl>
                                        <p:attrNameLst>
                                          <p:attrName>ppt_x</p:attrName>
                                          <p:attrName>ppt_y</p:attrName>
                                        </p:attrNameLst>
                                      </p:cBhvr>
                                      <p:rCtr x="0" y="38"/>
                                    </p:animMotion>
                                  </p:childTnLst>
                                </p:cTn>
                              </p:par>
                              <p:par>
                                <p:cTn id="59" presetID="42" presetClass="path" presetSubtype="0" accel="50000" decel="50000" fill="hold" grpId="2" nodeType="withEffect">
                                  <p:stCondLst>
                                    <p:cond delay="0"/>
                                  </p:stCondLst>
                                  <p:childTnLst>
                                    <p:animMotion origin="layout" path="M -2.5E-6 -4.81481E-6 L -2.5E-6 0.07616 " pathEditMode="relative" rAng="0" ptsTypes="AA">
                                      <p:cBhvr>
                                        <p:cTn id="60" dur="1000" fill="hold"/>
                                        <p:tgtEl>
                                          <p:spTgt spid="14"/>
                                        </p:tgtEl>
                                        <p:attrNameLst>
                                          <p:attrName>ppt_x</p:attrName>
                                          <p:attrName>ppt_y</p:attrName>
                                        </p:attrNameLst>
                                      </p:cBhvr>
                                      <p:rCtr x="0" y="38"/>
                                    </p:animMotion>
                                  </p:childTnLst>
                                </p:cTn>
                              </p:par>
                              <p:par>
                                <p:cTn id="61" presetID="42" presetClass="path" presetSubtype="0" accel="50000" decel="50000" fill="hold" grpId="2" nodeType="withEffect">
                                  <p:stCondLst>
                                    <p:cond delay="0"/>
                                  </p:stCondLst>
                                  <p:childTnLst>
                                    <p:animMotion origin="layout" path="M -2.5E-6 -2.22222E-6 L -2.5E-6 0.07616 " pathEditMode="relative" rAng="0" ptsTypes="AA">
                                      <p:cBhvr>
                                        <p:cTn id="62" dur="1000" fill="hold"/>
                                        <p:tgtEl>
                                          <p:spTgt spid="10"/>
                                        </p:tgtEl>
                                        <p:attrNameLst>
                                          <p:attrName>ppt_x</p:attrName>
                                          <p:attrName>ppt_y</p:attrName>
                                        </p:attrNameLst>
                                      </p:cBhvr>
                                      <p:rCtr x="0" y="38"/>
                                    </p:animMotion>
                                  </p:childTnLst>
                                </p:cTn>
                              </p:par>
                              <p:par>
                                <p:cTn id="63" presetID="58" presetClass="path" presetSubtype="0" accel="50000" decel="50000" fill="hold" grpId="2" nodeType="withEffect">
                                  <p:stCondLst>
                                    <p:cond delay="0"/>
                                  </p:stCondLst>
                                  <p:childTnLst>
                                    <p:animMotion origin="layout" path="M -2.5E-6 3.7037E-7 L 0.03993 -0.06134 C 0.04896 -0.07431 0.054 -0.09352 0.054 -0.11343 C 0.054 -0.13634 0.04896 -0.15463 0.03993 -0.16759 L -2.5E-6 -0.2287 " pathEditMode="relative" rAng="0" ptsTypes="FffFF">
                                      <p:cBhvr>
                                        <p:cTn id="64" dur="1000" fill="hold"/>
                                        <p:tgtEl>
                                          <p:spTgt spid="15"/>
                                        </p:tgtEl>
                                        <p:attrNameLst>
                                          <p:attrName>ppt_x</p:attrName>
                                          <p:attrName>ppt_y</p:attrName>
                                        </p:attrNameLst>
                                      </p:cBhvr>
                                      <p:rCtr x="27" y="-114"/>
                                    </p:animMotion>
                                  </p:childTnLst>
                                </p:cTn>
                              </p:par>
                            </p:childTnLst>
                          </p:cTn>
                        </p:par>
                        <p:par>
                          <p:cTn id="65" fill="hold">
                            <p:stCondLst>
                              <p:cond delay="1000"/>
                            </p:stCondLst>
                            <p:childTnLst>
                              <p:par>
                                <p:cTn id="66" presetID="42" presetClass="path" presetSubtype="0" accel="50000" decel="50000" fill="hold" grpId="3" nodeType="afterEffect">
                                  <p:stCondLst>
                                    <p:cond delay="500"/>
                                  </p:stCondLst>
                                  <p:childTnLst>
                                    <p:animMotion origin="layout" path="M -2.5E-6 0.07638 L -2.5E-6 0.15254 " pathEditMode="relative" rAng="0" ptsTypes="AA">
                                      <p:cBhvr>
                                        <p:cTn id="67" dur="1000" fill="hold"/>
                                        <p:tgtEl>
                                          <p:spTgt spid="6"/>
                                        </p:tgtEl>
                                        <p:attrNameLst>
                                          <p:attrName>ppt_x</p:attrName>
                                          <p:attrName>ppt_y</p:attrName>
                                        </p:attrNameLst>
                                      </p:cBhvr>
                                      <p:rCtr x="0" y="38"/>
                                    </p:animMotion>
                                  </p:childTnLst>
                                </p:cTn>
                              </p:par>
                              <p:par>
                                <p:cTn id="68" presetID="42" presetClass="path" presetSubtype="0" accel="50000" decel="50000" fill="hold" grpId="3" nodeType="withEffect">
                                  <p:stCondLst>
                                    <p:cond delay="500"/>
                                  </p:stCondLst>
                                  <p:childTnLst>
                                    <p:animMotion origin="layout" path="M -2.5E-6 0.07616 L -2.5E-6 0.15232 " pathEditMode="relative" rAng="0" ptsTypes="AA">
                                      <p:cBhvr>
                                        <p:cTn id="69" dur="1000" fill="hold"/>
                                        <p:tgtEl>
                                          <p:spTgt spid="14"/>
                                        </p:tgtEl>
                                        <p:attrNameLst>
                                          <p:attrName>ppt_x</p:attrName>
                                          <p:attrName>ppt_y</p:attrName>
                                        </p:attrNameLst>
                                      </p:cBhvr>
                                      <p:rCtr x="0" y="38"/>
                                    </p:animMotion>
                                  </p:childTnLst>
                                </p:cTn>
                              </p:par>
                              <p:par>
                                <p:cTn id="70" presetID="42" presetClass="path" presetSubtype="0" accel="50000" decel="50000" fill="hold" grpId="3" nodeType="withEffect">
                                  <p:stCondLst>
                                    <p:cond delay="500"/>
                                  </p:stCondLst>
                                  <p:childTnLst>
                                    <p:animMotion origin="layout" path="M -2.5E-6 -0.2287 L -2.5E-6 -0.15232 " pathEditMode="relative" rAng="0" ptsTypes="AA">
                                      <p:cBhvr>
                                        <p:cTn id="71" dur="1000" fill="hold"/>
                                        <p:tgtEl>
                                          <p:spTgt spid="15"/>
                                        </p:tgtEl>
                                        <p:attrNameLst>
                                          <p:attrName>ppt_x</p:attrName>
                                          <p:attrName>ppt_y</p:attrName>
                                        </p:attrNameLst>
                                      </p:cBhvr>
                                      <p:rCtr x="0" y="38"/>
                                    </p:animMotion>
                                  </p:childTnLst>
                                </p:cTn>
                              </p:par>
                              <p:par>
                                <p:cTn id="72" presetID="58" presetClass="path" presetSubtype="0" accel="50000" decel="50000" fill="hold" grpId="3" nodeType="withEffect">
                                  <p:stCondLst>
                                    <p:cond delay="500"/>
                                  </p:stCondLst>
                                  <p:childTnLst>
                                    <p:animMotion origin="layout" path="M -2.5E-6 0.07616 L 0.03993 0.01482 C 0.04896 0.00185 0.054 -0.01713 0.054 -0.03727 C 0.054 -0.05995 0.04896 -0.07824 0.03993 -0.0912 L -2.5E-6 -0.15254 " pathEditMode="relative" rAng="0" ptsTypes="FffFF">
                                      <p:cBhvr>
                                        <p:cTn id="73" dur="1000" fill="hold"/>
                                        <p:tgtEl>
                                          <p:spTgt spid="10"/>
                                        </p:tgtEl>
                                        <p:attrNameLst>
                                          <p:attrName>ppt_x</p:attrName>
                                          <p:attrName>ppt_y</p:attrName>
                                        </p:attrNameLst>
                                      </p:cBhvr>
                                      <p:rCtr x="27" y="-114"/>
                                    </p:animMotion>
                                  </p:childTnLst>
                                </p:cTn>
                              </p:par>
                            </p:childTnLst>
                          </p:cTn>
                        </p:par>
                        <p:par>
                          <p:cTn id="74" fill="hold">
                            <p:stCondLst>
                              <p:cond delay="2500"/>
                            </p:stCondLst>
                            <p:childTnLst>
                              <p:par>
                                <p:cTn id="75" presetID="42" presetClass="path" presetSubtype="0" accel="50000" decel="50000" fill="hold" grpId="4" nodeType="afterEffect">
                                  <p:stCondLst>
                                    <p:cond delay="500"/>
                                  </p:stCondLst>
                                  <p:childTnLst>
                                    <p:animMotion origin="layout" path="M -2.5E-6 0.15254 L -2.5E-6 0.2287 " pathEditMode="relative" rAng="0" ptsTypes="AA">
                                      <p:cBhvr>
                                        <p:cTn id="76" dur="1000" fill="hold"/>
                                        <p:tgtEl>
                                          <p:spTgt spid="6"/>
                                        </p:tgtEl>
                                        <p:attrNameLst>
                                          <p:attrName>ppt_x</p:attrName>
                                          <p:attrName>ppt_y</p:attrName>
                                        </p:attrNameLst>
                                      </p:cBhvr>
                                      <p:rCtr x="0" y="38"/>
                                    </p:animMotion>
                                  </p:childTnLst>
                                </p:cTn>
                              </p:par>
                              <p:par>
                                <p:cTn id="77" presetID="42" presetClass="path" presetSubtype="0" accel="50000" decel="50000" fill="hold" grpId="4" nodeType="withEffect">
                                  <p:stCondLst>
                                    <p:cond delay="500"/>
                                  </p:stCondLst>
                                  <p:childTnLst>
                                    <p:animMotion origin="layout" path="M -2.5E-6 -0.15254 L -2.5E-6 -0.07616 " pathEditMode="relative" rAng="0" ptsTypes="AA">
                                      <p:cBhvr>
                                        <p:cTn id="78" dur="1000" fill="hold"/>
                                        <p:tgtEl>
                                          <p:spTgt spid="10"/>
                                        </p:tgtEl>
                                        <p:attrNameLst>
                                          <p:attrName>ppt_x</p:attrName>
                                          <p:attrName>ppt_y</p:attrName>
                                        </p:attrNameLst>
                                      </p:cBhvr>
                                      <p:rCtr x="0" y="38"/>
                                    </p:animMotion>
                                  </p:childTnLst>
                                </p:cTn>
                              </p:par>
                              <p:par>
                                <p:cTn id="79" presetID="42" presetClass="path" presetSubtype="0" accel="50000" decel="50000" fill="hold" grpId="4" nodeType="withEffect">
                                  <p:stCondLst>
                                    <p:cond delay="500"/>
                                  </p:stCondLst>
                                  <p:childTnLst>
                                    <p:animMotion origin="layout" path="M -2.5E-6 -0.15232 L -2.5E-6 -0.07616 " pathEditMode="relative" rAng="0" ptsTypes="AA">
                                      <p:cBhvr>
                                        <p:cTn id="80" dur="1000" fill="hold"/>
                                        <p:tgtEl>
                                          <p:spTgt spid="15"/>
                                        </p:tgtEl>
                                        <p:attrNameLst>
                                          <p:attrName>ppt_x</p:attrName>
                                          <p:attrName>ppt_y</p:attrName>
                                        </p:attrNameLst>
                                      </p:cBhvr>
                                      <p:rCtr x="0" y="38"/>
                                    </p:animMotion>
                                  </p:childTnLst>
                                </p:cTn>
                              </p:par>
                              <p:par>
                                <p:cTn id="81" presetID="58" presetClass="path" presetSubtype="0" accel="50000" decel="50000" fill="hold" grpId="4" nodeType="withEffect">
                                  <p:stCondLst>
                                    <p:cond delay="500"/>
                                  </p:stCondLst>
                                  <p:childTnLst>
                                    <p:animMotion origin="layout" path="M -2.5E-6 0.15232 L 0.03993 0.09098 C 0.04896 0.07825 0.054 0.0588 0.054 0.03913 C 0.054 0.01621 0.04896 -0.00231 0.03993 -0.01504 L -2.5E-6 -0.07638 " pathEditMode="relative" rAng="0" ptsTypes="FffFF">
                                      <p:cBhvr>
                                        <p:cTn id="82" dur="1000" fill="hold"/>
                                        <p:tgtEl>
                                          <p:spTgt spid="14"/>
                                        </p:tgtEl>
                                        <p:attrNameLst>
                                          <p:attrName>ppt_x</p:attrName>
                                          <p:attrName>ppt_y</p:attrName>
                                        </p:attrNameLst>
                                      </p:cBhvr>
                                      <p:rCtr x="27" y="-114"/>
                                    </p:animMotion>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3">
                                            <p:txEl>
                                              <p:pRg st="3" end="3"/>
                                            </p:txEl>
                                          </p:spTgt>
                                        </p:tgtEl>
                                        <p:attrNameLst>
                                          <p:attrName>style.visibility</p:attrName>
                                        </p:attrNameLst>
                                      </p:cBhvr>
                                      <p:to>
                                        <p:strVal val="visible"/>
                                      </p:to>
                                    </p:set>
                                  </p:childTnLst>
                                </p:cTn>
                              </p:par>
                              <p:par>
                                <p:cTn id="89" presetID="1" presetClass="exit" presetSubtype="0" fill="hold" grpId="0" nodeType="withEffect">
                                  <p:stCondLst>
                                    <p:cond delay="0"/>
                                  </p:stCondLst>
                                  <p:childTnLst>
                                    <p:set>
                                      <p:cBhvr>
                                        <p:cTn id="90" dur="1" fill="hold">
                                          <p:stCondLst>
                                            <p:cond delay="0"/>
                                          </p:stCondLst>
                                        </p:cTn>
                                        <p:tgtEl>
                                          <p:spTgt spid="6"/>
                                        </p:tgtEl>
                                        <p:attrNameLst>
                                          <p:attrName>style.visibility</p:attrName>
                                        </p:attrNameLst>
                                      </p:cBhvr>
                                      <p:to>
                                        <p:strVal val="hidden"/>
                                      </p:to>
                                    </p:set>
                                  </p:childTnLst>
                                </p:cTn>
                              </p:par>
                              <p:par>
                                <p:cTn id="91" presetID="1" presetClass="exit"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hidden"/>
                                      </p:to>
                                    </p:set>
                                  </p:childTnLst>
                                </p:cTn>
                              </p:par>
                              <p:par>
                                <p:cTn id="95" presetID="1" presetClass="exit" presetSubtype="0" fill="hold" grpId="0" nodeType="withEffect">
                                  <p:stCondLst>
                                    <p:cond delay="0"/>
                                  </p:stCondLst>
                                  <p:childTnLst>
                                    <p:set>
                                      <p:cBhvr>
                                        <p:cTn id="96" dur="1" fill="hold">
                                          <p:stCondLst>
                                            <p:cond delay="0"/>
                                          </p:stCondLst>
                                        </p:cTn>
                                        <p:tgtEl>
                                          <p:spTgt spid="15"/>
                                        </p:tgtEl>
                                        <p:attrNameLst>
                                          <p:attrName>style.visibility</p:attrName>
                                        </p:attrNameLst>
                                      </p:cBhvr>
                                      <p:to>
                                        <p:strVal val="hidden"/>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6" grpId="3" animBg="1"/>
      <p:bldP spid="6" grpId="4" animBg="1"/>
      <p:bldP spid="7" grpId="0" animBg="1"/>
      <p:bldP spid="9" grpId="0"/>
      <p:bldP spid="10" grpId="0" animBg="1"/>
      <p:bldP spid="10" grpId="1" animBg="1"/>
      <p:bldP spid="10" grpId="2" animBg="1"/>
      <p:bldP spid="10" grpId="3" animBg="1"/>
      <p:bldP spid="10" grpId="4" animBg="1"/>
      <p:bldP spid="11" grpId="0" animBg="1"/>
      <p:bldP spid="12" grpId="0" animBg="1"/>
      <p:bldP spid="13" grpId="0" animBg="1"/>
      <p:bldP spid="14" grpId="0" animBg="1"/>
      <p:bldP spid="14" grpId="1" animBg="1"/>
      <p:bldP spid="14" grpId="2" animBg="1"/>
      <p:bldP spid="14" grpId="3" animBg="1"/>
      <p:bldP spid="14" grpId="4" animBg="1"/>
      <p:bldP spid="15" grpId="0" animBg="1"/>
      <p:bldP spid="15" grpId="1" animBg="1"/>
      <p:bldP spid="15" grpId="2" animBg="1"/>
      <p:bldP spid="15" grpId="3" animBg="1"/>
      <p:bldP spid="15" grpId="4" animBg="1"/>
      <p:bldP spid="18" grpId="0" build="allAtOnce" animBg="1"/>
      <p:bldP spid="17" grpId="0" animBg="1"/>
      <p:bldP spid="23" grpId="0" build="allAtOnce" animBg="1"/>
      <p:bldP spid="37" grpId="0" animBg="1"/>
      <p:bldP spid="32" grpId="0" animBg="1"/>
      <p:bldP spid="26" grpId="0" animBg="1"/>
      <p:bldP spid="45" grpId="0" animBg="1"/>
      <p:bldP spid="43" grpId="0" animBg="1"/>
      <p:bldP spid="44" grpId="0" animBg="1"/>
      <p:bldP spid="46" grpId="0" animBg="1"/>
      <p:bldP spid="4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ounded Rectangle 57"/>
          <p:cNvSpPr/>
          <p:nvPr/>
        </p:nvSpPr>
        <p:spPr>
          <a:xfrm>
            <a:off x="4038601" y="2514600"/>
            <a:ext cx="1752600" cy="1981200"/>
          </a:xfrm>
          <a:prstGeom prst="roundRect">
            <a:avLst/>
          </a:prstGeom>
          <a:solidFill>
            <a:srgbClr val="FF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cxnSp>
        <p:nvCxnSpPr>
          <p:cNvPr id="66" name="Straight Connector 65"/>
          <p:cNvCxnSpPr>
            <a:stCxn id="62" idx="2"/>
            <a:endCxn id="15" idx="2"/>
          </p:cNvCxnSpPr>
          <p:nvPr/>
        </p:nvCxnSpPr>
        <p:spPr>
          <a:xfrm rot="5400000">
            <a:off x="6017830" y="2474530"/>
            <a:ext cx="381000" cy="2594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69" idx="2"/>
            <a:endCxn id="21" idx="2"/>
          </p:cNvCxnSpPr>
          <p:nvPr/>
        </p:nvCxnSpPr>
        <p:spPr>
          <a:xfrm rot="5400000" flipH="1">
            <a:off x="6173344" y="4877944"/>
            <a:ext cx="204822" cy="2536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69" idx="0"/>
            <a:endCxn id="21" idx="0"/>
          </p:cNvCxnSpPr>
          <p:nvPr/>
        </p:nvCxnSpPr>
        <p:spPr>
          <a:xfrm rot="16200000" flipH="1" flipV="1">
            <a:off x="5818555" y="3151555"/>
            <a:ext cx="914400" cy="2536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62" idx="0"/>
            <a:endCxn id="15" idx="0"/>
          </p:cNvCxnSpPr>
          <p:nvPr/>
        </p:nvCxnSpPr>
        <p:spPr>
          <a:xfrm rot="16200000" flipH="1" flipV="1">
            <a:off x="5552683" y="1263276"/>
            <a:ext cx="1311294" cy="2594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ounded Rectangle 61"/>
          <p:cNvSpPr/>
          <p:nvPr/>
        </p:nvSpPr>
        <p:spPr>
          <a:xfrm>
            <a:off x="6781800" y="1905001"/>
            <a:ext cx="1447800" cy="1676400"/>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 name="Title 1"/>
          <p:cNvSpPr>
            <a:spLocks noGrp="1"/>
          </p:cNvSpPr>
          <p:nvPr>
            <p:ph type="title"/>
          </p:nvPr>
        </p:nvSpPr>
        <p:spPr>
          <a:xfrm>
            <a:off x="457200" y="274638"/>
            <a:ext cx="8579296" cy="792162"/>
          </a:xfrm>
        </p:spPr>
        <p:txBody>
          <a:bodyPr>
            <a:noAutofit/>
          </a:bodyPr>
          <a:lstStyle/>
          <a:p>
            <a:r>
              <a:rPr lang="en-US" sz="3400" dirty="0"/>
              <a:t>Thread Cluster Memory Scheduling </a:t>
            </a:r>
            <a:r>
              <a:rPr lang="en-US" sz="2200" dirty="0"/>
              <a:t>[Kim+ MICRO’10]</a:t>
            </a:r>
          </a:p>
        </p:txBody>
      </p:sp>
      <p:sp>
        <p:nvSpPr>
          <p:cNvPr id="3" name="Content Placeholder 2"/>
          <p:cNvSpPr>
            <a:spLocks noGrp="1"/>
          </p:cNvSpPr>
          <p:nvPr>
            <p:ph idx="1"/>
          </p:nvPr>
        </p:nvSpPr>
        <p:spPr>
          <a:xfrm>
            <a:off x="457200" y="1143000"/>
            <a:ext cx="5791200" cy="1371600"/>
          </a:xfrm>
        </p:spPr>
        <p:txBody>
          <a:bodyPr>
            <a:noAutofit/>
          </a:bodyPr>
          <a:lstStyle/>
          <a:p>
            <a:pPr marL="457130" indent="-457130">
              <a:lnSpc>
                <a:spcPct val="80000"/>
              </a:lnSpc>
              <a:buFont typeface="+mj-lt"/>
              <a:buAutoNum type="arabicPeriod"/>
            </a:pPr>
            <a:r>
              <a:rPr lang="en-US" sz="2800" b="1" kern="0" dirty="0">
                <a:solidFill>
                  <a:sysClr val="windowText" lastClr="000000"/>
                </a:solidFill>
              </a:rPr>
              <a:t>Group threads into two </a:t>
            </a:r>
            <a:r>
              <a:rPr lang="en-US" sz="2800" b="1" i="1" kern="0" dirty="0">
                <a:solidFill>
                  <a:srgbClr val="FF0000"/>
                </a:solidFill>
              </a:rPr>
              <a:t>clusters</a:t>
            </a:r>
          </a:p>
          <a:p>
            <a:pPr marL="457130" indent="-457130">
              <a:lnSpc>
                <a:spcPct val="80000"/>
              </a:lnSpc>
              <a:buFont typeface="+mj-lt"/>
              <a:buAutoNum type="arabicPeriod"/>
            </a:pPr>
            <a:r>
              <a:rPr lang="en-US" sz="2800" b="1" kern="0" dirty="0"/>
              <a:t>Prioritize </a:t>
            </a:r>
            <a:r>
              <a:rPr lang="en-US" sz="2800" b="1" kern="0" dirty="0">
                <a:solidFill>
                  <a:schemeClr val="accent1"/>
                </a:solidFill>
              </a:rPr>
              <a:t>non-intensive cluster</a:t>
            </a:r>
          </a:p>
          <a:p>
            <a:pPr marL="457130" indent="-457130">
              <a:lnSpc>
                <a:spcPct val="80000"/>
              </a:lnSpc>
              <a:buFont typeface="+mj-lt"/>
              <a:buAutoNum type="arabicPeriod"/>
            </a:pPr>
            <a:r>
              <a:rPr lang="en-US" sz="2800" b="1" kern="0" dirty="0"/>
              <a:t>Different policies for each cluster</a:t>
            </a:r>
            <a:endParaRPr lang="en-US" sz="3600" dirty="0"/>
          </a:p>
        </p:txBody>
      </p:sp>
      <p:sp>
        <p:nvSpPr>
          <p:cNvPr id="4" name="Slide Number Placeholder 3"/>
          <p:cNvSpPr>
            <a:spLocks noGrp="1"/>
          </p:cNvSpPr>
          <p:nvPr>
            <p:ph type="sldNum" sz="quarter" idx="12"/>
          </p:nvPr>
        </p:nvSpPr>
        <p:spPr>
          <a:xfrm>
            <a:off x="8305801" y="6416678"/>
            <a:ext cx="533400" cy="365125"/>
          </a:xfrm>
        </p:spPr>
        <p:txBody>
          <a:bodyPr/>
          <a:lstStyle/>
          <a:p>
            <a:fld id="{58161B50-6D0B-48B4-A1D4-BAD8C599CC84}" type="slidenum">
              <a:rPr lang="en-US" smtClean="0">
                <a:solidFill>
                  <a:prstClr val="black">
                    <a:tint val="75000"/>
                  </a:prstClr>
                </a:solidFill>
                <a:latin typeface="Calibri"/>
              </a:rPr>
              <a:pPr/>
              <a:t>100</a:t>
            </a:fld>
            <a:endParaRPr lang="en-US" dirty="0">
              <a:solidFill>
                <a:prstClr val="black">
                  <a:tint val="75000"/>
                </a:prstClr>
              </a:solidFill>
              <a:latin typeface="Calibri"/>
            </a:endParaRPr>
          </a:p>
        </p:txBody>
      </p:sp>
      <p:sp>
        <p:nvSpPr>
          <p:cNvPr id="5" name="Rectangle 4"/>
          <p:cNvSpPr/>
          <p:nvPr/>
        </p:nvSpPr>
        <p:spPr>
          <a:xfrm>
            <a:off x="740511" y="3300377"/>
            <a:ext cx="2438400" cy="2001949"/>
          </a:xfrm>
          <a:prstGeom prst="rect">
            <a:avLst/>
          </a:prstGeom>
          <a:solidFill>
            <a:schemeClr val="bg1">
              <a:lumMod val="8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dirty="0">
              <a:solidFill>
                <a:prstClr val="white"/>
              </a:solidFill>
              <a:latin typeface="Calibri"/>
            </a:endParaRPr>
          </a:p>
        </p:txBody>
      </p:sp>
      <p:sp>
        <p:nvSpPr>
          <p:cNvPr id="6" name="Rounded Rectangle 5"/>
          <p:cNvSpPr/>
          <p:nvPr/>
        </p:nvSpPr>
        <p:spPr>
          <a:xfrm>
            <a:off x="1578710" y="4462464"/>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sp>
        <p:nvSpPr>
          <p:cNvPr id="7" name="TextBox 6"/>
          <p:cNvSpPr txBox="1"/>
          <p:nvPr/>
        </p:nvSpPr>
        <p:spPr>
          <a:xfrm>
            <a:off x="822960" y="4953003"/>
            <a:ext cx="2514600" cy="307777"/>
          </a:xfrm>
          <a:prstGeom prst="rect">
            <a:avLst/>
          </a:prstGeom>
          <a:noFill/>
        </p:spPr>
        <p:txBody>
          <a:bodyPr wrap="square" lIns="0" tIns="0" rIns="0" bIns="0" rtlCol="0">
            <a:spAutoFit/>
          </a:bodyPr>
          <a:lstStyle/>
          <a:p>
            <a:pPr defTabSz="914259"/>
            <a:r>
              <a:rPr lang="en-US" sz="2000" b="1" dirty="0">
                <a:solidFill>
                  <a:prstClr val="black">
                    <a:lumMod val="85000"/>
                    <a:lumOff val="15000"/>
                  </a:prstClr>
                </a:solidFill>
                <a:latin typeface="Calibri"/>
              </a:rPr>
              <a:t>Threads in the system</a:t>
            </a:r>
          </a:p>
        </p:txBody>
      </p:sp>
      <p:sp>
        <p:nvSpPr>
          <p:cNvPr id="8" name="Rounded Rectangle 7"/>
          <p:cNvSpPr/>
          <p:nvPr/>
        </p:nvSpPr>
        <p:spPr>
          <a:xfrm>
            <a:off x="2188310" y="4343400"/>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9" name="Rounded Rectangle 8"/>
          <p:cNvSpPr/>
          <p:nvPr/>
        </p:nvSpPr>
        <p:spPr>
          <a:xfrm>
            <a:off x="1162772" y="3539532"/>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sp>
        <p:nvSpPr>
          <p:cNvPr id="10" name="Rounded Rectangle 9"/>
          <p:cNvSpPr/>
          <p:nvPr/>
        </p:nvSpPr>
        <p:spPr>
          <a:xfrm>
            <a:off x="892910" y="3760768"/>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11" name="Rounded Rectangle 10"/>
          <p:cNvSpPr/>
          <p:nvPr/>
        </p:nvSpPr>
        <p:spPr>
          <a:xfrm>
            <a:off x="2035910" y="3429000"/>
            <a:ext cx="838200" cy="533400"/>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12" name="Rounded Rectangle 11"/>
          <p:cNvSpPr/>
          <p:nvPr/>
        </p:nvSpPr>
        <p:spPr>
          <a:xfrm>
            <a:off x="2188310" y="4114803"/>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sp>
        <p:nvSpPr>
          <p:cNvPr id="13" name="Rounded Rectangle 12"/>
          <p:cNvSpPr/>
          <p:nvPr/>
        </p:nvSpPr>
        <p:spPr>
          <a:xfrm>
            <a:off x="981781" y="4657725"/>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000" dirty="0">
                <a:solidFill>
                  <a:prstClr val="white"/>
                </a:solidFill>
                <a:latin typeface="Calibri"/>
              </a:rPr>
              <a:t>thread</a:t>
            </a:r>
            <a:endParaRPr lang="en-US" sz="1200" dirty="0">
              <a:solidFill>
                <a:prstClr val="white"/>
              </a:solidFill>
              <a:latin typeface="Calibri"/>
            </a:endParaRPr>
          </a:p>
        </p:txBody>
      </p:sp>
      <p:grpSp>
        <p:nvGrpSpPr>
          <p:cNvPr id="46" name="Group 45"/>
          <p:cNvGrpSpPr/>
          <p:nvPr/>
        </p:nvGrpSpPr>
        <p:grpSpPr>
          <a:xfrm>
            <a:off x="4093310" y="4876800"/>
            <a:ext cx="1828800" cy="1166778"/>
            <a:chOff x="3581400" y="4167223"/>
            <a:chExt cx="1828800" cy="1166778"/>
          </a:xfrm>
        </p:grpSpPr>
        <p:sp>
          <p:nvSpPr>
            <p:cNvPr id="21" name="Rectangle 20"/>
            <p:cNvSpPr/>
            <p:nvPr/>
          </p:nvSpPr>
          <p:spPr>
            <a:xfrm>
              <a:off x="3581400" y="4167223"/>
              <a:ext cx="1828800" cy="1166778"/>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59"/>
              <a:endParaRPr lang="en-US" dirty="0">
                <a:solidFill>
                  <a:prstClr val="white"/>
                </a:solidFill>
                <a:latin typeface="Calibri"/>
              </a:endParaRPr>
            </a:p>
          </p:txBody>
        </p:sp>
        <p:sp>
          <p:nvSpPr>
            <p:cNvPr id="22" name="Rounded Rectangle 21"/>
            <p:cNvSpPr/>
            <p:nvPr/>
          </p:nvSpPr>
          <p:spPr>
            <a:xfrm>
              <a:off x="3697956" y="426720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259"/>
              <a:endParaRPr lang="en-US" sz="1600" dirty="0">
                <a:solidFill>
                  <a:prstClr val="white"/>
                </a:solidFill>
                <a:latin typeface="Calibri"/>
              </a:endParaRPr>
            </a:p>
          </p:txBody>
        </p:sp>
        <p:sp>
          <p:nvSpPr>
            <p:cNvPr id="23" name="Rounded Rectangle 22"/>
            <p:cNvSpPr/>
            <p:nvPr/>
          </p:nvSpPr>
          <p:spPr>
            <a:xfrm>
              <a:off x="4572000" y="4398851"/>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259"/>
              <a:endParaRPr lang="en-US" sz="1600" dirty="0">
                <a:solidFill>
                  <a:prstClr val="white"/>
                </a:solidFill>
                <a:latin typeface="Calibri"/>
              </a:endParaRPr>
            </a:p>
          </p:txBody>
        </p:sp>
        <p:sp>
          <p:nvSpPr>
            <p:cNvPr id="24" name="Rounded Rectangle 23"/>
            <p:cNvSpPr/>
            <p:nvPr/>
          </p:nvSpPr>
          <p:spPr>
            <a:xfrm>
              <a:off x="3810000" y="481889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rIns="0" rtlCol="0" anchor="ctr"/>
            <a:lstStyle/>
            <a:p>
              <a:pPr algn="ctr" defTabSz="914259"/>
              <a:endParaRPr lang="en-US" sz="1600" dirty="0">
                <a:solidFill>
                  <a:prstClr val="white"/>
                </a:solidFill>
                <a:latin typeface="Calibri"/>
              </a:endParaRPr>
            </a:p>
          </p:txBody>
        </p:sp>
      </p:grpSp>
      <p:sp>
        <p:nvSpPr>
          <p:cNvPr id="25" name="TextBox 24"/>
          <p:cNvSpPr txBox="1"/>
          <p:nvPr/>
        </p:nvSpPr>
        <p:spPr>
          <a:xfrm>
            <a:off x="4108550" y="2625603"/>
            <a:ext cx="1600200" cy="498598"/>
          </a:xfrm>
          <a:prstGeom prst="rect">
            <a:avLst/>
          </a:prstGeom>
          <a:noFill/>
        </p:spPr>
        <p:txBody>
          <a:bodyPr wrap="square" lIns="0" tIns="0" rIns="0" bIns="0" rtlCol="0">
            <a:spAutoFit/>
          </a:bodyPr>
          <a:lstStyle/>
          <a:p>
            <a:pPr algn="ctr" defTabSz="914259">
              <a:lnSpc>
                <a:spcPct val="80000"/>
              </a:lnSpc>
            </a:pPr>
            <a:r>
              <a:rPr lang="en-US" sz="2000" b="1" dirty="0">
                <a:solidFill>
                  <a:srgbClr val="4F81BD">
                    <a:lumMod val="75000"/>
                  </a:srgbClr>
                </a:solidFill>
                <a:latin typeface="Calibri"/>
              </a:rPr>
              <a:t>Non-intensive </a:t>
            </a:r>
          </a:p>
          <a:p>
            <a:pPr algn="ctr" defTabSz="914259">
              <a:lnSpc>
                <a:spcPct val="80000"/>
              </a:lnSpc>
            </a:pPr>
            <a:r>
              <a:rPr lang="en-US" sz="2000" b="1" dirty="0">
                <a:solidFill>
                  <a:srgbClr val="4F81BD">
                    <a:lumMod val="75000"/>
                  </a:srgbClr>
                </a:solidFill>
                <a:latin typeface="Calibri"/>
              </a:rPr>
              <a:t>cluster</a:t>
            </a:r>
          </a:p>
        </p:txBody>
      </p:sp>
      <p:sp>
        <p:nvSpPr>
          <p:cNvPr id="26" name="TextBox 25"/>
          <p:cNvSpPr txBox="1"/>
          <p:nvPr/>
        </p:nvSpPr>
        <p:spPr>
          <a:xfrm>
            <a:off x="3962401" y="6148424"/>
            <a:ext cx="2133600" cy="279524"/>
          </a:xfrm>
          <a:prstGeom prst="rect">
            <a:avLst/>
          </a:prstGeom>
          <a:noFill/>
        </p:spPr>
        <p:txBody>
          <a:bodyPr wrap="square" lIns="0" tIns="0" rIns="0" bIns="0" rtlCol="0">
            <a:spAutoFit/>
          </a:bodyPr>
          <a:lstStyle/>
          <a:p>
            <a:pPr algn="ctr" defTabSz="914259">
              <a:lnSpc>
                <a:spcPct val="80000"/>
              </a:lnSpc>
            </a:pPr>
            <a:r>
              <a:rPr lang="en-US" sz="2200" b="1" dirty="0">
                <a:solidFill>
                  <a:srgbClr val="C0504D">
                    <a:lumMod val="75000"/>
                  </a:srgbClr>
                </a:solidFill>
                <a:latin typeface="Calibri"/>
              </a:rPr>
              <a:t>Intensive cluster</a:t>
            </a:r>
          </a:p>
        </p:txBody>
      </p:sp>
      <p:sp>
        <p:nvSpPr>
          <p:cNvPr id="27" name="Right Arrow 26"/>
          <p:cNvSpPr/>
          <p:nvPr/>
        </p:nvSpPr>
        <p:spPr>
          <a:xfrm rot="18900000">
            <a:off x="3426000" y="3639110"/>
            <a:ext cx="4572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endParaRPr lang="en-US" dirty="0">
              <a:solidFill>
                <a:prstClr val="white"/>
              </a:solidFill>
              <a:latin typeface="Calibri"/>
            </a:endParaRPr>
          </a:p>
        </p:txBody>
      </p:sp>
      <p:sp>
        <p:nvSpPr>
          <p:cNvPr id="29" name="Rounded Rectangle 28"/>
          <p:cNvSpPr/>
          <p:nvPr/>
        </p:nvSpPr>
        <p:spPr>
          <a:xfrm>
            <a:off x="892910" y="3760768"/>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30" name="Rounded Rectangle 29"/>
          <p:cNvSpPr/>
          <p:nvPr/>
        </p:nvSpPr>
        <p:spPr>
          <a:xfrm>
            <a:off x="2188310" y="4343400"/>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31" name="Rounded Rectangle 30"/>
          <p:cNvSpPr/>
          <p:nvPr/>
        </p:nvSpPr>
        <p:spPr>
          <a:xfrm>
            <a:off x="2035910" y="3429000"/>
            <a:ext cx="838200" cy="533400"/>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45713" rIns="0" bIns="45713" rtlCol="0" anchor="ctr"/>
          <a:lstStyle/>
          <a:p>
            <a:pPr algn="ctr" defTabSz="914259"/>
            <a:r>
              <a:rPr lang="en-US" sz="1600" dirty="0">
                <a:solidFill>
                  <a:prstClr val="white"/>
                </a:solidFill>
                <a:latin typeface="Calibri"/>
              </a:rPr>
              <a:t>thread</a:t>
            </a:r>
          </a:p>
        </p:txBody>
      </p:sp>
      <p:sp>
        <p:nvSpPr>
          <p:cNvPr id="32" name="TextBox 31"/>
          <p:cNvSpPr txBox="1"/>
          <p:nvPr/>
        </p:nvSpPr>
        <p:spPr>
          <a:xfrm>
            <a:off x="685800" y="2743200"/>
            <a:ext cx="2917090" cy="369332"/>
          </a:xfrm>
          <a:prstGeom prst="rect">
            <a:avLst/>
          </a:prstGeom>
          <a:noFill/>
        </p:spPr>
        <p:txBody>
          <a:bodyPr wrap="square" lIns="0" tIns="0" rIns="0" bIns="0" rtlCol="0">
            <a:spAutoFit/>
          </a:bodyPr>
          <a:lstStyle/>
          <a:p>
            <a:pPr algn="ctr" defTabSz="914259"/>
            <a:r>
              <a:rPr lang="en-US" sz="2400" b="1" dirty="0">
                <a:solidFill>
                  <a:srgbClr val="4F81BD">
                    <a:lumMod val="75000"/>
                  </a:srgbClr>
                </a:solidFill>
                <a:latin typeface="Calibri"/>
              </a:rPr>
              <a:t>Memory-non-intensive </a:t>
            </a:r>
          </a:p>
        </p:txBody>
      </p:sp>
      <p:cxnSp>
        <p:nvCxnSpPr>
          <p:cNvPr id="33" name="Curved Connector 32"/>
          <p:cNvCxnSpPr>
            <a:stCxn id="9" idx="0"/>
            <a:endCxn id="32" idx="2"/>
          </p:cNvCxnSpPr>
          <p:nvPr/>
        </p:nvCxnSpPr>
        <p:spPr>
          <a:xfrm rot="5400000" flipH="1" flipV="1">
            <a:off x="1554363" y="2949548"/>
            <a:ext cx="426997" cy="752973"/>
          </a:xfrm>
          <a:prstGeom prst="curvedConnector3">
            <a:avLst>
              <a:gd name="adj1" fmla="val 50000"/>
            </a:avLst>
          </a:prstGeom>
          <a:ln w="190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urved Connector 35"/>
          <p:cNvCxnSpPr>
            <a:stCxn id="30" idx="2"/>
            <a:endCxn id="37" idx="0"/>
          </p:cNvCxnSpPr>
          <p:nvPr/>
        </p:nvCxnSpPr>
        <p:spPr>
          <a:xfrm rot="5400000">
            <a:off x="1978299" y="4792760"/>
            <a:ext cx="545068" cy="713155"/>
          </a:xfrm>
          <a:prstGeom prst="curvedConnector3">
            <a:avLst>
              <a:gd name="adj1" fmla="val 50000"/>
            </a:avLst>
          </a:prstGeom>
          <a:ln w="190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9600" y="5421868"/>
            <a:ext cx="2569310" cy="369332"/>
          </a:xfrm>
          <a:prstGeom prst="rect">
            <a:avLst/>
          </a:prstGeom>
          <a:noFill/>
        </p:spPr>
        <p:txBody>
          <a:bodyPr wrap="square" lIns="0" tIns="0" rIns="0" bIns="0" rtlCol="0">
            <a:spAutoFit/>
          </a:bodyPr>
          <a:lstStyle/>
          <a:p>
            <a:pPr algn="ctr" defTabSz="914259"/>
            <a:r>
              <a:rPr lang="en-US" sz="2400" b="1" dirty="0">
                <a:solidFill>
                  <a:srgbClr val="C0504D">
                    <a:lumMod val="75000"/>
                  </a:srgbClr>
                </a:solidFill>
                <a:latin typeface="Calibri"/>
              </a:rPr>
              <a:t>Memory-intensive </a:t>
            </a:r>
          </a:p>
        </p:txBody>
      </p:sp>
      <p:sp>
        <p:nvSpPr>
          <p:cNvPr id="43" name="Right Arrow 42"/>
          <p:cNvSpPr/>
          <p:nvPr/>
        </p:nvSpPr>
        <p:spPr>
          <a:xfrm rot="2700000">
            <a:off x="3426000" y="4477310"/>
            <a:ext cx="4572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endParaRPr lang="en-US" dirty="0">
              <a:solidFill>
                <a:prstClr val="white"/>
              </a:solidFill>
              <a:latin typeface="Calibri"/>
            </a:endParaRPr>
          </a:p>
        </p:txBody>
      </p:sp>
      <p:sp>
        <p:nvSpPr>
          <p:cNvPr id="48" name="Rectangle 47"/>
          <p:cNvSpPr/>
          <p:nvPr/>
        </p:nvSpPr>
        <p:spPr>
          <a:xfrm>
            <a:off x="4157107" y="4114801"/>
            <a:ext cx="1563711" cy="398906"/>
          </a:xfrm>
          <a:prstGeom prst="rect">
            <a:avLst/>
          </a:prstGeom>
        </p:spPr>
        <p:txBody>
          <a:bodyPr wrap="none" lIns="91425" tIns="45713" rIns="91425" bIns="45713">
            <a:spAutoFit/>
          </a:bodyPr>
          <a:lstStyle/>
          <a:p>
            <a:pPr algn="ctr" defTabSz="914259">
              <a:lnSpc>
                <a:spcPct val="80000"/>
              </a:lnSpc>
              <a:defRPr/>
            </a:pPr>
            <a:r>
              <a:rPr lang="en-US" sz="2400" b="1" i="1" kern="0" dirty="0">
                <a:solidFill>
                  <a:srgbClr val="FF0000"/>
                </a:solidFill>
                <a:latin typeface="Calibri"/>
              </a:rPr>
              <a:t>Prioritized</a:t>
            </a:r>
          </a:p>
        </p:txBody>
      </p:sp>
      <p:sp>
        <p:nvSpPr>
          <p:cNvPr id="49" name="Rounded Rectangle 48"/>
          <p:cNvSpPr/>
          <p:nvPr/>
        </p:nvSpPr>
        <p:spPr>
          <a:xfrm>
            <a:off x="7586589" y="2573333"/>
            <a:ext cx="232117" cy="57155"/>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000" kern="0" dirty="0">
              <a:solidFill>
                <a:sysClr val="window" lastClr="FFFFFF"/>
              </a:solidFill>
              <a:latin typeface="Calibri"/>
            </a:endParaRPr>
          </a:p>
        </p:txBody>
      </p:sp>
      <p:sp>
        <p:nvSpPr>
          <p:cNvPr id="50" name="Rounded Rectangle 49"/>
          <p:cNvSpPr/>
          <p:nvPr/>
        </p:nvSpPr>
        <p:spPr>
          <a:xfrm>
            <a:off x="7563146" y="2745933"/>
            <a:ext cx="279009" cy="93528"/>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100" kern="0" dirty="0">
              <a:solidFill>
                <a:sysClr val="window" lastClr="FFFFFF"/>
              </a:solidFill>
              <a:latin typeface="Calibri"/>
            </a:endParaRPr>
          </a:p>
        </p:txBody>
      </p:sp>
      <p:sp>
        <p:nvSpPr>
          <p:cNvPr id="51" name="Rounded Rectangle 50"/>
          <p:cNvSpPr/>
          <p:nvPr/>
        </p:nvSpPr>
        <p:spPr>
          <a:xfrm>
            <a:off x="7525043" y="2954909"/>
            <a:ext cx="355209" cy="130042"/>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200" kern="0" dirty="0">
              <a:solidFill>
                <a:sysClr val="window" lastClr="FFFFFF"/>
              </a:solidFill>
              <a:latin typeface="Calibri"/>
            </a:endParaRPr>
          </a:p>
        </p:txBody>
      </p:sp>
      <p:sp>
        <p:nvSpPr>
          <p:cNvPr id="52" name="Rounded Rectangle 51"/>
          <p:cNvSpPr/>
          <p:nvPr/>
        </p:nvSpPr>
        <p:spPr>
          <a:xfrm>
            <a:off x="7480495" y="3200401"/>
            <a:ext cx="444305" cy="166693"/>
          </a:xfrm>
          <a:prstGeom prst="roundRect">
            <a:avLst/>
          </a:prstGeom>
          <a:solidFill>
            <a:srgbClr val="4F81BD">
              <a:lumMod val="75000"/>
            </a:srgbClr>
          </a:solidFill>
          <a:ln w="25400" cap="flat" cmpd="sng" algn="ctr">
            <a:solidFill>
              <a:srgbClr val="4F81BD">
                <a:lumMod val="75000"/>
              </a:srgbClr>
            </a:solidFill>
            <a:prstDash val="solid"/>
          </a:ln>
          <a:effectLst/>
        </p:spPr>
        <p:txBody>
          <a:bodyPr lIns="0" tIns="45713" rIns="0" bIns="45713" rtlCol="0" anchor="ctr"/>
          <a:lstStyle/>
          <a:p>
            <a:pPr algn="ctr" defTabSz="914259">
              <a:defRPr/>
            </a:pPr>
            <a:endParaRPr lang="en-US" sz="1200" kern="0" dirty="0">
              <a:solidFill>
                <a:sysClr val="window" lastClr="FFFFFF"/>
              </a:solidFill>
              <a:latin typeface="Calibri"/>
            </a:endParaRPr>
          </a:p>
        </p:txBody>
      </p:sp>
      <p:cxnSp>
        <p:nvCxnSpPr>
          <p:cNvPr id="55" name="Straight Arrow Connector 54"/>
          <p:cNvCxnSpPr/>
          <p:nvPr/>
        </p:nvCxnSpPr>
        <p:spPr>
          <a:xfrm rot="5400000" flipH="1" flipV="1">
            <a:off x="6785138" y="2933702"/>
            <a:ext cx="990600" cy="1"/>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885372" y="1973553"/>
            <a:ext cx="787831" cy="551832"/>
          </a:xfrm>
          <a:prstGeom prst="rect">
            <a:avLst/>
          </a:prstGeom>
          <a:noFill/>
        </p:spPr>
        <p:txBody>
          <a:bodyPr wrap="square" lIns="0" tIns="45713" rIns="0" bIns="45713" rtlCol="0">
            <a:spAutoFit/>
          </a:bodyPr>
          <a:lstStyle/>
          <a:p>
            <a:pPr algn="ctr" defTabSz="914259">
              <a:lnSpc>
                <a:spcPct val="80000"/>
              </a:lnSpc>
            </a:pPr>
            <a:r>
              <a:rPr lang="en-US" i="1" dirty="0" smtClean="0">
                <a:solidFill>
                  <a:prstClr val="black"/>
                </a:solidFill>
                <a:latin typeface="Calibri"/>
              </a:rPr>
              <a:t>higher</a:t>
            </a:r>
          </a:p>
          <a:p>
            <a:pPr algn="ctr" defTabSz="914259">
              <a:lnSpc>
                <a:spcPct val="80000"/>
              </a:lnSpc>
            </a:pPr>
            <a:r>
              <a:rPr lang="en-US" i="1" dirty="0" smtClean="0">
                <a:solidFill>
                  <a:prstClr val="black"/>
                </a:solidFill>
                <a:latin typeface="Calibri"/>
              </a:rPr>
              <a:t>priority</a:t>
            </a:r>
            <a:endParaRPr lang="en-US" i="1" dirty="0">
              <a:solidFill>
                <a:prstClr val="black"/>
              </a:solidFill>
              <a:latin typeface="Calibri"/>
            </a:endParaRPr>
          </a:p>
        </p:txBody>
      </p:sp>
      <p:sp>
        <p:nvSpPr>
          <p:cNvPr id="69" name="Rounded Rectangle 68"/>
          <p:cNvSpPr/>
          <p:nvPr/>
        </p:nvSpPr>
        <p:spPr>
          <a:xfrm>
            <a:off x="6629400" y="3962400"/>
            <a:ext cx="1828800" cy="2286000"/>
          </a:xfrm>
          <a:prstGeom prst="round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70" name="Rounded Rectangle 69"/>
          <p:cNvSpPr/>
          <p:nvPr/>
        </p:nvSpPr>
        <p:spPr>
          <a:xfrm>
            <a:off x="7522310" y="4648200"/>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endParaRPr lang="en-US" sz="1600" dirty="0">
              <a:solidFill>
                <a:prstClr val="white"/>
              </a:solidFill>
              <a:latin typeface="Calibri"/>
            </a:endParaRPr>
          </a:p>
        </p:txBody>
      </p:sp>
      <p:sp>
        <p:nvSpPr>
          <p:cNvPr id="71" name="Rounded Rectangle 70"/>
          <p:cNvSpPr/>
          <p:nvPr/>
        </p:nvSpPr>
        <p:spPr>
          <a:xfrm>
            <a:off x="7522315" y="5143501"/>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endParaRPr lang="en-US" sz="1600" dirty="0">
              <a:solidFill>
                <a:prstClr val="white"/>
              </a:solidFill>
              <a:latin typeface="Calibri"/>
            </a:endParaRPr>
          </a:p>
        </p:txBody>
      </p:sp>
      <p:cxnSp>
        <p:nvCxnSpPr>
          <p:cNvPr id="74" name="Straight Arrow Connector 73"/>
          <p:cNvCxnSpPr/>
          <p:nvPr/>
        </p:nvCxnSpPr>
        <p:spPr>
          <a:xfrm rot="16200000" flipV="1">
            <a:off x="6413069" y="5295901"/>
            <a:ext cx="1447802" cy="2"/>
          </a:xfrm>
          <a:prstGeom prst="straightConnector1">
            <a:avLst/>
          </a:prstGeom>
          <a:ln w="4445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741904" y="4096046"/>
            <a:ext cx="787831" cy="551832"/>
          </a:xfrm>
          <a:prstGeom prst="rect">
            <a:avLst/>
          </a:prstGeom>
          <a:noFill/>
        </p:spPr>
        <p:txBody>
          <a:bodyPr wrap="square" lIns="0" tIns="45713" rIns="0" bIns="45713" rtlCol="0">
            <a:spAutoFit/>
          </a:bodyPr>
          <a:lstStyle/>
          <a:p>
            <a:pPr algn="ctr" defTabSz="914259">
              <a:lnSpc>
                <a:spcPct val="80000"/>
              </a:lnSpc>
            </a:pPr>
            <a:r>
              <a:rPr lang="en-US" i="1" dirty="0" smtClean="0">
                <a:solidFill>
                  <a:prstClr val="black"/>
                </a:solidFill>
                <a:latin typeface="Calibri"/>
              </a:rPr>
              <a:t>higher</a:t>
            </a:r>
          </a:p>
          <a:p>
            <a:pPr algn="ctr" defTabSz="914259">
              <a:lnSpc>
                <a:spcPct val="80000"/>
              </a:lnSpc>
            </a:pPr>
            <a:r>
              <a:rPr lang="en-US" i="1" dirty="0" smtClean="0">
                <a:solidFill>
                  <a:prstClr val="black"/>
                </a:solidFill>
                <a:latin typeface="Calibri"/>
              </a:rPr>
              <a:t>priority</a:t>
            </a:r>
            <a:endParaRPr lang="en-US" i="1" dirty="0">
              <a:solidFill>
                <a:prstClr val="black"/>
              </a:solidFill>
              <a:latin typeface="Calibri"/>
            </a:endParaRPr>
          </a:p>
        </p:txBody>
      </p:sp>
      <p:sp>
        <p:nvSpPr>
          <p:cNvPr id="76" name="Rounded Rectangle 75"/>
          <p:cNvSpPr/>
          <p:nvPr/>
        </p:nvSpPr>
        <p:spPr>
          <a:xfrm>
            <a:off x="7522310" y="5638802"/>
            <a:ext cx="707290" cy="401749"/>
          </a:xfrm>
          <a:prstGeom prst="roundRect">
            <a:avLst/>
          </a:prstGeom>
          <a:solidFill>
            <a:schemeClr val="accent2">
              <a:lumMod val="75000"/>
            </a:schemeClr>
          </a:solidFill>
          <a:ln>
            <a:solidFill>
              <a:schemeClr val="accent2">
                <a:lumMod val="75000"/>
              </a:schemeClr>
            </a:solidFill>
          </a:ln>
        </p:spPr>
        <p:style>
          <a:lnRef idx="2">
            <a:schemeClr val="dk1">
              <a:shade val="50000"/>
            </a:schemeClr>
          </a:lnRef>
          <a:fillRef idx="1">
            <a:schemeClr val="dk1"/>
          </a:fillRef>
          <a:effectRef idx="0">
            <a:schemeClr val="dk1"/>
          </a:effectRef>
          <a:fontRef idx="minor">
            <a:schemeClr val="lt1"/>
          </a:fontRef>
        </p:style>
        <p:txBody>
          <a:bodyPr lIns="0" tIns="45713" rIns="0" bIns="45713" rtlCol="0" anchor="ctr"/>
          <a:lstStyle/>
          <a:p>
            <a:pPr algn="ctr" defTabSz="914259"/>
            <a:endParaRPr lang="en-US" sz="1600" dirty="0">
              <a:solidFill>
                <a:prstClr val="white"/>
              </a:solidFill>
              <a:latin typeface="Calibri"/>
            </a:endParaRPr>
          </a:p>
        </p:txBody>
      </p:sp>
      <p:sp>
        <p:nvSpPr>
          <p:cNvPr id="83" name="Oval 82"/>
          <p:cNvSpPr/>
          <p:nvPr/>
        </p:nvSpPr>
        <p:spPr>
          <a:xfrm rot="16200000">
            <a:off x="6813118" y="5212921"/>
            <a:ext cx="1447800" cy="318363"/>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cxnSp>
        <p:nvCxnSpPr>
          <p:cNvPr id="84" name="Straight Arrow Connector 83"/>
          <p:cNvCxnSpPr/>
          <p:nvPr/>
        </p:nvCxnSpPr>
        <p:spPr>
          <a:xfrm rot="5400000">
            <a:off x="7353299" y="5372102"/>
            <a:ext cx="76200" cy="1"/>
          </a:xfrm>
          <a:prstGeom prst="straightConnector1">
            <a:avLst/>
          </a:prstGeom>
          <a:ln w="3175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5400000">
            <a:off x="7658100" y="5372102"/>
            <a:ext cx="76200" cy="1"/>
          </a:xfrm>
          <a:prstGeom prst="straightConnector1">
            <a:avLst/>
          </a:prstGeom>
          <a:ln w="31750">
            <a:solidFill>
              <a:srgbClr val="FF0000"/>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474310" y="3216295"/>
            <a:ext cx="873297" cy="746106"/>
            <a:chOff x="2271681" y="4560903"/>
            <a:chExt cx="1260486" cy="990600"/>
          </a:xfrm>
        </p:grpSpPr>
        <p:sp>
          <p:nvSpPr>
            <p:cNvPr id="15" name="Rectangle 14"/>
            <p:cNvSpPr/>
            <p:nvPr/>
          </p:nvSpPr>
          <p:spPr>
            <a:xfrm>
              <a:off x="2271681" y="4560903"/>
              <a:ext cx="1260486" cy="99060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59"/>
              <a:endParaRPr lang="en-US" dirty="0">
                <a:solidFill>
                  <a:prstClr val="white"/>
                </a:solidFill>
                <a:latin typeface="Calibri"/>
              </a:endParaRPr>
            </a:p>
          </p:txBody>
        </p:sp>
        <p:sp>
          <p:nvSpPr>
            <p:cNvPr id="16" name="Rounded Rectangle 15"/>
            <p:cNvSpPr/>
            <p:nvPr/>
          </p:nvSpPr>
          <p:spPr>
            <a:xfrm>
              <a:off x="2436776" y="4695858"/>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sp>
          <p:nvSpPr>
            <p:cNvPr id="17" name="Rounded Rectangle 16"/>
            <p:cNvSpPr/>
            <p:nvPr/>
          </p:nvSpPr>
          <p:spPr>
            <a:xfrm>
              <a:off x="2527271" y="5097501"/>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sp>
          <p:nvSpPr>
            <p:cNvPr id="18" name="Rounded Rectangle 17"/>
            <p:cNvSpPr/>
            <p:nvPr/>
          </p:nvSpPr>
          <p:spPr>
            <a:xfrm>
              <a:off x="2947958" y="4878423"/>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sp>
          <p:nvSpPr>
            <p:cNvPr id="19" name="Rounded Rectangle 18"/>
            <p:cNvSpPr/>
            <p:nvPr/>
          </p:nvSpPr>
          <p:spPr>
            <a:xfrm>
              <a:off x="2727305" y="5316579"/>
              <a:ext cx="457200" cy="109539"/>
            </a:xfrm>
            <a:prstGeom prst="round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4259"/>
              <a:endParaRPr lang="en-US" sz="1200" dirty="0">
                <a:solidFill>
                  <a:prstClr val="white"/>
                </a:solidFill>
                <a:latin typeface="Calibri"/>
              </a:endParaRPr>
            </a:p>
          </p:txBody>
        </p:sp>
      </p:grpSp>
      <p:sp>
        <p:nvSpPr>
          <p:cNvPr id="59" name="Wave 58"/>
          <p:cNvSpPr/>
          <p:nvPr/>
        </p:nvSpPr>
        <p:spPr>
          <a:xfrm>
            <a:off x="6781800" y="3359191"/>
            <a:ext cx="1447800" cy="457200"/>
          </a:xfrm>
          <a:prstGeom prst="wav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r>
              <a:rPr lang="en-US" sz="2000" b="1" dirty="0">
                <a:solidFill>
                  <a:prstClr val="white"/>
                </a:solidFill>
                <a:latin typeface="Calibri"/>
              </a:rPr>
              <a:t>Throughput</a:t>
            </a:r>
          </a:p>
        </p:txBody>
      </p:sp>
      <p:sp>
        <p:nvSpPr>
          <p:cNvPr id="60" name="Wave 59"/>
          <p:cNvSpPr/>
          <p:nvPr/>
        </p:nvSpPr>
        <p:spPr>
          <a:xfrm>
            <a:off x="6781800" y="6085325"/>
            <a:ext cx="1447800" cy="457200"/>
          </a:xfrm>
          <a:prstGeom prst="wave">
            <a:avLst/>
          </a:prstGeom>
        </p:spPr>
        <p:style>
          <a:lnRef idx="2">
            <a:schemeClr val="dk1">
              <a:shade val="50000"/>
            </a:schemeClr>
          </a:lnRef>
          <a:fillRef idx="1">
            <a:schemeClr val="dk1"/>
          </a:fillRef>
          <a:effectRef idx="0">
            <a:schemeClr val="dk1"/>
          </a:effectRef>
          <a:fontRef idx="minor">
            <a:schemeClr val="lt1"/>
          </a:fontRef>
        </p:style>
        <p:txBody>
          <a:bodyPr lIns="91425" tIns="45713" rIns="91425" bIns="45713" rtlCol="0" anchor="ctr"/>
          <a:lstStyle/>
          <a:p>
            <a:pPr algn="ctr" defTabSz="914259"/>
            <a:r>
              <a:rPr lang="en-US" sz="2000" b="1" dirty="0">
                <a:solidFill>
                  <a:prstClr val="white"/>
                </a:solidFill>
                <a:latin typeface="Calibri"/>
              </a:rPr>
              <a:t>Fairness</a:t>
            </a:r>
          </a:p>
        </p:txBody>
      </p:sp>
    </p:spTree>
    <p:extLst>
      <p:ext uri="{BB962C8B-B14F-4D97-AF65-F5344CB8AC3E}">
        <p14:creationId xmlns:p14="http://schemas.microsoft.com/office/powerpoint/2010/main" val="17698524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hidden"/>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
                                            <p:txEl>
                                              <p:pRg st="1" end="1"/>
                                            </p:txEl>
                                          </p:spTgt>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3">
                                            <p:txEl>
                                              <p:pRg st="2" end="2"/>
                                            </p:txEl>
                                          </p:spTgt>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2"/>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9"/>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63"/>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66"/>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6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7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74"/>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80"/>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77"/>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83"/>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84"/>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85"/>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9"/>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2" grpId="0" animBg="1"/>
      <p:bldP spid="5" grpId="0" animBg="1"/>
      <p:bldP spid="6" grpId="0" animBg="1"/>
      <p:bldP spid="7" grpId="0"/>
      <p:bldP spid="8" grpId="0" animBg="1"/>
      <p:bldP spid="8" grpId="1" animBg="1"/>
      <p:bldP spid="9" grpId="0" animBg="1"/>
      <p:bldP spid="10" grpId="0" animBg="1"/>
      <p:bldP spid="10" grpId="1" animBg="1"/>
      <p:bldP spid="11" grpId="0" animBg="1"/>
      <p:bldP spid="11" grpId="1" animBg="1"/>
      <p:bldP spid="12" grpId="0" animBg="1"/>
      <p:bldP spid="13" grpId="0" animBg="1"/>
      <p:bldP spid="25" grpId="0"/>
      <p:bldP spid="26" grpId="0"/>
      <p:bldP spid="27" grpId="0" animBg="1"/>
      <p:bldP spid="29" grpId="0" animBg="1"/>
      <p:bldP spid="29" grpId="1" animBg="1"/>
      <p:bldP spid="30" grpId="0" animBg="1"/>
      <p:bldP spid="30" grpId="1" animBg="1"/>
      <p:bldP spid="31" grpId="0" animBg="1"/>
      <p:bldP spid="31" grpId="1" animBg="1"/>
      <p:bldP spid="37" grpId="0"/>
      <p:bldP spid="43" grpId="0" animBg="1"/>
      <p:bldP spid="48" grpId="0"/>
      <p:bldP spid="49" grpId="0" animBg="1"/>
      <p:bldP spid="50" grpId="0" animBg="1"/>
      <p:bldP spid="51" grpId="0" animBg="1"/>
      <p:bldP spid="52" grpId="0" animBg="1"/>
      <p:bldP spid="56" grpId="0"/>
      <p:bldP spid="69" grpId="0" animBg="1"/>
      <p:bldP spid="70" grpId="0" animBg="1"/>
      <p:bldP spid="71" grpId="0" animBg="1"/>
      <p:bldP spid="75" grpId="0"/>
      <p:bldP spid="76" grpId="0" animBg="1"/>
      <p:bldP spid="83" grpId="0" animBg="1"/>
      <p:bldP spid="59" grpId="0" animBg="1"/>
      <p:bldP spid="60"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TCM: Throughput and Fairness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76884696"/>
              </p:ext>
            </p:extLst>
          </p:nvPr>
        </p:nvGraphicFramePr>
        <p:xfrm>
          <a:off x="1371600" y="1600200"/>
          <a:ext cx="67056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101</a:t>
            </a:fld>
            <a:endParaRPr lang="en-US" dirty="0">
              <a:solidFill>
                <a:prstClr val="black">
                  <a:tint val="75000"/>
                </a:prstClr>
              </a:solidFill>
              <a:latin typeface="Calibri"/>
            </a:endParaRPr>
          </a:p>
        </p:txBody>
      </p:sp>
      <p:sp>
        <p:nvSpPr>
          <p:cNvPr id="6" name="Down Arrow 5"/>
          <p:cNvSpPr/>
          <p:nvPr/>
        </p:nvSpPr>
        <p:spPr>
          <a:xfrm rot="16200000">
            <a:off x="4726633" y="2583882"/>
            <a:ext cx="605135" cy="5638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system throughput</a:t>
            </a:r>
          </a:p>
        </p:txBody>
      </p:sp>
      <p:sp>
        <p:nvSpPr>
          <p:cNvPr id="7" name="Down Arrow 6"/>
          <p:cNvSpPr/>
          <p:nvPr/>
        </p:nvSpPr>
        <p:spPr>
          <a:xfrm>
            <a:off x="914400" y="1752600"/>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fairness</a:t>
            </a:r>
          </a:p>
        </p:txBody>
      </p:sp>
      <p:sp>
        <p:nvSpPr>
          <p:cNvPr id="17" name="Rectangle 16"/>
          <p:cNvSpPr/>
          <p:nvPr/>
        </p:nvSpPr>
        <p:spPr>
          <a:xfrm>
            <a:off x="5739078" y="3619499"/>
            <a:ext cx="966523" cy="4572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2" name="Rectangle 21"/>
          <p:cNvSpPr/>
          <p:nvPr/>
        </p:nvSpPr>
        <p:spPr>
          <a:xfrm>
            <a:off x="3352800" y="1801838"/>
            <a:ext cx="9144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7" name="Rectangle 26"/>
          <p:cNvSpPr/>
          <p:nvPr/>
        </p:nvSpPr>
        <p:spPr>
          <a:xfrm>
            <a:off x="3505200" y="2667000"/>
            <a:ext cx="9144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8" name="Rectangle 27"/>
          <p:cNvSpPr/>
          <p:nvPr/>
        </p:nvSpPr>
        <p:spPr>
          <a:xfrm>
            <a:off x="3733800" y="2971800"/>
            <a:ext cx="457200" cy="5334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29" name="Rectangle 28"/>
          <p:cNvSpPr/>
          <p:nvPr/>
        </p:nvSpPr>
        <p:spPr>
          <a:xfrm>
            <a:off x="4114422" y="3228975"/>
            <a:ext cx="838200" cy="74209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30" name="Rectangle 29"/>
          <p:cNvSpPr/>
          <p:nvPr/>
        </p:nvSpPr>
        <p:spPr>
          <a:xfrm>
            <a:off x="4723790" y="2362200"/>
            <a:ext cx="838810" cy="609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4" name="TextBox 13"/>
          <p:cNvSpPr txBox="1"/>
          <p:nvPr/>
        </p:nvSpPr>
        <p:spPr>
          <a:xfrm>
            <a:off x="2123728" y="1131515"/>
            <a:ext cx="5112568" cy="400110"/>
          </a:xfrm>
          <a:prstGeom prst="rect">
            <a:avLst/>
          </a:prstGeom>
          <a:noFill/>
        </p:spPr>
        <p:txBody>
          <a:bodyPr wrap="square" lIns="91425" tIns="45713" rIns="91425" bIns="45713" rtlCol="0">
            <a:spAutoFit/>
          </a:bodyPr>
          <a:lstStyle/>
          <a:p>
            <a:pPr algn="ctr" defTabSz="914259"/>
            <a:r>
              <a:rPr lang="en-US" sz="2000" i="1" dirty="0">
                <a:solidFill>
                  <a:prstClr val="black"/>
                </a:solidFill>
                <a:latin typeface="Calibri"/>
              </a:rPr>
              <a:t>24 cores, 4 memory controllers, 96 workloads </a:t>
            </a:r>
          </a:p>
        </p:txBody>
      </p:sp>
      <p:sp>
        <p:nvSpPr>
          <p:cNvPr id="15" name="TextBox 14"/>
          <p:cNvSpPr txBox="1"/>
          <p:nvPr/>
        </p:nvSpPr>
        <p:spPr>
          <a:xfrm>
            <a:off x="228600" y="5725180"/>
            <a:ext cx="8763000" cy="954107"/>
          </a:xfrm>
          <a:prstGeom prst="rect">
            <a:avLst/>
          </a:prstGeom>
          <a:noFill/>
        </p:spPr>
        <p:txBody>
          <a:bodyPr wrap="square" lIns="91425" tIns="45713" rIns="91425" bIns="45713" rtlCol="0">
            <a:spAutoFit/>
          </a:bodyPr>
          <a:lstStyle/>
          <a:p>
            <a:pPr algn="ctr" defTabSz="914259"/>
            <a:r>
              <a:rPr lang="en-US" sz="2800" i="1" dirty="0">
                <a:solidFill>
                  <a:srgbClr val="FF0000"/>
                </a:solidFill>
                <a:latin typeface="Calibri"/>
              </a:rPr>
              <a:t>TCM, a heterogeneous scheduling policy,</a:t>
            </a:r>
          </a:p>
          <a:p>
            <a:pPr algn="ctr" defTabSz="914259"/>
            <a:r>
              <a:rPr lang="en-US" sz="2800" i="1" dirty="0">
                <a:solidFill>
                  <a:srgbClr val="FF0000"/>
                </a:solidFill>
                <a:latin typeface="Calibri"/>
              </a:rPr>
              <a:t>provides best fairness and system throughput</a:t>
            </a:r>
          </a:p>
        </p:txBody>
      </p:sp>
    </p:spTree>
    <p:extLst>
      <p:ext uri="{BB962C8B-B14F-4D97-AF65-F5344CB8AC3E}">
        <p14:creationId xmlns:p14="http://schemas.microsoft.com/office/powerpoint/2010/main" val="27769708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7" grpId="0" animBg="1"/>
      <p:bldP spid="28" grpId="0" animBg="1"/>
      <p:bldP spid="29" grpId="0" animBg="1"/>
      <p:bldP spid="30" grpId="0" animBg="1"/>
      <p:bldP spid="1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TCM: </a:t>
            </a:r>
            <a:r>
              <a:rPr lang="en-US" dirty="0"/>
              <a:t>Fairness-Throughput Tradeoff</a:t>
            </a: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102</a:t>
            </a:fld>
            <a:endParaRPr lang="en-US" dirty="0">
              <a:solidFill>
                <a:prstClr val="black">
                  <a:tint val="75000"/>
                </a:prstClr>
              </a:solidFill>
              <a:latin typeface="Calibri"/>
            </a:endParaRPr>
          </a:p>
        </p:txBody>
      </p:sp>
      <p:graphicFrame>
        <p:nvGraphicFramePr>
          <p:cNvPr id="5" name="Content Placeholder 4"/>
          <p:cNvGraphicFramePr>
            <a:graphicFrameLocks/>
          </p:cNvGraphicFramePr>
          <p:nvPr>
            <p:extLst>
              <p:ext uri="{D42A27DB-BD31-4B8C-83A1-F6EECF244321}">
                <p14:modId xmlns:p14="http://schemas.microsoft.com/office/powerpoint/2010/main" val="2984576598"/>
              </p:ext>
            </p:extLst>
          </p:nvPr>
        </p:nvGraphicFramePr>
        <p:xfrm>
          <a:off x="1371600" y="1600200"/>
          <a:ext cx="67056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Content Placeholder 2"/>
          <p:cNvSpPr txBox="1">
            <a:spLocks/>
          </p:cNvSpPr>
          <p:nvPr/>
        </p:nvSpPr>
        <p:spPr>
          <a:xfrm>
            <a:off x="1828800" y="1143000"/>
            <a:ext cx="6477000" cy="457200"/>
          </a:xfrm>
          <a:prstGeom prst="rect">
            <a:avLst/>
          </a:prstGeom>
        </p:spPr>
        <p:txBody>
          <a:bodyPr vert="horz" lIns="91425" tIns="45713" rIns="91425" bIns="45713" rtlCol="0">
            <a:noAutofit/>
          </a:bodyPr>
          <a:lstStyle/>
          <a:p>
            <a:pPr algn="ctr" defTabSz="914259">
              <a:spcBef>
                <a:spcPct val="20000"/>
              </a:spcBef>
              <a:defRPr/>
            </a:pPr>
            <a:r>
              <a:rPr lang="en-US" sz="2800" b="1" dirty="0">
                <a:solidFill>
                  <a:prstClr val="black"/>
                </a:solidFill>
                <a:latin typeface="Calibri"/>
              </a:rPr>
              <a:t>When configuration parameter is varied…</a:t>
            </a:r>
          </a:p>
        </p:txBody>
      </p:sp>
      <p:sp>
        <p:nvSpPr>
          <p:cNvPr id="7" name="Freeform 6"/>
          <p:cNvSpPr/>
          <p:nvPr/>
        </p:nvSpPr>
        <p:spPr>
          <a:xfrm>
            <a:off x="5105400" y="3657601"/>
            <a:ext cx="1524000" cy="302299"/>
          </a:xfrm>
          <a:custGeom>
            <a:avLst/>
            <a:gdLst>
              <a:gd name="connsiteX0" fmla="*/ 0 w 1323473"/>
              <a:gd name="connsiteY0" fmla="*/ 397042 h 397042"/>
              <a:gd name="connsiteX1" fmla="*/ 421105 w 1323473"/>
              <a:gd name="connsiteY1" fmla="*/ 360947 h 397042"/>
              <a:gd name="connsiteX2" fmla="*/ 745957 w 1323473"/>
              <a:gd name="connsiteY2" fmla="*/ 288758 h 397042"/>
              <a:gd name="connsiteX3" fmla="*/ 998621 w 1323473"/>
              <a:gd name="connsiteY3" fmla="*/ 192505 h 397042"/>
              <a:gd name="connsiteX4" fmla="*/ 1323473 w 1323473"/>
              <a:gd name="connsiteY4" fmla="*/ 0 h 397042"/>
              <a:gd name="connsiteX5" fmla="*/ 1323473 w 1323473"/>
              <a:gd name="connsiteY5" fmla="*/ 0 h 39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3473" h="397042">
                <a:moveTo>
                  <a:pt x="0" y="397042"/>
                </a:moveTo>
                <a:cubicBezTo>
                  <a:pt x="148389" y="388018"/>
                  <a:pt x="296779" y="378994"/>
                  <a:pt x="421105" y="360947"/>
                </a:cubicBezTo>
                <a:cubicBezTo>
                  <a:pt x="545431" y="342900"/>
                  <a:pt x="649704" y="316832"/>
                  <a:pt x="745957" y="288758"/>
                </a:cubicBezTo>
                <a:cubicBezTo>
                  <a:pt x="842210" y="260684"/>
                  <a:pt x="902368" y="240631"/>
                  <a:pt x="998621" y="192505"/>
                </a:cubicBezTo>
                <a:cubicBezTo>
                  <a:pt x="1094874" y="144379"/>
                  <a:pt x="1323473" y="0"/>
                  <a:pt x="1323473" y="0"/>
                </a:cubicBezTo>
                <a:lnTo>
                  <a:pt x="1323473" y="0"/>
                </a:lnTo>
              </a:path>
            </a:pathLst>
          </a:custGeom>
          <a:ln w="3810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lIns="91425" tIns="45713" rIns="91425" bIns="45713" rtlCol="0" anchor="ctr"/>
          <a:lstStyle/>
          <a:p>
            <a:pPr algn="ctr" defTabSz="914259"/>
            <a:endParaRPr lang="en-US" dirty="0">
              <a:solidFill>
                <a:prstClr val="black"/>
              </a:solidFill>
              <a:latin typeface="Calibri"/>
            </a:endParaRPr>
          </a:p>
        </p:txBody>
      </p:sp>
      <p:sp>
        <p:nvSpPr>
          <p:cNvPr id="8" name="TextBox 7"/>
          <p:cNvSpPr txBox="1"/>
          <p:nvPr/>
        </p:nvSpPr>
        <p:spPr>
          <a:xfrm>
            <a:off x="5486400" y="4191002"/>
            <a:ext cx="2362200" cy="838199"/>
          </a:xfrm>
          <a:prstGeom prst="wedgeRoundRectCallout">
            <a:avLst>
              <a:gd name="adj1" fmla="val -41285"/>
              <a:gd name="adj2" fmla="val -81300"/>
              <a:gd name="adj3" fmla="val 16667"/>
            </a:avLst>
          </a:prstGeom>
          <a:solidFill>
            <a:srgbClr val="FF0000"/>
          </a:solidFill>
          <a:ln>
            <a:noFill/>
          </a:ln>
        </p:spPr>
        <p:style>
          <a:lnRef idx="2">
            <a:schemeClr val="dk1">
              <a:shade val="50000"/>
            </a:schemeClr>
          </a:lnRef>
          <a:fillRef idx="1">
            <a:schemeClr val="dk1"/>
          </a:fillRef>
          <a:effectRef idx="0">
            <a:schemeClr val="dk1"/>
          </a:effectRef>
          <a:fontRef idx="minor">
            <a:schemeClr val="lt1"/>
          </a:fontRef>
        </p:style>
        <p:txBody>
          <a:bodyPr wrap="square" lIns="0" tIns="0" rIns="0" bIns="0" rtlCol="0" anchor="ctr" anchorCtr="0">
            <a:noAutofit/>
          </a:bodyPr>
          <a:lstStyle/>
          <a:p>
            <a:pPr algn="ctr" defTabSz="914259"/>
            <a:r>
              <a:rPr lang="en-US" sz="2400" i="1" dirty="0">
                <a:solidFill>
                  <a:prstClr val="white"/>
                </a:solidFill>
                <a:latin typeface="Calibri"/>
              </a:rPr>
              <a:t>Adjusting  </a:t>
            </a:r>
            <a:r>
              <a:rPr lang="en-US" sz="2400" b="1" i="1" dirty="0" err="1">
                <a:solidFill>
                  <a:prstClr val="white"/>
                </a:solidFill>
                <a:latin typeface="Calibri"/>
              </a:rPr>
              <a:t>ClusterThreshold</a:t>
            </a:r>
            <a:endParaRPr lang="en-US" sz="2000" dirty="0">
              <a:solidFill>
                <a:prstClr val="white"/>
              </a:solidFill>
              <a:latin typeface="Calibri"/>
            </a:endParaRPr>
          </a:p>
        </p:txBody>
      </p:sp>
      <p:sp>
        <p:nvSpPr>
          <p:cNvPr id="9" name="TextBox 8"/>
          <p:cNvSpPr txBox="1"/>
          <p:nvPr/>
        </p:nvSpPr>
        <p:spPr>
          <a:xfrm>
            <a:off x="321880" y="5728236"/>
            <a:ext cx="8305800" cy="584775"/>
          </a:xfrm>
          <a:prstGeom prst="rect">
            <a:avLst/>
          </a:prstGeom>
          <a:noFill/>
        </p:spPr>
        <p:txBody>
          <a:bodyPr wrap="square" lIns="91425" tIns="45713" rIns="91425" bIns="45713" rtlCol="0">
            <a:spAutoFit/>
          </a:bodyPr>
          <a:lstStyle/>
          <a:p>
            <a:pPr algn="ctr" defTabSz="914259"/>
            <a:r>
              <a:rPr lang="en-US" sz="3200" i="1" dirty="0">
                <a:solidFill>
                  <a:srgbClr val="FF0000"/>
                </a:solidFill>
                <a:latin typeface="Calibri"/>
                <a:sym typeface="Wingdings" pitchFamily="2" charset="2"/>
              </a:rPr>
              <a:t>TCM </a:t>
            </a:r>
            <a:r>
              <a:rPr lang="en-US" sz="3200" i="1">
                <a:solidFill>
                  <a:srgbClr val="FF0000"/>
                </a:solidFill>
                <a:latin typeface="Calibri"/>
                <a:sym typeface="Wingdings" pitchFamily="2" charset="2"/>
              </a:rPr>
              <a:t>allows robust fairness-throughput tradeoff </a:t>
            </a:r>
            <a:endParaRPr lang="en-US" sz="3200" i="1" dirty="0">
              <a:solidFill>
                <a:srgbClr val="FF0000"/>
              </a:solidFill>
              <a:latin typeface="Calibri"/>
            </a:endParaRPr>
          </a:p>
        </p:txBody>
      </p:sp>
      <p:sp>
        <p:nvSpPr>
          <p:cNvPr id="10" name="TextBox 9"/>
          <p:cNvSpPr txBox="1"/>
          <p:nvPr/>
        </p:nvSpPr>
        <p:spPr>
          <a:xfrm>
            <a:off x="3429000" y="2571690"/>
            <a:ext cx="914400" cy="400110"/>
          </a:xfrm>
          <a:prstGeom prst="rect">
            <a:avLst/>
          </a:prstGeom>
          <a:noFill/>
        </p:spPr>
        <p:txBody>
          <a:bodyPr wrap="square" lIns="91425" tIns="45713" rIns="91425" bIns="45713" rtlCol="0">
            <a:spAutoFit/>
          </a:bodyPr>
          <a:lstStyle/>
          <a:p>
            <a:pPr algn="ctr" defTabSz="914259"/>
            <a:r>
              <a:rPr lang="en-US" sz="2000" b="1" dirty="0">
                <a:solidFill>
                  <a:srgbClr val="00B050"/>
                </a:solidFill>
                <a:latin typeface="Calibri"/>
              </a:rPr>
              <a:t>STFM</a:t>
            </a:r>
          </a:p>
        </p:txBody>
      </p:sp>
      <p:sp>
        <p:nvSpPr>
          <p:cNvPr id="11" name="TextBox 10"/>
          <p:cNvSpPr txBox="1"/>
          <p:nvPr/>
        </p:nvSpPr>
        <p:spPr>
          <a:xfrm>
            <a:off x="4114800" y="2876490"/>
            <a:ext cx="1066800" cy="400110"/>
          </a:xfrm>
          <a:prstGeom prst="rect">
            <a:avLst/>
          </a:prstGeom>
          <a:noFill/>
        </p:spPr>
        <p:txBody>
          <a:bodyPr wrap="square" lIns="91425" tIns="45713" rIns="91425" bIns="45713" rtlCol="0">
            <a:spAutoFit/>
          </a:bodyPr>
          <a:lstStyle/>
          <a:p>
            <a:pPr algn="ctr" defTabSz="914259"/>
            <a:r>
              <a:rPr lang="en-US" sz="2000" b="1" dirty="0">
                <a:solidFill>
                  <a:srgbClr val="1F497D"/>
                </a:solidFill>
                <a:latin typeface="Calibri"/>
              </a:rPr>
              <a:t>PAR-BS</a:t>
            </a:r>
          </a:p>
        </p:txBody>
      </p:sp>
      <p:sp>
        <p:nvSpPr>
          <p:cNvPr id="12" name="Rectangle 11"/>
          <p:cNvSpPr/>
          <p:nvPr/>
        </p:nvSpPr>
        <p:spPr>
          <a:xfrm>
            <a:off x="4191000" y="2893770"/>
            <a:ext cx="838200" cy="990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3" name="TextBox 12"/>
          <p:cNvSpPr txBox="1"/>
          <p:nvPr/>
        </p:nvSpPr>
        <p:spPr>
          <a:xfrm>
            <a:off x="5410200" y="2495491"/>
            <a:ext cx="990600" cy="400110"/>
          </a:xfrm>
          <a:prstGeom prst="rect">
            <a:avLst/>
          </a:prstGeom>
          <a:noFill/>
        </p:spPr>
        <p:txBody>
          <a:bodyPr wrap="square" lIns="91425" tIns="45713" rIns="91425" bIns="45713" rtlCol="0">
            <a:spAutoFit/>
          </a:bodyPr>
          <a:lstStyle/>
          <a:p>
            <a:pPr algn="ctr" defTabSz="914259"/>
            <a:r>
              <a:rPr lang="en-US" sz="2000" b="1" dirty="0">
                <a:solidFill>
                  <a:srgbClr val="FF0000"/>
                </a:solidFill>
                <a:latin typeface="Calibri"/>
              </a:rPr>
              <a:t>ATLAS</a:t>
            </a:r>
          </a:p>
        </p:txBody>
      </p:sp>
      <p:sp>
        <p:nvSpPr>
          <p:cNvPr id="14" name="Rectangle 13"/>
          <p:cNvSpPr/>
          <p:nvPr/>
        </p:nvSpPr>
        <p:spPr>
          <a:xfrm>
            <a:off x="5406845" y="2515211"/>
            <a:ext cx="1066800" cy="7620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5" name="TextBox 14"/>
          <p:cNvSpPr txBox="1"/>
          <p:nvPr/>
        </p:nvSpPr>
        <p:spPr>
          <a:xfrm>
            <a:off x="6324600" y="3257490"/>
            <a:ext cx="990600" cy="400110"/>
          </a:xfrm>
          <a:prstGeom prst="rect">
            <a:avLst/>
          </a:prstGeom>
          <a:noFill/>
        </p:spPr>
        <p:txBody>
          <a:bodyPr wrap="square" lIns="91425" tIns="45713" rIns="91425" bIns="45713" rtlCol="0">
            <a:spAutoFit/>
          </a:bodyPr>
          <a:lstStyle/>
          <a:p>
            <a:pPr algn="ctr" defTabSz="914259"/>
            <a:r>
              <a:rPr lang="en-US" sz="2000" b="1" dirty="0">
                <a:solidFill>
                  <a:srgbClr val="F79646">
                    <a:lumMod val="75000"/>
                  </a:srgbClr>
                </a:solidFill>
                <a:latin typeface="Calibri"/>
              </a:rPr>
              <a:t>TCM</a:t>
            </a:r>
          </a:p>
        </p:txBody>
      </p:sp>
      <p:sp>
        <p:nvSpPr>
          <p:cNvPr id="16" name="Rectangle 15"/>
          <p:cNvSpPr/>
          <p:nvPr/>
        </p:nvSpPr>
        <p:spPr>
          <a:xfrm>
            <a:off x="4875580" y="3350665"/>
            <a:ext cx="2209800" cy="6096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
        <p:nvSpPr>
          <p:cNvPr id="17" name="Down Arrow 16"/>
          <p:cNvSpPr/>
          <p:nvPr/>
        </p:nvSpPr>
        <p:spPr>
          <a:xfrm rot="16200000">
            <a:off x="4726633" y="2583882"/>
            <a:ext cx="605135" cy="56388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eaVert"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system throughput</a:t>
            </a:r>
          </a:p>
        </p:txBody>
      </p:sp>
      <p:sp>
        <p:nvSpPr>
          <p:cNvPr id="18" name="Down Arrow 17"/>
          <p:cNvSpPr/>
          <p:nvPr/>
        </p:nvSpPr>
        <p:spPr>
          <a:xfrm>
            <a:off x="914400" y="1752600"/>
            <a:ext cx="609600" cy="270510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vert="vert270" lIns="91425" tIns="45713" rIns="91425" bIns="45713" rtlCol="0" anchor="ctr"/>
          <a:lstStyle/>
          <a:p>
            <a:pPr algn="ctr" defTabSz="914259"/>
            <a:r>
              <a:rPr lang="en-US" sz="2400" dirty="0">
                <a:solidFill>
                  <a:prstClr val="white"/>
                </a:solidFill>
                <a:latin typeface="Calibri"/>
              </a:rPr>
              <a:t>Better</a:t>
            </a:r>
            <a:r>
              <a:rPr lang="en-US" sz="2400" b="1" dirty="0">
                <a:solidFill>
                  <a:prstClr val="white"/>
                </a:solidFill>
                <a:latin typeface="Calibri"/>
              </a:rPr>
              <a:t> fairness</a:t>
            </a:r>
          </a:p>
        </p:txBody>
      </p:sp>
      <p:sp>
        <p:nvSpPr>
          <p:cNvPr id="19" name="TextBox 18"/>
          <p:cNvSpPr txBox="1"/>
          <p:nvPr/>
        </p:nvSpPr>
        <p:spPr>
          <a:xfrm>
            <a:off x="2750520" y="1911100"/>
            <a:ext cx="990600" cy="400110"/>
          </a:xfrm>
          <a:prstGeom prst="rect">
            <a:avLst/>
          </a:prstGeom>
          <a:noFill/>
        </p:spPr>
        <p:txBody>
          <a:bodyPr wrap="square" lIns="91425" tIns="45713" rIns="91425" bIns="45713" rtlCol="0">
            <a:spAutoFit/>
          </a:bodyPr>
          <a:lstStyle/>
          <a:p>
            <a:pPr algn="ctr" defTabSz="914259"/>
            <a:r>
              <a:rPr lang="en-US" sz="2000" b="1">
                <a:solidFill>
                  <a:prstClr val="black"/>
                </a:solidFill>
                <a:latin typeface="Calibri"/>
              </a:rPr>
              <a:t>FRFCFS</a:t>
            </a:r>
            <a:endParaRPr lang="en-US" sz="2000" b="1" dirty="0">
              <a:solidFill>
                <a:prstClr val="black"/>
              </a:solidFill>
              <a:latin typeface="Calibri"/>
            </a:endParaRPr>
          </a:p>
        </p:txBody>
      </p:sp>
      <p:sp>
        <p:nvSpPr>
          <p:cNvPr id="20" name="Rectangle 19"/>
          <p:cNvSpPr/>
          <p:nvPr/>
        </p:nvSpPr>
        <p:spPr>
          <a:xfrm>
            <a:off x="2826414" y="1905002"/>
            <a:ext cx="1442005" cy="205489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5" tIns="45713" rIns="91425" bIns="45713" rtlCol="0" anchor="ctr"/>
          <a:lstStyle/>
          <a:p>
            <a:pPr algn="ctr" defTabSz="914259"/>
            <a:endParaRPr lang="en-US">
              <a:solidFill>
                <a:prstClr val="white"/>
              </a:solidFill>
              <a:latin typeface="Calibri"/>
            </a:endParaRPr>
          </a:p>
        </p:txBody>
      </p:sp>
    </p:spTree>
    <p:extLst>
      <p:ext uri="{BB962C8B-B14F-4D97-AF65-F5344CB8AC3E}">
        <p14:creationId xmlns:p14="http://schemas.microsoft.com/office/powerpoint/2010/main" val="8718818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2" grpId="0" animBg="1"/>
      <p:bldP spid="14" grpId="0" animBg="1"/>
      <p:bldP spid="16" grpId="0" animBg="1"/>
      <p:bldP spid="20"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Memory QoS in a Parallel Application</a:t>
            </a:r>
            <a:endParaRPr lang="en-US" sz="3600" dirty="0"/>
          </a:p>
        </p:txBody>
      </p:sp>
      <p:sp>
        <p:nvSpPr>
          <p:cNvPr id="3" name="Content Placeholder 2"/>
          <p:cNvSpPr>
            <a:spLocks noGrp="1"/>
          </p:cNvSpPr>
          <p:nvPr>
            <p:ph idx="1"/>
          </p:nvPr>
        </p:nvSpPr>
        <p:spPr>
          <a:xfrm>
            <a:off x="228600" y="1124744"/>
            <a:ext cx="8610600" cy="5123656"/>
          </a:xfrm>
        </p:spPr>
        <p:txBody>
          <a:bodyPr/>
          <a:lstStyle/>
          <a:p>
            <a:r>
              <a:rPr lang="en-US" dirty="0" smtClean="0"/>
              <a:t>Threads in a multithreaded application are inter-dependent</a:t>
            </a:r>
          </a:p>
          <a:p>
            <a:r>
              <a:rPr lang="en-US" dirty="0" smtClean="0"/>
              <a:t>Some threads can be on the critical path of execution due to synchronization; some threads are not</a:t>
            </a:r>
          </a:p>
          <a:p>
            <a:r>
              <a:rPr lang="en-US" dirty="0" smtClean="0"/>
              <a:t>How do we schedule requests of inter-dependent threads to maximize multithreaded application performance?</a:t>
            </a:r>
          </a:p>
          <a:p>
            <a:endParaRPr lang="en-US" dirty="0"/>
          </a:p>
          <a:p>
            <a:pPr marL="342848" lvl="1" indent="-342848">
              <a:lnSpc>
                <a:spcPct val="90000"/>
              </a:lnSpc>
              <a:buClr>
                <a:schemeClr val="accent1"/>
              </a:buClr>
              <a:buSzPct val="65000"/>
              <a:buFont typeface="Wingdings" pitchFamily="2" charset="2"/>
              <a:buChar char="n"/>
            </a:pPr>
            <a:r>
              <a:rPr lang="en-US" dirty="0" smtClean="0"/>
              <a:t>Idea: </a:t>
            </a:r>
            <a:r>
              <a:rPr lang="en-US" dirty="0">
                <a:solidFill>
                  <a:srgbClr val="0000FF"/>
                </a:solidFill>
              </a:rPr>
              <a:t>Estimate limiter threads </a:t>
            </a:r>
            <a:r>
              <a:rPr lang="en-US" dirty="0" smtClean="0"/>
              <a:t>likely to be on the critical path and prioritize their requests; </a:t>
            </a:r>
            <a:r>
              <a:rPr lang="en-US" dirty="0" smtClean="0">
                <a:solidFill>
                  <a:srgbClr val="0000FF"/>
                </a:solidFill>
              </a:rPr>
              <a:t>shuffle priorities of non-limiter threads</a:t>
            </a:r>
            <a:r>
              <a:rPr lang="en-US" dirty="0" smtClean="0"/>
              <a:t> to reduce memory interference among them </a:t>
            </a:r>
            <a:r>
              <a:rPr lang="en-US" sz="1800" dirty="0">
                <a:solidFill>
                  <a:srgbClr val="008000"/>
                </a:solidFill>
              </a:rPr>
              <a:t>[Ebrahimi+, MICRO’11]</a:t>
            </a:r>
          </a:p>
          <a:p>
            <a:pPr marL="342848" lvl="1" indent="-342848">
              <a:lnSpc>
                <a:spcPct val="90000"/>
              </a:lnSpc>
              <a:buClr>
                <a:schemeClr val="accent1"/>
              </a:buClr>
              <a:buSzPct val="65000"/>
              <a:buFont typeface="Wingdings" pitchFamily="2" charset="2"/>
              <a:buChar char="n"/>
            </a:pPr>
            <a:endParaRPr lang="en-US" sz="1800" dirty="0">
              <a:solidFill>
                <a:srgbClr val="008000"/>
              </a:solidFill>
            </a:endParaRPr>
          </a:p>
          <a:p>
            <a:pPr marL="342848" lvl="1" indent="-342848">
              <a:lnSpc>
                <a:spcPct val="90000"/>
              </a:lnSpc>
              <a:buClr>
                <a:schemeClr val="accent1"/>
              </a:buClr>
              <a:buSzPct val="65000"/>
              <a:buFont typeface="Wingdings" pitchFamily="2" charset="2"/>
              <a:buChar char="n"/>
            </a:pPr>
            <a:r>
              <a:rPr lang="en-US" dirty="0" smtClean="0"/>
              <a:t>Hardware/software cooperative limiter thread estimation:</a:t>
            </a:r>
          </a:p>
          <a:p>
            <a:pPr marL="695218" lvl="2" indent="-342848">
              <a:lnSpc>
                <a:spcPct val="90000"/>
              </a:lnSpc>
            </a:pPr>
            <a:r>
              <a:rPr lang="en-US" dirty="0" smtClean="0"/>
              <a:t>Thread </a:t>
            </a:r>
            <a:r>
              <a:rPr lang="en-US" dirty="0"/>
              <a:t>executing </a:t>
            </a:r>
            <a:r>
              <a:rPr lang="en-US" dirty="0" smtClean="0"/>
              <a:t>the </a:t>
            </a:r>
            <a:r>
              <a:rPr lang="en-US" dirty="0"/>
              <a:t>most contended critical </a:t>
            </a:r>
            <a:r>
              <a:rPr lang="en-US" dirty="0" smtClean="0"/>
              <a:t>section</a:t>
            </a:r>
          </a:p>
          <a:p>
            <a:pPr marL="695218" lvl="2" indent="-342848">
              <a:lnSpc>
                <a:spcPct val="90000"/>
              </a:lnSpc>
            </a:pPr>
            <a:r>
              <a:rPr lang="en-US" dirty="0" smtClean="0"/>
              <a:t>Thread that is falling behind the most in a </a:t>
            </a:r>
            <a:r>
              <a:rPr lang="en-US" i="1" dirty="0" smtClean="0"/>
              <a:t>parallel for </a:t>
            </a:r>
            <a:r>
              <a:rPr lang="en-US" dirty="0" smtClean="0"/>
              <a:t>loop</a:t>
            </a:r>
            <a:endParaRPr lang="en-US" dirty="0"/>
          </a:p>
          <a:p>
            <a:pPr marL="0" indent="0">
              <a:lnSpc>
                <a:spcPct val="90000"/>
              </a:lnSpc>
              <a:buNone/>
            </a:pPr>
            <a:endParaRPr lang="en-US" sz="27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spTree>
    <p:extLst>
      <p:ext uri="{BB962C8B-B14F-4D97-AF65-F5344CB8AC3E}">
        <p14:creationId xmlns:p14="http://schemas.microsoft.com/office/powerpoint/2010/main" val="22069122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200" dirty="0"/>
              <a:t>Summary: Memory </a:t>
            </a:r>
            <a:r>
              <a:rPr lang="en-US" sz="3200" dirty="0" err="1"/>
              <a:t>QoS</a:t>
            </a:r>
            <a:r>
              <a:rPr lang="en-US" sz="3200" dirty="0"/>
              <a:t> Approaches and Techniques</a:t>
            </a:r>
          </a:p>
        </p:txBody>
      </p:sp>
      <p:sp>
        <p:nvSpPr>
          <p:cNvPr id="3" name="Content Placeholder 2"/>
          <p:cNvSpPr>
            <a:spLocks noGrp="1"/>
          </p:cNvSpPr>
          <p:nvPr>
            <p:ph idx="1"/>
          </p:nvPr>
        </p:nvSpPr>
        <p:spPr>
          <a:xfrm>
            <a:off x="228600" y="1052737"/>
            <a:ext cx="8807896" cy="5092824"/>
          </a:xfrm>
        </p:spPr>
        <p:txBody>
          <a:bodyPr/>
          <a:lstStyle/>
          <a:p>
            <a:r>
              <a:rPr lang="en-US" dirty="0" smtClean="0"/>
              <a:t>Approaches: </a:t>
            </a:r>
            <a:r>
              <a:rPr lang="en-US" dirty="0" smtClean="0">
                <a:solidFill>
                  <a:srgbClr val="0000FF"/>
                </a:solidFill>
              </a:rPr>
              <a:t>Smart</a:t>
            </a:r>
            <a:r>
              <a:rPr lang="en-US" dirty="0" smtClean="0"/>
              <a:t> vs. </a:t>
            </a:r>
            <a:r>
              <a:rPr lang="en-US" dirty="0" smtClean="0">
                <a:solidFill>
                  <a:srgbClr val="0000FF"/>
                </a:solidFill>
              </a:rPr>
              <a:t>dumb</a:t>
            </a:r>
            <a:r>
              <a:rPr lang="en-US" dirty="0" smtClean="0"/>
              <a:t> resources</a:t>
            </a:r>
          </a:p>
          <a:p>
            <a:pPr lvl="1"/>
            <a:r>
              <a:rPr lang="en-US" sz="2000" dirty="0"/>
              <a:t>Smart resources: </a:t>
            </a:r>
            <a:r>
              <a:rPr lang="en-US" sz="2000" dirty="0" err="1"/>
              <a:t>QoS</a:t>
            </a:r>
            <a:r>
              <a:rPr lang="en-US" sz="2000" dirty="0"/>
              <a:t>-aware memory scheduling</a:t>
            </a:r>
          </a:p>
          <a:p>
            <a:pPr lvl="1"/>
            <a:r>
              <a:rPr lang="en-US" sz="2000" dirty="0"/>
              <a:t>Dumb resources: Source throttling; channel partitioning</a:t>
            </a:r>
          </a:p>
          <a:p>
            <a:pPr lvl="1"/>
            <a:r>
              <a:rPr lang="en-US" sz="2000" dirty="0"/>
              <a:t>Both approaches are effective in reducing interference</a:t>
            </a:r>
          </a:p>
          <a:p>
            <a:pPr lvl="1"/>
            <a:r>
              <a:rPr lang="en-US" sz="2000" dirty="0"/>
              <a:t>No single best approach for all workloads</a:t>
            </a:r>
          </a:p>
          <a:p>
            <a:pPr lvl="1"/>
            <a:endParaRPr lang="en-US" sz="1600" dirty="0"/>
          </a:p>
          <a:p>
            <a:r>
              <a:rPr lang="en-US" dirty="0" smtClean="0"/>
              <a:t>Techniques: Request </a:t>
            </a:r>
            <a:r>
              <a:rPr lang="en-US" dirty="0" smtClean="0">
                <a:solidFill>
                  <a:srgbClr val="0000FF"/>
                </a:solidFill>
              </a:rPr>
              <a:t>scheduling</a:t>
            </a:r>
            <a:r>
              <a:rPr lang="en-US" dirty="0" smtClean="0"/>
              <a:t>, source </a:t>
            </a:r>
            <a:r>
              <a:rPr lang="en-US" dirty="0" smtClean="0">
                <a:solidFill>
                  <a:srgbClr val="0000FF"/>
                </a:solidFill>
              </a:rPr>
              <a:t>throttling</a:t>
            </a:r>
            <a:r>
              <a:rPr lang="en-US" dirty="0" smtClean="0"/>
              <a:t>, memory </a:t>
            </a:r>
            <a:r>
              <a:rPr lang="en-US" dirty="0" smtClean="0">
                <a:solidFill>
                  <a:srgbClr val="0000FF"/>
                </a:solidFill>
              </a:rPr>
              <a:t>partitioning</a:t>
            </a:r>
          </a:p>
          <a:p>
            <a:pPr lvl="1"/>
            <a:r>
              <a:rPr lang="en-US" sz="2000" dirty="0"/>
              <a:t>All approaches are effective in reducing interference</a:t>
            </a:r>
          </a:p>
          <a:p>
            <a:pPr lvl="1"/>
            <a:r>
              <a:rPr lang="en-US" sz="2000" dirty="0"/>
              <a:t>Can be applied at different levels: hardware vs. software</a:t>
            </a:r>
          </a:p>
          <a:p>
            <a:pPr lvl="1"/>
            <a:r>
              <a:rPr lang="en-US" sz="2000" dirty="0"/>
              <a:t>No single best technique for all workloads</a:t>
            </a:r>
          </a:p>
          <a:p>
            <a:pPr lvl="1"/>
            <a:endParaRPr lang="en-US" sz="1600" dirty="0"/>
          </a:p>
          <a:p>
            <a:r>
              <a:rPr lang="en-US" dirty="0" smtClean="0">
                <a:solidFill>
                  <a:srgbClr val="0000FF"/>
                </a:solidFill>
              </a:rPr>
              <a:t>Combined approaches and techniques are the most powerful</a:t>
            </a:r>
          </a:p>
          <a:p>
            <a:pPr lvl="1"/>
            <a:r>
              <a:rPr lang="en-US" sz="2000" dirty="0">
                <a:solidFill>
                  <a:srgbClr val="FF0000"/>
                </a:solidFill>
              </a:rPr>
              <a:t>Integrated Memory Channel Partitioning and Scheduling [MICRO’11]</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104</a:t>
            </a:fld>
            <a:endParaRPr lang="en-US" altLang="en-US">
              <a:solidFill>
                <a:srgbClr val="000000"/>
              </a:solidFill>
            </a:endParaRPr>
          </a:p>
        </p:txBody>
      </p:sp>
    </p:spTree>
    <p:extLst>
      <p:ext uri="{BB962C8B-B14F-4D97-AF65-F5344CB8AC3E}">
        <p14:creationId xmlns:p14="http://schemas.microsoft.com/office/powerpoint/2010/main" val="11722377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412776"/>
            <a:ext cx="7924800" cy="1752600"/>
          </a:xfrm>
        </p:spPr>
        <p:txBody>
          <a:bodyPr/>
          <a:lstStyle/>
          <a:p>
            <a:r>
              <a:rPr lang="en-US" dirty="0" smtClean="0"/>
              <a:t>SALP: Reducing DRAM Bank Conflict Impact</a:t>
            </a:r>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sp>
        <p:nvSpPr>
          <p:cNvPr id="9" name="Rectangle 8"/>
          <p:cNvSpPr/>
          <p:nvPr/>
        </p:nvSpPr>
        <p:spPr>
          <a:xfrm>
            <a:off x="467544" y="4149080"/>
            <a:ext cx="8460432" cy="1815882"/>
          </a:xfrm>
          <a:prstGeom prst="rect">
            <a:avLst/>
          </a:prstGeom>
        </p:spPr>
        <p:txBody>
          <a:bodyPr wrap="square">
            <a:spAutoFit/>
          </a:bodyPr>
          <a:lstStyle/>
          <a:p>
            <a:r>
              <a:rPr lang="en-US" sz="2800" dirty="0" smtClean="0">
                <a:solidFill>
                  <a:srgbClr val="000000"/>
                </a:solidFill>
                <a:latin typeface="Tahoma" charset="0"/>
              </a:rPr>
              <a:t>Kim, Seshadri, Lee, Liu, Mutlu</a:t>
            </a:r>
          </a:p>
          <a:p>
            <a:r>
              <a:rPr lang="en-US" sz="2800" dirty="0" smtClean="0">
                <a:solidFill>
                  <a:srgbClr val="000000"/>
                </a:solidFill>
                <a:latin typeface="Tahoma" charset="0"/>
                <a:hlinkClick r:id="rId2"/>
              </a:rPr>
              <a:t>A Case for Exploiting Subarray-Level Parallelism (SALP) in DRAM</a:t>
            </a:r>
            <a:r>
              <a:rPr lang="en-US" altLang="ja-JP" sz="2800" dirty="0" smtClean="0">
                <a:solidFill>
                  <a:srgbClr val="000000"/>
                </a:solidFill>
                <a:latin typeface="Tahoma" charset="0"/>
              </a:rPr>
              <a:t> </a:t>
            </a:r>
          </a:p>
          <a:p>
            <a:r>
              <a:rPr lang="en-US" altLang="ja-JP" sz="2800" dirty="0" smtClean="0">
                <a:solidFill>
                  <a:srgbClr val="000000"/>
                </a:solidFill>
                <a:latin typeface="Tahoma" charset="0"/>
              </a:rPr>
              <a:t>ISCA </a:t>
            </a:r>
            <a:r>
              <a:rPr lang="en-US" altLang="ja-JP" sz="2800" dirty="0">
                <a:solidFill>
                  <a:srgbClr val="000000"/>
                </a:solidFill>
                <a:latin typeface="Tahoma" charset="0"/>
              </a:rPr>
              <a:t>2012.</a:t>
            </a:r>
            <a:endParaRPr lang="en-US" sz="2800" dirty="0">
              <a:solidFill>
                <a:srgbClr val="000000"/>
              </a:solidFill>
              <a:latin typeface="Tahoma"/>
            </a:endParaRPr>
          </a:p>
        </p:txBody>
      </p:sp>
    </p:spTree>
    <p:extLst>
      <p:ext uri="{BB962C8B-B14F-4D97-AF65-F5344CB8AC3E}">
        <p14:creationId xmlns:p14="http://schemas.microsoft.com/office/powerpoint/2010/main" val="17212928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Problem, Goal, Observations</a:t>
            </a:r>
            <a:endParaRPr lang="en-US" dirty="0"/>
          </a:p>
        </p:txBody>
      </p:sp>
      <p:sp>
        <p:nvSpPr>
          <p:cNvPr id="3" name="Content Placeholder 2"/>
          <p:cNvSpPr>
            <a:spLocks noGrp="1"/>
          </p:cNvSpPr>
          <p:nvPr>
            <p:ph idx="1"/>
          </p:nvPr>
        </p:nvSpPr>
        <p:spPr>
          <a:xfrm>
            <a:off x="228600" y="1052736"/>
            <a:ext cx="8915400" cy="5195664"/>
          </a:xfrm>
        </p:spPr>
        <p:txBody>
          <a:bodyPr/>
          <a:lstStyle/>
          <a:p>
            <a:r>
              <a:rPr lang="en-US" sz="2200" dirty="0"/>
              <a:t>Problem: </a:t>
            </a:r>
            <a:r>
              <a:rPr lang="en-US" sz="2200" dirty="0">
                <a:solidFill>
                  <a:srgbClr val="FF0000"/>
                </a:solidFill>
              </a:rPr>
              <a:t>Bank conflicts are costly for performance and energy</a:t>
            </a:r>
          </a:p>
          <a:p>
            <a:pPr lvl="1"/>
            <a:r>
              <a:rPr lang="en-US" sz="2000" dirty="0">
                <a:sym typeface="Wingdings"/>
              </a:rPr>
              <a:t>serialized requests, wasted energy (thrashing of row buffer, busy wait</a:t>
            </a:r>
            <a:r>
              <a:rPr lang="en-US" sz="2000" dirty="0" smtClean="0">
                <a:sym typeface="Wingdings"/>
              </a:rPr>
              <a:t>)</a:t>
            </a:r>
            <a:endParaRPr lang="en-US" sz="2200" dirty="0" smtClean="0"/>
          </a:p>
          <a:p>
            <a:r>
              <a:rPr lang="en-US" sz="2200" dirty="0" smtClean="0"/>
              <a:t>Goal</a:t>
            </a:r>
            <a:r>
              <a:rPr lang="en-US" sz="2200" dirty="0"/>
              <a:t>: </a:t>
            </a:r>
            <a:r>
              <a:rPr lang="en-US" sz="2200" dirty="0">
                <a:solidFill>
                  <a:srgbClr val="0000FF"/>
                </a:solidFill>
              </a:rPr>
              <a:t>Reduce bank conflicts without adding more banks (low cost</a:t>
            </a:r>
            <a:r>
              <a:rPr lang="en-US" sz="2200" dirty="0" smtClean="0">
                <a:solidFill>
                  <a:srgbClr val="0000FF"/>
                </a:solidFill>
              </a:rPr>
              <a:t>)</a:t>
            </a:r>
          </a:p>
          <a:p>
            <a:r>
              <a:rPr lang="en-US" sz="2200" dirty="0" smtClean="0"/>
              <a:t>Observation 1:</a:t>
            </a:r>
            <a:r>
              <a:rPr lang="en-US" sz="2200" dirty="0" smtClean="0">
                <a:solidFill>
                  <a:srgbClr val="0000FF"/>
                </a:solidFill>
              </a:rPr>
              <a:t> A DRAM bank is divided into subarrays </a:t>
            </a:r>
            <a:r>
              <a:rPr lang="en-US" sz="2200" dirty="0" smtClean="0">
                <a:solidFill>
                  <a:srgbClr val="000000"/>
                </a:solidFill>
              </a:rPr>
              <a:t>and</a:t>
            </a:r>
            <a:r>
              <a:rPr lang="en-US" sz="2200" dirty="0" smtClean="0">
                <a:solidFill>
                  <a:srgbClr val="0000FF"/>
                </a:solidFill>
              </a:rPr>
              <a:t> each subarray has its own local row buffer</a:t>
            </a:r>
            <a:endParaRPr lang="en-US" sz="22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683568" y="3046394"/>
            <a:ext cx="7344816" cy="3550958"/>
          </a:xfrm>
          <a:prstGeom prst="rect">
            <a:avLst/>
          </a:prstGeom>
        </p:spPr>
      </p:pic>
    </p:spTree>
    <p:extLst>
      <p:ext uri="{BB962C8B-B14F-4D97-AF65-F5344CB8AC3E}">
        <p14:creationId xmlns:p14="http://schemas.microsoft.com/office/powerpoint/2010/main" val="17786675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Key Ideas</a:t>
            </a:r>
            <a:endParaRPr lang="en-US" dirty="0"/>
          </a:p>
        </p:txBody>
      </p:sp>
      <p:sp>
        <p:nvSpPr>
          <p:cNvPr id="3" name="Content Placeholder 2"/>
          <p:cNvSpPr>
            <a:spLocks noGrp="1"/>
          </p:cNvSpPr>
          <p:nvPr>
            <p:ph idx="1"/>
          </p:nvPr>
        </p:nvSpPr>
        <p:spPr>
          <a:xfrm>
            <a:off x="228600" y="1124744"/>
            <a:ext cx="8610600" cy="5123656"/>
          </a:xfrm>
        </p:spPr>
        <p:txBody>
          <a:bodyPr/>
          <a:lstStyle/>
          <a:p>
            <a:r>
              <a:rPr lang="en-US" dirty="0" smtClean="0"/>
              <a:t>Observation 2: </a:t>
            </a:r>
            <a:r>
              <a:rPr lang="en-US" dirty="0" smtClean="0">
                <a:solidFill>
                  <a:srgbClr val="0000FF"/>
                </a:solidFill>
              </a:rPr>
              <a:t>Subarrays are mostly independent</a:t>
            </a:r>
          </a:p>
          <a:p>
            <a:pPr lvl="1"/>
            <a:r>
              <a:rPr lang="en-US" dirty="0" smtClean="0"/>
              <a:t>Except when sharing </a:t>
            </a:r>
            <a:r>
              <a:rPr lang="en-US" dirty="0" smtClean="0">
                <a:solidFill>
                  <a:srgbClr val="FF0000"/>
                </a:solidFill>
              </a:rPr>
              <a:t>global structures </a:t>
            </a:r>
            <a:r>
              <a:rPr lang="en-US" dirty="0" smtClean="0"/>
              <a:t>to reduce cost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979712" y="2060848"/>
            <a:ext cx="4536504" cy="2518223"/>
          </a:xfrm>
          <a:prstGeom prst="rect">
            <a:avLst/>
          </a:prstGeom>
        </p:spPr>
      </p:pic>
      <p:sp>
        <p:nvSpPr>
          <p:cNvPr id="6" name="Rectangle 5"/>
          <p:cNvSpPr>
            <a:spLocks noChangeArrowheads="1"/>
          </p:cNvSpPr>
          <p:nvPr/>
        </p:nvSpPr>
        <p:spPr bwMode="auto">
          <a:xfrm>
            <a:off x="4033924" y="3933056"/>
            <a:ext cx="2448272" cy="64807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7" name="Rectangle 6"/>
          <p:cNvSpPr>
            <a:spLocks noChangeArrowheads="1"/>
          </p:cNvSpPr>
          <p:nvPr/>
        </p:nvSpPr>
        <p:spPr bwMode="auto">
          <a:xfrm>
            <a:off x="2051720" y="2204864"/>
            <a:ext cx="936104" cy="187220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8" name="TextBox 7"/>
          <p:cNvSpPr txBox="1"/>
          <p:nvPr/>
        </p:nvSpPr>
        <p:spPr>
          <a:xfrm>
            <a:off x="251520" y="4725144"/>
            <a:ext cx="8712968" cy="461665"/>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r>
              <a:rPr lang="en-US" sz="2400" dirty="0" smtClean="0">
                <a:solidFill>
                  <a:srgbClr val="FF0000"/>
                </a:solidFill>
                <a:latin typeface="Tahoma"/>
              </a:rPr>
              <a:t>Key Idea of SALP: </a:t>
            </a:r>
            <a:r>
              <a:rPr lang="en-US" sz="2400" dirty="0" smtClean="0">
                <a:solidFill>
                  <a:srgbClr val="0000FF"/>
                </a:solidFill>
                <a:latin typeface="Tahoma"/>
              </a:rPr>
              <a:t>Minimally reduce sharing of global structures</a:t>
            </a:r>
          </a:p>
        </p:txBody>
      </p:sp>
      <p:sp>
        <p:nvSpPr>
          <p:cNvPr id="9" name="TextBox 8"/>
          <p:cNvSpPr txBox="1"/>
          <p:nvPr/>
        </p:nvSpPr>
        <p:spPr>
          <a:xfrm>
            <a:off x="251520" y="5229200"/>
            <a:ext cx="8712968" cy="1200328"/>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r>
              <a:rPr lang="en-US" sz="2400" dirty="0" smtClean="0">
                <a:solidFill>
                  <a:srgbClr val="FF0000"/>
                </a:solidFill>
                <a:latin typeface="Tahoma"/>
              </a:rPr>
              <a:t>Reduce the sharing of …</a:t>
            </a:r>
          </a:p>
          <a:p>
            <a:r>
              <a:rPr lang="en-US" sz="2400" dirty="0" smtClean="0">
                <a:solidFill>
                  <a:srgbClr val="FF0000"/>
                </a:solidFill>
                <a:latin typeface="Tahoma"/>
              </a:rPr>
              <a:t>Global decoder </a:t>
            </a:r>
            <a:r>
              <a:rPr lang="en-US" sz="2400" dirty="0" smtClean="0">
                <a:solidFill>
                  <a:srgbClr val="0000FF"/>
                </a:solidFill>
                <a:latin typeface="Tahoma"/>
                <a:sym typeface="Wingdings"/>
              </a:rPr>
              <a:t></a:t>
            </a:r>
            <a:r>
              <a:rPr lang="en-US" sz="2400" dirty="0" smtClean="0">
                <a:solidFill>
                  <a:srgbClr val="0000FF"/>
                </a:solidFill>
                <a:latin typeface="Tahoma"/>
              </a:rPr>
              <a:t> Enables almost parallel access to subarrays</a:t>
            </a:r>
          </a:p>
          <a:p>
            <a:r>
              <a:rPr lang="en-US" sz="2400" dirty="0" smtClean="0">
                <a:solidFill>
                  <a:srgbClr val="FF0000"/>
                </a:solidFill>
                <a:latin typeface="Tahoma"/>
              </a:rPr>
              <a:t>Global row buffer </a:t>
            </a:r>
            <a:r>
              <a:rPr lang="en-US" sz="2400" dirty="0" smtClean="0">
                <a:solidFill>
                  <a:srgbClr val="0000FF"/>
                </a:solidFill>
                <a:latin typeface="Tahoma"/>
                <a:sym typeface="Wingdings"/>
              </a:rPr>
              <a:t> Utilizes multiple local row buffers</a:t>
            </a:r>
            <a:endParaRPr lang="en-US" sz="2400" dirty="0" smtClean="0">
              <a:solidFill>
                <a:srgbClr val="0000FF"/>
              </a:solidFill>
              <a:latin typeface="Tahoma"/>
            </a:endParaRPr>
          </a:p>
        </p:txBody>
      </p:sp>
    </p:spTree>
    <p:extLst>
      <p:ext uri="{BB962C8B-B14F-4D97-AF65-F5344CB8AC3E}">
        <p14:creationId xmlns:p14="http://schemas.microsoft.com/office/powerpoint/2010/main" val="5643530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Reduce Sharing of Global Decoder</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sp>
        <p:nvSpPr>
          <p:cNvPr id="95" name="localrb"/>
          <p:cNvSpPr txBox="1"/>
          <p:nvPr/>
        </p:nvSpPr>
        <p:spPr>
          <a:xfrm>
            <a:off x="6934200" y="2763966"/>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96" name="localrb"/>
          <p:cNvSpPr txBox="1"/>
          <p:nvPr/>
        </p:nvSpPr>
        <p:spPr>
          <a:xfrm>
            <a:off x="6934200" y="5126166"/>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97" name="localrb"/>
          <p:cNvSpPr txBox="1"/>
          <p:nvPr/>
        </p:nvSpPr>
        <p:spPr>
          <a:xfrm>
            <a:off x="6934200" y="5889654"/>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Global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98" name="movebluerow"/>
          <p:cNvSpPr/>
          <p:nvPr/>
        </p:nvSpPr>
        <p:spPr>
          <a:xfrm>
            <a:off x="4906190" y="1772821"/>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99" name="movebluerow"/>
          <p:cNvSpPr/>
          <p:nvPr/>
        </p:nvSpPr>
        <p:spPr>
          <a:xfrm>
            <a:off x="4915715" y="4123881"/>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00" name="longblack"/>
          <p:cNvCxnSpPr/>
          <p:nvPr/>
        </p:nvCxnSpPr>
        <p:spPr>
          <a:xfrm flipV="1">
            <a:off x="2647934" y="2228464"/>
            <a:ext cx="1498927" cy="1557"/>
          </a:xfrm>
          <a:prstGeom prst="line">
            <a:avLst/>
          </a:prstGeom>
          <a:noFill/>
          <a:ln w="76200" cap="flat" cmpd="sng" algn="ctr">
            <a:solidFill>
              <a:sysClr val="window" lastClr="FFFFFF">
                <a:lumMod val="65000"/>
              </a:sysClr>
            </a:solidFill>
            <a:prstDash val="solid"/>
          </a:ln>
          <a:effectLst/>
        </p:spPr>
      </p:cxnSp>
      <p:cxnSp>
        <p:nvCxnSpPr>
          <p:cNvPr id="101" name="longblack"/>
          <p:cNvCxnSpPr/>
          <p:nvPr/>
        </p:nvCxnSpPr>
        <p:spPr>
          <a:xfrm>
            <a:off x="2647934" y="4581076"/>
            <a:ext cx="1489121" cy="0"/>
          </a:xfrm>
          <a:prstGeom prst="line">
            <a:avLst/>
          </a:prstGeom>
          <a:noFill/>
          <a:ln w="76200" cap="flat" cmpd="sng" algn="ctr">
            <a:solidFill>
              <a:sysClr val="window" lastClr="FFFFFF">
                <a:lumMod val="65000"/>
              </a:sysClr>
            </a:solidFill>
            <a:prstDash val="solid"/>
          </a:ln>
          <a:effectLst/>
        </p:spPr>
      </p:cxnSp>
      <p:cxnSp>
        <p:nvCxnSpPr>
          <p:cNvPr id="102" name="black"/>
          <p:cNvCxnSpPr/>
          <p:nvPr/>
        </p:nvCxnSpPr>
        <p:spPr>
          <a:xfrm>
            <a:off x="1177883" y="3616514"/>
            <a:ext cx="1470051" cy="0"/>
          </a:xfrm>
          <a:prstGeom prst="line">
            <a:avLst/>
          </a:prstGeom>
          <a:noFill/>
          <a:ln w="76200" cap="flat" cmpd="sng" algn="ctr">
            <a:solidFill>
              <a:sysClr val="window" lastClr="FFFFFF">
                <a:lumMod val="65000"/>
              </a:sysClr>
            </a:solidFill>
            <a:prstDash val="solid"/>
          </a:ln>
          <a:effectLst/>
        </p:spPr>
      </p:cxnSp>
      <p:sp>
        <p:nvSpPr>
          <p:cNvPr id="103" name="smallrow"/>
          <p:cNvSpPr/>
          <p:nvPr/>
        </p:nvSpPr>
        <p:spPr>
          <a:xfrm>
            <a:off x="4906191" y="2230019"/>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4" name="TextBox 103"/>
          <p:cNvSpPr txBox="1"/>
          <p:nvPr/>
        </p:nvSpPr>
        <p:spPr>
          <a:xfrm rot="16200000">
            <a:off x="5334398" y="3315630"/>
            <a:ext cx="978910" cy="637581"/>
          </a:xfrm>
          <a:prstGeom prst="rect">
            <a:avLst/>
          </a:prstGeom>
          <a:noFill/>
        </p:spPr>
        <p:txBody>
          <a:bodyPr wrap="square" rtlCol="0" anchor="ctr">
            <a:noAutofit/>
          </a:bodyPr>
          <a:lstStyle/>
          <a:p>
            <a:pPr algn="ctr">
              <a:defRPr/>
            </a:pPr>
            <a:r>
              <a:rPr lang="en-US" sz="5400" b="1" kern="0" dirty="0" smtClean="0">
                <a:solidFill>
                  <a:sysClr val="windowText" lastClr="000000"/>
                </a:solidFill>
                <a:latin typeface="Tahoma"/>
              </a:rPr>
              <a:t>···</a:t>
            </a:r>
            <a:endParaRPr lang="en-US" sz="5400" b="1" kern="0" dirty="0">
              <a:solidFill>
                <a:sysClr val="windowText" lastClr="000000"/>
              </a:solidFill>
              <a:latin typeface="Tahoma"/>
            </a:endParaRPr>
          </a:p>
        </p:txBody>
      </p:sp>
      <p:cxnSp>
        <p:nvCxnSpPr>
          <p:cNvPr id="105" name="Straight Connector 104"/>
          <p:cNvCxnSpPr/>
          <p:nvPr/>
        </p:nvCxnSpPr>
        <p:spPr>
          <a:xfrm>
            <a:off x="4488461" y="2458619"/>
            <a:ext cx="2750539" cy="0"/>
          </a:xfrm>
          <a:prstGeom prst="line">
            <a:avLst/>
          </a:prstGeom>
          <a:noFill/>
          <a:ln w="19050" cap="flat" cmpd="sng" algn="ctr">
            <a:solidFill>
              <a:sysClr val="windowText" lastClr="000000"/>
            </a:solidFill>
            <a:prstDash val="sysDash"/>
          </a:ln>
          <a:effectLst/>
        </p:spPr>
      </p:cxnSp>
      <p:cxnSp>
        <p:nvCxnSpPr>
          <p:cNvPr id="106" name="black"/>
          <p:cNvCxnSpPr/>
          <p:nvPr/>
        </p:nvCxnSpPr>
        <p:spPr>
          <a:xfrm>
            <a:off x="2647933" y="1772819"/>
            <a:ext cx="0" cy="3722110"/>
          </a:xfrm>
          <a:prstGeom prst="line">
            <a:avLst/>
          </a:prstGeom>
          <a:noFill/>
          <a:ln w="76200" cap="flat" cmpd="sng" algn="ctr">
            <a:solidFill>
              <a:sysClr val="window" lastClr="FFFFFF">
                <a:lumMod val="65000"/>
              </a:sysClr>
            </a:solidFill>
            <a:prstDash val="solid"/>
          </a:ln>
          <a:effectLst/>
        </p:spPr>
      </p:cxnSp>
      <p:cxnSp>
        <p:nvCxnSpPr>
          <p:cNvPr id="107" name="black"/>
          <p:cNvCxnSpPr/>
          <p:nvPr/>
        </p:nvCxnSpPr>
        <p:spPr>
          <a:xfrm>
            <a:off x="3679848" y="2230019"/>
            <a:ext cx="457206" cy="0"/>
          </a:xfrm>
          <a:prstGeom prst="line">
            <a:avLst/>
          </a:prstGeom>
          <a:noFill/>
          <a:ln w="76200" cap="flat" cmpd="sng" algn="ctr">
            <a:solidFill>
              <a:sysClr val="window" lastClr="FFFFFF">
                <a:lumMod val="65000"/>
              </a:sysClr>
            </a:solidFill>
            <a:prstDash val="solid"/>
          </a:ln>
          <a:effectLst/>
        </p:spPr>
      </p:cxnSp>
      <p:sp>
        <p:nvSpPr>
          <p:cNvPr id="108" name="smallrow"/>
          <p:cNvSpPr/>
          <p:nvPr/>
        </p:nvSpPr>
        <p:spPr>
          <a:xfrm>
            <a:off x="4915716" y="1772819"/>
            <a:ext cx="1866084"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9" name="smallrow"/>
          <p:cNvSpPr/>
          <p:nvPr/>
        </p:nvSpPr>
        <p:spPr>
          <a:xfrm>
            <a:off x="4906191" y="4580529"/>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0" name="smallrow"/>
          <p:cNvSpPr/>
          <p:nvPr/>
        </p:nvSpPr>
        <p:spPr>
          <a:xfrm>
            <a:off x="4915716" y="4123329"/>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1" name="Straight Connector 110"/>
          <p:cNvCxnSpPr/>
          <p:nvPr/>
        </p:nvCxnSpPr>
        <p:spPr>
          <a:xfrm flipV="1">
            <a:off x="4488460" y="4809128"/>
            <a:ext cx="2750540" cy="1"/>
          </a:xfrm>
          <a:prstGeom prst="line">
            <a:avLst/>
          </a:prstGeom>
          <a:noFill/>
          <a:ln w="19050" cap="flat" cmpd="sng" algn="ctr">
            <a:solidFill>
              <a:sysClr val="windowText" lastClr="000000"/>
            </a:solidFill>
            <a:prstDash val="sysDash"/>
          </a:ln>
          <a:effectLst/>
        </p:spPr>
      </p:cxnSp>
      <p:cxnSp>
        <p:nvCxnSpPr>
          <p:cNvPr id="112" name="black"/>
          <p:cNvCxnSpPr>
            <a:endCxn id="128" idx="0"/>
          </p:cNvCxnSpPr>
          <p:nvPr/>
        </p:nvCxnSpPr>
        <p:spPr>
          <a:xfrm>
            <a:off x="3679848" y="4580528"/>
            <a:ext cx="457206" cy="0"/>
          </a:xfrm>
          <a:prstGeom prst="line">
            <a:avLst/>
          </a:prstGeom>
          <a:noFill/>
          <a:ln w="76200" cap="flat" cmpd="sng" algn="ctr">
            <a:solidFill>
              <a:sysClr val="window" lastClr="FFFFFF">
                <a:lumMod val="65000"/>
              </a:sysClr>
            </a:solidFill>
            <a:prstDash val="solid"/>
          </a:ln>
          <a:effectLst/>
        </p:spPr>
      </p:cxnSp>
      <p:cxnSp>
        <p:nvCxnSpPr>
          <p:cNvPr id="113" name="blue"/>
          <p:cNvCxnSpPr/>
          <p:nvPr/>
        </p:nvCxnSpPr>
        <p:spPr>
          <a:xfrm>
            <a:off x="3679848" y="2230019"/>
            <a:ext cx="457206" cy="0"/>
          </a:xfrm>
          <a:prstGeom prst="line">
            <a:avLst/>
          </a:prstGeom>
          <a:noFill/>
          <a:ln w="76200" cap="flat" cmpd="sng" algn="ctr">
            <a:solidFill>
              <a:srgbClr val="0070C0"/>
            </a:solidFill>
            <a:prstDash val="solid"/>
          </a:ln>
          <a:effectLst/>
        </p:spPr>
      </p:cxnSp>
      <p:cxnSp>
        <p:nvCxnSpPr>
          <p:cNvPr id="115" name="orange"/>
          <p:cNvCxnSpPr>
            <a:endCxn id="129" idx="0"/>
          </p:cNvCxnSpPr>
          <p:nvPr/>
        </p:nvCxnSpPr>
        <p:spPr>
          <a:xfrm flipV="1">
            <a:off x="3679848" y="4580525"/>
            <a:ext cx="457206" cy="3"/>
          </a:xfrm>
          <a:prstGeom prst="line">
            <a:avLst/>
          </a:prstGeom>
          <a:noFill/>
          <a:ln w="76200" cap="flat" cmpd="sng" algn="ctr">
            <a:solidFill>
              <a:srgbClr val="EEB500"/>
            </a:solidFill>
            <a:prstDash val="solid"/>
          </a:ln>
          <a:effectLst/>
        </p:spPr>
      </p:cxnSp>
      <p:sp>
        <p:nvSpPr>
          <p:cNvPr id="116" name="globaldecoder"/>
          <p:cNvSpPr/>
          <p:nvPr/>
        </p:nvSpPr>
        <p:spPr>
          <a:xfrm rot="16200000">
            <a:off x="-949959" y="3332376"/>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algn="ctr">
              <a:defRPr/>
            </a:pPr>
            <a:r>
              <a:rPr lang="en-US" sz="3600" kern="0" smtClean="0">
                <a:solidFill>
                  <a:sysClr val="window" lastClr="FFFFFF"/>
                </a:solidFill>
                <a:latin typeface="Calibri"/>
              </a:rPr>
              <a:t>Global Decoder</a:t>
            </a:r>
            <a:endParaRPr lang="en-US" sz="3600" kern="0">
              <a:solidFill>
                <a:sysClr val="window" lastClr="FFFFFF"/>
              </a:solidFill>
              <a:latin typeface="Calibri"/>
            </a:endParaRPr>
          </a:p>
        </p:txBody>
      </p:sp>
      <p:sp>
        <p:nvSpPr>
          <p:cNvPr id="118" name="globallatch"/>
          <p:cNvSpPr/>
          <p:nvPr/>
        </p:nvSpPr>
        <p:spPr>
          <a:xfrm rot="16200000">
            <a:off x="978175" y="3357012"/>
            <a:ext cx="1869464" cy="519006"/>
          </a:xfrm>
          <a:prstGeom prst="hexagon">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r>
              <a:rPr lang="en-US" sz="4000" b="1" kern="0" smtClean="0">
                <a:solidFill>
                  <a:sysClr val="window" lastClr="FFFFFF"/>
                </a:solidFill>
                <a:latin typeface="Calibri"/>
              </a:rPr>
              <a:t>Latch</a:t>
            </a:r>
            <a:endParaRPr lang="en-US" sz="4000" b="1" kern="0">
              <a:solidFill>
                <a:sysClr val="window" lastClr="FFFFFF"/>
              </a:solidFill>
              <a:latin typeface="Calibri"/>
            </a:endParaRPr>
          </a:p>
        </p:txBody>
      </p:sp>
      <p:sp>
        <p:nvSpPr>
          <p:cNvPr id="119" name="movebluerow"/>
          <p:cNvSpPr/>
          <p:nvPr/>
        </p:nvSpPr>
        <p:spPr>
          <a:xfrm>
            <a:off x="4906191" y="1772816"/>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20" name="bankblank"/>
          <p:cNvSpPr/>
          <p:nvPr/>
        </p:nvSpPr>
        <p:spPr>
          <a:xfrm>
            <a:off x="4906190" y="1772819"/>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cxnSp>
        <p:nvCxnSpPr>
          <p:cNvPr id="121" name="wlblueraised"/>
          <p:cNvCxnSpPr/>
          <p:nvPr/>
        </p:nvCxnSpPr>
        <p:spPr>
          <a:xfrm>
            <a:off x="4488461" y="2001420"/>
            <a:ext cx="2750539" cy="0"/>
          </a:xfrm>
          <a:prstGeom prst="line">
            <a:avLst/>
          </a:prstGeom>
          <a:noFill/>
          <a:ln w="76200" cap="flat" cmpd="sng" algn="ctr">
            <a:solidFill>
              <a:srgbClr val="FF0000"/>
            </a:solidFill>
            <a:prstDash val="solid"/>
          </a:ln>
          <a:effectLst/>
        </p:spPr>
      </p:cxnSp>
      <p:sp>
        <p:nvSpPr>
          <p:cNvPr id="122" name="row-buffer"/>
          <p:cNvSpPr/>
          <p:nvPr/>
        </p:nvSpPr>
        <p:spPr>
          <a:xfrm>
            <a:off x="4906190" y="2687219"/>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3" name="decoder"/>
          <p:cNvSpPr/>
          <p:nvPr/>
        </p:nvSpPr>
        <p:spPr>
          <a:xfrm rot="16200000">
            <a:off x="3855558" y="2054318"/>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4" name="movebluerow"/>
          <p:cNvSpPr/>
          <p:nvPr/>
        </p:nvSpPr>
        <p:spPr>
          <a:xfrm>
            <a:off x="4915716" y="4123876"/>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25" name="bankblank"/>
          <p:cNvSpPr/>
          <p:nvPr/>
        </p:nvSpPr>
        <p:spPr>
          <a:xfrm>
            <a:off x="4906190" y="4123329"/>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6" name="row-buffer"/>
          <p:cNvSpPr/>
          <p:nvPr/>
        </p:nvSpPr>
        <p:spPr>
          <a:xfrm>
            <a:off x="4906191" y="5785850"/>
            <a:ext cx="1875609"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27" name="wlorangeraised"/>
          <p:cNvCxnSpPr/>
          <p:nvPr/>
        </p:nvCxnSpPr>
        <p:spPr>
          <a:xfrm>
            <a:off x="4488460" y="4351928"/>
            <a:ext cx="2750540" cy="1"/>
          </a:xfrm>
          <a:prstGeom prst="line">
            <a:avLst/>
          </a:prstGeom>
          <a:noFill/>
          <a:ln w="76200" cap="flat" cmpd="sng" algn="ctr">
            <a:solidFill>
              <a:srgbClr val="FF0000"/>
            </a:solidFill>
            <a:prstDash val="solid"/>
          </a:ln>
          <a:effectLst/>
        </p:spPr>
      </p:cxnSp>
      <p:sp>
        <p:nvSpPr>
          <p:cNvPr id="128" name="decoder"/>
          <p:cNvSpPr/>
          <p:nvPr/>
        </p:nvSpPr>
        <p:spPr>
          <a:xfrm rot="16200000">
            <a:off x="3855556" y="4404824"/>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9" name="orangedecoder"/>
          <p:cNvSpPr/>
          <p:nvPr/>
        </p:nvSpPr>
        <p:spPr>
          <a:xfrm rot="16200000">
            <a:off x="3855556" y="4404821"/>
            <a:ext cx="914402" cy="351407"/>
          </a:xfrm>
          <a:prstGeom prst="trapezoid">
            <a:avLst/>
          </a:prstGeom>
          <a:solidFill>
            <a:srgbClr val="FFC00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30" name="row-buffer"/>
          <p:cNvSpPr/>
          <p:nvPr/>
        </p:nvSpPr>
        <p:spPr>
          <a:xfrm>
            <a:off x="4906190" y="5037729"/>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31" name="black"/>
          <p:cNvCxnSpPr/>
          <p:nvPr/>
        </p:nvCxnSpPr>
        <p:spPr>
          <a:xfrm>
            <a:off x="2647934" y="2228464"/>
            <a:ext cx="552466" cy="1557"/>
          </a:xfrm>
          <a:prstGeom prst="line">
            <a:avLst/>
          </a:prstGeom>
          <a:noFill/>
          <a:ln w="76200" cap="flat" cmpd="sng" algn="ctr">
            <a:solidFill>
              <a:sysClr val="window" lastClr="FFFFFF">
                <a:lumMod val="65000"/>
              </a:sysClr>
            </a:solidFill>
            <a:prstDash val="solid"/>
          </a:ln>
          <a:effectLst/>
        </p:spPr>
      </p:cxnSp>
      <p:cxnSp>
        <p:nvCxnSpPr>
          <p:cNvPr id="132" name="black"/>
          <p:cNvCxnSpPr/>
          <p:nvPr/>
        </p:nvCxnSpPr>
        <p:spPr>
          <a:xfrm flipV="1">
            <a:off x="2647933" y="4580524"/>
            <a:ext cx="552467" cy="552"/>
          </a:xfrm>
          <a:prstGeom prst="line">
            <a:avLst/>
          </a:prstGeom>
          <a:noFill/>
          <a:ln w="76200" cap="flat" cmpd="sng" algn="ctr">
            <a:solidFill>
              <a:sysClr val="window" lastClr="FFFFFF">
                <a:lumMod val="65000"/>
              </a:sysClr>
            </a:solidFill>
            <a:prstDash val="solid"/>
          </a:ln>
          <a:effectLst/>
        </p:spPr>
      </p:cxnSp>
      <p:sp>
        <p:nvSpPr>
          <p:cNvPr id="133" name="bluegloballatch"/>
          <p:cNvSpPr/>
          <p:nvPr/>
        </p:nvSpPr>
        <p:spPr>
          <a:xfrm rot="16200000">
            <a:off x="1136418" y="3357011"/>
            <a:ext cx="1552978" cy="519006"/>
          </a:xfrm>
          <a:prstGeom prst="hexagon">
            <a:avLst/>
          </a:prstGeom>
          <a:solidFill>
            <a:srgbClr val="0070C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smtClean="0">
                <a:solidFill>
                  <a:sysClr val="window" lastClr="FFFFFF"/>
                </a:solidFill>
                <a:latin typeface="Calibri"/>
              </a:rPr>
              <a:t>Latch</a:t>
            </a:r>
            <a:endParaRPr lang="en-US" sz="4000" b="1" kern="0">
              <a:solidFill>
                <a:sysClr val="window" lastClr="FFFFFF"/>
              </a:solidFill>
              <a:latin typeface="Calibri"/>
            </a:endParaRPr>
          </a:p>
        </p:txBody>
      </p:sp>
      <p:sp>
        <p:nvSpPr>
          <p:cNvPr id="134" name="orangegloballatch"/>
          <p:cNvSpPr/>
          <p:nvPr/>
        </p:nvSpPr>
        <p:spPr>
          <a:xfrm rot="16200000">
            <a:off x="1136419" y="3357009"/>
            <a:ext cx="1552977" cy="519006"/>
          </a:xfrm>
          <a:prstGeom prst="hexagon">
            <a:avLst/>
          </a:prstGeom>
          <a:solidFill>
            <a:srgbClr val="FFC00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smtClean="0">
                <a:solidFill>
                  <a:sysClr val="windowText" lastClr="000000"/>
                </a:solidFill>
                <a:latin typeface="Calibri"/>
              </a:rPr>
              <a:t>Latch</a:t>
            </a:r>
            <a:endParaRPr lang="en-US" sz="4000" b="1" kern="0">
              <a:solidFill>
                <a:sysClr val="windowText" lastClr="000000"/>
              </a:solidFill>
              <a:latin typeface="Calibri"/>
            </a:endParaRPr>
          </a:p>
        </p:txBody>
      </p:sp>
      <p:sp>
        <p:nvSpPr>
          <p:cNvPr id="135" name="bluedecoder"/>
          <p:cNvSpPr/>
          <p:nvPr/>
        </p:nvSpPr>
        <p:spPr>
          <a:xfrm rot="16200000">
            <a:off x="3855557" y="2054316"/>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cxnSp>
        <p:nvCxnSpPr>
          <p:cNvPr id="136" name="wlorangelowered"/>
          <p:cNvCxnSpPr/>
          <p:nvPr/>
        </p:nvCxnSpPr>
        <p:spPr>
          <a:xfrm>
            <a:off x="4488463" y="4351925"/>
            <a:ext cx="2750537" cy="4"/>
          </a:xfrm>
          <a:prstGeom prst="line">
            <a:avLst/>
          </a:prstGeom>
          <a:noFill/>
          <a:ln w="19050" cap="flat" cmpd="sng" algn="ctr">
            <a:solidFill>
              <a:sysClr val="windowText" lastClr="000000"/>
            </a:solidFill>
            <a:prstDash val="sysDash"/>
          </a:ln>
          <a:effectLst/>
        </p:spPr>
      </p:cxnSp>
      <p:cxnSp>
        <p:nvCxnSpPr>
          <p:cNvPr id="137" name="wlbluelowered"/>
          <p:cNvCxnSpPr/>
          <p:nvPr/>
        </p:nvCxnSpPr>
        <p:spPr>
          <a:xfrm flipV="1">
            <a:off x="4488461" y="2001416"/>
            <a:ext cx="2750539" cy="3"/>
          </a:xfrm>
          <a:prstGeom prst="line">
            <a:avLst/>
          </a:prstGeom>
          <a:noFill/>
          <a:ln w="19050" cap="flat" cmpd="sng" algn="ctr">
            <a:solidFill>
              <a:sysClr val="windowText" lastClr="000000"/>
            </a:solidFill>
            <a:prstDash val="sysDash"/>
          </a:ln>
          <a:effectLst/>
        </p:spPr>
      </p:cxnSp>
      <p:sp>
        <p:nvSpPr>
          <p:cNvPr id="140" name="localrb"/>
          <p:cNvSpPr txBox="1"/>
          <p:nvPr/>
        </p:nvSpPr>
        <p:spPr>
          <a:xfrm>
            <a:off x="179512" y="1108526"/>
            <a:ext cx="8812088" cy="304250"/>
          </a:xfrm>
          <a:prstGeom prst="rect">
            <a:avLst/>
          </a:prstGeom>
          <a:noFill/>
        </p:spPr>
        <p:txBody>
          <a:bodyPr wrap="square" rtlCol="0" anchor="ctr">
            <a:noAutofit/>
          </a:bodyPr>
          <a:lstStyle/>
          <a:p>
            <a:pPr>
              <a:lnSpc>
                <a:spcPct val="70000"/>
              </a:lnSpc>
              <a:defRPr/>
            </a:pPr>
            <a:r>
              <a:rPr lang="en-US" sz="2800" kern="0" dirty="0" smtClean="0">
                <a:solidFill>
                  <a:srgbClr val="0000FF"/>
                </a:solidFill>
                <a:latin typeface="Tahoma"/>
              </a:rPr>
              <a:t>Instead of a global latch, have </a:t>
            </a:r>
            <a:r>
              <a:rPr lang="en-US" sz="2800" b="1" i="1" kern="0" dirty="0" smtClean="0">
                <a:solidFill>
                  <a:srgbClr val="0000FF"/>
                </a:solidFill>
                <a:latin typeface="Tahoma"/>
              </a:rPr>
              <a:t>per-</a:t>
            </a:r>
            <a:r>
              <a:rPr lang="en-US" sz="2800" b="1" i="1" kern="0" dirty="0" err="1" smtClean="0">
                <a:solidFill>
                  <a:srgbClr val="0000FF"/>
                </a:solidFill>
                <a:latin typeface="Tahoma"/>
              </a:rPr>
              <a:t>subarray</a:t>
            </a:r>
            <a:r>
              <a:rPr lang="en-US" sz="2800" b="1" i="1" kern="0" dirty="0" smtClean="0">
                <a:solidFill>
                  <a:srgbClr val="0000FF"/>
                </a:solidFill>
                <a:latin typeface="Tahoma"/>
              </a:rPr>
              <a:t> latches</a:t>
            </a:r>
            <a:endParaRPr lang="en-US" sz="2400" b="1" i="1" kern="0" dirty="0">
              <a:solidFill>
                <a:srgbClr val="0000FF"/>
              </a:solidFill>
              <a:latin typeface="Tahoma"/>
            </a:endParaRPr>
          </a:p>
        </p:txBody>
      </p:sp>
    </p:spTree>
    <p:extLst>
      <p:ext uri="{BB962C8B-B14F-4D97-AF65-F5344CB8AC3E}">
        <p14:creationId xmlns:p14="http://schemas.microsoft.com/office/powerpoint/2010/main" val="34636428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8"/>
                                        </p:tgtEl>
                                      </p:cBhvr>
                                    </p:animEffect>
                                    <p:set>
                                      <p:cBhvr>
                                        <p:cTn id="7" dur="1" fill="hold">
                                          <p:stCondLst>
                                            <p:cond delay="499"/>
                                          </p:stCondLst>
                                        </p:cTn>
                                        <p:tgtEl>
                                          <p:spTgt spid="118"/>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134"/>
                                        </p:tgtEl>
                                        <p:attrNameLst>
                                          <p:attrName>style.visibility</p:attrName>
                                        </p:attrNameLst>
                                      </p:cBhvr>
                                      <p:to>
                                        <p:strVal val="visible"/>
                                      </p:to>
                                    </p:set>
                                    <p:animEffect transition="in" filter="fade">
                                      <p:cBhvr>
                                        <p:cTn id="11" dur="500"/>
                                        <p:tgtEl>
                                          <p:spTgt spid="134"/>
                                        </p:tgtEl>
                                      </p:cBhvr>
                                    </p:animEffect>
                                  </p:childTnLst>
                                </p:cTn>
                              </p:par>
                              <p:par>
                                <p:cTn id="12" presetID="10" presetClass="entr" presetSubtype="0" fill="hold" grpId="1"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fade">
                                      <p:cBhvr>
                                        <p:cTn id="14" dur="500"/>
                                        <p:tgtEl>
                                          <p:spTgt spid="133"/>
                                        </p:tgtEl>
                                      </p:cBhvr>
                                    </p:animEffect>
                                  </p:childTnLst>
                                </p:cTn>
                              </p:par>
                              <p:par>
                                <p:cTn id="15" presetID="42" presetClass="path" presetSubtype="0" accel="50000" decel="50000" fill="hold" grpId="0" nodeType="withEffect">
                                  <p:stCondLst>
                                    <p:cond delay="0"/>
                                  </p:stCondLst>
                                  <p:childTnLst>
                                    <p:animMotion origin="layout" path="M -1.38889E-6 -3.33333E-6 L 0.1658 0.14236 " pathEditMode="relative" rAng="0" ptsTypes="AA">
                                      <p:cBhvr>
                                        <p:cTn id="16" dur="2000" fill="hold"/>
                                        <p:tgtEl>
                                          <p:spTgt spid="134"/>
                                        </p:tgtEl>
                                        <p:attrNameLst>
                                          <p:attrName>ppt_x</p:attrName>
                                          <p:attrName>ppt_y</p:attrName>
                                        </p:attrNameLst>
                                      </p:cBhvr>
                                      <p:rCtr x="8281" y="7106"/>
                                    </p:animMotion>
                                  </p:childTnLst>
                                </p:cTn>
                              </p:par>
                              <p:par>
                                <p:cTn id="17" presetID="42" presetClass="path" presetSubtype="0" accel="50000" decel="50000" fill="hold" grpId="0" nodeType="withEffect">
                                  <p:stCondLst>
                                    <p:cond delay="0"/>
                                  </p:stCondLst>
                                  <p:childTnLst>
                                    <p:animMotion origin="layout" path="M -1.38889E-6 -3.33333E-6 L 0.1658 -0.20208 " pathEditMode="relative" rAng="0" ptsTypes="AA">
                                      <p:cBhvr>
                                        <p:cTn id="18" dur="2000" fill="hold"/>
                                        <p:tgtEl>
                                          <p:spTgt spid="133"/>
                                        </p:tgtEl>
                                        <p:attrNameLst>
                                          <p:attrName>ppt_x</p:attrName>
                                          <p:attrName>ppt_y</p:attrName>
                                        </p:attrNameLst>
                                      </p:cBhvr>
                                      <p:rCtr x="8281" y="-10116"/>
                                    </p:animMotion>
                                  </p:childTnLst>
                                </p:cTn>
                              </p:par>
                            </p:childTnLst>
                          </p:cTn>
                        </p:par>
                        <p:par>
                          <p:cTn id="19" fill="hold">
                            <p:stCondLst>
                              <p:cond delay="2500"/>
                            </p:stCondLst>
                            <p:childTnLst>
                              <p:par>
                                <p:cTn id="20" presetID="1" presetClass="exit" presetSubtype="0" fill="hold" nodeType="afterEffect">
                                  <p:stCondLst>
                                    <p:cond delay="0"/>
                                  </p:stCondLst>
                                  <p:childTnLst>
                                    <p:set>
                                      <p:cBhvr>
                                        <p:cTn id="21" dur="1" fill="hold">
                                          <p:stCondLst>
                                            <p:cond delay="0"/>
                                          </p:stCondLst>
                                        </p:cTn>
                                        <p:tgtEl>
                                          <p:spTgt spid="101"/>
                                        </p:tgtEl>
                                        <p:attrNameLst>
                                          <p:attrName>style.visibility</p:attrName>
                                        </p:attrNameLst>
                                      </p:cBhvr>
                                      <p:to>
                                        <p:strVal val="hidden"/>
                                      </p:to>
                                    </p:set>
                                  </p:childTnLst>
                                </p:cTn>
                              </p:par>
                            </p:childTnLst>
                          </p:cTn>
                        </p:par>
                        <p:par>
                          <p:cTn id="22" fill="hold">
                            <p:stCondLst>
                              <p:cond delay="2500"/>
                            </p:stCondLst>
                            <p:childTnLst>
                              <p:par>
                                <p:cTn id="23" presetID="1" presetClass="exit" presetSubtype="0" fill="hold" nodeType="afterEffect">
                                  <p:stCondLst>
                                    <p:cond delay="0"/>
                                  </p:stCondLst>
                                  <p:childTnLst>
                                    <p:set>
                                      <p:cBhvr>
                                        <p:cTn id="24" dur="1" fill="hold">
                                          <p:stCondLst>
                                            <p:cond delay="0"/>
                                          </p:stCondLst>
                                        </p:cTn>
                                        <p:tgtEl>
                                          <p:spTgt spid="10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fade">
                                      <p:cBhvr>
                                        <p:cTn id="29" dur="500"/>
                                        <p:tgtEl>
                                          <p:spTgt spid="1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9"/>
                                        </p:tgtEl>
                                        <p:attrNameLst>
                                          <p:attrName>style.visibility</p:attrName>
                                        </p:attrNameLst>
                                      </p:cBhvr>
                                      <p:to>
                                        <p:strVal val="visible"/>
                                      </p:to>
                                    </p:set>
                                    <p:animEffect transition="in" filter="fade">
                                      <p:cBhvr>
                                        <p:cTn id="32" dur="500"/>
                                        <p:tgtEl>
                                          <p:spTgt spid="129"/>
                                        </p:tgtEl>
                                      </p:cBhvr>
                                    </p:animEffect>
                                  </p:childTnLst>
                                </p:cTn>
                              </p:par>
                              <p:par>
                                <p:cTn id="33" presetID="10" presetClass="exit" presetSubtype="0" fill="hold" grpId="0" nodeType="withEffect">
                                  <p:stCondLst>
                                    <p:cond delay="0"/>
                                  </p:stCondLst>
                                  <p:childTnLst>
                                    <p:animEffect transition="out" filter="fade">
                                      <p:cBhvr>
                                        <p:cTn id="34" dur="500"/>
                                        <p:tgtEl>
                                          <p:spTgt spid="123"/>
                                        </p:tgtEl>
                                      </p:cBhvr>
                                    </p:animEffect>
                                    <p:set>
                                      <p:cBhvr>
                                        <p:cTn id="35" dur="1" fill="hold">
                                          <p:stCondLst>
                                            <p:cond delay="499"/>
                                          </p:stCondLst>
                                        </p:cTn>
                                        <p:tgtEl>
                                          <p:spTgt spid="123"/>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128"/>
                                        </p:tgtEl>
                                      </p:cBhvr>
                                    </p:animEffect>
                                    <p:set>
                                      <p:cBhvr>
                                        <p:cTn id="38" dur="1" fill="hold">
                                          <p:stCondLst>
                                            <p:cond delay="499"/>
                                          </p:stCondLst>
                                        </p:cTn>
                                        <p:tgtEl>
                                          <p:spTgt spid="128"/>
                                        </p:tgtEl>
                                        <p:attrNameLst>
                                          <p:attrName>style.visibility</p:attrName>
                                        </p:attrNameLst>
                                      </p:cBhvr>
                                      <p:to>
                                        <p:strVal val="hidden"/>
                                      </p:to>
                                    </p:set>
                                  </p:childTnLst>
                                </p:cTn>
                              </p:par>
                              <p:par>
                                <p:cTn id="39" presetID="10" presetClass="entr" presetSubtype="0" fill="hold"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500"/>
                                        <p:tgtEl>
                                          <p:spTgt spid="115"/>
                                        </p:tgtEl>
                                      </p:cBhvr>
                                    </p:animEffect>
                                  </p:childTnLst>
                                </p:cTn>
                              </p:par>
                              <p:par>
                                <p:cTn id="42" presetID="10" presetClass="entr" presetSubtype="0" fill="hold" nodeType="withEffect">
                                  <p:stCondLst>
                                    <p:cond delay="0"/>
                                  </p:stCondLst>
                                  <p:childTnLst>
                                    <p:set>
                                      <p:cBhvr>
                                        <p:cTn id="43" dur="1" fill="hold">
                                          <p:stCondLst>
                                            <p:cond delay="0"/>
                                          </p:stCondLst>
                                        </p:cTn>
                                        <p:tgtEl>
                                          <p:spTgt spid="113"/>
                                        </p:tgtEl>
                                        <p:attrNameLst>
                                          <p:attrName>style.visibility</p:attrName>
                                        </p:attrNameLst>
                                      </p:cBhvr>
                                      <p:to>
                                        <p:strVal val="visible"/>
                                      </p:to>
                                    </p:set>
                                    <p:animEffect transition="in" filter="fade">
                                      <p:cBhvr>
                                        <p:cTn id="44" dur="500"/>
                                        <p:tgtEl>
                                          <p:spTgt spid="113"/>
                                        </p:tgtEl>
                                      </p:cBhvr>
                                    </p:animEffect>
                                  </p:childTnLst>
                                </p:cTn>
                              </p:par>
                              <p:par>
                                <p:cTn id="45" presetID="10" presetClass="exit" presetSubtype="0" fill="hold" nodeType="withEffect">
                                  <p:stCondLst>
                                    <p:cond delay="0"/>
                                  </p:stCondLst>
                                  <p:childTnLst>
                                    <p:animEffect transition="out" filter="fade">
                                      <p:cBhvr>
                                        <p:cTn id="46" dur="500"/>
                                        <p:tgtEl>
                                          <p:spTgt spid="107"/>
                                        </p:tgtEl>
                                      </p:cBhvr>
                                    </p:animEffect>
                                    <p:set>
                                      <p:cBhvr>
                                        <p:cTn id="47" dur="1" fill="hold">
                                          <p:stCondLst>
                                            <p:cond delay="499"/>
                                          </p:stCondLst>
                                        </p:cTn>
                                        <p:tgtEl>
                                          <p:spTgt spid="107"/>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12"/>
                                        </p:tgtEl>
                                      </p:cBhvr>
                                    </p:animEffect>
                                    <p:set>
                                      <p:cBhvr>
                                        <p:cTn id="50" dur="1" fill="hold">
                                          <p:stCondLst>
                                            <p:cond delay="499"/>
                                          </p:stCondLst>
                                        </p:cTn>
                                        <p:tgtEl>
                                          <p:spTgt spid="112"/>
                                        </p:tgtEl>
                                        <p:attrNameLst>
                                          <p:attrName>style.visibility</p:attrName>
                                        </p:attrNameLst>
                                      </p:cBhvr>
                                      <p:to>
                                        <p:strVal val="hidden"/>
                                      </p:to>
                                    </p:se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fade">
                                      <p:cBhvr>
                                        <p:cTn id="54" dur="500"/>
                                        <p:tgtEl>
                                          <p:spTgt spid="121"/>
                                        </p:tgtEl>
                                      </p:cBhvr>
                                    </p:animEffect>
                                  </p:childTnLst>
                                </p:cTn>
                              </p:par>
                              <p:par>
                                <p:cTn id="55" presetID="10" presetClass="entr" presetSubtype="0" fill="hold" nodeType="withEffect">
                                  <p:stCondLst>
                                    <p:cond delay="0"/>
                                  </p:stCondLst>
                                  <p:childTnLst>
                                    <p:set>
                                      <p:cBhvr>
                                        <p:cTn id="56" dur="1" fill="hold">
                                          <p:stCondLst>
                                            <p:cond delay="0"/>
                                          </p:stCondLst>
                                        </p:cTn>
                                        <p:tgtEl>
                                          <p:spTgt spid="127"/>
                                        </p:tgtEl>
                                        <p:attrNameLst>
                                          <p:attrName>style.visibility</p:attrName>
                                        </p:attrNameLst>
                                      </p:cBhvr>
                                      <p:to>
                                        <p:strVal val="visible"/>
                                      </p:to>
                                    </p:set>
                                    <p:animEffect transition="in" filter="fade">
                                      <p:cBhvr>
                                        <p:cTn id="57" dur="500"/>
                                        <p:tgtEl>
                                          <p:spTgt spid="127"/>
                                        </p:tgtEl>
                                      </p:cBhvr>
                                    </p:animEffect>
                                  </p:childTnLst>
                                </p:cTn>
                              </p:par>
                              <p:par>
                                <p:cTn id="58" presetID="10" presetClass="exit" presetSubtype="0" fill="hold" nodeType="withEffect">
                                  <p:stCondLst>
                                    <p:cond delay="0"/>
                                  </p:stCondLst>
                                  <p:childTnLst>
                                    <p:animEffect transition="out" filter="fade">
                                      <p:cBhvr>
                                        <p:cTn id="59" dur="500"/>
                                        <p:tgtEl>
                                          <p:spTgt spid="136"/>
                                        </p:tgtEl>
                                      </p:cBhvr>
                                    </p:animEffect>
                                    <p:set>
                                      <p:cBhvr>
                                        <p:cTn id="60" dur="1" fill="hold">
                                          <p:stCondLst>
                                            <p:cond delay="499"/>
                                          </p:stCondLst>
                                        </p:cTn>
                                        <p:tgtEl>
                                          <p:spTgt spid="136"/>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37"/>
                                        </p:tgtEl>
                                      </p:cBhvr>
                                    </p:animEffect>
                                    <p:set>
                                      <p:cBhvr>
                                        <p:cTn id="63" dur="1" fill="hold">
                                          <p:stCondLst>
                                            <p:cond delay="499"/>
                                          </p:stCondLst>
                                        </p:cTn>
                                        <p:tgtEl>
                                          <p:spTgt spid="137"/>
                                        </p:tgtEl>
                                        <p:attrNameLst>
                                          <p:attrName>style.visibility</p:attrName>
                                        </p:attrNameLst>
                                      </p:cBhvr>
                                      <p:to>
                                        <p:strVal val="hidden"/>
                                      </p:to>
                                    </p:set>
                                  </p:childTnLst>
                                </p:cTn>
                              </p:par>
                            </p:childTnLst>
                          </p:cTn>
                        </p:par>
                        <p:par>
                          <p:cTn id="64" fill="hold">
                            <p:stCondLst>
                              <p:cond delay="1000"/>
                            </p:stCondLst>
                            <p:childTnLst>
                              <p:par>
                                <p:cTn id="65" presetID="10" presetClass="entr" presetSubtype="0" fill="hold" grpId="1" nodeType="afterEffect">
                                  <p:stCondLst>
                                    <p:cond delay="0"/>
                                  </p:stCondLst>
                                  <p:childTnLst>
                                    <p:set>
                                      <p:cBhvr>
                                        <p:cTn id="66" dur="1" fill="hold">
                                          <p:stCondLst>
                                            <p:cond delay="0"/>
                                          </p:stCondLst>
                                        </p:cTn>
                                        <p:tgtEl>
                                          <p:spTgt spid="98"/>
                                        </p:tgtEl>
                                        <p:attrNameLst>
                                          <p:attrName>style.visibility</p:attrName>
                                        </p:attrNameLst>
                                      </p:cBhvr>
                                      <p:to>
                                        <p:strVal val="visible"/>
                                      </p:to>
                                    </p:set>
                                    <p:animEffect transition="in" filter="fade">
                                      <p:cBhvr>
                                        <p:cTn id="67" dur="500"/>
                                        <p:tgtEl>
                                          <p:spTgt spid="98"/>
                                        </p:tgtEl>
                                      </p:cBhvr>
                                    </p:animEffect>
                                  </p:childTnLst>
                                </p:cTn>
                              </p:par>
                              <p:par>
                                <p:cTn id="68" presetID="42" presetClass="path" presetSubtype="0" accel="50000" decel="50000" fill="hold" grpId="0" nodeType="withEffect">
                                  <p:stCondLst>
                                    <p:cond delay="0"/>
                                  </p:stCondLst>
                                  <p:childTnLst>
                                    <p:animMotion origin="layout" path="M -1.38889E-6 -2.59259E-6 L -1.38889E-6 0.13588 " pathEditMode="relative" rAng="0" ptsTypes="AA">
                                      <p:cBhvr>
                                        <p:cTn id="69" dur="2000" fill="hold"/>
                                        <p:tgtEl>
                                          <p:spTgt spid="98"/>
                                        </p:tgtEl>
                                        <p:attrNameLst>
                                          <p:attrName>ppt_x</p:attrName>
                                          <p:attrName>ppt_y</p:attrName>
                                        </p:attrNameLst>
                                      </p:cBhvr>
                                      <p:rCtr x="0" y="6782"/>
                                    </p:animMotion>
                                  </p:childTnLst>
                                </p:cTn>
                              </p:par>
                              <p:par>
                                <p:cTn id="70" presetID="10" presetClass="entr" presetSubtype="0"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fade">
                                      <p:cBhvr>
                                        <p:cTn id="72" dur="500"/>
                                        <p:tgtEl>
                                          <p:spTgt spid="99"/>
                                        </p:tgtEl>
                                      </p:cBhvr>
                                    </p:animEffect>
                                  </p:childTnLst>
                                </p:cTn>
                              </p:par>
                              <p:par>
                                <p:cTn id="73" presetID="42" presetClass="path" presetSubtype="0" accel="50000" decel="50000" fill="hold" grpId="1" nodeType="withEffect">
                                  <p:stCondLst>
                                    <p:cond delay="0"/>
                                  </p:stCondLst>
                                  <p:childTnLst>
                                    <p:animMotion origin="layout" path="M -2.77778E-6 3.33333E-6 L -2.77778E-6 0.13426 " pathEditMode="relative" rAng="0" ptsTypes="AA">
                                      <p:cBhvr>
                                        <p:cTn id="74" dur="2000" fill="hold"/>
                                        <p:tgtEl>
                                          <p:spTgt spid="99"/>
                                        </p:tgtEl>
                                        <p:attrNameLst>
                                          <p:attrName>ppt_x</p:attrName>
                                          <p:attrName>ppt_y</p:attrName>
                                        </p:attrNameLst>
                                      </p:cBhvr>
                                      <p:rCtr x="0" y="67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99" grpId="0" animBg="1"/>
      <p:bldP spid="99" grpId="1" animBg="1"/>
      <p:bldP spid="118" grpId="0" animBg="1"/>
      <p:bldP spid="123" grpId="0" animBg="1"/>
      <p:bldP spid="128" grpId="0" animBg="1"/>
      <p:bldP spid="129" grpId="0" animBg="1"/>
      <p:bldP spid="133" grpId="0" animBg="1"/>
      <p:bldP spid="133" grpId="1" animBg="1"/>
      <p:bldP spid="134" grpId="0" animBg="1"/>
      <p:bldP spid="134" grpId="1" animBg="1"/>
      <p:bldP spid="13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SALP: Reduce Sharing of Global Row-Buffer</a:t>
            </a:r>
            <a:endParaRPr lang="en-US" sz="36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109</a:t>
            </a:fld>
            <a:endParaRPr lang="en-US" altLang="en-US">
              <a:solidFill>
                <a:srgbClr val="000000"/>
              </a:solidFill>
            </a:endParaRPr>
          </a:p>
        </p:txBody>
      </p:sp>
      <p:cxnSp>
        <p:nvCxnSpPr>
          <p:cNvPr id="46" name="thickline0"/>
          <p:cNvCxnSpPr/>
          <p:nvPr/>
        </p:nvCxnSpPr>
        <p:spPr>
          <a:xfrm flipH="1">
            <a:off x="1409700" y="1873529"/>
            <a:ext cx="1192" cy="4578175"/>
          </a:xfrm>
          <a:prstGeom prst="line">
            <a:avLst/>
          </a:prstGeom>
          <a:ln w="571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7" name="wire"/>
          <p:cNvSpPr txBox="1"/>
          <p:nvPr/>
        </p:nvSpPr>
        <p:spPr>
          <a:xfrm rot="16200000">
            <a:off x="438958" y="3711452"/>
            <a:ext cx="1311867" cy="571500"/>
          </a:xfrm>
          <a:prstGeom prst="rect">
            <a:avLst/>
          </a:prstGeom>
          <a:noFill/>
        </p:spPr>
        <p:txBody>
          <a:bodyPr wrap="square" rtlCol="0" anchor="ctr">
            <a:noAutofit/>
          </a:bodyPr>
          <a:lstStyle/>
          <a:p>
            <a:pPr algn="ctr">
              <a:lnSpc>
                <a:spcPct val="80000"/>
              </a:lnSpc>
            </a:pPr>
            <a:r>
              <a:rPr lang="en-US" sz="3600" b="1" i="1" dirty="0" smtClean="0">
                <a:solidFill>
                  <a:srgbClr val="000000"/>
                </a:solidFill>
                <a:latin typeface="Tahoma"/>
              </a:rPr>
              <a:t>Wire</a:t>
            </a:r>
            <a:endParaRPr lang="en-US" sz="3200" b="1" i="1" dirty="0">
              <a:solidFill>
                <a:srgbClr val="000000"/>
              </a:solidFill>
              <a:latin typeface="Tahoma"/>
            </a:endParaRPr>
          </a:p>
        </p:txBody>
      </p:sp>
      <p:cxnSp>
        <p:nvCxnSpPr>
          <p:cNvPr id="48" name="on1"/>
          <p:cNvCxnSpPr/>
          <p:nvPr/>
        </p:nvCxnSpPr>
        <p:spPr>
          <a:xfrm>
            <a:off x="4226681" y="4696587"/>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on1"/>
          <p:cNvCxnSpPr/>
          <p:nvPr/>
        </p:nvCxnSpPr>
        <p:spPr>
          <a:xfrm>
            <a:off x="3165108" y="4691828"/>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on0"/>
          <p:cNvCxnSpPr/>
          <p:nvPr/>
        </p:nvCxnSpPr>
        <p:spPr>
          <a:xfrm>
            <a:off x="4226681" y="2791040"/>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on0"/>
          <p:cNvCxnSpPr/>
          <p:nvPr/>
        </p:nvCxnSpPr>
        <p:spPr>
          <a:xfrm>
            <a:off x="3165108" y="2786281"/>
            <a:ext cx="0" cy="61687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bus0"/>
          <p:cNvCxnSpPr/>
          <p:nvPr/>
        </p:nvCxnSpPr>
        <p:spPr>
          <a:xfrm>
            <a:off x="2057400" y="3403704"/>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bus1"/>
          <p:cNvCxnSpPr/>
          <p:nvPr/>
        </p:nvCxnSpPr>
        <p:spPr>
          <a:xfrm>
            <a:off x="2057400" y="5308704"/>
            <a:ext cx="6248400" cy="0"/>
          </a:xfrm>
          <a:prstGeom prst="line">
            <a:avLst/>
          </a:prstGeom>
          <a:ln w="76200" cmpd="sng">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off1"/>
          <p:cNvCxnSpPr/>
          <p:nvPr/>
        </p:nvCxnSpPr>
        <p:spPr>
          <a:xfrm flipH="1">
            <a:off x="2827154" y="4696111"/>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off1"/>
          <p:cNvCxnSpPr/>
          <p:nvPr/>
        </p:nvCxnSpPr>
        <p:spPr>
          <a:xfrm flipH="1">
            <a:off x="3880973" y="4696111"/>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off0"/>
          <p:cNvCxnSpPr/>
          <p:nvPr/>
        </p:nvCxnSpPr>
        <p:spPr>
          <a:xfrm flipH="1">
            <a:off x="2827154" y="2780842"/>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off0"/>
          <p:cNvCxnSpPr/>
          <p:nvPr/>
        </p:nvCxnSpPr>
        <p:spPr>
          <a:xfrm flipH="1">
            <a:off x="3880973" y="2780842"/>
            <a:ext cx="345708" cy="39426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bank"/>
          <p:cNvSpPr/>
          <p:nvPr/>
        </p:nvSpPr>
        <p:spPr>
          <a:xfrm>
            <a:off x="2749560" y="1873529"/>
            <a:ext cx="1866085" cy="907313"/>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sp>
        <p:nvSpPr>
          <p:cNvPr id="59" name="bank"/>
          <p:cNvSpPr/>
          <p:nvPr/>
        </p:nvSpPr>
        <p:spPr>
          <a:xfrm>
            <a:off x="2759087" y="3784707"/>
            <a:ext cx="1870847" cy="911404"/>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cxnSp>
        <p:nvCxnSpPr>
          <p:cNvPr id="60" name="long"/>
          <p:cNvCxnSpPr/>
          <p:nvPr/>
        </p:nvCxnSpPr>
        <p:spPr>
          <a:xfrm>
            <a:off x="7310417" y="2383960"/>
            <a:ext cx="1" cy="35343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long"/>
          <p:cNvCxnSpPr/>
          <p:nvPr/>
        </p:nvCxnSpPr>
        <p:spPr>
          <a:xfrm>
            <a:off x="6249601" y="2383960"/>
            <a:ext cx="0" cy="353434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movebluerow"/>
          <p:cNvSpPr/>
          <p:nvPr/>
        </p:nvSpPr>
        <p:spPr>
          <a:xfrm>
            <a:off x="2749561" y="2482031"/>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63" name="globalbitline"/>
          <p:cNvSpPr txBox="1"/>
          <p:nvPr/>
        </p:nvSpPr>
        <p:spPr>
          <a:xfrm>
            <a:off x="5141892" y="1827912"/>
            <a:ext cx="3278984" cy="556048"/>
          </a:xfrm>
          <a:prstGeom prst="rect">
            <a:avLst/>
          </a:prstGeom>
          <a:noFill/>
        </p:spPr>
        <p:txBody>
          <a:bodyPr wrap="square" rtlCol="0" anchor="ctr">
            <a:noAutofit/>
          </a:bodyPr>
          <a:lstStyle/>
          <a:p>
            <a:pPr algn="ctr">
              <a:lnSpc>
                <a:spcPct val="80000"/>
              </a:lnSpc>
            </a:pPr>
            <a:r>
              <a:rPr lang="en-US" sz="3200" b="1" i="1" dirty="0" smtClean="0">
                <a:solidFill>
                  <a:srgbClr val="FF0000"/>
                </a:solidFill>
                <a:latin typeface="Tahoma"/>
              </a:rPr>
              <a:t>Global </a:t>
            </a:r>
            <a:r>
              <a:rPr lang="en-US" sz="3200" b="1" i="1" dirty="0" err="1" smtClean="0">
                <a:solidFill>
                  <a:srgbClr val="FF0000"/>
                </a:solidFill>
                <a:latin typeface="Tahoma"/>
              </a:rPr>
              <a:t>bitlines</a:t>
            </a:r>
            <a:endParaRPr lang="en-US" sz="2800" i="1" dirty="0">
              <a:solidFill>
                <a:srgbClr val="FF0000"/>
              </a:solidFill>
              <a:latin typeface="Tahoma"/>
            </a:endParaRPr>
          </a:p>
        </p:txBody>
      </p:sp>
      <p:sp>
        <p:nvSpPr>
          <p:cNvPr id="64" name="globalrb"/>
          <p:cNvSpPr txBox="1"/>
          <p:nvPr/>
        </p:nvSpPr>
        <p:spPr>
          <a:xfrm>
            <a:off x="3313092" y="5918854"/>
            <a:ext cx="2364584" cy="304250"/>
          </a:xfrm>
          <a:prstGeom prst="rect">
            <a:avLst/>
          </a:prstGeom>
          <a:noFill/>
        </p:spPr>
        <p:txBody>
          <a:bodyPr wrap="square" rtlCol="0" anchor="ctr">
            <a:noAutofit/>
          </a:bodyPr>
          <a:lstStyle/>
          <a:p>
            <a:pPr algn="r">
              <a:lnSpc>
                <a:spcPct val="70000"/>
              </a:lnSpc>
            </a:pPr>
            <a:r>
              <a:rPr lang="en-US" sz="3600" i="1" smtClean="0">
                <a:solidFill>
                  <a:srgbClr val="000000"/>
                </a:solidFill>
                <a:latin typeface="Tahoma"/>
              </a:rPr>
              <a:t>Global </a:t>
            </a:r>
            <a:br>
              <a:rPr lang="en-US" sz="3600" i="1" smtClean="0">
                <a:solidFill>
                  <a:srgbClr val="000000"/>
                </a:solidFill>
                <a:latin typeface="Tahoma"/>
              </a:rPr>
            </a:br>
            <a:r>
              <a:rPr lang="en-US" sz="3600" i="1" smtClean="0">
                <a:solidFill>
                  <a:srgbClr val="000000"/>
                </a:solidFill>
                <a:latin typeface="Tahoma"/>
              </a:rPr>
              <a:t>row-buffer</a:t>
            </a:r>
            <a:endParaRPr lang="en-US" sz="3200" i="1">
              <a:solidFill>
                <a:srgbClr val="000000"/>
              </a:solidFill>
              <a:latin typeface="Tahoma"/>
            </a:endParaRPr>
          </a:p>
        </p:txBody>
      </p:sp>
      <p:sp>
        <p:nvSpPr>
          <p:cNvPr id="65" name="row-buffer"/>
          <p:cNvSpPr/>
          <p:nvPr/>
        </p:nvSpPr>
        <p:spPr>
          <a:xfrm>
            <a:off x="2749560" y="2482031"/>
            <a:ext cx="1866085" cy="304797"/>
          </a:xfrm>
          <a:prstGeom prst="rect">
            <a:avLst/>
          </a:prstGeom>
          <a:solidFill>
            <a:srgbClr val="0070C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rgbClr val="000000"/>
              </a:solidFill>
              <a:latin typeface="Tahoma"/>
            </a:endParaRPr>
          </a:p>
        </p:txBody>
      </p:sp>
      <p:sp>
        <p:nvSpPr>
          <p:cNvPr id="66" name="movebluerow"/>
          <p:cNvSpPr/>
          <p:nvPr/>
        </p:nvSpPr>
        <p:spPr>
          <a:xfrm>
            <a:off x="2749561" y="1873529"/>
            <a:ext cx="1866084" cy="304251"/>
          </a:xfrm>
          <a:prstGeom prst="rect">
            <a:avLst/>
          </a:prstGeom>
          <a:solidFill>
            <a:srgbClr val="0070C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67" name="bankblank"/>
          <p:cNvSpPr/>
          <p:nvPr/>
        </p:nvSpPr>
        <p:spPr>
          <a:xfrm>
            <a:off x="2749560" y="1873530"/>
            <a:ext cx="1866085"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sp>
        <p:nvSpPr>
          <p:cNvPr id="68" name="moveorangerow"/>
          <p:cNvSpPr/>
          <p:nvPr/>
        </p:nvSpPr>
        <p:spPr>
          <a:xfrm>
            <a:off x="2759086" y="4390212"/>
            <a:ext cx="1870847"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69" name="row-buffer"/>
          <p:cNvSpPr/>
          <p:nvPr/>
        </p:nvSpPr>
        <p:spPr>
          <a:xfrm>
            <a:off x="5838816" y="5918307"/>
            <a:ext cx="1875610" cy="3047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rgbClr val="000000"/>
              </a:solidFill>
              <a:latin typeface="Tahoma"/>
            </a:endParaRPr>
          </a:p>
        </p:txBody>
      </p:sp>
      <p:sp>
        <p:nvSpPr>
          <p:cNvPr id="70" name="row-buffer"/>
          <p:cNvSpPr/>
          <p:nvPr/>
        </p:nvSpPr>
        <p:spPr>
          <a:xfrm>
            <a:off x="2754324" y="4390212"/>
            <a:ext cx="1875610" cy="304797"/>
          </a:xfrm>
          <a:prstGeom prst="rect">
            <a:avLst/>
          </a:prstGeom>
          <a:solidFill>
            <a:srgbClr val="FFC000">
              <a:alpha val="75000"/>
            </a:srgb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000">
              <a:solidFill>
                <a:srgbClr val="000000"/>
              </a:solidFill>
              <a:latin typeface="Tahoma"/>
            </a:endParaRPr>
          </a:p>
        </p:txBody>
      </p:sp>
      <p:sp>
        <p:nvSpPr>
          <p:cNvPr id="71" name="movebluerow"/>
          <p:cNvSpPr/>
          <p:nvPr/>
        </p:nvSpPr>
        <p:spPr>
          <a:xfrm>
            <a:off x="2759087" y="3781710"/>
            <a:ext cx="1866084" cy="304251"/>
          </a:xfrm>
          <a:prstGeom prst="rect">
            <a:avLst/>
          </a:prstGeom>
          <a:solidFill>
            <a:srgbClr val="FFC000">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3200">
              <a:solidFill>
                <a:srgbClr val="000000"/>
              </a:solidFill>
              <a:latin typeface="Tahoma"/>
            </a:endParaRPr>
          </a:p>
        </p:txBody>
      </p:sp>
      <p:sp>
        <p:nvSpPr>
          <p:cNvPr id="72" name="localrb"/>
          <p:cNvSpPr txBox="1"/>
          <p:nvPr/>
        </p:nvSpPr>
        <p:spPr>
          <a:xfrm>
            <a:off x="228600" y="2482031"/>
            <a:ext cx="2364584" cy="304250"/>
          </a:xfrm>
          <a:prstGeom prst="rect">
            <a:avLst/>
          </a:prstGeom>
          <a:noFill/>
        </p:spPr>
        <p:txBody>
          <a:bodyPr wrap="square" rtlCol="0" anchor="ctr">
            <a:noAutofit/>
          </a:bodyPr>
          <a:lstStyle/>
          <a:p>
            <a:pPr algn="r">
              <a:lnSpc>
                <a:spcPct val="70000"/>
              </a:lnSpc>
            </a:pPr>
            <a:r>
              <a:rPr lang="en-US" sz="2800" i="1" dirty="0" smtClean="0">
                <a:solidFill>
                  <a:srgbClr val="0070C0"/>
                </a:solidFill>
                <a:latin typeface="Tahoma"/>
              </a:rPr>
              <a:t>Local</a:t>
            </a:r>
            <a:br>
              <a:rPr lang="en-US" sz="2800" i="1" dirty="0" smtClean="0">
                <a:solidFill>
                  <a:srgbClr val="0070C0"/>
                </a:solidFill>
                <a:latin typeface="Tahoma"/>
              </a:rPr>
            </a:br>
            <a:r>
              <a:rPr lang="en-US" sz="2800" i="1" dirty="0" smtClean="0">
                <a:solidFill>
                  <a:srgbClr val="0070C0"/>
                </a:solidFill>
                <a:latin typeface="Tahoma"/>
              </a:rPr>
              <a:t>row-buffer</a:t>
            </a:r>
            <a:endParaRPr lang="en-US" sz="2400" i="1" dirty="0">
              <a:solidFill>
                <a:srgbClr val="0070C0"/>
              </a:solidFill>
              <a:latin typeface="Tahoma"/>
            </a:endParaRPr>
          </a:p>
        </p:txBody>
      </p:sp>
      <p:sp>
        <p:nvSpPr>
          <p:cNvPr id="73" name="localrb"/>
          <p:cNvSpPr txBox="1"/>
          <p:nvPr/>
        </p:nvSpPr>
        <p:spPr>
          <a:xfrm>
            <a:off x="228600" y="4390212"/>
            <a:ext cx="2364584" cy="304250"/>
          </a:xfrm>
          <a:prstGeom prst="rect">
            <a:avLst/>
          </a:prstGeom>
          <a:noFill/>
        </p:spPr>
        <p:txBody>
          <a:bodyPr wrap="square" rtlCol="0" anchor="ctr">
            <a:noAutofit/>
          </a:bodyPr>
          <a:lstStyle/>
          <a:p>
            <a:pPr algn="r">
              <a:lnSpc>
                <a:spcPct val="70000"/>
              </a:lnSpc>
            </a:pPr>
            <a:r>
              <a:rPr lang="en-US" sz="2800" i="1" dirty="0" smtClean="0">
                <a:solidFill>
                  <a:srgbClr val="E2AC00"/>
                </a:solidFill>
                <a:latin typeface="Tahoma"/>
              </a:rPr>
              <a:t>Local </a:t>
            </a:r>
            <a:br>
              <a:rPr lang="en-US" sz="2800" i="1" dirty="0" smtClean="0">
                <a:solidFill>
                  <a:srgbClr val="E2AC00"/>
                </a:solidFill>
                <a:latin typeface="Tahoma"/>
              </a:rPr>
            </a:br>
            <a:r>
              <a:rPr lang="en-US" sz="3200" i="1" dirty="0" smtClean="0">
                <a:solidFill>
                  <a:srgbClr val="E2AC00"/>
                </a:solidFill>
                <a:latin typeface="Tahoma"/>
              </a:rPr>
              <a:t>row-buffer</a:t>
            </a:r>
            <a:endParaRPr lang="en-US" sz="2400" i="1" dirty="0">
              <a:solidFill>
                <a:srgbClr val="E2AC00"/>
              </a:solidFill>
              <a:latin typeface="Tahoma"/>
            </a:endParaRPr>
          </a:p>
        </p:txBody>
      </p:sp>
      <p:sp>
        <p:nvSpPr>
          <p:cNvPr id="74" name="bankblank"/>
          <p:cNvSpPr/>
          <p:nvPr/>
        </p:nvSpPr>
        <p:spPr>
          <a:xfrm>
            <a:off x="2754324" y="3781711"/>
            <a:ext cx="1875610" cy="60850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000000"/>
              </a:solidFill>
              <a:latin typeface="Tahoma"/>
            </a:endParaRPr>
          </a:p>
        </p:txBody>
      </p:sp>
      <p:sp>
        <p:nvSpPr>
          <p:cNvPr id="75" name="switch"/>
          <p:cNvSpPr txBox="1"/>
          <p:nvPr/>
        </p:nvSpPr>
        <p:spPr>
          <a:xfrm>
            <a:off x="4399124" y="2946504"/>
            <a:ext cx="1696876" cy="304250"/>
          </a:xfrm>
          <a:prstGeom prst="rect">
            <a:avLst/>
          </a:prstGeom>
          <a:noFill/>
        </p:spPr>
        <p:txBody>
          <a:bodyPr wrap="square" rtlCol="0" anchor="ctr">
            <a:noAutofit/>
          </a:bodyPr>
          <a:lstStyle/>
          <a:p>
            <a:pPr>
              <a:lnSpc>
                <a:spcPct val="80000"/>
              </a:lnSpc>
            </a:pPr>
            <a:r>
              <a:rPr lang="en-US" sz="3200" b="1" i="1" dirty="0" smtClean="0">
                <a:solidFill>
                  <a:srgbClr val="FF0000"/>
                </a:solidFill>
                <a:latin typeface="Tahoma"/>
              </a:rPr>
              <a:t>Switch</a:t>
            </a:r>
            <a:endParaRPr lang="en-US" sz="2800" b="1" i="1" dirty="0">
              <a:solidFill>
                <a:srgbClr val="FF0000"/>
              </a:solidFill>
              <a:latin typeface="Tahoma"/>
            </a:endParaRPr>
          </a:p>
        </p:txBody>
      </p:sp>
      <p:sp>
        <p:nvSpPr>
          <p:cNvPr id="76" name="switch"/>
          <p:cNvSpPr txBox="1"/>
          <p:nvPr/>
        </p:nvSpPr>
        <p:spPr>
          <a:xfrm>
            <a:off x="4399124" y="4866018"/>
            <a:ext cx="1696876" cy="304250"/>
          </a:xfrm>
          <a:prstGeom prst="rect">
            <a:avLst/>
          </a:prstGeom>
          <a:noFill/>
        </p:spPr>
        <p:txBody>
          <a:bodyPr wrap="square" rtlCol="0" anchor="ctr">
            <a:noAutofit/>
          </a:bodyPr>
          <a:lstStyle/>
          <a:p>
            <a:pPr>
              <a:lnSpc>
                <a:spcPct val="80000"/>
              </a:lnSpc>
            </a:pPr>
            <a:r>
              <a:rPr lang="en-US" sz="3200" b="1" i="1" dirty="0" smtClean="0">
                <a:solidFill>
                  <a:srgbClr val="FF0000"/>
                </a:solidFill>
                <a:latin typeface="Tahoma"/>
              </a:rPr>
              <a:t>Switch</a:t>
            </a:r>
            <a:endParaRPr lang="en-US" sz="2800" b="1" i="1" dirty="0">
              <a:solidFill>
                <a:srgbClr val="FF0000"/>
              </a:solidFill>
              <a:latin typeface="Tahoma"/>
            </a:endParaRPr>
          </a:p>
        </p:txBody>
      </p:sp>
      <p:sp>
        <p:nvSpPr>
          <p:cNvPr id="77" name="readblue"/>
          <p:cNvSpPr/>
          <p:nvPr/>
        </p:nvSpPr>
        <p:spPr>
          <a:xfrm>
            <a:off x="908181" y="5611494"/>
            <a:ext cx="2444619" cy="913850"/>
          </a:xfrm>
          <a:prstGeom prst="rightArrow">
            <a:avLst>
              <a:gd name="adj1" fmla="val 60319"/>
              <a:gd name="adj2" fmla="val 5000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rgbClr val="FFFFFF"/>
                </a:solidFill>
                <a:latin typeface="Courier New" pitchFamily="49" charset="0"/>
                <a:cs typeface="Courier New" pitchFamily="49" charset="0"/>
              </a:rPr>
              <a:t>READ</a:t>
            </a:r>
            <a:endParaRPr lang="en-US" sz="4000" b="1">
              <a:solidFill>
                <a:srgbClr val="FFFFFF"/>
              </a:solidFill>
              <a:latin typeface="Courier New" pitchFamily="49" charset="0"/>
              <a:cs typeface="Courier New" pitchFamily="49" charset="0"/>
            </a:endParaRPr>
          </a:p>
        </p:txBody>
      </p:sp>
      <p:sp>
        <p:nvSpPr>
          <p:cNvPr id="78" name="readorange"/>
          <p:cNvSpPr/>
          <p:nvPr/>
        </p:nvSpPr>
        <p:spPr>
          <a:xfrm>
            <a:off x="908181" y="5611494"/>
            <a:ext cx="2444619" cy="913850"/>
          </a:xfrm>
          <a:prstGeom prst="rightArrow">
            <a:avLst>
              <a:gd name="adj1" fmla="val 60319"/>
              <a:gd name="adj2" fmla="val 50000"/>
            </a:avLst>
          </a:prstGeom>
          <a:solidFill>
            <a:srgbClr val="E2AC00"/>
          </a:solidFill>
          <a:ln>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rgbClr val="000000"/>
                </a:solidFill>
                <a:latin typeface="Courier New" pitchFamily="49" charset="0"/>
                <a:cs typeface="Courier New" pitchFamily="49" charset="0"/>
              </a:rPr>
              <a:t>READ</a:t>
            </a:r>
            <a:endParaRPr lang="en-US" sz="4000" b="1">
              <a:solidFill>
                <a:srgbClr val="000000"/>
              </a:solidFill>
              <a:latin typeface="Courier New" pitchFamily="49" charset="0"/>
              <a:cs typeface="Courier New" pitchFamily="49" charset="0"/>
            </a:endParaRPr>
          </a:p>
        </p:txBody>
      </p:sp>
      <p:cxnSp>
        <p:nvCxnSpPr>
          <p:cNvPr id="79" name="line0"/>
          <p:cNvCxnSpPr/>
          <p:nvPr/>
        </p:nvCxnSpPr>
        <p:spPr>
          <a:xfrm>
            <a:off x="1676400" y="3021487"/>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0" name="line1"/>
          <p:cNvCxnSpPr/>
          <p:nvPr/>
        </p:nvCxnSpPr>
        <p:spPr>
          <a:xfrm>
            <a:off x="1676400" y="4932105"/>
            <a:ext cx="2722724"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1" name="thickline0"/>
          <p:cNvCxnSpPr/>
          <p:nvPr/>
        </p:nvCxnSpPr>
        <p:spPr>
          <a:xfrm>
            <a:off x="1676400" y="3021486"/>
            <a:ext cx="2722724" cy="0"/>
          </a:xfrm>
          <a:prstGeom prst="line">
            <a:avLst/>
          </a:prstGeom>
          <a:ln w="7620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82" name="thickline1"/>
          <p:cNvCxnSpPr>
            <a:stCxn id="86" idx="3"/>
          </p:cNvCxnSpPr>
          <p:nvPr/>
        </p:nvCxnSpPr>
        <p:spPr>
          <a:xfrm flipV="1">
            <a:off x="1676400" y="4932105"/>
            <a:ext cx="2722724" cy="2"/>
          </a:xfrm>
          <a:prstGeom prst="line">
            <a:avLst/>
          </a:prstGeom>
          <a:ln w="76200">
            <a:solidFill>
              <a:srgbClr val="E2AC00"/>
            </a:solidFill>
            <a:prstDash val="solid"/>
          </a:ln>
        </p:spPr>
        <p:style>
          <a:lnRef idx="1">
            <a:schemeClr val="accent1"/>
          </a:lnRef>
          <a:fillRef idx="0">
            <a:schemeClr val="accent1"/>
          </a:fillRef>
          <a:effectRef idx="0">
            <a:schemeClr val="accent1"/>
          </a:effectRef>
          <a:fontRef idx="minor">
            <a:schemeClr val="tx1"/>
          </a:fontRef>
        </p:style>
      </p:cxnSp>
      <p:sp>
        <p:nvSpPr>
          <p:cNvPr id="83" name="d0blue"/>
          <p:cNvSpPr/>
          <p:nvPr/>
        </p:nvSpPr>
        <p:spPr>
          <a:xfrm>
            <a:off x="1143000" y="2767746"/>
            <a:ext cx="533400" cy="507484"/>
          </a:xfrm>
          <a:prstGeom prst="roundRect">
            <a:avLst/>
          </a:prstGeom>
          <a:solidFill>
            <a:srgbClr val="0070C0"/>
          </a:solid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FFFFFF"/>
                </a:solidFill>
                <a:latin typeface="Tahoma"/>
              </a:rPr>
              <a:t>D</a:t>
            </a:r>
            <a:endParaRPr lang="en-US" sz="3600" b="1" i="1">
              <a:solidFill>
                <a:srgbClr val="FFFFFF"/>
              </a:solidFill>
              <a:latin typeface="Tahoma"/>
            </a:endParaRPr>
          </a:p>
        </p:txBody>
      </p:sp>
      <p:sp>
        <p:nvSpPr>
          <p:cNvPr id="84" name="d0black"/>
          <p:cNvSpPr/>
          <p:nvPr/>
        </p:nvSpPr>
        <p:spPr>
          <a:xfrm>
            <a:off x="1143000" y="2767746"/>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FFFFFF"/>
                </a:solidFill>
                <a:latin typeface="Tahoma"/>
              </a:rPr>
              <a:t>D</a:t>
            </a:r>
            <a:endParaRPr lang="en-US" sz="3600" b="1" i="1">
              <a:solidFill>
                <a:srgbClr val="FFFFFF"/>
              </a:solidFill>
              <a:latin typeface="Tahoma"/>
            </a:endParaRPr>
          </a:p>
        </p:txBody>
      </p:sp>
      <p:sp>
        <p:nvSpPr>
          <p:cNvPr id="85" name="d1black"/>
          <p:cNvSpPr/>
          <p:nvPr/>
        </p:nvSpPr>
        <p:spPr>
          <a:xfrm>
            <a:off x="1143000" y="4678365"/>
            <a:ext cx="533400" cy="507484"/>
          </a:xfrm>
          <a:prstGeom prst="roundRect">
            <a:avLst/>
          </a:prstGeom>
          <a:solidFill>
            <a:schemeClr val="bg1">
              <a:lumMod val="5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FFFFFF"/>
                </a:solidFill>
                <a:latin typeface="Tahoma"/>
              </a:rPr>
              <a:t>D</a:t>
            </a:r>
            <a:endParaRPr lang="en-US" sz="3600" b="1" i="1">
              <a:solidFill>
                <a:srgbClr val="FFFFFF"/>
              </a:solidFill>
              <a:latin typeface="Tahoma"/>
            </a:endParaRPr>
          </a:p>
        </p:txBody>
      </p:sp>
      <p:sp>
        <p:nvSpPr>
          <p:cNvPr id="86" name="d1orange"/>
          <p:cNvSpPr/>
          <p:nvPr/>
        </p:nvSpPr>
        <p:spPr>
          <a:xfrm>
            <a:off x="1143000" y="4678365"/>
            <a:ext cx="533400" cy="507484"/>
          </a:xfrm>
          <a:prstGeom prst="roundRect">
            <a:avLst/>
          </a:prstGeom>
          <a:solidFill>
            <a:srgbClr val="FFC000"/>
          </a:solidFill>
          <a:ln w="57150">
            <a:solidFill>
              <a:srgbClr val="E2A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smtClean="0">
                <a:solidFill>
                  <a:srgbClr val="000000"/>
                </a:solidFill>
                <a:latin typeface="Tahoma"/>
              </a:rPr>
              <a:t>D</a:t>
            </a:r>
            <a:endParaRPr lang="en-US" sz="3600" b="1" i="1">
              <a:solidFill>
                <a:srgbClr val="000000"/>
              </a:solidFill>
              <a:latin typeface="Tahoma"/>
            </a:endParaRPr>
          </a:p>
        </p:txBody>
      </p:sp>
      <p:sp>
        <p:nvSpPr>
          <p:cNvPr id="94" name="localrb"/>
          <p:cNvSpPr txBox="1"/>
          <p:nvPr/>
        </p:nvSpPr>
        <p:spPr>
          <a:xfrm>
            <a:off x="323528" y="1180534"/>
            <a:ext cx="8496944" cy="304250"/>
          </a:xfrm>
          <a:prstGeom prst="rect">
            <a:avLst/>
          </a:prstGeom>
          <a:noFill/>
        </p:spPr>
        <p:txBody>
          <a:bodyPr wrap="square" rtlCol="0" anchor="ctr">
            <a:noAutofit/>
          </a:bodyPr>
          <a:lstStyle/>
          <a:p>
            <a:pPr>
              <a:lnSpc>
                <a:spcPct val="90000"/>
              </a:lnSpc>
              <a:defRPr/>
            </a:pPr>
            <a:r>
              <a:rPr lang="en-US" sz="2800" kern="0" dirty="0" smtClean="0">
                <a:solidFill>
                  <a:srgbClr val="0000FF"/>
                </a:solidFill>
                <a:latin typeface="Tahoma"/>
              </a:rPr>
              <a:t>Selectively connect local row-buffers to global row-buffer using a </a:t>
            </a:r>
            <a:r>
              <a:rPr lang="en-US" sz="2800" b="1" i="1" kern="0" dirty="0" smtClean="0">
                <a:solidFill>
                  <a:srgbClr val="0000FF"/>
                </a:solidFill>
                <a:latin typeface="Tahoma"/>
              </a:rPr>
              <a:t>Designated</a:t>
            </a:r>
            <a:r>
              <a:rPr lang="en-US" sz="2800" kern="0" dirty="0" smtClean="0">
                <a:solidFill>
                  <a:srgbClr val="0000FF"/>
                </a:solidFill>
                <a:latin typeface="Tahoma"/>
              </a:rPr>
              <a:t> single-bit latch</a:t>
            </a:r>
            <a:endParaRPr lang="en-US" sz="2400" kern="0" dirty="0">
              <a:solidFill>
                <a:srgbClr val="0000FF"/>
              </a:solidFill>
              <a:latin typeface="Tahoma"/>
            </a:endParaRPr>
          </a:p>
        </p:txBody>
      </p:sp>
    </p:spTree>
    <p:extLst>
      <p:ext uri="{BB962C8B-B14F-4D97-AF65-F5344CB8AC3E}">
        <p14:creationId xmlns:p14="http://schemas.microsoft.com/office/powerpoint/2010/main" val="269386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2"/>
                                        </p:tgtEl>
                                      </p:cBhvr>
                                    </p:animEffect>
                                    <p:set>
                                      <p:cBhvr>
                                        <p:cTn id="7" dur="1" fill="hold">
                                          <p:stCondLst>
                                            <p:cond delay="499"/>
                                          </p:stCondLst>
                                        </p:cTn>
                                        <p:tgtEl>
                                          <p:spTgt spid="7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3"/>
                                        </p:tgtEl>
                                      </p:cBhvr>
                                    </p:animEffect>
                                    <p:set>
                                      <p:cBhvr>
                                        <p:cTn id="10" dur="1" fill="hold">
                                          <p:stCondLst>
                                            <p:cond delay="499"/>
                                          </p:stCondLst>
                                        </p:cTn>
                                        <p:tgtEl>
                                          <p:spTgt spid="73"/>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500"/>
                                        <p:tgtEl>
                                          <p:spTgt spid="84"/>
                                        </p:tgtEl>
                                      </p:cBhvr>
                                    </p:animEffect>
                                  </p:childTnLst>
                                </p:cTn>
                              </p:par>
                              <p:par>
                                <p:cTn id="15" presetID="26" presetClass="emph" presetSubtype="0" fill="hold" grpId="1" nodeType="withEffect">
                                  <p:stCondLst>
                                    <p:cond delay="0"/>
                                  </p:stCondLst>
                                  <p:childTnLst>
                                    <p:animEffect transition="out" filter="fade">
                                      <p:cBhvr>
                                        <p:cTn id="16" dur="500" tmFilter="0, 0; .2, .5; .8, .5; 1, 0"/>
                                        <p:tgtEl>
                                          <p:spTgt spid="84"/>
                                        </p:tgtEl>
                                      </p:cBhvr>
                                    </p:animEffect>
                                    <p:animScale>
                                      <p:cBhvr>
                                        <p:cTn id="17" dur="250" autoRev="1" fill="hold"/>
                                        <p:tgtEl>
                                          <p:spTgt spid="84"/>
                                        </p:tgtEl>
                                      </p:cBhvr>
                                      <p:by x="105000" y="105000"/>
                                    </p:animScale>
                                  </p:childTnLst>
                                </p:cTn>
                              </p:par>
                              <p:par>
                                <p:cTn id="18" presetID="10" presetClass="entr" presetSubtype="0" fill="hold" grpId="0" nodeType="with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500"/>
                                        <p:tgtEl>
                                          <p:spTgt spid="85"/>
                                        </p:tgtEl>
                                      </p:cBhvr>
                                    </p:animEffect>
                                  </p:childTnLst>
                                </p:cTn>
                              </p:par>
                              <p:par>
                                <p:cTn id="21" presetID="26" presetClass="emph" presetSubtype="0" fill="hold" grpId="1" nodeType="withEffect">
                                  <p:stCondLst>
                                    <p:cond delay="0"/>
                                  </p:stCondLst>
                                  <p:childTnLst>
                                    <p:animEffect transition="out" filter="fade">
                                      <p:cBhvr>
                                        <p:cTn id="22" dur="500" tmFilter="0, 0; .2, .5; .8, .5; 1, 0"/>
                                        <p:tgtEl>
                                          <p:spTgt spid="85"/>
                                        </p:tgtEl>
                                      </p:cBhvr>
                                    </p:animEffect>
                                    <p:animScale>
                                      <p:cBhvr>
                                        <p:cTn id="23" dur="250" autoRev="1" fill="hold"/>
                                        <p:tgtEl>
                                          <p:spTgt spid="85"/>
                                        </p:tgtEl>
                                      </p:cBhvr>
                                      <p:by x="105000" y="105000"/>
                                    </p:animScale>
                                  </p:childTnLst>
                                </p:cTn>
                              </p:par>
                              <p:par>
                                <p:cTn id="24" presetID="10" presetClass="entr" presetSubtype="0" fill="hold" nodeType="with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fade">
                                      <p:cBhvr>
                                        <p:cTn id="26" dur="500"/>
                                        <p:tgtEl>
                                          <p:spTgt spid="79"/>
                                        </p:tgtEl>
                                      </p:cBhvr>
                                    </p:animEffect>
                                  </p:childTnLst>
                                </p:cTn>
                              </p:par>
                              <p:par>
                                <p:cTn id="27" presetID="26" presetClass="emph" presetSubtype="0" fill="hold" nodeType="withEffect">
                                  <p:stCondLst>
                                    <p:cond delay="0"/>
                                  </p:stCondLst>
                                  <p:childTnLst>
                                    <p:animEffect transition="out" filter="fade">
                                      <p:cBhvr>
                                        <p:cTn id="28" dur="500" tmFilter="0, 0; .2, .5; .8, .5; 1, 0"/>
                                        <p:tgtEl>
                                          <p:spTgt spid="79"/>
                                        </p:tgtEl>
                                      </p:cBhvr>
                                    </p:animEffect>
                                    <p:animScale>
                                      <p:cBhvr>
                                        <p:cTn id="29" dur="250" autoRev="1" fill="hold"/>
                                        <p:tgtEl>
                                          <p:spTgt spid="79"/>
                                        </p:tgtEl>
                                      </p:cBhvr>
                                      <p:by x="105000" y="105000"/>
                                    </p:animScale>
                                  </p:childTnLst>
                                </p:cTn>
                              </p:par>
                              <p:par>
                                <p:cTn id="30" presetID="10" presetClass="entr" presetSubtype="0" fill="hold"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par>
                                <p:cTn id="33" presetID="26" presetClass="emph" presetSubtype="0" fill="hold" nodeType="withEffect">
                                  <p:stCondLst>
                                    <p:cond delay="0"/>
                                  </p:stCondLst>
                                  <p:childTnLst>
                                    <p:animEffect transition="out" filter="fade">
                                      <p:cBhvr>
                                        <p:cTn id="34" dur="500" tmFilter="0, 0; .2, .5; .8, .5; 1, 0"/>
                                        <p:tgtEl>
                                          <p:spTgt spid="80"/>
                                        </p:tgtEl>
                                      </p:cBhvr>
                                    </p:animEffect>
                                    <p:animScale>
                                      <p:cBhvr>
                                        <p:cTn id="35" dur="250" autoRev="1" fill="hold"/>
                                        <p:tgtEl>
                                          <p:spTgt spid="80"/>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fade">
                                      <p:cBhvr>
                                        <p:cTn id="40" dur="500"/>
                                        <p:tgtEl>
                                          <p:spTgt spid="7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10" presetClass="entr" presetSubtype="0" fill="hold"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xit" presetSubtype="0" fill="hold" grpId="2" nodeType="withEffect">
                                  <p:stCondLst>
                                    <p:cond delay="0"/>
                                  </p:stCondLst>
                                  <p:childTnLst>
                                    <p:animEffect transition="out" filter="fade">
                                      <p:cBhvr>
                                        <p:cTn id="50" dur="500"/>
                                        <p:tgtEl>
                                          <p:spTgt spid="84"/>
                                        </p:tgtEl>
                                      </p:cBhvr>
                                    </p:animEffect>
                                    <p:set>
                                      <p:cBhvr>
                                        <p:cTn id="51" dur="1" fill="hold">
                                          <p:stCondLst>
                                            <p:cond delay="499"/>
                                          </p:stCondLst>
                                        </p:cTn>
                                        <p:tgtEl>
                                          <p:spTgt spid="84"/>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childTnLst>
                                </p:cTn>
                              </p:par>
                              <p:par>
                                <p:cTn id="56" presetID="10" presetClass="entr" presetSubtype="0"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xit" presetSubtype="0" fill="hold" nodeType="withEffect">
                                  <p:stCondLst>
                                    <p:cond delay="0"/>
                                  </p:stCondLst>
                                  <p:childTnLst>
                                    <p:animEffect transition="out" filter="fade">
                                      <p:cBhvr>
                                        <p:cTn id="60" dur="500"/>
                                        <p:tgtEl>
                                          <p:spTgt spid="57"/>
                                        </p:tgtEl>
                                      </p:cBhvr>
                                    </p:animEffect>
                                    <p:set>
                                      <p:cBhvr>
                                        <p:cTn id="61" dur="1" fill="hold">
                                          <p:stCondLst>
                                            <p:cond delay="499"/>
                                          </p:stCondLst>
                                        </p:cTn>
                                        <p:tgtEl>
                                          <p:spTgt spid="57"/>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6"/>
                                        </p:tgtEl>
                                      </p:cBhvr>
                                    </p:animEffect>
                                    <p:set>
                                      <p:cBhvr>
                                        <p:cTn id="64" dur="1" fill="hold">
                                          <p:stCondLst>
                                            <p:cond delay="499"/>
                                          </p:stCondLst>
                                        </p:cTn>
                                        <p:tgtEl>
                                          <p:spTgt spid="56"/>
                                        </p:tgtEl>
                                        <p:attrNameLst>
                                          <p:attrName>style.visibility</p:attrName>
                                        </p:attrNameLst>
                                      </p:cBhvr>
                                      <p:to>
                                        <p:strVal val="hidden"/>
                                      </p:to>
                                    </p:se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500"/>
                                        <p:tgtEl>
                                          <p:spTgt spid="62"/>
                                        </p:tgtEl>
                                      </p:cBhvr>
                                    </p:animEffect>
                                  </p:childTnLst>
                                </p:cTn>
                              </p:par>
                              <p:par>
                                <p:cTn id="69" presetID="42" presetClass="path" presetSubtype="0" accel="50000" decel="50000" fill="hold" grpId="1" nodeType="withEffect">
                                  <p:stCondLst>
                                    <p:cond delay="0"/>
                                  </p:stCondLst>
                                  <p:childTnLst>
                                    <p:animMotion origin="layout" path="M 5E-6 7.40741E-7 L 5E-6 0.11227 " pathEditMode="relative" rAng="0" ptsTypes="AA">
                                      <p:cBhvr>
                                        <p:cTn id="70" dur="1000" fill="hold"/>
                                        <p:tgtEl>
                                          <p:spTgt spid="62"/>
                                        </p:tgtEl>
                                        <p:attrNameLst>
                                          <p:attrName>ppt_x</p:attrName>
                                          <p:attrName>ppt_y</p:attrName>
                                        </p:attrNameLst>
                                      </p:cBhvr>
                                      <p:rCtr x="0" y="5602"/>
                                    </p:animMotion>
                                  </p:childTnLst>
                                </p:cTn>
                              </p:par>
                            </p:childTnLst>
                          </p:cTn>
                        </p:par>
                        <p:par>
                          <p:cTn id="71" fill="hold">
                            <p:stCondLst>
                              <p:cond delay="2000"/>
                            </p:stCondLst>
                            <p:childTnLst>
                              <p:par>
                                <p:cTn id="72" presetID="42" presetClass="path" presetSubtype="0" accel="50000" decel="50000" fill="hold" grpId="2" nodeType="afterEffect">
                                  <p:stCondLst>
                                    <p:cond delay="0"/>
                                  </p:stCondLst>
                                  <p:childTnLst>
                                    <p:animMotion origin="layout" path="M -4.16667E-6 0.11227 L 0.33907 0.11227 " pathEditMode="relative" rAng="0" ptsTypes="AA">
                                      <p:cBhvr>
                                        <p:cTn id="73" dur="1000" fill="hold"/>
                                        <p:tgtEl>
                                          <p:spTgt spid="62"/>
                                        </p:tgtEl>
                                        <p:attrNameLst>
                                          <p:attrName>ppt_x</p:attrName>
                                          <p:attrName>ppt_y</p:attrName>
                                        </p:attrNameLst>
                                      </p:cBhvr>
                                      <p:rCtr x="16944" y="0"/>
                                    </p:animMotion>
                                  </p:childTnLst>
                                </p:cTn>
                              </p:par>
                            </p:childTnLst>
                          </p:cTn>
                        </p:par>
                        <p:par>
                          <p:cTn id="74" fill="hold">
                            <p:stCondLst>
                              <p:cond delay="3000"/>
                            </p:stCondLst>
                            <p:childTnLst>
                              <p:par>
                                <p:cTn id="75" presetID="42" presetClass="path" presetSubtype="0" accel="50000" decel="50000" fill="hold" grpId="3" nodeType="afterEffect">
                                  <p:stCondLst>
                                    <p:cond delay="0"/>
                                  </p:stCondLst>
                                  <p:childTnLst>
                                    <p:animMotion origin="layout" path="M 0.33907 0.11227 L 0.33907 0.50116 " pathEditMode="relative" rAng="0" ptsTypes="AA">
                                      <p:cBhvr>
                                        <p:cTn id="76" dur="1000" fill="hold"/>
                                        <p:tgtEl>
                                          <p:spTgt spid="62"/>
                                        </p:tgtEl>
                                        <p:attrNameLst>
                                          <p:attrName>ppt_x</p:attrName>
                                          <p:attrName>ppt_y</p:attrName>
                                        </p:attrNameLst>
                                      </p:cBhvr>
                                      <p:rCtr x="0" y="19444"/>
                                    </p:animMotion>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500"/>
                                        <p:tgtEl>
                                          <p:spTgt spid="77"/>
                                        </p:tgtEl>
                                      </p:cBhvr>
                                    </p:animEffect>
                                    <p:set>
                                      <p:cBhvr>
                                        <p:cTn id="81" dur="1" fill="hold">
                                          <p:stCondLst>
                                            <p:cond delay="499"/>
                                          </p:stCondLst>
                                        </p:cTn>
                                        <p:tgtEl>
                                          <p:spTgt spid="77"/>
                                        </p:tgtEl>
                                        <p:attrNameLst>
                                          <p:attrName>style.visibility</p:attrName>
                                        </p:attrNameLst>
                                      </p:cBhvr>
                                      <p:to>
                                        <p:strVal val="hidden"/>
                                      </p:to>
                                    </p:set>
                                  </p:childTnLst>
                                </p:cTn>
                              </p:par>
                              <p:par>
                                <p:cTn id="82" presetID="10" presetClass="exit" presetSubtype="0" fill="hold" grpId="4" nodeType="withEffect">
                                  <p:stCondLst>
                                    <p:cond delay="0"/>
                                  </p:stCondLst>
                                  <p:childTnLst>
                                    <p:animEffect transition="out" filter="fade">
                                      <p:cBhvr>
                                        <p:cTn id="83" dur="500"/>
                                        <p:tgtEl>
                                          <p:spTgt spid="62"/>
                                        </p:tgtEl>
                                      </p:cBhvr>
                                    </p:animEffect>
                                    <p:set>
                                      <p:cBhvr>
                                        <p:cTn id="84" dur="1" fill="hold">
                                          <p:stCondLst>
                                            <p:cond delay="499"/>
                                          </p:stCondLst>
                                        </p:cTn>
                                        <p:tgtEl>
                                          <p:spTgt spid="62"/>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83"/>
                                        </p:tgtEl>
                                      </p:cBhvr>
                                    </p:animEffect>
                                    <p:set>
                                      <p:cBhvr>
                                        <p:cTn id="87" dur="1" fill="hold">
                                          <p:stCondLst>
                                            <p:cond delay="499"/>
                                          </p:stCondLst>
                                        </p:cTn>
                                        <p:tgtEl>
                                          <p:spTgt spid="83"/>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81"/>
                                        </p:tgtEl>
                                      </p:cBhvr>
                                    </p:animEffect>
                                    <p:set>
                                      <p:cBhvr>
                                        <p:cTn id="90" dur="1" fill="hold">
                                          <p:stCondLst>
                                            <p:cond delay="499"/>
                                          </p:stCondLst>
                                        </p:cTn>
                                        <p:tgtEl>
                                          <p:spTgt spid="81"/>
                                        </p:tgtEl>
                                        <p:attrNameLst>
                                          <p:attrName>style.visibility</p:attrName>
                                        </p:attrNameLst>
                                      </p:cBhvr>
                                      <p:to>
                                        <p:strVal val="hidden"/>
                                      </p:to>
                                    </p:set>
                                  </p:childTnLst>
                                </p:cTn>
                              </p:par>
                              <p:par>
                                <p:cTn id="91" presetID="10" presetClass="entr" presetSubtype="0" fill="hold" grpId="3"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fade">
                                      <p:cBhvr>
                                        <p:cTn id="93" dur="500"/>
                                        <p:tgtEl>
                                          <p:spTgt spid="84"/>
                                        </p:tgtEl>
                                      </p:cBhvr>
                                    </p:animEffect>
                                  </p:childTnLst>
                                </p:cTn>
                              </p:par>
                              <p:par>
                                <p:cTn id="94" presetID="10" presetClass="entr" presetSubtype="0" fill="hold" nodeType="with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childTnLst>
                                </p:cTn>
                              </p:par>
                              <p:par>
                                <p:cTn id="97" presetID="10" presetClass="exit" presetSubtype="0" fill="hold" nodeType="withEffect">
                                  <p:stCondLst>
                                    <p:cond delay="0"/>
                                  </p:stCondLst>
                                  <p:childTnLst>
                                    <p:animEffect transition="out" filter="fade">
                                      <p:cBhvr>
                                        <p:cTn id="98" dur="500"/>
                                        <p:tgtEl>
                                          <p:spTgt spid="51"/>
                                        </p:tgtEl>
                                      </p:cBhvr>
                                    </p:animEffect>
                                    <p:set>
                                      <p:cBhvr>
                                        <p:cTn id="99" dur="1" fill="hold">
                                          <p:stCondLst>
                                            <p:cond delay="499"/>
                                          </p:stCondLst>
                                        </p:cTn>
                                        <p:tgtEl>
                                          <p:spTgt spid="51"/>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50"/>
                                        </p:tgtEl>
                                      </p:cBhvr>
                                    </p:animEffect>
                                    <p:set>
                                      <p:cBhvr>
                                        <p:cTn id="102" dur="1" fill="hold">
                                          <p:stCondLst>
                                            <p:cond delay="499"/>
                                          </p:stCondLst>
                                        </p:cTn>
                                        <p:tgtEl>
                                          <p:spTgt spid="50"/>
                                        </p:tgtEl>
                                        <p:attrNameLst>
                                          <p:attrName>style.visibility</p:attrName>
                                        </p:attrNameLst>
                                      </p:cBhvr>
                                      <p:to>
                                        <p:strVal val="hidden"/>
                                      </p:to>
                                    </p:set>
                                  </p:childTnLst>
                                </p:cTn>
                              </p:par>
                              <p:par>
                                <p:cTn id="103" presetID="10"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par>
                                <p:cTn id="106" presetID="10" presetClass="entr" presetSubtype="0" fill="hold"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500"/>
                                        <p:tgtEl>
                                          <p:spTgt spid="56"/>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78"/>
                                        </p:tgtEl>
                                        <p:attrNameLst>
                                          <p:attrName>style.visibility</p:attrName>
                                        </p:attrNameLst>
                                      </p:cBhvr>
                                      <p:to>
                                        <p:strVal val="visible"/>
                                      </p:to>
                                    </p:set>
                                    <p:animEffect transition="in" filter="fade">
                                      <p:cBhvr>
                                        <p:cTn id="113" dur="500"/>
                                        <p:tgtEl>
                                          <p:spTgt spid="7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6"/>
                                        </p:tgtEl>
                                        <p:attrNameLst>
                                          <p:attrName>style.visibility</p:attrName>
                                        </p:attrNameLst>
                                      </p:cBhvr>
                                      <p:to>
                                        <p:strVal val="visible"/>
                                      </p:to>
                                    </p:set>
                                    <p:animEffect transition="in" filter="fade">
                                      <p:cBhvr>
                                        <p:cTn id="116" dur="500"/>
                                        <p:tgtEl>
                                          <p:spTgt spid="86"/>
                                        </p:tgtEl>
                                      </p:cBhvr>
                                    </p:animEffect>
                                  </p:childTnLst>
                                </p:cTn>
                              </p:par>
                              <p:par>
                                <p:cTn id="117" presetID="10" presetClass="entr" presetSubtype="0" fill="hold" nodeType="with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fade">
                                      <p:cBhvr>
                                        <p:cTn id="119" dur="500"/>
                                        <p:tgtEl>
                                          <p:spTgt spid="82"/>
                                        </p:tgtEl>
                                      </p:cBhvr>
                                    </p:animEffect>
                                  </p:childTnLst>
                                </p:cTn>
                              </p:par>
                              <p:par>
                                <p:cTn id="120" presetID="10" presetClass="exit" presetSubtype="0" fill="hold" grpId="2" nodeType="withEffect">
                                  <p:stCondLst>
                                    <p:cond delay="0"/>
                                  </p:stCondLst>
                                  <p:childTnLst>
                                    <p:animEffect transition="out" filter="fade">
                                      <p:cBhvr>
                                        <p:cTn id="121" dur="500"/>
                                        <p:tgtEl>
                                          <p:spTgt spid="85"/>
                                        </p:tgtEl>
                                      </p:cBhvr>
                                    </p:animEffect>
                                    <p:set>
                                      <p:cBhvr>
                                        <p:cTn id="122" dur="1" fill="hold">
                                          <p:stCondLst>
                                            <p:cond delay="499"/>
                                          </p:stCondLst>
                                        </p:cTn>
                                        <p:tgtEl>
                                          <p:spTgt spid="85"/>
                                        </p:tgtEl>
                                        <p:attrNameLst>
                                          <p:attrName>style.visibility</p:attrName>
                                        </p:attrNameLst>
                                      </p:cBhvr>
                                      <p:to>
                                        <p:strVal val="hidden"/>
                                      </p:to>
                                    </p:set>
                                  </p:childTnLst>
                                </p:cTn>
                              </p:par>
                              <p:par>
                                <p:cTn id="123" presetID="10" presetClass="entr" presetSubtype="0" fill="hold" nodeType="withEffect">
                                  <p:stCondLst>
                                    <p:cond delay="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500"/>
                                        <p:tgtEl>
                                          <p:spTgt spid="49"/>
                                        </p:tgtEl>
                                      </p:cBhvr>
                                    </p:animEffect>
                                  </p:childTnLst>
                                </p:cTn>
                              </p:par>
                              <p:par>
                                <p:cTn id="126" presetID="10" presetClass="entr" presetSubtype="0" fill="hold" nodeType="withEffect">
                                  <p:stCondLst>
                                    <p:cond delay="0"/>
                                  </p:stCondLst>
                                  <p:childTnLst>
                                    <p:set>
                                      <p:cBhvr>
                                        <p:cTn id="127" dur="1" fill="hold">
                                          <p:stCondLst>
                                            <p:cond delay="0"/>
                                          </p:stCondLst>
                                        </p:cTn>
                                        <p:tgtEl>
                                          <p:spTgt spid="48"/>
                                        </p:tgtEl>
                                        <p:attrNameLst>
                                          <p:attrName>style.visibility</p:attrName>
                                        </p:attrNameLst>
                                      </p:cBhvr>
                                      <p:to>
                                        <p:strVal val="visible"/>
                                      </p:to>
                                    </p:set>
                                    <p:animEffect transition="in" filter="fade">
                                      <p:cBhvr>
                                        <p:cTn id="128" dur="500"/>
                                        <p:tgtEl>
                                          <p:spTgt spid="48"/>
                                        </p:tgtEl>
                                      </p:cBhvr>
                                    </p:animEffect>
                                  </p:childTnLst>
                                </p:cTn>
                              </p:par>
                              <p:par>
                                <p:cTn id="129" presetID="10" presetClass="exit" presetSubtype="0" fill="hold" nodeType="withEffect">
                                  <p:stCondLst>
                                    <p:cond delay="0"/>
                                  </p:stCondLst>
                                  <p:childTnLst>
                                    <p:animEffect transition="out" filter="fade">
                                      <p:cBhvr>
                                        <p:cTn id="130" dur="500"/>
                                        <p:tgtEl>
                                          <p:spTgt spid="55"/>
                                        </p:tgtEl>
                                      </p:cBhvr>
                                    </p:animEffect>
                                    <p:set>
                                      <p:cBhvr>
                                        <p:cTn id="131" dur="1" fill="hold">
                                          <p:stCondLst>
                                            <p:cond delay="499"/>
                                          </p:stCondLst>
                                        </p:cTn>
                                        <p:tgtEl>
                                          <p:spTgt spid="55"/>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500"/>
                                        <p:tgtEl>
                                          <p:spTgt spid="54"/>
                                        </p:tgtEl>
                                      </p:cBhvr>
                                    </p:animEffect>
                                    <p:set>
                                      <p:cBhvr>
                                        <p:cTn id="134" dur="1" fill="hold">
                                          <p:stCondLst>
                                            <p:cond delay="499"/>
                                          </p:stCondLst>
                                        </p:cTn>
                                        <p:tgtEl>
                                          <p:spTgt spid="54"/>
                                        </p:tgtEl>
                                        <p:attrNameLst>
                                          <p:attrName>style.visibility</p:attrName>
                                        </p:attrNameLst>
                                      </p:cBhvr>
                                      <p:to>
                                        <p:strVal val="hidden"/>
                                      </p:to>
                                    </p:set>
                                  </p:childTnLst>
                                </p:cTn>
                              </p:par>
                            </p:childTnLst>
                          </p:cTn>
                        </p:par>
                        <p:par>
                          <p:cTn id="135" fill="hold">
                            <p:stCondLst>
                              <p:cond delay="500"/>
                            </p:stCondLst>
                            <p:childTnLst>
                              <p:par>
                                <p:cTn id="136" presetID="10" presetClass="entr" presetSubtype="0" fill="hold" grpId="0" nodeType="afterEffect">
                                  <p:stCondLst>
                                    <p:cond delay="0"/>
                                  </p:stCondLst>
                                  <p:childTnLst>
                                    <p:set>
                                      <p:cBhvr>
                                        <p:cTn id="137" dur="1" fill="hold">
                                          <p:stCondLst>
                                            <p:cond delay="0"/>
                                          </p:stCondLst>
                                        </p:cTn>
                                        <p:tgtEl>
                                          <p:spTgt spid="68"/>
                                        </p:tgtEl>
                                        <p:attrNameLst>
                                          <p:attrName>style.visibility</p:attrName>
                                        </p:attrNameLst>
                                      </p:cBhvr>
                                      <p:to>
                                        <p:strVal val="visible"/>
                                      </p:to>
                                    </p:set>
                                    <p:animEffect transition="in" filter="fade">
                                      <p:cBhvr>
                                        <p:cTn id="138" dur="500"/>
                                        <p:tgtEl>
                                          <p:spTgt spid="68"/>
                                        </p:tgtEl>
                                      </p:cBhvr>
                                    </p:animEffect>
                                  </p:childTnLst>
                                </p:cTn>
                              </p:par>
                              <p:par>
                                <p:cTn id="139" presetID="42" presetClass="path" presetSubtype="0" accel="50000" decel="50000" fill="hold" grpId="1" nodeType="withEffect">
                                  <p:stCondLst>
                                    <p:cond delay="0"/>
                                  </p:stCondLst>
                                  <p:childTnLst>
                                    <p:animMotion origin="layout" path="M 5E-6 1.11022E-16 L 5E-6 0.11181 " pathEditMode="relative" rAng="0" ptsTypes="AA">
                                      <p:cBhvr>
                                        <p:cTn id="140" dur="1000" fill="hold"/>
                                        <p:tgtEl>
                                          <p:spTgt spid="68"/>
                                        </p:tgtEl>
                                        <p:attrNameLst>
                                          <p:attrName>ppt_x</p:attrName>
                                          <p:attrName>ppt_y</p:attrName>
                                        </p:attrNameLst>
                                      </p:cBhvr>
                                      <p:rCtr x="0" y="5579"/>
                                    </p:animMotion>
                                  </p:childTnLst>
                                </p:cTn>
                              </p:par>
                            </p:childTnLst>
                          </p:cTn>
                        </p:par>
                        <p:par>
                          <p:cTn id="141" fill="hold">
                            <p:stCondLst>
                              <p:cond delay="1500"/>
                            </p:stCondLst>
                            <p:childTnLst>
                              <p:par>
                                <p:cTn id="142" presetID="42" presetClass="path" presetSubtype="0" accel="50000" decel="50000" fill="hold" grpId="2" nodeType="afterEffect">
                                  <p:stCondLst>
                                    <p:cond delay="0"/>
                                  </p:stCondLst>
                                  <p:childTnLst>
                                    <p:animMotion origin="layout" path="M 5E-6 0.11181 L 0.33855 0.11181 " pathEditMode="relative" rAng="0" ptsTypes="AA">
                                      <p:cBhvr>
                                        <p:cTn id="143" dur="1000" fill="hold"/>
                                        <p:tgtEl>
                                          <p:spTgt spid="68"/>
                                        </p:tgtEl>
                                        <p:attrNameLst>
                                          <p:attrName>ppt_x</p:attrName>
                                          <p:attrName>ppt_y</p:attrName>
                                        </p:attrNameLst>
                                      </p:cBhvr>
                                      <p:rCtr x="16927" y="0"/>
                                    </p:animMotion>
                                  </p:childTnLst>
                                </p:cTn>
                              </p:par>
                            </p:childTnLst>
                          </p:cTn>
                        </p:par>
                        <p:par>
                          <p:cTn id="144" fill="hold">
                            <p:stCondLst>
                              <p:cond delay="2500"/>
                            </p:stCondLst>
                            <p:childTnLst>
                              <p:par>
                                <p:cTn id="145" presetID="42" presetClass="path" presetSubtype="0" accel="50000" decel="50000" fill="hold" grpId="3" nodeType="afterEffect">
                                  <p:stCondLst>
                                    <p:cond delay="0"/>
                                  </p:stCondLst>
                                  <p:childTnLst>
                                    <p:animMotion origin="layout" path="M 0.33854 0.11181 L 0.33854 0.22292 " pathEditMode="relative" rAng="0" ptsTypes="AA">
                                      <p:cBhvr>
                                        <p:cTn id="146" dur="1000" fill="hold"/>
                                        <p:tgtEl>
                                          <p:spTgt spid="68"/>
                                        </p:tgtEl>
                                        <p:attrNameLst>
                                          <p:attrName>ppt_x</p:attrName>
                                          <p:attrName>ppt_y</p:attrName>
                                        </p:attrNameLst>
                                      </p:cBhvr>
                                      <p:rCtr x="0" y="555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78"/>
                                        </p:tgtEl>
                                      </p:cBhvr>
                                    </p:animEffect>
                                    <p:set>
                                      <p:cBhvr>
                                        <p:cTn id="151" dur="1" fill="hold">
                                          <p:stCondLst>
                                            <p:cond delay="499"/>
                                          </p:stCondLst>
                                        </p:cTn>
                                        <p:tgtEl>
                                          <p:spTgt spid="78"/>
                                        </p:tgtEl>
                                        <p:attrNameLst>
                                          <p:attrName>style.visibility</p:attrName>
                                        </p:attrNameLst>
                                      </p:cBhvr>
                                      <p:to>
                                        <p:strVal val="hidden"/>
                                      </p:to>
                                    </p:set>
                                  </p:childTnLst>
                                </p:cTn>
                              </p:par>
                              <p:par>
                                <p:cTn id="152" presetID="10" presetClass="exit" presetSubtype="0" fill="hold" grpId="4" nodeType="withEffect">
                                  <p:stCondLst>
                                    <p:cond delay="0"/>
                                  </p:stCondLst>
                                  <p:childTnLst>
                                    <p:animEffect transition="out" filter="fade">
                                      <p:cBhvr>
                                        <p:cTn id="153" dur="500"/>
                                        <p:tgtEl>
                                          <p:spTgt spid="68"/>
                                        </p:tgtEl>
                                      </p:cBhvr>
                                    </p:animEffect>
                                    <p:set>
                                      <p:cBhvr>
                                        <p:cTn id="154" dur="1" fill="hold">
                                          <p:stCondLst>
                                            <p:cond delay="499"/>
                                          </p:stCondLst>
                                        </p:cTn>
                                        <p:tgtEl>
                                          <p:spTgt spid="68"/>
                                        </p:tgtEl>
                                        <p:attrNameLst>
                                          <p:attrName>style.visibility</p:attrName>
                                        </p:attrNameLst>
                                      </p:cBhvr>
                                      <p:to>
                                        <p:strVal val="hidden"/>
                                      </p:to>
                                    </p:set>
                                  </p:childTnLst>
                                </p:cTn>
                              </p:par>
                            </p:childTnLst>
                          </p:cTn>
                        </p:par>
                      </p:childTnLst>
                    </p:cTn>
                  </p:par>
                  <p:par>
                    <p:cTn id="155" fill="hold">
                      <p:stCondLst>
                        <p:cond delay="indefinite"/>
                      </p:stCondLst>
                      <p:childTnLst>
                        <p:par>
                          <p:cTn id="156" fill="hold">
                            <p:stCondLst>
                              <p:cond delay="0"/>
                            </p:stCondLst>
                            <p:childTnLst>
                              <p:par>
                                <p:cTn id="157" presetID="10" presetClass="entr" presetSubtype="0" fill="hold" grpId="0" nodeType="clickEffect">
                                  <p:stCondLst>
                                    <p:cond delay="0"/>
                                  </p:stCondLst>
                                  <p:childTnLst>
                                    <p:set>
                                      <p:cBhvr>
                                        <p:cTn id="158" dur="1" fill="hold">
                                          <p:stCondLst>
                                            <p:cond delay="0"/>
                                          </p:stCondLst>
                                        </p:cTn>
                                        <p:tgtEl>
                                          <p:spTgt spid="47"/>
                                        </p:tgtEl>
                                        <p:attrNameLst>
                                          <p:attrName>style.visibility</p:attrName>
                                        </p:attrNameLst>
                                      </p:cBhvr>
                                      <p:to>
                                        <p:strVal val="visible"/>
                                      </p:to>
                                    </p:set>
                                    <p:animEffect transition="in" filter="fade">
                                      <p:cBhvr>
                                        <p:cTn id="159" dur="500"/>
                                        <p:tgtEl>
                                          <p:spTgt spid="47"/>
                                        </p:tgtEl>
                                      </p:cBhvr>
                                    </p:animEffect>
                                  </p:childTnLst>
                                </p:cTn>
                              </p:par>
                              <p:par>
                                <p:cTn id="160" presetID="10" presetClass="entr" presetSubtype="0" fill="hold" nodeType="withEffect">
                                  <p:stCondLst>
                                    <p:cond delay="0"/>
                                  </p:stCondLst>
                                  <p:childTnLst>
                                    <p:set>
                                      <p:cBhvr>
                                        <p:cTn id="161" dur="1" fill="hold">
                                          <p:stCondLst>
                                            <p:cond delay="0"/>
                                          </p:stCondLst>
                                        </p:cTn>
                                        <p:tgtEl>
                                          <p:spTgt spid="46"/>
                                        </p:tgtEl>
                                        <p:attrNameLst>
                                          <p:attrName>style.visibility</p:attrName>
                                        </p:attrNameLst>
                                      </p:cBhvr>
                                      <p:to>
                                        <p:strVal val="visible"/>
                                      </p:to>
                                    </p:set>
                                    <p:animEffect transition="in" filter="fade">
                                      <p:cBhvr>
                                        <p:cTn id="16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2" grpId="0" animBg="1"/>
      <p:bldP spid="62" grpId="1" animBg="1"/>
      <p:bldP spid="62" grpId="2" animBg="1"/>
      <p:bldP spid="62" grpId="3" animBg="1"/>
      <p:bldP spid="62" grpId="4" animBg="1"/>
      <p:bldP spid="68" grpId="0" animBg="1"/>
      <p:bldP spid="68" grpId="1" animBg="1"/>
      <p:bldP spid="68" grpId="2" animBg="1"/>
      <p:bldP spid="68" grpId="3" animBg="1"/>
      <p:bldP spid="68" grpId="4" animBg="1"/>
      <p:bldP spid="72" grpId="0"/>
      <p:bldP spid="73" grpId="0"/>
      <p:bldP spid="77" grpId="0" animBg="1"/>
      <p:bldP spid="77" grpId="1" animBg="1"/>
      <p:bldP spid="78" grpId="0" animBg="1"/>
      <p:bldP spid="78" grpId="1" animBg="1"/>
      <p:bldP spid="83" grpId="0" animBg="1"/>
      <p:bldP spid="83" grpId="1" animBg="1"/>
      <p:bldP spid="84" grpId="0" animBg="1"/>
      <p:bldP spid="84" grpId="1" animBg="1"/>
      <p:bldP spid="84" grpId="2" animBg="1"/>
      <p:bldP spid="84" grpId="3" animBg="1"/>
      <p:bldP spid="85" grpId="0" animBg="1"/>
      <p:bldP spid="85" grpId="1" animBg="1"/>
      <p:bldP spid="85" grpId="2" animBg="1"/>
      <p:bldP spid="8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Baseline Bank Organization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110</a:t>
            </a:fld>
            <a:endParaRPr lang="en-US" altLang="en-US">
              <a:solidFill>
                <a:srgbClr val="000000"/>
              </a:solidFill>
            </a:endParaRPr>
          </a:p>
        </p:txBody>
      </p:sp>
      <p:cxnSp>
        <p:nvCxnSpPr>
          <p:cNvPr id="97" name="on0"/>
          <p:cNvCxnSpPr/>
          <p:nvPr/>
        </p:nvCxnSpPr>
        <p:spPr>
          <a:xfrm>
            <a:off x="5328989" y="2599608"/>
            <a:ext cx="0" cy="472095"/>
          </a:xfrm>
          <a:prstGeom prst="line">
            <a:avLst/>
          </a:prstGeom>
          <a:noFill/>
          <a:ln w="57150" cap="flat" cmpd="sng" algn="ctr">
            <a:solidFill>
              <a:srgbClr val="FF0000"/>
            </a:solidFill>
            <a:prstDash val="solid"/>
          </a:ln>
          <a:effectLst/>
        </p:spPr>
      </p:cxnSp>
      <p:cxnSp>
        <p:nvCxnSpPr>
          <p:cNvPr id="98" name="on0"/>
          <p:cNvCxnSpPr/>
          <p:nvPr/>
        </p:nvCxnSpPr>
        <p:spPr>
          <a:xfrm>
            <a:off x="4448024" y="2586544"/>
            <a:ext cx="0" cy="455361"/>
          </a:xfrm>
          <a:prstGeom prst="line">
            <a:avLst/>
          </a:prstGeom>
          <a:noFill/>
          <a:ln w="57150" cap="flat" cmpd="sng" algn="ctr">
            <a:solidFill>
              <a:srgbClr val="FF0000"/>
            </a:solidFill>
            <a:prstDash val="solid"/>
          </a:ln>
          <a:effectLst/>
        </p:spPr>
      </p:cxnSp>
      <p:cxnSp>
        <p:nvCxnSpPr>
          <p:cNvPr id="99" name="long"/>
          <p:cNvCxnSpPr/>
          <p:nvPr/>
        </p:nvCxnSpPr>
        <p:spPr>
          <a:xfrm>
            <a:off x="8052975" y="1761405"/>
            <a:ext cx="0" cy="4114800"/>
          </a:xfrm>
          <a:prstGeom prst="line">
            <a:avLst/>
          </a:prstGeom>
          <a:noFill/>
          <a:ln w="57150" cap="flat" cmpd="sng" algn="ctr">
            <a:solidFill>
              <a:srgbClr val="FF0000"/>
            </a:solidFill>
            <a:prstDash val="solid"/>
          </a:ln>
          <a:effectLst/>
        </p:spPr>
      </p:cxnSp>
      <p:cxnSp>
        <p:nvCxnSpPr>
          <p:cNvPr id="100" name="long"/>
          <p:cNvCxnSpPr/>
          <p:nvPr/>
        </p:nvCxnSpPr>
        <p:spPr>
          <a:xfrm>
            <a:off x="6992157" y="1761405"/>
            <a:ext cx="1" cy="4114800"/>
          </a:xfrm>
          <a:prstGeom prst="line">
            <a:avLst/>
          </a:prstGeom>
          <a:noFill/>
          <a:ln w="57150" cap="flat" cmpd="sng" algn="ctr">
            <a:solidFill>
              <a:srgbClr val="FF0000"/>
            </a:solidFill>
            <a:prstDash val="solid"/>
          </a:ln>
          <a:effectLst/>
        </p:spPr>
      </p:cxnSp>
      <p:sp>
        <p:nvSpPr>
          <p:cNvPr id="101" name="localrb"/>
          <p:cNvSpPr txBox="1"/>
          <p:nvPr/>
        </p:nvSpPr>
        <p:spPr>
          <a:xfrm>
            <a:off x="5991234" y="2219155"/>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2" name="localrb"/>
          <p:cNvSpPr txBox="1"/>
          <p:nvPr/>
        </p:nvSpPr>
        <p:spPr>
          <a:xfrm>
            <a:off x="5991234" y="4581355"/>
            <a:ext cx="1933566"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3" name="localrb"/>
          <p:cNvSpPr txBox="1"/>
          <p:nvPr/>
        </p:nvSpPr>
        <p:spPr>
          <a:xfrm>
            <a:off x="4525191" y="5952955"/>
            <a:ext cx="1875609" cy="304250"/>
          </a:xfrm>
          <a:prstGeom prst="rect">
            <a:avLst/>
          </a:prstGeom>
          <a:noFill/>
        </p:spPr>
        <p:txBody>
          <a:bodyPr wrap="square" rtlCol="0" anchor="ctr">
            <a:noAutofit/>
          </a:bodyPr>
          <a:lstStyle/>
          <a:p>
            <a:pPr algn="r">
              <a:lnSpc>
                <a:spcPct val="70000"/>
              </a:lnSpc>
              <a:defRPr/>
            </a:pPr>
            <a:r>
              <a:rPr lang="en-US" sz="2800" i="1" kern="0" dirty="0" smtClean="0">
                <a:solidFill>
                  <a:sysClr val="windowText" lastClr="000000"/>
                </a:solidFill>
                <a:latin typeface="Tahoma"/>
              </a:rPr>
              <a:t>Global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4" name="movebluerow"/>
          <p:cNvSpPr/>
          <p:nvPr/>
        </p:nvSpPr>
        <p:spPr>
          <a:xfrm>
            <a:off x="3963224" y="1228010"/>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5" name="movebluerow"/>
          <p:cNvSpPr/>
          <p:nvPr/>
        </p:nvSpPr>
        <p:spPr>
          <a:xfrm>
            <a:off x="3972749" y="3579070"/>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06" name="longblack"/>
          <p:cNvCxnSpPr/>
          <p:nvPr/>
        </p:nvCxnSpPr>
        <p:spPr>
          <a:xfrm flipV="1">
            <a:off x="2555776" y="1683654"/>
            <a:ext cx="648119" cy="1556"/>
          </a:xfrm>
          <a:prstGeom prst="line">
            <a:avLst/>
          </a:prstGeom>
          <a:noFill/>
          <a:ln w="76200" cap="flat" cmpd="sng" algn="ctr">
            <a:solidFill>
              <a:sysClr val="window" lastClr="FFFFFF">
                <a:lumMod val="65000"/>
              </a:sysClr>
            </a:solidFill>
            <a:prstDash val="solid"/>
          </a:ln>
          <a:effectLst/>
        </p:spPr>
      </p:cxnSp>
      <p:cxnSp>
        <p:nvCxnSpPr>
          <p:cNvPr id="107" name="longblack"/>
          <p:cNvCxnSpPr/>
          <p:nvPr/>
        </p:nvCxnSpPr>
        <p:spPr>
          <a:xfrm flipV="1">
            <a:off x="2555776" y="4036265"/>
            <a:ext cx="638313" cy="5"/>
          </a:xfrm>
          <a:prstGeom prst="line">
            <a:avLst/>
          </a:prstGeom>
          <a:noFill/>
          <a:ln w="76200" cap="flat" cmpd="sng" algn="ctr">
            <a:solidFill>
              <a:sysClr val="window" lastClr="FFFFFF">
                <a:lumMod val="65000"/>
              </a:sysClr>
            </a:solidFill>
            <a:prstDash val="solid"/>
          </a:ln>
          <a:effectLst/>
        </p:spPr>
      </p:cxnSp>
      <p:cxnSp>
        <p:nvCxnSpPr>
          <p:cNvPr id="108" name="black"/>
          <p:cNvCxnSpPr/>
          <p:nvPr/>
        </p:nvCxnSpPr>
        <p:spPr>
          <a:xfrm>
            <a:off x="969942" y="3071703"/>
            <a:ext cx="1585834" cy="0"/>
          </a:xfrm>
          <a:prstGeom prst="line">
            <a:avLst/>
          </a:prstGeom>
          <a:noFill/>
          <a:ln w="76200" cap="flat" cmpd="sng" algn="ctr">
            <a:solidFill>
              <a:sysClr val="window" lastClr="FFFFFF">
                <a:lumMod val="65000"/>
              </a:sysClr>
            </a:solidFill>
            <a:prstDash val="solid"/>
          </a:ln>
          <a:effectLst/>
        </p:spPr>
      </p:cxnSp>
      <p:sp>
        <p:nvSpPr>
          <p:cNvPr id="109" name="smallrow"/>
          <p:cNvSpPr/>
          <p:nvPr/>
        </p:nvSpPr>
        <p:spPr>
          <a:xfrm>
            <a:off x="3963225" y="168520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0" name="Straight Connector 109"/>
          <p:cNvCxnSpPr/>
          <p:nvPr/>
        </p:nvCxnSpPr>
        <p:spPr>
          <a:xfrm>
            <a:off x="3545495" y="1913808"/>
            <a:ext cx="2750539" cy="0"/>
          </a:xfrm>
          <a:prstGeom prst="line">
            <a:avLst/>
          </a:prstGeom>
          <a:noFill/>
          <a:ln w="19050" cap="flat" cmpd="sng" algn="ctr">
            <a:solidFill>
              <a:sysClr val="windowText" lastClr="000000"/>
            </a:solidFill>
            <a:prstDash val="sysDash"/>
          </a:ln>
          <a:effectLst/>
        </p:spPr>
      </p:cxnSp>
      <p:cxnSp>
        <p:nvCxnSpPr>
          <p:cNvPr id="111" name="black"/>
          <p:cNvCxnSpPr/>
          <p:nvPr/>
        </p:nvCxnSpPr>
        <p:spPr>
          <a:xfrm>
            <a:off x="2555776" y="1228008"/>
            <a:ext cx="0" cy="3722110"/>
          </a:xfrm>
          <a:prstGeom prst="line">
            <a:avLst/>
          </a:prstGeom>
          <a:noFill/>
          <a:ln w="76200" cap="flat" cmpd="sng" algn="ctr">
            <a:solidFill>
              <a:sysClr val="window" lastClr="FFFFFF">
                <a:lumMod val="65000"/>
              </a:sysClr>
            </a:solidFill>
            <a:prstDash val="solid"/>
          </a:ln>
          <a:effectLst/>
        </p:spPr>
      </p:cxnSp>
      <p:cxnSp>
        <p:nvCxnSpPr>
          <p:cNvPr id="112" name="black"/>
          <p:cNvCxnSpPr/>
          <p:nvPr/>
        </p:nvCxnSpPr>
        <p:spPr>
          <a:xfrm>
            <a:off x="2736882" y="1685208"/>
            <a:ext cx="457206" cy="0"/>
          </a:xfrm>
          <a:prstGeom prst="line">
            <a:avLst/>
          </a:prstGeom>
          <a:noFill/>
          <a:ln w="76200" cap="flat" cmpd="sng" algn="ctr">
            <a:solidFill>
              <a:sysClr val="window" lastClr="FFFFFF">
                <a:lumMod val="65000"/>
              </a:sysClr>
            </a:solidFill>
            <a:prstDash val="solid"/>
          </a:ln>
          <a:effectLst/>
        </p:spPr>
      </p:cxnSp>
      <p:sp>
        <p:nvSpPr>
          <p:cNvPr id="113" name="smallrow"/>
          <p:cNvSpPr/>
          <p:nvPr/>
        </p:nvSpPr>
        <p:spPr>
          <a:xfrm>
            <a:off x="3963225" y="403571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4" name="smallrow"/>
          <p:cNvSpPr/>
          <p:nvPr/>
        </p:nvSpPr>
        <p:spPr>
          <a:xfrm>
            <a:off x="3972750" y="3578518"/>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5" name="Straight Connector 114"/>
          <p:cNvCxnSpPr/>
          <p:nvPr/>
        </p:nvCxnSpPr>
        <p:spPr>
          <a:xfrm flipV="1">
            <a:off x="3545494" y="4264317"/>
            <a:ext cx="2750540" cy="1"/>
          </a:xfrm>
          <a:prstGeom prst="line">
            <a:avLst/>
          </a:prstGeom>
          <a:noFill/>
          <a:ln w="19050" cap="flat" cmpd="sng" algn="ctr">
            <a:solidFill>
              <a:sysClr val="windowText" lastClr="000000"/>
            </a:solidFill>
            <a:prstDash val="sysDash"/>
          </a:ln>
          <a:effectLst/>
        </p:spPr>
      </p:cxnSp>
      <p:cxnSp>
        <p:nvCxnSpPr>
          <p:cNvPr id="116" name="black"/>
          <p:cNvCxnSpPr>
            <a:endCxn id="125" idx="0"/>
          </p:cNvCxnSpPr>
          <p:nvPr/>
        </p:nvCxnSpPr>
        <p:spPr>
          <a:xfrm>
            <a:off x="2736882" y="4035717"/>
            <a:ext cx="457206" cy="0"/>
          </a:xfrm>
          <a:prstGeom prst="line">
            <a:avLst/>
          </a:prstGeom>
          <a:noFill/>
          <a:ln w="76200" cap="flat" cmpd="sng" algn="ctr">
            <a:solidFill>
              <a:sysClr val="window" lastClr="FFFFFF">
                <a:lumMod val="65000"/>
              </a:sysClr>
            </a:solidFill>
            <a:prstDash val="solid"/>
          </a:ln>
          <a:effectLst/>
        </p:spPr>
      </p:cxnSp>
      <p:sp>
        <p:nvSpPr>
          <p:cNvPr id="117" name="globaldecoder"/>
          <p:cNvSpPr/>
          <p:nvPr/>
        </p:nvSpPr>
        <p:spPr>
          <a:xfrm rot="16200000">
            <a:off x="-873758" y="2757764"/>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algn="ctr">
              <a:defRPr/>
            </a:pPr>
            <a:r>
              <a:rPr lang="en-US" sz="3600" kern="0" smtClean="0">
                <a:solidFill>
                  <a:sysClr val="window" lastClr="FFFFFF"/>
                </a:solidFill>
                <a:latin typeface="Calibri"/>
              </a:rPr>
              <a:t>Global Decoder</a:t>
            </a:r>
            <a:endParaRPr lang="en-US" sz="3600" kern="0">
              <a:solidFill>
                <a:sysClr val="window" lastClr="FFFFFF"/>
              </a:solidFill>
              <a:latin typeface="Calibri"/>
            </a:endParaRPr>
          </a:p>
        </p:txBody>
      </p:sp>
      <p:sp>
        <p:nvSpPr>
          <p:cNvPr id="118" name="movebluerow"/>
          <p:cNvSpPr/>
          <p:nvPr/>
        </p:nvSpPr>
        <p:spPr>
          <a:xfrm>
            <a:off x="3985450" y="2142408"/>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9" name="bankblank"/>
          <p:cNvSpPr/>
          <p:nvPr/>
        </p:nvSpPr>
        <p:spPr>
          <a:xfrm>
            <a:off x="3963224" y="122800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0" name="row-buffer"/>
          <p:cNvSpPr/>
          <p:nvPr/>
        </p:nvSpPr>
        <p:spPr>
          <a:xfrm>
            <a:off x="3963224" y="214240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1" name="decoder"/>
          <p:cNvSpPr/>
          <p:nvPr/>
        </p:nvSpPr>
        <p:spPr>
          <a:xfrm rot="16200000">
            <a:off x="2912592" y="1509507"/>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3" name="bankblank"/>
          <p:cNvSpPr/>
          <p:nvPr/>
        </p:nvSpPr>
        <p:spPr>
          <a:xfrm>
            <a:off x="3963224" y="357851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4" name="row-buffer"/>
          <p:cNvSpPr/>
          <p:nvPr/>
        </p:nvSpPr>
        <p:spPr>
          <a:xfrm>
            <a:off x="6582591" y="5876205"/>
            <a:ext cx="1875609"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5" name="decoder"/>
          <p:cNvSpPr/>
          <p:nvPr/>
        </p:nvSpPr>
        <p:spPr>
          <a:xfrm rot="16200000">
            <a:off x="2912590" y="3860013"/>
            <a:ext cx="914402" cy="351407"/>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6" name="row-buffer"/>
          <p:cNvSpPr/>
          <p:nvPr/>
        </p:nvSpPr>
        <p:spPr>
          <a:xfrm>
            <a:off x="3963224" y="449291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31" name="wlbluelowered"/>
          <p:cNvCxnSpPr/>
          <p:nvPr/>
        </p:nvCxnSpPr>
        <p:spPr>
          <a:xfrm flipV="1">
            <a:off x="3545495" y="1456605"/>
            <a:ext cx="2750539" cy="3"/>
          </a:xfrm>
          <a:prstGeom prst="line">
            <a:avLst/>
          </a:prstGeom>
          <a:noFill/>
          <a:ln w="19050" cap="flat" cmpd="sng" algn="ctr">
            <a:solidFill>
              <a:sysClr val="windowText" lastClr="000000"/>
            </a:solidFill>
            <a:prstDash val="sysDash"/>
          </a:ln>
          <a:effectLst/>
        </p:spPr>
      </p:cxnSp>
      <p:cxnSp>
        <p:nvCxnSpPr>
          <p:cNvPr id="132" name="wlorangelowered"/>
          <p:cNvCxnSpPr/>
          <p:nvPr/>
        </p:nvCxnSpPr>
        <p:spPr>
          <a:xfrm>
            <a:off x="3545497" y="3807114"/>
            <a:ext cx="2750537" cy="4"/>
          </a:xfrm>
          <a:prstGeom prst="line">
            <a:avLst/>
          </a:prstGeom>
          <a:noFill/>
          <a:ln w="19050" cap="flat" cmpd="sng" algn="ctr">
            <a:solidFill>
              <a:sysClr val="windowText" lastClr="000000"/>
            </a:solidFill>
            <a:prstDash val="sysDash"/>
          </a:ln>
          <a:effectLst/>
        </p:spPr>
      </p:cxnSp>
      <p:sp>
        <p:nvSpPr>
          <p:cNvPr id="135" name="globalbitline"/>
          <p:cNvSpPr txBox="1"/>
          <p:nvPr/>
        </p:nvSpPr>
        <p:spPr>
          <a:xfrm>
            <a:off x="5880903" y="999405"/>
            <a:ext cx="3278984" cy="556048"/>
          </a:xfrm>
          <a:prstGeom prst="rect">
            <a:avLst/>
          </a:prstGeom>
          <a:noFill/>
        </p:spPr>
        <p:txBody>
          <a:bodyPr wrap="square" rtlCol="0" anchor="ctr">
            <a:noAutofit/>
          </a:bodyPr>
          <a:lstStyle/>
          <a:p>
            <a:pPr algn="ctr">
              <a:lnSpc>
                <a:spcPct val="80000"/>
              </a:lnSpc>
              <a:defRPr/>
            </a:pPr>
            <a:r>
              <a:rPr lang="en-US" sz="3600" b="1" i="1" kern="0" dirty="0" smtClean="0">
                <a:solidFill>
                  <a:srgbClr val="FF0000"/>
                </a:solidFill>
                <a:latin typeface="Tahoma"/>
              </a:rPr>
              <a:t>Global </a:t>
            </a:r>
          </a:p>
          <a:p>
            <a:pPr algn="ctr">
              <a:lnSpc>
                <a:spcPct val="80000"/>
              </a:lnSpc>
              <a:defRPr/>
            </a:pPr>
            <a:r>
              <a:rPr lang="en-US" sz="3600" b="1" i="1" kern="0" dirty="0" err="1" smtClean="0">
                <a:solidFill>
                  <a:srgbClr val="FF0000"/>
                </a:solidFill>
                <a:latin typeface="Tahoma"/>
              </a:rPr>
              <a:t>bitlines</a:t>
            </a:r>
            <a:endParaRPr lang="en-US" sz="3200" i="1" kern="0" dirty="0">
              <a:solidFill>
                <a:srgbClr val="FF0000"/>
              </a:solidFill>
              <a:latin typeface="Tahoma"/>
            </a:endParaRPr>
          </a:p>
        </p:txBody>
      </p:sp>
      <p:cxnSp>
        <p:nvCxnSpPr>
          <p:cNvPr id="136" name="bus0"/>
          <p:cNvCxnSpPr/>
          <p:nvPr/>
        </p:nvCxnSpPr>
        <p:spPr>
          <a:xfrm>
            <a:off x="3963224" y="3041905"/>
            <a:ext cx="4791066"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7" name="bus1"/>
          <p:cNvCxnSpPr/>
          <p:nvPr/>
        </p:nvCxnSpPr>
        <p:spPr>
          <a:xfrm>
            <a:off x="3985450" y="5495205"/>
            <a:ext cx="4853750" cy="0"/>
          </a:xfrm>
          <a:prstGeom prst="line">
            <a:avLst/>
          </a:prstGeom>
          <a:noFill/>
          <a:ln w="76200" cap="flat" cmpd="sng" algn="ctr">
            <a:solidFill>
              <a:sysClr val="windowText" lastClr="000000"/>
            </a:solidFill>
            <a:prstDash val="solid"/>
            <a:headEnd type="triangle" w="med" len="med"/>
            <a:tailEnd type="triangle" w="med" len="med"/>
          </a:ln>
          <a:effectLst/>
        </p:spPr>
      </p:cxnSp>
      <p:sp>
        <p:nvSpPr>
          <p:cNvPr id="51" name="globallatch"/>
          <p:cNvSpPr/>
          <p:nvPr/>
        </p:nvSpPr>
        <p:spPr>
          <a:xfrm rot="16200000">
            <a:off x="978175" y="2812200"/>
            <a:ext cx="1869464" cy="519006"/>
          </a:xfrm>
          <a:prstGeom prst="hexagon">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r>
              <a:rPr lang="en-US" sz="4000" b="1" kern="0" smtClean="0">
                <a:solidFill>
                  <a:sysClr val="window" lastClr="FFFFFF"/>
                </a:solidFill>
                <a:latin typeface="Calibri"/>
              </a:rPr>
              <a:t>Latch</a:t>
            </a:r>
            <a:endParaRPr lang="en-US" sz="4000" b="1" kern="0">
              <a:solidFill>
                <a:sysClr val="window" lastClr="FFFFFF"/>
              </a:solidFill>
              <a:latin typeface="Calibri"/>
            </a:endParaRPr>
          </a:p>
        </p:txBody>
      </p:sp>
      <p:cxnSp>
        <p:nvCxnSpPr>
          <p:cNvPr id="42" name="on0"/>
          <p:cNvCxnSpPr/>
          <p:nvPr/>
        </p:nvCxnSpPr>
        <p:spPr>
          <a:xfrm>
            <a:off x="4427984" y="4941168"/>
            <a:ext cx="0" cy="527369"/>
          </a:xfrm>
          <a:prstGeom prst="line">
            <a:avLst/>
          </a:prstGeom>
          <a:noFill/>
          <a:ln w="57150" cap="flat" cmpd="sng" algn="ctr">
            <a:solidFill>
              <a:srgbClr val="FF0000"/>
            </a:solidFill>
            <a:prstDash val="solid"/>
          </a:ln>
          <a:effectLst/>
        </p:spPr>
      </p:cxnSp>
      <p:cxnSp>
        <p:nvCxnSpPr>
          <p:cNvPr id="47" name="on0"/>
          <p:cNvCxnSpPr/>
          <p:nvPr/>
        </p:nvCxnSpPr>
        <p:spPr>
          <a:xfrm>
            <a:off x="5364088" y="4941168"/>
            <a:ext cx="0" cy="527369"/>
          </a:xfrm>
          <a:prstGeom prst="line">
            <a:avLst/>
          </a:prstGeom>
          <a:noFill/>
          <a:ln w="57150" cap="flat" cmpd="sng" algn="ctr">
            <a:solidFill>
              <a:srgbClr val="FF0000"/>
            </a:solidFill>
            <a:prstDash val="solid"/>
          </a:ln>
          <a:effectLst/>
        </p:spPr>
      </p:cxnSp>
    </p:spTree>
    <p:extLst>
      <p:ext uri="{BB962C8B-B14F-4D97-AF65-F5344CB8AC3E}">
        <p14:creationId xmlns:p14="http://schemas.microsoft.com/office/powerpoint/2010/main" val="5849311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Proposed Bank Organization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cxnSp>
        <p:nvCxnSpPr>
          <p:cNvPr id="95" name="off0"/>
          <p:cNvCxnSpPr/>
          <p:nvPr/>
        </p:nvCxnSpPr>
        <p:spPr>
          <a:xfrm flipH="1">
            <a:off x="4102316" y="4950118"/>
            <a:ext cx="345708" cy="254017"/>
          </a:xfrm>
          <a:prstGeom prst="line">
            <a:avLst/>
          </a:prstGeom>
          <a:noFill/>
          <a:ln w="57150" cap="flat" cmpd="sng" algn="ctr">
            <a:solidFill>
              <a:srgbClr val="FF0000"/>
            </a:solidFill>
            <a:prstDash val="solid"/>
          </a:ln>
          <a:effectLst/>
        </p:spPr>
      </p:cxnSp>
      <p:cxnSp>
        <p:nvCxnSpPr>
          <p:cNvPr id="96" name="off0"/>
          <p:cNvCxnSpPr/>
          <p:nvPr/>
        </p:nvCxnSpPr>
        <p:spPr>
          <a:xfrm flipH="1">
            <a:off x="5061476" y="4931349"/>
            <a:ext cx="345708" cy="272786"/>
          </a:xfrm>
          <a:prstGeom prst="line">
            <a:avLst/>
          </a:prstGeom>
          <a:noFill/>
          <a:ln w="57150" cap="flat" cmpd="sng" algn="ctr">
            <a:solidFill>
              <a:srgbClr val="FF0000"/>
            </a:solidFill>
            <a:prstDash val="solid"/>
          </a:ln>
          <a:effectLst/>
        </p:spPr>
      </p:cxnSp>
      <p:cxnSp>
        <p:nvCxnSpPr>
          <p:cNvPr id="97" name="on0"/>
          <p:cNvCxnSpPr/>
          <p:nvPr/>
        </p:nvCxnSpPr>
        <p:spPr>
          <a:xfrm>
            <a:off x="5328989" y="2599608"/>
            <a:ext cx="0" cy="472095"/>
          </a:xfrm>
          <a:prstGeom prst="line">
            <a:avLst/>
          </a:prstGeom>
          <a:noFill/>
          <a:ln w="57150" cap="flat" cmpd="sng" algn="ctr">
            <a:solidFill>
              <a:srgbClr val="FF0000"/>
            </a:solidFill>
            <a:prstDash val="solid"/>
          </a:ln>
          <a:effectLst/>
        </p:spPr>
      </p:cxnSp>
      <p:cxnSp>
        <p:nvCxnSpPr>
          <p:cNvPr id="98" name="on0"/>
          <p:cNvCxnSpPr/>
          <p:nvPr/>
        </p:nvCxnSpPr>
        <p:spPr>
          <a:xfrm>
            <a:off x="4448024" y="2586544"/>
            <a:ext cx="0" cy="455361"/>
          </a:xfrm>
          <a:prstGeom prst="line">
            <a:avLst/>
          </a:prstGeom>
          <a:noFill/>
          <a:ln w="57150" cap="flat" cmpd="sng" algn="ctr">
            <a:solidFill>
              <a:srgbClr val="FF0000"/>
            </a:solidFill>
            <a:prstDash val="solid"/>
          </a:ln>
          <a:effectLst/>
        </p:spPr>
      </p:cxnSp>
      <p:cxnSp>
        <p:nvCxnSpPr>
          <p:cNvPr id="99" name="long"/>
          <p:cNvCxnSpPr/>
          <p:nvPr/>
        </p:nvCxnSpPr>
        <p:spPr>
          <a:xfrm>
            <a:off x="8052975" y="1761405"/>
            <a:ext cx="0" cy="4114800"/>
          </a:xfrm>
          <a:prstGeom prst="line">
            <a:avLst/>
          </a:prstGeom>
          <a:noFill/>
          <a:ln w="57150" cap="flat" cmpd="sng" algn="ctr">
            <a:solidFill>
              <a:srgbClr val="FF0000"/>
            </a:solidFill>
            <a:prstDash val="solid"/>
          </a:ln>
          <a:effectLst/>
        </p:spPr>
      </p:cxnSp>
      <p:cxnSp>
        <p:nvCxnSpPr>
          <p:cNvPr id="100" name="long"/>
          <p:cNvCxnSpPr/>
          <p:nvPr/>
        </p:nvCxnSpPr>
        <p:spPr>
          <a:xfrm>
            <a:off x="6992157" y="1761405"/>
            <a:ext cx="1" cy="4114800"/>
          </a:xfrm>
          <a:prstGeom prst="line">
            <a:avLst/>
          </a:prstGeom>
          <a:noFill/>
          <a:ln w="57150" cap="flat" cmpd="sng" algn="ctr">
            <a:solidFill>
              <a:srgbClr val="FF0000"/>
            </a:solidFill>
            <a:prstDash val="solid"/>
          </a:ln>
          <a:effectLst/>
        </p:spPr>
      </p:cxnSp>
      <p:sp>
        <p:nvSpPr>
          <p:cNvPr id="101" name="localrb"/>
          <p:cNvSpPr txBox="1"/>
          <p:nvPr/>
        </p:nvSpPr>
        <p:spPr>
          <a:xfrm>
            <a:off x="5991234" y="2219155"/>
            <a:ext cx="2057400"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2" name="localrb"/>
          <p:cNvSpPr txBox="1"/>
          <p:nvPr/>
        </p:nvSpPr>
        <p:spPr>
          <a:xfrm>
            <a:off x="5991234" y="4581355"/>
            <a:ext cx="1933566" cy="304250"/>
          </a:xfrm>
          <a:prstGeom prst="rect">
            <a:avLst/>
          </a:prstGeom>
          <a:noFill/>
        </p:spPr>
        <p:txBody>
          <a:bodyPr wrap="square" rtlCol="0" anchor="ctr">
            <a:noAutofit/>
          </a:bodyPr>
          <a:lstStyle/>
          <a:p>
            <a:pPr>
              <a:lnSpc>
                <a:spcPct val="70000"/>
              </a:lnSpc>
              <a:defRPr/>
            </a:pPr>
            <a:r>
              <a:rPr lang="en-US" sz="2800" i="1" kern="0" dirty="0" smtClean="0">
                <a:solidFill>
                  <a:sysClr val="windowText" lastClr="000000"/>
                </a:solidFill>
                <a:latin typeface="Tahoma"/>
              </a:rPr>
              <a:t>Local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3" name="localrb"/>
          <p:cNvSpPr txBox="1"/>
          <p:nvPr/>
        </p:nvSpPr>
        <p:spPr>
          <a:xfrm>
            <a:off x="4525191" y="5952955"/>
            <a:ext cx="1875609" cy="304250"/>
          </a:xfrm>
          <a:prstGeom prst="rect">
            <a:avLst/>
          </a:prstGeom>
          <a:noFill/>
        </p:spPr>
        <p:txBody>
          <a:bodyPr wrap="square" rtlCol="0" anchor="ctr">
            <a:noAutofit/>
          </a:bodyPr>
          <a:lstStyle/>
          <a:p>
            <a:pPr algn="r">
              <a:lnSpc>
                <a:spcPct val="70000"/>
              </a:lnSpc>
              <a:defRPr/>
            </a:pPr>
            <a:r>
              <a:rPr lang="en-US" sz="2800" i="1" kern="0" dirty="0" smtClean="0">
                <a:solidFill>
                  <a:sysClr val="windowText" lastClr="000000"/>
                </a:solidFill>
                <a:latin typeface="Tahoma"/>
              </a:rPr>
              <a:t>Global</a:t>
            </a:r>
            <a:br>
              <a:rPr lang="en-US" sz="2800" i="1" kern="0" dirty="0" smtClean="0">
                <a:solidFill>
                  <a:sysClr val="windowText" lastClr="000000"/>
                </a:solidFill>
                <a:latin typeface="Tahoma"/>
              </a:rPr>
            </a:br>
            <a:r>
              <a:rPr lang="en-US" sz="2800" i="1" kern="0" dirty="0" smtClean="0">
                <a:solidFill>
                  <a:sysClr val="windowText" lastClr="000000"/>
                </a:solidFill>
                <a:latin typeface="Tahoma"/>
              </a:rPr>
              <a:t>row-buffer</a:t>
            </a:r>
            <a:endParaRPr lang="en-US" sz="2400" i="1" kern="0" dirty="0">
              <a:solidFill>
                <a:sysClr val="windowText" lastClr="000000"/>
              </a:solidFill>
              <a:latin typeface="Tahoma"/>
            </a:endParaRPr>
          </a:p>
        </p:txBody>
      </p:sp>
      <p:sp>
        <p:nvSpPr>
          <p:cNvPr id="104" name="movebluerow"/>
          <p:cNvSpPr/>
          <p:nvPr/>
        </p:nvSpPr>
        <p:spPr>
          <a:xfrm>
            <a:off x="3963224" y="1228010"/>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05" name="movebluerow"/>
          <p:cNvSpPr/>
          <p:nvPr/>
        </p:nvSpPr>
        <p:spPr>
          <a:xfrm>
            <a:off x="3972749" y="3579070"/>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06" name="longblack"/>
          <p:cNvCxnSpPr/>
          <p:nvPr/>
        </p:nvCxnSpPr>
        <p:spPr>
          <a:xfrm flipV="1">
            <a:off x="1704968" y="1683653"/>
            <a:ext cx="1498927" cy="1557"/>
          </a:xfrm>
          <a:prstGeom prst="line">
            <a:avLst/>
          </a:prstGeom>
          <a:noFill/>
          <a:ln w="76200" cap="flat" cmpd="sng" algn="ctr">
            <a:solidFill>
              <a:sysClr val="window" lastClr="FFFFFF">
                <a:lumMod val="65000"/>
              </a:sysClr>
            </a:solidFill>
            <a:prstDash val="solid"/>
          </a:ln>
          <a:effectLst/>
        </p:spPr>
      </p:cxnSp>
      <p:cxnSp>
        <p:nvCxnSpPr>
          <p:cNvPr id="107" name="longblack"/>
          <p:cNvCxnSpPr/>
          <p:nvPr/>
        </p:nvCxnSpPr>
        <p:spPr>
          <a:xfrm>
            <a:off x="1704968" y="4036265"/>
            <a:ext cx="1489121" cy="0"/>
          </a:xfrm>
          <a:prstGeom prst="line">
            <a:avLst/>
          </a:prstGeom>
          <a:noFill/>
          <a:ln w="76200" cap="flat" cmpd="sng" algn="ctr">
            <a:solidFill>
              <a:sysClr val="window" lastClr="FFFFFF">
                <a:lumMod val="65000"/>
              </a:sysClr>
            </a:solidFill>
            <a:prstDash val="solid"/>
          </a:ln>
          <a:effectLst/>
        </p:spPr>
      </p:cxnSp>
      <p:cxnSp>
        <p:nvCxnSpPr>
          <p:cNvPr id="108" name="black"/>
          <p:cNvCxnSpPr/>
          <p:nvPr/>
        </p:nvCxnSpPr>
        <p:spPr>
          <a:xfrm>
            <a:off x="969942" y="3071703"/>
            <a:ext cx="735026" cy="0"/>
          </a:xfrm>
          <a:prstGeom prst="line">
            <a:avLst/>
          </a:prstGeom>
          <a:noFill/>
          <a:ln w="76200" cap="flat" cmpd="sng" algn="ctr">
            <a:solidFill>
              <a:sysClr val="window" lastClr="FFFFFF">
                <a:lumMod val="65000"/>
              </a:sysClr>
            </a:solidFill>
            <a:prstDash val="solid"/>
          </a:ln>
          <a:effectLst/>
        </p:spPr>
      </p:cxnSp>
      <p:sp>
        <p:nvSpPr>
          <p:cNvPr id="109" name="smallrow"/>
          <p:cNvSpPr/>
          <p:nvPr/>
        </p:nvSpPr>
        <p:spPr>
          <a:xfrm>
            <a:off x="3963225" y="168520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0" name="Straight Connector 109"/>
          <p:cNvCxnSpPr/>
          <p:nvPr/>
        </p:nvCxnSpPr>
        <p:spPr>
          <a:xfrm>
            <a:off x="3545495" y="1913808"/>
            <a:ext cx="2750539" cy="0"/>
          </a:xfrm>
          <a:prstGeom prst="line">
            <a:avLst/>
          </a:prstGeom>
          <a:noFill/>
          <a:ln w="19050" cap="flat" cmpd="sng" algn="ctr">
            <a:solidFill>
              <a:sysClr val="windowText" lastClr="000000"/>
            </a:solidFill>
            <a:prstDash val="sysDash"/>
          </a:ln>
          <a:effectLst/>
        </p:spPr>
      </p:cxnSp>
      <p:cxnSp>
        <p:nvCxnSpPr>
          <p:cNvPr id="111" name="black"/>
          <p:cNvCxnSpPr/>
          <p:nvPr/>
        </p:nvCxnSpPr>
        <p:spPr>
          <a:xfrm>
            <a:off x="1704967" y="1228008"/>
            <a:ext cx="0" cy="3722110"/>
          </a:xfrm>
          <a:prstGeom prst="line">
            <a:avLst/>
          </a:prstGeom>
          <a:noFill/>
          <a:ln w="76200" cap="flat" cmpd="sng" algn="ctr">
            <a:solidFill>
              <a:sysClr val="window" lastClr="FFFFFF">
                <a:lumMod val="65000"/>
              </a:sysClr>
            </a:solidFill>
            <a:prstDash val="solid"/>
          </a:ln>
          <a:effectLst/>
        </p:spPr>
      </p:cxnSp>
      <p:cxnSp>
        <p:nvCxnSpPr>
          <p:cNvPr id="112" name="black"/>
          <p:cNvCxnSpPr/>
          <p:nvPr/>
        </p:nvCxnSpPr>
        <p:spPr>
          <a:xfrm>
            <a:off x="2736882" y="1685208"/>
            <a:ext cx="457206" cy="0"/>
          </a:xfrm>
          <a:prstGeom prst="line">
            <a:avLst/>
          </a:prstGeom>
          <a:noFill/>
          <a:ln w="76200" cap="flat" cmpd="sng" algn="ctr">
            <a:solidFill>
              <a:sysClr val="window" lastClr="FFFFFF">
                <a:lumMod val="65000"/>
              </a:sysClr>
            </a:solidFill>
            <a:prstDash val="solid"/>
          </a:ln>
          <a:effectLst/>
        </p:spPr>
      </p:cxnSp>
      <p:sp>
        <p:nvSpPr>
          <p:cNvPr id="113" name="smallrow"/>
          <p:cNvSpPr/>
          <p:nvPr/>
        </p:nvSpPr>
        <p:spPr>
          <a:xfrm>
            <a:off x="3963225" y="4035718"/>
            <a:ext cx="1875609" cy="457200"/>
          </a:xfrm>
          <a:prstGeom prst="rect">
            <a:avLst/>
          </a:prstGeom>
          <a:no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4" name="smallrow"/>
          <p:cNvSpPr/>
          <p:nvPr/>
        </p:nvSpPr>
        <p:spPr>
          <a:xfrm>
            <a:off x="3972750" y="3578518"/>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cxnSp>
        <p:nvCxnSpPr>
          <p:cNvPr id="115" name="Straight Connector 114"/>
          <p:cNvCxnSpPr/>
          <p:nvPr/>
        </p:nvCxnSpPr>
        <p:spPr>
          <a:xfrm flipV="1">
            <a:off x="3545494" y="4264317"/>
            <a:ext cx="2750540" cy="1"/>
          </a:xfrm>
          <a:prstGeom prst="line">
            <a:avLst/>
          </a:prstGeom>
          <a:noFill/>
          <a:ln w="19050" cap="flat" cmpd="sng" algn="ctr">
            <a:solidFill>
              <a:sysClr val="windowText" lastClr="000000"/>
            </a:solidFill>
            <a:prstDash val="sysDash"/>
          </a:ln>
          <a:effectLst/>
        </p:spPr>
      </p:cxnSp>
      <p:cxnSp>
        <p:nvCxnSpPr>
          <p:cNvPr id="116" name="black"/>
          <p:cNvCxnSpPr>
            <a:endCxn id="125" idx="0"/>
          </p:cNvCxnSpPr>
          <p:nvPr/>
        </p:nvCxnSpPr>
        <p:spPr>
          <a:xfrm>
            <a:off x="2736882" y="4035717"/>
            <a:ext cx="457206" cy="0"/>
          </a:xfrm>
          <a:prstGeom prst="line">
            <a:avLst/>
          </a:prstGeom>
          <a:noFill/>
          <a:ln w="76200" cap="flat" cmpd="sng" algn="ctr">
            <a:solidFill>
              <a:sysClr val="window" lastClr="FFFFFF">
                <a:lumMod val="65000"/>
              </a:sysClr>
            </a:solidFill>
            <a:prstDash val="solid"/>
          </a:ln>
          <a:effectLst/>
        </p:spPr>
      </p:cxnSp>
      <p:sp>
        <p:nvSpPr>
          <p:cNvPr id="117" name="globaldecoder"/>
          <p:cNvSpPr/>
          <p:nvPr/>
        </p:nvSpPr>
        <p:spPr>
          <a:xfrm rot="16200000">
            <a:off x="-873758" y="2757764"/>
            <a:ext cx="3687400" cy="568282"/>
          </a:xfrm>
          <a:prstGeom prst="trapezoid">
            <a:avLst/>
          </a:prstGeom>
          <a:solidFill>
            <a:sysClr val="windowText" lastClr="000000">
              <a:lumMod val="75000"/>
              <a:lumOff val="25000"/>
            </a:sysClr>
          </a:solidFill>
          <a:ln w="57150" cap="flat" cmpd="sng" algn="ctr">
            <a:solidFill>
              <a:sysClr val="windowText" lastClr="000000"/>
            </a:solidFill>
            <a:prstDash val="solid"/>
          </a:ln>
          <a:effectLst/>
        </p:spPr>
        <p:txBody>
          <a:bodyPr lIns="0" rIns="0" rtlCol="0" anchor="ctr"/>
          <a:lstStyle/>
          <a:p>
            <a:pPr algn="ctr">
              <a:defRPr/>
            </a:pPr>
            <a:r>
              <a:rPr lang="en-US" sz="3600" kern="0" smtClean="0">
                <a:solidFill>
                  <a:sysClr val="window" lastClr="FFFFFF"/>
                </a:solidFill>
                <a:latin typeface="Calibri"/>
              </a:rPr>
              <a:t>Global Decoder</a:t>
            </a:r>
            <a:endParaRPr lang="en-US" sz="3600" kern="0">
              <a:solidFill>
                <a:sysClr val="window" lastClr="FFFFFF"/>
              </a:solidFill>
              <a:latin typeface="Calibri"/>
            </a:endParaRPr>
          </a:p>
        </p:txBody>
      </p:sp>
      <p:sp>
        <p:nvSpPr>
          <p:cNvPr id="118" name="movebluerow"/>
          <p:cNvSpPr/>
          <p:nvPr/>
        </p:nvSpPr>
        <p:spPr>
          <a:xfrm>
            <a:off x="3985450" y="2142408"/>
            <a:ext cx="1875609" cy="457200"/>
          </a:xfrm>
          <a:prstGeom prst="rect">
            <a:avLst/>
          </a:prstGeom>
          <a:solidFill>
            <a:srgbClr val="0070C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19" name="bankblank"/>
          <p:cNvSpPr/>
          <p:nvPr/>
        </p:nvSpPr>
        <p:spPr>
          <a:xfrm>
            <a:off x="3963224" y="122800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0" name="row-buffer"/>
          <p:cNvSpPr/>
          <p:nvPr/>
        </p:nvSpPr>
        <p:spPr>
          <a:xfrm>
            <a:off x="3963224" y="214240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1" name="decoder"/>
          <p:cNvSpPr/>
          <p:nvPr/>
        </p:nvSpPr>
        <p:spPr>
          <a:xfrm rot="16200000">
            <a:off x="2912592" y="1509507"/>
            <a:ext cx="914402" cy="351407"/>
          </a:xfrm>
          <a:prstGeom prst="trapezoid">
            <a:avLst/>
          </a:prstGeom>
          <a:solidFill>
            <a:srgbClr val="0070C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2" name="movebluerow"/>
          <p:cNvSpPr/>
          <p:nvPr/>
        </p:nvSpPr>
        <p:spPr>
          <a:xfrm>
            <a:off x="3963224" y="4504880"/>
            <a:ext cx="1866084" cy="457200"/>
          </a:xfrm>
          <a:prstGeom prst="rect">
            <a:avLst/>
          </a:prstGeom>
          <a:solidFill>
            <a:srgbClr val="FFC000">
              <a:alpha val="75000"/>
            </a:srgbClr>
          </a:solidFill>
          <a:ln w="19050" cap="flat" cmpd="sng" algn="ctr">
            <a:noFill/>
            <a:prstDash val="solid"/>
          </a:ln>
          <a:effectLst/>
        </p:spPr>
        <p:txBody>
          <a:bodyPr rtlCol="0" anchor="ctr"/>
          <a:lstStyle/>
          <a:p>
            <a:pPr>
              <a:defRPr/>
            </a:pPr>
            <a:endParaRPr lang="en-US" sz="3200" kern="0">
              <a:solidFill>
                <a:sysClr val="windowText" lastClr="000000"/>
              </a:solidFill>
              <a:latin typeface="Calibri"/>
            </a:endParaRPr>
          </a:p>
        </p:txBody>
      </p:sp>
      <p:sp>
        <p:nvSpPr>
          <p:cNvPr id="123" name="bankblank"/>
          <p:cNvSpPr/>
          <p:nvPr/>
        </p:nvSpPr>
        <p:spPr>
          <a:xfrm>
            <a:off x="3963224" y="3578518"/>
            <a:ext cx="1875610" cy="914401"/>
          </a:xfrm>
          <a:prstGeom prst="rect">
            <a:avLst/>
          </a:prstGeom>
          <a:noFill/>
          <a:ln w="57150" cap="flat" cmpd="sng" algn="ctr">
            <a:solidFill>
              <a:sysClr val="windowText" lastClr="000000"/>
            </a:solidFill>
            <a:prstDash val="solid"/>
          </a:ln>
          <a:effectLst/>
        </p:spPr>
        <p:txBody>
          <a:bodyPr rtlCol="0" anchor="ctr"/>
          <a:lstStyle/>
          <a:p>
            <a:pPr algn="ctr">
              <a:defRPr/>
            </a:pPr>
            <a:endParaRPr lang="en-US" sz="3200" kern="0">
              <a:solidFill>
                <a:sysClr val="windowText" lastClr="000000"/>
              </a:solidFill>
              <a:latin typeface="Calibri"/>
            </a:endParaRPr>
          </a:p>
        </p:txBody>
      </p:sp>
      <p:sp>
        <p:nvSpPr>
          <p:cNvPr id="124" name="row-buffer"/>
          <p:cNvSpPr/>
          <p:nvPr/>
        </p:nvSpPr>
        <p:spPr>
          <a:xfrm>
            <a:off x="6582591" y="5876205"/>
            <a:ext cx="1875609"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sp>
        <p:nvSpPr>
          <p:cNvPr id="125" name="decoder"/>
          <p:cNvSpPr/>
          <p:nvPr/>
        </p:nvSpPr>
        <p:spPr>
          <a:xfrm rot="16200000">
            <a:off x="2912590" y="3860013"/>
            <a:ext cx="914402" cy="351407"/>
          </a:xfrm>
          <a:prstGeom prst="trapezoid">
            <a:avLst/>
          </a:prstGeom>
          <a:solidFill>
            <a:srgbClr val="FFC000">
              <a:alpha val="75000"/>
            </a:srgbClr>
          </a:solidFill>
          <a:ln w="57150" cap="flat" cmpd="sng" algn="ctr">
            <a:solidFill>
              <a:sysClr val="windowText" lastClr="000000"/>
            </a:solidFill>
            <a:prstDash val="solid"/>
          </a:ln>
          <a:effectLst/>
        </p:spPr>
        <p:txBody>
          <a:bodyPr rtlCol="0" anchor="ctr"/>
          <a:lstStyle/>
          <a:p>
            <a:pPr algn="ctr">
              <a:defRPr/>
            </a:pPr>
            <a:endParaRPr lang="en-US" sz="3200" kern="0">
              <a:solidFill>
                <a:sysClr val="window" lastClr="FFFFFF"/>
              </a:solidFill>
              <a:latin typeface="Calibri"/>
            </a:endParaRPr>
          </a:p>
        </p:txBody>
      </p:sp>
      <p:sp>
        <p:nvSpPr>
          <p:cNvPr id="126" name="row-buffer"/>
          <p:cNvSpPr/>
          <p:nvPr/>
        </p:nvSpPr>
        <p:spPr>
          <a:xfrm>
            <a:off x="3963224" y="4492918"/>
            <a:ext cx="1875610" cy="457200"/>
          </a:xfrm>
          <a:prstGeom prst="rect">
            <a:avLst/>
          </a:prstGeom>
          <a:noFill/>
          <a:ln w="57150" cap="flat" cmpd="sng" algn="ctr">
            <a:solidFill>
              <a:sysClr val="windowText" lastClr="000000"/>
            </a:solidFill>
            <a:prstDash val="solid"/>
          </a:ln>
          <a:effectLst/>
        </p:spPr>
        <p:txBody>
          <a:bodyPr rtlCol="0" anchor="ctr"/>
          <a:lstStyle/>
          <a:p>
            <a:pPr>
              <a:defRPr/>
            </a:pPr>
            <a:endParaRPr lang="en-US" sz="3000" kern="0">
              <a:solidFill>
                <a:sysClr val="windowText" lastClr="000000"/>
              </a:solidFill>
              <a:latin typeface="Calibri"/>
            </a:endParaRPr>
          </a:p>
        </p:txBody>
      </p:sp>
      <p:cxnSp>
        <p:nvCxnSpPr>
          <p:cNvPr id="127" name="black"/>
          <p:cNvCxnSpPr/>
          <p:nvPr/>
        </p:nvCxnSpPr>
        <p:spPr>
          <a:xfrm>
            <a:off x="1704968" y="1683653"/>
            <a:ext cx="552466" cy="1557"/>
          </a:xfrm>
          <a:prstGeom prst="line">
            <a:avLst/>
          </a:prstGeom>
          <a:noFill/>
          <a:ln w="76200" cap="flat" cmpd="sng" algn="ctr">
            <a:solidFill>
              <a:sysClr val="window" lastClr="FFFFFF">
                <a:lumMod val="65000"/>
              </a:sysClr>
            </a:solidFill>
            <a:prstDash val="solid"/>
          </a:ln>
          <a:effectLst/>
        </p:spPr>
      </p:cxnSp>
      <p:cxnSp>
        <p:nvCxnSpPr>
          <p:cNvPr id="128" name="black"/>
          <p:cNvCxnSpPr/>
          <p:nvPr/>
        </p:nvCxnSpPr>
        <p:spPr>
          <a:xfrm flipV="1">
            <a:off x="1704967" y="4035713"/>
            <a:ext cx="552467" cy="552"/>
          </a:xfrm>
          <a:prstGeom prst="line">
            <a:avLst/>
          </a:prstGeom>
          <a:noFill/>
          <a:ln w="76200" cap="flat" cmpd="sng" algn="ctr">
            <a:solidFill>
              <a:sysClr val="window" lastClr="FFFFFF">
                <a:lumMod val="65000"/>
              </a:sysClr>
            </a:solidFill>
            <a:prstDash val="solid"/>
          </a:ln>
          <a:effectLst/>
        </p:spPr>
      </p:cxnSp>
      <p:sp>
        <p:nvSpPr>
          <p:cNvPr id="129" name="bluegloballatch"/>
          <p:cNvSpPr/>
          <p:nvPr/>
        </p:nvSpPr>
        <p:spPr>
          <a:xfrm rot="16200000">
            <a:off x="1740450" y="1425707"/>
            <a:ext cx="1552978" cy="519006"/>
          </a:xfrm>
          <a:prstGeom prst="hexagon">
            <a:avLst/>
          </a:prstGeom>
          <a:solidFill>
            <a:srgbClr val="0070C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dirty="0" smtClean="0">
                <a:solidFill>
                  <a:sysClr val="window" lastClr="FFFFFF"/>
                </a:solidFill>
                <a:latin typeface="Calibri"/>
              </a:rPr>
              <a:t>Latch</a:t>
            </a:r>
            <a:endParaRPr lang="en-US" sz="4000" b="1" kern="0" dirty="0">
              <a:solidFill>
                <a:sysClr val="window" lastClr="FFFFFF"/>
              </a:solidFill>
              <a:latin typeface="Calibri"/>
            </a:endParaRPr>
          </a:p>
        </p:txBody>
      </p:sp>
      <p:sp>
        <p:nvSpPr>
          <p:cNvPr id="130" name="orangegloballatch"/>
          <p:cNvSpPr/>
          <p:nvPr/>
        </p:nvSpPr>
        <p:spPr>
          <a:xfrm rot="16200000">
            <a:off x="1740450" y="3776211"/>
            <a:ext cx="1552977" cy="519006"/>
          </a:xfrm>
          <a:prstGeom prst="hexagon">
            <a:avLst/>
          </a:prstGeom>
          <a:solidFill>
            <a:srgbClr val="FFC000">
              <a:alpha val="75000"/>
            </a:srgbClr>
          </a:solidFill>
          <a:ln w="57150" cap="flat" cmpd="sng" algn="ctr">
            <a:solidFill>
              <a:sysClr val="windowText" lastClr="000000"/>
            </a:solidFill>
            <a:prstDash val="solid"/>
          </a:ln>
          <a:effectLst/>
        </p:spPr>
        <p:txBody>
          <a:bodyPr lIns="0" rIns="0" rtlCol="0" anchor="ctr"/>
          <a:lstStyle/>
          <a:p>
            <a:pPr algn="ctr">
              <a:defRPr/>
            </a:pPr>
            <a:r>
              <a:rPr lang="en-US" sz="4000" b="1" kern="0" dirty="0" smtClean="0">
                <a:solidFill>
                  <a:sysClr val="windowText" lastClr="000000"/>
                </a:solidFill>
                <a:latin typeface="Calibri"/>
              </a:rPr>
              <a:t>Latch</a:t>
            </a:r>
            <a:endParaRPr lang="en-US" sz="4000" b="1" kern="0" dirty="0">
              <a:solidFill>
                <a:sysClr val="windowText" lastClr="000000"/>
              </a:solidFill>
              <a:latin typeface="Calibri"/>
            </a:endParaRPr>
          </a:p>
        </p:txBody>
      </p:sp>
      <p:cxnSp>
        <p:nvCxnSpPr>
          <p:cNvPr id="131" name="wlbluelowered"/>
          <p:cNvCxnSpPr/>
          <p:nvPr/>
        </p:nvCxnSpPr>
        <p:spPr>
          <a:xfrm flipV="1">
            <a:off x="3545495" y="1456605"/>
            <a:ext cx="2750539" cy="3"/>
          </a:xfrm>
          <a:prstGeom prst="line">
            <a:avLst/>
          </a:prstGeom>
          <a:noFill/>
          <a:ln w="19050" cap="flat" cmpd="sng" algn="ctr">
            <a:solidFill>
              <a:sysClr val="windowText" lastClr="000000"/>
            </a:solidFill>
            <a:prstDash val="sysDash"/>
          </a:ln>
          <a:effectLst/>
        </p:spPr>
      </p:cxnSp>
      <p:cxnSp>
        <p:nvCxnSpPr>
          <p:cNvPr id="132" name="wlorangelowered"/>
          <p:cNvCxnSpPr/>
          <p:nvPr/>
        </p:nvCxnSpPr>
        <p:spPr>
          <a:xfrm>
            <a:off x="3545497" y="3807114"/>
            <a:ext cx="2750537" cy="4"/>
          </a:xfrm>
          <a:prstGeom prst="line">
            <a:avLst/>
          </a:prstGeom>
          <a:noFill/>
          <a:ln w="19050" cap="flat" cmpd="sng" algn="ctr">
            <a:solidFill>
              <a:sysClr val="windowText" lastClr="000000"/>
            </a:solidFill>
            <a:prstDash val="sysDash"/>
          </a:ln>
          <a:effectLst/>
        </p:spPr>
      </p:cxnSp>
      <p:sp>
        <p:nvSpPr>
          <p:cNvPr id="133" name="d1orange"/>
          <p:cNvSpPr/>
          <p:nvPr/>
        </p:nvSpPr>
        <p:spPr>
          <a:xfrm>
            <a:off x="3103093" y="4950393"/>
            <a:ext cx="533400" cy="507484"/>
          </a:xfrm>
          <a:prstGeom prst="roundRect">
            <a:avLst/>
          </a:prstGeom>
          <a:solidFill>
            <a:srgbClr val="FFC000"/>
          </a:solidFill>
          <a:ln w="57150" cap="flat" cmpd="sng" algn="ctr">
            <a:solidFill>
              <a:sysClr val="windowText" lastClr="000000"/>
            </a:solidFill>
            <a:prstDash val="solid"/>
          </a:ln>
          <a:effectLst/>
        </p:spPr>
        <p:txBody>
          <a:bodyPr rtlCol="0" anchor="ctr"/>
          <a:lstStyle/>
          <a:p>
            <a:pPr algn="ctr">
              <a:defRPr/>
            </a:pPr>
            <a:r>
              <a:rPr lang="en-US" sz="3600" b="1" i="1" kern="0" dirty="0" smtClean="0">
                <a:solidFill>
                  <a:sysClr val="windowText" lastClr="000000"/>
                </a:solidFill>
                <a:latin typeface="Calibri"/>
              </a:rPr>
              <a:t>D</a:t>
            </a:r>
            <a:endParaRPr lang="en-US" sz="3600" b="1" i="1" kern="0" dirty="0">
              <a:solidFill>
                <a:sysClr val="windowText" lastClr="000000"/>
              </a:solidFill>
              <a:latin typeface="Calibri"/>
            </a:endParaRPr>
          </a:p>
        </p:txBody>
      </p:sp>
      <p:sp>
        <p:nvSpPr>
          <p:cNvPr id="134" name="d0blue"/>
          <p:cNvSpPr/>
          <p:nvPr/>
        </p:nvSpPr>
        <p:spPr>
          <a:xfrm>
            <a:off x="3103091" y="2599608"/>
            <a:ext cx="533400" cy="507484"/>
          </a:xfrm>
          <a:prstGeom prst="roundRect">
            <a:avLst/>
          </a:prstGeom>
          <a:solidFill>
            <a:srgbClr val="0070C0"/>
          </a:solidFill>
          <a:ln w="57150" cap="flat" cmpd="sng" algn="ctr">
            <a:solidFill>
              <a:sysClr val="windowText" lastClr="000000"/>
            </a:solidFill>
            <a:prstDash val="solid"/>
          </a:ln>
          <a:effectLst/>
        </p:spPr>
        <p:txBody>
          <a:bodyPr rtlCol="0" anchor="ctr"/>
          <a:lstStyle/>
          <a:p>
            <a:pPr algn="ctr">
              <a:defRPr/>
            </a:pPr>
            <a:r>
              <a:rPr lang="en-US" sz="3600" b="1" i="1" kern="0" smtClean="0">
                <a:solidFill>
                  <a:sysClr val="window" lastClr="FFFFFF"/>
                </a:solidFill>
                <a:latin typeface="Calibri"/>
              </a:rPr>
              <a:t>D</a:t>
            </a:r>
            <a:endParaRPr lang="en-US" sz="3600" b="1" i="1" kern="0">
              <a:solidFill>
                <a:sysClr val="window" lastClr="FFFFFF"/>
              </a:solidFill>
              <a:latin typeface="Calibri"/>
            </a:endParaRPr>
          </a:p>
        </p:txBody>
      </p:sp>
      <p:sp>
        <p:nvSpPr>
          <p:cNvPr id="135" name="globalbitline"/>
          <p:cNvSpPr txBox="1"/>
          <p:nvPr/>
        </p:nvSpPr>
        <p:spPr>
          <a:xfrm>
            <a:off x="5880903" y="999405"/>
            <a:ext cx="3278984" cy="556048"/>
          </a:xfrm>
          <a:prstGeom prst="rect">
            <a:avLst/>
          </a:prstGeom>
          <a:noFill/>
        </p:spPr>
        <p:txBody>
          <a:bodyPr wrap="square" rtlCol="0" anchor="ctr">
            <a:noAutofit/>
          </a:bodyPr>
          <a:lstStyle/>
          <a:p>
            <a:pPr algn="ctr">
              <a:lnSpc>
                <a:spcPct val="80000"/>
              </a:lnSpc>
              <a:defRPr/>
            </a:pPr>
            <a:r>
              <a:rPr lang="en-US" sz="3600" b="1" i="1" kern="0" dirty="0" smtClean="0">
                <a:solidFill>
                  <a:srgbClr val="FF0000"/>
                </a:solidFill>
                <a:latin typeface="Tahoma"/>
              </a:rPr>
              <a:t>Global </a:t>
            </a:r>
          </a:p>
          <a:p>
            <a:pPr algn="ctr">
              <a:lnSpc>
                <a:spcPct val="80000"/>
              </a:lnSpc>
              <a:defRPr/>
            </a:pPr>
            <a:r>
              <a:rPr lang="en-US" sz="3600" b="1" i="1" kern="0" dirty="0" err="1" smtClean="0">
                <a:solidFill>
                  <a:srgbClr val="FF0000"/>
                </a:solidFill>
                <a:latin typeface="Tahoma"/>
              </a:rPr>
              <a:t>bitlines</a:t>
            </a:r>
            <a:endParaRPr lang="en-US" sz="3200" i="1" kern="0" dirty="0">
              <a:solidFill>
                <a:srgbClr val="FF0000"/>
              </a:solidFill>
              <a:latin typeface="Tahoma"/>
            </a:endParaRPr>
          </a:p>
        </p:txBody>
      </p:sp>
      <p:cxnSp>
        <p:nvCxnSpPr>
          <p:cNvPr id="136" name="bus0"/>
          <p:cNvCxnSpPr/>
          <p:nvPr/>
        </p:nvCxnSpPr>
        <p:spPr>
          <a:xfrm>
            <a:off x="3963224" y="3041905"/>
            <a:ext cx="4791066"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7" name="bus1"/>
          <p:cNvCxnSpPr/>
          <p:nvPr/>
        </p:nvCxnSpPr>
        <p:spPr>
          <a:xfrm>
            <a:off x="3985450" y="5495205"/>
            <a:ext cx="4853750" cy="0"/>
          </a:xfrm>
          <a:prstGeom prst="line">
            <a:avLst/>
          </a:prstGeom>
          <a:noFill/>
          <a:ln w="76200" cap="flat" cmpd="sng" algn="ctr">
            <a:solidFill>
              <a:sysClr val="windowText" lastClr="000000"/>
            </a:solidFill>
            <a:prstDash val="solid"/>
            <a:headEnd type="triangle" w="med" len="med"/>
            <a:tailEnd type="triangle" w="med" len="med"/>
          </a:ln>
          <a:effectLst/>
        </p:spPr>
      </p:cxnSp>
      <p:cxnSp>
        <p:nvCxnSpPr>
          <p:cNvPr id="138" name="Straight Connector 137"/>
          <p:cNvCxnSpPr/>
          <p:nvPr/>
        </p:nvCxnSpPr>
        <p:spPr>
          <a:xfrm>
            <a:off x="3636491" y="2853350"/>
            <a:ext cx="2192817" cy="0"/>
          </a:xfrm>
          <a:prstGeom prst="line">
            <a:avLst/>
          </a:prstGeom>
          <a:noFill/>
          <a:ln w="19050" cap="flat" cmpd="sng" algn="ctr">
            <a:solidFill>
              <a:sysClr val="windowText" lastClr="000000"/>
            </a:solidFill>
            <a:prstDash val="sysDash"/>
          </a:ln>
          <a:effectLst/>
        </p:spPr>
      </p:cxnSp>
      <p:cxnSp>
        <p:nvCxnSpPr>
          <p:cNvPr id="139" name="Straight Connector 138"/>
          <p:cNvCxnSpPr/>
          <p:nvPr/>
        </p:nvCxnSpPr>
        <p:spPr>
          <a:xfrm>
            <a:off x="3646017" y="5241980"/>
            <a:ext cx="2192817" cy="0"/>
          </a:xfrm>
          <a:prstGeom prst="line">
            <a:avLst/>
          </a:prstGeom>
          <a:noFill/>
          <a:ln w="19050" cap="flat" cmpd="sng" algn="ctr">
            <a:solidFill>
              <a:sysClr val="windowText" lastClr="000000"/>
            </a:solidFill>
            <a:prstDash val="sysDash"/>
          </a:ln>
          <a:effectLst/>
        </p:spPr>
      </p:cxnSp>
      <p:sp>
        <p:nvSpPr>
          <p:cNvPr id="49" name="TextBox 48"/>
          <p:cNvSpPr txBox="1"/>
          <p:nvPr/>
        </p:nvSpPr>
        <p:spPr>
          <a:xfrm>
            <a:off x="0" y="5736158"/>
            <a:ext cx="4499992" cy="1077218"/>
          </a:xfrm>
          <a:prstGeom prst="rect">
            <a:avLst/>
          </a:prstGeom>
          <a:solidFill>
            <a:sysClr val="window" lastClr="FFFFFF"/>
          </a:solidFill>
          <a:ln w="25400" cap="flat" cmpd="sng" algn="ctr">
            <a:solidFill>
              <a:srgbClr val="0000FF"/>
            </a:solidFill>
            <a:prstDash val="solid"/>
          </a:ln>
          <a:effectLst/>
        </p:spPr>
        <p:txBody>
          <a:bodyPr wrap="square" rtlCol="0">
            <a:spAutoFit/>
          </a:bodyPr>
          <a:lstStyle/>
          <a:p>
            <a:pPr algn="ctr"/>
            <a:r>
              <a:rPr lang="en-US" sz="1600" dirty="0" smtClean="0">
                <a:solidFill>
                  <a:srgbClr val="0000FF"/>
                </a:solidFill>
                <a:latin typeface="Tahoma"/>
              </a:rPr>
              <a:t>Overhead of SALP in DRAM chip: 0.15%</a:t>
            </a:r>
          </a:p>
          <a:p>
            <a:r>
              <a:rPr lang="en-US" sz="1600" dirty="0" smtClean="0">
                <a:solidFill>
                  <a:srgbClr val="000000"/>
                </a:solidFill>
                <a:latin typeface="Tahoma"/>
              </a:rPr>
              <a:t>1. Global latch </a:t>
            </a:r>
            <a:r>
              <a:rPr lang="en-US" sz="1600" dirty="0" smtClean="0">
                <a:solidFill>
                  <a:srgbClr val="000000"/>
                </a:solidFill>
                <a:latin typeface="Tahoma"/>
                <a:sym typeface="Wingdings"/>
              </a:rPr>
              <a:t> per-subarray local latches</a:t>
            </a:r>
          </a:p>
          <a:p>
            <a:r>
              <a:rPr lang="en-US" sz="1600" dirty="0" smtClean="0">
                <a:solidFill>
                  <a:srgbClr val="000000"/>
                </a:solidFill>
                <a:latin typeface="Tahoma"/>
                <a:sym typeface="Wingdings"/>
              </a:rPr>
              <a:t>2. Designated bit latches and wire to selectively        enable a subarray</a:t>
            </a:r>
            <a:endParaRPr lang="en-US" sz="1600" dirty="0" smtClean="0">
              <a:solidFill>
                <a:srgbClr val="000000"/>
              </a:solidFill>
              <a:latin typeface="Tahoma"/>
            </a:endParaRPr>
          </a:p>
        </p:txBody>
      </p:sp>
    </p:spTree>
    <p:extLst>
      <p:ext uri="{BB962C8B-B14F-4D97-AF65-F5344CB8AC3E}">
        <p14:creationId xmlns:p14="http://schemas.microsoft.com/office/powerpoint/2010/main" val="13840556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SALP: Results</a:t>
            </a:r>
            <a:endParaRPr lang="en-US" dirty="0"/>
          </a:p>
        </p:txBody>
      </p:sp>
      <p:sp>
        <p:nvSpPr>
          <p:cNvPr id="3" name="Content Placeholder 2"/>
          <p:cNvSpPr>
            <a:spLocks noGrp="1"/>
          </p:cNvSpPr>
          <p:nvPr>
            <p:ph idx="1"/>
          </p:nvPr>
        </p:nvSpPr>
        <p:spPr>
          <a:xfrm>
            <a:off x="228600" y="848052"/>
            <a:ext cx="8610600" cy="5123656"/>
          </a:xfrm>
        </p:spPr>
        <p:txBody>
          <a:bodyPr/>
          <a:lstStyle/>
          <a:p>
            <a:r>
              <a:rPr lang="en-US" dirty="0" smtClean="0"/>
              <a:t>Wide variety of systems with different #channels, banks, ranks, subarrays</a:t>
            </a:r>
          </a:p>
          <a:p>
            <a:r>
              <a:rPr lang="en-US" dirty="0" smtClean="0"/>
              <a:t>Server, streaming, random-access, SPEC workloads</a:t>
            </a:r>
          </a:p>
          <a:p>
            <a:endParaRPr lang="en-US" sz="1000" dirty="0" smtClean="0"/>
          </a:p>
          <a:p>
            <a:r>
              <a:rPr lang="en-US" dirty="0" smtClean="0">
                <a:solidFill>
                  <a:srgbClr val="0000FF"/>
                </a:solidFill>
              </a:rPr>
              <a:t>Dynamic DRAM energy reduction: </a:t>
            </a:r>
            <a:r>
              <a:rPr lang="en-US" dirty="0" smtClean="0">
                <a:solidFill>
                  <a:srgbClr val="FF0000"/>
                </a:solidFill>
              </a:rPr>
              <a:t>19</a:t>
            </a:r>
            <a:r>
              <a:rPr lang="en-US" dirty="0">
                <a:solidFill>
                  <a:srgbClr val="FF0000"/>
                </a:solidFill>
              </a:rPr>
              <a:t>%</a:t>
            </a:r>
            <a:r>
              <a:rPr lang="en-US" dirty="0">
                <a:solidFill>
                  <a:schemeClr val="tx1">
                    <a:lumMod val="95000"/>
                    <a:lumOff val="5000"/>
                  </a:schemeClr>
                </a:solidFill>
              </a:rPr>
              <a:t> </a:t>
            </a:r>
            <a:endParaRPr lang="en-US" dirty="0" smtClean="0">
              <a:solidFill>
                <a:schemeClr val="tx1">
                  <a:lumMod val="95000"/>
                  <a:lumOff val="5000"/>
                </a:schemeClr>
              </a:solidFill>
            </a:endParaRPr>
          </a:p>
          <a:p>
            <a:pPr lvl="1"/>
            <a:r>
              <a:rPr lang="en-US" dirty="0" smtClean="0">
                <a:solidFill>
                  <a:schemeClr val="tx1">
                    <a:lumMod val="95000"/>
                    <a:lumOff val="5000"/>
                  </a:schemeClr>
                </a:solidFill>
              </a:rPr>
              <a:t>DRAM row hit rate improvement: 13</a:t>
            </a:r>
            <a:r>
              <a:rPr lang="en-US" dirty="0">
                <a:solidFill>
                  <a:schemeClr val="tx1">
                    <a:lumMod val="95000"/>
                    <a:lumOff val="5000"/>
                  </a:schemeClr>
                </a:solidFill>
              </a:rPr>
              <a:t>% </a:t>
            </a:r>
            <a:endParaRPr lang="en-US" dirty="0" smtClean="0">
              <a:solidFill>
                <a:schemeClr val="tx1">
                  <a:lumMod val="95000"/>
                  <a:lumOff val="5000"/>
                </a:schemeClr>
              </a:solidFill>
            </a:endParaRPr>
          </a:p>
          <a:p>
            <a:r>
              <a:rPr lang="en-US" dirty="0" smtClean="0">
                <a:solidFill>
                  <a:srgbClr val="0000FF"/>
                </a:solidFill>
              </a:rPr>
              <a:t>System performance improvement: </a:t>
            </a:r>
            <a:r>
              <a:rPr lang="en-US" dirty="0" smtClean="0">
                <a:solidFill>
                  <a:srgbClr val="FF0000"/>
                </a:solidFill>
              </a:rPr>
              <a:t>17%</a:t>
            </a:r>
          </a:p>
          <a:p>
            <a:pPr lvl="1"/>
            <a:r>
              <a:rPr lang="en-US" dirty="0" smtClean="0">
                <a:solidFill>
                  <a:schemeClr val="tx1">
                    <a:lumMod val="95000"/>
                    <a:lumOff val="5000"/>
                  </a:schemeClr>
                </a:solidFill>
              </a:rPr>
              <a:t>Within 3% of ideal (all independent banks)</a:t>
            </a:r>
            <a:endParaRPr lang="en-US" dirty="0">
              <a:solidFill>
                <a:schemeClr val="tx1">
                  <a:lumMod val="95000"/>
                  <a:lumOff val="5000"/>
                </a:schemeClr>
              </a:solidFill>
            </a:endParaRPr>
          </a:p>
          <a:p>
            <a:r>
              <a:rPr lang="en-US" dirty="0" smtClean="0">
                <a:solidFill>
                  <a:srgbClr val="0000FF"/>
                </a:solidFill>
              </a:rPr>
              <a:t>DRAM die area overhead:</a:t>
            </a:r>
            <a:r>
              <a:rPr lang="en-US" dirty="0" smtClean="0">
                <a:solidFill>
                  <a:srgbClr val="2A55D6"/>
                </a:solidFill>
              </a:rPr>
              <a:t> </a:t>
            </a:r>
            <a:r>
              <a:rPr lang="en-US" dirty="0">
                <a:solidFill>
                  <a:srgbClr val="FF0000"/>
                </a:solidFill>
              </a:rPr>
              <a:t>0.15%</a:t>
            </a:r>
            <a:r>
              <a:rPr lang="en-US" dirty="0">
                <a:solidFill>
                  <a:schemeClr val="tx1">
                    <a:lumMod val="95000"/>
                    <a:lumOff val="5000"/>
                  </a:schemeClr>
                </a:solidFill>
              </a:rPr>
              <a:t> </a:t>
            </a:r>
          </a:p>
          <a:p>
            <a:pPr lvl="1"/>
            <a:r>
              <a:rPr lang="en-US" dirty="0" smtClean="0">
                <a:solidFill>
                  <a:schemeClr val="tx1">
                    <a:lumMod val="95000"/>
                    <a:lumOff val="5000"/>
                  </a:schemeClr>
                </a:solidFill>
              </a:rPr>
              <a:t>vs. 36% overhead of independent banks</a:t>
            </a:r>
            <a:endParaRPr lang="en-US" dirty="0">
              <a:solidFill>
                <a:schemeClr val="tx1">
                  <a:lumMod val="95000"/>
                  <a:lumOff val="5000"/>
                </a:schemeClr>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843808" y="4940095"/>
            <a:ext cx="3960440" cy="1917905"/>
          </a:xfrm>
          <a:prstGeom prst="rect">
            <a:avLst/>
          </a:prstGeom>
        </p:spPr>
      </p:pic>
    </p:spTree>
    <p:extLst>
      <p:ext uri="{BB962C8B-B14F-4D97-AF65-F5344CB8AC3E}">
        <p14:creationId xmlns:p14="http://schemas.microsoft.com/office/powerpoint/2010/main" val="33696886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1|0.5|0.6|0.6|0.5|0.5|0.2|0.7|0.5|0.6|0.6|0.4|0.7|0.4|0.7|0.4|0.7|0.3|0.3|0.2|0.2|0.2|0.5|0.5|0.3|0.5|0.4|0.3|0.7|0.7"/>
</p:tagLst>
</file>

<file path=ppt/tags/tag2.xml><?xml version="1.0" encoding="utf-8"?>
<p:tagLst xmlns:a="http://schemas.openxmlformats.org/drawingml/2006/main" xmlns:r="http://schemas.openxmlformats.org/officeDocument/2006/relationships" xmlns:p="http://schemas.openxmlformats.org/presentationml/2006/main">
  <p:tag name="TIMING" val="|19|8.6|8.8"/>
</p:tagLst>
</file>

<file path=ppt/theme/_rels/theme4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3.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6.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39797</TotalTime>
  <Words>9183</Words>
  <Application>Microsoft Macintosh PowerPoint</Application>
  <PresentationFormat>On-screen Show (4:3)</PresentationFormat>
  <Paragraphs>1702</Paragraphs>
  <Slides>112</Slides>
  <Notes>30</Notes>
  <HiddenSlides>0</HiddenSlides>
  <MMClips>0</MMClips>
  <ScaleCrop>false</ScaleCrop>
  <HeadingPairs>
    <vt:vector size="6" baseType="variant">
      <vt:variant>
        <vt:lpstr>Theme</vt:lpstr>
      </vt:variant>
      <vt:variant>
        <vt:i4>57</vt:i4>
      </vt:variant>
      <vt:variant>
        <vt:lpstr>Embedded OLE Servers</vt:lpstr>
      </vt:variant>
      <vt:variant>
        <vt:i4>1</vt:i4>
      </vt:variant>
      <vt:variant>
        <vt:lpstr>Slide Titles</vt:lpstr>
      </vt:variant>
      <vt:variant>
        <vt:i4>112</vt:i4>
      </vt:variant>
    </vt:vector>
  </HeadingPairs>
  <TitlesOfParts>
    <vt:vector size="170"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20_Edge</vt:lpstr>
      <vt:lpstr>22_Edge</vt:lpstr>
      <vt:lpstr>23_Edge</vt:lpstr>
      <vt:lpstr>25_Edge</vt:lpstr>
      <vt:lpstr>21_Edge</vt:lpstr>
      <vt:lpstr>24_Edge</vt:lpstr>
      <vt:lpstr>26_Edge</vt:lpstr>
      <vt:lpstr>7_Office Theme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40_Edge</vt:lpstr>
      <vt:lpstr>8_Office Theme</vt:lpstr>
      <vt:lpstr>1_Office Theme</vt:lpstr>
      <vt:lpstr>41_Edge</vt:lpstr>
      <vt:lpstr>4_Office Theme</vt:lpstr>
      <vt:lpstr>Title &amp; Bullets</vt:lpstr>
      <vt:lpstr>42_Edge</vt:lpstr>
      <vt:lpstr>43_Edge</vt:lpstr>
      <vt:lpstr>44_Edge</vt:lpstr>
      <vt:lpstr>6_Office Theme</vt:lpstr>
      <vt:lpstr>45_Edge</vt:lpstr>
      <vt:lpstr>46_Edge</vt:lpstr>
      <vt:lpstr>Office Theme</vt:lpstr>
      <vt:lpstr>47_Edge</vt:lpstr>
      <vt:lpstr>5_Office Theme</vt:lpstr>
      <vt:lpstr>Worksheet</vt:lpstr>
      <vt:lpstr>Memory Scaling: A Systems Architecture Perspective</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The DRAM Scaling Problem</vt:lpstr>
      <vt:lpstr>Solutions to the DRAM Scaling Problem</vt:lpstr>
      <vt:lpstr>Solution 1: Tolerate DRAM</vt:lpstr>
      <vt:lpstr>Solution 2: Emerging Memory Technologies</vt:lpstr>
      <vt:lpstr>Hybrid Memory Systems</vt:lpstr>
      <vt:lpstr>Agenda</vt:lpstr>
      <vt:lpstr>Tolerating DRAM: Example Techniques</vt:lpstr>
      <vt:lpstr>DRAM Refresh</vt:lpstr>
      <vt:lpstr>Refresh Overhead: Performance</vt:lpstr>
      <vt:lpstr>Refresh Overhead: Energy</vt:lpstr>
      <vt:lpstr>Retention Time Profile of DRAM</vt:lpstr>
      <vt:lpstr>RAIDR: Eliminating Unnecessary Refreshes</vt:lpstr>
      <vt:lpstr>Going Forward</vt:lpstr>
      <vt:lpstr>Tolerating DRAM: Example Techniques</vt:lpstr>
      <vt:lpstr>PowerPoint Presentation</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Tiered-Latency DRAM</vt:lpstr>
      <vt:lpstr> Commodity DRAM vs. TL-DRAM </vt:lpstr>
      <vt:lpstr>   Trade-Off: Area (Die-Area) vs. Latency</vt:lpstr>
      <vt:lpstr>   Leveraging Tiered-Latency DRAM</vt:lpstr>
      <vt:lpstr>   Performance &amp; Power Consumption  </vt:lpstr>
      <vt:lpstr>Tolerating DRAM: Example Techniques</vt:lpstr>
      <vt:lpstr>Today’s Memory: Bulk Data Copy</vt:lpstr>
      <vt:lpstr>Future: RowClone (In-Memory Copy)</vt:lpstr>
      <vt:lpstr>DRAM operation (load one byte)</vt:lpstr>
      <vt:lpstr>RowClone: in-DRAM Row Copy (and Initialization)</vt:lpstr>
      <vt:lpstr>RowClone: Latency and Energy Savings</vt:lpstr>
      <vt:lpstr>Goal: Ultra-efficient heterogeneous architectures </vt:lpstr>
      <vt:lpstr>Enabling Ultra-efficient (Visual) Search</vt:lpstr>
      <vt:lpstr>Tolerating DRAM: Example Techniques</vt:lpstr>
      <vt:lpstr>SALP: Reducing DRAM Bank Conflicts</vt:lpstr>
      <vt:lpstr>Agenda</vt:lpstr>
      <vt:lpstr>Solution 2: Emerging Memory Technologies</vt:lpstr>
      <vt:lpstr>Phase Change Memory: Pros and Cons</vt:lpstr>
      <vt:lpstr>PCM-based Main Memory (I)</vt:lpstr>
      <vt:lpstr>PCM-based Main Memory (II)</vt:lpstr>
      <vt:lpstr>An Initial Study: Replace DRAM with PCM</vt:lpstr>
      <vt:lpstr>Results: Naïve Replacement of DRAM with PCM</vt:lpstr>
      <vt:lpstr>Architecting PCM to Mitigate Shortcomings</vt:lpstr>
      <vt:lpstr>Results: Architected PCM as Main Memory </vt:lpstr>
      <vt:lpstr>Hybrid Memory Systems</vt:lpstr>
      <vt:lpstr>One Option: DRAM as a Cache for PCM</vt:lpstr>
      <vt:lpstr>DRAM vs. PCM: An Observation</vt:lpstr>
      <vt:lpstr>Row-Locality-Aware Data Placement</vt:lpstr>
      <vt:lpstr>Row-Locality-Aware Data Placement: Results</vt:lpstr>
      <vt:lpstr>Hybrid vs. All-PCM/DRAM</vt:lpstr>
      <vt:lpstr>Agenda</vt:lpstr>
      <vt:lpstr>Principles (So Far)</vt:lpstr>
      <vt:lpstr>Other Opportunities with Emerging Technologies</vt:lpstr>
      <vt:lpstr>Agenda</vt:lpstr>
      <vt:lpstr>Summary: Main Memory Scaling</vt:lpstr>
      <vt:lpstr>Thank you.</vt:lpstr>
      <vt:lpstr>Memory Scaling: A Systems Architecture Perspective</vt:lpstr>
      <vt:lpstr>Backup Slides</vt:lpstr>
      <vt:lpstr>Backup Slides Agenda</vt:lpstr>
      <vt:lpstr>Building Large Caches for Hybrid Memories</vt:lpstr>
      <vt:lpstr>One Option: DRAM as a Cache for PCM</vt:lpstr>
      <vt:lpstr>The Problem with Large DRAM Caches</vt:lpstr>
      <vt:lpstr>Idea 1: Store Tags in Main Memory</vt:lpstr>
      <vt:lpstr>Idea 2: Cache Tags in On-Chip SRAM</vt:lpstr>
      <vt:lpstr>Idea 3: Dynamic Data Transfer Granularity</vt:lpstr>
      <vt:lpstr>PowerPoint Presentation</vt:lpstr>
      <vt:lpstr>PowerPoint Presentation</vt:lpstr>
      <vt:lpstr>Hybrid Main Memory: Research Topics</vt:lpstr>
      <vt:lpstr>Security Challenges of Emerging Technologies</vt:lpstr>
      <vt:lpstr>Memory QoS</vt:lpstr>
      <vt:lpstr>Trend: Many Cores on Chip</vt:lpstr>
      <vt:lpstr>Many Cores on Chip</vt:lpstr>
      <vt:lpstr>(Un)expected Slowdowns</vt:lpstr>
      <vt:lpstr>Why? Uncontrolled Memory Interference</vt:lpstr>
      <vt:lpstr>A Memory Performance Hog</vt:lpstr>
      <vt:lpstr>What Does the Memory Hog Do?</vt:lpstr>
      <vt:lpstr>Effect of the Memory Performance Hog</vt:lpstr>
      <vt:lpstr>Greater Problem with More Cores</vt:lpstr>
      <vt:lpstr>Distributed DoS in Networked Multi-Core Systems</vt:lpstr>
      <vt:lpstr>Solution: QoS-Aware, Predictable Memory</vt:lpstr>
      <vt:lpstr>Designing QoS-Aware Memory Systems: Approaches</vt:lpstr>
      <vt:lpstr>A Mechanism to Reduce Memory Interference</vt:lpstr>
      <vt:lpstr>Designing QoS-Aware Memory Systems: Approaches</vt:lpstr>
      <vt:lpstr>QoS-Aware Memory Scheduling</vt:lpstr>
      <vt:lpstr>QoS-Aware Memory Scheduling: Evolution</vt:lpstr>
      <vt:lpstr>Throughput vs. Fairness</vt:lpstr>
      <vt:lpstr>Achieving the Best of Both Worlds</vt:lpstr>
      <vt:lpstr>Thread Cluster Memory Scheduling [Kim+ MICRO’10]</vt:lpstr>
      <vt:lpstr>TCM: Throughput and Fairness</vt:lpstr>
      <vt:lpstr>TCM: Fairness-Throughput Tradeoff</vt:lpstr>
      <vt:lpstr>Memory QoS in a Parallel Application</vt:lpstr>
      <vt:lpstr>Summary: Memory QoS Approaches and Techniques</vt:lpstr>
      <vt:lpstr>SALP: Reducing DRAM Bank Conflict Impact</vt:lpstr>
      <vt:lpstr>SALP: Problem, Goal, Observations</vt:lpstr>
      <vt:lpstr>SALP: Key Ideas</vt:lpstr>
      <vt:lpstr>SALP: Reduce Sharing of Global Decoder</vt:lpstr>
      <vt:lpstr>SALP: Reduce Sharing of Global Row-Buffer</vt:lpstr>
      <vt:lpstr>SALP: Baseline Bank Organization</vt:lpstr>
      <vt:lpstr>SALP: Proposed Bank Organization</vt:lpstr>
      <vt:lpstr>SALP: Results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1611</cp:revision>
  <cp:lastPrinted>2010-05-26T16:43:32Z</cp:lastPrinted>
  <dcterms:created xsi:type="dcterms:W3CDTF">2010-10-08T20:41:54Z</dcterms:created>
  <dcterms:modified xsi:type="dcterms:W3CDTF">2013-06-05T12:31:34Z</dcterms:modified>
</cp:coreProperties>
</file>