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22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4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5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26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27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28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9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30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31.xml" ContentType="application/vnd.openxmlformats-officedocument.theme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theme/theme32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33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34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35.xml" ContentType="application/vnd.openxmlformats-officedocument.theme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6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7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39.xml" ContentType="application/vnd.openxmlformats-officedocument.theme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40.xml" ContentType="application/vnd.openxmlformats-officedocument.theme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41.xml" ContentType="application/vnd.openxmlformats-officedocument.theme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3.xml" ContentType="application/vnd.openxmlformats-officedocument.theme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theme/theme44.xml" ContentType="application/vnd.openxmlformats-officedocument.theme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theme/theme45.xml" ContentType="application/vnd.openxmlformats-officedocument.theme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theme/theme46.xml" ContentType="application/vnd.openxmlformats-officedocument.theme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theme/theme47.xml" ContentType="application/vnd.openxmlformats-officedocument.theme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theme/theme48.xml" ContentType="application/vnd.openxmlformats-officedocument.theme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theme/theme49.xml" ContentType="application/vnd.openxmlformats-officedocument.theme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theme/theme50.xml" ContentType="application/vnd.openxmlformats-officedocument.theme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51.xml" ContentType="application/vnd.openxmlformats-officedocument.theme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theme/theme52.xml" ContentType="application/vnd.openxmlformats-officedocument.theme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theme/theme53.xml" ContentType="application/vnd.openxmlformats-officedocument.theme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theme/theme54.xml" ContentType="application/vnd.openxmlformats-officedocument.theme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theme/theme55.xml" ContentType="application/vnd.openxmlformats-officedocument.theme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theme/theme56.xml" ContentType="application/vnd.openxmlformats-officedocument.theme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theme/theme57.xml" ContentType="application/vnd.openxmlformats-officedocument.theme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theme/theme58.xml" ContentType="application/vnd.openxmlformats-officedocument.theme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theme/theme59.xml" ContentType="application/vnd.openxmlformats-officedocument.theme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theme/theme60.xml" ContentType="application/vnd.openxmlformats-officedocument.theme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theme/theme61.xml" ContentType="application/vnd.openxmlformats-officedocument.theme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theme/theme62.xml" ContentType="application/vnd.openxmlformats-officedocument.theme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theme/theme63.xml" ContentType="application/vnd.openxmlformats-officedocument.theme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theme/theme64.xml" ContentType="application/vnd.openxmlformats-officedocument.theme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theme/theme65.xml" ContentType="application/vnd.openxmlformats-officedocument.theme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theme/theme66.xml" ContentType="application/vnd.openxmlformats-officedocument.theme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theme/theme67.xml" ContentType="application/vnd.openxmlformats-officedocument.theme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theme/theme68.xml" ContentType="application/vnd.openxmlformats-officedocument.theme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theme/theme69.xml" ContentType="application/vnd.openxmlformats-officedocument.theme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theme/theme70.xml" ContentType="application/vnd.openxmlformats-officedocument.theme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theme/theme71.xml" ContentType="application/vnd.openxmlformats-officedocument.theme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theme/theme72.xml" ContentType="application/vnd.openxmlformats-officedocument.theme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theme/theme73.xml" ContentType="application/vnd.openxmlformats-officedocument.theme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theme/theme74.xml" ContentType="application/vnd.openxmlformats-officedocument.theme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theme/theme75.xml" ContentType="application/vnd.openxmlformats-officedocument.theme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theme/theme76.xml" ContentType="application/vnd.openxmlformats-officedocument.theme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theme/theme77.xml" ContentType="application/vnd.openxmlformats-officedocument.theme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theme/theme78.xml" ContentType="application/vnd.openxmlformats-officedocument.theme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theme/theme79.xml" ContentType="application/vnd.openxmlformats-officedocument.theme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theme/theme80.xml" ContentType="application/vnd.openxmlformats-officedocument.theme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theme/theme81.xml" ContentType="application/vnd.openxmlformats-officedocument.theme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theme/theme82.xml" ContentType="application/vnd.openxmlformats-officedocument.theme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theme/theme83.xml" ContentType="application/vnd.openxmlformats-officedocument.theme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theme/theme84.xml" ContentType="application/vnd.openxmlformats-officedocument.theme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theme/theme85.xml" ContentType="application/vnd.openxmlformats-officedocument.theme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theme/theme86.xml" ContentType="application/vnd.openxmlformats-officedocument.theme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theme/theme87.xml" ContentType="application/vnd.openxmlformats-officedocument.theme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theme/theme88.xml" ContentType="application/vnd.openxmlformats-officedocument.theme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89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0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1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2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3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theme/theme94.xml" ContentType="application/vnd.openxmlformats-officedocument.theme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theme/theme95.xml" ContentType="application/vnd.openxmlformats-officedocument.theme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theme/theme96.xml" ContentType="application/vnd.openxmlformats-officedocument.theme+xml"/>
  <Override PartName="/ppt/theme/theme97.xml" ContentType="application/vnd.openxmlformats-officedocument.theme+xml"/>
  <Override PartName="/ppt/theme/theme9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74" r:id="rId16"/>
    <p:sldMasterId id="2147484087" r:id="rId17"/>
    <p:sldMasterId id="2147484099" r:id="rId18"/>
    <p:sldMasterId id="2147484111" r:id="rId19"/>
    <p:sldMasterId id="2147484195" r:id="rId20"/>
    <p:sldMasterId id="2147484245" r:id="rId21"/>
    <p:sldMasterId id="2147484281" r:id="rId22"/>
    <p:sldMasterId id="2147484306" r:id="rId23"/>
    <p:sldMasterId id="2147484354" r:id="rId24"/>
    <p:sldMasterId id="2147484366" r:id="rId25"/>
    <p:sldMasterId id="2147484378" r:id="rId26"/>
    <p:sldMasterId id="2147484402" r:id="rId27"/>
    <p:sldMasterId id="2147484414" r:id="rId28"/>
    <p:sldMasterId id="2147484426" r:id="rId29"/>
    <p:sldMasterId id="2147484438" r:id="rId30"/>
    <p:sldMasterId id="2147484450" r:id="rId31"/>
    <p:sldMasterId id="2147484462" r:id="rId32"/>
    <p:sldMasterId id="2147484474" r:id="rId33"/>
    <p:sldMasterId id="2147484510" r:id="rId34"/>
    <p:sldMasterId id="2147484522" r:id="rId35"/>
    <p:sldMasterId id="2147484534" r:id="rId36"/>
    <p:sldMasterId id="2147484547" r:id="rId37"/>
    <p:sldMasterId id="2147484559" r:id="rId38"/>
    <p:sldMasterId id="2147484571" r:id="rId39"/>
    <p:sldMasterId id="2147484620" r:id="rId40"/>
    <p:sldMasterId id="2147484656" r:id="rId41"/>
    <p:sldMasterId id="2147484668" r:id="rId42"/>
    <p:sldMasterId id="2147484680" r:id="rId43"/>
    <p:sldMasterId id="2147484704" r:id="rId44"/>
    <p:sldMasterId id="2147484741" r:id="rId45"/>
    <p:sldMasterId id="2147484765" r:id="rId46"/>
    <p:sldMasterId id="2147484777" r:id="rId47"/>
    <p:sldMasterId id="2147484789" r:id="rId48"/>
    <p:sldMasterId id="2147484801" r:id="rId49"/>
    <p:sldMasterId id="2147484813" r:id="rId50"/>
    <p:sldMasterId id="2147484825" r:id="rId51"/>
    <p:sldMasterId id="2147484837" r:id="rId52"/>
    <p:sldMasterId id="2147484849" r:id="rId53"/>
    <p:sldMasterId id="2147484861" r:id="rId54"/>
    <p:sldMasterId id="2147484873" r:id="rId55"/>
    <p:sldMasterId id="2147484885" r:id="rId56"/>
    <p:sldMasterId id="2147484897" r:id="rId57"/>
    <p:sldMasterId id="2147484909" r:id="rId58"/>
    <p:sldMasterId id="2147484921" r:id="rId59"/>
    <p:sldMasterId id="2147484933" r:id="rId60"/>
    <p:sldMasterId id="2147484945" r:id="rId61"/>
    <p:sldMasterId id="2147484957" r:id="rId62"/>
    <p:sldMasterId id="2147484969" r:id="rId63"/>
    <p:sldMasterId id="2147484996" r:id="rId64"/>
    <p:sldMasterId id="2147485008" r:id="rId65"/>
    <p:sldMasterId id="2147485069" r:id="rId66"/>
    <p:sldMasterId id="2147485107" r:id="rId67"/>
    <p:sldMasterId id="2147485119" r:id="rId68"/>
    <p:sldMasterId id="2147485131" r:id="rId69"/>
    <p:sldMasterId id="2147485143" r:id="rId70"/>
    <p:sldMasterId id="2147485155" r:id="rId71"/>
    <p:sldMasterId id="2147485167" r:id="rId72"/>
    <p:sldMasterId id="2147485179" r:id="rId73"/>
    <p:sldMasterId id="2147485191" r:id="rId74"/>
    <p:sldMasterId id="2147485203" r:id="rId75"/>
    <p:sldMasterId id="2147485215" r:id="rId76"/>
    <p:sldMasterId id="2147485227" r:id="rId77"/>
    <p:sldMasterId id="2147485239" r:id="rId78"/>
    <p:sldMasterId id="2147485251" r:id="rId79"/>
    <p:sldMasterId id="2147485263" r:id="rId80"/>
    <p:sldMasterId id="2147485275" r:id="rId81"/>
    <p:sldMasterId id="2147485287" r:id="rId82"/>
    <p:sldMasterId id="2147485312" r:id="rId83"/>
    <p:sldMasterId id="2147485325" r:id="rId84"/>
    <p:sldMasterId id="2147485337" r:id="rId85"/>
    <p:sldMasterId id="2147485350" r:id="rId86"/>
    <p:sldMasterId id="2147485363" r:id="rId87"/>
    <p:sldMasterId id="2147485387" r:id="rId88"/>
    <p:sldMasterId id="2147485399" r:id="rId89"/>
    <p:sldMasterId id="2147485411" r:id="rId90"/>
    <p:sldMasterId id="2147485423" r:id="rId91"/>
    <p:sldMasterId id="2147485435" r:id="rId92"/>
    <p:sldMasterId id="2147485447" r:id="rId93"/>
    <p:sldMasterId id="2147485459" r:id="rId94"/>
    <p:sldMasterId id="2147485471" r:id="rId95"/>
    <p:sldMasterId id="2147485483" r:id="rId96"/>
  </p:sldMasterIdLst>
  <p:notesMasterIdLst>
    <p:notesMasterId r:id="rId196"/>
  </p:notesMasterIdLst>
  <p:handoutMasterIdLst>
    <p:handoutMasterId r:id="rId197"/>
  </p:handoutMasterIdLst>
  <p:sldIdLst>
    <p:sldId id="1309" r:id="rId97"/>
    <p:sldId id="1496" r:id="rId98"/>
    <p:sldId id="1498" r:id="rId99"/>
    <p:sldId id="1500" r:id="rId100"/>
    <p:sldId id="1501" r:id="rId101"/>
    <p:sldId id="1502" r:id="rId102"/>
    <p:sldId id="1505" r:id="rId103"/>
    <p:sldId id="1503" r:id="rId104"/>
    <p:sldId id="1504" r:id="rId105"/>
    <p:sldId id="1865" r:id="rId106"/>
    <p:sldId id="1506" r:id="rId107"/>
    <p:sldId id="1860" r:id="rId108"/>
    <p:sldId id="1862" r:id="rId109"/>
    <p:sldId id="1866" r:id="rId110"/>
    <p:sldId id="1870" r:id="rId111"/>
    <p:sldId id="1871" r:id="rId112"/>
    <p:sldId id="1872" r:id="rId113"/>
    <p:sldId id="1873" r:id="rId114"/>
    <p:sldId id="1874" r:id="rId115"/>
    <p:sldId id="1507" r:id="rId116"/>
    <p:sldId id="1978" r:id="rId117"/>
    <p:sldId id="1979" r:id="rId118"/>
    <p:sldId id="1942" r:id="rId119"/>
    <p:sldId id="1943" r:id="rId120"/>
    <p:sldId id="1875" r:id="rId121"/>
    <p:sldId id="1981" r:id="rId122"/>
    <p:sldId id="1889" r:id="rId123"/>
    <p:sldId id="1890" r:id="rId124"/>
    <p:sldId id="1893" r:id="rId125"/>
    <p:sldId id="1891" r:id="rId126"/>
    <p:sldId id="1892" r:id="rId127"/>
    <p:sldId id="1894" r:id="rId128"/>
    <p:sldId id="1895" r:id="rId129"/>
    <p:sldId id="1897" r:id="rId130"/>
    <p:sldId id="1898" r:id="rId131"/>
    <p:sldId id="1899" r:id="rId132"/>
    <p:sldId id="1900" r:id="rId133"/>
    <p:sldId id="1901" r:id="rId134"/>
    <p:sldId id="1939" r:id="rId135"/>
    <p:sldId id="1940" r:id="rId136"/>
    <p:sldId id="1968" r:id="rId137"/>
    <p:sldId id="1904" r:id="rId138"/>
    <p:sldId id="1905" r:id="rId139"/>
    <p:sldId id="1906" r:id="rId140"/>
    <p:sldId id="1907" r:id="rId141"/>
    <p:sldId id="1908" r:id="rId142"/>
    <p:sldId id="1909" r:id="rId143"/>
    <p:sldId id="1910" r:id="rId144"/>
    <p:sldId id="1911" r:id="rId145"/>
    <p:sldId id="1912" r:id="rId146"/>
    <p:sldId id="1969" r:id="rId147"/>
    <p:sldId id="1914" r:id="rId148"/>
    <p:sldId id="1915" r:id="rId149"/>
    <p:sldId id="1916" r:id="rId150"/>
    <p:sldId id="1917" r:id="rId151"/>
    <p:sldId id="1918" r:id="rId152"/>
    <p:sldId id="1919" r:id="rId153"/>
    <p:sldId id="1920" r:id="rId154"/>
    <p:sldId id="1921" r:id="rId155"/>
    <p:sldId id="1922" r:id="rId156"/>
    <p:sldId id="1970" r:id="rId157"/>
    <p:sldId id="1925" r:id="rId158"/>
    <p:sldId id="1926" r:id="rId159"/>
    <p:sldId id="1927" r:id="rId160"/>
    <p:sldId id="1928" r:id="rId161"/>
    <p:sldId id="1929" r:id="rId162"/>
    <p:sldId id="1930" r:id="rId163"/>
    <p:sldId id="1931" r:id="rId164"/>
    <p:sldId id="1932" r:id="rId165"/>
    <p:sldId id="1933" r:id="rId166"/>
    <p:sldId id="1934" r:id="rId167"/>
    <p:sldId id="1935" r:id="rId168"/>
    <p:sldId id="1936" r:id="rId169"/>
    <p:sldId id="1971" r:id="rId170"/>
    <p:sldId id="1955" r:id="rId171"/>
    <p:sldId id="1956" r:id="rId172"/>
    <p:sldId id="1972" r:id="rId173"/>
    <p:sldId id="1957" r:id="rId174"/>
    <p:sldId id="1986" r:id="rId175"/>
    <p:sldId id="1987" r:id="rId176"/>
    <p:sldId id="1988" r:id="rId177"/>
    <p:sldId id="1977" r:id="rId178"/>
    <p:sldId id="1985" r:id="rId179"/>
    <p:sldId id="1983" r:id="rId180"/>
    <p:sldId id="1982" r:id="rId181"/>
    <p:sldId id="1974" r:id="rId182"/>
    <p:sldId id="1973" r:id="rId183"/>
    <p:sldId id="1958" r:id="rId184"/>
    <p:sldId id="1959" r:id="rId185"/>
    <p:sldId id="1960" r:id="rId186"/>
    <p:sldId id="1961" r:id="rId187"/>
    <p:sldId id="1962" r:id="rId188"/>
    <p:sldId id="1963" r:id="rId189"/>
    <p:sldId id="1964" r:id="rId190"/>
    <p:sldId id="1965" r:id="rId191"/>
    <p:sldId id="1966" r:id="rId192"/>
    <p:sldId id="1967" r:id="rId193"/>
    <p:sldId id="1858" r:id="rId194"/>
    <p:sldId id="1984" r:id="rId19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5712"/>
    <a:srgbClr val="948A54"/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41" autoAdjust="0"/>
    <p:restoredTop sz="99205" autoAdjust="0"/>
  </p:normalViewPr>
  <p:slideViewPr>
    <p:cSldViewPr>
      <p:cViewPr>
        <p:scale>
          <a:sx n="103" d="100"/>
          <a:sy n="103" d="100"/>
        </p:scale>
        <p:origin x="-448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46.xml"/><Relationship Id="rId143" Type="http://schemas.openxmlformats.org/officeDocument/2006/relationships/slide" Target="slides/slide47.xml"/><Relationship Id="rId144" Type="http://schemas.openxmlformats.org/officeDocument/2006/relationships/slide" Target="slides/slide48.xml"/><Relationship Id="rId145" Type="http://schemas.openxmlformats.org/officeDocument/2006/relationships/slide" Target="slides/slide49.xml"/><Relationship Id="rId146" Type="http://schemas.openxmlformats.org/officeDocument/2006/relationships/slide" Target="slides/slide50.xml"/><Relationship Id="rId147" Type="http://schemas.openxmlformats.org/officeDocument/2006/relationships/slide" Target="slides/slide51.xml"/><Relationship Id="rId148" Type="http://schemas.openxmlformats.org/officeDocument/2006/relationships/slide" Target="slides/slide52.xml"/><Relationship Id="rId149" Type="http://schemas.openxmlformats.org/officeDocument/2006/relationships/slide" Target="slides/slide53.xml"/><Relationship Id="rId180" Type="http://schemas.openxmlformats.org/officeDocument/2006/relationships/slide" Target="slides/slide84.xml"/><Relationship Id="rId181" Type="http://schemas.openxmlformats.org/officeDocument/2006/relationships/slide" Target="slides/slide85.xml"/><Relationship Id="rId182" Type="http://schemas.openxmlformats.org/officeDocument/2006/relationships/slide" Target="slides/slide86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183" Type="http://schemas.openxmlformats.org/officeDocument/2006/relationships/slide" Target="slides/slide87.xml"/><Relationship Id="rId184" Type="http://schemas.openxmlformats.org/officeDocument/2006/relationships/slide" Target="slides/slide88.xml"/><Relationship Id="rId185" Type="http://schemas.openxmlformats.org/officeDocument/2006/relationships/slide" Target="slides/slide89.xml"/><Relationship Id="rId186" Type="http://schemas.openxmlformats.org/officeDocument/2006/relationships/slide" Target="slides/slide90.xml"/><Relationship Id="rId187" Type="http://schemas.openxmlformats.org/officeDocument/2006/relationships/slide" Target="slides/slide91.xml"/><Relationship Id="rId188" Type="http://schemas.openxmlformats.org/officeDocument/2006/relationships/slide" Target="slides/slide92.xml"/><Relationship Id="rId189" Type="http://schemas.openxmlformats.org/officeDocument/2006/relationships/slide" Target="slides/slide93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Master" Target="slideMasters/slideMaster89.xml"/><Relationship Id="rId110" Type="http://schemas.openxmlformats.org/officeDocument/2006/relationships/slide" Target="slides/slide14.xml"/><Relationship Id="rId111" Type="http://schemas.openxmlformats.org/officeDocument/2006/relationships/slide" Target="slides/slide15.xml"/><Relationship Id="rId112" Type="http://schemas.openxmlformats.org/officeDocument/2006/relationships/slide" Target="slides/slide16.xml"/><Relationship Id="rId113" Type="http://schemas.openxmlformats.org/officeDocument/2006/relationships/slide" Target="slides/slide17.xml"/><Relationship Id="rId114" Type="http://schemas.openxmlformats.org/officeDocument/2006/relationships/slide" Target="slides/slide18.xml"/><Relationship Id="rId115" Type="http://schemas.openxmlformats.org/officeDocument/2006/relationships/slide" Target="slides/slide19.xml"/><Relationship Id="rId116" Type="http://schemas.openxmlformats.org/officeDocument/2006/relationships/slide" Target="slides/slide20.xml"/><Relationship Id="rId117" Type="http://schemas.openxmlformats.org/officeDocument/2006/relationships/slide" Target="slides/slide21.xml"/><Relationship Id="rId118" Type="http://schemas.openxmlformats.org/officeDocument/2006/relationships/slide" Target="slides/slide22.xml"/><Relationship Id="rId119" Type="http://schemas.openxmlformats.org/officeDocument/2006/relationships/slide" Target="slides/slide23.xml"/><Relationship Id="rId150" Type="http://schemas.openxmlformats.org/officeDocument/2006/relationships/slide" Target="slides/slide54.xml"/><Relationship Id="rId151" Type="http://schemas.openxmlformats.org/officeDocument/2006/relationships/slide" Target="slides/slide55.xml"/><Relationship Id="rId152" Type="http://schemas.openxmlformats.org/officeDocument/2006/relationships/slide" Target="slides/slide56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153" Type="http://schemas.openxmlformats.org/officeDocument/2006/relationships/slide" Target="slides/slide57.xml"/><Relationship Id="rId154" Type="http://schemas.openxmlformats.org/officeDocument/2006/relationships/slide" Target="slides/slide58.xml"/><Relationship Id="rId155" Type="http://schemas.openxmlformats.org/officeDocument/2006/relationships/slide" Target="slides/slide59.xml"/><Relationship Id="rId156" Type="http://schemas.openxmlformats.org/officeDocument/2006/relationships/slide" Target="slides/slide60.xml"/><Relationship Id="rId157" Type="http://schemas.openxmlformats.org/officeDocument/2006/relationships/slide" Target="slides/slide61.xml"/><Relationship Id="rId158" Type="http://schemas.openxmlformats.org/officeDocument/2006/relationships/slide" Target="slides/slide62.xml"/><Relationship Id="rId159" Type="http://schemas.openxmlformats.org/officeDocument/2006/relationships/slide" Target="slides/slide63.xml"/><Relationship Id="rId190" Type="http://schemas.openxmlformats.org/officeDocument/2006/relationships/slide" Target="slides/slide94.xml"/><Relationship Id="rId191" Type="http://schemas.openxmlformats.org/officeDocument/2006/relationships/slide" Target="slides/slide95.xml"/><Relationship Id="rId192" Type="http://schemas.openxmlformats.org/officeDocument/2006/relationships/slide" Target="slides/slide96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193" Type="http://schemas.openxmlformats.org/officeDocument/2006/relationships/slide" Target="slides/slide97.xml"/><Relationship Id="rId194" Type="http://schemas.openxmlformats.org/officeDocument/2006/relationships/slide" Target="slides/slide98.xml"/><Relationship Id="rId195" Type="http://schemas.openxmlformats.org/officeDocument/2006/relationships/slide" Target="slides/slide99.xml"/><Relationship Id="rId196" Type="http://schemas.openxmlformats.org/officeDocument/2006/relationships/notesMaster" Target="notesMasters/notesMaster1.xml"/><Relationship Id="rId197" Type="http://schemas.openxmlformats.org/officeDocument/2006/relationships/handoutMaster" Target="handoutMasters/handoutMaster1.xml"/><Relationship Id="rId198" Type="http://schemas.openxmlformats.org/officeDocument/2006/relationships/printerSettings" Target="printerSettings/printerSettings1.bin"/><Relationship Id="rId199" Type="http://schemas.openxmlformats.org/officeDocument/2006/relationships/presProps" Target="presProps.xml"/><Relationship Id="rId90" Type="http://schemas.openxmlformats.org/officeDocument/2006/relationships/slideMaster" Target="slideMasters/slideMaster90.xml"/><Relationship Id="rId91" Type="http://schemas.openxmlformats.org/officeDocument/2006/relationships/slideMaster" Target="slideMasters/slideMaster91.xml"/><Relationship Id="rId92" Type="http://schemas.openxmlformats.org/officeDocument/2006/relationships/slideMaster" Target="slideMasters/slideMaster92.xml"/><Relationship Id="rId93" Type="http://schemas.openxmlformats.org/officeDocument/2006/relationships/slideMaster" Target="slideMasters/slideMaster93.xml"/><Relationship Id="rId94" Type="http://schemas.openxmlformats.org/officeDocument/2006/relationships/slideMaster" Target="slideMasters/slideMaster94.xml"/><Relationship Id="rId95" Type="http://schemas.openxmlformats.org/officeDocument/2006/relationships/slideMaster" Target="slideMasters/slideMaster95.xml"/><Relationship Id="rId96" Type="http://schemas.openxmlformats.org/officeDocument/2006/relationships/slideMaster" Target="slideMasters/slideMaster96.xml"/><Relationship Id="rId97" Type="http://schemas.openxmlformats.org/officeDocument/2006/relationships/slide" Target="slides/slide1.xml"/><Relationship Id="rId98" Type="http://schemas.openxmlformats.org/officeDocument/2006/relationships/slide" Target="slides/slide2.xml"/><Relationship Id="rId99" Type="http://schemas.openxmlformats.org/officeDocument/2006/relationships/slide" Target="slides/slide3.xml"/><Relationship Id="rId120" Type="http://schemas.openxmlformats.org/officeDocument/2006/relationships/slide" Target="slides/slide24.xml"/><Relationship Id="rId121" Type="http://schemas.openxmlformats.org/officeDocument/2006/relationships/slide" Target="slides/slide25.xml"/><Relationship Id="rId122" Type="http://schemas.openxmlformats.org/officeDocument/2006/relationships/slide" Target="slides/slide26.xml"/><Relationship Id="rId123" Type="http://schemas.openxmlformats.org/officeDocument/2006/relationships/slide" Target="slides/slide27.xml"/><Relationship Id="rId124" Type="http://schemas.openxmlformats.org/officeDocument/2006/relationships/slide" Target="slides/slide28.xml"/><Relationship Id="rId125" Type="http://schemas.openxmlformats.org/officeDocument/2006/relationships/slide" Target="slides/slide29.xml"/><Relationship Id="rId126" Type="http://schemas.openxmlformats.org/officeDocument/2006/relationships/slide" Target="slides/slide30.xml"/><Relationship Id="rId127" Type="http://schemas.openxmlformats.org/officeDocument/2006/relationships/slide" Target="slides/slide31.xml"/><Relationship Id="rId128" Type="http://schemas.openxmlformats.org/officeDocument/2006/relationships/slide" Target="slides/slide32.xml"/><Relationship Id="rId129" Type="http://schemas.openxmlformats.org/officeDocument/2006/relationships/slide" Target="slides/slide33.xml"/><Relationship Id="rId160" Type="http://schemas.openxmlformats.org/officeDocument/2006/relationships/slide" Target="slides/slide64.xml"/><Relationship Id="rId161" Type="http://schemas.openxmlformats.org/officeDocument/2006/relationships/slide" Target="slides/slide65.xml"/><Relationship Id="rId162" Type="http://schemas.openxmlformats.org/officeDocument/2006/relationships/slide" Target="slides/slide66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63" Type="http://schemas.openxmlformats.org/officeDocument/2006/relationships/slide" Target="slides/slide67.xml"/><Relationship Id="rId164" Type="http://schemas.openxmlformats.org/officeDocument/2006/relationships/slide" Target="slides/slide68.xml"/><Relationship Id="rId165" Type="http://schemas.openxmlformats.org/officeDocument/2006/relationships/slide" Target="slides/slide69.xml"/><Relationship Id="rId166" Type="http://schemas.openxmlformats.org/officeDocument/2006/relationships/slide" Target="slides/slide70.xml"/><Relationship Id="rId167" Type="http://schemas.openxmlformats.org/officeDocument/2006/relationships/slide" Target="slides/slide71.xml"/><Relationship Id="rId168" Type="http://schemas.openxmlformats.org/officeDocument/2006/relationships/slide" Target="slides/slide72.xml"/><Relationship Id="rId169" Type="http://schemas.openxmlformats.org/officeDocument/2006/relationships/slide" Target="slides/slide73.xml"/><Relationship Id="rId200" Type="http://schemas.openxmlformats.org/officeDocument/2006/relationships/viewProps" Target="viewProps.xml"/><Relationship Id="rId201" Type="http://schemas.openxmlformats.org/officeDocument/2006/relationships/theme" Target="theme/theme1.xml"/><Relationship Id="rId202" Type="http://schemas.openxmlformats.org/officeDocument/2006/relationships/tableStyles" Target="tableStyles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30" Type="http://schemas.openxmlformats.org/officeDocument/2006/relationships/slide" Target="slides/slide34.xml"/><Relationship Id="rId131" Type="http://schemas.openxmlformats.org/officeDocument/2006/relationships/slide" Target="slides/slide35.xml"/><Relationship Id="rId132" Type="http://schemas.openxmlformats.org/officeDocument/2006/relationships/slide" Target="slides/slide36.xml"/><Relationship Id="rId133" Type="http://schemas.openxmlformats.org/officeDocument/2006/relationships/slide" Target="slides/slide37.xml"/><Relationship Id="rId134" Type="http://schemas.openxmlformats.org/officeDocument/2006/relationships/slide" Target="slides/slide38.xml"/><Relationship Id="rId135" Type="http://schemas.openxmlformats.org/officeDocument/2006/relationships/slide" Target="slides/slide39.xml"/><Relationship Id="rId136" Type="http://schemas.openxmlformats.org/officeDocument/2006/relationships/slide" Target="slides/slide40.xml"/><Relationship Id="rId137" Type="http://schemas.openxmlformats.org/officeDocument/2006/relationships/slide" Target="slides/slide41.xml"/><Relationship Id="rId138" Type="http://schemas.openxmlformats.org/officeDocument/2006/relationships/slide" Target="slides/slide42.xml"/><Relationship Id="rId139" Type="http://schemas.openxmlformats.org/officeDocument/2006/relationships/slide" Target="slides/slide43.xml"/><Relationship Id="rId170" Type="http://schemas.openxmlformats.org/officeDocument/2006/relationships/slide" Target="slides/slide74.xml"/><Relationship Id="rId171" Type="http://schemas.openxmlformats.org/officeDocument/2006/relationships/slide" Target="slides/slide75.xml"/><Relationship Id="rId172" Type="http://schemas.openxmlformats.org/officeDocument/2006/relationships/slide" Target="slides/slide76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173" Type="http://schemas.openxmlformats.org/officeDocument/2006/relationships/slide" Target="slides/slide77.xml"/><Relationship Id="rId174" Type="http://schemas.openxmlformats.org/officeDocument/2006/relationships/slide" Target="slides/slide78.xml"/><Relationship Id="rId175" Type="http://schemas.openxmlformats.org/officeDocument/2006/relationships/slide" Target="slides/slide79.xml"/><Relationship Id="rId176" Type="http://schemas.openxmlformats.org/officeDocument/2006/relationships/slide" Target="slides/slide80.xml"/><Relationship Id="rId177" Type="http://schemas.openxmlformats.org/officeDocument/2006/relationships/slide" Target="slides/slide81.xml"/><Relationship Id="rId178" Type="http://schemas.openxmlformats.org/officeDocument/2006/relationships/slide" Target="slides/slide82.xml"/><Relationship Id="rId179" Type="http://schemas.openxmlformats.org/officeDocument/2006/relationships/slide" Target="slides/slide83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100" Type="http://schemas.openxmlformats.org/officeDocument/2006/relationships/slide" Target="slides/slide4.xml"/><Relationship Id="rId101" Type="http://schemas.openxmlformats.org/officeDocument/2006/relationships/slide" Target="slides/slide5.xml"/><Relationship Id="rId102" Type="http://schemas.openxmlformats.org/officeDocument/2006/relationships/slide" Target="slides/slide6.xml"/><Relationship Id="rId103" Type="http://schemas.openxmlformats.org/officeDocument/2006/relationships/slide" Target="slides/slide7.xml"/><Relationship Id="rId104" Type="http://schemas.openxmlformats.org/officeDocument/2006/relationships/slide" Target="slides/slide8.xml"/><Relationship Id="rId105" Type="http://schemas.openxmlformats.org/officeDocument/2006/relationships/slide" Target="slides/slide9.xml"/><Relationship Id="rId106" Type="http://schemas.openxmlformats.org/officeDocument/2006/relationships/slide" Target="slides/slide10.xml"/><Relationship Id="rId107" Type="http://schemas.openxmlformats.org/officeDocument/2006/relationships/slide" Target="slides/slide11.xml"/><Relationship Id="rId108" Type="http://schemas.openxmlformats.org/officeDocument/2006/relationships/slide" Target="slides/slide12.xml"/><Relationship Id="rId109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40" Type="http://schemas.openxmlformats.org/officeDocument/2006/relationships/slide" Target="slides/slide44.xml"/><Relationship Id="rId141" Type="http://schemas.openxmlformats.org/officeDocument/2006/relationships/slide" Target="slides/slide4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455774728112"/>
          <c:y val="0.0467742613904031"/>
          <c:w val="0.664499010478371"/>
          <c:h val="0.695810798818112"/>
        </c:manualLayout>
      </c:layout>
      <c:barChart>
        <c:barDir val="col"/>
        <c:grouping val="clustered"/>
        <c:varyColors val="0"/>
        <c:ser>
          <c:idx val="4"/>
          <c:order val="0"/>
          <c:tx>
            <c:v>All-Bank</c:v>
          </c:tx>
          <c:spPr>
            <a:pattFill prst="divot">
              <a:fgClr>
                <a:schemeClr val="tx1">
                  <a:lumMod val="95000"/>
                  <a:lumOff val="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scurves_all!$G$64:$I$64</c:f>
              <c:numCache>
                <c:formatCode>General</c:formatCode>
                <c:ptCount val="3"/>
                <c:pt idx="0">
                  <c:v>5.535874973633975</c:v>
                </c:pt>
                <c:pt idx="1">
                  <c:v>5.302418047791924</c:v>
                </c:pt>
                <c:pt idx="2">
                  <c:v>4.83113468138753</c:v>
                </c:pt>
              </c:numCache>
            </c:numRef>
          </c:val>
        </c:ser>
        <c:ser>
          <c:idx val="1"/>
          <c:order val="1"/>
          <c:tx>
            <c:v>Per-Bank</c:v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scurves_all!$G$65:$I$65</c:f>
              <c:numCache>
                <c:formatCode>General</c:formatCode>
                <c:ptCount val="3"/>
                <c:pt idx="0">
                  <c:v>5.755113495089312</c:v>
                </c:pt>
                <c:pt idx="1">
                  <c:v>5.52556439580259</c:v>
                </c:pt>
                <c:pt idx="2">
                  <c:v>5.0271282827439</c:v>
                </c:pt>
              </c:numCache>
            </c:numRef>
          </c:val>
        </c:ser>
        <c:ser>
          <c:idx val="2"/>
          <c:order val="2"/>
          <c:tx>
            <c:strRef>
              <c:f>'multi-core-fix'!$A$48</c:f>
              <c:strCache>
                <c:ptCount val="1"/>
                <c:pt idx="0">
                  <c:v>Elastic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scurves_all!$G$66:$I$66</c:f>
              <c:numCache>
                <c:formatCode>General</c:formatCode>
                <c:ptCount val="3"/>
                <c:pt idx="0">
                  <c:v>5.634341618497776</c:v>
                </c:pt>
                <c:pt idx="1">
                  <c:v>5.38029795802782</c:v>
                </c:pt>
                <c:pt idx="2">
                  <c:v>4.891055177941427</c:v>
                </c:pt>
              </c:numCache>
            </c:numRef>
          </c:val>
        </c:ser>
        <c:ser>
          <c:idx val="3"/>
          <c:order val="3"/>
          <c:tx>
            <c:strRef>
              <c:f>scurves_all!$A$67</c:f>
              <c:strCache>
                <c:ptCount val="1"/>
                <c:pt idx="0">
                  <c:v>DARP</c:v>
                </c:pt>
              </c:strCache>
            </c:strRef>
          </c:tx>
          <c:spPr>
            <a:solidFill>
              <a:srgbClr val="6699FF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scurves_all!$G$67:$I$67</c:f>
              <c:numCache>
                <c:formatCode>General</c:formatCode>
                <c:ptCount val="3"/>
                <c:pt idx="0">
                  <c:v>5.95370703409367</c:v>
                </c:pt>
                <c:pt idx="1">
                  <c:v>5.81619350258852</c:v>
                </c:pt>
                <c:pt idx="2">
                  <c:v>5.23167174691737</c:v>
                </c:pt>
              </c:numCache>
            </c:numRef>
          </c:val>
        </c:ser>
        <c:ser>
          <c:idx val="6"/>
          <c:order val="4"/>
          <c:tx>
            <c:v>SARP</c:v>
          </c:tx>
          <c:spPr>
            <a:solidFill>
              <a:schemeClr val="accent3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scurves_all!$G$71:$I$71</c:f>
              <c:numCache>
                <c:formatCode>General</c:formatCode>
                <c:ptCount val="3"/>
                <c:pt idx="0">
                  <c:v>5.97768586340373</c:v>
                </c:pt>
                <c:pt idx="1">
                  <c:v>5.9151601519346</c:v>
                </c:pt>
                <c:pt idx="2">
                  <c:v>5.72950979325834</c:v>
                </c:pt>
              </c:numCache>
            </c:numRef>
          </c:val>
        </c:ser>
        <c:ser>
          <c:idx val="5"/>
          <c:order val="5"/>
          <c:tx>
            <c:v>DSARP</c:v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</c:spPr>
          <c:invertIfNegative val="0"/>
          <c:val>
            <c:numRef>
              <c:f>scurves_all!$G$70:$I$70</c:f>
              <c:numCache>
                <c:formatCode>General</c:formatCode>
                <c:ptCount val="3"/>
                <c:pt idx="0">
                  <c:v>5.97229638740283</c:v>
                </c:pt>
                <c:pt idx="1">
                  <c:v>5.95427675277262</c:v>
                </c:pt>
                <c:pt idx="2">
                  <c:v>5.80585148393848</c:v>
                </c:pt>
              </c:numCache>
            </c:numRef>
          </c:val>
        </c:ser>
        <c:ser>
          <c:idx val="0"/>
          <c:order val="6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scurves_all!$G$69:$I$69</c:f>
              <c:numCache>
                <c:formatCode>General</c:formatCode>
                <c:ptCount val="3"/>
                <c:pt idx="0">
                  <c:v>6.025241688849847</c:v>
                </c:pt>
                <c:pt idx="1">
                  <c:v>6.025241688849847</c:v>
                </c:pt>
                <c:pt idx="2">
                  <c:v>6.025241688849847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6445752"/>
        <c:axId val="1906440104"/>
      </c:barChart>
      <c:catAx>
        <c:axId val="19064457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3729533808274"/>
              <c:y val="0.8376560502052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1906440104"/>
        <c:crosses val="autoZero"/>
        <c:auto val="1"/>
        <c:lblAlgn val="ctr"/>
        <c:lblOffset val="100"/>
        <c:noMultiLvlLbl val="0"/>
      </c:catAx>
      <c:valAx>
        <c:axId val="1906440104"/>
        <c:scaling>
          <c:orientation val="minMax"/>
          <c:max val="6.5"/>
          <c:min val="0.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Weighted Speedup</a:t>
                </a:r>
                <a:r>
                  <a:rPr lang="en-US" sz="2400" baseline="0" dirty="0" smtClean="0"/>
                  <a:t> (</a:t>
                </a:r>
                <a:r>
                  <a:rPr lang="en-US" sz="2400" baseline="0" dirty="0" err="1" smtClean="0"/>
                  <a:t>GeoMean</a:t>
                </a:r>
                <a:r>
                  <a:rPr lang="en-US" sz="2400" baseline="0" dirty="0" smtClean="0"/>
                  <a:t>)</a:t>
                </a:r>
                <a:endParaRPr lang="en-US" sz="2400" dirty="0" smtClean="0"/>
              </a:p>
            </c:rich>
          </c:tx>
          <c:layout>
            <c:manualLayout>
              <c:xMode val="edge"/>
              <c:yMode val="edge"/>
              <c:x val="0.0046134084782097"/>
              <c:y val="0.11225938699946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1906445752"/>
        <c:crosses val="autoZero"/>
        <c:crossBetween val="between"/>
        <c:majorUnit val="1.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03385607459252"/>
          <c:y val="0.0972403089036947"/>
          <c:w val="0.196614392540748"/>
          <c:h val="0.646904540644601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715237531098"/>
          <c:y val="0.0467742613904031"/>
          <c:w val="0.678239460657043"/>
          <c:h val="0.695810798818112"/>
        </c:manualLayout>
      </c:layout>
      <c:barChart>
        <c:barDir val="col"/>
        <c:grouping val="clustered"/>
        <c:varyColors val="0"/>
        <c:ser>
          <c:idx val="4"/>
          <c:order val="0"/>
          <c:tx>
            <c:v>All-Bank</c:v>
          </c:tx>
          <c:spPr>
            <a:pattFill prst="divot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energy!$B$22:$D$22</c:f>
              <c:numCache>
                <c:formatCode>General</c:formatCode>
                <c:ptCount val="3"/>
                <c:pt idx="0">
                  <c:v>38.29737486</c:v>
                </c:pt>
                <c:pt idx="1">
                  <c:v>40.28002957</c:v>
                </c:pt>
                <c:pt idx="2">
                  <c:v>44.89668047999999</c:v>
                </c:pt>
              </c:numCache>
            </c:numRef>
          </c:val>
        </c:ser>
        <c:ser>
          <c:idx val="1"/>
          <c:order val="1"/>
          <c:tx>
            <c:v>Per-Bank</c:v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energy!$B$24:$D$24</c:f>
              <c:numCache>
                <c:formatCode>General</c:formatCode>
                <c:ptCount val="3"/>
                <c:pt idx="0">
                  <c:v>38.01339984</c:v>
                </c:pt>
                <c:pt idx="1">
                  <c:v>39.98934172</c:v>
                </c:pt>
                <c:pt idx="2">
                  <c:v>44.55212982</c:v>
                </c:pt>
              </c:numCache>
            </c:numRef>
          </c:val>
        </c:ser>
        <c:ser>
          <c:idx val="2"/>
          <c:order val="2"/>
          <c:tx>
            <c:strRef>
              <c:f>'multi-core-fix'!$A$48</c:f>
              <c:strCache>
                <c:ptCount val="1"/>
                <c:pt idx="0">
                  <c:v>Elastic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energy!$B$23:$D$23</c:f>
              <c:numCache>
                <c:formatCode>General</c:formatCode>
                <c:ptCount val="3"/>
                <c:pt idx="0">
                  <c:v>37.50487284</c:v>
                </c:pt>
                <c:pt idx="1">
                  <c:v>39.31686032</c:v>
                </c:pt>
                <c:pt idx="2">
                  <c:v>44.15089965</c:v>
                </c:pt>
              </c:numCache>
            </c:numRef>
          </c:val>
        </c:ser>
        <c:ser>
          <c:idx val="3"/>
          <c:order val="3"/>
          <c:tx>
            <c:strRef>
              <c:f>scurves_all!$A$67</c:f>
              <c:strCache>
                <c:ptCount val="1"/>
                <c:pt idx="0">
                  <c:v>DARP</c:v>
                </c:pt>
              </c:strCache>
            </c:strRef>
          </c:tx>
          <c:spPr>
            <a:solidFill>
              <a:srgbClr val="6699FF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energy!$B$25:$D$25</c:f>
              <c:numCache>
                <c:formatCode>General</c:formatCode>
                <c:ptCount val="3"/>
                <c:pt idx="0">
                  <c:v>37.19101498</c:v>
                </c:pt>
                <c:pt idx="1">
                  <c:v>38.5880554</c:v>
                </c:pt>
                <c:pt idx="2">
                  <c:v>43.2499876</c:v>
                </c:pt>
              </c:numCache>
            </c:numRef>
          </c:val>
        </c:ser>
        <c:ser>
          <c:idx val="6"/>
          <c:order val="4"/>
          <c:tx>
            <c:v>SARP</c:v>
          </c:tx>
          <c:spPr>
            <a:solidFill>
              <a:schemeClr val="accent3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energy!$B$26:$D$26</c:f>
              <c:numCache>
                <c:formatCode>General</c:formatCode>
                <c:ptCount val="3"/>
                <c:pt idx="0">
                  <c:v>37.10956219</c:v>
                </c:pt>
                <c:pt idx="1">
                  <c:v>38.32202032</c:v>
                </c:pt>
                <c:pt idx="2">
                  <c:v>41.0808851</c:v>
                </c:pt>
              </c:numCache>
            </c:numRef>
          </c:val>
        </c:ser>
        <c:ser>
          <c:idx val="5"/>
          <c:order val="5"/>
          <c:tx>
            <c:v>DSARP</c:v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</c:spPr>
          <c:invertIfNegative val="0"/>
          <c:val>
            <c:numRef>
              <c:f>energy!$B$27:$D$27</c:f>
              <c:numCache>
                <c:formatCode>General</c:formatCode>
                <c:ptCount val="3"/>
                <c:pt idx="0">
                  <c:v>37.13696439</c:v>
                </c:pt>
                <c:pt idx="1">
                  <c:v>38.19702453</c:v>
                </c:pt>
                <c:pt idx="2">
                  <c:v>40.84946035</c:v>
                </c:pt>
              </c:numCache>
            </c:numRef>
          </c:val>
        </c:ser>
        <c:ser>
          <c:idx val="0"/>
          <c:order val="6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energy!$B$28:$D$28</c:f>
              <c:numCache>
                <c:formatCode>General</c:formatCode>
                <c:ptCount val="3"/>
                <c:pt idx="0">
                  <c:v>36.62837379</c:v>
                </c:pt>
                <c:pt idx="1">
                  <c:v>36.62837379</c:v>
                </c:pt>
                <c:pt idx="2">
                  <c:v>36.62837379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1503608"/>
        <c:axId val="1911509240"/>
      </c:barChart>
      <c:catAx>
        <c:axId val="1911503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3729533808274"/>
              <c:y val="0.8376560502052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1911509240"/>
        <c:crosses val="autoZero"/>
        <c:auto val="1"/>
        <c:lblAlgn val="ctr"/>
        <c:lblOffset val="100"/>
        <c:noMultiLvlLbl val="0"/>
      </c:catAx>
      <c:valAx>
        <c:axId val="1911509240"/>
        <c:scaling>
          <c:orientation val="minMax"/>
          <c:max val="45.0"/>
          <c:min val="0.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Energy per Access (nJ)</a:t>
                </a:r>
              </a:p>
            </c:rich>
          </c:tx>
          <c:layout>
            <c:manualLayout>
              <c:xMode val="edge"/>
              <c:yMode val="edge"/>
              <c:x val="4.03290015504668E-6"/>
              <c:y val="0.12810102055878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1911503608"/>
        <c:crosses val="autoZero"/>
        <c:crossBetween val="between"/>
        <c:majorUnit val="5.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09593829516112"/>
          <c:y val="0.0972403089036947"/>
          <c:w val="0.190406170483888"/>
          <c:h val="0.646904540644601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2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10/1/14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10/1/14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9801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75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92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9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2492A5-8086-AE42-BBAD-3383F581B5EB}" type="slidenum">
              <a:rPr lang="en-US" sz="1200">
                <a:solidFill>
                  <a:prstClr val="black"/>
                </a:solidFill>
              </a:rPr>
              <a:pPr eaLnBrk="1" hangingPunct="1"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4005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02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If a cell has lost enough charge, this noise can be large enough to cause a failure on a read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(normally, there is enough noise margin to tolerate the coupling noise)</a:t>
            </a:r>
          </a:p>
        </p:txBody>
      </p:sp>
      <p:sp>
        <p:nvSpPr>
          <p:cNvPr id="3102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B371F93-1368-364E-BACD-3968E0AEB83F}" type="slidenum">
              <a:rPr lang="en-US" sz="1200">
                <a:solidFill>
                  <a:prstClr val="black"/>
                </a:solidFill>
              </a:rPr>
              <a:pPr eaLnBrk="1" hangingPunct="1"/>
              <a:t>36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04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Add number of chips</a:t>
            </a: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511A6E0-5FD7-9241-983D-C89EC9B161F9}" type="slidenum">
              <a:rPr lang="en-US" sz="1200">
                <a:solidFill>
                  <a:prstClr val="black"/>
                </a:solidFill>
              </a:rPr>
              <a:pPr eaLnBrk="1" hangingPunct="1"/>
              <a:t>41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34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Highlight test and round here.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Say each data pattern and its complement is tested to account for true and anti cells</a:t>
            </a:r>
          </a:p>
        </p:txBody>
      </p:sp>
      <p:sp>
        <p:nvSpPr>
          <p:cNvPr id="2334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E629C93-178E-3847-A9B8-5FABEB48FBBA}" type="slidenum">
              <a:rPr lang="en-US" sz="1200">
                <a:solidFill>
                  <a:prstClr val="black"/>
                </a:solidFill>
              </a:rPr>
              <a:pPr eaLnBrk="1" hangingPunct="1"/>
              <a:t>43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75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D2E09E2-60DC-E145-A54A-D8F022826F8B}" type="slidenum">
              <a:rPr lang="en-US" sz="1200">
                <a:solidFill>
                  <a:prstClr val="black"/>
                </a:solidFill>
              </a:rPr>
              <a:pPr eaLnBrk="1" hangingPunct="1"/>
              <a:t>46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75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D2E09E2-60DC-E145-A54A-D8F022826F8B}" type="slidenum">
              <a:rPr lang="en-US" sz="1200">
                <a:solidFill>
                  <a:prstClr val="black"/>
                </a:solidFill>
              </a:rPr>
              <a:pPr eaLnBrk="1" hangingPunct="1"/>
              <a:t>51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75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D2E09E2-60DC-E145-A54A-D8F022826F8B}" type="slidenum">
              <a:rPr lang="en-US" sz="1200">
                <a:solidFill>
                  <a:prstClr val="black"/>
                </a:solidFill>
              </a:rPr>
              <a:pPr eaLnBrk="1" hangingPunct="1"/>
              <a:t>61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12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1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8212E5-32B0-1B40-8DB6-AB5373768840}" type="slidenum">
              <a:rPr lang="en-US" sz="1200">
                <a:solidFill>
                  <a:prstClr val="black"/>
                </a:solidFill>
              </a:rPr>
              <a:pPr eaLnBrk="1" hangingPunct="1"/>
              <a:t>63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high-level</a:t>
            </a:r>
            <a:r>
              <a:rPr lang="en-US" baseline="0" dirty="0" smtClean="0"/>
              <a:t> design for online profiling system is based to thee key observations: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4040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Based on</a:t>
            </a:r>
            <a:r>
              <a:rPr lang="en-US" baseline="0" dirty="0" smtClean="0"/>
              <a:t> these observations, we propose that in an online profiling system,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160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</a:t>
            </a:r>
            <a:r>
              <a:rPr lang="en-US" baseline="0" dirty="0" smtClean="0"/>
              <a:t> we executed the code on four different processors, all four of them yielded errors. Intel </a:t>
            </a:r>
            <a:r>
              <a:rPr lang="en-US" baseline="0" dirty="0" err="1" smtClean="0"/>
              <a:t>Haswell</a:t>
            </a:r>
            <a:r>
              <a:rPr lang="en-US" baseline="0" dirty="0" smtClean="0"/>
              <a:t> has the most errors, at 23 thousand, because it has the highest rate of accessing DRAM.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Later on, I’ll show that we can induce as many as ten million disturbance errors in a more controlled environment.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this, we conclude that disturbance errors are a serious reliability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6293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2796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0471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1490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9046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3421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0454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03259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8059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84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Relationship Id="rId2" Type="http://schemas.openxmlformats.org/officeDocument/2006/relationships/image" Target="../media/image1.png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Relationship Id="rId2" Type="http://schemas.openxmlformats.org/officeDocument/2006/relationships/image" Target="../media/image1.png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Relationship Id="rId2" Type="http://schemas.openxmlformats.org/officeDocument/2006/relationships/image" Target="../media/image1.png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Relationship Id="rId2" Type="http://schemas.openxmlformats.org/officeDocument/2006/relationships/image" Target="../media/image1.png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Relationship Id="rId2" Type="http://schemas.openxmlformats.org/officeDocument/2006/relationships/image" Target="../media/image1.png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2611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63168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45242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12070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89315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3282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2226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23389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59521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3446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93421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7529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84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080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62752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35012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39108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432550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48326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48521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5936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04457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56829"/>
      </p:ext>
    </p:extLst>
  </p:cSld>
  <p:clrMapOvr>
    <a:masterClrMapping/>
  </p:clrMapOvr>
  <p:transition xmlns:p14="http://schemas.microsoft.com/office/powerpoint/2010/main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0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82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09920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3200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50378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26443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19595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90141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45112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19678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48859"/>
      </p:ext>
    </p:extLst>
  </p:cSld>
  <p:clrMapOvr>
    <a:masterClrMapping/>
  </p:clrMapOvr>
  <p:transition xmlns:p14="http://schemas.microsoft.com/office/powerpoint/2010/main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07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67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45691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45520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41360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74432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70539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26227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20534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06107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71674"/>
      </p:ext>
    </p:extLst>
  </p:cSld>
  <p:clrMapOvr>
    <a:masterClrMapping/>
  </p:clrMapOvr>
  <p:transition xmlns:p14="http://schemas.microsoft.com/office/powerpoint/2010/main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7418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653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05956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21440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31632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69086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84216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15989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64310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34498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18053"/>
      </p:ext>
    </p:extLst>
  </p:cSld>
  <p:clrMapOvr>
    <a:masterClrMapping/>
  </p:clrMapOvr>
  <p:transition xmlns:p14="http://schemas.microsoft.com/office/powerpoint/2010/main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88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8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2595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73341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6800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138417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84149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54685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64458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76073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90264"/>
      </p:ext>
    </p:extLst>
  </p:cSld>
  <p:clrMapOvr>
    <a:masterClrMapping/>
  </p:clrMapOvr>
  <p:transition xmlns:p14="http://schemas.microsoft.com/office/powerpoint/2010/main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667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971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04285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82226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77633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70502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009673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783394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77292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3532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91402"/>
      </p:ext>
    </p:extLst>
  </p:cSld>
  <p:clrMapOvr>
    <a:masterClrMapping/>
  </p:clrMapOvr>
  <p:transition xmlns:p14="http://schemas.microsoft.com/office/powerpoint/2010/main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601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26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70630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00305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21681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220597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13127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01247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25535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76543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70742"/>
      </p:ext>
    </p:extLst>
  </p:cSld>
  <p:clrMapOvr>
    <a:masterClrMapping/>
  </p:clrMapOvr>
  <p:transition xmlns:p14="http://schemas.microsoft.com/office/powerpoint/2010/main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120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118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65408"/>
      </p:ext>
    </p:extLst>
  </p:cSld>
  <p:clrMapOvr>
    <a:masterClrMapping/>
  </p:clrMapOvr>
  <p:transition xmlns:p14="http://schemas.microsoft.com/office/powerpoint/2010/main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96661"/>
      </p:ext>
    </p:extLst>
  </p:cSld>
  <p:clrMapOvr>
    <a:masterClrMapping/>
  </p:clrMapOvr>
  <p:transition xmlns:p14="http://schemas.microsoft.com/office/powerpoint/2010/main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540534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91957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23989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65795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28909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37865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19053"/>
      </p:ext>
    </p:extLst>
  </p:cSld>
  <p:clrMapOvr>
    <a:masterClrMapping/>
  </p:clrMapOvr>
  <p:transition xmlns:p14="http://schemas.microsoft.com/office/powerpoint/2010/main"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 xmlns:p14="http://schemas.microsoft.com/office/powerpoint/2010/main"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53716"/>
      </p:ext>
    </p:extLst>
  </p:cSld>
  <p:clrMapOvr>
    <a:masterClrMapping/>
  </p:clrMapOvr>
  <p:transition xmlns:p14="http://schemas.microsoft.com/office/powerpoint/2010/main"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71660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41524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4451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57304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83124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49351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62814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51912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43517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45856"/>
      </p:ext>
    </p:extLst>
  </p:cSld>
  <p:clrMapOvr>
    <a:masterClrMapping/>
  </p:clrMapOvr>
  <p:transition xmlns:p14="http://schemas.microsoft.com/office/powerpoint/2010/main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13879"/>
      </p:ext>
    </p:extLst>
  </p:cSld>
  <p:clrMapOvr>
    <a:masterClrMapping/>
  </p:clrMapOvr>
  <p:transition xmlns:p14="http://schemas.microsoft.com/office/powerpoint/2010/main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188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79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44841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58190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09637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6544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19383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39724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6912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36880"/>
      </p:ext>
    </p:extLst>
  </p:cSld>
  <p:clrMapOvr>
    <a:masterClrMapping/>
  </p:clrMapOvr>
  <p:transition xmlns:p14="http://schemas.microsoft.com/office/powerpoint/2010/main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67913"/>
      </p:ext>
    </p:extLst>
  </p:cSld>
  <p:clrMapOvr>
    <a:masterClrMapping/>
  </p:clrMapOvr>
  <p:transition xmlns:p14="http://schemas.microsoft.com/office/powerpoint/2010/main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594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114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7478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81831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02507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97070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06901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11551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16413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80742"/>
      </p:ext>
    </p:extLst>
  </p:cSld>
  <p:clrMapOvr>
    <a:masterClrMapping/>
  </p:clrMapOvr>
  <p:transition xmlns:p14="http://schemas.microsoft.com/office/powerpoint/2010/main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13729"/>
      </p:ext>
    </p:extLst>
  </p:cSld>
  <p:clrMapOvr>
    <a:masterClrMapping/>
  </p:clrMapOvr>
  <p:transition xmlns:p14="http://schemas.microsoft.com/office/powerpoint/2010/main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 xmlns:p14="http://schemas.microsoft.com/office/powerpoint/2010/main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 xmlns:p14="http://schemas.microsoft.com/office/powerpoint/2010/main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35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517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65105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22477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86661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3250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34542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14153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43796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876729"/>
      </p:ext>
    </p:extLst>
  </p:cSld>
  <p:clrMapOvr>
    <a:masterClrMapping/>
  </p:clrMapOvr>
  <p:transition xmlns:p14="http://schemas.microsoft.com/office/powerpoint/2010/main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20275"/>
      </p:ext>
    </p:extLst>
  </p:cSld>
  <p:clrMapOvr>
    <a:masterClrMapping/>
  </p:clrMapOvr>
  <p:transition xmlns:p14="http://schemas.microsoft.com/office/powerpoint/2010/main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38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33948"/>
      </p:ext>
    </p:extLst>
  </p:cSld>
  <p:clrMapOvr>
    <a:masterClrMapping/>
  </p:clrMapOvr>
  <p:transition xmlns:p14="http://schemas.microsoft.com/office/powerpoint/2010/main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57159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67184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81820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74959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34324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20314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60843"/>
      </p:ext>
    </p:extLst>
  </p:cSld>
  <p:clrMapOvr>
    <a:masterClrMapping/>
  </p:clrMapOvr>
  <p:transition xmlns:p14="http://schemas.microsoft.com/office/powerpoint/2010/main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07779"/>
      </p:ext>
    </p:extLst>
  </p:cSld>
  <p:clrMapOvr>
    <a:masterClrMapping/>
  </p:clrMapOvr>
  <p:transition xmlns:p14="http://schemas.microsoft.com/office/powerpoint/2010/main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468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97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59109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9854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19786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289132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28748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391399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01394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78396"/>
      </p:ext>
    </p:extLst>
  </p:cSld>
  <p:clrMapOvr>
    <a:masterClrMapping/>
  </p:clrMapOvr>
  <p:transition xmlns:p14="http://schemas.microsoft.com/office/powerpoint/2010/main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0708"/>
      </p:ext>
    </p:extLst>
  </p:cSld>
  <p:clrMapOvr>
    <a:masterClrMapping/>
  </p:clrMapOvr>
  <p:transition xmlns:p14="http://schemas.microsoft.com/office/powerpoint/2010/main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428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71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5024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373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82568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72060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21180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58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8227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26856"/>
      </p:ext>
    </p:extLst>
  </p:cSld>
  <p:clrMapOvr>
    <a:masterClrMapping/>
  </p:clrMapOvr>
  <p:transition xmlns:p14="http://schemas.microsoft.com/office/powerpoint/2010/main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14795"/>
      </p:ext>
    </p:extLst>
  </p:cSld>
  <p:clrMapOvr>
    <a:masterClrMapping/>
  </p:clrMapOvr>
  <p:transition xmlns:p14="http://schemas.microsoft.com/office/powerpoint/2010/main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9114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7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28688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15083"/>
      </p:ext>
    </p:extLst>
  </p:cSld>
  <p:clrMapOvr>
    <a:masterClrMapping/>
  </p:clrMapOvr>
  <p:transition xmlns:p14="http://schemas.microsoft.com/office/powerpoint/2010/main"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87990"/>
      </p:ext>
    </p:extLst>
  </p:cSld>
  <p:clrMapOvr>
    <a:masterClrMapping/>
  </p:clrMapOvr>
  <p:transition xmlns:p14="http://schemas.microsoft.com/office/powerpoint/2010/main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00800"/>
      </p:ext>
    </p:extLst>
  </p:cSld>
  <p:clrMapOvr>
    <a:masterClrMapping/>
  </p:clrMapOvr>
  <p:transition xmlns:p14="http://schemas.microsoft.com/office/powerpoint/2010/main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43290"/>
      </p:ext>
    </p:extLst>
  </p:cSld>
  <p:clrMapOvr>
    <a:masterClrMapping/>
  </p:clrMapOvr>
  <p:transition xmlns:p14="http://schemas.microsoft.com/office/powerpoint/2010/main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57497"/>
      </p:ext>
    </p:extLst>
  </p:cSld>
  <p:clrMapOvr>
    <a:masterClrMapping/>
  </p:clrMapOvr>
  <p:transition xmlns:p14="http://schemas.microsoft.com/office/powerpoint/2010/main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58260"/>
      </p:ext>
    </p:extLst>
  </p:cSld>
  <p:clrMapOvr>
    <a:masterClrMapping/>
  </p:clrMapOvr>
  <p:transition xmlns:p14="http://schemas.microsoft.com/office/powerpoint/2010/main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87346"/>
      </p:ext>
    </p:extLst>
  </p:cSld>
  <p:clrMapOvr>
    <a:masterClrMapping/>
  </p:clrMapOvr>
  <p:transition xmlns:p14="http://schemas.microsoft.com/office/powerpoint/2010/main"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4543"/>
      </p:ext>
    </p:extLst>
  </p:cSld>
  <p:clrMapOvr>
    <a:masterClrMapping/>
  </p:clrMapOvr>
  <p:transition xmlns:p14="http://schemas.microsoft.com/office/powerpoint/2010/main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34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30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39854"/>
      </p:ext>
    </p:extLst>
  </p:cSld>
  <p:clrMapOvr>
    <a:masterClrMapping/>
  </p:clrMapOvr>
  <p:transition xmlns:p14="http://schemas.microsoft.com/office/powerpoint/2010/main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07432"/>
      </p:ext>
    </p:extLst>
  </p:cSld>
  <p:clrMapOvr>
    <a:masterClrMapping/>
  </p:clrMapOvr>
  <p:transition xmlns:p14="http://schemas.microsoft.com/office/powerpoint/2010/main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254174"/>
      </p:ext>
    </p:extLst>
  </p:cSld>
  <p:clrMapOvr>
    <a:masterClrMapping/>
  </p:clrMapOvr>
  <p:transition xmlns:p14="http://schemas.microsoft.com/office/powerpoint/2010/main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30106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57761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54088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82434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06548"/>
      </p:ext>
    </p:extLst>
  </p:cSld>
  <p:clrMapOvr>
    <a:masterClrMapping/>
  </p:clrMapOvr>
  <p:transition xmlns:p14="http://schemas.microsoft.com/office/powerpoint/2010/main"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00364"/>
      </p:ext>
    </p:extLst>
  </p:cSld>
  <p:clrMapOvr>
    <a:masterClrMapping/>
  </p:clrMapOvr>
  <p:transition xmlns:p14="http://schemas.microsoft.com/office/powerpoint/2010/main"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4784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73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3669"/>
      </p:ext>
    </p:extLst>
  </p:cSld>
  <p:clrMapOvr>
    <a:masterClrMapping/>
  </p:clrMapOvr>
  <p:transition xmlns:p14="http://schemas.microsoft.com/office/powerpoint/2010/main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02775"/>
      </p:ext>
    </p:extLst>
  </p:cSld>
  <p:clrMapOvr>
    <a:masterClrMapping/>
  </p:clrMapOvr>
  <p:transition xmlns:p14="http://schemas.microsoft.com/office/powerpoint/2010/main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27722"/>
      </p:ext>
    </p:extLst>
  </p:cSld>
  <p:clrMapOvr>
    <a:masterClrMapping/>
  </p:clrMapOvr>
  <p:transition xmlns:p14="http://schemas.microsoft.com/office/powerpoint/2010/main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346332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66495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73260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06717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34264"/>
      </p:ext>
    </p:extLst>
  </p:cSld>
  <p:clrMapOvr>
    <a:masterClrMapping/>
  </p:clrMapOvr>
  <p:transition xmlns:p14="http://schemas.microsoft.com/office/powerpoint/2010/main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77286"/>
      </p:ext>
    </p:extLst>
  </p:cSld>
  <p:clrMapOvr>
    <a:masterClrMapping/>
  </p:clrMapOvr>
  <p:transition xmlns:p14="http://schemas.microsoft.com/office/powerpoint/2010/main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 xmlns:p14="http://schemas.microsoft.com/office/powerpoint/2010/main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 xmlns:p14="http://schemas.microsoft.com/office/powerpoint/2010/main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 xmlns:p14="http://schemas.microsoft.com/office/powerpoint/2010/main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 xmlns:p14="http://schemas.microsoft.com/office/powerpoint/2010/main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 xmlns:p14="http://schemas.microsoft.com/office/powerpoint/2010/main"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 xmlns:p14="http://schemas.microsoft.com/office/powerpoint/2010/main"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08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017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82936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631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69643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21898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52695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59132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28573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60051"/>
      </p:ext>
    </p:extLst>
  </p:cSld>
  <p:clrMapOvr>
    <a:masterClrMapping/>
  </p:clrMapOvr>
  <p:transition xmlns:p14="http://schemas.microsoft.com/office/powerpoint/2010/main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30656"/>
      </p:ext>
    </p:extLst>
  </p:cSld>
  <p:clrMapOvr>
    <a:masterClrMapping/>
  </p:clrMapOvr>
  <p:transition xmlns:p14="http://schemas.microsoft.com/office/powerpoint/2010/main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667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74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393553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76035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88073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57592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34329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61221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53533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40557"/>
      </p:ext>
    </p:extLst>
  </p:cSld>
  <p:clrMapOvr>
    <a:masterClrMapping/>
  </p:clrMapOvr>
  <p:transition xmlns:p14="http://schemas.microsoft.com/office/powerpoint/2010/main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502"/>
      </p:ext>
    </p:extLst>
  </p:cSld>
  <p:clrMapOvr>
    <a:masterClrMapping/>
  </p:clrMapOvr>
  <p:transition xmlns:p14="http://schemas.microsoft.com/office/powerpoint/2010/main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11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505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50420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46693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93774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05740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7623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77100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330991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80419"/>
      </p:ext>
    </p:extLst>
  </p:cSld>
  <p:clrMapOvr>
    <a:masterClrMapping/>
  </p:clrMapOvr>
  <p:transition xmlns:p14="http://schemas.microsoft.com/office/powerpoint/2010/main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93782"/>
      </p:ext>
    </p:extLst>
  </p:cSld>
  <p:clrMapOvr>
    <a:masterClrMapping/>
  </p:clrMapOvr>
  <p:transition xmlns:p14="http://schemas.microsoft.com/office/powerpoint/2010/main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724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281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58642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00375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07474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55856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37986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28417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28632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65297"/>
      </p:ext>
    </p:extLst>
  </p:cSld>
  <p:clrMapOvr>
    <a:masterClrMapping/>
  </p:clrMapOvr>
  <p:transition xmlns:p14="http://schemas.microsoft.com/office/powerpoint/2010/main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50194"/>
      </p:ext>
    </p:extLst>
  </p:cSld>
  <p:clrMapOvr>
    <a:masterClrMapping/>
  </p:clrMapOvr>
  <p:transition xmlns:p14="http://schemas.microsoft.com/office/powerpoint/2010/main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 xmlns:p14="http://schemas.microsoft.com/office/powerpoint/2010/main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 xmlns:p14="http://schemas.microsoft.com/office/powerpoint/2010/main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 xmlns:p14="http://schemas.microsoft.com/office/powerpoint/2010/main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 xmlns:p14="http://schemas.microsoft.com/office/powerpoint/2010/main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 xmlns:p14="http://schemas.microsoft.com/office/powerpoint/2010/main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 xmlns:p14="http://schemas.microsoft.com/office/powerpoint/2010/main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 xmlns:p14="http://schemas.microsoft.com/office/powerpoint/2010/main"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 xmlns:p14="http://schemas.microsoft.com/office/powerpoint/2010/main"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 xmlns:p14="http://schemas.microsoft.com/office/powerpoint/2010/main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 xmlns:p14="http://schemas.microsoft.com/office/powerpoint/2010/main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 xmlns:p14="http://schemas.microsoft.com/office/powerpoint/2010/main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 xmlns:p14="http://schemas.microsoft.com/office/powerpoint/2010/main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 xmlns:p14="http://schemas.microsoft.com/office/powerpoint/2010/main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 xmlns:p14="http://schemas.microsoft.com/office/powerpoint/2010/main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 xmlns:p14="http://schemas.microsoft.com/office/powerpoint/2010/main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 xmlns:p14="http://schemas.microsoft.com/office/powerpoint/2010/main"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 xmlns:p14="http://schemas.microsoft.com/office/powerpoint/2010/main"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 xmlns:p14="http://schemas.microsoft.com/office/powerpoint/2010/main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 xmlns:p14="http://schemas.microsoft.com/office/powerpoint/2010/main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 xmlns:p14="http://schemas.microsoft.com/office/powerpoint/2010/main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 xmlns:p14="http://schemas.microsoft.com/office/powerpoint/2010/main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 xmlns:p14="http://schemas.microsoft.com/office/powerpoint/2010/main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 xmlns:p14="http://schemas.microsoft.com/office/powerpoint/2010/main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 xmlns:p14="http://schemas.microsoft.com/office/powerpoint/2010/main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 xmlns:p14="http://schemas.microsoft.com/office/powerpoint/2010/main"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 xmlns:p14="http://schemas.microsoft.com/office/powerpoint/2010/main"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 xmlns:p14="http://schemas.microsoft.com/office/powerpoint/2010/main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 xmlns:p14="http://schemas.microsoft.com/office/powerpoint/2010/main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 xmlns:p14="http://schemas.microsoft.com/office/powerpoint/2010/main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 xmlns:p14="http://schemas.microsoft.com/office/powerpoint/2010/main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 xmlns:p14="http://schemas.microsoft.com/office/powerpoint/2010/main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 xmlns:p14="http://schemas.microsoft.com/office/powerpoint/2010/main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 xmlns:p14="http://schemas.microsoft.com/office/powerpoint/2010/main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 xmlns:p14="http://schemas.microsoft.com/office/powerpoint/2010/main"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 xmlns:p14="http://schemas.microsoft.com/office/powerpoint/2010/main"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94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16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10111"/>
      </p:ext>
    </p:extLst>
  </p:cSld>
  <p:clrMapOvr>
    <a:masterClrMapping/>
  </p:clrMapOvr>
  <p:transition xmlns:p14="http://schemas.microsoft.com/office/powerpoint/2010/main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834464"/>
      </p:ext>
    </p:extLst>
  </p:cSld>
  <p:clrMapOvr>
    <a:masterClrMapping/>
  </p:clrMapOvr>
  <p:transition xmlns:p14="http://schemas.microsoft.com/office/powerpoint/2010/main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08114"/>
      </p:ext>
    </p:extLst>
  </p:cSld>
  <p:clrMapOvr>
    <a:masterClrMapping/>
  </p:clrMapOvr>
  <p:transition xmlns:p14="http://schemas.microsoft.com/office/powerpoint/2010/main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49189"/>
      </p:ext>
    </p:extLst>
  </p:cSld>
  <p:clrMapOvr>
    <a:masterClrMapping/>
  </p:clrMapOvr>
  <p:transition xmlns:p14="http://schemas.microsoft.com/office/powerpoint/2010/main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46668"/>
      </p:ext>
    </p:extLst>
  </p:cSld>
  <p:clrMapOvr>
    <a:masterClrMapping/>
  </p:clrMapOvr>
  <p:transition xmlns:p14="http://schemas.microsoft.com/office/powerpoint/2010/main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33814"/>
      </p:ext>
    </p:extLst>
  </p:cSld>
  <p:clrMapOvr>
    <a:masterClrMapping/>
  </p:clrMapOvr>
  <p:transition xmlns:p14="http://schemas.microsoft.com/office/powerpoint/2010/main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430809"/>
      </p:ext>
    </p:extLst>
  </p:cSld>
  <p:clrMapOvr>
    <a:masterClrMapping/>
  </p:clrMapOvr>
  <p:transition xmlns:p14="http://schemas.microsoft.com/office/powerpoint/2010/main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93290"/>
      </p:ext>
    </p:extLst>
  </p:cSld>
  <p:clrMapOvr>
    <a:masterClrMapping/>
  </p:clrMapOvr>
  <p:transition xmlns:p14="http://schemas.microsoft.com/office/powerpoint/2010/main"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68260"/>
      </p:ext>
    </p:extLst>
  </p:cSld>
  <p:clrMapOvr>
    <a:masterClrMapping/>
  </p:clrMapOvr>
  <p:transition xmlns:p14="http://schemas.microsoft.com/office/powerpoint/2010/main"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0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819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8065"/>
      </p:ext>
    </p:extLst>
  </p:cSld>
  <p:clrMapOvr>
    <a:masterClrMapping/>
  </p:clrMapOvr>
  <p:transition xmlns:p14="http://schemas.microsoft.com/office/powerpoint/2010/main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65501"/>
      </p:ext>
    </p:extLst>
  </p:cSld>
  <p:clrMapOvr>
    <a:masterClrMapping/>
  </p:clrMapOvr>
  <p:transition xmlns:p14="http://schemas.microsoft.com/office/powerpoint/2010/main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86822"/>
      </p:ext>
    </p:extLst>
  </p:cSld>
  <p:clrMapOvr>
    <a:masterClrMapping/>
  </p:clrMapOvr>
  <p:transition xmlns:p14="http://schemas.microsoft.com/office/powerpoint/2010/main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00457"/>
      </p:ext>
    </p:extLst>
  </p:cSld>
  <p:clrMapOvr>
    <a:masterClrMapping/>
  </p:clrMapOvr>
  <p:transition xmlns:p14="http://schemas.microsoft.com/office/powerpoint/2010/main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11960"/>
      </p:ext>
    </p:extLst>
  </p:cSld>
  <p:clrMapOvr>
    <a:masterClrMapping/>
  </p:clrMapOvr>
  <p:transition xmlns:p14="http://schemas.microsoft.com/office/powerpoint/2010/main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2572"/>
      </p:ext>
    </p:extLst>
  </p:cSld>
  <p:clrMapOvr>
    <a:masterClrMapping/>
  </p:clrMapOvr>
  <p:transition xmlns:p14="http://schemas.microsoft.com/office/powerpoint/2010/main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30030"/>
      </p:ext>
    </p:extLst>
  </p:cSld>
  <p:clrMapOvr>
    <a:masterClrMapping/>
  </p:clrMapOvr>
  <p:transition xmlns:p14="http://schemas.microsoft.com/office/powerpoint/2010/main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12379"/>
      </p:ext>
    </p:extLst>
  </p:cSld>
  <p:clrMapOvr>
    <a:masterClrMapping/>
  </p:clrMapOvr>
  <p:transition xmlns:p14="http://schemas.microsoft.com/office/powerpoint/2010/main"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52218"/>
      </p:ext>
    </p:extLst>
  </p:cSld>
  <p:clrMapOvr>
    <a:masterClrMapping/>
  </p:clrMapOvr>
  <p:transition xmlns:p14="http://schemas.microsoft.com/office/powerpoint/2010/main"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945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19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46084"/>
      </p:ext>
    </p:extLst>
  </p:cSld>
  <p:clrMapOvr>
    <a:masterClrMapping/>
  </p:clrMapOvr>
  <p:transition xmlns:p14="http://schemas.microsoft.com/office/powerpoint/2010/main"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30384"/>
      </p:ext>
    </p:extLst>
  </p:cSld>
  <p:clrMapOvr>
    <a:masterClrMapping/>
  </p:clrMapOvr>
  <p:transition xmlns:p14="http://schemas.microsoft.com/office/powerpoint/2010/main"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35330"/>
      </p:ext>
    </p:extLst>
  </p:cSld>
  <p:clrMapOvr>
    <a:masterClrMapping/>
  </p:clrMapOvr>
  <p:transition xmlns:p14="http://schemas.microsoft.com/office/powerpoint/2010/main"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23103"/>
      </p:ext>
    </p:extLst>
  </p:cSld>
  <p:clrMapOvr>
    <a:masterClrMapping/>
  </p:clrMapOvr>
  <p:transition xmlns:p14="http://schemas.microsoft.com/office/powerpoint/2010/main"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6734"/>
      </p:ext>
    </p:extLst>
  </p:cSld>
  <p:clrMapOvr>
    <a:masterClrMapping/>
  </p:clrMapOvr>
  <p:transition xmlns:p14="http://schemas.microsoft.com/office/powerpoint/2010/main"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60989"/>
      </p:ext>
    </p:extLst>
  </p:cSld>
  <p:clrMapOvr>
    <a:masterClrMapping/>
  </p:clrMapOvr>
  <p:transition xmlns:p14="http://schemas.microsoft.com/office/powerpoint/2010/main"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80169"/>
      </p:ext>
    </p:extLst>
  </p:cSld>
  <p:clrMapOvr>
    <a:masterClrMapping/>
  </p:clrMapOvr>
  <p:transition xmlns:p14="http://schemas.microsoft.com/office/powerpoint/2010/main"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03604"/>
      </p:ext>
    </p:extLst>
  </p:cSld>
  <p:clrMapOvr>
    <a:masterClrMapping/>
  </p:clrMapOvr>
  <p:transition xmlns:p14="http://schemas.microsoft.com/office/powerpoint/2010/main"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606148"/>
      </p:ext>
    </p:extLst>
  </p:cSld>
  <p:clrMapOvr>
    <a:masterClrMapping/>
  </p:clrMapOvr>
  <p:transition xmlns:p14="http://schemas.microsoft.com/office/powerpoint/2010/main"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28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50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03574"/>
      </p:ext>
    </p:extLst>
  </p:cSld>
  <p:clrMapOvr>
    <a:masterClrMapping/>
  </p:clrMapOvr>
  <p:transition xmlns:p14="http://schemas.microsoft.com/office/powerpoint/2010/main"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63886"/>
      </p:ext>
    </p:extLst>
  </p:cSld>
  <p:clrMapOvr>
    <a:masterClrMapping/>
  </p:clrMapOvr>
  <p:transition xmlns:p14="http://schemas.microsoft.com/office/powerpoint/2010/main"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89393"/>
      </p:ext>
    </p:extLst>
  </p:cSld>
  <p:clrMapOvr>
    <a:masterClrMapping/>
  </p:clrMapOvr>
  <p:transition xmlns:p14="http://schemas.microsoft.com/office/powerpoint/2010/main"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95704"/>
      </p:ext>
    </p:extLst>
  </p:cSld>
  <p:clrMapOvr>
    <a:masterClrMapping/>
  </p:clrMapOvr>
  <p:transition xmlns:p14="http://schemas.microsoft.com/office/powerpoint/2010/main"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90793"/>
      </p:ext>
    </p:extLst>
  </p:cSld>
  <p:clrMapOvr>
    <a:masterClrMapping/>
  </p:clrMapOvr>
  <p:transition xmlns:p14="http://schemas.microsoft.com/office/powerpoint/2010/main"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9047"/>
      </p:ext>
    </p:extLst>
  </p:cSld>
  <p:clrMapOvr>
    <a:masterClrMapping/>
  </p:clrMapOvr>
  <p:transition xmlns:p14="http://schemas.microsoft.com/office/powerpoint/2010/main"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94007"/>
      </p:ext>
    </p:extLst>
  </p:cSld>
  <p:clrMapOvr>
    <a:masterClrMapping/>
  </p:clrMapOvr>
  <p:transition xmlns:p14="http://schemas.microsoft.com/office/powerpoint/2010/main"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1934"/>
      </p:ext>
    </p:extLst>
  </p:cSld>
  <p:clrMapOvr>
    <a:masterClrMapping/>
  </p:clrMapOvr>
  <p:transition xmlns:p14="http://schemas.microsoft.com/office/powerpoint/2010/main"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41461"/>
      </p:ext>
    </p:extLst>
  </p:cSld>
  <p:clrMapOvr>
    <a:masterClrMapping/>
  </p:clrMapOvr>
  <p:transition xmlns:p14="http://schemas.microsoft.com/office/powerpoint/2010/main"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954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67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08780"/>
      </p:ext>
    </p:extLst>
  </p:cSld>
  <p:clrMapOvr>
    <a:masterClrMapping/>
  </p:clrMapOvr>
  <p:transition xmlns:p14="http://schemas.microsoft.com/office/powerpoint/2010/main"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42485"/>
      </p:ext>
    </p:extLst>
  </p:cSld>
  <p:clrMapOvr>
    <a:masterClrMapping/>
  </p:clrMapOvr>
  <p:transition xmlns:p14="http://schemas.microsoft.com/office/powerpoint/2010/main"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05932"/>
      </p:ext>
    </p:extLst>
  </p:cSld>
  <p:clrMapOvr>
    <a:masterClrMapping/>
  </p:clrMapOvr>
  <p:transition xmlns:p14="http://schemas.microsoft.com/office/powerpoint/2010/main"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04489"/>
      </p:ext>
    </p:extLst>
  </p:cSld>
  <p:clrMapOvr>
    <a:masterClrMapping/>
  </p:clrMapOvr>
  <p:transition xmlns:p14="http://schemas.microsoft.com/office/powerpoint/2010/main"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06535"/>
      </p:ext>
    </p:extLst>
  </p:cSld>
  <p:clrMapOvr>
    <a:masterClrMapping/>
  </p:clrMapOvr>
  <p:transition xmlns:p14="http://schemas.microsoft.com/office/powerpoint/2010/main"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9977"/>
      </p:ext>
    </p:extLst>
  </p:cSld>
  <p:clrMapOvr>
    <a:masterClrMapping/>
  </p:clrMapOvr>
  <p:transition xmlns:p14="http://schemas.microsoft.com/office/powerpoint/2010/main"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55394"/>
      </p:ext>
    </p:extLst>
  </p:cSld>
  <p:clrMapOvr>
    <a:masterClrMapping/>
  </p:clrMapOvr>
  <p:transition xmlns:p14="http://schemas.microsoft.com/office/powerpoint/2010/main"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94233"/>
      </p:ext>
    </p:extLst>
  </p:cSld>
  <p:clrMapOvr>
    <a:masterClrMapping/>
  </p:clrMapOvr>
  <p:transition xmlns:p14="http://schemas.microsoft.com/office/powerpoint/2010/main"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89795"/>
      </p:ext>
    </p:extLst>
  </p:cSld>
  <p:clrMapOvr>
    <a:masterClrMapping/>
  </p:clrMapOvr>
  <p:transition xmlns:p14="http://schemas.microsoft.com/office/powerpoint/2010/main"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69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119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19307"/>
      </p:ext>
    </p:extLst>
  </p:cSld>
  <p:clrMapOvr>
    <a:masterClrMapping/>
  </p:clrMapOvr>
  <p:transition xmlns:p14="http://schemas.microsoft.com/office/powerpoint/2010/main"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20250"/>
      </p:ext>
    </p:extLst>
  </p:cSld>
  <p:clrMapOvr>
    <a:masterClrMapping/>
  </p:clrMapOvr>
  <p:transition xmlns:p14="http://schemas.microsoft.com/office/powerpoint/2010/main"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82828"/>
      </p:ext>
    </p:extLst>
  </p:cSld>
  <p:clrMapOvr>
    <a:masterClrMapping/>
  </p:clrMapOvr>
  <p:transition xmlns:p14="http://schemas.microsoft.com/office/powerpoint/2010/main"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55737"/>
      </p:ext>
    </p:extLst>
  </p:cSld>
  <p:clrMapOvr>
    <a:masterClrMapping/>
  </p:clrMapOvr>
  <p:transition xmlns:p14="http://schemas.microsoft.com/office/powerpoint/2010/main"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37128"/>
      </p:ext>
    </p:extLst>
  </p:cSld>
  <p:clrMapOvr>
    <a:masterClrMapping/>
  </p:clrMapOvr>
  <p:transition xmlns:p14="http://schemas.microsoft.com/office/powerpoint/2010/main"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12238"/>
      </p:ext>
    </p:extLst>
  </p:cSld>
  <p:clrMapOvr>
    <a:masterClrMapping/>
  </p:clrMapOvr>
  <p:transition xmlns:p14="http://schemas.microsoft.com/office/powerpoint/2010/main"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0750"/>
      </p:ext>
    </p:extLst>
  </p:cSld>
  <p:clrMapOvr>
    <a:masterClrMapping/>
  </p:clrMapOvr>
  <p:transition xmlns:p14="http://schemas.microsoft.com/office/powerpoint/2010/main"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83916"/>
      </p:ext>
    </p:extLst>
  </p:cSld>
  <p:clrMapOvr>
    <a:masterClrMapping/>
  </p:clrMapOvr>
  <p:transition xmlns:p14="http://schemas.microsoft.com/office/powerpoint/2010/main"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63376"/>
      </p:ext>
    </p:extLst>
  </p:cSld>
  <p:clrMapOvr>
    <a:masterClrMapping/>
  </p:clrMapOvr>
  <p:transition xmlns:p14="http://schemas.microsoft.com/office/powerpoint/2010/main"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75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61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55921"/>
      </p:ext>
    </p:extLst>
  </p:cSld>
  <p:clrMapOvr>
    <a:masterClrMapping/>
  </p:clrMapOvr>
  <p:transition xmlns:p14="http://schemas.microsoft.com/office/powerpoint/2010/main"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54419"/>
      </p:ext>
    </p:extLst>
  </p:cSld>
  <p:clrMapOvr>
    <a:masterClrMapping/>
  </p:clrMapOvr>
  <p:transition xmlns:p14="http://schemas.microsoft.com/office/powerpoint/2010/main"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80698"/>
      </p:ext>
    </p:extLst>
  </p:cSld>
  <p:clrMapOvr>
    <a:masterClrMapping/>
  </p:clrMapOvr>
  <p:transition xmlns:p14="http://schemas.microsoft.com/office/powerpoint/2010/main"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31720"/>
      </p:ext>
    </p:extLst>
  </p:cSld>
  <p:clrMapOvr>
    <a:masterClrMapping/>
  </p:clrMapOvr>
  <p:transition xmlns:p14="http://schemas.microsoft.com/office/powerpoint/2010/main"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75128"/>
      </p:ext>
    </p:extLst>
  </p:cSld>
  <p:clrMapOvr>
    <a:masterClrMapping/>
  </p:clrMapOvr>
  <p:transition xmlns:p14="http://schemas.microsoft.com/office/powerpoint/2010/main"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18483"/>
      </p:ext>
    </p:extLst>
  </p:cSld>
  <p:clrMapOvr>
    <a:masterClrMapping/>
  </p:clrMapOvr>
  <p:transition xmlns:p14="http://schemas.microsoft.com/office/powerpoint/2010/main"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60742"/>
      </p:ext>
    </p:extLst>
  </p:cSld>
  <p:clrMapOvr>
    <a:masterClrMapping/>
  </p:clrMapOvr>
  <p:transition xmlns:p14="http://schemas.microsoft.com/office/powerpoint/2010/main"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66064"/>
      </p:ext>
    </p:extLst>
  </p:cSld>
  <p:clrMapOvr>
    <a:masterClrMapping/>
  </p:clrMapOvr>
  <p:transition xmlns:p14="http://schemas.microsoft.com/office/powerpoint/2010/main"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1540"/>
      </p:ext>
    </p:extLst>
  </p:cSld>
  <p:clrMapOvr>
    <a:masterClrMapping/>
  </p:clrMapOvr>
  <p:transition xmlns:p14="http://schemas.microsoft.com/office/powerpoint/2010/main"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 xmlns:p14="http://schemas.microsoft.com/office/powerpoint/2010/main"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 xmlns:p14="http://schemas.microsoft.com/office/powerpoint/2010/main"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 xmlns:p14="http://schemas.microsoft.com/office/powerpoint/2010/main"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 xmlns:p14="http://schemas.microsoft.com/office/powerpoint/2010/main"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 xmlns:p14="http://schemas.microsoft.com/office/powerpoint/2010/main"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 xmlns:p14="http://schemas.microsoft.com/office/powerpoint/2010/main"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 xmlns:p14="http://schemas.microsoft.com/office/powerpoint/2010/main"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 xmlns:p14="http://schemas.microsoft.com/office/powerpoint/2010/main"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 xmlns:p14="http://schemas.microsoft.com/office/powerpoint/2010/main"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 xmlns:p14="http://schemas.microsoft.com/office/powerpoint/2010/main"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 xmlns:p14="http://schemas.microsoft.com/office/powerpoint/2010/main"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 xmlns:p14="http://schemas.microsoft.com/office/powerpoint/2010/main"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2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064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39647"/>
      </p:ext>
    </p:extLst>
  </p:cSld>
  <p:clrMapOvr>
    <a:masterClrMapping/>
  </p:clrMapOvr>
  <p:transition xmlns:p14="http://schemas.microsoft.com/office/powerpoint/2010/main"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93399"/>
      </p:ext>
    </p:extLst>
  </p:cSld>
  <p:clrMapOvr>
    <a:masterClrMapping/>
  </p:clrMapOvr>
  <p:transition xmlns:p14="http://schemas.microsoft.com/office/powerpoint/2010/main"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69102"/>
      </p:ext>
    </p:extLst>
  </p:cSld>
  <p:clrMapOvr>
    <a:masterClrMapping/>
  </p:clrMapOvr>
  <p:transition xmlns:p14="http://schemas.microsoft.com/office/powerpoint/2010/main"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68135"/>
      </p:ext>
    </p:extLst>
  </p:cSld>
  <p:clrMapOvr>
    <a:masterClrMapping/>
  </p:clrMapOvr>
  <p:transition xmlns:p14="http://schemas.microsoft.com/office/powerpoint/2010/main"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00483"/>
      </p:ext>
    </p:extLst>
  </p:cSld>
  <p:clrMapOvr>
    <a:masterClrMapping/>
  </p:clrMapOvr>
  <p:transition xmlns:p14="http://schemas.microsoft.com/office/powerpoint/2010/main"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09731"/>
      </p:ext>
    </p:extLst>
  </p:cSld>
  <p:clrMapOvr>
    <a:masterClrMapping/>
  </p:clrMapOvr>
  <p:transition xmlns:p14="http://schemas.microsoft.com/office/powerpoint/2010/main"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26601"/>
      </p:ext>
    </p:extLst>
  </p:cSld>
  <p:clrMapOvr>
    <a:masterClrMapping/>
  </p:clrMapOvr>
  <p:transition xmlns:p14="http://schemas.microsoft.com/office/powerpoint/2010/main"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0742"/>
      </p:ext>
    </p:extLst>
  </p:cSld>
  <p:clrMapOvr>
    <a:masterClrMapping/>
  </p:clrMapOvr>
  <p:transition xmlns:p14="http://schemas.microsoft.com/office/powerpoint/2010/main"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71599"/>
      </p:ext>
    </p:extLst>
  </p:cSld>
  <p:clrMapOvr>
    <a:masterClrMapping/>
  </p:clrMapOvr>
  <p:transition xmlns:p14="http://schemas.microsoft.com/office/powerpoint/2010/main"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33401"/>
      </p:ext>
    </p:extLst>
  </p:cSld>
  <p:clrMapOvr>
    <a:masterClrMapping/>
  </p:clrMapOvr>
  <p:transition xmlns:p14="http://schemas.microsoft.com/office/powerpoint/2010/main"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1975"/>
      </p:ext>
    </p:extLst>
  </p:cSld>
  <p:clrMapOvr>
    <a:masterClrMapping/>
  </p:clrMapOvr>
  <p:transition xmlns:p14="http://schemas.microsoft.com/office/powerpoint/2010/main"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10090"/>
      </p:ext>
    </p:extLst>
  </p:cSld>
  <p:clrMapOvr>
    <a:masterClrMapping/>
  </p:clrMapOvr>
  <p:transition xmlns:p14="http://schemas.microsoft.com/office/powerpoint/2010/main"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153495"/>
      </p:ext>
    </p:extLst>
  </p:cSld>
  <p:clrMapOvr>
    <a:masterClrMapping/>
  </p:clrMapOvr>
  <p:transition xmlns:p14="http://schemas.microsoft.com/office/powerpoint/2010/main"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27843"/>
      </p:ext>
    </p:extLst>
  </p:cSld>
  <p:clrMapOvr>
    <a:masterClrMapping/>
  </p:clrMapOvr>
  <p:transition xmlns:p14="http://schemas.microsoft.com/office/powerpoint/2010/main"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59360"/>
      </p:ext>
    </p:extLst>
  </p:cSld>
  <p:clrMapOvr>
    <a:masterClrMapping/>
  </p:clrMapOvr>
  <p:transition xmlns:p14="http://schemas.microsoft.com/office/powerpoint/2010/main"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2800"/>
      </p:ext>
    </p:extLst>
  </p:cSld>
  <p:clrMapOvr>
    <a:masterClrMapping/>
  </p:clrMapOvr>
  <p:transition xmlns:p14="http://schemas.microsoft.com/office/powerpoint/2010/main"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23718"/>
      </p:ext>
    </p:extLst>
  </p:cSld>
  <p:clrMapOvr>
    <a:masterClrMapping/>
  </p:clrMapOvr>
  <p:transition xmlns:p14="http://schemas.microsoft.com/office/powerpoint/2010/main"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60258"/>
      </p:ext>
    </p:extLst>
  </p:cSld>
  <p:clrMapOvr>
    <a:masterClrMapping/>
  </p:clrMapOvr>
  <p:transition xmlns:p14="http://schemas.microsoft.com/office/powerpoint/2010/main"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64792"/>
      </p:ext>
    </p:extLst>
  </p:cSld>
  <p:clrMapOvr>
    <a:masterClrMapping/>
  </p:clrMapOvr>
  <p:transition xmlns:p14="http://schemas.microsoft.com/office/powerpoint/2010/main"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75796"/>
      </p:ext>
    </p:extLst>
  </p:cSld>
  <p:clrMapOvr>
    <a:masterClrMapping/>
  </p:clrMapOvr>
  <p:transition xmlns:p14="http://schemas.microsoft.com/office/powerpoint/2010/main"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48847"/>
      </p:ext>
    </p:extLst>
  </p:cSld>
  <p:clrMapOvr>
    <a:masterClrMapping/>
  </p:clrMapOvr>
  <p:transition xmlns:p14="http://schemas.microsoft.com/office/powerpoint/2010/main"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114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592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126281"/>
      </p:ext>
    </p:extLst>
  </p:cSld>
  <p:clrMapOvr>
    <a:masterClrMapping/>
  </p:clrMapOvr>
  <p:transition xmlns:p14="http://schemas.microsoft.com/office/powerpoint/2010/main"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86692"/>
      </p:ext>
    </p:extLst>
  </p:cSld>
  <p:clrMapOvr>
    <a:masterClrMapping/>
  </p:clrMapOvr>
  <p:transition xmlns:p14="http://schemas.microsoft.com/office/powerpoint/2010/main"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45536"/>
      </p:ext>
    </p:extLst>
  </p:cSld>
  <p:clrMapOvr>
    <a:masterClrMapping/>
  </p:clrMapOvr>
  <p:transition xmlns:p14="http://schemas.microsoft.com/office/powerpoint/2010/main"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80320"/>
      </p:ext>
    </p:extLst>
  </p:cSld>
  <p:clrMapOvr>
    <a:masterClrMapping/>
  </p:clrMapOvr>
  <p:transition xmlns:p14="http://schemas.microsoft.com/office/powerpoint/2010/main"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584257"/>
      </p:ext>
    </p:extLst>
  </p:cSld>
  <p:clrMapOvr>
    <a:masterClrMapping/>
  </p:clrMapOvr>
  <p:transition xmlns:p14="http://schemas.microsoft.com/office/powerpoint/2010/main"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355483"/>
      </p:ext>
    </p:extLst>
  </p:cSld>
  <p:clrMapOvr>
    <a:masterClrMapping/>
  </p:clrMapOvr>
  <p:transition xmlns:p14="http://schemas.microsoft.com/office/powerpoint/2010/main"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9570"/>
      </p:ext>
    </p:extLst>
  </p:cSld>
  <p:clrMapOvr>
    <a:masterClrMapping/>
  </p:clrMapOvr>
  <p:transition xmlns:p14="http://schemas.microsoft.com/office/powerpoint/2010/main"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31969"/>
      </p:ext>
    </p:extLst>
  </p:cSld>
  <p:clrMapOvr>
    <a:masterClrMapping/>
  </p:clrMapOvr>
  <p:transition xmlns:p14="http://schemas.microsoft.com/office/powerpoint/2010/main"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94853"/>
      </p:ext>
    </p:extLst>
  </p:cSld>
  <p:clrMapOvr>
    <a:masterClrMapping/>
  </p:clrMapOvr>
  <p:transition xmlns:p14="http://schemas.microsoft.com/office/powerpoint/2010/main"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635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83183"/>
      </p:ext>
    </p:extLst>
  </p:cSld>
  <p:clrMapOvr>
    <a:masterClrMapping/>
  </p:clrMapOvr>
  <p:transition xmlns:p14="http://schemas.microsoft.com/office/powerpoint/2010/main"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20371"/>
      </p:ext>
    </p:extLst>
  </p:cSld>
  <p:clrMapOvr>
    <a:masterClrMapping/>
  </p:clrMapOvr>
  <p:transition xmlns:p14="http://schemas.microsoft.com/office/powerpoint/2010/main"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51043"/>
      </p:ext>
    </p:extLst>
  </p:cSld>
  <p:clrMapOvr>
    <a:masterClrMapping/>
  </p:clrMapOvr>
  <p:transition xmlns:p14="http://schemas.microsoft.com/office/powerpoint/2010/main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86353"/>
      </p:ext>
    </p:extLst>
  </p:cSld>
  <p:clrMapOvr>
    <a:masterClrMapping/>
  </p:clrMapOvr>
  <p:transition xmlns:p14="http://schemas.microsoft.com/office/powerpoint/2010/main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54078"/>
      </p:ext>
    </p:extLst>
  </p:cSld>
  <p:clrMapOvr>
    <a:masterClrMapping/>
  </p:clrMapOvr>
  <p:transition xmlns:p14="http://schemas.microsoft.com/office/powerpoint/2010/main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14750"/>
      </p:ext>
    </p:extLst>
  </p:cSld>
  <p:clrMapOvr>
    <a:masterClrMapping/>
  </p:clrMapOvr>
  <p:transition xmlns:p14="http://schemas.microsoft.com/office/powerpoint/2010/main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99938"/>
      </p:ext>
    </p:extLst>
  </p:cSld>
  <p:clrMapOvr>
    <a:masterClrMapping/>
  </p:clrMapOvr>
  <p:transition xmlns:p14="http://schemas.microsoft.com/office/powerpoint/2010/main"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61896"/>
      </p:ext>
    </p:extLst>
  </p:cSld>
  <p:clrMapOvr>
    <a:masterClrMapping/>
  </p:clrMapOvr>
  <p:transition xmlns:p14="http://schemas.microsoft.com/office/powerpoint/2010/main"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7047"/>
      </p:ext>
    </p:extLst>
  </p:cSld>
  <p:clrMapOvr>
    <a:masterClrMapping/>
  </p:clrMapOvr>
  <p:transition xmlns:p14="http://schemas.microsoft.com/office/powerpoint/2010/main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681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813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45594"/>
      </p:ext>
    </p:extLst>
  </p:cSld>
  <p:clrMapOvr>
    <a:masterClrMapping/>
  </p:clrMapOvr>
  <p:transition xmlns:p14="http://schemas.microsoft.com/office/powerpoint/2010/main"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93231"/>
      </p:ext>
    </p:extLst>
  </p:cSld>
  <p:clrMapOvr>
    <a:masterClrMapping/>
  </p:clrMapOvr>
  <p:transition xmlns:p14="http://schemas.microsoft.com/office/powerpoint/2010/main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54325"/>
      </p:ext>
    </p:extLst>
  </p:cSld>
  <p:clrMapOvr>
    <a:masterClrMapping/>
  </p:clrMapOvr>
  <p:transition xmlns:p14="http://schemas.microsoft.com/office/powerpoint/2010/main"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35577"/>
      </p:ext>
    </p:extLst>
  </p:cSld>
  <p:clrMapOvr>
    <a:masterClrMapping/>
  </p:clrMapOvr>
  <p:transition xmlns:p14="http://schemas.microsoft.com/office/powerpoint/2010/main"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86840"/>
      </p:ext>
    </p:extLst>
  </p:cSld>
  <p:clrMapOvr>
    <a:masterClrMapping/>
  </p:clrMapOvr>
  <p:transition xmlns:p14="http://schemas.microsoft.com/office/powerpoint/2010/main"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38118"/>
      </p:ext>
    </p:extLst>
  </p:cSld>
  <p:clrMapOvr>
    <a:masterClrMapping/>
  </p:clrMapOvr>
  <p:transition xmlns:p14="http://schemas.microsoft.com/office/powerpoint/2010/main"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48891"/>
      </p:ext>
    </p:extLst>
  </p:cSld>
  <p:clrMapOvr>
    <a:masterClrMapping/>
  </p:clrMapOvr>
  <p:transition xmlns:p14="http://schemas.microsoft.com/office/powerpoint/2010/main"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10568"/>
      </p:ext>
    </p:extLst>
  </p:cSld>
  <p:clrMapOvr>
    <a:masterClrMapping/>
  </p:clrMapOvr>
  <p:transition xmlns:p14="http://schemas.microsoft.com/office/powerpoint/2010/main"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02855"/>
      </p:ext>
    </p:extLst>
  </p:cSld>
  <p:clrMapOvr>
    <a:masterClrMapping/>
  </p:clrMapOvr>
  <p:transition xmlns:p14="http://schemas.microsoft.com/office/powerpoint/2010/main"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786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296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96063"/>
      </p:ext>
    </p:extLst>
  </p:cSld>
  <p:clrMapOvr>
    <a:masterClrMapping/>
  </p:clrMapOvr>
  <p:transition xmlns:p14="http://schemas.microsoft.com/office/powerpoint/2010/main"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00428"/>
      </p:ext>
    </p:extLst>
  </p:cSld>
  <p:clrMapOvr>
    <a:masterClrMapping/>
  </p:clrMapOvr>
  <p:transition xmlns:p14="http://schemas.microsoft.com/office/powerpoint/2010/main"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7589"/>
      </p:ext>
    </p:extLst>
  </p:cSld>
  <p:clrMapOvr>
    <a:masterClrMapping/>
  </p:clrMapOvr>
  <p:transition xmlns:p14="http://schemas.microsoft.com/office/powerpoint/2010/main"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58991"/>
      </p:ext>
    </p:extLst>
  </p:cSld>
  <p:clrMapOvr>
    <a:masterClrMapping/>
  </p:clrMapOvr>
  <p:transition xmlns:p14="http://schemas.microsoft.com/office/powerpoint/2010/main"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72406"/>
      </p:ext>
    </p:extLst>
  </p:cSld>
  <p:clrMapOvr>
    <a:masterClrMapping/>
  </p:clrMapOvr>
  <p:transition xmlns:p14="http://schemas.microsoft.com/office/powerpoint/2010/main"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18539"/>
      </p:ext>
    </p:extLst>
  </p:cSld>
  <p:clrMapOvr>
    <a:masterClrMapping/>
  </p:clrMapOvr>
  <p:transition xmlns:p14="http://schemas.microsoft.com/office/powerpoint/2010/main"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60322"/>
      </p:ext>
    </p:extLst>
  </p:cSld>
  <p:clrMapOvr>
    <a:masterClrMapping/>
  </p:clrMapOvr>
  <p:transition xmlns:p14="http://schemas.microsoft.com/office/powerpoint/2010/main"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65351"/>
      </p:ext>
    </p:extLst>
  </p:cSld>
  <p:clrMapOvr>
    <a:masterClrMapping/>
  </p:clrMapOvr>
  <p:transition xmlns:p14="http://schemas.microsoft.com/office/powerpoint/2010/main"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79357"/>
      </p:ext>
    </p:extLst>
  </p:cSld>
  <p:clrMapOvr>
    <a:masterClrMapping/>
  </p:clrMapOvr>
  <p:transition xmlns:p14="http://schemas.microsoft.com/office/powerpoint/2010/main"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724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848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67068"/>
      </p:ext>
    </p:extLst>
  </p:cSld>
  <p:clrMapOvr>
    <a:masterClrMapping/>
  </p:clrMapOvr>
  <p:transition xmlns:p14="http://schemas.microsoft.com/office/powerpoint/2010/main"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33139"/>
      </p:ext>
    </p:extLst>
  </p:cSld>
  <p:clrMapOvr>
    <a:masterClrMapping/>
  </p:clrMapOvr>
  <p:transition xmlns:p14="http://schemas.microsoft.com/office/powerpoint/2010/main"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95662"/>
      </p:ext>
    </p:extLst>
  </p:cSld>
  <p:clrMapOvr>
    <a:masterClrMapping/>
  </p:clrMapOvr>
  <p:transition xmlns:p14="http://schemas.microsoft.com/office/powerpoint/2010/main"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26945"/>
      </p:ext>
    </p:extLst>
  </p:cSld>
  <p:clrMapOvr>
    <a:masterClrMapping/>
  </p:clrMapOvr>
  <p:transition xmlns:p14="http://schemas.microsoft.com/office/powerpoint/2010/main"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680414"/>
      </p:ext>
    </p:extLst>
  </p:cSld>
  <p:clrMapOvr>
    <a:masterClrMapping/>
  </p:clrMapOvr>
  <p:transition xmlns:p14="http://schemas.microsoft.com/office/powerpoint/2010/main"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25680"/>
      </p:ext>
    </p:extLst>
  </p:cSld>
  <p:clrMapOvr>
    <a:masterClrMapping/>
  </p:clrMapOvr>
  <p:transition xmlns:p14="http://schemas.microsoft.com/office/powerpoint/2010/main"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3577"/>
      </p:ext>
    </p:extLst>
  </p:cSld>
  <p:clrMapOvr>
    <a:masterClrMapping/>
  </p:clrMapOvr>
  <p:transition xmlns:p14="http://schemas.microsoft.com/office/powerpoint/2010/main"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70885"/>
      </p:ext>
    </p:extLst>
  </p:cSld>
  <p:clrMapOvr>
    <a:masterClrMapping/>
  </p:clrMapOvr>
  <p:transition xmlns:p14="http://schemas.microsoft.com/office/powerpoint/2010/main"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97518"/>
      </p:ext>
    </p:extLst>
  </p:cSld>
  <p:clrMapOvr>
    <a:masterClrMapping/>
  </p:clrMapOvr>
  <p:transition xmlns:p14="http://schemas.microsoft.com/office/powerpoint/2010/main"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2773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839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221937"/>
      </p:ext>
    </p:extLst>
  </p:cSld>
  <p:clrMapOvr>
    <a:masterClrMapping/>
  </p:clrMapOvr>
  <p:transition xmlns:p14="http://schemas.microsoft.com/office/powerpoint/2010/main"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6860"/>
      </p:ext>
    </p:extLst>
  </p:cSld>
  <p:clrMapOvr>
    <a:masterClrMapping/>
  </p:clrMapOvr>
  <p:transition xmlns:p14="http://schemas.microsoft.com/office/powerpoint/2010/main"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472049"/>
      </p:ext>
    </p:extLst>
  </p:cSld>
  <p:clrMapOvr>
    <a:masterClrMapping/>
  </p:clrMapOvr>
  <p:transition xmlns:p14="http://schemas.microsoft.com/office/powerpoint/2010/main"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14462"/>
      </p:ext>
    </p:extLst>
  </p:cSld>
  <p:clrMapOvr>
    <a:masterClrMapping/>
  </p:clrMapOvr>
  <p:transition xmlns:p14="http://schemas.microsoft.com/office/powerpoint/2010/main"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85000"/>
      </p:ext>
    </p:extLst>
  </p:cSld>
  <p:clrMapOvr>
    <a:masterClrMapping/>
  </p:clrMapOvr>
  <p:transition xmlns:p14="http://schemas.microsoft.com/office/powerpoint/2010/main"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935067"/>
      </p:ext>
    </p:extLst>
  </p:cSld>
  <p:clrMapOvr>
    <a:masterClrMapping/>
  </p:clrMapOvr>
  <p:transition xmlns:p14="http://schemas.microsoft.com/office/powerpoint/2010/main"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21143"/>
      </p:ext>
    </p:extLst>
  </p:cSld>
  <p:clrMapOvr>
    <a:masterClrMapping/>
  </p:clrMapOvr>
  <p:transition xmlns:p14="http://schemas.microsoft.com/office/powerpoint/2010/main"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76569"/>
      </p:ext>
    </p:extLst>
  </p:cSld>
  <p:clrMapOvr>
    <a:masterClrMapping/>
  </p:clrMapOvr>
  <p:transition xmlns:p14="http://schemas.microsoft.com/office/powerpoint/2010/main"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14282"/>
      </p:ext>
    </p:extLst>
  </p:cSld>
  <p:clrMapOvr>
    <a:masterClrMapping/>
  </p:clrMapOvr>
  <p:transition xmlns:p14="http://schemas.microsoft.com/office/powerpoint/2010/main"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512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5150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32968"/>
      </p:ext>
    </p:extLst>
  </p:cSld>
  <p:clrMapOvr>
    <a:masterClrMapping/>
  </p:clrMapOvr>
  <p:transition xmlns:p14="http://schemas.microsoft.com/office/powerpoint/2010/main"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709165"/>
      </p:ext>
    </p:extLst>
  </p:cSld>
  <p:clrMapOvr>
    <a:masterClrMapping/>
  </p:clrMapOvr>
  <p:transition xmlns:p14="http://schemas.microsoft.com/office/powerpoint/2010/main"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65612"/>
      </p:ext>
    </p:extLst>
  </p:cSld>
  <p:clrMapOvr>
    <a:masterClrMapping/>
  </p:clrMapOvr>
  <p:transition xmlns:p14="http://schemas.microsoft.com/office/powerpoint/2010/main"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51087"/>
      </p:ext>
    </p:extLst>
  </p:cSld>
  <p:clrMapOvr>
    <a:masterClrMapping/>
  </p:clrMapOvr>
  <p:transition xmlns:p14="http://schemas.microsoft.com/office/powerpoint/2010/main"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151265"/>
      </p:ext>
    </p:extLst>
  </p:cSld>
  <p:clrMapOvr>
    <a:masterClrMapping/>
  </p:clrMapOvr>
  <p:transition xmlns:p14="http://schemas.microsoft.com/office/powerpoint/2010/main"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53677"/>
      </p:ext>
    </p:extLst>
  </p:cSld>
  <p:clrMapOvr>
    <a:masterClrMapping/>
  </p:clrMapOvr>
  <p:transition xmlns:p14="http://schemas.microsoft.com/office/powerpoint/2010/main"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061400"/>
      </p:ext>
    </p:extLst>
  </p:cSld>
  <p:clrMapOvr>
    <a:masterClrMapping/>
  </p:clrMapOvr>
  <p:transition xmlns:p14="http://schemas.microsoft.com/office/powerpoint/2010/main"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56907"/>
      </p:ext>
    </p:extLst>
  </p:cSld>
  <p:clrMapOvr>
    <a:masterClrMapping/>
  </p:clrMapOvr>
  <p:transition xmlns:p14="http://schemas.microsoft.com/office/powerpoint/2010/main"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683336"/>
      </p:ext>
    </p:extLst>
  </p:cSld>
  <p:clrMapOvr>
    <a:masterClrMapping/>
  </p:clrMapOvr>
  <p:transition xmlns:p14="http://schemas.microsoft.com/office/powerpoint/2010/main"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221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21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58576"/>
      </p:ext>
    </p:extLst>
  </p:cSld>
  <p:clrMapOvr>
    <a:masterClrMapping/>
  </p:clrMapOvr>
  <p:transition xmlns:p14="http://schemas.microsoft.com/office/powerpoint/2010/main"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30161"/>
      </p:ext>
    </p:extLst>
  </p:cSld>
  <p:clrMapOvr>
    <a:masterClrMapping/>
  </p:clrMapOvr>
  <p:transition xmlns:p14="http://schemas.microsoft.com/office/powerpoint/2010/main"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31540"/>
      </p:ext>
    </p:extLst>
  </p:cSld>
  <p:clrMapOvr>
    <a:masterClrMapping/>
  </p:clrMapOvr>
  <p:transition xmlns:p14="http://schemas.microsoft.com/office/powerpoint/2010/main"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69919"/>
      </p:ext>
    </p:extLst>
  </p:cSld>
  <p:clrMapOvr>
    <a:masterClrMapping/>
  </p:clrMapOvr>
  <p:transition xmlns:p14="http://schemas.microsoft.com/office/powerpoint/2010/main"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33091"/>
      </p:ext>
    </p:extLst>
  </p:cSld>
  <p:clrMapOvr>
    <a:masterClrMapping/>
  </p:clrMapOvr>
  <p:transition xmlns:p14="http://schemas.microsoft.com/office/powerpoint/2010/main"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79028"/>
      </p:ext>
    </p:extLst>
  </p:cSld>
  <p:clrMapOvr>
    <a:masterClrMapping/>
  </p:clrMapOvr>
  <p:transition xmlns:p14="http://schemas.microsoft.com/office/powerpoint/2010/main"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40599"/>
      </p:ext>
    </p:extLst>
  </p:cSld>
  <p:clrMapOvr>
    <a:masterClrMapping/>
  </p:clrMapOvr>
  <p:transition xmlns:p14="http://schemas.microsoft.com/office/powerpoint/2010/main"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44236"/>
      </p:ext>
    </p:extLst>
  </p:cSld>
  <p:clrMapOvr>
    <a:masterClrMapping/>
  </p:clrMapOvr>
  <p:transition xmlns:p14="http://schemas.microsoft.com/office/powerpoint/2010/main"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74437"/>
      </p:ext>
    </p:extLst>
  </p:cSld>
  <p:clrMapOvr>
    <a:masterClrMapping/>
  </p:clrMapOvr>
  <p:transition xmlns:p14="http://schemas.microsoft.com/office/powerpoint/2010/main"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428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94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57023"/>
      </p:ext>
    </p:extLst>
  </p:cSld>
  <p:clrMapOvr>
    <a:masterClrMapping/>
  </p:clrMapOvr>
  <p:transition xmlns:p14="http://schemas.microsoft.com/office/powerpoint/2010/main"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011694"/>
      </p:ext>
    </p:extLst>
  </p:cSld>
  <p:clrMapOvr>
    <a:masterClrMapping/>
  </p:clrMapOvr>
  <p:transition xmlns:p14="http://schemas.microsoft.com/office/powerpoint/2010/main"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431639"/>
      </p:ext>
    </p:extLst>
  </p:cSld>
  <p:clrMapOvr>
    <a:masterClrMapping/>
  </p:clrMapOvr>
  <p:transition xmlns:p14="http://schemas.microsoft.com/office/powerpoint/2010/main"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204"/>
      </p:ext>
    </p:extLst>
  </p:cSld>
  <p:clrMapOvr>
    <a:masterClrMapping/>
  </p:clrMapOvr>
  <p:transition xmlns:p14="http://schemas.microsoft.com/office/powerpoint/2010/main"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70195"/>
      </p:ext>
    </p:extLst>
  </p:cSld>
  <p:clrMapOvr>
    <a:masterClrMapping/>
  </p:clrMapOvr>
  <p:transition xmlns:p14="http://schemas.microsoft.com/office/powerpoint/2010/main"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00308"/>
      </p:ext>
    </p:extLst>
  </p:cSld>
  <p:clrMapOvr>
    <a:masterClrMapping/>
  </p:clrMapOvr>
  <p:transition xmlns:p14="http://schemas.microsoft.com/office/powerpoint/2010/main"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12118"/>
      </p:ext>
    </p:extLst>
  </p:cSld>
  <p:clrMapOvr>
    <a:masterClrMapping/>
  </p:clrMapOvr>
  <p:transition xmlns:p14="http://schemas.microsoft.com/office/powerpoint/2010/main"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11333"/>
      </p:ext>
    </p:extLst>
  </p:cSld>
  <p:clrMapOvr>
    <a:masterClrMapping/>
  </p:clrMapOvr>
  <p:transition xmlns:p14="http://schemas.microsoft.com/office/powerpoint/2010/main"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28595"/>
      </p:ext>
    </p:extLst>
  </p:cSld>
  <p:clrMapOvr>
    <a:masterClrMapping/>
  </p:clrMapOvr>
  <p:transition xmlns:p14="http://schemas.microsoft.com/office/powerpoint/2010/main"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7629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6428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12797"/>
      </p:ext>
    </p:extLst>
  </p:cSld>
  <p:clrMapOvr>
    <a:masterClrMapping/>
  </p:clrMapOvr>
  <p:transition xmlns:p14="http://schemas.microsoft.com/office/powerpoint/2010/main"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61632"/>
      </p:ext>
    </p:extLst>
  </p:cSld>
  <p:clrMapOvr>
    <a:masterClrMapping/>
  </p:clrMapOvr>
  <p:transition xmlns:p14="http://schemas.microsoft.com/office/powerpoint/2010/main"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61343"/>
      </p:ext>
    </p:extLst>
  </p:cSld>
  <p:clrMapOvr>
    <a:masterClrMapping/>
  </p:clrMapOvr>
  <p:transition xmlns:p14="http://schemas.microsoft.com/office/powerpoint/2010/main"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73113"/>
      </p:ext>
    </p:extLst>
  </p:cSld>
  <p:clrMapOvr>
    <a:masterClrMapping/>
  </p:clrMapOvr>
  <p:transition xmlns:p14="http://schemas.microsoft.com/office/powerpoint/2010/main"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57789"/>
      </p:ext>
    </p:extLst>
  </p:cSld>
  <p:clrMapOvr>
    <a:masterClrMapping/>
  </p:clrMapOvr>
  <p:transition xmlns:p14="http://schemas.microsoft.com/office/powerpoint/2010/main"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17787"/>
      </p:ext>
    </p:extLst>
  </p:cSld>
  <p:clrMapOvr>
    <a:masterClrMapping/>
  </p:clrMapOvr>
  <p:transition xmlns:p14="http://schemas.microsoft.com/office/powerpoint/2010/main"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61469"/>
      </p:ext>
    </p:extLst>
  </p:cSld>
  <p:clrMapOvr>
    <a:masterClrMapping/>
  </p:clrMapOvr>
  <p:transition xmlns:p14="http://schemas.microsoft.com/office/powerpoint/2010/main"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60177"/>
      </p:ext>
    </p:extLst>
  </p:cSld>
  <p:clrMapOvr>
    <a:masterClrMapping/>
  </p:clrMapOvr>
  <p:transition xmlns:p14="http://schemas.microsoft.com/office/powerpoint/2010/main"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79899"/>
      </p:ext>
    </p:extLst>
  </p:cSld>
  <p:clrMapOvr>
    <a:masterClrMapping/>
  </p:clrMapOvr>
  <p:transition xmlns:p14="http://schemas.microsoft.com/office/powerpoint/2010/main"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645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63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53015"/>
      </p:ext>
    </p:extLst>
  </p:cSld>
  <p:clrMapOvr>
    <a:masterClrMapping/>
  </p:clrMapOvr>
  <p:transition xmlns:p14="http://schemas.microsoft.com/office/powerpoint/2010/main"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84912"/>
      </p:ext>
    </p:extLst>
  </p:cSld>
  <p:clrMapOvr>
    <a:masterClrMapping/>
  </p:clrMapOvr>
  <p:transition xmlns:p14="http://schemas.microsoft.com/office/powerpoint/2010/main"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12268"/>
      </p:ext>
    </p:extLst>
  </p:cSld>
  <p:clrMapOvr>
    <a:masterClrMapping/>
  </p:clrMapOvr>
  <p:transition xmlns:p14="http://schemas.microsoft.com/office/powerpoint/2010/main"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71225"/>
      </p:ext>
    </p:extLst>
  </p:cSld>
  <p:clrMapOvr>
    <a:masterClrMapping/>
  </p:clrMapOvr>
  <p:transition xmlns:p14="http://schemas.microsoft.com/office/powerpoint/2010/main"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93600"/>
      </p:ext>
    </p:extLst>
  </p:cSld>
  <p:clrMapOvr>
    <a:masterClrMapping/>
  </p:clrMapOvr>
  <p:transition xmlns:p14="http://schemas.microsoft.com/office/powerpoint/2010/main"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42111"/>
      </p:ext>
    </p:extLst>
  </p:cSld>
  <p:clrMapOvr>
    <a:masterClrMapping/>
  </p:clrMapOvr>
  <p:transition xmlns:p14="http://schemas.microsoft.com/office/powerpoint/2010/main"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65491"/>
      </p:ext>
    </p:extLst>
  </p:cSld>
  <p:clrMapOvr>
    <a:masterClrMapping/>
  </p:clrMapOvr>
  <p:transition xmlns:p14="http://schemas.microsoft.com/office/powerpoint/2010/main"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36602"/>
      </p:ext>
    </p:extLst>
  </p:cSld>
  <p:clrMapOvr>
    <a:masterClrMapping/>
  </p:clrMapOvr>
  <p:transition xmlns:p14="http://schemas.microsoft.com/office/powerpoint/2010/main"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297791"/>
      </p:ext>
    </p:extLst>
  </p:cSld>
  <p:clrMapOvr>
    <a:masterClrMapping/>
  </p:clrMapOvr>
  <p:transition xmlns:p14="http://schemas.microsoft.com/office/powerpoint/2010/main"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325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5580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09547"/>
      </p:ext>
    </p:extLst>
  </p:cSld>
  <p:clrMapOvr>
    <a:masterClrMapping/>
  </p:clrMapOvr>
  <p:transition xmlns:p14="http://schemas.microsoft.com/office/powerpoint/2010/main"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992603"/>
      </p:ext>
    </p:extLst>
  </p:cSld>
  <p:clrMapOvr>
    <a:masterClrMapping/>
  </p:clrMapOvr>
  <p:transition xmlns:p14="http://schemas.microsoft.com/office/powerpoint/2010/main"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66244"/>
      </p:ext>
    </p:extLst>
  </p:cSld>
  <p:clrMapOvr>
    <a:masterClrMapping/>
  </p:clrMapOvr>
  <p:transition xmlns:p14="http://schemas.microsoft.com/office/powerpoint/2010/main"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01796"/>
      </p:ext>
    </p:extLst>
  </p:cSld>
  <p:clrMapOvr>
    <a:masterClrMapping/>
  </p:clrMapOvr>
  <p:transition xmlns:p14="http://schemas.microsoft.com/office/powerpoint/2010/main"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17477"/>
      </p:ext>
    </p:extLst>
  </p:cSld>
  <p:clrMapOvr>
    <a:masterClrMapping/>
  </p:clrMapOvr>
  <p:transition xmlns:p14="http://schemas.microsoft.com/office/powerpoint/2010/main"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32846"/>
      </p:ext>
    </p:extLst>
  </p:cSld>
  <p:clrMapOvr>
    <a:masterClrMapping/>
  </p:clrMapOvr>
  <p:transition xmlns:p14="http://schemas.microsoft.com/office/powerpoint/2010/main"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41309"/>
      </p:ext>
    </p:extLst>
  </p:cSld>
  <p:clrMapOvr>
    <a:masterClrMapping/>
  </p:clrMapOvr>
  <p:transition xmlns:p14="http://schemas.microsoft.com/office/powerpoint/2010/main"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76074"/>
      </p:ext>
    </p:extLst>
  </p:cSld>
  <p:clrMapOvr>
    <a:masterClrMapping/>
  </p:clrMapOvr>
  <p:transition xmlns:p14="http://schemas.microsoft.com/office/powerpoint/2010/main"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46051"/>
      </p:ext>
    </p:extLst>
  </p:cSld>
  <p:clrMapOvr>
    <a:masterClrMapping/>
  </p:clrMapOvr>
  <p:transition xmlns:p14="http://schemas.microsoft.com/office/powerpoint/2010/main"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069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920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93613"/>
      </p:ext>
    </p:extLst>
  </p:cSld>
  <p:clrMapOvr>
    <a:masterClrMapping/>
  </p:clrMapOvr>
  <p:transition xmlns:p14="http://schemas.microsoft.com/office/powerpoint/2010/main"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7330"/>
      </p:ext>
    </p:extLst>
  </p:cSld>
  <p:clrMapOvr>
    <a:masterClrMapping/>
  </p:clrMapOvr>
  <p:transition xmlns:p14="http://schemas.microsoft.com/office/powerpoint/2010/main"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50490"/>
      </p:ext>
    </p:extLst>
  </p:cSld>
  <p:clrMapOvr>
    <a:masterClrMapping/>
  </p:clrMapOvr>
  <p:transition xmlns:p14="http://schemas.microsoft.com/office/powerpoint/2010/main"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46192"/>
      </p:ext>
    </p:extLst>
  </p:cSld>
  <p:clrMapOvr>
    <a:masterClrMapping/>
  </p:clrMapOvr>
  <p:transition xmlns:p14="http://schemas.microsoft.com/office/powerpoint/2010/main"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490306"/>
      </p:ext>
    </p:extLst>
  </p:cSld>
  <p:clrMapOvr>
    <a:masterClrMapping/>
  </p:clrMapOvr>
  <p:transition xmlns:p14="http://schemas.microsoft.com/office/powerpoint/2010/main"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57294"/>
      </p:ext>
    </p:extLst>
  </p:cSld>
  <p:clrMapOvr>
    <a:masterClrMapping/>
  </p:clrMapOvr>
  <p:transition xmlns:p14="http://schemas.microsoft.com/office/powerpoint/2010/main"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12743"/>
      </p:ext>
    </p:extLst>
  </p:cSld>
  <p:clrMapOvr>
    <a:masterClrMapping/>
  </p:clrMapOvr>
  <p:transition xmlns:p14="http://schemas.microsoft.com/office/powerpoint/2010/main"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70413"/>
      </p:ext>
    </p:extLst>
  </p:cSld>
  <p:clrMapOvr>
    <a:masterClrMapping/>
  </p:clrMapOvr>
  <p:transition xmlns:p14="http://schemas.microsoft.com/office/powerpoint/2010/main"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46288"/>
      </p:ext>
    </p:extLst>
  </p:cSld>
  <p:clrMapOvr>
    <a:masterClrMapping/>
  </p:clrMapOvr>
  <p:transition xmlns:p14="http://schemas.microsoft.com/office/powerpoint/2010/main"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93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5060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98171"/>
      </p:ext>
    </p:extLst>
  </p:cSld>
  <p:clrMapOvr>
    <a:masterClrMapping/>
  </p:clrMapOvr>
  <p:transition xmlns:p14="http://schemas.microsoft.com/office/powerpoint/2010/main"/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40282"/>
      </p:ext>
    </p:extLst>
  </p:cSld>
  <p:clrMapOvr>
    <a:masterClrMapping/>
  </p:clrMapOvr>
  <p:transition xmlns:p14="http://schemas.microsoft.com/office/powerpoint/2010/main"/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74034"/>
      </p:ext>
    </p:extLst>
  </p:cSld>
  <p:clrMapOvr>
    <a:masterClrMapping/>
  </p:clrMapOvr>
  <p:transition xmlns:p14="http://schemas.microsoft.com/office/powerpoint/2010/main"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20323"/>
      </p:ext>
    </p:extLst>
  </p:cSld>
  <p:clrMapOvr>
    <a:masterClrMapping/>
  </p:clrMapOvr>
  <p:transition xmlns:p14="http://schemas.microsoft.com/office/powerpoint/2010/main"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924071"/>
      </p:ext>
    </p:extLst>
  </p:cSld>
  <p:clrMapOvr>
    <a:masterClrMapping/>
  </p:clrMapOvr>
  <p:transition xmlns:p14="http://schemas.microsoft.com/office/powerpoint/2010/main"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50145"/>
      </p:ext>
    </p:extLst>
  </p:cSld>
  <p:clrMapOvr>
    <a:masterClrMapping/>
  </p:clrMapOvr>
  <p:transition xmlns:p14="http://schemas.microsoft.com/office/powerpoint/2010/main"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80491"/>
      </p:ext>
    </p:extLst>
  </p:cSld>
  <p:clrMapOvr>
    <a:masterClrMapping/>
  </p:clrMapOvr>
  <p:transition xmlns:p14="http://schemas.microsoft.com/office/powerpoint/2010/main"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85643"/>
      </p:ext>
    </p:extLst>
  </p:cSld>
  <p:clrMapOvr>
    <a:masterClrMapping/>
  </p:clrMapOvr>
  <p:transition xmlns:p14="http://schemas.microsoft.com/office/powerpoint/2010/main"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266897"/>
      </p:ext>
    </p:extLst>
  </p:cSld>
  <p:clrMapOvr>
    <a:masterClrMapping/>
  </p:clrMapOvr>
  <p:transition xmlns:p14="http://schemas.microsoft.com/office/powerpoint/2010/main"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0184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963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654"/>
      </p:ext>
    </p:extLst>
  </p:cSld>
  <p:clrMapOvr>
    <a:masterClrMapping/>
  </p:clrMapOvr>
  <p:transition xmlns:p14="http://schemas.microsoft.com/office/powerpoint/2010/main"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5952"/>
      </p:ext>
    </p:extLst>
  </p:cSld>
  <p:clrMapOvr>
    <a:masterClrMapping/>
  </p:clrMapOvr>
  <p:transition xmlns:p14="http://schemas.microsoft.com/office/powerpoint/2010/main"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46306"/>
      </p:ext>
    </p:extLst>
  </p:cSld>
  <p:clrMapOvr>
    <a:masterClrMapping/>
  </p:clrMapOvr>
  <p:transition xmlns:p14="http://schemas.microsoft.com/office/powerpoint/2010/main"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50572"/>
      </p:ext>
    </p:extLst>
  </p:cSld>
  <p:clrMapOvr>
    <a:masterClrMapping/>
  </p:clrMapOvr>
  <p:transition xmlns:p14="http://schemas.microsoft.com/office/powerpoint/2010/main"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89603"/>
      </p:ext>
    </p:extLst>
  </p:cSld>
  <p:clrMapOvr>
    <a:masterClrMapping/>
  </p:clrMapOvr>
  <p:transition xmlns:p14="http://schemas.microsoft.com/office/powerpoint/2010/main"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208095"/>
      </p:ext>
    </p:extLst>
  </p:cSld>
  <p:clrMapOvr>
    <a:masterClrMapping/>
  </p:clrMapOvr>
  <p:transition xmlns:p14="http://schemas.microsoft.com/office/powerpoint/2010/main"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5754"/>
      </p:ext>
    </p:extLst>
  </p:cSld>
  <p:clrMapOvr>
    <a:masterClrMapping/>
  </p:clrMapOvr>
  <p:transition xmlns:p14="http://schemas.microsoft.com/office/powerpoint/2010/main"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795240"/>
      </p:ext>
    </p:extLst>
  </p:cSld>
  <p:clrMapOvr>
    <a:masterClrMapping/>
  </p:clrMapOvr>
  <p:transition xmlns:p14="http://schemas.microsoft.com/office/powerpoint/2010/main"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52485"/>
      </p:ext>
    </p:extLst>
  </p:cSld>
  <p:clrMapOvr>
    <a:masterClrMapping/>
  </p:clrMapOvr>
  <p:transition xmlns:p14="http://schemas.microsoft.com/office/powerpoint/2010/main"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2161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94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851085"/>
      </p:ext>
    </p:extLst>
  </p:cSld>
  <p:clrMapOvr>
    <a:masterClrMapping/>
  </p:clrMapOvr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19943"/>
      </p:ext>
    </p:extLst>
  </p:cSld>
  <p:clrMapOvr>
    <a:masterClrMapping/>
  </p:clrMapOvr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1501062"/>
      </p:ext>
    </p:extLst>
  </p:cSld>
  <p:clrMapOvr>
    <a:masterClrMapping/>
  </p:clrMapOvr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674590"/>
      </p:ext>
    </p:extLst>
  </p:cSld>
  <p:clrMapOvr>
    <a:masterClrMapping/>
  </p:clrMapOvr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3613741"/>
      </p:ext>
    </p:extLst>
  </p:cSld>
  <p:clrMapOvr>
    <a:masterClrMapping/>
  </p:clrMapOvr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308867"/>
      </p:ext>
    </p:extLst>
  </p:cSld>
  <p:clrMapOvr>
    <a:masterClrMapping/>
  </p:clrMapOvr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5090957"/>
      </p:ext>
    </p:extLst>
  </p:cSld>
  <p:clrMapOvr>
    <a:masterClrMapping/>
  </p:clrMapOvr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4025699"/>
      </p:ext>
    </p:extLst>
  </p:cSld>
  <p:clrMapOvr>
    <a:masterClrMapping/>
  </p:clrMapOvr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7884751"/>
      </p:ext>
    </p:extLst>
  </p:cSld>
  <p:clrMapOvr>
    <a:masterClrMapping/>
  </p:clrMapOvr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0303"/>
      </p:ext>
    </p:extLst>
  </p:cSld>
  <p:clrMapOvr>
    <a:masterClrMapping/>
  </p:clrMapOvr>
  <p:transition xmlns:p14="http://schemas.microsoft.com/office/powerpoint/2010/main"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7692"/>
      </p:ext>
    </p:extLst>
  </p:cSld>
  <p:clrMapOvr>
    <a:masterClrMapping/>
  </p:clrMapOvr>
  <p:transition xmlns:p14="http://schemas.microsoft.com/office/powerpoint/2010/main"/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52478"/>
      </p:ext>
    </p:extLst>
  </p:cSld>
  <p:clrMapOvr>
    <a:masterClrMapping/>
  </p:clrMapOvr>
  <p:transition xmlns:p14="http://schemas.microsoft.com/office/powerpoint/2010/main"/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368383"/>
      </p:ext>
    </p:extLst>
  </p:cSld>
  <p:clrMapOvr>
    <a:masterClrMapping/>
  </p:clrMapOvr>
  <p:transition xmlns:p14="http://schemas.microsoft.com/office/powerpoint/2010/main"/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310013"/>
      </p:ext>
    </p:extLst>
  </p:cSld>
  <p:clrMapOvr>
    <a:masterClrMapping/>
  </p:clrMapOvr>
  <p:transition xmlns:p14="http://schemas.microsoft.com/office/powerpoint/2010/main"/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412742"/>
      </p:ext>
    </p:extLst>
  </p:cSld>
  <p:clrMapOvr>
    <a:masterClrMapping/>
  </p:clrMapOvr>
  <p:transition xmlns:p14="http://schemas.microsoft.com/office/powerpoint/2010/main"/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8460"/>
      </p:ext>
    </p:extLst>
  </p:cSld>
  <p:clrMapOvr>
    <a:masterClrMapping/>
  </p:clrMapOvr>
  <p:transition xmlns:p14="http://schemas.microsoft.com/office/powerpoint/2010/main"/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94436"/>
      </p:ext>
    </p:extLst>
  </p:cSld>
  <p:clrMapOvr>
    <a:masterClrMapping/>
  </p:clrMapOvr>
  <p:transition xmlns:p14="http://schemas.microsoft.com/office/powerpoint/2010/main"/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38701"/>
      </p:ext>
    </p:extLst>
  </p:cSld>
  <p:clrMapOvr>
    <a:masterClrMapping/>
  </p:clrMapOvr>
  <p:transition xmlns:p14="http://schemas.microsoft.com/office/powerpoint/2010/main"/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44216"/>
      </p:ext>
    </p:extLst>
  </p:cSld>
  <p:clrMapOvr>
    <a:masterClrMapping/>
  </p:clrMapOvr>
  <p:transition xmlns:p14="http://schemas.microsoft.com/office/powerpoint/2010/main"/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73321"/>
      </p:ext>
    </p:extLst>
  </p:cSld>
  <p:clrMapOvr>
    <a:masterClrMapping/>
  </p:clrMapOvr>
  <p:transition xmlns:p14="http://schemas.microsoft.com/office/powerpoint/2010/main"/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35242"/>
      </p:ext>
    </p:extLst>
  </p:cSld>
  <p:clrMapOvr>
    <a:masterClrMapping/>
  </p:clrMapOvr>
  <p:transition xmlns:p14="http://schemas.microsoft.com/office/powerpoint/2010/main"/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37574"/>
      </p:ext>
    </p:extLst>
  </p:cSld>
  <p:clrMapOvr>
    <a:masterClrMapping/>
  </p:clrMapOvr>
  <p:transition xmlns:p14="http://schemas.microsoft.com/office/powerpoint/2010/main"/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70248"/>
      </p:ext>
    </p:extLst>
  </p:cSld>
  <p:clrMapOvr>
    <a:masterClrMapping/>
  </p:clrMapOvr>
  <p:transition xmlns:p14="http://schemas.microsoft.com/office/powerpoint/2010/main"/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06584"/>
      </p:ext>
    </p:extLst>
  </p:cSld>
  <p:clrMapOvr>
    <a:masterClrMapping/>
  </p:clrMapOvr>
  <p:transition xmlns:p14="http://schemas.microsoft.com/office/powerpoint/2010/main"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674204"/>
      </p:ext>
    </p:extLst>
  </p:cSld>
  <p:clrMapOvr>
    <a:masterClrMapping/>
  </p:clrMapOvr>
  <p:transition xmlns:p14="http://schemas.microsoft.com/office/powerpoint/2010/main"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76858"/>
      </p:ext>
    </p:extLst>
  </p:cSld>
  <p:clrMapOvr>
    <a:masterClrMapping/>
  </p:clrMapOvr>
  <p:transition xmlns:p14="http://schemas.microsoft.com/office/powerpoint/2010/main"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480599"/>
      </p:ext>
    </p:extLst>
  </p:cSld>
  <p:clrMapOvr>
    <a:masterClrMapping/>
  </p:clrMapOvr>
  <p:transition xmlns:p14="http://schemas.microsoft.com/office/powerpoint/2010/main"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45262"/>
      </p:ext>
    </p:extLst>
  </p:cSld>
  <p:clrMapOvr>
    <a:masterClrMapping/>
  </p:clrMapOvr>
  <p:transition xmlns:p14="http://schemas.microsoft.com/office/powerpoint/2010/main"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16144"/>
      </p:ext>
    </p:extLst>
  </p:cSld>
  <p:clrMapOvr>
    <a:masterClrMapping/>
  </p:clrMapOvr>
  <p:transition xmlns:p14="http://schemas.microsoft.com/office/powerpoint/2010/main"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14985"/>
      </p:ext>
    </p:extLst>
  </p:cSld>
  <p:clrMapOvr>
    <a:masterClrMapping/>
  </p:clrMapOvr>
  <p:transition xmlns:p14="http://schemas.microsoft.com/office/powerpoint/2010/main"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983756"/>
      </p:ext>
    </p:extLst>
  </p:cSld>
  <p:clrMapOvr>
    <a:masterClrMapping/>
  </p:clrMapOvr>
  <p:transition xmlns:p14="http://schemas.microsoft.com/office/powerpoint/2010/main"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065645"/>
      </p:ext>
    </p:extLst>
  </p:cSld>
  <p:clrMapOvr>
    <a:masterClrMapping/>
  </p:clrMapOvr>
  <p:transition xmlns:p14="http://schemas.microsoft.com/office/powerpoint/2010/main"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372184"/>
      </p:ext>
    </p:extLst>
  </p:cSld>
  <p:clrMapOvr>
    <a:masterClrMapping/>
  </p:clrMapOvr>
  <p:transition xmlns:p14="http://schemas.microsoft.com/office/powerpoint/2010/main"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0CCC5D2-A24A-0A45-9660-A07B801D8A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6616711"/>
      </p:ext>
    </p:extLst>
  </p:cSld>
  <p:clrMapOvr>
    <a:masterClrMapping/>
  </p:clrMapOvr>
  <p:transition xmlns:p14="http://schemas.microsoft.com/office/powerpoint/2010/main"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5D6DACA-A407-CF4D-A646-8E8BC52570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5361423"/>
      </p:ext>
    </p:extLst>
  </p:cSld>
  <p:clrMapOvr>
    <a:masterClrMapping/>
  </p:clrMapOvr>
  <p:transition xmlns:p14="http://schemas.microsoft.com/office/powerpoint/2010/main"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F4EFC08-1A6F-774F-813A-C049DC9940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513259"/>
      </p:ext>
    </p:extLst>
  </p:cSld>
  <p:clrMapOvr>
    <a:masterClrMapping/>
  </p:clrMapOvr>
  <p:transition xmlns:p14="http://schemas.microsoft.com/office/powerpoint/2010/main"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3786547-E409-D54E-9D83-363BFF67CF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099840"/>
      </p:ext>
    </p:extLst>
  </p:cSld>
  <p:clrMapOvr>
    <a:masterClrMapping/>
  </p:clrMapOvr>
  <p:transition xmlns:p14="http://schemas.microsoft.com/office/powerpoint/2010/main"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6BB71BA-B00A-4947-92D4-4B80ED89EF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20804"/>
      </p:ext>
    </p:extLst>
  </p:cSld>
  <p:clrMapOvr>
    <a:masterClrMapping/>
  </p:clrMapOvr>
  <p:transition xmlns:p14="http://schemas.microsoft.com/office/powerpoint/2010/main"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6B6EFF9-A211-5046-9630-E3AE33819C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633279"/>
      </p:ext>
    </p:extLst>
  </p:cSld>
  <p:clrMapOvr>
    <a:masterClrMapping/>
  </p:clrMapOvr>
  <p:transition xmlns:p14="http://schemas.microsoft.com/office/powerpoint/2010/main"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FBC30C4-F99B-DB47-BAF6-F89A72E1A9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221707"/>
      </p:ext>
    </p:extLst>
  </p:cSld>
  <p:clrMapOvr>
    <a:masterClrMapping/>
  </p:clrMapOvr>
  <p:transition xmlns:p14="http://schemas.microsoft.com/office/powerpoint/2010/main"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CB8CC80-4F2C-194D-923A-5AFCD43BF7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081318"/>
      </p:ext>
    </p:extLst>
  </p:cSld>
  <p:clrMapOvr>
    <a:masterClrMapping/>
  </p:clrMapOvr>
  <p:transition xmlns:p14="http://schemas.microsoft.com/office/powerpoint/2010/main"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0A0B7B7-D752-9F43-AC07-811F87BED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481100"/>
      </p:ext>
    </p:extLst>
  </p:cSld>
  <p:clrMapOvr>
    <a:masterClrMapping/>
  </p:clrMapOvr>
  <p:transition xmlns:p14="http://schemas.microsoft.com/office/powerpoint/2010/main"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02EAAAE-5AD0-0342-9F88-9CD38B4AF1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723980"/>
      </p:ext>
    </p:extLst>
  </p:cSld>
  <p:clrMapOvr>
    <a:masterClrMapping/>
  </p:clrMapOvr>
  <p:transition xmlns:p14="http://schemas.microsoft.com/office/powerpoint/2010/main"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9CC8A8-476F-6B42-B8AC-89B2C7CE83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986809"/>
      </p:ext>
    </p:extLst>
  </p:cSld>
  <p:clrMapOvr>
    <a:masterClrMapping/>
  </p:clrMapOvr>
  <p:transition xmlns:p14="http://schemas.microsoft.com/office/powerpoint/2010/main"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101509"/>
      </p:ext>
    </p:extLst>
  </p:cSld>
  <p:clrMapOvr>
    <a:masterClrMapping/>
  </p:clrMapOvr>
  <p:transition xmlns:p14="http://schemas.microsoft.com/office/powerpoint/2010/main"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60432"/>
      </p:ext>
    </p:extLst>
  </p:cSld>
  <p:clrMapOvr>
    <a:masterClrMapping/>
  </p:clrMapOvr>
  <p:transition xmlns:p14="http://schemas.microsoft.com/office/powerpoint/2010/main"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655924"/>
      </p:ext>
    </p:extLst>
  </p:cSld>
  <p:clrMapOvr>
    <a:masterClrMapping/>
  </p:clrMapOvr>
  <p:transition xmlns:p14="http://schemas.microsoft.com/office/powerpoint/2010/main"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21766"/>
      </p:ext>
    </p:extLst>
  </p:cSld>
  <p:clrMapOvr>
    <a:masterClrMapping/>
  </p:clrMapOvr>
  <p:transition xmlns:p14="http://schemas.microsoft.com/office/powerpoint/2010/main"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10092"/>
      </p:ext>
    </p:extLst>
  </p:cSld>
  <p:clrMapOvr>
    <a:masterClrMapping/>
  </p:clrMapOvr>
  <p:transition xmlns:p14="http://schemas.microsoft.com/office/powerpoint/2010/main"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27050"/>
      </p:ext>
    </p:extLst>
  </p:cSld>
  <p:clrMapOvr>
    <a:masterClrMapping/>
  </p:clrMapOvr>
  <p:transition xmlns:p14="http://schemas.microsoft.com/office/powerpoint/2010/main"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760677"/>
      </p:ext>
    </p:extLst>
  </p:cSld>
  <p:clrMapOvr>
    <a:masterClrMapping/>
  </p:clrMapOvr>
  <p:transition xmlns:p14="http://schemas.microsoft.com/office/powerpoint/2010/main"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223055"/>
      </p:ext>
    </p:extLst>
  </p:cSld>
  <p:clrMapOvr>
    <a:masterClrMapping/>
  </p:clrMapOvr>
  <p:transition xmlns:p14="http://schemas.microsoft.com/office/powerpoint/2010/main"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2760"/>
      </p:ext>
    </p:extLst>
  </p:cSld>
  <p:clrMapOvr>
    <a:masterClrMapping/>
  </p:clrMapOvr>
  <p:transition xmlns:p14="http://schemas.microsoft.com/office/powerpoint/2010/main"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845657"/>
      </p:ext>
    </p:extLst>
  </p:cSld>
  <p:clrMapOvr>
    <a:masterClrMapping/>
  </p:clrMapOvr>
  <p:transition xmlns:p14="http://schemas.microsoft.com/office/powerpoint/2010/main"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067623"/>
      </p:ext>
    </p:extLst>
  </p:cSld>
  <p:clrMapOvr>
    <a:masterClrMapping/>
  </p:clrMapOvr>
  <p:transition xmlns:p14="http://schemas.microsoft.com/office/powerpoint/2010/main"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24856"/>
      </p:ext>
    </p:extLst>
  </p:cSld>
  <p:clrMapOvr>
    <a:masterClrMapping/>
  </p:clrMapOvr>
  <p:transition xmlns:p14="http://schemas.microsoft.com/office/powerpoint/2010/main"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399923"/>
      </p:ext>
    </p:extLst>
  </p:cSld>
  <p:clrMapOvr>
    <a:masterClrMapping/>
  </p:clrMapOvr>
  <p:transition xmlns:p14="http://schemas.microsoft.com/office/powerpoint/2010/main"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483838"/>
      </p:ext>
    </p:extLst>
  </p:cSld>
  <p:clrMapOvr>
    <a:masterClrMapping/>
  </p:clrMapOvr>
  <p:transition xmlns:p14="http://schemas.microsoft.com/office/powerpoint/2010/main"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13916"/>
      </p:ext>
    </p:extLst>
  </p:cSld>
  <p:clrMapOvr>
    <a:masterClrMapping/>
  </p:clrMapOvr>
  <p:transition xmlns:p14="http://schemas.microsoft.com/office/powerpoint/2010/main"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812590"/>
      </p:ext>
    </p:extLst>
  </p:cSld>
  <p:clrMapOvr>
    <a:masterClrMapping/>
  </p:clrMapOvr>
  <p:transition xmlns:p14="http://schemas.microsoft.com/office/powerpoint/2010/main"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949460"/>
      </p:ext>
    </p:extLst>
  </p:cSld>
  <p:clrMapOvr>
    <a:masterClrMapping/>
  </p:clrMapOvr>
  <p:transition xmlns:p14="http://schemas.microsoft.com/office/powerpoint/2010/main"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741808"/>
      </p:ext>
    </p:extLst>
  </p:cSld>
  <p:clrMapOvr>
    <a:masterClrMapping/>
  </p:clrMapOvr>
  <p:transition xmlns:p14="http://schemas.microsoft.com/office/powerpoint/2010/main"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98885"/>
      </p:ext>
    </p:extLst>
  </p:cSld>
  <p:clrMapOvr>
    <a:masterClrMapping/>
  </p:clrMapOvr>
  <p:transition xmlns:p14="http://schemas.microsoft.com/office/powerpoint/2010/main"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777219"/>
      </p:ext>
    </p:extLst>
  </p:cSld>
  <p:clrMapOvr>
    <a:masterClrMapping/>
  </p:clrMapOvr>
  <p:transition xmlns:p14="http://schemas.microsoft.com/office/powerpoint/2010/main"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86756"/>
      </p:ext>
    </p:extLst>
  </p:cSld>
  <p:clrMapOvr>
    <a:masterClrMapping/>
  </p:clrMapOvr>
  <p:transition xmlns:p14="http://schemas.microsoft.com/office/powerpoint/2010/main"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38997"/>
      </p:ext>
    </p:extLst>
  </p:cSld>
  <p:clrMapOvr>
    <a:masterClrMapping/>
  </p:clrMapOvr>
  <p:transition xmlns:p14="http://schemas.microsoft.com/office/powerpoint/2010/main"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00796"/>
      </p:ext>
    </p:extLst>
  </p:cSld>
  <p:clrMapOvr>
    <a:masterClrMapping/>
  </p:clrMapOvr>
  <p:transition xmlns:p14="http://schemas.microsoft.com/office/powerpoint/2010/main"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294934"/>
      </p:ext>
    </p:extLst>
  </p:cSld>
  <p:clrMapOvr>
    <a:masterClrMapping/>
  </p:clrMapOvr>
  <p:transition xmlns:p14="http://schemas.microsoft.com/office/powerpoint/2010/main"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C4E2-6E65-4B38-A9F0-2491CD02223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6073742"/>
      </p:ext>
    </p:extLst>
  </p:cSld>
  <p:clrMapOvr>
    <a:masterClrMapping/>
  </p:clrMapOvr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1430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354105"/>
      </p:ext>
    </p:extLst>
  </p:cSld>
  <p:clrMapOvr>
    <a:masterClrMapping/>
  </p:clrMapOvr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EE5E-49E3-41BC-B690-56250386BB7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7139815"/>
      </p:ext>
    </p:extLst>
  </p:cSld>
  <p:clrMapOvr>
    <a:masterClrMapping/>
  </p:clrMapOvr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F18D-3D7C-411A-A3D5-BE9D715C217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7316662"/>
      </p:ext>
    </p:extLst>
  </p:cSld>
  <p:clrMapOvr>
    <a:masterClrMapping/>
  </p:clrMapOvr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61C9-07B9-4029-8A9C-6B9D4FE4DEC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3371777"/>
      </p:ext>
    </p:extLst>
  </p:cSld>
  <p:clrMapOvr>
    <a:masterClrMapping/>
  </p:clrMapOvr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F76E-CE6C-410C-8FDC-D0091C24DEF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6712898"/>
      </p:ext>
    </p:extLst>
  </p:cSld>
  <p:clrMapOvr>
    <a:masterClrMapping/>
  </p:clrMapOvr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5B8DD-F4B6-4735-BE3E-A30AC9916A2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9460790"/>
      </p:ext>
    </p:extLst>
  </p:cSld>
  <p:clrMapOvr>
    <a:masterClrMapping/>
  </p:clrMapOvr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B2D7-3DDB-4FFD-8B82-F323B81C51B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5903927"/>
      </p:ext>
    </p:extLst>
  </p:cSld>
  <p:clrMapOvr>
    <a:masterClrMapping/>
  </p:clrMapOvr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11807-3D87-4FB5-A3F7-954D5D4F8EE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565872"/>
      </p:ext>
    </p:extLst>
  </p:cSld>
  <p:clrMapOvr>
    <a:masterClrMapping/>
  </p:clrMapOvr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4A0BD-C698-4141-B404-5A877B3AA90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2610559"/>
      </p:ext>
    </p:extLst>
  </p:cSld>
  <p:clrMapOvr>
    <a:masterClrMapping/>
  </p:clrMapOvr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C6B9-10FF-4561-B52B-0EFAB655D03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0296229"/>
      </p:ext>
    </p:extLst>
  </p:cSld>
  <p:clrMapOvr>
    <a:masterClrMapping/>
  </p:clrMapOvr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897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3118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475103"/>
      </p:ext>
    </p:extLst>
  </p:cSld>
  <p:clrMapOvr>
    <a:masterClrMapping/>
  </p:clrMapOvr>
  <p:transition xmlns:p14="http://schemas.microsoft.com/office/powerpoint/2010/main"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156800"/>
      </p:ext>
    </p:extLst>
  </p:cSld>
  <p:clrMapOvr>
    <a:masterClrMapping/>
  </p:clrMapOvr>
  <p:transition xmlns:p14="http://schemas.microsoft.com/office/powerpoint/2010/main"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438463"/>
      </p:ext>
    </p:extLst>
  </p:cSld>
  <p:clrMapOvr>
    <a:masterClrMapping/>
  </p:clrMapOvr>
  <p:transition xmlns:p14="http://schemas.microsoft.com/office/powerpoint/2010/main"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82811"/>
      </p:ext>
    </p:extLst>
  </p:cSld>
  <p:clrMapOvr>
    <a:masterClrMapping/>
  </p:clrMapOvr>
  <p:transition xmlns:p14="http://schemas.microsoft.com/office/powerpoint/2010/main"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64570"/>
      </p:ext>
    </p:extLst>
  </p:cSld>
  <p:clrMapOvr>
    <a:masterClrMapping/>
  </p:clrMapOvr>
  <p:transition xmlns:p14="http://schemas.microsoft.com/office/powerpoint/2010/main"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75243"/>
      </p:ext>
    </p:extLst>
  </p:cSld>
  <p:clrMapOvr>
    <a:masterClrMapping/>
  </p:clrMapOvr>
  <p:transition xmlns:p14="http://schemas.microsoft.com/office/powerpoint/2010/main"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472074"/>
      </p:ext>
    </p:extLst>
  </p:cSld>
  <p:clrMapOvr>
    <a:masterClrMapping/>
  </p:clrMapOvr>
  <p:transition xmlns:p14="http://schemas.microsoft.com/office/powerpoint/2010/main"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62786"/>
      </p:ext>
    </p:extLst>
  </p:cSld>
  <p:clrMapOvr>
    <a:masterClrMapping/>
  </p:clrMapOvr>
  <p:transition xmlns:p14="http://schemas.microsoft.com/office/powerpoint/2010/main"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8553"/>
      </p:ext>
    </p:extLst>
  </p:cSld>
  <p:clrMapOvr>
    <a:masterClrMapping/>
  </p:clrMapOvr>
  <p:transition xmlns:p14="http://schemas.microsoft.com/office/powerpoint/2010/main"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7C98-EF19-2D41-8AE2-C78C29A9175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81578"/>
      </p:ext>
    </p:extLst>
  </p:cSld>
  <p:clrMapOvr>
    <a:masterClrMapping/>
  </p:clrMapOvr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0917-0EB3-7141-A444-A387010585B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624370"/>
      </p:ext>
    </p:extLst>
  </p:cSld>
  <p:clrMapOvr>
    <a:masterClrMapping/>
  </p:clrMapOvr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6C5F-3BD8-3C4D-84D7-D37C2B096AF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250161"/>
      </p:ext>
    </p:extLst>
  </p:cSld>
  <p:clrMapOvr>
    <a:masterClrMapping/>
  </p:clrMapOvr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2019D-5D10-3149-8CD8-BD03F92784D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0588264"/>
      </p:ext>
    </p:extLst>
  </p:cSld>
  <p:clrMapOvr>
    <a:masterClrMapping/>
  </p:clrMapOvr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5DA2-1889-3049-ACC5-92373F9B15B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644833"/>
      </p:ext>
    </p:extLst>
  </p:cSld>
  <p:clrMapOvr>
    <a:masterClrMapping/>
  </p:clrMapOvr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6F41-2D70-8B40-B592-BF9582E6D96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3344916"/>
      </p:ext>
    </p:extLst>
  </p:cSld>
  <p:clrMapOvr>
    <a:masterClrMapping/>
  </p:clrMapOvr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33FDD-DD0B-7249-B401-953A314C5C7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6977255"/>
      </p:ext>
    </p:extLst>
  </p:cSld>
  <p:clrMapOvr>
    <a:masterClrMapping/>
  </p:clrMapOvr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BD72-E4F6-E246-95E4-7BB340D440F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4546637"/>
      </p:ext>
    </p:extLst>
  </p:cSld>
  <p:clrMapOvr>
    <a:masterClrMapping/>
  </p:clrMapOvr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A39B0-2979-5C4C-9B59-8BF91C9B1EC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0546989"/>
      </p:ext>
    </p:extLst>
  </p:cSld>
  <p:clrMapOvr>
    <a:masterClrMapping/>
  </p:clrMapOvr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40D-942A-F045-A3A7-7FA60C3CA70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483811"/>
      </p:ext>
    </p:extLst>
  </p:cSld>
  <p:clrMapOvr>
    <a:masterClrMapping/>
  </p:clrMapOvr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5B134-63CD-C54C-A1E9-052D295C62E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7354376"/>
      </p:ext>
    </p:extLst>
  </p:cSld>
  <p:clrMapOvr>
    <a:masterClrMapping/>
  </p:clrMapOvr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C4E2-6E65-4B38-A9F0-2491CD02223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Myriad Pro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405290692"/>
      </p:ext>
    </p:extLst>
  </p:cSld>
  <p:clrMapOvr>
    <a:masterClrMapping/>
  </p:clrMapOvr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Myriad Pro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Myriad Pro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1430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072847"/>
      </p:ext>
    </p:extLst>
  </p:cSld>
  <p:clrMapOvr>
    <a:masterClrMapping/>
  </p:clrMapOvr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EE5E-49E3-41BC-B690-56250386BB7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08766150"/>
      </p:ext>
    </p:extLst>
  </p:cSld>
  <p:clrMapOvr>
    <a:masterClrMapping/>
  </p:clrMapOvr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F18D-3D7C-411A-A3D5-BE9D715C217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722982619"/>
      </p:ext>
    </p:extLst>
  </p:cSld>
  <p:clrMapOvr>
    <a:masterClrMapping/>
  </p:clrMapOvr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61C9-07B9-4029-8A9C-6B9D4FE4DEC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284784316"/>
      </p:ext>
    </p:extLst>
  </p:cSld>
  <p:clrMapOvr>
    <a:masterClrMapping/>
  </p:clrMapOvr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F76E-CE6C-410C-8FDC-D0091C24DEF1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247948928"/>
      </p:ext>
    </p:extLst>
  </p:cSld>
  <p:clrMapOvr>
    <a:masterClrMapping/>
  </p:clrMapOvr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5B8DD-F4B6-4735-BE3E-A30AC9916A2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399433206"/>
      </p:ext>
    </p:extLst>
  </p:cSld>
  <p:clrMapOvr>
    <a:masterClrMapping/>
  </p:clrMapOvr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B2D7-3DDB-4FFD-8B82-F323B81C51B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14902684"/>
      </p:ext>
    </p:extLst>
  </p:cSld>
  <p:clrMapOvr>
    <a:masterClrMapping/>
  </p:clrMapOvr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11807-3D87-4FB5-A3F7-954D5D4F8EE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472700486"/>
      </p:ext>
    </p:extLst>
  </p:cSld>
  <p:clrMapOvr>
    <a:masterClrMapping/>
  </p:clrMapOvr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4A0BD-C698-4141-B404-5A877B3AA90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36361944"/>
      </p:ext>
    </p:extLst>
  </p:cSld>
  <p:clrMapOvr>
    <a:masterClrMapping/>
  </p:clrMapOvr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C6B9-10FF-4561-B52B-0EFAB655D03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956032381"/>
      </p:ext>
    </p:extLst>
  </p:cSld>
  <p:clrMapOvr>
    <a:masterClrMapping/>
  </p:clrMapOvr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963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9977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846859"/>
      </p:ext>
    </p:extLst>
  </p:cSld>
  <p:clrMapOvr>
    <a:masterClrMapping/>
  </p:clrMapOvr>
  <p:transition xmlns:p14="http://schemas.microsoft.com/office/powerpoint/2010/main"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075234"/>
      </p:ext>
    </p:extLst>
  </p:cSld>
  <p:clrMapOvr>
    <a:masterClrMapping/>
  </p:clrMapOvr>
  <p:transition xmlns:p14="http://schemas.microsoft.com/office/powerpoint/2010/main"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539817"/>
      </p:ext>
    </p:extLst>
  </p:cSld>
  <p:clrMapOvr>
    <a:masterClrMapping/>
  </p:clrMapOvr>
  <p:transition xmlns:p14="http://schemas.microsoft.com/office/powerpoint/2010/main"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18654"/>
      </p:ext>
    </p:extLst>
  </p:cSld>
  <p:clrMapOvr>
    <a:masterClrMapping/>
  </p:clrMapOvr>
  <p:transition xmlns:p14="http://schemas.microsoft.com/office/powerpoint/2010/main"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788493"/>
      </p:ext>
    </p:extLst>
  </p:cSld>
  <p:clrMapOvr>
    <a:masterClrMapping/>
  </p:clrMapOvr>
  <p:transition xmlns:p14="http://schemas.microsoft.com/office/powerpoint/2010/main"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60014"/>
      </p:ext>
    </p:extLst>
  </p:cSld>
  <p:clrMapOvr>
    <a:masterClrMapping/>
  </p:clrMapOvr>
  <p:transition xmlns:p14="http://schemas.microsoft.com/office/powerpoint/2010/main"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27847"/>
      </p:ext>
    </p:extLst>
  </p:cSld>
  <p:clrMapOvr>
    <a:masterClrMapping/>
  </p:clrMapOvr>
  <p:transition xmlns:p14="http://schemas.microsoft.com/office/powerpoint/2010/main"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99925"/>
      </p:ext>
    </p:extLst>
  </p:cSld>
  <p:clrMapOvr>
    <a:masterClrMapping/>
  </p:clrMapOvr>
  <p:transition xmlns:p14="http://schemas.microsoft.com/office/powerpoint/2010/main"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861016"/>
      </p:ext>
    </p:extLst>
  </p:cSld>
  <p:clrMapOvr>
    <a:masterClrMapping/>
  </p:clrMapOvr>
  <p:transition xmlns:p14="http://schemas.microsoft.com/office/powerpoint/2010/main"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681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152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303869"/>
      </p:ext>
    </p:extLst>
  </p:cSld>
  <p:clrMapOvr>
    <a:masterClrMapping/>
  </p:clrMapOvr>
  <p:transition xmlns:p14="http://schemas.microsoft.com/office/powerpoint/2010/main"/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547137"/>
      </p:ext>
    </p:extLst>
  </p:cSld>
  <p:clrMapOvr>
    <a:masterClrMapping/>
  </p:clrMapOvr>
  <p:transition xmlns:p14="http://schemas.microsoft.com/office/powerpoint/2010/main"/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00710"/>
      </p:ext>
    </p:extLst>
  </p:cSld>
  <p:clrMapOvr>
    <a:masterClrMapping/>
  </p:clrMapOvr>
  <p:transition xmlns:p14="http://schemas.microsoft.com/office/powerpoint/2010/main"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90364"/>
      </p:ext>
    </p:extLst>
  </p:cSld>
  <p:clrMapOvr>
    <a:masterClrMapping/>
  </p:clrMapOvr>
  <p:transition xmlns:p14="http://schemas.microsoft.com/office/powerpoint/2010/main"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07247"/>
      </p:ext>
    </p:extLst>
  </p:cSld>
  <p:clrMapOvr>
    <a:masterClrMapping/>
  </p:clrMapOvr>
  <p:transition xmlns:p14="http://schemas.microsoft.com/office/powerpoint/2010/main"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86200"/>
      </p:ext>
    </p:extLst>
  </p:cSld>
  <p:clrMapOvr>
    <a:masterClrMapping/>
  </p:clrMapOvr>
  <p:transition xmlns:p14="http://schemas.microsoft.com/office/powerpoint/2010/main"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16252"/>
      </p:ext>
    </p:extLst>
  </p:cSld>
  <p:clrMapOvr>
    <a:masterClrMapping/>
  </p:clrMapOvr>
  <p:transition xmlns:p14="http://schemas.microsoft.com/office/powerpoint/2010/main"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60751"/>
      </p:ext>
    </p:extLst>
  </p:cSld>
  <p:clrMapOvr>
    <a:masterClrMapping/>
  </p:clrMapOvr>
  <p:transition xmlns:p14="http://schemas.microsoft.com/office/powerpoint/2010/main"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14566"/>
      </p:ext>
    </p:extLst>
  </p:cSld>
  <p:clrMapOvr>
    <a:masterClrMapping/>
  </p:clrMapOvr>
  <p:transition xmlns:p14="http://schemas.microsoft.com/office/powerpoint/2010/main"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727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867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07055"/>
      </p:ext>
    </p:extLst>
  </p:cSld>
  <p:clrMapOvr>
    <a:masterClrMapping/>
  </p:clrMapOvr>
  <p:transition xmlns:p14="http://schemas.microsoft.com/office/powerpoint/2010/main"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08180"/>
      </p:ext>
    </p:extLst>
  </p:cSld>
  <p:clrMapOvr>
    <a:masterClrMapping/>
  </p:clrMapOvr>
  <p:transition xmlns:p14="http://schemas.microsoft.com/office/powerpoint/2010/main"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575942"/>
      </p:ext>
    </p:extLst>
  </p:cSld>
  <p:clrMapOvr>
    <a:masterClrMapping/>
  </p:clrMapOvr>
  <p:transition xmlns:p14="http://schemas.microsoft.com/office/powerpoint/2010/main"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183841"/>
      </p:ext>
    </p:extLst>
  </p:cSld>
  <p:clrMapOvr>
    <a:masterClrMapping/>
  </p:clrMapOvr>
  <p:transition xmlns:p14="http://schemas.microsoft.com/office/powerpoint/2010/main"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32167"/>
      </p:ext>
    </p:extLst>
  </p:cSld>
  <p:clrMapOvr>
    <a:masterClrMapping/>
  </p:clrMapOvr>
  <p:transition xmlns:p14="http://schemas.microsoft.com/office/powerpoint/2010/main"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53705"/>
      </p:ext>
    </p:extLst>
  </p:cSld>
  <p:clrMapOvr>
    <a:masterClrMapping/>
  </p:clrMapOvr>
  <p:transition xmlns:p14="http://schemas.microsoft.com/office/powerpoint/2010/main"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051669"/>
      </p:ext>
    </p:extLst>
  </p:cSld>
  <p:clrMapOvr>
    <a:masterClrMapping/>
  </p:clrMapOvr>
  <p:transition xmlns:p14="http://schemas.microsoft.com/office/powerpoint/2010/main"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621069"/>
      </p:ext>
    </p:extLst>
  </p:cSld>
  <p:clrMapOvr>
    <a:masterClrMapping/>
  </p:clrMapOvr>
  <p:transition xmlns:p14="http://schemas.microsoft.com/office/powerpoint/2010/main"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53195"/>
      </p:ext>
    </p:extLst>
  </p:cSld>
  <p:clrMapOvr>
    <a:masterClrMapping/>
  </p:clrMapOvr>
  <p:transition xmlns:p14="http://schemas.microsoft.com/office/powerpoint/2010/main"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244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9084421"/>
      </p:ext>
    </p:extLst>
  </p:cSld>
  <p:clrMapOvr>
    <a:masterClrMapping/>
  </p:clrMapOvr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7692754"/>
      </p:ext>
    </p:extLst>
  </p:cSld>
  <p:clrMapOvr>
    <a:masterClrMapping/>
  </p:clrMapOvr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212418"/>
      </p:ext>
    </p:extLst>
  </p:cSld>
  <p:clrMapOvr>
    <a:masterClrMapping/>
  </p:clrMapOvr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8790004"/>
      </p:ext>
    </p:extLst>
  </p:cSld>
  <p:clrMapOvr>
    <a:masterClrMapping/>
  </p:clrMapOvr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9365562"/>
      </p:ext>
    </p:extLst>
  </p:cSld>
  <p:clrMapOvr>
    <a:masterClrMapping/>
  </p:clrMapOvr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814911"/>
      </p:ext>
    </p:extLst>
  </p:cSld>
  <p:clrMapOvr>
    <a:masterClrMapping/>
  </p:clrMapOvr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9857554"/>
      </p:ext>
    </p:extLst>
  </p:cSld>
  <p:clrMapOvr>
    <a:masterClrMapping/>
  </p:clrMapOvr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857901"/>
      </p:ext>
    </p:extLst>
  </p:cSld>
  <p:clrMapOvr>
    <a:masterClrMapping/>
  </p:clrMapOvr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0575583"/>
      </p:ext>
    </p:extLst>
  </p:cSld>
  <p:clrMapOvr>
    <a:masterClrMapping/>
  </p:clrMapOvr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E53F75-1E97-8643-BAC6-A963348CF4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810417"/>
      </p:ext>
    </p:extLst>
  </p:cSld>
  <p:clrMapOvr>
    <a:masterClrMapping/>
  </p:clrMapOvr>
  <p:transition xmlns:p14="http://schemas.microsoft.com/office/powerpoint/2010/main"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E24DCF6-60C5-2B43-8E38-CADF93050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1136271"/>
      </p:ext>
    </p:extLst>
  </p:cSld>
  <p:clrMapOvr>
    <a:masterClrMapping/>
  </p:clrMapOvr>
  <p:transition xmlns:p14="http://schemas.microsoft.com/office/powerpoint/2010/main"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9125956-3435-6640-A3F8-B3F7A36F5E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094518"/>
      </p:ext>
    </p:extLst>
  </p:cSld>
  <p:clrMapOvr>
    <a:masterClrMapping/>
  </p:clrMapOvr>
  <p:transition xmlns:p14="http://schemas.microsoft.com/office/powerpoint/2010/main"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9E0253A-74D9-8849-8AFD-33DBBD5AC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814757"/>
      </p:ext>
    </p:extLst>
  </p:cSld>
  <p:clrMapOvr>
    <a:masterClrMapping/>
  </p:clrMapOvr>
  <p:transition xmlns:p14="http://schemas.microsoft.com/office/powerpoint/2010/main"/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4256238-2008-6849-AFCA-A7A37FD8D8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493335"/>
      </p:ext>
    </p:extLst>
  </p:cSld>
  <p:clrMapOvr>
    <a:masterClrMapping/>
  </p:clrMapOvr>
  <p:transition xmlns:p14="http://schemas.microsoft.com/office/powerpoint/2010/main"/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572BF97-345A-CC44-B923-15F0753AE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722916"/>
      </p:ext>
    </p:extLst>
  </p:cSld>
  <p:clrMapOvr>
    <a:masterClrMapping/>
  </p:clrMapOvr>
  <p:transition xmlns:p14="http://schemas.microsoft.com/office/powerpoint/2010/main"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62E57F4-9C13-AA4A-8967-D9440D4682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674946"/>
      </p:ext>
    </p:extLst>
  </p:cSld>
  <p:clrMapOvr>
    <a:masterClrMapping/>
  </p:clrMapOvr>
  <p:transition xmlns:p14="http://schemas.microsoft.com/office/powerpoint/2010/main"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DBFC726-F783-8F42-A5FF-87FBAF3A00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6072453"/>
      </p:ext>
    </p:extLst>
  </p:cSld>
  <p:clrMapOvr>
    <a:masterClrMapping/>
  </p:clrMapOvr>
  <p:transition xmlns:p14="http://schemas.microsoft.com/office/powerpoint/2010/main"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A615C61-DD52-CB43-B5A6-4120013E42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1657518"/>
      </p:ext>
    </p:extLst>
  </p:cSld>
  <p:clrMapOvr>
    <a:masterClrMapping/>
  </p:clrMapOvr>
  <p:transition xmlns:p14="http://schemas.microsoft.com/office/powerpoint/2010/main"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B148D90-A0B7-A941-A352-7D7DCFAB9D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6776751"/>
      </p:ext>
    </p:extLst>
  </p:cSld>
  <p:clrMapOvr>
    <a:masterClrMapping/>
  </p:clrMapOvr>
  <p:transition xmlns:p14="http://schemas.microsoft.com/office/powerpoint/2010/main"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1566064-DA1A-1B41-997D-DE5396CC58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540459"/>
      </p:ext>
    </p:extLst>
  </p:cSld>
  <p:clrMapOvr>
    <a:masterClrMapping/>
  </p:clrMapOvr>
  <p:transition xmlns:p14="http://schemas.microsoft.com/office/powerpoint/2010/main"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C3803680-AEA2-DC4D-8EDF-F9ECF5540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06621"/>
      </p:ext>
    </p:extLst>
  </p:cSld>
  <p:clrMapOvr>
    <a:masterClrMapping/>
  </p:clrMapOvr>
  <p:transition xmlns:p14="http://schemas.microsoft.com/office/powerpoint/2010/main"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35834DD-BA36-2242-8A5C-31061F6EC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16797"/>
      </p:ext>
    </p:extLst>
  </p:cSld>
  <p:clrMapOvr>
    <a:masterClrMapping/>
  </p:clrMapOvr>
  <p:transition xmlns:p14="http://schemas.microsoft.com/office/powerpoint/2010/main"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D852FB96-9FDF-9E4B-8A97-60109E5F8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35361"/>
      </p:ext>
    </p:extLst>
  </p:cSld>
  <p:clrMapOvr>
    <a:masterClrMapping/>
  </p:clrMapOvr>
  <p:transition xmlns:p14="http://schemas.microsoft.com/office/powerpoint/2010/main"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BCF88DA-4576-6641-B46B-C49297F3E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73214"/>
      </p:ext>
    </p:extLst>
  </p:cSld>
  <p:clrMapOvr>
    <a:masterClrMapping/>
  </p:clrMapOvr>
  <p:transition xmlns:p14="http://schemas.microsoft.com/office/powerpoint/2010/main"/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D4BD60B0-35A6-2443-BE29-02D83F582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37186"/>
      </p:ext>
    </p:extLst>
  </p:cSld>
  <p:clrMapOvr>
    <a:masterClrMapping/>
  </p:clrMapOvr>
  <p:transition xmlns:p14="http://schemas.microsoft.com/office/powerpoint/2010/main"/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6AD81113-58CA-B242-983E-0CC857CDD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45124"/>
      </p:ext>
    </p:extLst>
  </p:cSld>
  <p:clrMapOvr>
    <a:masterClrMapping/>
  </p:clrMapOvr>
  <p:transition xmlns:p14="http://schemas.microsoft.com/office/powerpoint/2010/main"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C5F7BEC-2247-B947-92F1-2BA0193B6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01365"/>
      </p:ext>
    </p:extLst>
  </p:cSld>
  <p:clrMapOvr>
    <a:masterClrMapping/>
  </p:clrMapOvr>
  <p:transition xmlns:p14="http://schemas.microsoft.com/office/powerpoint/2010/main"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33220A73-DFFA-3A40-96D5-5A2FD5BE7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56207"/>
      </p:ext>
    </p:extLst>
  </p:cSld>
  <p:clrMapOvr>
    <a:masterClrMapping/>
  </p:clrMapOvr>
  <p:transition xmlns:p14="http://schemas.microsoft.com/office/powerpoint/2010/main"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B7E9686-07F2-7945-846F-216D3C318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32150"/>
      </p:ext>
    </p:extLst>
  </p:cSld>
  <p:clrMapOvr>
    <a:masterClrMapping/>
  </p:clrMapOvr>
  <p:transition xmlns:p14="http://schemas.microsoft.com/office/powerpoint/2010/main"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A54EA44-AF77-B54F-AA22-4F4C49CB9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61862"/>
      </p:ext>
    </p:extLst>
  </p:cSld>
  <p:clrMapOvr>
    <a:masterClrMapping/>
  </p:clrMapOvr>
  <p:transition xmlns:p14="http://schemas.microsoft.com/office/powerpoint/2010/main"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DACAEE7-B94F-6645-BD60-F83A0470B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93206"/>
      </p:ext>
    </p:extLst>
  </p:cSld>
  <p:clrMapOvr>
    <a:masterClrMapping/>
  </p:clrMapOvr>
  <p:transition xmlns:p14="http://schemas.microsoft.com/office/powerpoint/2010/main"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3DD5CEB-5AE0-B649-A4E8-349280FBB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77095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69.xml"/><Relationship Id="rId13" Type="http://schemas.openxmlformats.org/officeDocument/2006/relationships/theme" Target="../theme/theme1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0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1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87.xml"/><Relationship Id="rId8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0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2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98.xml"/><Relationship Id="rId8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1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3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09.xml"/><Relationship Id="rId8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12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4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0.xml"/><Relationship Id="rId8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23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5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1.xml"/><Relationship Id="rId8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4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6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2.xml"/><Relationship Id="rId8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7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3.xml"/><Relationship Id="rId8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8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4.xml"/><Relationship Id="rId8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66.xml"/><Relationship Id="rId10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9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4.xml"/><Relationship Id="rId7" Type="http://schemas.openxmlformats.org/officeDocument/2006/relationships/slideLayout" Target="../slideLayouts/slideLayout275.xml"/><Relationship Id="rId8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8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0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6.xml"/><Relationship Id="rId8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89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1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94.xml"/><Relationship Id="rId5" Type="http://schemas.openxmlformats.org/officeDocument/2006/relationships/slideLayout" Target="../slideLayouts/slideLayout295.xml"/><Relationship Id="rId6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97.xml"/><Relationship Id="rId8" Type="http://schemas.openxmlformats.org/officeDocument/2006/relationships/slideLayout" Target="../slideLayouts/slideLayout298.xml"/><Relationship Id="rId9" Type="http://schemas.openxmlformats.org/officeDocument/2006/relationships/slideLayout" Target="../slideLayouts/slideLayout299.xml"/><Relationship Id="rId10" Type="http://schemas.openxmlformats.org/officeDocument/2006/relationships/slideLayout" Target="../slideLayouts/slideLayout300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2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305.xml"/><Relationship Id="rId5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08.xml"/><Relationship Id="rId8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11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3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314.xml"/><Relationship Id="rId3" Type="http://schemas.openxmlformats.org/officeDocument/2006/relationships/slideLayout" Target="../slideLayouts/slideLayout315.xml"/><Relationship Id="rId4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19.xml"/><Relationship Id="rId8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22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4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8.xml"/><Relationship Id="rId6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0.xml"/><Relationship Id="rId8" Type="http://schemas.openxmlformats.org/officeDocument/2006/relationships/slideLayout" Target="../slideLayouts/slideLayout331.xml"/><Relationship Id="rId9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33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5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5.xml"/><Relationship Id="rId2" Type="http://schemas.openxmlformats.org/officeDocument/2006/relationships/slideLayout" Target="../slideLayouts/slideLayout336.xml"/><Relationship Id="rId3" Type="http://schemas.openxmlformats.org/officeDocument/2006/relationships/slideLayout" Target="../slideLayouts/slideLayout337.xml"/><Relationship Id="rId4" Type="http://schemas.openxmlformats.org/officeDocument/2006/relationships/slideLayout" Target="../slideLayouts/slideLayout338.xml"/><Relationship Id="rId5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0.xml"/><Relationship Id="rId7" Type="http://schemas.openxmlformats.org/officeDocument/2006/relationships/slideLayout" Target="../slideLayouts/slideLayout341.xml"/><Relationship Id="rId8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3.xml"/><Relationship Id="rId10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6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6.xml"/><Relationship Id="rId2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2.xml"/><Relationship Id="rId8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4.xml"/><Relationship Id="rId10" Type="http://schemas.openxmlformats.org/officeDocument/2006/relationships/slideLayout" Target="../slideLayouts/slideLayout35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7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7.xml"/><Relationship Id="rId2" Type="http://schemas.openxmlformats.org/officeDocument/2006/relationships/slideLayout" Target="../slideLayouts/slideLayout358.xml"/><Relationship Id="rId3" Type="http://schemas.openxmlformats.org/officeDocument/2006/relationships/slideLayout" Target="../slideLayouts/slideLayout359.xml"/><Relationship Id="rId4" Type="http://schemas.openxmlformats.org/officeDocument/2006/relationships/slideLayout" Target="../slideLayouts/slideLayout360.xml"/><Relationship Id="rId5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2.xml"/><Relationship Id="rId7" Type="http://schemas.openxmlformats.org/officeDocument/2006/relationships/slideLayout" Target="../slideLayouts/slideLayout363.xml"/><Relationship Id="rId8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66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8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68.xml"/><Relationship Id="rId2" Type="http://schemas.openxmlformats.org/officeDocument/2006/relationships/slideLayout" Target="../slideLayouts/slideLayout369.xml"/><Relationship Id="rId3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72.xml"/><Relationship Id="rId6" Type="http://schemas.openxmlformats.org/officeDocument/2006/relationships/slideLayout" Target="../slideLayouts/slideLayout373.xml"/><Relationship Id="rId7" Type="http://schemas.openxmlformats.org/officeDocument/2006/relationships/slideLayout" Target="../slideLayouts/slideLayout374.xml"/><Relationship Id="rId8" Type="http://schemas.openxmlformats.org/officeDocument/2006/relationships/slideLayout" Target="../slideLayouts/slideLayout375.xml"/><Relationship Id="rId9" Type="http://schemas.openxmlformats.org/officeDocument/2006/relationships/slideLayout" Target="../slideLayouts/slideLayout376.xml"/><Relationship Id="rId10" Type="http://schemas.openxmlformats.org/officeDocument/2006/relationships/slideLayout" Target="../slideLayouts/slideLayout377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9.xml"/><Relationship Id="rId12" Type="http://schemas.openxmlformats.org/officeDocument/2006/relationships/slideLayout" Target="../slideLayouts/slideLayout390.xml"/><Relationship Id="rId13" Type="http://schemas.openxmlformats.org/officeDocument/2006/relationships/theme" Target="../theme/theme36.xml"/><Relationship Id="rId1" Type="http://schemas.openxmlformats.org/officeDocument/2006/relationships/slideLayout" Target="../slideLayouts/slideLayout379.xml"/><Relationship Id="rId2" Type="http://schemas.openxmlformats.org/officeDocument/2006/relationships/slideLayout" Target="../slideLayouts/slideLayout380.xml"/><Relationship Id="rId3" Type="http://schemas.openxmlformats.org/officeDocument/2006/relationships/slideLayout" Target="../slideLayouts/slideLayout381.xml"/><Relationship Id="rId4" Type="http://schemas.openxmlformats.org/officeDocument/2006/relationships/slideLayout" Target="../slideLayouts/slideLayout382.xml"/><Relationship Id="rId5" Type="http://schemas.openxmlformats.org/officeDocument/2006/relationships/slideLayout" Target="../slideLayouts/slideLayout383.xml"/><Relationship Id="rId6" Type="http://schemas.openxmlformats.org/officeDocument/2006/relationships/slideLayout" Target="../slideLayouts/slideLayout384.xml"/><Relationship Id="rId7" Type="http://schemas.openxmlformats.org/officeDocument/2006/relationships/slideLayout" Target="../slideLayouts/slideLayout385.xml"/><Relationship Id="rId8" Type="http://schemas.openxmlformats.org/officeDocument/2006/relationships/slideLayout" Target="../slideLayouts/slideLayout386.xml"/><Relationship Id="rId9" Type="http://schemas.openxmlformats.org/officeDocument/2006/relationships/slideLayout" Target="../slideLayouts/slideLayout387.xml"/><Relationship Id="rId10" Type="http://schemas.openxmlformats.org/officeDocument/2006/relationships/slideLayout" Target="../slideLayouts/slideLayout388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1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91.xml"/><Relationship Id="rId2" Type="http://schemas.openxmlformats.org/officeDocument/2006/relationships/slideLayout" Target="../slideLayouts/slideLayout392.xml"/><Relationship Id="rId3" Type="http://schemas.openxmlformats.org/officeDocument/2006/relationships/slideLayout" Target="../slideLayouts/slideLayout393.xml"/><Relationship Id="rId4" Type="http://schemas.openxmlformats.org/officeDocument/2006/relationships/slideLayout" Target="../slideLayouts/slideLayout394.xml"/><Relationship Id="rId5" Type="http://schemas.openxmlformats.org/officeDocument/2006/relationships/slideLayout" Target="../slideLayouts/slideLayout395.xml"/><Relationship Id="rId6" Type="http://schemas.openxmlformats.org/officeDocument/2006/relationships/slideLayout" Target="../slideLayouts/slideLayout396.xml"/><Relationship Id="rId7" Type="http://schemas.openxmlformats.org/officeDocument/2006/relationships/slideLayout" Target="../slideLayouts/slideLayout397.xml"/><Relationship Id="rId8" Type="http://schemas.openxmlformats.org/officeDocument/2006/relationships/slideLayout" Target="../slideLayouts/slideLayout398.xml"/><Relationship Id="rId9" Type="http://schemas.openxmlformats.org/officeDocument/2006/relationships/slideLayout" Target="../slideLayouts/slideLayout399.xml"/><Relationship Id="rId10" Type="http://schemas.openxmlformats.org/officeDocument/2006/relationships/slideLayout" Target="../slideLayouts/slideLayout400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2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2.xml"/><Relationship Id="rId2" Type="http://schemas.openxmlformats.org/officeDocument/2006/relationships/slideLayout" Target="../slideLayouts/slideLayout403.xml"/><Relationship Id="rId3" Type="http://schemas.openxmlformats.org/officeDocument/2006/relationships/slideLayout" Target="../slideLayouts/slideLayout404.xml"/><Relationship Id="rId4" Type="http://schemas.openxmlformats.org/officeDocument/2006/relationships/slideLayout" Target="../slideLayouts/slideLayout405.xml"/><Relationship Id="rId5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07.xml"/><Relationship Id="rId7" Type="http://schemas.openxmlformats.org/officeDocument/2006/relationships/slideLayout" Target="../slideLayouts/slideLayout408.xml"/><Relationship Id="rId8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11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3.xml"/><Relationship Id="rId12" Type="http://schemas.openxmlformats.org/officeDocument/2006/relationships/theme" Target="../theme/theme3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13.xml"/><Relationship Id="rId2" Type="http://schemas.openxmlformats.org/officeDocument/2006/relationships/slideLayout" Target="../slideLayouts/slideLayout414.xml"/><Relationship Id="rId3" Type="http://schemas.openxmlformats.org/officeDocument/2006/relationships/slideLayout" Target="../slideLayouts/slideLayout415.xml"/><Relationship Id="rId4" Type="http://schemas.openxmlformats.org/officeDocument/2006/relationships/slideLayout" Target="../slideLayouts/slideLayout416.xml"/><Relationship Id="rId5" Type="http://schemas.openxmlformats.org/officeDocument/2006/relationships/slideLayout" Target="../slideLayouts/slideLayout417.xml"/><Relationship Id="rId6" Type="http://schemas.openxmlformats.org/officeDocument/2006/relationships/slideLayout" Target="../slideLayouts/slideLayout418.xml"/><Relationship Id="rId7" Type="http://schemas.openxmlformats.org/officeDocument/2006/relationships/slideLayout" Target="../slideLayouts/slideLayout419.xml"/><Relationship Id="rId8" Type="http://schemas.openxmlformats.org/officeDocument/2006/relationships/slideLayout" Target="../slideLayouts/slideLayout420.xml"/><Relationship Id="rId9" Type="http://schemas.openxmlformats.org/officeDocument/2006/relationships/slideLayout" Target="../slideLayouts/slideLayout421.xml"/><Relationship Id="rId10" Type="http://schemas.openxmlformats.org/officeDocument/2006/relationships/slideLayout" Target="../slideLayouts/slideLayout422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4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25.xml"/><Relationship Id="rId3" Type="http://schemas.openxmlformats.org/officeDocument/2006/relationships/slideLayout" Target="../slideLayouts/slideLayout426.xml"/><Relationship Id="rId4" Type="http://schemas.openxmlformats.org/officeDocument/2006/relationships/slideLayout" Target="../slideLayouts/slideLayout427.xml"/><Relationship Id="rId5" Type="http://schemas.openxmlformats.org/officeDocument/2006/relationships/slideLayout" Target="../slideLayouts/slideLayout428.xml"/><Relationship Id="rId6" Type="http://schemas.openxmlformats.org/officeDocument/2006/relationships/slideLayout" Target="../slideLayouts/slideLayout429.xml"/><Relationship Id="rId7" Type="http://schemas.openxmlformats.org/officeDocument/2006/relationships/slideLayout" Target="../slideLayouts/slideLayout430.xml"/><Relationship Id="rId8" Type="http://schemas.openxmlformats.org/officeDocument/2006/relationships/slideLayout" Target="../slideLayouts/slideLayout431.xml"/><Relationship Id="rId9" Type="http://schemas.openxmlformats.org/officeDocument/2006/relationships/slideLayout" Target="../slideLayouts/slideLayout432.xml"/><Relationship Id="rId10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5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5.xml"/><Relationship Id="rId2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37.xml"/><Relationship Id="rId4" Type="http://schemas.openxmlformats.org/officeDocument/2006/relationships/slideLayout" Target="../slideLayouts/slideLayout438.xml"/><Relationship Id="rId5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0.xml"/><Relationship Id="rId7" Type="http://schemas.openxmlformats.org/officeDocument/2006/relationships/slideLayout" Target="../slideLayouts/slideLayout441.xml"/><Relationship Id="rId8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3.xml"/><Relationship Id="rId10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6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6.xml"/><Relationship Id="rId2" Type="http://schemas.openxmlformats.org/officeDocument/2006/relationships/slideLayout" Target="../slideLayouts/slideLayout447.xml"/><Relationship Id="rId3" Type="http://schemas.openxmlformats.org/officeDocument/2006/relationships/slideLayout" Target="../slideLayouts/slideLayout448.xml"/><Relationship Id="rId4" Type="http://schemas.openxmlformats.org/officeDocument/2006/relationships/slideLayout" Target="../slideLayouts/slideLayout449.xml"/><Relationship Id="rId5" Type="http://schemas.openxmlformats.org/officeDocument/2006/relationships/slideLayout" Target="../slideLayouts/slideLayout450.xml"/><Relationship Id="rId6" Type="http://schemas.openxmlformats.org/officeDocument/2006/relationships/slideLayout" Target="../slideLayouts/slideLayout451.xml"/><Relationship Id="rId7" Type="http://schemas.openxmlformats.org/officeDocument/2006/relationships/slideLayout" Target="../slideLayouts/slideLayout452.xml"/><Relationship Id="rId8" Type="http://schemas.openxmlformats.org/officeDocument/2006/relationships/slideLayout" Target="../slideLayouts/slideLayout453.xml"/><Relationship Id="rId9" Type="http://schemas.openxmlformats.org/officeDocument/2006/relationships/slideLayout" Target="../slideLayouts/slideLayout454.xml"/><Relationship Id="rId10" Type="http://schemas.openxmlformats.org/officeDocument/2006/relationships/slideLayout" Target="../slideLayouts/slideLayout455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7.xml"/><Relationship Id="rId12" Type="http://schemas.openxmlformats.org/officeDocument/2006/relationships/theme" Target="../theme/theme4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7.xml"/><Relationship Id="rId2" Type="http://schemas.openxmlformats.org/officeDocument/2006/relationships/slideLayout" Target="../slideLayouts/slideLayout458.xml"/><Relationship Id="rId3" Type="http://schemas.openxmlformats.org/officeDocument/2006/relationships/slideLayout" Target="../slideLayouts/slideLayout459.xml"/><Relationship Id="rId4" Type="http://schemas.openxmlformats.org/officeDocument/2006/relationships/slideLayout" Target="../slideLayouts/slideLayout460.xml"/><Relationship Id="rId5" Type="http://schemas.openxmlformats.org/officeDocument/2006/relationships/slideLayout" Target="../slideLayouts/slideLayout461.xml"/><Relationship Id="rId6" Type="http://schemas.openxmlformats.org/officeDocument/2006/relationships/slideLayout" Target="../slideLayouts/slideLayout462.xml"/><Relationship Id="rId7" Type="http://schemas.openxmlformats.org/officeDocument/2006/relationships/slideLayout" Target="../slideLayouts/slideLayout463.xml"/><Relationship Id="rId8" Type="http://schemas.openxmlformats.org/officeDocument/2006/relationships/slideLayout" Target="../slideLayouts/slideLayout464.xml"/><Relationship Id="rId9" Type="http://schemas.openxmlformats.org/officeDocument/2006/relationships/slideLayout" Target="../slideLayouts/slideLayout465.xml"/><Relationship Id="rId10" Type="http://schemas.openxmlformats.org/officeDocument/2006/relationships/slideLayout" Target="../slideLayouts/slideLayout466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8.xml"/><Relationship Id="rId12" Type="http://schemas.openxmlformats.org/officeDocument/2006/relationships/theme" Target="../theme/theme4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8.xml"/><Relationship Id="rId2" Type="http://schemas.openxmlformats.org/officeDocument/2006/relationships/slideLayout" Target="../slideLayouts/slideLayout469.xml"/><Relationship Id="rId3" Type="http://schemas.openxmlformats.org/officeDocument/2006/relationships/slideLayout" Target="../slideLayouts/slideLayout470.xml"/><Relationship Id="rId4" Type="http://schemas.openxmlformats.org/officeDocument/2006/relationships/slideLayout" Target="../slideLayouts/slideLayout471.xml"/><Relationship Id="rId5" Type="http://schemas.openxmlformats.org/officeDocument/2006/relationships/slideLayout" Target="../slideLayouts/slideLayout472.xml"/><Relationship Id="rId6" Type="http://schemas.openxmlformats.org/officeDocument/2006/relationships/slideLayout" Target="../slideLayouts/slideLayout473.xml"/><Relationship Id="rId7" Type="http://schemas.openxmlformats.org/officeDocument/2006/relationships/slideLayout" Target="../slideLayouts/slideLayout474.xml"/><Relationship Id="rId8" Type="http://schemas.openxmlformats.org/officeDocument/2006/relationships/slideLayout" Target="../slideLayouts/slideLayout475.xml"/><Relationship Id="rId9" Type="http://schemas.openxmlformats.org/officeDocument/2006/relationships/slideLayout" Target="../slideLayouts/slideLayout476.xml"/><Relationship Id="rId10" Type="http://schemas.openxmlformats.org/officeDocument/2006/relationships/slideLayout" Target="../slideLayouts/slideLayout477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9.xml"/><Relationship Id="rId12" Type="http://schemas.openxmlformats.org/officeDocument/2006/relationships/theme" Target="../theme/theme4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79.xml"/><Relationship Id="rId2" Type="http://schemas.openxmlformats.org/officeDocument/2006/relationships/slideLayout" Target="../slideLayouts/slideLayout480.xml"/><Relationship Id="rId3" Type="http://schemas.openxmlformats.org/officeDocument/2006/relationships/slideLayout" Target="../slideLayouts/slideLayout481.xml"/><Relationship Id="rId4" Type="http://schemas.openxmlformats.org/officeDocument/2006/relationships/slideLayout" Target="../slideLayouts/slideLayout482.xml"/><Relationship Id="rId5" Type="http://schemas.openxmlformats.org/officeDocument/2006/relationships/slideLayout" Target="../slideLayouts/slideLayout483.xml"/><Relationship Id="rId6" Type="http://schemas.openxmlformats.org/officeDocument/2006/relationships/slideLayout" Target="../slideLayouts/slideLayout484.xml"/><Relationship Id="rId7" Type="http://schemas.openxmlformats.org/officeDocument/2006/relationships/slideLayout" Target="../slideLayouts/slideLayout485.xml"/><Relationship Id="rId8" Type="http://schemas.openxmlformats.org/officeDocument/2006/relationships/slideLayout" Target="../slideLayouts/slideLayout486.xml"/><Relationship Id="rId9" Type="http://schemas.openxmlformats.org/officeDocument/2006/relationships/slideLayout" Target="../slideLayouts/slideLayout487.xml"/><Relationship Id="rId10" Type="http://schemas.openxmlformats.org/officeDocument/2006/relationships/slideLayout" Target="../slideLayouts/slideLayout488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0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91.xml"/><Relationship Id="rId3" Type="http://schemas.openxmlformats.org/officeDocument/2006/relationships/slideLayout" Target="../slideLayouts/slideLayout492.xml"/><Relationship Id="rId4" Type="http://schemas.openxmlformats.org/officeDocument/2006/relationships/slideLayout" Target="../slideLayouts/slideLayout493.xml"/><Relationship Id="rId5" Type="http://schemas.openxmlformats.org/officeDocument/2006/relationships/slideLayout" Target="../slideLayouts/slideLayout494.xml"/><Relationship Id="rId6" Type="http://schemas.openxmlformats.org/officeDocument/2006/relationships/slideLayout" Target="../slideLayouts/slideLayout495.xml"/><Relationship Id="rId7" Type="http://schemas.openxmlformats.org/officeDocument/2006/relationships/slideLayout" Target="../slideLayouts/slideLayout496.xml"/><Relationship Id="rId8" Type="http://schemas.openxmlformats.org/officeDocument/2006/relationships/slideLayout" Target="../slideLayouts/slideLayout497.xml"/><Relationship Id="rId9" Type="http://schemas.openxmlformats.org/officeDocument/2006/relationships/slideLayout" Target="../slideLayouts/slideLayout498.xml"/><Relationship Id="rId10" Type="http://schemas.openxmlformats.org/officeDocument/2006/relationships/slideLayout" Target="../slideLayouts/slideLayout499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1.xml"/><Relationship Id="rId12" Type="http://schemas.openxmlformats.org/officeDocument/2006/relationships/theme" Target="../theme/theme47.xml"/><Relationship Id="rId1" Type="http://schemas.openxmlformats.org/officeDocument/2006/relationships/slideLayout" Target="../slideLayouts/slideLayout501.xml"/><Relationship Id="rId2" Type="http://schemas.openxmlformats.org/officeDocument/2006/relationships/slideLayout" Target="../slideLayouts/slideLayout502.xml"/><Relationship Id="rId3" Type="http://schemas.openxmlformats.org/officeDocument/2006/relationships/slideLayout" Target="../slideLayouts/slideLayout503.xml"/><Relationship Id="rId4" Type="http://schemas.openxmlformats.org/officeDocument/2006/relationships/slideLayout" Target="../slideLayouts/slideLayout504.xml"/><Relationship Id="rId5" Type="http://schemas.openxmlformats.org/officeDocument/2006/relationships/slideLayout" Target="../slideLayouts/slideLayout505.xml"/><Relationship Id="rId6" Type="http://schemas.openxmlformats.org/officeDocument/2006/relationships/slideLayout" Target="../slideLayouts/slideLayout506.xml"/><Relationship Id="rId7" Type="http://schemas.openxmlformats.org/officeDocument/2006/relationships/slideLayout" Target="../slideLayouts/slideLayout507.xml"/><Relationship Id="rId8" Type="http://schemas.openxmlformats.org/officeDocument/2006/relationships/slideLayout" Target="../slideLayouts/slideLayout508.xml"/><Relationship Id="rId9" Type="http://schemas.openxmlformats.org/officeDocument/2006/relationships/slideLayout" Target="../slideLayouts/slideLayout509.xml"/><Relationship Id="rId10" Type="http://schemas.openxmlformats.org/officeDocument/2006/relationships/slideLayout" Target="../slideLayouts/slideLayout510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2.xml"/><Relationship Id="rId12" Type="http://schemas.openxmlformats.org/officeDocument/2006/relationships/theme" Target="../theme/theme4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12.xml"/><Relationship Id="rId2" Type="http://schemas.openxmlformats.org/officeDocument/2006/relationships/slideLayout" Target="../slideLayouts/slideLayout513.xml"/><Relationship Id="rId3" Type="http://schemas.openxmlformats.org/officeDocument/2006/relationships/slideLayout" Target="../slideLayouts/slideLayout514.xml"/><Relationship Id="rId4" Type="http://schemas.openxmlformats.org/officeDocument/2006/relationships/slideLayout" Target="../slideLayouts/slideLayout515.xml"/><Relationship Id="rId5" Type="http://schemas.openxmlformats.org/officeDocument/2006/relationships/slideLayout" Target="../slideLayouts/slideLayout516.xml"/><Relationship Id="rId6" Type="http://schemas.openxmlformats.org/officeDocument/2006/relationships/slideLayout" Target="../slideLayouts/slideLayout517.xml"/><Relationship Id="rId7" Type="http://schemas.openxmlformats.org/officeDocument/2006/relationships/slideLayout" Target="../slideLayouts/slideLayout518.xml"/><Relationship Id="rId8" Type="http://schemas.openxmlformats.org/officeDocument/2006/relationships/slideLayout" Target="../slideLayouts/slideLayout519.xml"/><Relationship Id="rId9" Type="http://schemas.openxmlformats.org/officeDocument/2006/relationships/slideLayout" Target="../slideLayouts/slideLayout520.xml"/><Relationship Id="rId10" Type="http://schemas.openxmlformats.org/officeDocument/2006/relationships/slideLayout" Target="../slideLayouts/slideLayout521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3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3.xml"/><Relationship Id="rId2" Type="http://schemas.openxmlformats.org/officeDocument/2006/relationships/slideLayout" Target="../slideLayouts/slideLayout524.xml"/><Relationship Id="rId3" Type="http://schemas.openxmlformats.org/officeDocument/2006/relationships/slideLayout" Target="../slideLayouts/slideLayout525.xml"/><Relationship Id="rId4" Type="http://schemas.openxmlformats.org/officeDocument/2006/relationships/slideLayout" Target="../slideLayouts/slideLayout526.xml"/><Relationship Id="rId5" Type="http://schemas.openxmlformats.org/officeDocument/2006/relationships/slideLayout" Target="../slideLayouts/slideLayout527.xml"/><Relationship Id="rId6" Type="http://schemas.openxmlformats.org/officeDocument/2006/relationships/slideLayout" Target="../slideLayouts/slideLayout528.xml"/><Relationship Id="rId7" Type="http://schemas.openxmlformats.org/officeDocument/2006/relationships/slideLayout" Target="../slideLayouts/slideLayout529.xml"/><Relationship Id="rId8" Type="http://schemas.openxmlformats.org/officeDocument/2006/relationships/slideLayout" Target="../slideLayouts/slideLayout530.xml"/><Relationship Id="rId9" Type="http://schemas.openxmlformats.org/officeDocument/2006/relationships/slideLayout" Target="../slideLayouts/slideLayout531.xml"/><Relationship Id="rId10" Type="http://schemas.openxmlformats.org/officeDocument/2006/relationships/slideLayout" Target="../slideLayouts/slideLayout532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4.xml"/><Relationship Id="rId12" Type="http://schemas.openxmlformats.org/officeDocument/2006/relationships/theme" Target="../theme/theme50.xml"/><Relationship Id="rId1" Type="http://schemas.openxmlformats.org/officeDocument/2006/relationships/slideLayout" Target="../slideLayouts/slideLayout534.xml"/><Relationship Id="rId2" Type="http://schemas.openxmlformats.org/officeDocument/2006/relationships/slideLayout" Target="../slideLayouts/slideLayout535.xml"/><Relationship Id="rId3" Type="http://schemas.openxmlformats.org/officeDocument/2006/relationships/slideLayout" Target="../slideLayouts/slideLayout536.xml"/><Relationship Id="rId4" Type="http://schemas.openxmlformats.org/officeDocument/2006/relationships/slideLayout" Target="../slideLayouts/slideLayout537.xml"/><Relationship Id="rId5" Type="http://schemas.openxmlformats.org/officeDocument/2006/relationships/slideLayout" Target="../slideLayouts/slideLayout538.xml"/><Relationship Id="rId6" Type="http://schemas.openxmlformats.org/officeDocument/2006/relationships/slideLayout" Target="../slideLayouts/slideLayout539.xml"/><Relationship Id="rId7" Type="http://schemas.openxmlformats.org/officeDocument/2006/relationships/slideLayout" Target="../slideLayouts/slideLayout540.xml"/><Relationship Id="rId8" Type="http://schemas.openxmlformats.org/officeDocument/2006/relationships/slideLayout" Target="../slideLayouts/slideLayout541.xml"/><Relationship Id="rId9" Type="http://schemas.openxmlformats.org/officeDocument/2006/relationships/slideLayout" Target="../slideLayouts/slideLayout542.xml"/><Relationship Id="rId10" Type="http://schemas.openxmlformats.org/officeDocument/2006/relationships/slideLayout" Target="../slideLayouts/slideLayout543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5.xml"/><Relationship Id="rId12" Type="http://schemas.openxmlformats.org/officeDocument/2006/relationships/theme" Target="../theme/theme5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45.xml"/><Relationship Id="rId2" Type="http://schemas.openxmlformats.org/officeDocument/2006/relationships/slideLayout" Target="../slideLayouts/slideLayout546.xml"/><Relationship Id="rId3" Type="http://schemas.openxmlformats.org/officeDocument/2006/relationships/slideLayout" Target="../slideLayouts/slideLayout547.xml"/><Relationship Id="rId4" Type="http://schemas.openxmlformats.org/officeDocument/2006/relationships/slideLayout" Target="../slideLayouts/slideLayout548.xml"/><Relationship Id="rId5" Type="http://schemas.openxmlformats.org/officeDocument/2006/relationships/slideLayout" Target="../slideLayouts/slideLayout549.xml"/><Relationship Id="rId6" Type="http://schemas.openxmlformats.org/officeDocument/2006/relationships/slideLayout" Target="../slideLayouts/slideLayout550.xml"/><Relationship Id="rId7" Type="http://schemas.openxmlformats.org/officeDocument/2006/relationships/slideLayout" Target="../slideLayouts/slideLayout551.xml"/><Relationship Id="rId8" Type="http://schemas.openxmlformats.org/officeDocument/2006/relationships/slideLayout" Target="../slideLayouts/slideLayout552.xml"/><Relationship Id="rId9" Type="http://schemas.openxmlformats.org/officeDocument/2006/relationships/slideLayout" Target="../slideLayouts/slideLayout553.xml"/><Relationship Id="rId10" Type="http://schemas.openxmlformats.org/officeDocument/2006/relationships/slideLayout" Target="../slideLayouts/slideLayout554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6.xml"/><Relationship Id="rId12" Type="http://schemas.openxmlformats.org/officeDocument/2006/relationships/theme" Target="../theme/theme5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56.xml"/><Relationship Id="rId2" Type="http://schemas.openxmlformats.org/officeDocument/2006/relationships/slideLayout" Target="../slideLayouts/slideLayout557.xml"/><Relationship Id="rId3" Type="http://schemas.openxmlformats.org/officeDocument/2006/relationships/slideLayout" Target="../slideLayouts/slideLayout558.xml"/><Relationship Id="rId4" Type="http://schemas.openxmlformats.org/officeDocument/2006/relationships/slideLayout" Target="../slideLayouts/slideLayout559.xml"/><Relationship Id="rId5" Type="http://schemas.openxmlformats.org/officeDocument/2006/relationships/slideLayout" Target="../slideLayouts/slideLayout560.xml"/><Relationship Id="rId6" Type="http://schemas.openxmlformats.org/officeDocument/2006/relationships/slideLayout" Target="../slideLayouts/slideLayout561.xml"/><Relationship Id="rId7" Type="http://schemas.openxmlformats.org/officeDocument/2006/relationships/slideLayout" Target="../slideLayouts/slideLayout562.xml"/><Relationship Id="rId8" Type="http://schemas.openxmlformats.org/officeDocument/2006/relationships/slideLayout" Target="../slideLayouts/slideLayout563.xml"/><Relationship Id="rId9" Type="http://schemas.openxmlformats.org/officeDocument/2006/relationships/slideLayout" Target="../slideLayouts/slideLayout564.xml"/><Relationship Id="rId10" Type="http://schemas.openxmlformats.org/officeDocument/2006/relationships/slideLayout" Target="../slideLayouts/slideLayout565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7.xml"/><Relationship Id="rId12" Type="http://schemas.openxmlformats.org/officeDocument/2006/relationships/theme" Target="../theme/theme53.xml"/><Relationship Id="rId1" Type="http://schemas.openxmlformats.org/officeDocument/2006/relationships/slideLayout" Target="../slideLayouts/slideLayout567.xml"/><Relationship Id="rId2" Type="http://schemas.openxmlformats.org/officeDocument/2006/relationships/slideLayout" Target="../slideLayouts/slideLayout568.xml"/><Relationship Id="rId3" Type="http://schemas.openxmlformats.org/officeDocument/2006/relationships/slideLayout" Target="../slideLayouts/slideLayout569.xml"/><Relationship Id="rId4" Type="http://schemas.openxmlformats.org/officeDocument/2006/relationships/slideLayout" Target="../slideLayouts/slideLayout570.xml"/><Relationship Id="rId5" Type="http://schemas.openxmlformats.org/officeDocument/2006/relationships/slideLayout" Target="../slideLayouts/slideLayout571.xml"/><Relationship Id="rId6" Type="http://schemas.openxmlformats.org/officeDocument/2006/relationships/slideLayout" Target="../slideLayouts/slideLayout572.xml"/><Relationship Id="rId7" Type="http://schemas.openxmlformats.org/officeDocument/2006/relationships/slideLayout" Target="../slideLayouts/slideLayout573.xml"/><Relationship Id="rId8" Type="http://schemas.openxmlformats.org/officeDocument/2006/relationships/slideLayout" Target="../slideLayouts/slideLayout574.xml"/><Relationship Id="rId9" Type="http://schemas.openxmlformats.org/officeDocument/2006/relationships/slideLayout" Target="../slideLayouts/slideLayout575.xml"/><Relationship Id="rId10" Type="http://schemas.openxmlformats.org/officeDocument/2006/relationships/slideLayout" Target="../slideLayouts/slideLayout576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8.xml"/><Relationship Id="rId12" Type="http://schemas.openxmlformats.org/officeDocument/2006/relationships/theme" Target="../theme/theme5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8.xml"/><Relationship Id="rId2" Type="http://schemas.openxmlformats.org/officeDocument/2006/relationships/slideLayout" Target="../slideLayouts/slideLayout579.xml"/><Relationship Id="rId3" Type="http://schemas.openxmlformats.org/officeDocument/2006/relationships/slideLayout" Target="../slideLayouts/slideLayout580.xml"/><Relationship Id="rId4" Type="http://schemas.openxmlformats.org/officeDocument/2006/relationships/slideLayout" Target="../slideLayouts/slideLayout581.xml"/><Relationship Id="rId5" Type="http://schemas.openxmlformats.org/officeDocument/2006/relationships/slideLayout" Target="../slideLayouts/slideLayout582.xml"/><Relationship Id="rId6" Type="http://schemas.openxmlformats.org/officeDocument/2006/relationships/slideLayout" Target="../slideLayouts/slideLayout583.xml"/><Relationship Id="rId7" Type="http://schemas.openxmlformats.org/officeDocument/2006/relationships/slideLayout" Target="../slideLayouts/slideLayout584.xml"/><Relationship Id="rId8" Type="http://schemas.openxmlformats.org/officeDocument/2006/relationships/slideLayout" Target="../slideLayouts/slideLayout585.xml"/><Relationship Id="rId9" Type="http://schemas.openxmlformats.org/officeDocument/2006/relationships/slideLayout" Target="../slideLayouts/slideLayout586.xml"/><Relationship Id="rId10" Type="http://schemas.openxmlformats.org/officeDocument/2006/relationships/slideLayout" Target="../slideLayouts/slideLayout587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9.xml"/><Relationship Id="rId12" Type="http://schemas.openxmlformats.org/officeDocument/2006/relationships/theme" Target="../theme/theme55.xml"/><Relationship Id="rId1" Type="http://schemas.openxmlformats.org/officeDocument/2006/relationships/slideLayout" Target="../slideLayouts/slideLayout589.xml"/><Relationship Id="rId2" Type="http://schemas.openxmlformats.org/officeDocument/2006/relationships/slideLayout" Target="../slideLayouts/slideLayout590.xml"/><Relationship Id="rId3" Type="http://schemas.openxmlformats.org/officeDocument/2006/relationships/slideLayout" Target="../slideLayouts/slideLayout591.xml"/><Relationship Id="rId4" Type="http://schemas.openxmlformats.org/officeDocument/2006/relationships/slideLayout" Target="../slideLayouts/slideLayout592.xml"/><Relationship Id="rId5" Type="http://schemas.openxmlformats.org/officeDocument/2006/relationships/slideLayout" Target="../slideLayouts/slideLayout593.xml"/><Relationship Id="rId6" Type="http://schemas.openxmlformats.org/officeDocument/2006/relationships/slideLayout" Target="../slideLayouts/slideLayout594.xml"/><Relationship Id="rId7" Type="http://schemas.openxmlformats.org/officeDocument/2006/relationships/slideLayout" Target="../slideLayouts/slideLayout595.xml"/><Relationship Id="rId8" Type="http://schemas.openxmlformats.org/officeDocument/2006/relationships/slideLayout" Target="../slideLayouts/slideLayout596.xml"/><Relationship Id="rId9" Type="http://schemas.openxmlformats.org/officeDocument/2006/relationships/slideLayout" Target="../slideLayouts/slideLayout597.xml"/><Relationship Id="rId10" Type="http://schemas.openxmlformats.org/officeDocument/2006/relationships/slideLayout" Target="../slideLayouts/slideLayout598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0.xml"/><Relationship Id="rId12" Type="http://schemas.openxmlformats.org/officeDocument/2006/relationships/theme" Target="../theme/theme5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00.xml"/><Relationship Id="rId2" Type="http://schemas.openxmlformats.org/officeDocument/2006/relationships/slideLayout" Target="../slideLayouts/slideLayout601.xml"/><Relationship Id="rId3" Type="http://schemas.openxmlformats.org/officeDocument/2006/relationships/slideLayout" Target="../slideLayouts/slideLayout602.xml"/><Relationship Id="rId4" Type="http://schemas.openxmlformats.org/officeDocument/2006/relationships/slideLayout" Target="../slideLayouts/slideLayout603.xml"/><Relationship Id="rId5" Type="http://schemas.openxmlformats.org/officeDocument/2006/relationships/slideLayout" Target="../slideLayouts/slideLayout604.xml"/><Relationship Id="rId6" Type="http://schemas.openxmlformats.org/officeDocument/2006/relationships/slideLayout" Target="../slideLayouts/slideLayout605.xml"/><Relationship Id="rId7" Type="http://schemas.openxmlformats.org/officeDocument/2006/relationships/slideLayout" Target="../slideLayouts/slideLayout606.xml"/><Relationship Id="rId8" Type="http://schemas.openxmlformats.org/officeDocument/2006/relationships/slideLayout" Target="../slideLayouts/slideLayout607.xml"/><Relationship Id="rId9" Type="http://schemas.openxmlformats.org/officeDocument/2006/relationships/slideLayout" Target="../slideLayouts/slideLayout608.xml"/><Relationship Id="rId10" Type="http://schemas.openxmlformats.org/officeDocument/2006/relationships/slideLayout" Target="../slideLayouts/slideLayout609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21.xml"/><Relationship Id="rId12" Type="http://schemas.openxmlformats.org/officeDocument/2006/relationships/theme" Target="../theme/theme57.xml"/><Relationship Id="rId1" Type="http://schemas.openxmlformats.org/officeDocument/2006/relationships/slideLayout" Target="../slideLayouts/slideLayout611.xml"/><Relationship Id="rId2" Type="http://schemas.openxmlformats.org/officeDocument/2006/relationships/slideLayout" Target="../slideLayouts/slideLayout612.xml"/><Relationship Id="rId3" Type="http://schemas.openxmlformats.org/officeDocument/2006/relationships/slideLayout" Target="../slideLayouts/slideLayout613.xml"/><Relationship Id="rId4" Type="http://schemas.openxmlformats.org/officeDocument/2006/relationships/slideLayout" Target="../slideLayouts/slideLayout614.xml"/><Relationship Id="rId5" Type="http://schemas.openxmlformats.org/officeDocument/2006/relationships/slideLayout" Target="../slideLayouts/slideLayout615.xml"/><Relationship Id="rId6" Type="http://schemas.openxmlformats.org/officeDocument/2006/relationships/slideLayout" Target="../slideLayouts/slideLayout616.xml"/><Relationship Id="rId7" Type="http://schemas.openxmlformats.org/officeDocument/2006/relationships/slideLayout" Target="../slideLayouts/slideLayout617.xml"/><Relationship Id="rId8" Type="http://schemas.openxmlformats.org/officeDocument/2006/relationships/slideLayout" Target="../slideLayouts/slideLayout618.xml"/><Relationship Id="rId9" Type="http://schemas.openxmlformats.org/officeDocument/2006/relationships/slideLayout" Target="../slideLayouts/slideLayout619.xml"/><Relationship Id="rId10" Type="http://schemas.openxmlformats.org/officeDocument/2006/relationships/slideLayout" Target="../slideLayouts/slideLayout620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2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2.xml"/><Relationship Id="rId2" Type="http://schemas.openxmlformats.org/officeDocument/2006/relationships/slideLayout" Target="../slideLayouts/slideLayout623.xml"/><Relationship Id="rId3" Type="http://schemas.openxmlformats.org/officeDocument/2006/relationships/slideLayout" Target="../slideLayouts/slideLayout624.xml"/><Relationship Id="rId4" Type="http://schemas.openxmlformats.org/officeDocument/2006/relationships/slideLayout" Target="../slideLayouts/slideLayout625.xml"/><Relationship Id="rId5" Type="http://schemas.openxmlformats.org/officeDocument/2006/relationships/slideLayout" Target="../slideLayouts/slideLayout626.xml"/><Relationship Id="rId6" Type="http://schemas.openxmlformats.org/officeDocument/2006/relationships/slideLayout" Target="../slideLayouts/slideLayout627.xml"/><Relationship Id="rId7" Type="http://schemas.openxmlformats.org/officeDocument/2006/relationships/slideLayout" Target="../slideLayouts/slideLayout628.xml"/><Relationship Id="rId8" Type="http://schemas.openxmlformats.org/officeDocument/2006/relationships/slideLayout" Target="../slideLayouts/slideLayout629.xml"/><Relationship Id="rId9" Type="http://schemas.openxmlformats.org/officeDocument/2006/relationships/slideLayout" Target="../slideLayouts/slideLayout630.xml"/><Relationship Id="rId10" Type="http://schemas.openxmlformats.org/officeDocument/2006/relationships/slideLayout" Target="../slideLayouts/slideLayout631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3.xml"/><Relationship Id="rId12" Type="http://schemas.openxmlformats.org/officeDocument/2006/relationships/theme" Target="../theme/theme59.xml"/><Relationship Id="rId1" Type="http://schemas.openxmlformats.org/officeDocument/2006/relationships/slideLayout" Target="../slideLayouts/slideLayout633.xml"/><Relationship Id="rId2" Type="http://schemas.openxmlformats.org/officeDocument/2006/relationships/slideLayout" Target="../slideLayouts/slideLayout634.xml"/><Relationship Id="rId3" Type="http://schemas.openxmlformats.org/officeDocument/2006/relationships/slideLayout" Target="../slideLayouts/slideLayout635.xml"/><Relationship Id="rId4" Type="http://schemas.openxmlformats.org/officeDocument/2006/relationships/slideLayout" Target="../slideLayouts/slideLayout636.xml"/><Relationship Id="rId5" Type="http://schemas.openxmlformats.org/officeDocument/2006/relationships/slideLayout" Target="../slideLayouts/slideLayout637.xml"/><Relationship Id="rId6" Type="http://schemas.openxmlformats.org/officeDocument/2006/relationships/slideLayout" Target="../slideLayouts/slideLayout638.xml"/><Relationship Id="rId7" Type="http://schemas.openxmlformats.org/officeDocument/2006/relationships/slideLayout" Target="../slideLayouts/slideLayout639.xml"/><Relationship Id="rId8" Type="http://schemas.openxmlformats.org/officeDocument/2006/relationships/slideLayout" Target="../slideLayouts/slideLayout640.xml"/><Relationship Id="rId9" Type="http://schemas.openxmlformats.org/officeDocument/2006/relationships/slideLayout" Target="../slideLayouts/slideLayout641.xml"/><Relationship Id="rId10" Type="http://schemas.openxmlformats.org/officeDocument/2006/relationships/slideLayout" Target="../slideLayouts/slideLayout642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4.xml"/><Relationship Id="rId12" Type="http://schemas.openxmlformats.org/officeDocument/2006/relationships/theme" Target="../theme/theme60.xml"/><Relationship Id="rId1" Type="http://schemas.openxmlformats.org/officeDocument/2006/relationships/slideLayout" Target="../slideLayouts/slideLayout644.xml"/><Relationship Id="rId2" Type="http://schemas.openxmlformats.org/officeDocument/2006/relationships/slideLayout" Target="../slideLayouts/slideLayout645.xml"/><Relationship Id="rId3" Type="http://schemas.openxmlformats.org/officeDocument/2006/relationships/slideLayout" Target="../slideLayouts/slideLayout646.xml"/><Relationship Id="rId4" Type="http://schemas.openxmlformats.org/officeDocument/2006/relationships/slideLayout" Target="../slideLayouts/slideLayout647.xml"/><Relationship Id="rId5" Type="http://schemas.openxmlformats.org/officeDocument/2006/relationships/slideLayout" Target="../slideLayouts/slideLayout648.xml"/><Relationship Id="rId6" Type="http://schemas.openxmlformats.org/officeDocument/2006/relationships/slideLayout" Target="../slideLayouts/slideLayout649.xml"/><Relationship Id="rId7" Type="http://schemas.openxmlformats.org/officeDocument/2006/relationships/slideLayout" Target="../slideLayouts/slideLayout650.xml"/><Relationship Id="rId8" Type="http://schemas.openxmlformats.org/officeDocument/2006/relationships/slideLayout" Target="../slideLayouts/slideLayout651.xml"/><Relationship Id="rId9" Type="http://schemas.openxmlformats.org/officeDocument/2006/relationships/slideLayout" Target="../slideLayouts/slideLayout652.xml"/><Relationship Id="rId10" Type="http://schemas.openxmlformats.org/officeDocument/2006/relationships/slideLayout" Target="../slideLayouts/slideLayout653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5.xml"/><Relationship Id="rId12" Type="http://schemas.openxmlformats.org/officeDocument/2006/relationships/theme" Target="../theme/theme61.xml"/><Relationship Id="rId1" Type="http://schemas.openxmlformats.org/officeDocument/2006/relationships/slideLayout" Target="../slideLayouts/slideLayout655.xml"/><Relationship Id="rId2" Type="http://schemas.openxmlformats.org/officeDocument/2006/relationships/slideLayout" Target="../slideLayouts/slideLayout656.xml"/><Relationship Id="rId3" Type="http://schemas.openxmlformats.org/officeDocument/2006/relationships/slideLayout" Target="../slideLayouts/slideLayout657.xml"/><Relationship Id="rId4" Type="http://schemas.openxmlformats.org/officeDocument/2006/relationships/slideLayout" Target="../slideLayouts/slideLayout658.xml"/><Relationship Id="rId5" Type="http://schemas.openxmlformats.org/officeDocument/2006/relationships/slideLayout" Target="../slideLayouts/slideLayout659.xml"/><Relationship Id="rId6" Type="http://schemas.openxmlformats.org/officeDocument/2006/relationships/slideLayout" Target="../slideLayouts/slideLayout660.xml"/><Relationship Id="rId7" Type="http://schemas.openxmlformats.org/officeDocument/2006/relationships/slideLayout" Target="../slideLayouts/slideLayout661.xml"/><Relationship Id="rId8" Type="http://schemas.openxmlformats.org/officeDocument/2006/relationships/slideLayout" Target="../slideLayouts/slideLayout662.xml"/><Relationship Id="rId9" Type="http://schemas.openxmlformats.org/officeDocument/2006/relationships/slideLayout" Target="../slideLayouts/slideLayout663.xml"/><Relationship Id="rId10" Type="http://schemas.openxmlformats.org/officeDocument/2006/relationships/slideLayout" Target="../slideLayouts/slideLayout664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6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6.xml"/><Relationship Id="rId2" Type="http://schemas.openxmlformats.org/officeDocument/2006/relationships/slideLayout" Target="../slideLayouts/slideLayout667.xml"/><Relationship Id="rId3" Type="http://schemas.openxmlformats.org/officeDocument/2006/relationships/slideLayout" Target="../slideLayouts/slideLayout668.xml"/><Relationship Id="rId4" Type="http://schemas.openxmlformats.org/officeDocument/2006/relationships/slideLayout" Target="../slideLayouts/slideLayout669.xml"/><Relationship Id="rId5" Type="http://schemas.openxmlformats.org/officeDocument/2006/relationships/slideLayout" Target="../slideLayouts/slideLayout670.xml"/><Relationship Id="rId6" Type="http://schemas.openxmlformats.org/officeDocument/2006/relationships/slideLayout" Target="../slideLayouts/slideLayout671.xml"/><Relationship Id="rId7" Type="http://schemas.openxmlformats.org/officeDocument/2006/relationships/slideLayout" Target="../slideLayouts/slideLayout672.xml"/><Relationship Id="rId8" Type="http://schemas.openxmlformats.org/officeDocument/2006/relationships/slideLayout" Target="../slideLayouts/slideLayout673.xml"/><Relationship Id="rId9" Type="http://schemas.openxmlformats.org/officeDocument/2006/relationships/slideLayout" Target="../slideLayouts/slideLayout674.xml"/><Relationship Id="rId10" Type="http://schemas.openxmlformats.org/officeDocument/2006/relationships/slideLayout" Target="../slideLayouts/slideLayout675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7.xml"/><Relationship Id="rId12" Type="http://schemas.openxmlformats.org/officeDocument/2006/relationships/slideLayout" Target="../slideLayouts/slideLayout688.xml"/><Relationship Id="rId13" Type="http://schemas.openxmlformats.org/officeDocument/2006/relationships/theme" Target="../theme/theme6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677.xml"/><Relationship Id="rId2" Type="http://schemas.openxmlformats.org/officeDocument/2006/relationships/slideLayout" Target="../slideLayouts/slideLayout678.xml"/><Relationship Id="rId3" Type="http://schemas.openxmlformats.org/officeDocument/2006/relationships/slideLayout" Target="../slideLayouts/slideLayout679.xml"/><Relationship Id="rId4" Type="http://schemas.openxmlformats.org/officeDocument/2006/relationships/slideLayout" Target="../slideLayouts/slideLayout680.xml"/><Relationship Id="rId5" Type="http://schemas.openxmlformats.org/officeDocument/2006/relationships/slideLayout" Target="../slideLayouts/slideLayout681.xml"/><Relationship Id="rId6" Type="http://schemas.openxmlformats.org/officeDocument/2006/relationships/slideLayout" Target="../slideLayouts/slideLayout682.xml"/><Relationship Id="rId7" Type="http://schemas.openxmlformats.org/officeDocument/2006/relationships/slideLayout" Target="../slideLayouts/slideLayout683.xml"/><Relationship Id="rId8" Type="http://schemas.openxmlformats.org/officeDocument/2006/relationships/slideLayout" Target="../slideLayouts/slideLayout684.xml"/><Relationship Id="rId9" Type="http://schemas.openxmlformats.org/officeDocument/2006/relationships/slideLayout" Target="../slideLayouts/slideLayout685.xml"/><Relationship Id="rId10" Type="http://schemas.openxmlformats.org/officeDocument/2006/relationships/slideLayout" Target="../slideLayouts/slideLayout686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9.xml"/><Relationship Id="rId12" Type="http://schemas.openxmlformats.org/officeDocument/2006/relationships/theme" Target="../theme/theme6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9.xml"/><Relationship Id="rId2" Type="http://schemas.openxmlformats.org/officeDocument/2006/relationships/slideLayout" Target="../slideLayouts/slideLayout690.xml"/><Relationship Id="rId3" Type="http://schemas.openxmlformats.org/officeDocument/2006/relationships/slideLayout" Target="../slideLayouts/slideLayout691.xml"/><Relationship Id="rId4" Type="http://schemas.openxmlformats.org/officeDocument/2006/relationships/slideLayout" Target="../slideLayouts/slideLayout692.xml"/><Relationship Id="rId5" Type="http://schemas.openxmlformats.org/officeDocument/2006/relationships/slideLayout" Target="../slideLayouts/slideLayout693.xml"/><Relationship Id="rId6" Type="http://schemas.openxmlformats.org/officeDocument/2006/relationships/slideLayout" Target="../slideLayouts/slideLayout694.xml"/><Relationship Id="rId7" Type="http://schemas.openxmlformats.org/officeDocument/2006/relationships/slideLayout" Target="../slideLayouts/slideLayout695.xml"/><Relationship Id="rId8" Type="http://schemas.openxmlformats.org/officeDocument/2006/relationships/slideLayout" Target="../slideLayouts/slideLayout696.xml"/><Relationship Id="rId9" Type="http://schemas.openxmlformats.org/officeDocument/2006/relationships/slideLayout" Target="../slideLayouts/slideLayout697.xml"/><Relationship Id="rId10" Type="http://schemas.openxmlformats.org/officeDocument/2006/relationships/slideLayout" Target="../slideLayouts/slideLayout698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0.xml"/><Relationship Id="rId12" Type="http://schemas.openxmlformats.org/officeDocument/2006/relationships/slideLayout" Target="../slideLayouts/slideLayout711.xml"/><Relationship Id="rId13" Type="http://schemas.openxmlformats.org/officeDocument/2006/relationships/theme" Target="../theme/theme65.xml"/><Relationship Id="rId1" Type="http://schemas.openxmlformats.org/officeDocument/2006/relationships/slideLayout" Target="../slideLayouts/slideLayout700.xml"/><Relationship Id="rId2" Type="http://schemas.openxmlformats.org/officeDocument/2006/relationships/slideLayout" Target="../slideLayouts/slideLayout701.xml"/><Relationship Id="rId3" Type="http://schemas.openxmlformats.org/officeDocument/2006/relationships/slideLayout" Target="../slideLayouts/slideLayout702.xml"/><Relationship Id="rId4" Type="http://schemas.openxmlformats.org/officeDocument/2006/relationships/slideLayout" Target="../slideLayouts/slideLayout703.xml"/><Relationship Id="rId5" Type="http://schemas.openxmlformats.org/officeDocument/2006/relationships/slideLayout" Target="../slideLayouts/slideLayout704.xml"/><Relationship Id="rId6" Type="http://schemas.openxmlformats.org/officeDocument/2006/relationships/slideLayout" Target="../slideLayouts/slideLayout705.xml"/><Relationship Id="rId7" Type="http://schemas.openxmlformats.org/officeDocument/2006/relationships/slideLayout" Target="../slideLayouts/slideLayout706.xml"/><Relationship Id="rId8" Type="http://schemas.openxmlformats.org/officeDocument/2006/relationships/slideLayout" Target="../slideLayouts/slideLayout707.xml"/><Relationship Id="rId9" Type="http://schemas.openxmlformats.org/officeDocument/2006/relationships/slideLayout" Target="../slideLayouts/slideLayout708.xml"/><Relationship Id="rId10" Type="http://schemas.openxmlformats.org/officeDocument/2006/relationships/slideLayout" Target="../slideLayouts/slideLayout709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12.xml"/><Relationship Id="rId2" Type="http://schemas.openxmlformats.org/officeDocument/2006/relationships/slideLayout" Target="../slideLayouts/slideLayout713.xml"/><Relationship Id="rId3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17.xml"/><Relationship Id="rId7" Type="http://schemas.openxmlformats.org/officeDocument/2006/relationships/slideLayout" Target="../slideLayouts/slideLayout718.xml"/><Relationship Id="rId8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1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3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3.xml"/><Relationship Id="rId2" Type="http://schemas.openxmlformats.org/officeDocument/2006/relationships/slideLayout" Target="../slideLayouts/slideLayout724.xml"/><Relationship Id="rId3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7.xml"/><Relationship Id="rId6" Type="http://schemas.openxmlformats.org/officeDocument/2006/relationships/slideLayout" Target="../slideLayouts/slideLayout728.xml"/><Relationship Id="rId7" Type="http://schemas.openxmlformats.org/officeDocument/2006/relationships/slideLayout" Target="../slideLayouts/slideLayout729.xml"/><Relationship Id="rId8" Type="http://schemas.openxmlformats.org/officeDocument/2006/relationships/slideLayout" Target="../slideLayouts/slideLayout730.xml"/><Relationship Id="rId9" Type="http://schemas.openxmlformats.org/officeDocument/2006/relationships/slideLayout" Target="../slideLayouts/slideLayout731.xml"/><Relationship Id="rId10" Type="http://schemas.openxmlformats.org/officeDocument/2006/relationships/slideLayout" Target="../slideLayouts/slideLayout732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4.xml"/><Relationship Id="rId12" Type="http://schemas.openxmlformats.org/officeDocument/2006/relationships/theme" Target="../theme/theme6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34.xml"/><Relationship Id="rId2" Type="http://schemas.openxmlformats.org/officeDocument/2006/relationships/slideLayout" Target="../slideLayouts/slideLayout735.xml"/><Relationship Id="rId3" Type="http://schemas.openxmlformats.org/officeDocument/2006/relationships/slideLayout" Target="../slideLayouts/slideLayout736.xml"/><Relationship Id="rId4" Type="http://schemas.openxmlformats.org/officeDocument/2006/relationships/slideLayout" Target="../slideLayouts/slideLayout737.xml"/><Relationship Id="rId5" Type="http://schemas.openxmlformats.org/officeDocument/2006/relationships/slideLayout" Target="../slideLayouts/slideLayout738.xml"/><Relationship Id="rId6" Type="http://schemas.openxmlformats.org/officeDocument/2006/relationships/slideLayout" Target="../slideLayouts/slideLayout739.xml"/><Relationship Id="rId7" Type="http://schemas.openxmlformats.org/officeDocument/2006/relationships/slideLayout" Target="../slideLayouts/slideLayout740.xml"/><Relationship Id="rId8" Type="http://schemas.openxmlformats.org/officeDocument/2006/relationships/slideLayout" Target="../slideLayouts/slideLayout741.xml"/><Relationship Id="rId9" Type="http://schemas.openxmlformats.org/officeDocument/2006/relationships/slideLayout" Target="../slideLayouts/slideLayout742.xml"/><Relationship Id="rId10" Type="http://schemas.openxmlformats.org/officeDocument/2006/relationships/slideLayout" Target="../slideLayouts/slideLayout743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5.xml"/><Relationship Id="rId12" Type="http://schemas.openxmlformats.org/officeDocument/2006/relationships/theme" Target="../theme/theme6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45.xml"/><Relationship Id="rId2" Type="http://schemas.openxmlformats.org/officeDocument/2006/relationships/slideLayout" Target="../slideLayouts/slideLayout746.xml"/><Relationship Id="rId3" Type="http://schemas.openxmlformats.org/officeDocument/2006/relationships/slideLayout" Target="../slideLayouts/slideLayout747.xml"/><Relationship Id="rId4" Type="http://schemas.openxmlformats.org/officeDocument/2006/relationships/slideLayout" Target="../slideLayouts/slideLayout748.xml"/><Relationship Id="rId5" Type="http://schemas.openxmlformats.org/officeDocument/2006/relationships/slideLayout" Target="../slideLayouts/slideLayout749.xml"/><Relationship Id="rId6" Type="http://schemas.openxmlformats.org/officeDocument/2006/relationships/slideLayout" Target="../slideLayouts/slideLayout750.xml"/><Relationship Id="rId7" Type="http://schemas.openxmlformats.org/officeDocument/2006/relationships/slideLayout" Target="../slideLayouts/slideLayout751.xml"/><Relationship Id="rId8" Type="http://schemas.openxmlformats.org/officeDocument/2006/relationships/slideLayout" Target="../slideLayouts/slideLayout752.xml"/><Relationship Id="rId9" Type="http://schemas.openxmlformats.org/officeDocument/2006/relationships/slideLayout" Target="../slideLayouts/slideLayout753.xml"/><Relationship Id="rId10" Type="http://schemas.openxmlformats.org/officeDocument/2006/relationships/slideLayout" Target="../slideLayouts/slideLayout754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6.xml"/><Relationship Id="rId12" Type="http://schemas.openxmlformats.org/officeDocument/2006/relationships/theme" Target="../theme/theme7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56.xml"/><Relationship Id="rId2" Type="http://schemas.openxmlformats.org/officeDocument/2006/relationships/slideLayout" Target="../slideLayouts/slideLayout757.xml"/><Relationship Id="rId3" Type="http://schemas.openxmlformats.org/officeDocument/2006/relationships/slideLayout" Target="../slideLayouts/slideLayout758.xml"/><Relationship Id="rId4" Type="http://schemas.openxmlformats.org/officeDocument/2006/relationships/slideLayout" Target="../slideLayouts/slideLayout759.xml"/><Relationship Id="rId5" Type="http://schemas.openxmlformats.org/officeDocument/2006/relationships/slideLayout" Target="../slideLayouts/slideLayout760.xml"/><Relationship Id="rId6" Type="http://schemas.openxmlformats.org/officeDocument/2006/relationships/slideLayout" Target="../slideLayouts/slideLayout761.xml"/><Relationship Id="rId7" Type="http://schemas.openxmlformats.org/officeDocument/2006/relationships/slideLayout" Target="../slideLayouts/slideLayout762.xml"/><Relationship Id="rId8" Type="http://schemas.openxmlformats.org/officeDocument/2006/relationships/slideLayout" Target="../slideLayouts/slideLayout763.xml"/><Relationship Id="rId9" Type="http://schemas.openxmlformats.org/officeDocument/2006/relationships/slideLayout" Target="../slideLayouts/slideLayout764.xml"/><Relationship Id="rId10" Type="http://schemas.openxmlformats.org/officeDocument/2006/relationships/slideLayout" Target="../slideLayouts/slideLayout765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7.xml"/><Relationship Id="rId12" Type="http://schemas.openxmlformats.org/officeDocument/2006/relationships/theme" Target="../theme/theme7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67.xml"/><Relationship Id="rId2" Type="http://schemas.openxmlformats.org/officeDocument/2006/relationships/slideLayout" Target="../slideLayouts/slideLayout768.xml"/><Relationship Id="rId3" Type="http://schemas.openxmlformats.org/officeDocument/2006/relationships/slideLayout" Target="../slideLayouts/slideLayout769.xml"/><Relationship Id="rId4" Type="http://schemas.openxmlformats.org/officeDocument/2006/relationships/slideLayout" Target="../slideLayouts/slideLayout770.xml"/><Relationship Id="rId5" Type="http://schemas.openxmlformats.org/officeDocument/2006/relationships/slideLayout" Target="../slideLayouts/slideLayout771.xml"/><Relationship Id="rId6" Type="http://schemas.openxmlformats.org/officeDocument/2006/relationships/slideLayout" Target="../slideLayouts/slideLayout772.xml"/><Relationship Id="rId7" Type="http://schemas.openxmlformats.org/officeDocument/2006/relationships/slideLayout" Target="../slideLayouts/slideLayout773.xml"/><Relationship Id="rId8" Type="http://schemas.openxmlformats.org/officeDocument/2006/relationships/slideLayout" Target="../slideLayouts/slideLayout774.xml"/><Relationship Id="rId9" Type="http://schemas.openxmlformats.org/officeDocument/2006/relationships/slideLayout" Target="../slideLayouts/slideLayout775.xml"/><Relationship Id="rId10" Type="http://schemas.openxmlformats.org/officeDocument/2006/relationships/slideLayout" Target="../slideLayouts/slideLayout776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8.xml"/><Relationship Id="rId12" Type="http://schemas.openxmlformats.org/officeDocument/2006/relationships/theme" Target="../theme/theme7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78.xml"/><Relationship Id="rId2" Type="http://schemas.openxmlformats.org/officeDocument/2006/relationships/slideLayout" Target="../slideLayouts/slideLayout779.xml"/><Relationship Id="rId3" Type="http://schemas.openxmlformats.org/officeDocument/2006/relationships/slideLayout" Target="../slideLayouts/slideLayout780.xml"/><Relationship Id="rId4" Type="http://schemas.openxmlformats.org/officeDocument/2006/relationships/slideLayout" Target="../slideLayouts/slideLayout781.xml"/><Relationship Id="rId5" Type="http://schemas.openxmlformats.org/officeDocument/2006/relationships/slideLayout" Target="../slideLayouts/slideLayout782.xml"/><Relationship Id="rId6" Type="http://schemas.openxmlformats.org/officeDocument/2006/relationships/slideLayout" Target="../slideLayouts/slideLayout783.xml"/><Relationship Id="rId7" Type="http://schemas.openxmlformats.org/officeDocument/2006/relationships/slideLayout" Target="../slideLayouts/slideLayout784.xml"/><Relationship Id="rId8" Type="http://schemas.openxmlformats.org/officeDocument/2006/relationships/slideLayout" Target="../slideLayouts/slideLayout785.xml"/><Relationship Id="rId9" Type="http://schemas.openxmlformats.org/officeDocument/2006/relationships/slideLayout" Target="../slideLayouts/slideLayout786.xml"/><Relationship Id="rId10" Type="http://schemas.openxmlformats.org/officeDocument/2006/relationships/slideLayout" Target="../slideLayouts/slideLayout787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9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89.xml"/><Relationship Id="rId2" Type="http://schemas.openxmlformats.org/officeDocument/2006/relationships/slideLayout" Target="../slideLayouts/slideLayout790.xml"/><Relationship Id="rId3" Type="http://schemas.openxmlformats.org/officeDocument/2006/relationships/slideLayout" Target="../slideLayouts/slideLayout791.xml"/><Relationship Id="rId4" Type="http://schemas.openxmlformats.org/officeDocument/2006/relationships/slideLayout" Target="../slideLayouts/slideLayout792.xml"/><Relationship Id="rId5" Type="http://schemas.openxmlformats.org/officeDocument/2006/relationships/slideLayout" Target="../slideLayouts/slideLayout793.xml"/><Relationship Id="rId6" Type="http://schemas.openxmlformats.org/officeDocument/2006/relationships/slideLayout" Target="../slideLayouts/slideLayout794.xml"/><Relationship Id="rId7" Type="http://schemas.openxmlformats.org/officeDocument/2006/relationships/slideLayout" Target="../slideLayouts/slideLayout795.xml"/><Relationship Id="rId8" Type="http://schemas.openxmlformats.org/officeDocument/2006/relationships/slideLayout" Target="../slideLayouts/slideLayout796.xml"/><Relationship Id="rId9" Type="http://schemas.openxmlformats.org/officeDocument/2006/relationships/slideLayout" Target="../slideLayouts/slideLayout797.xml"/><Relationship Id="rId10" Type="http://schemas.openxmlformats.org/officeDocument/2006/relationships/slideLayout" Target="../slideLayouts/slideLayout798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0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00.xml"/><Relationship Id="rId2" Type="http://schemas.openxmlformats.org/officeDocument/2006/relationships/slideLayout" Target="../slideLayouts/slideLayout801.xml"/><Relationship Id="rId3" Type="http://schemas.openxmlformats.org/officeDocument/2006/relationships/slideLayout" Target="../slideLayouts/slideLayout802.xml"/><Relationship Id="rId4" Type="http://schemas.openxmlformats.org/officeDocument/2006/relationships/slideLayout" Target="../slideLayouts/slideLayout803.xml"/><Relationship Id="rId5" Type="http://schemas.openxmlformats.org/officeDocument/2006/relationships/slideLayout" Target="../slideLayouts/slideLayout804.xml"/><Relationship Id="rId6" Type="http://schemas.openxmlformats.org/officeDocument/2006/relationships/slideLayout" Target="../slideLayouts/slideLayout805.xml"/><Relationship Id="rId7" Type="http://schemas.openxmlformats.org/officeDocument/2006/relationships/slideLayout" Target="../slideLayouts/slideLayout806.xml"/><Relationship Id="rId8" Type="http://schemas.openxmlformats.org/officeDocument/2006/relationships/slideLayout" Target="../slideLayouts/slideLayout807.xml"/><Relationship Id="rId9" Type="http://schemas.openxmlformats.org/officeDocument/2006/relationships/slideLayout" Target="../slideLayouts/slideLayout808.xml"/><Relationship Id="rId10" Type="http://schemas.openxmlformats.org/officeDocument/2006/relationships/slideLayout" Target="../slideLayouts/slideLayout809.xml"/></Relationships>
</file>

<file path=ppt/slideMasters/_rels/slideMaster7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1.xml"/><Relationship Id="rId12" Type="http://schemas.openxmlformats.org/officeDocument/2006/relationships/theme" Target="../theme/theme7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11.xml"/><Relationship Id="rId2" Type="http://schemas.openxmlformats.org/officeDocument/2006/relationships/slideLayout" Target="../slideLayouts/slideLayout812.xml"/><Relationship Id="rId3" Type="http://schemas.openxmlformats.org/officeDocument/2006/relationships/slideLayout" Target="../slideLayouts/slideLayout813.xml"/><Relationship Id="rId4" Type="http://schemas.openxmlformats.org/officeDocument/2006/relationships/slideLayout" Target="../slideLayouts/slideLayout814.xml"/><Relationship Id="rId5" Type="http://schemas.openxmlformats.org/officeDocument/2006/relationships/slideLayout" Target="../slideLayouts/slideLayout815.xml"/><Relationship Id="rId6" Type="http://schemas.openxmlformats.org/officeDocument/2006/relationships/slideLayout" Target="../slideLayouts/slideLayout816.xml"/><Relationship Id="rId7" Type="http://schemas.openxmlformats.org/officeDocument/2006/relationships/slideLayout" Target="../slideLayouts/slideLayout817.xml"/><Relationship Id="rId8" Type="http://schemas.openxmlformats.org/officeDocument/2006/relationships/slideLayout" Target="../slideLayouts/slideLayout818.xml"/><Relationship Id="rId9" Type="http://schemas.openxmlformats.org/officeDocument/2006/relationships/slideLayout" Target="../slideLayouts/slideLayout819.xml"/><Relationship Id="rId10" Type="http://schemas.openxmlformats.org/officeDocument/2006/relationships/slideLayout" Target="../slideLayouts/slideLayout820.xml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2.xml"/><Relationship Id="rId12" Type="http://schemas.openxmlformats.org/officeDocument/2006/relationships/theme" Target="../theme/theme7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22.xml"/><Relationship Id="rId2" Type="http://schemas.openxmlformats.org/officeDocument/2006/relationships/slideLayout" Target="../slideLayouts/slideLayout823.xml"/><Relationship Id="rId3" Type="http://schemas.openxmlformats.org/officeDocument/2006/relationships/slideLayout" Target="../slideLayouts/slideLayout824.xml"/><Relationship Id="rId4" Type="http://schemas.openxmlformats.org/officeDocument/2006/relationships/slideLayout" Target="../slideLayouts/slideLayout825.xml"/><Relationship Id="rId5" Type="http://schemas.openxmlformats.org/officeDocument/2006/relationships/slideLayout" Target="../slideLayouts/slideLayout826.xml"/><Relationship Id="rId6" Type="http://schemas.openxmlformats.org/officeDocument/2006/relationships/slideLayout" Target="../slideLayouts/slideLayout827.xml"/><Relationship Id="rId7" Type="http://schemas.openxmlformats.org/officeDocument/2006/relationships/slideLayout" Target="../slideLayouts/slideLayout828.xml"/><Relationship Id="rId8" Type="http://schemas.openxmlformats.org/officeDocument/2006/relationships/slideLayout" Target="../slideLayouts/slideLayout829.xml"/><Relationship Id="rId9" Type="http://schemas.openxmlformats.org/officeDocument/2006/relationships/slideLayout" Target="../slideLayouts/slideLayout830.xml"/><Relationship Id="rId10" Type="http://schemas.openxmlformats.org/officeDocument/2006/relationships/slideLayout" Target="../slideLayouts/slideLayout831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3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33.xml"/><Relationship Id="rId2" Type="http://schemas.openxmlformats.org/officeDocument/2006/relationships/slideLayout" Target="../slideLayouts/slideLayout834.xml"/><Relationship Id="rId3" Type="http://schemas.openxmlformats.org/officeDocument/2006/relationships/slideLayout" Target="../slideLayouts/slideLayout835.xml"/><Relationship Id="rId4" Type="http://schemas.openxmlformats.org/officeDocument/2006/relationships/slideLayout" Target="../slideLayouts/slideLayout836.xml"/><Relationship Id="rId5" Type="http://schemas.openxmlformats.org/officeDocument/2006/relationships/slideLayout" Target="../slideLayouts/slideLayout837.xml"/><Relationship Id="rId6" Type="http://schemas.openxmlformats.org/officeDocument/2006/relationships/slideLayout" Target="../slideLayouts/slideLayout838.xml"/><Relationship Id="rId7" Type="http://schemas.openxmlformats.org/officeDocument/2006/relationships/slideLayout" Target="../slideLayouts/slideLayout839.xml"/><Relationship Id="rId8" Type="http://schemas.openxmlformats.org/officeDocument/2006/relationships/slideLayout" Target="../slideLayouts/slideLayout840.xml"/><Relationship Id="rId9" Type="http://schemas.openxmlformats.org/officeDocument/2006/relationships/slideLayout" Target="../slideLayouts/slideLayout841.xml"/><Relationship Id="rId10" Type="http://schemas.openxmlformats.org/officeDocument/2006/relationships/slideLayout" Target="../slideLayouts/slideLayout842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4.xml"/><Relationship Id="rId12" Type="http://schemas.openxmlformats.org/officeDocument/2006/relationships/theme" Target="../theme/theme7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4.xml"/><Relationship Id="rId2" Type="http://schemas.openxmlformats.org/officeDocument/2006/relationships/slideLayout" Target="../slideLayouts/slideLayout845.xml"/><Relationship Id="rId3" Type="http://schemas.openxmlformats.org/officeDocument/2006/relationships/slideLayout" Target="../slideLayouts/slideLayout846.xml"/><Relationship Id="rId4" Type="http://schemas.openxmlformats.org/officeDocument/2006/relationships/slideLayout" Target="../slideLayouts/slideLayout847.xml"/><Relationship Id="rId5" Type="http://schemas.openxmlformats.org/officeDocument/2006/relationships/slideLayout" Target="../slideLayouts/slideLayout848.xml"/><Relationship Id="rId6" Type="http://schemas.openxmlformats.org/officeDocument/2006/relationships/slideLayout" Target="../slideLayouts/slideLayout849.xml"/><Relationship Id="rId7" Type="http://schemas.openxmlformats.org/officeDocument/2006/relationships/slideLayout" Target="../slideLayouts/slideLayout850.xml"/><Relationship Id="rId8" Type="http://schemas.openxmlformats.org/officeDocument/2006/relationships/slideLayout" Target="../slideLayouts/slideLayout851.xml"/><Relationship Id="rId9" Type="http://schemas.openxmlformats.org/officeDocument/2006/relationships/slideLayout" Target="../slideLayouts/slideLayout852.xml"/><Relationship Id="rId10" Type="http://schemas.openxmlformats.org/officeDocument/2006/relationships/slideLayout" Target="../slideLayouts/slideLayout853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5.xml"/><Relationship Id="rId12" Type="http://schemas.openxmlformats.org/officeDocument/2006/relationships/theme" Target="../theme/theme7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55.xml"/><Relationship Id="rId2" Type="http://schemas.openxmlformats.org/officeDocument/2006/relationships/slideLayout" Target="../slideLayouts/slideLayout856.xml"/><Relationship Id="rId3" Type="http://schemas.openxmlformats.org/officeDocument/2006/relationships/slideLayout" Target="../slideLayouts/slideLayout857.xml"/><Relationship Id="rId4" Type="http://schemas.openxmlformats.org/officeDocument/2006/relationships/slideLayout" Target="../slideLayouts/slideLayout858.xml"/><Relationship Id="rId5" Type="http://schemas.openxmlformats.org/officeDocument/2006/relationships/slideLayout" Target="../slideLayouts/slideLayout859.xml"/><Relationship Id="rId6" Type="http://schemas.openxmlformats.org/officeDocument/2006/relationships/slideLayout" Target="../slideLayouts/slideLayout860.xml"/><Relationship Id="rId7" Type="http://schemas.openxmlformats.org/officeDocument/2006/relationships/slideLayout" Target="../slideLayouts/slideLayout861.xml"/><Relationship Id="rId8" Type="http://schemas.openxmlformats.org/officeDocument/2006/relationships/slideLayout" Target="../slideLayouts/slideLayout862.xml"/><Relationship Id="rId9" Type="http://schemas.openxmlformats.org/officeDocument/2006/relationships/slideLayout" Target="../slideLayouts/slideLayout863.xml"/><Relationship Id="rId10" Type="http://schemas.openxmlformats.org/officeDocument/2006/relationships/slideLayout" Target="../slideLayouts/slideLayout864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6.xml"/><Relationship Id="rId12" Type="http://schemas.openxmlformats.org/officeDocument/2006/relationships/theme" Target="../theme/theme8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66.xml"/><Relationship Id="rId2" Type="http://schemas.openxmlformats.org/officeDocument/2006/relationships/slideLayout" Target="../slideLayouts/slideLayout867.xml"/><Relationship Id="rId3" Type="http://schemas.openxmlformats.org/officeDocument/2006/relationships/slideLayout" Target="../slideLayouts/slideLayout868.xml"/><Relationship Id="rId4" Type="http://schemas.openxmlformats.org/officeDocument/2006/relationships/slideLayout" Target="../slideLayouts/slideLayout869.xml"/><Relationship Id="rId5" Type="http://schemas.openxmlformats.org/officeDocument/2006/relationships/slideLayout" Target="../slideLayouts/slideLayout870.xml"/><Relationship Id="rId6" Type="http://schemas.openxmlformats.org/officeDocument/2006/relationships/slideLayout" Target="../slideLayouts/slideLayout871.xml"/><Relationship Id="rId7" Type="http://schemas.openxmlformats.org/officeDocument/2006/relationships/slideLayout" Target="../slideLayouts/slideLayout872.xml"/><Relationship Id="rId8" Type="http://schemas.openxmlformats.org/officeDocument/2006/relationships/slideLayout" Target="../slideLayouts/slideLayout873.xml"/><Relationship Id="rId9" Type="http://schemas.openxmlformats.org/officeDocument/2006/relationships/slideLayout" Target="../slideLayouts/slideLayout874.xml"/><Relationship Id="rId10" Type="http://schemas.openxmlformats.org/officeDocument/2006/relationships/slideLayout" Target="../slideLayouts/slideLayout875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7.xml"/><Relationship Id="rId12" Type="http://schemas.openxmlformats.org/officeDocument/2006/relationships/theme" Target="../theme/theme81.xml"/><Relationship Id="rId1" Type="http://schemas.openxmlformats.org/officeDocument/2006/relationships/slideLayout" Target="../slideLayouts/slideLayout877.xml"/><Relationship Id="rId2" Type="http://schemas.openxmlformats.org/officeDocument/2006/relationships/slideLayout" Target="../slideLayouts/slideLayout878.xml"/><Relationship Id="rId3" Type="http://schemas.openxmlformats.org/officeDocument/2006/relationships/slideLayout" Target="../slideLayouts/slideLayout879.xml"/><Relationship Id="rId4" Type="http://schemas.openxmlformats.org/officeDocument/2006/relationships/slideLayout" Target="../slideLayouts/slideLayout880.xml"/><Relationship Id="rId5" Type="http://schemas.openxmlformats.org/officeDocument/2006/relationships/slideLayout" Target="../slideLayouts/slideLayout881.xml"/><Relationship Id="rId6" Type="http://schemas.openxmlformats.org/officeDocument/2006/relationships/slideLayout" Target="../slideLayouts/slideLayout882.xml"/><Relationship Id="rId7" Type="http://schemas.openxmlformats.org/officeDocument/2006/relationships/slideLayout" Target="../slideLayouts/slideLayout883.xml"/><Relationship Id="rId8" Type="http://schemas.openxmlformats.org/officeDocument/2006/relationships/slideLayout" Target="../slideLayouts/slideLayout884.xml"/><Relationship Id="rId9" Type="http://schemas.openxmlformats.org/officeDocument/2006/relationships/slideLayout" Target="../slideLayouts/slideLayout885.xml"/><Relationship Id="rId10" Type="http://schemas.openxmlformats.org/officeDocument/2006/relationships/slideLayout" Target="../slideLayouts/slideLayout886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8.xml"/><Relationship Id="rId12" Type="http://schemas.openxmlformats.org/officeDocument/2006/relationships/slideLayout" Target="../slideLayouts/slideLayout899.xml"/><Relationship Id="rId13" Type="http://schemas.openxmlformats.org/officeDocument/2006/relationships/theme" Target="../theme/theme8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888.xml"/><Relationship Id="rId2" Type="http://schemas.openxmlformats.org/officeDocument/2006/relationships/slideLayout" Target="../slideLayouts/slideLayout889.xml"/><Relationship Id="rId3" Type="http://schemas.openxmlformats.org/officeDocument/2006/relationships/slideLayout" Target="../slideLayouts/slideLayout890.xml"/><Relationship Id="rId4" Type="http://schemas.openxmlformats.org/officeDocument/2006/relationships/slideLayout" Target="../slideLayouts/slideLayout891.xml"/><Relationship Id="rId5" Type="http://schemas.openxmlformats.org/officeDocument/2006/relationships/slideLayout" Target="../slideLayouts/slideLayout892.xml"/><Relationship Id="rId6" Type="http://schemas.openxmlformats.org/officeDocument/2006/relationships/slideLayout" Target="../slideLayouts/slideLayout893.xml"/><Relationship Id="rId7" Type="http://schemas.openxmlformats.org/officeDocument/2006/relationships/slideLayout" Target="../slideLayouts/slideLayout894.xml"/><Relationship Id="rId8" Type="http://schemas.openxmlformats.org/officeDocument/2006/relationships/slideLayout" Target="../slideLayouts/slideLayout895.xml"/><Relationship Id="rId9" Type="http://schemas.openxmlformats.org/officeDocument/2006/relationships/slideLayout" Target="../slideLayouts/slideLayout896.xml"/><Relationship Id="rId10" Type="http://schemas.openxmlformats.org/officeDocument/2006/relationships/slideLayout" Target="../slideLayouts/slideLayout897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0.xml"/><Relationship Id="rId12" Type="http://schemas.openxmlformats.org/officeDocument/2006/relationships/slideLayout" Target="../slideLayouts/slideLayout911.xml"/><Relationship Id="rId13" Type="http://schemas.openxmlformats.org/officeDocument/2006/relationships/theme" Target="../theme/theme8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00.xml"/><Relationship Id="rId2" Type="http://schemas.openxmlformats.org/officeDocument/2006/relationships/slideLayout" Target="../slideLayouts/slideLayout901.xml"/><Relationship Id="rId3" Type="http://schemas.openxmlformats.org/officeDocument/2006/relationships/slideLayout" Target="../slideLayouts/slideLayout902.xml"/><Relationship Id="rId4" Type="http://schemas.openxmlformats.org/officeDocument/2006/relationships/slideLayout" Target="../slideLayouts/slideLayout903.xml"/><Relationship Id="rId5" Type="http://schemas.openxmlformats.org/officeDocument/2006/relationships/slideLayout" Target="../slideLayouts/slideLayout904.xml"/><Relationship Id="rId6" Type="http://schemas.openxmlformats.org/officeDocument/2006/relationships/slideLayout" Target="../slideLayouts/slideLayout905.xml"/><Relationship Id="rId7" Type="http://schemas.openxmlformats.org/officeDocument/2006/relationships/slideLayout" Target="../slideLayouts/slideLayout906.xml"/><Relationship Id="rId8" Type="http://schemas.openxmlformats.org/officeDocument/2006/relationships/slideLayout" Target="../slideLayouts/slideLayout907.xml"/><Relationship Id="rId9" Type="http://schemas.openxmlformats.org/officeDocument/2006/relationships/slideLayout" Target="../slideLayouts/slideLayout908.xml"/><Relationship Id="rId10" Type="http://schemas.openxmlformats.org/officeDocument/2006/relationships/slideLayout" Target="../slideLayouts/slideLayout909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2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2.xml"/><Relationship Id="rId2" Type="http://schemas.openxmlformats.org/officeDocument/2006/relationships/slideLayout" Target="../slideLayouts/slideLayout913.xml"/><Relationship Id="rId3" Type="http://schemas.openxmlformats.org/officeDocument/2006/relationships/slideLayout" Target="../slideLayouts/slideLayout914.xml"/><Relationship Id="rId4" Type="http://schemas.openxmlformats.org/officeDocument/2006/relationships/slideLayout" Target="../slideLayouts/slideLayout915.xml"/><Relationship Id="rId5" Type="http://schemas.openxmlformats.org/officeDocument/2006/relationships/slideLayout" Target="../slideLayouts/slideLayout916.xml"/><Relationship Id="rId6" Type="http://schemas.openxmlformats.org/officeDocument/2006/relationships/slideLayout" Target="../slideLayouts/slideLayout917.xml"/><Relationship Id="rId7" Type="http://schemas.openxmlformats.org/officeDocument/2006/relationships/slideLayout" Target="../slideLayouts/slideLayout918.xml"/><Relationship Id="rId8" Type="http://schemas.openxmlformats.org/officeDocument/2006/relationships/slideLayout" Target="../slideLayouts/slideLayout919.xml"/><Relationship Id="rId9" Type="http://schemas.openxmlformats.org/officeDocument/2006/relationships/slideLayout" Target="../slideLayouts/slideLayout920.xml"/><Relationship Id="rId10" Type="http://schemas.openxmlformats.org/officeDocument/2006/relationships/slideLayout" Target="../slideLayouts/slideLayout921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3.xml"/><Relationship Id="rId12" Type="http://schemas.openxmlformats.org/officeDocument/2006/relationships/slideLayout" Target="../slideLayouts/slideLayout934.xml"/><Relationship Id="rId13" Type="http://schemas.openxmlformats.org/officeDocument/2006/relationships/theme" Target="../theme/theme85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23.xml"/><Relationship Id="rId2" Type="http://schemas.openxmlformats.org/officeDocument/2006/relationships/slideLayout" Target="../slideLayouts/slideLayout924.xml"/><Relationship Id="rId3" Type="http://schemas.openxmlformats.org/officeDocument/2006/relationships/slideLayout" Target="../slideLayouts/slideLayout925.xml"/><Relationship Id="rId4" Type="http://schemas.openxmlformats.org/officeDocument/2006/relationships/slideLayout" Target="../slideLayouts/slideLayout926.xml"/><Relationship Id="rId5" Type="http://schemas.openxmlformats.org/officeDocument/2006/relationships/slideLayout" Target="../slideLayouts/slideLayout927.xml"/><Relationship Id="rId6" Type="http://schemas.openxmlformats.org/officeDocument/2006/relationships/slideLayout" Target="../slideLayouts/slideLayout928.xml"/><Relationship Id="rId7" Type="http://schemas.openxmlformats.org/officeDocument/2006/relationships/slideLayout" Target="../slideLayouts/slideLayout929.xml"/><Relationship Id="rId8" Type="http://schemas.openxmlformats.org/officeDocument/2006/relationships/slideLayout" Target="../slideLayouts/slideLayout930.xml"/><Relationship Id="rId9" Type="http://schemas.openxmlformats.org/officeDocument/2006/relationships/slideLayout" Target="../slideLayouts/slideLayout931.xml"/><Relationship Id="rId10" Type="http://schemas.openxmlformats.org/officeDocument/2006/relationships/slideLayout" Target="../slideLayouts/slideLayout932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5.xml"/><Relationship Id="rId12" Type="http://schemas.openxmlformats.org/officeDocument/2006/relationships/slideLayout" Target="../slideLayouts/slideLayout946.xml"/><Relationship Id="rId13" Type="http://schemas.openxmlformats.org/officeDocument/2006/relationships/theme" Target="../theme/theme8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935.xml"/><Relationship Id="rId2" Type="http://schemas.openxmlformats.org/officeDocument/2006/relationships/slideLayout" Target="../slideLayouts/slideLayout936.xml"/><Relationship Id="rId3" Type="http://schemas.openxmlformats.org/officeDocument/2006/relationships/slideLayout" Target="../slideLayouts/slideLayout937.xml"/><Relationship Id="rId4" Type="http://schemas.openxmlformats.org/officeDocument/2006/relationships/slideLayout" Target="../slideLayouts/slideLayout938.xml"/><Relationship Id="rId5" Type="http://schemas.openxmlformats.org/officeDocument/2006/relationships/slideLayout" Target="../slideLayouts/slideLayout939.xml"/><Relationship Id="rId6" Type="http://schemas.openxmlformats.org/officeDocument/2006/relationships/slideLayout" Target="../slideLayouts/slideLayout940.xml"/><Relationship Id="rId7" Type="http://schemas.openxmlformats.org/officeDocument/2006/relationships/slideLayout" Target="../slideLayouts/slideLayout941.xml"/><Relationship Id="rId8" Type="http://schemas.openxmlformats.org/officeDocument/2006/relationships/slideLayout" Target="../slideLayouts/slideLayout942.xml"/><Relationship Id="rId9" Type="http://schemas.openxmlformats.org/officeDocument/2006/relationships/slideLayout" Target="../slideLayouts/slideLayout943.xml"/><Relationship Id="rId10" Type="http://schemas.openxmlformats.org/officeDocument/2006/relationships/slideLayout" Target="../slideLayouts/slideLayout944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7.xml"/><Relationship Id="rId12" Type="http://schemas.openxmlformats.org/officeDocument/2006/relationships/theme" Target="../theme/theme87.xml"/><Relationship Id="rId1" Type="http://schemas.openxmlformats.org/officeDocument/2006/relationships/slideLayout" Target="../slideLayouts/slideLayout947.xml"/><Relationship Id="rId2" Type="http://schemas.openxmlformats.org/officeDocument/2006/relationships/slideLayout" Target="../slideLayouts/slideLayout948.xml"/><Relationship Id="rId3" Type="http://schemas.openxmlformats.org/officeDocument/2006/relationships/slideLayout" Target="../slideLayouts/slideLayout949.xml"/><Relationship Id="rId4" Type="http://schemas.openxmlformats.org/officeDocument/2006/relationships/slideLayout" Target="../slideLayouts/slideLayout950.xml"/><Relationship Id="rId5" Type="http://schemas.openxmlformats.org/officeDocument/2006/relationships/slideLayout" Target="../slideLayouts/slideLayout951.xml"/><Relationship Id="rId6" Type="http://schemas.openxmlformats.org/officeDocument/2006/relationships/slideLayout" Target="../slideLayouts/slideLayout952.xml"/><Relationship Id="rId7" Type="http://schemas.openxmlformats.org/officeDocument/2006/relationships/slideLayout" Target="../slideLayouts/slideLayout953.xml"/><Relationship Id="rId8" Type="http://schemas.openxmlformats.org/officeDocument/2006/relationships/slideLayout" Target="../slideLayouts/slideLayout954.xml"/><Relationship Id="rId9" Type="http://schemas.openxmlformats.org/officeDocument/2006/relationships/slideLayout" Target="../slideLayouts/slideLayout955.xml"/><Relationship Id="rId10" Type="http://schemas.openxmlformats.org/officeDocument/2006/relationships/slideLayout" Target="../slideLayouts/slideLayout956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8.xml"/><Relationship Id="rId12" Type="http://schemas.openxmlformats.org/officeDocument/2006/relationships/theme" Target="../theme/theme8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8.xml"/><Relationship Id="rId2" Type="http://schemas.openxmlformats.org/officeDocument/2006/relationships/slideLayout" Target="../slideLayouts/slideLayout959.xml"/><Relationship Id="rId3" Type="http://schemas.openxmlformats.org/officeDocument/2006/relationships/slideLayout" Target="../slideLayouts/slideLayout960.xml"/><Relationship Id="rId4" Type="http://schemas.openxmlformats.org/officeDocument/2006/relationships/slideLayout" Target="../slideLayouts/slideLayout961.xml"/><Relationship Id="rId5" Type="http://schemas.openxmlformats.org/officeDocument/2006/relationships/slideLayout" Target="../slideLayouts/slideLayout962.xml"/><Relationship Id="rId6" Type="http://schemas.openxmlformats.org/officeDocument/2006/relationships/slideLayout" Target="../slideLayouts/slideLayout963.xml"/><Relationship Id="rId7" Type="http://schemas.openxmlformats.org/officeDocument/2006/relationships/slideLayout" Target="../slideLayouts/slideLayout964.xml"/><Relationship Id="rId8" Type="http://schemas.openxmlformats.org/officeDocument/2006/relationships/slideLayout" Target="../slideLayouts/slideLayout965.xml"/><Relationship Id="rId9" Type="http://schemas.openxmlformats.org/officeDocument/2006/relationships/slideLayout" Target="../slideLayouts/slideLayout966.xml"/><Relationship Id="rId10" Type="http://schemas.openxmlformats.org/officeDocument/2006/relationships/slideLayout" Target="../slideLayouts/slideLayout967.xml"/></Relationships>
</file>

<file path=ppt/slideMasters/_rels/slideMaster8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9.xml"/><Relationship Id="rId12" Type="http://schemas.openxmlformats.org/officeDocument/2006/relationships/theme" Target="../theme/theme89.xml"/><Relationship Id="rId1" Type="http://schemas.openxmlformats.org/officeDocument/2006/relationships/slideLayout" Target="../slideLayouts/slideLayout969.xml"/><Relationship Id="rId2" Type="http://schemas.openxmlformats.org/officeDocument/2006/relationships/slideLayout" Target="../slideLayouts/slideLayout970.xml"/><Relationship Id="rId3" Type="http://schemas.openxmlformats.org/officeDocument/2006/relationships/slideLayout" Target="../slideLayouts/slideLayout971.xml"/><Relationship Id="rId4" Type="http://schemas.openxmlformats.org/officeDocument/2006/relationships/slideLayout" Target="../slideLayouts/slideLayout972.xml"/><Relationship Id="rId5" Type="http://schemas.openxmlformats.org/officeDocument/2006/relationships/slideLayout" Target="../slideLayouts/slideLayout973.xml"/><Relationship Id="rId6" Type="http://schemas.openxmlformats.org/officeDocument/2006/relationships/slideLayout" Target="../slideLayouts/slideLayout974.xml"/><Relationship Id="rId7" Type="http://schemas.openxmlformats.org/officeDocument/2006/relationships/slideLayout" Target="../slideLayouts/slideLayout975.xml"/><Relationship Id="rId8" Type="http://schemas.openxmlformats.org/officeDocument/2006/relationships/slideLayout" Target="../slideLayouts/slideLayout976.xml"/><Relationship Id="rId9" Type="http://schemas.openxmlformats.org/officeDocument/2006/relationships/slideLayout" Target="../slideLayouts/slideLayout977.xml"/><Relationship Id="rId10" Type="http://schemas.openxmlformats.org/officeDocument/2006/relationships/slideLayout" Target="../slideLayouts/slideLayout978.xml"/></Relationships>
</file>

<file path=ppt/slideMasters/_rels/slideMaster9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0.xml"/><Relationship Id="rId12" Type="http://schemas.openxmlformats.org/officeDocument/2006/relationships/theme" Target="../theme/theme90.xml"/><Relationship Id="rId1" Type="http://schemas.openxmlformats.org/officeDocument/2006/relationships/slideLayout" Target="../slideLayouts/slideLayout980.xml"/><Relationship Id="rId2" Type="http://schemas.openxmlformats.org/officeDocument/2006/relationships/slideLayout" Target="../slideLayouts/slideLayout981.xml"/><Relationship Id="rId3" Type="http://schemas.openxmlformats.org/officeDocument/2006/relationships/slideLayout" Target="../slideLayouts/slideLayout982.xml"/><Relationship Id="rId4" Type="http://schemas.openxmlformats.org/officeDocument/2006/relationships/slideLayout" Target="../slideLayouts/slideLayout983.xml"/><Relationship Id="rId5" Type="http://schemas.openxmlformats.org/officeDocument/2006/relationships/slideLayout" Target="../slideLayouts/slideLayout984.xml"/><Relationship Id="rId6" Type="http://schemas.openxmlformats.org/officeDocument/2006/relationships/slideLayout" Target="../slideLayouts/slideLayout985.xml"/><Relationship Id="rId7" Type="http://schemas.openxmlformats.org/officeDocument/2006/relationships/slideLayout" Target="../slideLayouts/slideLayout986.xml"/><Relationship Id="rId8" Type="http://schemas.openxmlformats.org/officeDocument/2006/relationships/slideLayout" Target="../slideLayouts/slideLayout987.xml"/><Relationship Id="rId9" Type="http://schemas.openxmlformats.org/officeDocument/2006/relationships/slideLayout" Target="../slideLayouts/slideLayout988.xml"/><Relationship Id="rId10" Type="http://schemas.openxmlformats.org/officeDocument/2006/relationships/slideLayout" Target="../slideLayouts/slideLayout989.xml"/></Relationships>
</file>

<file path=ppt/slideMasters/_rels/slideMaster9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1.xml"/><Relationship Id="rId12" Type="http://schemas.openxmlformats.org/officeDocument/2006/relationships/theme" Target="../theme/theme9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91.xml"/><Relationship Id="rId2" Type="http://schemas.openxmlformats.org/officeDocument/2006/relationships/slideLayout" Target="../slideLayouts/slideLayout992.xml"/><Relationship Id="rId3" Type="http://schemas.openxmlformats.org/officeDocument/2006/relationships/slideLayout" Target="../slideLayouts/slideLayout993.xml"/><Relationship Id="rId4" Type="http://schemas.openxmlformats.org/officeDocument/2006/relationships/slideLayout" Target="../slideLayouts/slideLayout994.xml"/><Relationship Id="rId5" Type="http://schemas.openxmlformats.org/officeDocument/2006/relationships/slideLayout" Target="../slideLayouts/slideLayout995.xml"/><Relationship Id="rId6" Type="http://schemas.openxmlformats.org/officeDocument/2006/relationships/slideLayout" Target="../slideLayouts/slideLayout996.xml"/><Relationship Id="rId7" Type="http://schemas.openxmlformats.org/officeDocument/2006/relationships/slideLayout" Target="../slideLayouts/slideLayout997.xml"/><Relationship Id="rId8" Type="http://schemas.openxmlformats.org/officeDocument/2006/relationships/slideLayout" Target="../slideLayouts/slideLayout998.xml"/><Relationship Id="rId9" Type="http://schemas.openxmlformats.org/officeDocument/2006/relationships/slideLayout" Target="../slideLayouts/slideLayout999.xml"/><Relationship Id="rId10" Type="http://schemas.openxmlformats.org/officeDocument/2006/relationships/slideLayout" Target="../slideLayouts/slideLayout1000.xml"/></Relationships>
</file>

<file path=ppt/slideMasters/_rels/slideMaster9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2.xml"/><Relationship Id="rId12" Type="http://schemas.openxmlformats.org/officeDocument/2006/relationships/theme" Target="../theme/theme9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02.xml"/><Relationship Id="rId2" Type="http://schemas.openxmlformats.org/officeDocument/2006/relationships/slideLayout" Target="../slideLayouts/slideLayout1003.xml"/><Relationship Id="rId3" Type="http://schemas.openxmlformats.org/officeDocument/2006/relationships/slideLayout" Target="../slideLayouts/slideLayout1004.xml"/><Relationship Id="rId4" Type="http://schemas.openxmlformats.org/officeDocument/2006/relationships/slideLayout" Target="../slideLayouts/slideLayout1005.xml"/><Relationship Id="rId5" Type="http://schemas.openxmlformats.org/officeDocument/2006/relationships/slideLayout" Target="../slideLayouts/slideLayout1006.xml"/><Relationship Id="rId6" Type="http://schemas.openxmlformats.org/officeDocument/2006/relationships/slideLayout" Target="../slideLayouts/slideLayout1007.xml"/><Relationship Id="rId7" Type="http://schemas.openxmlformats.org/officeDocument/2006/relationships/slideLayout" Target="../slideLayouts/slideLayout1008.xml"/><Relationship Id="rId8" Type="http://schemas.openxmlformats.org/officeDocument/2006/relationships/slideLayout" Target="../slideLayouts/slideLayout1009.xml"/><Relationship Id="rId9" Type="http://schemas.openxmlformats.org/officeDocument/2006/relationships/slideLayout" Target="../slideLayouts/slideLayout1010.xml"/><Relationship Id="rId10" Type="http://schemas.openxmlformats.org/officeDocument/2006/relationships/slideLayout" Target="../slideLayouts/slideLayout1011.xml"/></Relationships>
</file>

<file path=ppt/slideMasters/_rels/slideMaster9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3.xml"/><Relationship Id="rId12" Type="http://schemas.openxmlformats.org/officeDocument/2006/relationships/theme" Target="../theme/theme9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13.xml"/><Relationship Id="rId2" Type="http://schemas.openxmlformats.org/officeDocument/2006/relationships/slideLayout" Target="../slideLayouts/slideLayout1014.xml"/><Relationship Id="rId3" Type="http://schemas.openxmlformats.org/officeDocument/2006/relationships/slideLayout" Target="../slideLayouts/slideLayout1015.xml"/><Relationship Id="rId4" Type="http://schemas.openxmlformats.org/officeDocument/2006/relationships/slideLayout" Target="../slideLayouts/slideLayout1016.xml"/><Relationship Id="rId5" Type="http://schemas.openxmlformats.org/officeDocument/2006/relationships/slideLayout" Target="../slideLayouts/slideLayout1017.xml"/><Relationship Id="rId6" Type="http://schemas.openxmlformats.org/officeDocument/2006/relationships/slideLayout" Target="../slideLayouts/slideLayout1018.xml"/><Relationship Id="rId7" Type="http://schemas.openxmlformats.org/officeDocument/2006/relationships/slideLayout" Target="../slideLayouts/slideLayout1019.xml"/><Relationship Id="rId8" Type="http://schemas.openxmlformats.org/officeDocument/2006/relationships/slideLayout" Target="../slideLayouts/slideLayout1020.xml"/><Relationship Id="rId9" Type="http://schemas.openxmlformats.org/officeDocument/2006/relationships/slideLayout" Target="../slideLayouts/slideLayout1021.xml"/><Relationship Id="rId10" Type="http://schemas.openxmlformats.org/officeDocument/2006/relationships/slideLayout" Target="../slideLayouts/slideLayout1022.xml"/></Relationships>
</file>

<file path=ppt/slideMasters/_rels/slideMaster9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4.xml"/><Relationship Id="rId12" Type="http://schemas.openxmlformats.org/officeDocument/2006/relationships/theme" Target="../theme/theme94.xml"/><Relationship Id="rId1" Type="http://schemas.openxmlformats.org/officeDocument/2006/relationships/slideLayout" Target="../slideLayouts/slideLayout1024.xml"/><Relationship Id="rId2" Type="http://schemas.openxmlformats.org/officeDocument/2006/relationships/slideLayout" Target="../slideLayouts/slideLayout1025.xml"/><Relationship Id="rId3" Type="http://schemas.openxmlformats.org/officeDocument/2006/relationships/slideLayout" Target="../slideLayouts/slideLayout1026.xml"/><Relationship Id="rId4" Type="http://schemas.openxmlformats.org/officeDocument/2006/relationships/slideLayout" Target="../slideLayouts/slideLayout1027.xml"/><Relationship Id="rId5" Type="http://schemas.openxmlformats.org/officeDocument/2006/relationships/slideLayout" Target="../slideLayouts/slideLayout1028.xml"/><Relationship Id="rId6" Type="http://schemas.openxmlformats.org/officeDocument/2006/relationships/slideLayout" Target="../slideLayouts/slideLayout1029.xml"/><Relationship Id="rId7" Type="http://schemas.openxmlformats.org/officeDocument/2006/relationships/slideLayout" Target="../slideLayouts/slideLayout1030.xml"/><Relationship Id="rId8" Type="http://schemas.openxmlformats.org/officeDocument/2006/relationships/slideLayout" Target="../slideLayouts/slideLayout1031.xml"/><Relationship Id="rId9" Type="http://schemas.openxmlformats.org/officeDocument/2006/relationships/slideLayout" Target="../slideLayouts/slideLayout1032.xml"/><Relationship Id="rId10" Type="http://schemas.openxmlformats.org/officeDocument/2006/relationships/slideLayout" Target="../slideLayouts/slideLayout1033.xml"/></Relationships>
</file>

<file path=ppt/slideMasters/_rels/slideMaster9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45.xml"/><Relationship Id="rId12" Type="http://schemas.openxmlformats.org/officeDocument/2006/relationships/theme" Target="../theme/theme9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5.xml"/><Relationship Id="rId2" Type="http://schemas.openxmlformats.org/officeDocument/2006/relationships/slideLayout" Target="../slideLayouts/slideLayout1036.xml"/><Relationship Id="rId3" Type="http://schemas.openxmlformats.org/officeDocument/2006/relationships/slideLayout" Target="../slideLayouts/slideLayout1037.xml"/><Relationship Id="rId4" Type="http://schemas.openxmlformats.org/officeDocument/2006/relationships/slideLayout" Target="../slideLayouts/slideLayout1038.xml"/><Relationship Id="rId5" Type="http://schemas.openxmlformats.org/officeDocument/2006/relationships/slideLayout" Target="../slideLayouts/slideLayout1039.xml"/><Relationship Id="rId6" Type="http://schemas.openxmlformats.org/officeDocument/2006/relationships/slideLayout" Target="../slideLayouts/slideLayout1040.xml"/><Relationship Id="rId7" Type="http://schemas.openxmlformats.org/officeDocument/2006/relationships/slideLayout" Target="../slideLayouts/slideLayout1041.xml"/><Relationship Id="rId8" Type="http://schemas.openxmlformats.org/officeDocument/2006/relationships/slideLayout" Target="../slideLayouts/slideLayout1042.xml"/><Relationship Id="rId9" Type="http://schemas.openxmlformats.org/officeDocument/2006/relationships/slideLayout" Target="../slideLayouts/slideLayout1043.xml"/><Relationship Id="rId10" Type="http://schemas.openxmlformats.org/officeDocument/2006/relationships/slideLayout" Target="../slideLayouts/slideLayout1044.xml"/></Relationships>
</file>

<file path=ppt/slideMasters/_rels/slideMaster9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6.xml"/><Relationship Id="rId12" Type="http://schemas.openxmlformats.org/officeDocument/2006/relationships/slideLayout" Target="../slideLayouts/slideLayout1057.xml"/><Relationship Id="rId13" Type="http://schemas.openxmlformats.org/officeDocument/2006/relationships/theme" Target="../theme/theme9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046.xml"/><Relationship Id="rId2" Type="http://schemas.openxmlformats.org/officeDocument/2006/relationships/slideLayout" Target="../slideLayouts/slideLayout1047.xml"/><Relationship Id="rId3" Type="http://schemas.openxmlformats.org/officeDocument/2006/relationships/slideLayout" Target="../slideLayouts/slideLayout1048.xml"/><Relationship Id="rId4" Type="http://schemas.openxmlformats.org/officeDocument/2006/relationships/slideLayout" Target="../slideLayouts/slideLayout1049.xml"/><Relationship Id="rId5" Type="http://schemas.openxmlformats.org/officeDocument/2006/relationships/slideLayout" Target="../slideLayouts/slideLayout1050.xml"/><Relationship Id="rId6" Type="http://schemas.openxmlformats.org/officeDocument/2006/relationships/slideLayout" Target="../slideLayouts/slideLayout1051.xml"/><Relationship Id="rId7" Type="http://schemas.openxmlformats.org/officeDocument/2006/relationships/slideLayout" Target="../slideLayouts/slideLayout1052.xml"/><Relationship Id="rId8" Type="http://schemas.openxmlformats.org/officeDocument/2006/relationships/slideLayout" Target="../slideLayouts/slideLayout1053.xml"/><Relationship Id="rId9" Type="http://schemas.openxmlformats.org/officeDocument/2006/relationships/slideLayout" Target="../slideLayouts/slideLayout1054.xml"/><Relationship Id="rId10" Type="http://schemas.openxmlformats.org/officeDocument/2006/relationships/slideLayout" Target="../slideLayouts/slideLayout10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7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1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8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1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2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14" r:id="rId4"/>
    <p:sldLayoutId id="2147484515" r:id="rId5"/>
    <p:sldLayoutId id="2147484516" r:id="rId6"/>
    <p:sldLayoutId id="2147484517" r:id="rId7"/>
    <p:sldLayoutId id="2147484518" r:id="rId8"/>
    <p:sldLayoutId id="2147484519" r:id="rId9"/>
    <p:sldLayoutId id="2147484520" r:id="rId10"/>
    <p:sldLayoutId id="21474845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7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  <p:sldLayoutId id="214748454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4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8" r:id="rId1"/>
    <p:sldLayoutId id="2147484549" r:id="rId2"/>
    <p:sldLayoutId id="2147484550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2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  <p:sldLayoutId id="214748466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1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82" r:id="rId2"/>
    <p:sldLayoutId id="2147484683" r:id="rId3"/>
    <p:sldLayoutId id="2147484684" r:id="rId4"/>
    <p:sldLayoutId id="2147484685" r:id="rId5"/>
    <p:sldLayoutId id="2147484686" r:id="rId6"/>
    <p:sldLayoutId id="2147484687" r:id="rId7"/>
    <p:sldLayoutId id="2147484688" r:id="rId8"/>
    <p:sldLayoutId id="2147484689" r:id="rId9"/>
    <p:sldLayoutId id="2147484690" r:id="rId10"/>
    <p:sldLayoutId id="21474846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2" r:id="rId1"/>
    <p:sldLayoutId id="2147484743" r:id="rId2"/>
    <p:sldLayoutId id="2147484744" r:id="rId3"/>
    <p:sldLayoutId id="2147484745" r:id="rId4"/>
    <p:sldLayoutId id="2147484746" r:id="rId5"/>
    <p:sldLayoutId id="2147484747" r:id="rId6"/>
    <p:sldLayoutId id="2147484748" r:id="rId7"/>
    <p:sldLayoutId id="2147484749" r:id="rId8"/>
    <p:sldLayoutId id="2147484750" r:id="rId9"/>
    <p:sldLayoutId id="2147484751" r:id="rId10"/>
    <p:sldLayoutId id="214748475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9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6" r:id="rId1"/>
    <p:sldLayoutId id="2147484767" r:id="rId2"/>
    <p:sldLayoutId id="2147484768" r:id="rId3"/>
    <p:sldLayoutId id="2147484769" r:id="rId4"/>
    <p:sldLayoutId id="2147484770" r:id="rId5"/>
    <p:sldLayoutId id="2147484771" r:id="rId6"/>
    <p:sldLayoutId id="2147484772" r:id="rId7"/>
    <p:sldLayoutId id="2147484773" r:id="rId8"/>
    <p:sldLayoutId id="2147484774" r:id="rId9"/>
    <p:sldLayoutId id="2147484775" r:id="rId10"/>
    <p:sldLayoutId id="21474847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4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5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332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521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3005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  <p:sldLayoutId id="2147484911" r:id="rId2"/>
    <p:sldLayoutId id="2147484912" r:id="rId3"/>
    <p:sldLayoutId id="2147484913" r:id="rId4"/>
    <p:sldLayoutId id="2147484914" r:id="rId5"/>
    <p:sldLayoutId id="2147484915" r:id="rId6"/>
    <p:sldLayoutId id="2147484916" r:id="rId7"/>
    <p:sldLayoutId id="2147484917" r:id="rId8"/>
    <p:sldLayoutId id="2147484918" r:id="rId9"/>
    <p:sldLayoutId id="2147484919" r:id="rId10"/>
    <p:sldLayoutId id="21474849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805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2" r:id="rId1"/>
    <p:sldLayoutId id="2147484923" r:id="rId2"/>
    <p:sldLayoutId id="2147484924" r:id="rId3"/>
    <p:sldLayoutId id="2147484925" r:id="rId4"/>
    <p:sldLayoutId id="2147484926" r:id="rId5"/>
    <p:sldLayoutId id="2147484927" r:id="rId6"/>
    <p:sldLayoutId id="2147484928" r:id="rId7"/>
    <p:sldLayoutId id="2147484929" r:id="rId8"/>
    <p:sldLayoutId id="2147484930" r:id="rId9"/>
    <p:sldLayoutId id="2147484931" r:id="rId10"/>
    <p:sldLayoutId id="21474849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3588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4" r:id="rId1"/>
    <p:sldLayoutId id="2147484935" r:id="rId2"/>
    <p:sldLayoutId id="2147484936" r:id="rId3"/>
    <p:sldLayoutId id="2147484937" r:id="rId4"/>
    <p:sldLayoutId id="2147484938" r:id="rId5"/>
    <p:sldLayoutId id="2147484939" r:id="rId6"/>
    <p:sldLayoutId id="2147484940" r:id="rId7"/>
    <p:sldLayoutId id="2147484941" r:id="rId8"/>
    <p:sldLayoutId id="2147484942" r:id="rId9"/>
    <p:sldLayoutId id="2147484943" r:id="rId10"/>
    <p:sldLayoutId id="21474849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3450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8" r:id="rId1"/>
    <p:sldLayoutId id="2147484959" r:id="rId2"/>
    <p:sldLayoutId id="2147484960" r:id="rId3"/>
    <p:sldLayoutId id="2147484961" r:id="rId4"/>
    <p:sldLayoutId id="2147484962" r:id="rId5"/>
    <p:sldLayoutId id="2147484963" r:id="rId6"/>
    <p:sldLayoutId id="2147484964" r:id="rId7"/>
    <p:sldLayoutId id="2147484965" r:id="rId8"/>
    <p:sldLayoutId id="2147484966" r:id="rId9"/>
    <p:sldLayoutId id="2147484967" r:id="rId10"/>
    <p:sldLayoutId id="214748496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7" r:id="rId1"/>
    <p:sldLayoutId id="2147484998" r:id="rId2"/>
    <p:sldLayoutId id="2147484999" r:id="rId3"/>
    <p:sldLayoutId id="2147485000" r:id="rId4"/>
    <p:sldLayoutId id="2147485001" r:id="rId5"/>
    <p:sldLayoutId id="2147485002" r:id="rId6"/>
    <p:sldLayoutId id="2147485003" r:id="rId7"/>
    <p:sldLayoutId id="2147485004" r:id="rId8"/>
    <p:sldLayoutId id="2147485005" r:id="rId9"/>
    <p:sldLayoutId id="2147485006" r:id="rId10"/>
    <p:sldLayoutId id="21474850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36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9" r:id="rId1"/>
    <p:sldLayoutId id="2147485010" r:id="rId2"/>
    <p:sldLayoutId id="2147485011" r:id="rId3"/>
    <p:sldLayoutId id="2147485012" r:id="rId4"/>
    <p:sldLayoutId id="2147485013" r:id="rId5"/>
    <p:sldLayoutId id="2147485014" r:id="rId6"/>
    <p:sldLayoutId id="2147485015" r:id="rId7"/>
    <p:sldLayoutId id="2147485016" r:id="rId8"/>
    <p:sldLayoutId id="2147485017" r:id="rId9"/>
    <p:sldLayoutId id="2147485018" r:id="rId10"/>
    <p:sldLayoutId id="2147485019" r:id="rId11"/>
    <p:sldLayoutId id="2147485020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6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71" r:id="rId2"/>
    <p:sldLayoutId id="2147485072" r:id="rId3"/>
    <p:sldLayoutId id="2147485073" r:id="rId4"/>
    <p:sldLayoutId id="2147485074" r:id="rId5"/>
    <p:sldLayoutId id="2147485075" r:id="rId6"/>
    <p:sldLayoutId id="2147485076" r:id="rId7"/>
    <p:sldLayoutId id="2147485077" r:id="rId8"/>
    <p:sldLayoutId id="2147485078" r:id="rId9"/>
    <p:sldLayoutId id="2147485079" r:id="rId10"/>
    <p:sldLayoutId id="214748508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8" r:id="rId1"/>
    <p:sldLayoutId id="2147485109" r:id="rId2"/>
    <p:sldLayoutId id="2147485110" r:id="rId3"/>
    <p:sldLayoutId id="2147485111" r:id="rId4"/>
    <p:sldLayoutId id="2147485112" r:id="rId5"/>
    <p:sldLayoutId id="2147485113" r:id="rId6"/>
    <p:sldLayoutId id="2147485114" r:id="rId7"/>
    <p:sldLayoutId id="2147485115" r:id="rId8"/>
    <p:sldLayoutId id="2147485116" r:id="rId9"/>
    <p:sldLayoutId id="2147485117" r:id="rId10"/>
    <p:sldLayoutId id="214748511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121" r:id="rId2"/>
    <p:sldLayoutId id="2147485122" r:id="rId3"/>
    <p:sldLayoutId id="2147485123" r:id="rId4"/>
    <p:sldLayoutId id="2147485124" r:id="rId5"/>
    <p:sldLayoutId id="2147485125" r:id="rId6"/>
    <p:sldLayoutId id="2147485126" r:id="rId7"/>
    <p:sldLayoutId id="2147485127" r:id="rId8"/>
    <p:sldLayoutId id="2147485128" r:id="rId9"/>
    <p:sldLayoutId id="2147485129" r:id="rId10"/>
    <p:sldLayoutId id="21474851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4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2" r:id="rId1"/>
    <p:sldLayoutId id="2147485133" r:id="rId2"/>
    <p:sldLayoutId id="2147485134" r:id="rId3"/>
    <p:sldLayoutId id="2147485135" r:id="rId4"/>
    <p:sldLayoutId id="2147485136" r:id="rId5"/>
    <p:sldLayoutId id="2147485137" r:id="rId6"/>
    <p:sldLayoutId id="2147485138" r:id="rId7"/>
    <p:sldLayoutId id="2147485139" r:id="rId8"/>
    <p:sldLayoutId id="2147485140" r:id="rId9"/>
    <p:sldLayoutId id="2147485141" r:id="rId10"/>
    <p:sldLayoutId id="21474851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9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1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6" r:id="rId1"/>
    <p:sldLayoutId id="2147485157" r:id="rId2"/>
    <p:sldLayoutId id="2147485158" r:id="rId3"/>
    <p:sldLayoutId id="2147485159" r:id="rId4"/>
    <p:sldLayoutId id="2147485160" r:id="rId5"/>
    <p:sldLayoutId id="2147485161" r:id="rId6"/>
    <p:sldLayoutId id="2147485162" r:id="rId7"/>
    <p:sldLayoutId id="2147485163" r:id="rId8"/>
    <p:sldLayoutId id="2147485164" r:id="rId9"/>
    <p:sldLayoutId id="2147485165" r:id="rId10"/>
    <p:sldLayoutId id="214748516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8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8" r:id="rId1"/>
    <p:sldLayoutId id="2147485169" r:id="rId2"/>
    <p:sldLayoutId id="2147485170" r:id="rId3"/>
    <p:sldLayoutId id="2147485171" r:id="rId4"/>
    <p:sldLayoutId id="2147485172" r:id="rId5"/>
    <p:sldLayoutId id="2147485173" r:id="rId6"/>
    <p:sldLayoutId id="2147485174" r:id="rId7"/>
    <p:sldLayoutId id="2147485175" r:id="rId8"/>
    <p:sldLayoutId id="2147485176" r:id="rId9"/>
    <p:sldLayoutId id="2147485177" r:id="rId10"/>
    <p:sldLayoutId id="21474851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6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0" r:id="rId1"/>
    <p:sldLayoutId id="2147485181" r:id="rId2"/>
    <p:sldLayoutId id="2147485182" r:id="rId3"/>
    <p:sldLayoutId id="2147485183" r:id="rId4"/>
    <p:sldLayoutId id="2147485184" r:id="rId5"/>
    <p:sldLayoutId id="2147485185" r:id="rId6"/>
    <p:sldLayoutId id="2147485186" r:id="rId7"/>
    <p:sldLayoutId id="2147485187" r:id="rId8"/>
    <p:sldLayoutId id="2147485188" r:id="rId9"/>
    <p:sldLayoutId id="2147485189" r:id="rId10"/>
    <p:sldLayoutId id="21474851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1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2" r:id="rId1"/>
    <p:sldLayoutId id="2147485193" r:id="rId2"/>
    <p:sldLayoutId id="2147485194" r:id="rId3"/>
    <p:sldLayoutId id="2147485195" r:id="rId4"/>
    <p:sldLayoutId id="2147485196" r:id="rId5"/>
    <p:sldLayoutId id="2147485197" r:id="rId6"/>
    <p:sldLayoutId id="2147485198" r:id="rId7"/>
    <p:sldLayoutId id="2147485199" r:id="rId8"/>
    <p:sldLayoutId id="2147485200" r:id="rId9"/>
    <p:sldLayoutId id="2147485201" r:id="rId10"/>
    <p:sldLayoutId id="214748520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0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4" r:id="rId1"/>
    <p:sldLayoutId id="2147485205" r:id="rId2"/>
    <p:sldLayoutId id="2147485206" r:id="rId3"/>
    <p:sldLayoutId id="2147485207" r:id="rId4"/>
    <p:sldLayoutId id="2147485208" r:id="rId5"/>
    <p:sldLayoutId id="2147485209" r:id="rId6"/>
    <p:sldLayoutId id="2147485210" r:id="rId7"/>
    <p:sldLayoutId id="2147485211" r:id="rId8"/>
    <p:sldLayoutId id="2147485212" r:id="rId9"/>
    <p:sldLayoutId id="2147485213" r:id="rId10"/>
    <p:sldLayoutId id="214748521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  <p:sldLayoutId id="2147485218" r:id="rId3"/>
    <p:sldLayoutId id="2147485219" r:id="rId4"/>
    <p:sldLayoutId id="2147485220" r:id="rId5"/>
    <p:sldLayoutId id="2147485221" r:id="rId6"/>
    <p:sldLayoutId id="2147485222" r:id="rId7"/>
    <p:sldLayoutId id="2147485223" r:id="rId8"/>
    <p:sldLayoutId id="2147485224" r:id="rId9"/>
    <p:sldLayoutId id="2147485225" r:id="rId10"/>
    <p:sldLayoutId id="214748522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0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8" r:id="rId1"/>
    <p:sldLayoutId id="2147485229" r:id="rId2"/>
    <p:sldLayoutId id="2147485230" r:id="rId3"/>
    <p:sldLayoutId id="2147485231" r:id="rId4"/>
    <p:sldLayoutId id="2147485232" r:id="rId5"/>
    <p:sldLayoutId id="2147485233" r:id="rId6"/>
    <p:sldLayoutId id="2147485234" r:id="rId7"/>
    <p:sldLayoutId id="2147485235" r:id="rId8"/>
    <p:sldLayoutId id="2147485236" r:id="rId9"/>
    <p:sldLayoutId id="2147485237" r:id="rId10"/>
    <p:sldLayoutId id="21474852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5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0" r:id="rId1"/>
    <p:sldLayoutId id="2147485241" r:id="rId2"/>
    <p:sldLayoutId id="2147485242" r:id="rId3"/>
    <p:sldLayoutId id="2147485243" r:id="rId4"/>
    <p:sldLayoutId id="2147485244" r:id="rId5"/>
    <p:sldLayoutId id="2147485245" r:id="rId6"/>
    <p:sldLayoutId id="2147485246" r:id="rId7"/>
    <p:sldLayoutId id="2147485247" r:id="rId8"/>
    <p:sldLayoutId id="2147485248" r:id="rId9"/>
    <p:sldLayoutId id="2147485249" r:id="rId10"/>
    <p:sldLayoutId id="214748525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0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2" r:id="rId1"/>
    <p:sldLayoutId id="2147485253" r:id="rId2"/>
    <p:sldLayoutId id="2147485254" r:id="rId3"/>
    <p:sldLayoutId id="2147485255" r:id="rId4"/>
    <p:sldLayoutId id="2147485256" r:id="rId5"/>
    <p:sldLayoutId id="2147485257" r:id="rId6"/>
    <p:sldLayoutId id="2147485258" r:id="rId7"/>
    <p:sldLayoutId id="2147485259" r:id="rId8"/>
    <p:sldLayoutId id="2147485260" r:id="rId9"/>
    <p:sldLayoutId id="2147485261" r:id="rId10"/>
    <p:sldLayoutId id="214748526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4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4" r:id="rId1"/>
    <p:sldLayoutId id="2147485265" r:id="rId2"/>
    <p:sldLayoutId id="2147485266" r:id="rId3"/>
    <p:sldLayoutId id="2147485267" r:id="rId4"/>
    <p:sldLayoutId id="2147485268" r:id="rId5"/>
    <p:sldLayoutId id="2147485269" r:id="rId6"/>
    <p:sldLayoutId id="2147485270" r:id="rId7"/>
    <p:sldLayoutId id="2147485271" r:id="rId8"/>
    <p:sldLayoutId id="2147485272" r:id="rId9"/>
    <p:sldLayoutId id="2147485273" r:id="rId10"/>
    <p:sldLayoutId id="214748527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043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6" r:id="rId1"/>
    <p:sldLayoutId id="2147485277" r:id="rId2"/>
    <p:sldLayoutId id="2147485278" r:id="rId3"/>
    <p:sldLayoutId id="2147485279" r:id="rId4"/>
    <p:sldLayoutId id="2147485280" r:id="rId5"/>
    <p:sldLayoutId id="2147485281" r:id="rId6"/>
    <p:sldLayoutId id="2147485282" r:id="rId7"/>
    <p:sldLayoutId id="2147485283" r:id="rId8"/>
    <p:sldLayoutId id="2147485284" r:id="rId9"/>
    <p:sldLayoutId id="2147485285" r:id="rId10"/>
    <p:sldLayoutId id="2147485286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6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8" r:id="rId1"/>
    <p:sldLayoutId id="2147485289" r:id="rId2"/>
    <p:sldLayoutId id="2147485290" r:id="rId3"/>
    <p:sldLayoutId id="2147485291" r:id="rId4"/>
    <p:sldLayoutId id="2147485292" r:id="rId5"/>
    <p:sldLayoutId id="2147485293" r:id="rId6"/>
    <p:sldLayoutId id="2147485294" r:id="rId7"/>
    <p:sldLayoutId id="2147485295" r:id="rId8"/>
    <p:sldLayoutId id="2147485296" r:id="rId9"/>
    <p:sldLayoutId id="2147485297" r:id="rId10"/>
    <p:sldLayoutId id="2147485298" r:id="rId11"/>
    <p:sldLayoutId id="2147485299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16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3" r:id="rId1"/>
    <p:sldLayoutId id="2147485314" r:id="rId2"/>
    <p:sldLayoutId id="2147485315" r:id="rId3"/>
    <p:sldLayoutId id="2147485316" r:id="rId4"/>
    <p:sldLayoutId id="2147485317" r:id="rId5"/>
    <p:sldLayoutId id="2147485318" r:id="rId6"/>
    <p:sldLayoutId id="2147485319" r:id="rId7"/>
    <p:sldLayoutId id="2147485320" r:id="rId8"/>
    <p:sldLayoutId id="2147485321" r:id="rId9"/>
    <p:sldLayoutId id="2147485322" r:id="rId10"/>
    <p:sldLayoutId id="2147485323" r:id="rId11"/>
    <p:sldLayoutId id="2147485324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3B8B433-CAFB-C54B-A8EA-984413867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15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6" r:id="rId1"/>
    <p:sldLayoutId id="2147485327" r:id="rId2"/>
    <p:sldLayoutId id="2147485328" r:id="rId3"/>
    <p:sldLayoutId id="2147485329" r:id="rId4"/>
    <p:sldLayoutId id="2147485330" r:id="rId5"/>
    <p:sldLayoutId id="2147485331" r:id="rId6"/>
    <p:sldLayoutId id="2147485332" r:id="rId7"/>
    <p:sldLayoutId id="2147485333" r:id="rId8"/>
    <p:sldLayoutId id="2147485334" r:id="rId9"/>
    <p:sldLayoutId id="2147485335" r:id="rId10"/>
    <p:sldLayoutId id="214748533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41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8" r:id="rId1"/>
    <p:sldLayoutId id="2147485339" r:id="rId2"/>
    <p:sldLayoutId id="2147485340" r:id="rId3"/>
    <p:sldLayoutId id="2147485341" r:id="rId4"/>
    <p:sldLayoutId id="2147485342" r:id="rId5"/>
    <p:sldLayoutId id="2147485343" r:id="rId6"/>
    <p:sldLayoutId id="2147485344" r:id="rId7"/>
    <p:sldLayoutId id="2147485345" r:id="rId8"/>
    <p:sldLayoutId id="2147485346" r:id="rId9"/>
    <p:sldLayoutId id="2147485347" r:id="rId10"/>
    <p:sldLayoutId id="2147485348" r:id="rId11"/>
    <p:sldLayoutId id="2147485349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93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C65B-3C59-4ED5-9C7F-730621DD078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978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64" r:id="rId1"/>
    <p:sldLayoutId id="2147485365" r:id="rId2"/>
    <p:sldLayoutId id="2147485366" r:id="rId3"/>
    <p:sldLayoutId id="2147485367" r:id="rId4"/>
    <p:sldLayoutId id="2147485368" r:id="rId5"/>
    <p:sldLayoutId id="2147485369" r:id="rId6"/>
    <p:sldLayoutId id="2147485370" r:id="rId7"/>
    <p:sldLayoutId id="2147485371" r:id="rId8"/>
    <p:sldLayoutId id="2147485372" r:id="rId9"/>
    <p:sldLayoutId id="2147485373" r:id="rId10"/>
    <p:sldLayoutId id="214748537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8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8" r:id="rId1"/>
    <p:sldLayoutId id="2147485389" r:id="rId2"/>
    <p:sldLayoutId id="2147485390" r:id="rId3"/>
    <p:sldLayoutId id="2147485391" r:id="rId4"/>
    <p:sldLayoutId id="2147485392" r:id="rId5"/>
    <p:sldLayoutId id="2147485393" r:id="rId6"/>
    <p:sldLayoutId id="2147485394" r:id="rId7"/>
    <p:sldLayoutId id="2147485395" r:id="rId8"/>
    <p:sldLayoutId id="2147485396" r:id="rId9"/>
    <p:sldLayoutId id="2147485397" r:id="rId10"/>
    <p:sldLayoutId id="21474853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9958798-9B1B-6641-9F35-7F47B962806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02C8897-7E0F-D74E-BB6D-222FC9BDF5E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918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0" r:id="rId1"/>
    <p:sldLayoutId id="2147485401" r:id="rId2"/>
    <p:sldLayoutId id="2147485402" r:id="rId3"/>
    <p:sldLayoutId id="2147485403" r:id="rId4"/>
    <p:sldLayoutId id="2147485404" r:id="rId5"/>
    <p:sldLayoutId id="2147485405" r:id="rId6"/>
    <p:sldLayoutId id="2147485406" r:id="rId7"/>
    <p:sldLayoutId id="2147485407" r:id="rId8"/>
    <p:sldLayoutId id="2147485408" r:id="rId9"/>
    <p:sldLayoutId id="2147485409" r:id="rId10"/>
    <p:sldLayoutId id="214748541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C65B-3C59-4ED5-9C7F-730621DD078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10/1/14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Myriad Pro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32626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2" r:id="rId1"/>
    <p:sldLayoutId id="2147485413" r:id="rId2"/>
    <p:sldLayoutId id="2147485414" r:id="rId3"/>
    <p:sldLayoutId id="2147485415" r:id="rId4"/>
    <p:sldLayoutId id="2147485416" r:id="rId5"/>
    <p:sldLayoutId id="2147485417" r:id="rId6"/>
    <p:sldLayoutId id="2147485418" r:id="rId7"/>
    <p:sldLayoutId id="2147485419" r:id="rId8"/>
    <p:sldLayoutId id="2147485420" r:id="rId9"/>
    <p:sldLayoutId id="2147485421" r:id="rId10"/>
    <p:sldLayoutId id="214748542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9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4" r:id="rId1"/>
    <p:sldLayoutId id="2147485425" r:id="rId2"/>
    <p:sldLayoutId id="2147485426" r:id="rId3"/>
    <p:sldLayoutId id="2147485427" r:id="rId4"/>
    <p:sldLayoutId id="2147485428" r:id="rId5"/>
    <p:sldLayoutId id="2147485429" r:id="rId6"/>
    <p:sldLayoutId id="2147485430" r:id="rId7"/>
    <p:sldLayoutId id="2147485431" r:id="rId8"/>
    <p:sldLayoutId id="2147485432" r:id="rId9"/>
    <p:sldLayoutId id="2147485433" r:id="rId10"/>
    <p:sldLayoutId id="214748543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1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36" r:id="rId1"/>
    <p:sldLayoutId id="2147485437" r:id="rId2"/>
    <p:sldLayoutId id="2147485438" r:id="rId3"/>
    <p:sldLayoutId id="2147485439" r:id="rId4"/>
    <p:sldLayoutId id="2147485440" r:id="rId5"/>
    <p:sldLayoutId id="2147485441" r:id="rId6"/>
    <p:sldLayoutId id="2147485442" r:id="rId7"/>
    <p:sldLayoutId id="2147485443" r:id="rId8"/>
    <p:sldLayoutId id="2147485444" r:id="rId9"/>
    <p:sldLayoutId id="2147485445" r:id="rId10"/>
    <p:sldLayoutId id="214748544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8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48" r:id="rId1"/>
    <p:sldLayoutId id="2147485449" r:id="rId2"/>
    <p:sldLayoutId id="2147485450" r:id="rId3"/>
    <p:sldLayoutId id="2147485451" r:id="rId4"/>
    <p:sldLayoutId id="2147485452" r:id="rId5"/>
    <p:sldLayoutId id="2147485453" r:id="rId6"/>
    <p:sldLayoutId id="2147485454" r:id="rId7"/>
    <p:sldLayoutId id="2147485455" r:id="rId8"/>
    <p:sldLayoutId id="2147485456" r:id="rId9"/>
    <p:sldLayoutId id="2147485457" r:id="rId10"/>
    <p:sldLayoutId id="21474854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933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60" r:id="rId1"/>
    <p:sldLayoutId id="2147485461" r:id="rId2"/>
    <p:sldLayoutId id="2147485462" r:id="rId3"/>
    <p:sldLayoutId id="2147485463" r:id="rId4"/>
    <p:sldLayoutId id="2147485464" r:id="rId5"/>
    <p:sldLayoutId id="2147485465" r:id="rId6"/>
    <p:sldLayoutId id="2147485466" r:id="rId7"/>
    <p:sldLayoutId id="2147485467" r:id="rId8"/>
    <p:sldLayoutId id="2147485468" r:id="rId9"/>
    <p:sldLayoutId id="2147485469" r:id="rId10"/>
    <p:sldLayoutId id="214748547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028DB85-D910-3A41-B3D4-6CD08EF86C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88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72" r:id="rId1"/>
    <p:sldLayoutId id="2147485473" r:id="rId2"/>
    <p:sldLayoutId id="2147485474" r:id="rId3"/>
    <p:sldLayoutId id="2147485475" r:id="rId4"/>
    <p:sldLayoutId id="2147485476" r:id="rId5"/>
    <p:sldLayoutId id="2147485477" r:id="rId6"/>
    <p:sldLayoutId id="2147485478" r:id="rId7"/>
    <p:sldLayoutId id="2147485479" r:id="rId8"/>
    <p:sldLayoutId id="2147485480" r:id="rId9"/>
    <p:sldLayoutId id="2147485481" r:id="rId10"/>
    <p:sldLayoutId id="21474854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73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E930D7-7713-5542-977A-4EAEE469CD6B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87398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7399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87400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00813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47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84" r:id="rId1"/>
    <p:sldLayoutId id="2147485485" r:id="rId2"/>
    <p:sldLayoutId id="2147485486" r:id="rId3"/>
    <p:sldLayoutId id="2147485487" r:id="rId4"/>
    <p:sldLayoutId id="2147485488" r:id="rId5"/>
    <p:sldLayoutId id="2147485489" r:id="rId6"/>
    <p:sldLayoutId id="2147485490" r:id="rId7"/>
    <p:sldLayoutId id="2147485491" r:id="rId8"/>
    <p:sldLayoutId id="2147485492" r:id="rId9"/>
    <p:sldLayoutId id="2147485493" r:id="rId10"/>
    <p:sldLayoutId id="2147485494" r:id="rId11"/>
    <p:sldLayoutId id="214748549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59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0.xml"/><Relationship Id="rId2" Type="http://schemas.openxmlformats.org/officeDocument/2006/relationships/image" Target="../media/image11.png"/><Relationship Id="rId3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8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microsoft.com/office/2007/relationships/hdphoto" Target="../media/hdphoto1.wdp"/><Relationship Id="rId1" Type="http://schemas.openxmlformats.org/officeDocument/2006/relationships/slideLayout" Target="../slideLayouts/slideLayout878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1.xml"/><Relationship Id="rId2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3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hyperlink" Target="file://localhost/Users/omutlu/Documents/presentations/CMU/students/Jamie%20Liu/jamie_isca12_talk-backup.pdf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notesSlide" Target="../notesSlides/notesSlide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26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27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27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28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notesSlide" Target="../notesSlides/notesSlide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29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0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1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2.emf"/><Relationship Id="rId3" Type="http://schemas.openxmlformats.org/officeDocument/2006/relationships/image" Target="../media/image29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notesSlide" Target="../notesSlides/notesSlide1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4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5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6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7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8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Relationship Id="rId2" Type="http://schemas.openxmlformats.org/officeDocument/2006/relationships/image" Target="../media/image39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0.xml"/><Relationship Id="rId2" Type="http://schemas.openxmlformats.org/officeDocument/2006/relationships/notesSlide" Target="../notesSlides/notesSlide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970.xml"/><Relationship Id="rId2" Type="http://schemas.openxmlformats.org/officeDocument/2006/relationships/notesSlide" Target="../notesSlides/notesSlide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7.xml"/><Relationship Id="rId2" Type="http://schemas.openxmlformats.org/officeDocument/2006/relationships/hyperlink" Target="http://users.ece.cmu.edu/~omutlu/projects.htm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ece447/s13/doku.php?id=schedule" TargetMode="External"/><Relationship Id="rId4" Type="http://schemas.openxmlformats.org/officeDocument/2006/relationships/hyperlink" Target="http://www.ece.cmu.edu/~ece740/f13/doku.php?id=schedule" TargetMode="External"/><Relationship Id="rId5" Type="http://schemas.openxmlformats.org/officeDocument/2006/relationships/hyperlink" Target="https://www.youtube.com/playlist?list=PL5PHm2jkkXmgDN1PLwOY_tGtUlynnyV6D" TargetMode="External"/><Relationship Id="rId1" Type="http://schemas.openxmlformats.org/officeDocument/2006/relationships/slideLayout" Target="../slideLayouts/slideLayout1047.xml"/><Relationship Id="rId2" Type="http://schemas.openxmlformats.org/officeDocument/2006/relationships/hyperlink" Target="https://www.youtube.com/playlist?list=PL5PHm2jkkXmidJOd59REog9jDnPDTG6IJ" TargetMode="Externa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5.xml"/><Relationship Id="rId2" Type="http://schemas.openxmlformats.org/officeDocument/2006/relationships/hyperlink" Target="mailto:onur@cmu.edu" TargetMode="External"/><Relationship Id="rId3" Type="http://schemas.openxmlformats.org/officeDocument/2006/relationships/hyperlink" Target="http://users.ece.cmu.edu/~omutlu/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013.xml"/><Relationship Id="rId2" Type="http://schemas.openxmlformats.org/officeDocument/2006/relationships/notesSlide" Target="../notesSlides/notesSlide1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4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5.xml"/><Relationship Id="rId2" Type="http://schemas.openxmlformats.org/officeDocument/2006/relationships/notesSlide" Target="../notesSlides/notesSlide1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1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1.xml"/><Relationship Id="rId2" Type="http://schemas.openxmlformats.org/officeDocument/2006/relationships/notesSlide" Target="../notesSlides/notesSlide20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2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2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8.xml"/><Relationship Id="rId2" Type="http://schemas.openxmlformats.org/officeDocument/2006/relationships/chart" Target="../charts/char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7.xml"/><Relationship Id="rId2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71600"/>
            <a:ext cx="8382000" cy="20574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Understanding and Overcoming </a:t>
            </a:r>
            <a:br>
              <a:rPr lang="en-US" dirty="0" smtClean="0"/>
            </a:br>
            <a:r>
              <a:rPr lang="en-US" dirty="0" smtClean="0"/>
              <a:t>Challenges of DRAM Refresh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 smtClean="0"/>
              <a:t>June 30, 2014</a:t>
            </a:r>
          </a:p>
          <a:p>
            <a:r>
              <a:rPr lang="en-US" sz="2200" dirty="0" smtClean="0"/>
              <a:t>Extreme Scale Scientific </a:t>
            </a:r>
            <a:r>
              <a:rPr lang="en-US" sz="2200" dirty="0"/>
              <a:t>C</a:t>
            </a:r>
            <a:r>
              <a:rPr lang="en-US" sz="2200" dirty="0" smtClean="0"/>
              <a:t>omputing Workshop</a:t>
            </a:r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5445224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2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5944993" y="120159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Main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Memory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System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is a critical component of all computing systems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server, mobile, embedded, desktop, sensor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size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technology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 smtClean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i="1" dirty="0" smtClean="0">
                <a:latin typeface="Tahoma" charset="0"/>
                <a:ea typeface="ＭＳ Ｐゴシック" charset="0"/>
                <a:cs typeface="ＭＳ Ｐゴシック" charset="0"/>
              </a:rPr>
              <a:t>management algorithms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)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 maintain performance growth and technology scaling benefits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30F078-BF11-6B47-89B1-D774F40185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3190875" y="1166668"/>
            <a:ext cx="2557463" cy="2447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1" name="Text Box 13" descr="90%"/>
          <p:cNvSpPr txBox="1">
            <a:spLocks noChangeArrowheads="1"/>
          </p:cNvSpPr>
          <p:nvPr/>
        </p:nvSpPr>
        <p:spPr bwMode="auto">
          <a:xfrm>
            <a:off x="1245861" y="2928793"/>
            <a:ext cx="1309915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Processor</a:t>
            </a:r>
          </a:p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a</a:t>
            </a:r>
            <a:r>
              <a:rPr lang="en-US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nd caches</a:t>
            </a:r>
            <a:endParaRPr lang="en-US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6" name="Text Box 20" descr="90%"/>
          <p:cNvSpPr txBox="1">
            <a:spLocks noChangeArrowheads="1"/>
          </p:cNvSpPr>
          <p:nvPr/>
        </p:nvSpPr>
        <p:spPr bwMode="auto">
          <a:xfrm>
            <a:off x="3616246" y="2996808"/>
            <a:ext cx="1527335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Main </a:t>
            </a:r>
            <a:r>
              <a:rPr lang="en-US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Memory</a:t>
            </a:r>
            <a:endParaRPr lang="en-US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V="1">
            <a:off x="2506663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72" name="Text Box 24" descr="90%"/>
          <p:cNvSpPr txBox="1">
            <a:spLocks noChangeArrowheads="1"/>
          </p:cNvSpPr>
          <p:nvPr/>
        </p:nvSpPr>
        <p:spPr bwMode="auto">
          <a:xfrm>
            <a:off x="6049936" y="3020548"/>
            <a:ext cx="219447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Storage (SSD/HDD)</a:t>
            </a:r>
          </a:p>
        </p:txBody>
      </p:sp>
      <p:pic>
        <p:nvPicPr>
          <p:cNvPr id="19" name="Content Placeholder 6" descr="barcelona-die-photo-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08" y="163398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15"/>
          <p:cNvSpPr>
            <a:spLocks noChangeShapeType="1"/>
          </p:cNvSpPr>
          <p:nvPr/>
        </p:nvSpPr>
        <p:spPr bwMode="auto">
          <a:xfrm flipV="1">
            <a:off x="5724128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3" name="Picture 22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324124" y="1633988"/>
            <a:ext cx="2304256" cy="549297"/>
          </a:xfrm>
          <a:prstGeom prst="rect">
            <a:avLst/>
          </a:prstGeom>
        </p:spPr>
      </p:pic>
      <p:pic>
        <p:nvPicPr>
          <p:cNvPr id="24" name="Picture 23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9596" y="2308826"/>
            <a:ext cx="2304256" cy="54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5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State of 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Recent technology, architecture, and application trends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lead to new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exacerbate old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memory controllers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 as we know them today, are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(will be)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unlikely to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satisfy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all requirements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non-volatile memory technologies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(e.g., PCM)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enable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opportunities</a:t>
            </a:r>
            <a:r>
              <a:rPr lang="en-US" dirty="0" smtClean="0">
                <a:latin typeface="Tahoma" charset="0"/>
                <a:ea typeface="ＭＳ Ｐゴシック" charset="0"/>
              </a:rPr>
              <a:t>: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memory+storage</a:t>
            </a:r>
            <a:r>
              <a:rPr lang="en-US" dirty="0" smtClean="0">
                <a:latin typeface="Tahoma" charset="0"/>
                <a:ea typeface="ＭＳ Ｐゴシック" charset="0"/>
              </a:rPr>
              <a:t> merging</a:t>
            </a:r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We need to rethink the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fix DRAM issues and enable emerging technologies 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satisfy all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344487" lvl="1" indent="0">
              <a:buNone/>
            </a:pPr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 smtClean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7878BD7-8E09-7949-990F-1FFCA512AD3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877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The DRAM Scaling Problem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Refresh as a Limiter of DRAM Scaling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Directions and Challenges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1392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6CDE87C-4DFB-8147-A2EF-37268286C75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302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Multi-core</a:t>
            </a:r>
            <a:r>
              <a:rPr lang="en-US" dirty="0">
                <a:latin typeface="Tahoma" charset="0"/>
                <a:ea typeface="ＭＳ Ｐゴシック" charset="0"/>
              </a:rPr>
              <a:t>: increasing number of </a:t>
            </a:r>
            <a:r>
              <a:rPr lang="en-US" dirty="0" smtClean="0">
                <a:latin typeface="Tahoma" charset="0"/>
                <a:ea typeface="ＭＳ Ｐゴシック" charset="0"/>
              </a:rPr>
              <a:t>cores/agents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Data-intensive applications</a:t>
            </a:r>
            <a:r>
              <a:rPr lang="en-US" dirty="0">
                <a:latin typeface="Tahoma" charset="0"/>
                <a:ea typeface="ＭＳ Ｐゴシック" charset="0"/>
              </a:rPr>
              <a:t>: increasing demand/hunger for data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Consolidation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 smtClean="0">
                <a:latin typeface="Tahoma" charset="0"/>
                <a:ea typeface="ＭＳ Ｐゴシック" charset="0"/>
              </a:rPr>
              <a:t>cloud </a:t>
            </a:r>
            <a:r>
              <a:rPr lang="en-US" dirty="0">
                <a:latin typeface="Tahoma" charset="0"/>
                <a:ea typeface="ＭＳ Ｐゴシック" charset="0"/>
              </a:rPr>
              <a:t>computing, GPUs, </a:t>
            </a:r>
            <a:r>
              <a:rPr lang="en-US" dirty="0" smtClean="0">
                <a:latin typeface="Tahoma" charset="0"/>
                <a:ea typeface="ＭＳ Ｐゴシック" charset="0"/>
              </a:rPr>
              <a:t>mobile, heterogeneity</a:t>
            </a:r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772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Example: The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Memory Capacity Gap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1600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100" i="1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</a:t>
            </a:r>
            <a:r>
              <a:rPr lang="en-US" sz="2100" i="1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 per core </a:t>
            </a:r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expected to drop by 30% every two years</a:t>
            </a:r>
          </a:p>
          <a:p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1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rends worse for </a:t>
            </a:r>
            <a:r>
              <a:rPr lang="en-US" sz="2100" i="1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bandwidth per core</a:t>
            </a:r>
            <a:r>
              <a:rPr lang="en-US" sz="21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!</a:t>
            </a:r>
            <a:endParaRPr lang="en-US" sz="21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1E14D88-6476-D942-BCE2-3889B364305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605" name="Picture 8" descr="90%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00808"/>
            <a:ext cx="585787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9" descr="90%"/>
          <p:cNvSpPr txBox="1">
            <a:spLocks noChangeArrowheads="1"/>
          </p:cNvSpPr>
          <p:nvPr/>
        </p:nvSpPr>
        <p:spPr bwMode="auto">
          <a:xfrm>
            <a:off x="1692275" y="980728"/>
            <a:ext cx="60642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Core count doubling ~ every 2 years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DRAM DIMM capacity doubling ~ every 3 years</a:t>
            </a:r>
          </a:p>
        </p:txBody>
      </p:sp>
      <p:pic>
        <p:nvPicPr>
          <p:cNvPr id="25607" name="Picture 6" descr="90%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5487988"/>
            <a:ext cx="18065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0010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(III)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~40-50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% energy spent in off-chip memory hierarchy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[Lefurgy, IEEE Computer 2003]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consumes power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even when not used (periodic refresh)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52ED14-562A-7B41-81C5-4AADBA53F90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1504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(IV)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ITRS projects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will not scale easily below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X nm 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Scaling has provided many benefits: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capacity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(density),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lower cost, lower energy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BE99A2B-29DD-5A4F-B100-24CE86C78EE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4677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DRAM Scaling Problem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Refresh as a Limiter of DRAM Scaling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Challenges and Solution Directions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4335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45EC618-0165-BC45-84E6-E864E9DC06E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8952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1141913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903913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5135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3123113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732714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343401"/>
            <a:ext cx="4572000" cy="2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28800" y="161009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 of Cells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28800" y="2208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7" name="Row"/>
          <p:cNvSpPr/>
          <p:nvPr/>
        </p:nvSpPr>
        <p:spPr>
          <a:xfrm>
            <a:off x="1828800" y="28183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34279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28800" y="4037512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Row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1675311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" smtClean="0">
                <a:solidFill>
                  <a:prstClr val="black"/>
                </a:solidFill>
                <a:latin typeface="Calibri Light"/>
              </a:rPr>
              <a:t> Wordline</a:t>
            </a:r>
            <a:endParaRPr lang="en-US" sz="400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1" name="Low Volt"/>
          <p:cNvSpPr txBox="1"/>
          <p:nvPr/>
        </p:nvSpPr>
        <p:spPr>
          <a:xfrm>
            <a:off x="5943600" y="2894512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1" i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V</a:t>
            </a:r>
            <a:r>
              <a:rPr lang="en-US" sz="4800" b="1" i="1" baseline="-2000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LOW</a:t>
            </a:r>
            <a:endParaRPr lang="en-US" sz="4400" b="1" i="1" baseline="-2000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895277"/>
            <a:ext cx="22860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1" smtClean="0">
                <a:solidFill>
                  <a:srgbClr val="FF0000"/>
                </a:solidFill>
                <a:latin typeface="Calibri Light"/>
              </a:rPr>
              <a:t> </a:t>
            </a:r>
            <a:r>
              <a:rPr lang="en-US" sz="4400" b="1" i="1">
                <a:solidFill>
                  <a:srgbClr val="FF0000"/>
                </a:solidFill>
                <a:latin typeface="Calibri Light"/>
              </a:rPr>
              <a:t>V</a:t>
            </a:r>
            <a:r>
              <a:rPr lang="en-US" sz="4800" b="1" i="1" baseline="-20000">
                <a:solidFill>
                  <a:srgbClr val="FF0000"/>
                </a:solidFill>
                <a:latin typeface="Calibri Light"/>
              </a:rPr>
              <a:t>HIGH</a:t>
            </a:r>
            <a:endParaRPr lang="en-US" sz="4400" b="1" i="1" baseline="-20000">
              <a:solidFill>
                <a:srgbClr val="FF0000"/>
              </a:solidFill>
              <a:latin typeface="Calibri Light"/>
            </a:endParaRPr>
          </a:p>
        </p:txBody>
      </p:sp>
      <p:sp>
        <p:nvSpPr>
          <p:cNvPr id="23" name="Error"/>
          <p:cNvSpPr/>
          <p:nvPr/>
        </p:nvSpPr>
        <p:spPr>
          <a:xfrm>
            <a:off x="48768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Error"/>
          <p:cNvSpPr/>
          <p:nvPr/>
        </p:nvSpPr>
        <p:spPr>
          <a:xfrm>
            <a:off x="4267200" y="3431317"/>
            <a:ext cx="609600" cy="609599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Error"/>
          <p:cNvSpPr/>
          <p:nvPr/>
        </p:nvSpPr>
        <p:spPr>
          <a:xfrm>
            <a:off x="365760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Error"/>
          <p:cNvSpPr/>
          <p:nvPr/>
        </p:nvSpPr>
        <p:spPr>
          <a:xfrm>
            <a:off x="3657600" y="3424510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Error"/>
          <p:cNvSpPr/>
          <p:nvPr/>
        </p:nvSpPr>
        <p:spPr>
          <a:xfrm>
            <a:off x="2419350" y="2204223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Victim"/>
          <p:cNvSpPr/>
          <p:nvPr/>
        </p:nvSpPr>
        <p:spPr>
          <a:xfrm>
            <a:off x="1828800" y="3428458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4000" b="1" smtClean="0">
                <a:solidFill>
                  <a:prstClr val="black"/>
                </a:solidFill>
                <a:latin typeface="Calibri Light"/>
              </a:rPr>
              <a:t>Victim Row</a:t>
            </a:r>
            <a:endParaRPr lang="en-US" sz="4000" b="1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32" name="Victim"/>
          <p:cNvSpPr/>
          <p:nvPr/>
        </p:nvSpPr>
        <p:spPr>
          <a:xfrm>
            <a:off x="1828800" y="2210711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4000" b="1" smtClean="0">
                <a:solidFill>
                  <a:prstClr val="black"/>
                </a:solidFill>
                <a:latin typeface="Calibri Light"/>
              </a:rPr>
              <a:t>Victim Row</a:t>
            </a:r>
            <a:endParaRPr lang="en-US" sz="4000" b="1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33" name="Aggressor"/>
          <p:cNvSpPr/>
          <p:nvPr/>
        </p:nvSpPr>
        <p:spPr>
          <a:xfrm>
            <a:off x="1828800" y="2818314"/>
            <a:ext cx="3657600" cy="6096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smtClean="0">
                <a:solidFill>
                  <a:prstClr val="white"/>
                </a:solidFill>
                <a:latin typeface="Calibri Light"/>
              </a:rPr>
              <a:t> Aggressor Row</a:t>
            </a:r>
            <a:endParaRPr lang="en-US" sz="40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4" name="Punchline"/>
          <p:cNvSpPr txBox="1"/>
          <p:nvPr/>
        </p:nvSpPr>
        <p:spPr>
          <a:xfrm>
            <a:off x="395536" y="5257800"/>
            <a:ext cx="8359080" cy="11430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i="1" dirty="0" smtClean="0">
                <a:solidFill>
                  <a:prstClr val="black"/>
                </a:solidFill>
                <a:latin typeface="Calibri Light"/>
              </a:rPr>
              <a:t>Repeatedly opening and closing a row induces </a:t>
            </a:r>
            <a:r>
              <a:rPr lang="en-US" sz="3600" b="1" i="1" dirty="0" smtClean="0">
                <a:solidFill>
                  <a:srgbClr val="FF0000"/>
                </a:solidFill>
                <a:latin typeface="Calibri Light"/>
              </a:rPr>
              <a:t>disturbance errors</a:t>
            </a:r>
            <a:r>
              <a:rPr lang="en-US" sz="3600" i="1" dirty="0" smtClean="0">
                <a:solidFill>
                  <a:srgbClr val="FF0000"/>
                </a:solidFill>
                <a:latin typeface="Calibri Light"/>
              </a:rPr>
              <a:t> </a:t>
            </a:r>
            <a:r>
              <a:rPr lang="en-US" sz="3600" i="1" dirty="0" smtClean="0">
                <a:solidFill>
                  <a:prstClr val="black"/>
                </a:solidFill>
                <a:latin typeface="Calibri Light"/>
              </a:rPr>
              <a:t>in adjacent rows in </a:t>
            </a:r>
            <a:r>
              <a:rPr lang="en-US" sz="3600" b="1" i="1" dirty="0" smtClean="0">
                <a:solidFill>
                  <a:srgbClr val="FF0000"/>
                </a:solidFill>
                <a:latin typeface="Calibri Light"/>
              </a:rPr>
              <a:t>most real DRAM chips </a:t>
            </a:r>
            <a:r>
              <a:rPr lang="en-US" sz="3600" i="1" dirty="0" smtClean="0">
                <a:solidFill>
                  <a:prstClr val="black"/>
                </a:solidFill>
                <a:latin typeface="Calibri Light"/>
              </a:rPr>
              <a:t>[Kim+ ISCA 2014]</a:t>
            </a:r>
            <a:endParaRPr lang="en-US" sz="3600" i="1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35" name="Opened"/>
          <p:cNvSpPr txBox="1"/>
          <p:nvPr/>
        </p:nvSpPr>
        <p:spPr>
          <a:xfrm>
            <a:off x="3124200" y="2899003"/>
            <a:ext cx="2209800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4000" b="1" i="1" smtClean="0">
                <a:solidFill>
                  <a:prstClr val="black"/>
                </a:solidFill>
                <a:latin typeface="Calibri Light"/>
              </a:rPr>
              <a:t>Opened</a:t>
            </a:r>
          </a:p>
        </p:txBody>
      </p:sp>
      <p:sp>
        <p:nvSpPr>
          <p:cNvPr id="28" name="Closed"/>
          <p:cNvSpPr txBox="1"/>
          <p:nvPr/>
        </p:nvSpPr>
        <p:spPr>
          <a:xfrm>
            <a:off x="3133725" y="2899002"/>
            <a:ext cx="2200275" cy="4572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4000" b="1" i="1" smtClean="0">
                <a:solidFill>
                  <a:prstClr val="black"/>
                </a:solidFill>
                <a:latin typeface="Calibri Light"/>
              </a:rPr>
              <a:t>Closed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An Example of The Scaling </a:t>
            </a:r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237338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  <p:bldP spid="21" grpId="4"/>
      <p:bldP spid="21" grpId="5"/>
      <p:bldP spid="21" grpId="6"/>
      <p:bldP spid="21" grpId="7"/>
      <p:bldP spid="21" grpId="8"/>
      <p:bldP spid="21" grpId="9"/>
      <p:bldP spid="21" grpId="10"/>
      <p:bldP spid="21" grpId="11"/>
      <p:bldP spid="22" grpId="0"/>
      <p:bldP spid="22" grpId="1"/>
      <p:bldP spid="22" grpId="2"/>
      <p:bldP spid="22" grpId="3"/>
      <p:bldP spid="22" grpId="4"/>
      <p:bldP spid="22" grpId="5"/>
      <p:bldP spid="22" grpId="6"/>
      <p:bldP spid="22" grpId="7"/>
      <p:bldP spid="22" grpId="8"/>
      <p:bldP spid="22" grpId="9"/>
      <p:bldP spid="22" grpId="10"/>
      <p:bldP spid="22" grpId="11"/>
      <p:bldP spid="22" grpId="12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/>
      <p:bldP spid="35" grpId="0"/>
      <p:bldP spid="35" grpId="1"/>
      <p:bldP spid="28" grpId="0"/>
      <p:bldP spid="2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DRAM Modules Are at </a:t>
            </a:r>
            <a:r>
              <a:rPr lang="en-US" dirty="0"/>
              <a:t>Risk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62000" y="2057399"/>
            <a:ext cx="2147590" cy="1295400"/>
            <a:chOff x="914400" y="2095500"/>
            <a:chExt cx="2147590" cy="1295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X"/>
          <p:cNvSpPr/>
          <p:nvPr/>
        </p:nvSpPr>
        <p:spPr>
          <a:xfrm>
            <a:off x="762000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lvl="0"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lvl="0"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498205" y="2057400"/>
            <a:ext cx="2147590" cy="1295400"/>
            <a:chOff x="914400" y="2095500"/>
            <a:chExt cx="2147590" cy="12954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X"/>
          <p:cNvSpPr/>
          <p:nvPr/>
        </p:nvSpPr>
        <p:spPr>
          <a:xfrm>
            <a:off x="3498205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lvl="0"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lvl="0"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48400" y="2057399"/>
            <a:ext cx="2147590" cy="1295400"/>
            <a:chOff x="914400" y="2095500"/>
            <a:chExt cx="2147590" cy="1295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X"/>
          <p:cNvSpPr/>
          <p:nvPr/>
        </p:nvSpPr>
        <p:spPr>
          <a:xfrm>
            <a:off x="6248400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lvl="0"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lvl="0"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2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chemeClr val="accent1"/>
                </a:solidFill>
                <a:latin typeface="+mj-lt"/>
              </a:rPr>
              <a:t>A</a:t>
            </a:r>
            <a:r>
              <a:rPr lang="en-US" sz="4000" b="1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smtClean="0">
                <a:solidFill>
                  <a:schemeClr val="accent1"/>
                </a:solidFill>
                <a:latin typeface="+mj-lt"/>
              </a:rPr>
              <a:t>company</a:t>
            </a:r>
            <a:endParaRPr lang="en-US" sz="4000" smtClean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52801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sz="4000" smtClean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3200" smtClean="0">
                <a:solidFill>
                  <a:schemeClr val="accent2"/>
                </a:solidFill>
                <a:latin typeface="+mj-lt"/>
              </a:rPr>
              <a:t>company</a:t>
            </a:r>
            <a:endParaRPr lang="en-US" sz="400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1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chemeClr val="accent6"/>
                </a:solidFill>
                <a:latin typeface="+mj-lt"/>
              </a:rPr>
              <a:t>C </a:t>
            </a:r>
            <a:r>
              <a:rPr lang="en-US" sz="3200" smtClean="0">
                <a:solidFill>
                  <a:schemeClr val="accent6"/>
                </a:solidFill>
                <a:latin typeface="+mj-lt"/>
              </a:rPr>
              <a:t>company</a:t>
            </a:r>
            <a:endParaRPr lang="en-US" sz="4000" smtClean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5" name="X"/>
          <p:cNvSpPr/>
          <p:nvPr/>
        </p:nvSpPr>
        <p:spPr>
          <a:xfrm>
            <a:off x="7480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chemeClr val="accent1"/>
                </a:solidFill>
                <a:latin typeface="+mj-l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chemeClr val="accent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lang="en-US" sz="4400" b="1" baseline="30000" dirty="0" smtClean="0">
                <a:solidFill>
                  <a:schemeClr val="accent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en-US" sz="3600" dirty="0" smtClean="0">
                <a:solidFill>
                  <a:schemeClr val="accent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 smtClean="0">
                <a:solidFill>
                  <a:schemeClr val="accent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chemeClr val="accent1"/>
                </a:solidFill>
                <a:latin typeface="+mj-l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6" name="X"/>
          <p:cNvSpPr/>
          <p:nvPr/>
        </p:nvSpPr>
        <p:spPr>
          <a:xfrm>
            <a:off x="3484215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chemeClr val="accent2"/>
                </a:solidFill>
                <a:latin typeface="+mj-l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lang="en-US" sz="4400" b="1" baseline="30000" dirty="0" smtClean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en-US" sz="3600" dirty="0" smtClean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/>
            </a:r>
            <a:br>
              <a:rPr lang="en-US" sz="3600" dirty="0" smtClean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chemeClr val="accent2"/>
                </a:solidFill>
                <a:latin typeface="+mj-l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7" name="X"/>
          <p:cNvSpPr/>
          <p:nvPr/>
        </p:nvSpPr>
        <p:spPr>
          <a:xfrm>
            <a:off x="62344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chemeClr val="accent6"/>
                </a:solidFill>
                <a:latin typeface="+mj-l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chemeClr val="accent6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lang="en-US" sz="4400" b="1" baseline="30000" dirty="0" smtClean="0">
                <a:solidFill>
                  <a:schemeClr val="accent6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lang="en-US" sz="3600" dirty="0" smtClean="0">
                <a:solidFill>
                  <a:schemeClr val="accent6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 smtClean="0">
                <a:solidFill>
                  <a:schemeClr val="accent6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chemeClr val="accent6"/>
                </a:solidFill>
                <a:latin typeface="+mj-l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7504" y="6093296"/>
            <a:ext cx="8242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dirty="0">
                <a:solidFill>
                  <a:srgbClr val="0000FF"/>
                </a:solidFill>
              </a:rPr>
              <a:t>Flipping Bits in Memory Without Accessing Them: An Experimental Study of DRAM Disturbance Errors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</p:spTree>
    <p:extLst>
      <p:ext uri="{BB962C8B-B14F-4D97-AF65-F5344CB8AC3E}">
        <p14:creationId xmlns:p14="http://schemas.microsoft.com/office/powerpoint/2010/main" val="2562530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The DRAM Scaling Problem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Refresh as a Limiter of DRAM Scaling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Some Solution Directions and Challenges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0254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 DRAM Cell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95375"/>
            <a:ext cx="8804275" cy="5153025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 marL="0" indent="0">
              <a:buFont typeface="Wingdings" charset="0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sz="2200" dirty="0" smtClean="0"/>
              <a:t>A DRAM cell consists of a capacitor and an access transistor</a:t>
            </a:r>
          </a:p>
          <a:p>
            <a:pPr>
              <a:defRPr/>
            </a:pPr>
            <a:r>
              <a:rPr lang="en-US" sz="2200" dirty="0" smtClean="0"/>
              <a:t>It stores data in terms of charge in the capacitor</a:t>
            </a:r>
          </a:p>
          <a:p>
            <a:pPr>
              <a:defRPr/>
            </a:pPr>
            <a:r>
              <a:rPr lang="en-US" sz="2200" dirty="0" smtClean="0"/>
              <a:t>A DRAM chip consists of (10s of 1000s of) rows of such cells</a:t>
            </a:r>
            <a:endParaRPr lang="en-US" sz="2200" dirty="0"/>
          </a:p>
        </p:txBody>
      </p:sp>
      <p:grpSp>
        <p:nvGrpSpPr>
          <p:cNvPr id="291843" name="Group 33"/>
          <p:cNvGrpSpPr>
            <a:grpSpLocks/>
          </p:cNvGrpSpPr>
          <p:nvPr/>
        </p:nvGrpSpPr>
        <p:grpSpPr bwMode="auto">
          <a:xfrm>
            <a:off x="2389188" y="1006475"/>
            <a:ext cx="3683000" cy="3822700"/>
            <a:chOff x="6554938" y="2996952"/>
            <a:chExt cx="1696887" cy="2133600"/>
          </a:xfrm>
        </p:grpSpPr>
        <p:grpSp>
          <p:nvGrpSpPr>
            <p:cNvPr id="291901" name="Group 19"/>
            <p:cNvGrpSpPr>
              <a:grpSpLocks/>
            </p:cNvGrpSpPr>
            <p:nvPr/>
          </p:nvGrpSpPr>
          <p:grpSpPr bwMode="auto">
            <a:xfrm>
              <a:off x="6554938" y="2996952"/>
              <a:ext cx="1696887" cy="2133600"/>
              <a:chOff x="741513" y="3276600"/>
              <a:chExt cx="1696887" cy="2133600"/>
            </a:xfrm>
          </p:grpSpPr>
          <p:sp>
            <p:nvSpPr>
              <p:cNvPr id="291907" name="Freeform 4"/>
              <p:cNvSpPr>
                <a:spLocks/>
              </p:cNvSpPr>
              <p:nvPr/>
            </p:nvSpPr>
            <p:spPr bwMode="auto">
              <a:xfrm>
                <a:off x="1152525" y="44196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08" name="Line 5"/>
              <p:cNvSpPr>
                <a:spLocks noChangeShapeType="1"/>
              </p:cNvSpPr>
              <p:nvPr/>
            </p:nvSpPr>
            <p:spPr bwMode="auto">
              <a:xfrm>
                <a:off x="1381125" y="43434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09" name="Oval 6"/>
              <p:cNvSpPr>
                <a:spLocks noChangeArrowheads="1"/>
              </p:cNvSpPr>
              <p:nvPr/>
            </p:nvSpPr>
            <p:spPr bwMode="auto">
              <a:xfrm flipH="1">
                <a:off x="1457325" y="41910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10" name="Line 7"/>
              <p:cNvSpPr>
                <a:spLocks noChangeShapeType="1"/>
              </p:cNvSpPr>
              <p:nvPr/>
            </p:nvSpPr>
            <p:spPr bwMode="auto">
              <a:xfrm>
                <a:off x="1152525" y="32766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11" name="Line 8"/>
              <p:cNvSpPr>
                <a:spLocks noChangeShapeType="1"/>
              </p:cNvSpPr>
              <p:nvPr/>
            </p:nvSpPr>
            <p:spPr bwMode="auto">
              <a:xfrm>
                <a:off x="741513" y="3799594"/>
                <a:ext cx="1696887" cy="104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12" name="Line 9"/>
              <p:cNvSpPr>
                <a:spLocks noChangeShapeType="1"/>
              </p:cNvSpPr>
              <p:nvPr/>
            </p:nvSpPr>
            <p:spPr bwMode="auto">
              <a:xfrm>
                <a:off x="1533525" y="38100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13" name="Text Box 10"/>
              <p:cNvSpPr txBox="1">
                <a:spLocks noChangeArrowheads="1"/>
              </p:cNvSpPr>
              <p:nvPr/>
            </p:nvSpPr>
            <p:spPr bwMode="auto">
              <a:xfrm>
                <a:off x="1117280" y="3579857"/>
                <a:ext cx="706231" cy="2297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smtClean="0">
                    <a:solidFill>
                      <a:srgbClr val="000000"/>
                    </a:solidFill>
                    <a:cs typeface="Arial" charset="0"/>
                  </a:rPr>
                  <a:t>wordline</a:t>
                </a:r>
              </a:p>
            </p:txBody>
          </p:sp>
          <p:sp>
            <p:nvSpPr>
              <p:cNvPr id="291914" name="Text Box 11"/>
              <p:cNvSpPr txBox="1">
                <a:spLocks noChangeArrowheads="1"/>
              </p:cNvSpPr>
              <p:nvPr/>
            </p:nvSpPr>
            <p:spPr bwMode="auto">
              <a:xfrm rot="-5400000">
                <a:off x="837434" y="4532157"/>
                <a:ext cx="522801" cy="222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smtClean="0">
                    <a:solidFill>
                      <a:srgbClr val="000000"/>
                    </a:solidFill>
                    <a:cs typeface="Arial" charset="0"/>
                  </a:rPr>
                  <a:t>bitline</a:t>
                </a:r>
              </a:p>
            </p:txBody>
          </p:sp>
        </p:grpSp>
        <p:sp>
          <p:nvSpPr>
            <p:cNvPr id="291902" name="Line 30"/>
            <p:cNvSpPr>
              <a:spLocks noChangeShapeType="1"/>
            </p:cNvSpPr>
            <p:nvPr/>
          </p:nvSpPr>
          <p:spPr bwMode="auto">
            <a:xfrm>
              <a:off x="7794625" y="4368552"/>
              <a:ext cx="1588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903" name="Line 31"/>
            <p:cNvSpPr>
              <a:spLocks noChangeShapeType="1"/>
            </p:cNvSpPr>
            <p:nvPr/>
          </p:nvSpPr>
          <p:spPr bwMode="auto">
            <a:xfrm>
              <a:off x="7642225" y="45209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904" name="Line 32"/>
            <p:cNvSpPr>
              <a:spLocks noChangeShapeType="1"/>
            </p:cNvSpPr>
            <p:nvPr/>
          </p:nvSpPr>
          <p:spPr bwMode="auto">
            <a:xfrm>
              <a:off x="7642225" y="45971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905" name="Line 35"/>
            <p:cNvSpPr>
              <a:spLocks noChangeShapeType="1"/>
            </p:cNvSpPr>
            <p:nvPr/>
          </p:nvSpPr>
          <p:spPr bwMode="auto">
            <a:xfrm>
              <a:off x="7794625" y="459715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906" name="AutoShape 36"/>
            <p:cNvSpPr>
              <a:spLocks noChangeArrowheads="1"/>
            </p:cNvSpPr>
            <p:nvPr/>
          </p:nvSpPr>
          <p:spPr bwMode="auto">
            <a:xfrm flipV="1">
              <a:off x="7642225" y="4825752"/>
              <a:ext cx="304800" cy="228600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4968875" y="1020763"/>
            <a:ext cx="3684588" cy="3822700"/>
            <a:chOff x="6537565" y="2996952"/>
            <a:chExt cx="1696887" cy="2133600"/>
          </a:xfrm>
        </p:grpSpPr>
        <p:grpSp>
          <p:nvGrpSpPr>
            <p:cNvPr id="291888" name="Group 34"/>
            <p:cNvGrpSpPr>
              <a:grpSpLocks/>
            </p:cNvGrpSpPr>
            <p:nvPr/>
          </p:nvGrpSpPr>
          <p:grpSpPr bwMode="auto">
            <a:xfrm>
              <a:off x="6537565" y="2996952"/>
              <a:ext cx="1696887" cy="2133600"/>
              <a:chOff x="724140" y="3276600"/>
              <a:chExt cx="1696887" cy="2133600"/>
            </a:xfrm>
          </p:grpSpPr>
          <p:sp>
            <p:nvSpPr>
              <p:cNvPr id="291894" name="Freeform 4"/>
              <p:cNvSpPr>
                <a:spLocks/>
              </p:cNvSpPr>
              <p:nvPr/>
            </p:nvSpPr>
            <p:spPr bwMode="auto">
              <a:xfrm>
                <a:off x="1152525" y="44196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95" name="Line 5"/>
              <p:cNvSpPr>
                <a:spLocks noChangeShapeType="1"/>
              </p:cNvSpPr>
              <p:nvPr/>
            </p:nvSpPr>
            <p:spPr bwMode="auto">
              <a:xfrm>
                <a:off x="1381125" y="43434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96" name="Oval 6"/>
              <p:cNvSpPr>
                <a:spLocks noChangeArrowheads="1"/>
              </p:cNvSpPr>
              <p:nvPr/>
            </p:nvSpPr>
            <p:spPr bwMode="auto">
              <a:xfrm flipH="1">
                <a:off x="1457325" y="41910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97" name="Line 7"/>
              <p:cNvSpPr>
                <a:spLocks noChangeShapeType="1"/>
              </p:cNvSpPr>
              <p:nvPr/>
            </p:nvSpPr>
            <p:spPr bwMode="auto">
              <a:xfrm>
                <a:off x="1152525" y="32766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98" name="Line 8"/>
              <p:cNvSpPr>
                <a:spLocks noChangeShapeType="1"/>
              </p:cNvSpPr>
              <p:nvPr/>
            </p:nvSpPr>
            <p:spPr bwMode="auto">
              <a:xfrm>
                <a:off x="724140" y="3799594"/>
                <a:ext cx="1696887" cy="104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99" name="Line 9"/>
              <p:cNvSpPr>
                <a:spLocks noChangeShapeType="1"/>
              </p:cNvSpPr>
              <p:nvPr/>
            </p:nvSpPr>
            <p:spPr bwMode="auto">
              <a:xfrm>
                <a:off x="1533525" y="38100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900" name="Text Box 11"/>
              <p:cNvSpPr txBox="1">
                <a:spLocks noChangeArrowheads="1"/>
              </p:cNvSpPr>
              <p:nvPr/>
            </p:nvSpPr>
            <p:spPr bwMode="auto">
              <a:xfrm rot="-5400000">
                <a:off x="837434" y="4532157"/>
                <a:ext cx="522801" cy="222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smtClean="0">
                    <a:solidFill>
                      <a:srgbClr val="000000"/>
                    </a:solidFill>
                    <a:cs typeface="Arial" charset="0"/>
                  </a:rPr>
                  <a:t>bitline</a:t>
                </a:r>
              </a:p>
            </p:txBody>
          </p:sp>
        </p:grpSp>
        <p:sp>
          <p:nvSpPr>
            <p:cNvPr id="291889" name="Line 30"/>
            <p:cNvSpPr>
              <a:spLocks noChangeShapeType="1"/>
            </p:cNvSpPr>
            <p:nvPr/>
          </p:nvSpPr>
          <p:spPr bwMode="auto">
            <a:xfrm>
              <a:off x="7794625" y="4368552"/>
              <a:ext cx="1588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90" name="Line 31"/>
            <p:cNvSpPr>
              <a:spLocks noChangeShapeType="1"/>
            </p:cNvSpPr>
            <p:nvPr/>
          </p:nvSpPr>
          <p:spPr bwMode="auto">
            <a:xfrm>
              <a:off x="7642225" y="45209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91" name="Line 32"/>
            <p:cNvSpPr>
              <a:spLocks noChangeShapeType="1"/>
            </p:cNvSpPr>
            <p:nvPr/>
          </p:nvSpPr>
          <p:spPr bwMode="auto">
            <a:xfrm>
              <a:off x="7642225" y="45971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92" name="Line 35"/>
            <p:cNvSpPr>
              <a:spLocks noChangeShapeType="1"/>
            </p:cNvSpPr>
            <p:nvPr/>
          </p:nvSpPr>
          <p:spPr bwMode="auto">
            <a:xfrm>
              <a:off x="7794625" y="459715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93" name="AutoShape 36"/>
            <p:cNvSpPr>
              <a:spLocks noChangeArrowheads="1"/>
            </p:cNvSpPr>
            <p:nvPr/>
          </p:nvSpPr>
          <p:spPr bwMode="auto">
            <a:xfrm flipV="1">
              <a:off x="7642225" y="4825752"/>
              <a:ext cx="304800" cy="228600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-227013" y="996950"/>
            <a:ext cx="3684588" cy="3822700"/>
            <a:chOff x="6554938" y="2996952"/>
            <a:chExt cx="1696887" cy="2133600"/>
          </a:xfrm>
        </p:grpSpPr>
        <p:grpSp>
          <p:nvGrpSpPr>
            <p:cNvPr id="291875" name="Group 49"/>
            <p:cNvGrpSpPr>
              <a:grpSpLocks/>
            </p:cNvGrpSpPr>
            <p:nvPr/>
          </p:nvGrpSpPr>
          <p:grpSpPr bwMode="auto">
            <a:xfrm>
              <a:off x="6554938" y="2996952"/>
              <a:ext cx="1696887" cy="2133600"/>
              <a:chOff x="741513" y="3276600"/>
              <a:chExt cx="1696887" cy="2133600"/>
            </a:xfrm>
          </p:grpSpPr>
          <p:sp>
            <p:nvSpPr>
              <p:cNvPr id="291881" name="Freeform 4"/>
              <p:cNvSpPr>
                <a:spLocks/>
              </p:cNvSpPr>
              <p:nvPr/>
            </p:nvSpPr>
            <p:spPr bwMode="auto">
              <a:xfrm>
                <a:off x="1152525" y="44196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82" name="Line 5"/>
              <p:cNvSpPr>
                <a:spLocks noChangeShapeType="1"/>
              </p:cNvSpPr>
              <p:nvPr/>
            </p:nvSpPr>
            <p:spPr bwMode="auto">
              <a:xfrm>
                <a:off x="1381125" y="43434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83" name="Oval 6"/>
              <p:cNvSpPr>
                <a:spLocks noChangeArrowheads="1"/>
              </p:cNvSpPr>
              <p:nvPr/>
            </p:nvSpPr>
            <p:spPr bwMode="auto">
              <a:xfrm flipH="1">
                <a:off x="1457325" y="41910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84" name="Line 7"/>
              <p:cNvSpPr>
                <a:spLocks noChangeShapeType="1"/>
              </p:cNvSpPr>
              <p:nvPr/>
            </p:nvSpPr>
            <p:spPr bwMode="auto">
              <a:xfrm>
                <a:off x="1152525" y="32766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85" name="Line 8"/>
              <p:cNvSpPr>
                <a:spLocks noChangeShapeType="1"/>
              </p:cNvSpPr>
              <p:nvPr/>
            </p:nvSpPr>
            <p:spPr bwMode="auto">
              <a:xfrm>
                <a:off x="741513" y="3799594"/>
                <a:ext cx="1696887" cy="104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86" name="Line 9"/>
              <p:cNvSpPr>
                <a:spLocks noChangeShapeType="1"/>
              </p:cNvSpPr>
              <p:nvPr/>
            </p:nvSpPr>
            <p:spPr bwMode="auto">
              <a:xfrm>
                <a:off x="1533525" y="38100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87" name="Text Box 11"/>
              <p:cNvSpPr txBox="1">
                <a:spLocks noChangeArrowheads="1"/>
              </p:cNvSpPr>
              <p:nvPr/>
            </p:nvSpPr>
            <p:spPr bwMode="auto">
              <a:xfrm rot="-5400000">
                <a:off x="837434" y="4532157"/>
                <a:ext cx="522801" cy="222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smtClean="0">
                    <a:solidFill>
                      <a:srgbClr val="000000"/>
                    </a:solidFill>
                    <a:cs typeface="Arial" charset="0"/>
                  </a:rPr>
                  <a:t>bitline</a:t>
                </a:r>
              </a:p>
            </p:txBody>
          </p:sp>
        </p:grpSp>
        <p:sp>
          <p:nvSpPr>
            <p:cNvPr id="291876" name="Line 30"/>
            <p:cNvSpPr>
              <a:spLocks noChangeShapeType="1"/>
            </p:cNvSpPr>
            <p:nvPr/>
          </p:nvSpPr>
          <p:spPr bwMode="auto">
            <a:xfrm>
              <a:off x="7794625" y="4368552"/>
              <a:ext cx="1588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77" name="Line 31"/>
            <p:cNvSpPr>
              <a:spLocks noChangeShapeType="1"/>
            </p:cNvSpPr>
            <p:nvPr/>
          </p:nvSpPr>
          <p:spPr bwMode="auto">
            <a:xfrm>
              <a:off x="7642225" y="45209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78" name="Line 32"/>
            <p:cNvSpPr>
              <a:spLocks noChangeShapeType="1"/>
            </p:cNvSpPr>
            <p:nvPr/>
          </p:nvSpPr>
          <p:spPr bwMode="auto">
            <a:xfrm>
              <a:off x="7642225" y="45971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79" name="Line 35"/>
            <p:cNvSpPr>
              <a:spLocks noChangeShapeType="1"/>
            </p:cNvSpPr>
            <p:nvPr/>
          </p:nvSpPr>
          <p:spPr bwMode="auto">
            <a:xfrm>
              <a:off x="7794625" y="459715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80" name="AutoShape 36"/>
            <p:cNvSpPr>
              <a:spLocks noChangeArrowheads="1"/>
            </p:cNvSpPr>
            <p:nvPr/>
          </p:nvSpPr>
          <p:spPr bwMode="auto">
            <a:xfrm flipV="1">
              <a:off x="7642225" y="4825752"/>
              <a:ext cx="304800" cy="228600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7523163" y="1033463"/>
            <a:ext cx="3684587" cy="3822700"/>
            <a:chOff x="6537565" y="2996952"/>
            <a:chExt cx="1696887" cy="2133600"/>
          </a:xfrm>
        </p:grpSpPr>
        <p:grpSp>
          <p:nvGrpSpPr>
            <p:cNvPr id="291862" name="Group 64"/>
            <p:cNvGrpSpPr>
              <a:grpSpLocks/>
            </p:cNvGrpSpPr>
            <p:nvPr/>
          </p:nvGrpSpPr>
          <p:grpSpPr bwMode="auto">
            <a:xfrm>
              <a:off x="6537565" y="2996952"/>
              <a:ext cx="1696887" cy="2133600"/>
              <a:chOff x="724140" y="3276600"/>
              <a:chExt cx="1696887" cy="2133600"/>
            </a:xfrm>
          </p:grpSpPr>
          <p:sp>
            <p:nvSpPr>
              <p:cNvPr id="291868" name="Freeform 4"/>
              <p:cNvSpPr>
                <a:spLocks/>
              </p:cNvSpPr>
              <p:nvPr/>
            </p:nvSpPr>
            <p:spPr bwMode="auto">
              <a:xfrm>
                <a:off x="1152525" y="44196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69" name="Line 5"/>
              <p:cNvSpPr>
                <a:spLocks noChangeShapeType="1"/>
              </p:cNvSpPr>
              <p:nvPr/>
            </p:nvSpPr>
            <p:spPr bwMode="auto">
              <a:xfrm>
                <a:off x="1381125" y="43434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70" name="Oval 6"/>
              <p:cNvSpPr>
                <a:spLocks noChangeArrowheads="1"/>
              </p:cNvSpPr>
              <p:nvPr/>
            </p:nvSpPr>
            <p:spPr bwMode="auto">
              <a:xfrm flipH="1">
                <a:off x="1457325" y="41910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71" name="Line 7"/>
              <p:cNvSpPr>
                <a:spLocks noChangeShapeType="1"/>
              </p:cNvSpPr>
              <p:nvPr/>
            </p:nvSpPr>
            <p:spPr bwMode="auto">
              <a:xfrm>
                <a:off x="1152525" y="32766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72" name="Line 8"/>
              <p:cNvSpPr>
                <a:spLocks noChangeShapeType="1"/>
              </p:cNvSpPr>
              <p:nvPr/>
            </p:nvSpPr>
            <p:spPr bwMode="auto">
              <a:xfrm>
                <a:off x="724140" y="3799594"/>
                <a:ext cx="1696887" cy="104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73" name="Line 9"/>
              <p:cNvSpPr>
                <a:spLocks noChangeShapeType="1"/>
              </p:cNvSpPr>
              <p:nvPr/>
            </p:nvSpPr>
            <p:spPr bwMode="auto">
              <a:xfrm>
                <a:off x="1533525" y="38100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74" name="Text Box 11"/>
              <p:cNvSpPr txBox="1">
                <a:spLocks noChangeArrowheads="1"/>
              </p:cNvSpPr>
              <p:nvPr/>
            </p:nvSpPr>
            <p:spPr bwMode="auto">
              <a:xfrm rot="-5400000">
                <a:off x="837434" y="4532157"/>
                <a:ext cx="522801" cy="222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smtClean="0">
                    <a:solidFill>
                      <a:srgbClr val="000000"/>
                    </a:solidFill>
                    <a:cs typeface="Arial" charset="0"/>
                  </a:rPr>
                  <a:t>bitline</a:t>
                </a:r>
              </a:p>
            </p:txBody>
          </p:sp>
        </p:grpSp>
        <p:sp>
          <p:nvSpPr>
            <p:cNvPr id="291863" name="Line 30"/>
            <p:cNvSpPr>
              <a:spLocks noChangeShapeType="1"/>
            </p:cNvSpPr>
            <p:nvPr/>
          </p:nvSpPr>
          <p:spPr bwMode="auto">
            <a:xfrm>
              <a:off x="7794625" y="4368552"/>
              <a:ext cx="1588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64" name="Line 31"/>
            <p:cNvSpPr>
              <a:spLocks noChangeShapeType="1"/>
            </p:cNvSpPr>
            <p:nvPr/>
          </p:nvSpPr>
          <p:spPr bwMode="auto">
            <a:xfrm>
              <a:off x="7642225" y="45209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65" name="Line 32"/>
            <p:cNvSpPr>
              <a:spLocks noChangeShapeType="1"/>
            </p:cNvSpPr>
            <p:nvPr/>
          </p:nvSpPr>
          <p:spPr bwMode="auto">
            <a:xfrm>
              <a:off x="7642225" y="45971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66" name="Line 35"/>
            <p:cNvSpPr>
              <a:spLocks noChangeShapeType="1"/>
            </p:cNvSpPr>
            <p:nvPr/>
          </p:nvSpPr>
          <p:spPr bwMode="auto">
            <a:xfrm>
              <a:off x="7794625" y="459715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67" name="AutoShape 36"/>
            <p:cNvSpPr>
              <a:spLocks noChangeArrowheads="1"/>
            </p:cNvSpPr>
            <p:nvPr/>
          </p:nvSpPr>
          <p:spPr bwMode="auto">
            <a:xfrm flipV="1">
              <a:off x="7642225" y="4825752"/>
              <a:ext cx="304800" cy="228600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8" name="Group 77"/>
          <p:cNvGrpSpPr>
            <a:grpSpLocks/>
          </p:cNvGrpSpPr>
          <p:nvPr/>
        </p:nvGrpSpPr>
        <p:grpSpPr bwMode="auto">
          <a:xfrm>
            <a:off x="-2797175" y="985838"/>
            <a:ext cx="3683000" cy="3822700"/>
            <a:chOff x="6537565" y="2996952"/>
            <a:chExt cx="1696887" cy="2133600"/>
          </a:xfrm>
        </p:grpSpPr>
        <p:grpSp>
          <p:nvGrpSpPr>
            <p:cNvPr id="291849" name="Group 78"/>
            <p:cNvGrpSpPr>
              <a:grpSpLocks/>
            </p:cNvGrpSpPr>
            <p:nvPr/>
          </p:nvGrpSpPr>
          <p:grpSpPr bwMode="auto">
            <a:xfrm>
              <a:off x="6537565" y="2996952"/>
              <a:ext cx="1696887" cy="2133600"/>
              <a:chOff x="724140" y="3276600"/>
              <a:chExt cx="1696887" cy="2133600"/>
            </a:xfrm>
          </p:grpSpPr>
          <p:sp>
            <p:nvSpPr>
              <p:cNvPr id="291855" name="Freeform 4"/>
              <p:cNvSpPr>
                <a:spLocks/>
              </p:cNvSpPr>
              <p:nvPr/>
            </p:nvSpPr>
            <p:spPr bwMode="auto">
              <a:xfrm>
                <a:off x="1152525" y="44196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56" name="Line 5"/>
              <p:cNvSpPr>
                <a:spLocks noChangeShapeType="1"/>
              </p:cNvSpPr>
              <p:nvPr/>
            </p:nvSpPr>
            <p:spPr bwMode="auto">
              <a:xfrm>
                <a:off x="1381125" y="43434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57" name="Oval 6"/>
              <p:cNvSpPr>
                <a:spLocks noChangeArrowheads="1"/>
              </p:cNvSpPr>
              <p:nvPr/>
            </p:nvSpPr>
            <p:spPr bwMode="auto">
              <a:xfrm flipH="1">
                <a:off x="1457325" y="41910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58" name="Line 7"/>
              <p:cNvSpPr>
                <a:spLocks noChangeShapeType="1"/>
              </p:cNvSpPr>
              <p:nvPr/>
            </p:nvSpPr>
            <p:spPr bwMode="auto">
              <a:xfrm>
                <a:off x="1152525" y="32766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59" name="Line 8"/>
              <p:cNvSpPr>
                <a:spLocks noChangeShapeType="1"/>
              </p:cNvSpPr>
              <p:nvPr/>
            </p:nvSpPr>
            <p:spPr bwMode="auto">
              <a:xfrm>
                <a:off x="724140" y="3799594"/>
                <a:ext cx="1696887" cy="104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60" name="Line 9"/>
              <p:cNvSpPr>
                <a:spLocks noChangeShapeType="1"/>
              </p:cNvSpPr>
              <p:nvPr/>
            </p:nvSpPr>
            <p:spPr bwMode="auto">
              <a:xfrm>
                <a:off x="1533525" y="38100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1861" name="Text Box 11"/>
              <p:cNvSpPr txBox="1">
                <a:spLocks noChangeArrowheads="1"/>
              </p:cNvSpPr>
              <p:nvPr/>
            </p:nvSpPr>
            <p:spPr bwMode="auto">
              <a:xfrm rot="-5400000">
                <a:off x="837434" y="4532157"/>
                <a:ext cx="522801" cy="222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smtClean="0">
                    <a:solidFill>
                      <a:srgbClr val="000000"/>
                    </a:solidFill>
                    <a:cs typeface="Arial" charset="0"/>
                  </a:rPr>
                  <a:t>bitline</a:t>
                </a:r>
              </a:p>
            </p:txBody>
          </p:sp>
        </p:grpSp>
        <p:sp>
          <p:nvSpPr>
            <p:cNvPr id="291850" name="Line 30"/>
            <p:cNvSpPr>
              <a:spLocks noChangeShapeType="1"/>
            </p:cNvSpPr>
            <p:nvPr/>
          </p:nvSpPr>
          <p:spPr bwMode="auto">
            <a:xfrm>
              <a:off x="7794625" y="4368552"/>
              <a:ext cx="1588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51" name="Line 31"/>
            <p:cNvSpPr>
              <a:spLocks noChangeShapeType="1"/>
            </p:cNvSpPr>
            <p:nvPr/>
          </p:nvSpPr>
          <p:spPr bwMode="auto">
            <a:xfrm>
              <a:off x="7642225" y="45209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52" name="Line 32"/>
            <p:cNvSpPr>
              <a:spLocks noChangeShapeType="1"/>
            </p:cNvSpPr>
            <p:nvPr/>
          </p:nvSpPr>
          <p:spPr bwMode="auto">
            <a:xfrm>
              <a:off x="7642225" y="45971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53" name="Line 35"/>
            <p:cNvSpPr>
              <a:spLocks noChangeShapeType="1"/>
            </p:cNvSpPr>
            <p:nvPr/>
          </p:nvSpPr>
          <p:spPr bwMode="auto">
            <a:xfrm>
              <a:off x="7794625" y="459715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1854" name="AutoShape 36"/>
            <p:cNvSpPr>
              <a:spLocks noChangeArrowheads="1"/>
            </p:cNvSpPr>
            <p:nvPr/>
          </p:nvSpPr>
          <p:spPr bwMode="auto">
            <a:xfrm flipV="1">
              <a:off x="7642225" y="4825752"/>
              <a:ext cx="304800" cy="228600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4362450" y="1558925"/>
            <a:ext cx="146685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(row enable)</a:t>
            </a:r>
          </a:p>
        </p:txBody>
      </p:sp>
    </p:spTree>
    <p:extLst>
      <p:ext uri="{BB962C8B-B14F-4D97-AF65-F5344CB8AC3E}">
        <p14:creationId xmlns:p14="http://schemas.microsoft.com/office/powerpoint/2010/main" val="35221579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DRAM Refresh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1136650"/>
            <a:ext cx="8610600" cy="51943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Tahoma" charset="0"/>
              </a:rPr>
              <a:t>DRAM capacitor charge leaks over time</a:t>
            </a:r>
          </a:p>
          <a:p>
            <a:pPr>
              <a:defRPr/>
            </a:pPr>
            <a:endParaRPr lang="en-US" dirty="0" smtClean="0">
              <a:latin typeface="Tahoma" charset="0"/>
            </a:endParaRPr>
          </a:p>
          <a:p>
            <a:pPr>
              <a:defRPr/>
            </a:pPr>
            <a:r>
              <a:rPr lang="en-US" dirty="0">
                <a:latin typeface="Tahoma" charset="0"/>
              </a:rPr>
              <a:t>E</a:t>
            </a:r>
            <a:r>
              <a:rPr lang="en-US" dirty="0" smtClean="0">
                <a:latin typeface="Tahoma" charset="0"/>
              </a:rPr>
              <a:t>ach DRAM row is periodically refreshed to </a:t>
            </a:r>
            <a:r>
              <a:rPr lang="en-US" dirty="0">
                <a:latin typeface="Tahoma" charset="0"/>
              </a:rPr>
              <a:t>restore </a:t>
            </a:r>
            <a:r>
              <a:rPr lang="en-US" dirty="0" smtClean="0">
                <a:latin typeface="Tahoma" charset="0"/>
              </a:rPr>
              <a:t>charge</a:t>
            </a:r>
            <a:endParaRPr lang="en-US" dirty="0">
              <a:latin typeface="Tahoma" charset="0"/>
            </a:endParaRPr>
          </a:p>
          <a:p>
            <a:pPr lvl="1"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Activate each row every </a:t>
            </a:r>
            <a:r>
              <a:rPr lang="en-US" dirty="0">
                <a:latin typeface="Tahoma" charset="0"/>
                <a:ea typeface="ＭＳ Ｐゴシック" charset="0"/>
              </a:rPr>
              <a:t>N </a:t>
            </a:r>
            <a:r>
              <a:rPr lang="en-US" dirty="0" err="1">
                <a:latin typeface="Tahoma" charset="0"/>
                <a:ea typeface="ＭＳ Ｐゴシック" charset="0"/>
              </a:rPr>
              <a:t>ms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Typical N = 64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ms</a:t>
            </a:r>
            <a:endParaRPr lang="en-US" dirty="0" smtClean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latin typeface="Tahoma" charset="0"/>
              </a:rPr>
              <a:t>Downsides of refresh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200" dirty="0">
                <a:latin typeface="Tahoma" charset="0"/>
                <a:ea typeface="ＭＳ Ｐゴシック" charset="0"/>
              </a:rPr>
              <a:t> 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   -- 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</a:t>
            </a:r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nergy consumption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: Each refresh consumes energy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-</a:t>
            </a:r>
            <a:r>
              <a:rPr lang="en-US" dirty="0">
                <a:latin typeface="Tahoma" charset="0"/>
                <a:ea typeface="ＭＳ Ｐゴシック" charset="0"/>
              </a:rPr>
              <a:t>-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Performance degradation</a:t>
            </a:r>
            <a:r>
              <a:rPr lang="en-US" dirty="0" smtClean="0">
                <a:latin typeface="Tahoma" charset="0"/>
                <a:ea typeface="ＭＳ Ｐゴシック" charset="0"/>
              </a:rPr>
              <a:t>: DRAM rank/bank </a:t>
            </a:r>
            <a:r>
              <a:rPr lang="en-US" dirty="0">
                <a:latin typeface="Tahoma" charset="0"/>
                <a:ea typeface="ＭＳ Ｐゴシック" charset="0"/>
              </a:rPr>
              <a:t>unavailable while refreshed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--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QoS/predictability impact</a:t>
            </a:r>
            <a:r>
              <a:rPr lang="en-US" dirty="0" smtClean="0">
                <a:latin typeface="Tahoma" charset="0"/>
                <a:ea typeface="ＭＳ Ｐゴシック" charset="0"/>
              </a:rPr>
              <a:t>: (Long) pause times during refresh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--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Refresh rate limits DRAM </a:t>
            </a:r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capacity scaling </a:t>
            </a:r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pPr lvl="1">
              <a:buFont typeface="Wingdings" charset="0"/>
              <a:buNone/>
              <a:defRPr/>
            </a:pPr>
            <a:endParaRPr lang="en-US" dirty="0">
              <a:latin typeface="Tahoma" charset="0"/>
            </a:endParaRPr>
          </a:p>
          <a:p>
            <a:pPr>
              <a:defRPr/>
            </a:pPr>
            <a:endParaRPr lang="en-US" dirty="0">
              <a:latin typeface="Tahoma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Tahoma" charset="0"/>
            </a:endParaRPr>
          </a:p>
        </p:txBody>
      </p:sp>
      <p:sp>
        <p:nvSpPr>
          <p:cNvPr id="2140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EF0E36-EC5B-9B43-A6CF-74E1A7531B6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618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Refresh Overhead: Performance</a:t>
            </a:r>
          </a:p>
        </p:txBody>
      </p:sp>
      <p:sp>
        <p:nvSpPr>
          <p:cNvPr id="21504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0B1A4F-A3A5-E84A-9DCB-F6BC612D7A2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1504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81075"/>
            <a:ext cx="6867525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4" name="2"/>
          <p:cNvSpPr txBox="1">
            <a:spLocks noChangeArrowheads="1"/>
          </p:cNvSpPr>
          <p:nvPr/>
        </p:nvSpPr>
        <p:spPr bwMode="auto">
          <a:xfrm>
            <a:off x="2555875" y="4746625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8%</a:t>
            </a:r>
          </a:p>
        </p:txBody>
      </p:sp>
      <p:sp>
        <p:nvSpPr>
          <p:cNvPr id="215045" name="2"/>
          <p:cNvSpPr txBox="1">
            <a:spLocks noChangeArrowheads="1"/>
          </p:cNvSpPr>
          <p:nvPr/>
        </p:nvSpPr>
        <p:spPr bwMode="auto">
          <a:xfrm>
            <a:off x="6443663" y="2997200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46%</a:t>
            </a:r>
          </a:p>
        </p:txBody>
      </p:sp>
      <p:sp>
        <p:nvSpPr>
          <p:cNvPr id="215046" name="Rectangle 6"/>
          <p:cNvSpPr>
            <a:spLocks noChangeArrowheads="1"/>
          </p:cNvSpPr>
          <p:nvPr/>
        </p:nvSpPr>
        <p:spPr bwMode="auto">
          <a:xfrm>
            <a:off x="1352550" y="6475413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 et al., “</a:t>
            </a:r>
            <a:r>
              <a:rPr lang="en-US" altLang="ja-JP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2012.</a:t>
            </a:r>
            <a:endParaRPr lang="en-US" sz="14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5461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Refresh Overhead: Energy</a:t>
            </a:r>
          </a:p>
        </p:txBody>
      </p:sp>
      <p:sp>
        <p:nvSpPr>
          <p:cNvPr id="21606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11C0535-1D09-7747-9BD7-9AB000135DE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160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8" y="933450"/>
            <a:ext cx="692943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68" name="2"/>
          <p:cNvSpPr txBox="1">
            <a:spLocks noChangeArrowheads="1"/>
          </p:cNvSpPr>
          <p:nvPr/>
        </p:nvSpPr>
        <p:spPr bwMode="auto">
          <a:xfrm>
            <a:off x="2555875" y="4508500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15%</a:t>
            </a:r>
          </a:p>
        </p:txBody>
      </p:sp>
      <p:sp>
        <p:nvSpPr>
          <p:cNvPr id="216069" name="2"/>
          <p:cNvSpPr txBox="1">
            <a:spLocks noChangeArrowheads="1"/>
          </p:cNvSpPr>
          <p:nvPr/>
        </p:nvSpPr>
        <p:spPr bwMode="auto">
          <a:xfrm>
            <a:off x="6443663" y="2997200"/>
            <a:ext cx="11430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smtClean="0">
                <a:solidFill>
                  <a:srgbClr val="404040"/>
                </a:solidFill>
                <a:latin typeface="Calibri" charset="0"/>
              </a:rPr>
              <a:t>47%</a:t>
            </a:r>
          </a:p>
        </p:txBody>
      </p:sp>
      <p:sp>
        <p:nvSpPr>
          <p:cNvPr id="216070" name="Rectangle 7"/>
          <p:cNvSpPr>
            <a:spLocks noChangeArrowheads="1"/>
          </p:cNvSpPr>
          <p:nvPr/>
        </p:nvSpPr>
        <p:spPr bwMode="auto">
          <a:xfrm>
            <a:off x="1352550" y="6475413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 et al., “</a:t>
            </a:r>
            <a:r>
              <a:rPr lang="en-US" altLang="ja-JP" sz="140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altLang="ja-JP" sz="140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2012.</a:t>
            </a:r>
            <a:endParaRPr lang="en-US" sz="140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9825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The DRAM Scaling Problem 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Refresh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as a Limiter of DRAM Scaling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Some Solution Directions and Challenges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37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Solutions to the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DRAM Scaling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potential solutions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Rethink DRAM and refresh </a:t>
            </a:r>
            <a:r>
              <a:rPr lang="en-US" dirty="0" smtClean="0"/>
              <a:t>(by taking a fresh look at it)</a:t>
            </a:r>
          </a:p>
          <a:p>
            <a:pPr lvl="1"/>
            <a:r>
              <a:rPr lang="en-US" dirty="0" smtClean="0"/>
              <a:t>Enable emerging </a:t>
            </a:r>
            <a:r>
              <a:rPr lang="en-US" dirty="0" smtClean="0">
                <a:solidFill>
                  <a:srgbClr val="0000FF"/>
                </a:solidFill>
              </a:rPr>
              <a:t>non-volatile memory technologies </a:t>
            </a:r>
            <a:r>
              <a:rPr lang="en-US" dirty="0" smtClean="0"/>
              <a:t>to eliminate/minimize DRAM</a:t>
            </a:r>
          </a:p>
          <a:p>
            <a:pPr lvl="1"/>
            <a:endParaRPr lang="en-US" dirty="0"/>
          </a:p>
          <a:p>
            <a:r>
              <a:rPr lang="en-US" dirty="0" smtClean="0"/>
              <a:t>Do both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Hybrid memory systems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9300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 1: Rethink DRAM and Refresh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33968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Overcome DRAM shortcomings with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System-DRAM co-design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Novel DRAM architectures, interfaces, functions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Better waste management (efficient utilization)</a:t>
            </a:r>
          </a:p>
          <a:p>
            <a:pPr lvl="1" eaLnBrk="1" hangingPunct="1"/>
            <a:endParaRPr lang="en-US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sz="9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Key issues to tackle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energy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Enable reliability at low cost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Improve bandwidth, latency, QoS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waste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Enable computation close to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110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Solution 1: Rethink DRAM and Refresh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7504" y="825624"/>
            <a:ext cx="9036496" cy="5339680"/>
          </a:xfrm>
        </p:spPr>
        <p:txBody>
          <a:bodyPr/>
          <a:lstStyle/>
          <a:p>
            <a:pPr lvl="1" eaLnBrk="1" hangingPunct="1">
              <a:buClr>
                <a:srgbClr val="3B812F"/>
              </a:buClr>
            </a:pPr>
            <a:endParaRPr lang="en-US" sz="10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Liu+, 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2012.</a:t>
            </a:r>
          </a:p>
          <a:p>
            <a:pPr eaLnBrk="1" hangingPunct="1"/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Kim+, 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Case for Exploiting Subarray-Level Parallelism in DRAM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Tiered-Latency DRAM: A Low Latency and Low Cost DRAM 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Architecture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HPCA 2013.</a:t>
            </a:r>
          </a:p>
          <a:p>
            <a:pPr eaLnBrk="1" hangingPunct="1"/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 Experimental Study of Data Retention Behavior in Modern DRAM 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Devices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2013.</a:t>
            </a:r>
            <a:endParaRPr lang="en-US" sz="14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400" dirty="0" smtClean="0"/>
              <a:t>Seshadri+, “</a:t>
            </a:r>
            <a:r>
              <a:rPr lang="en-US" sz="1400" dirty="0" err="1">
                <a:solidFill>
                  <a:srgbClr val="0000FF"/>
                </a:solidFill>
              </a:rPr>
              <a:t>RowClone</a:t>
            </a:r>
            <a:r>
              <a:rPr lang="en-US" sz="1400" dirty="0">
                <a:solidFill>
                  <a:srgbClr val="0000FF"/>
                </a:solidFill>
              </a:rPr>
              <a:t>: Fast and Efficient In-DRAM Copy and Initialization of Bulk Data</a:t>
            </a:r>
            <a:r>
              <a:rPr lang="en-US" sz="1400" dirty="0"/>
              <a:t>,</a:t>
            </a:r>
            <a:r>
              <a:rPr lang="en-US" sz="1400" dirty="0" smtClean="0"/>
              <a:t>” MICRO 2013.</a:t>
            </a:r>
          </a:p>
          <a:p>
            <a:pPr eaLnBrk="1" hangingPunct="1"/>
            <a:r>
              <a:rPr lang="en-US" sz="1400" dirty="0" err="1" smtClean="0">
                <a:latin typeface="Tahoma" charset="0"/>
                <a:ea typeface="ＭＳ Ｐゴシック" charset="0"/>
                <a:cs typeface="ＭＳ Ｐゴシック" charset="0"/>
              </a:rPr>
              <a:t>Pekhimenko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+, “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Linearly Compressed Pages: A Main Memory Compression Framework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,” MICRO 2013.</a:t>
            </a:r>
          </a:p>
          <a:p>
            <a:pPr eaLnBrk="1" hangingPunct="1"/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Chang+,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Improving DRAM Performance by Parallelizing Refreshes with 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Accesses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” HPCA 2014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Khan+,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Efficacy of Error Mitigation Techniques for DRAM Retention Failures: A Comparative Experimental Study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,” SIGMETRICS 2014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sz="1400" dirty="0" err="1" smtClean="0">
                <a:latin typeface="Tahoma" charset="0"/>
                <a:ea typeface="ＭＳ Ｐゴシック" charset="0"/>
                <a:cs typeface="ＭＳ Ｐゴシック" charset="0"/>
              </a:rPr>
              <a:t>Luo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Characterizing Application Memory Error Vulnerability to Optimize Data Center Cost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,” DSN 2014.</a:t>
            </a:r>
            <a:endParaRPr lang="en-US" sz="1400" dirty="0" smtClean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sz="1400" dirty="0">
                <a:solidFill>
                  <a:srgbClr val="0000FF"/>
                </a:solidFill>
              </a:rPr>
              <a:t>Flipping Bits in Memory Without Accessing Them: </a:t>
            </a:r>
            <a:r>
              <a:rPr lang="en-US" sz="1400" dirty="0" smtClean="0">
                <a:solidFill>
                  <a:srgbClr val="0000FF"/>
                </a:solidFill>
              </a:rPr>
              <a:t>An Experimental </a:t>
            </a:r>
            <a:r>
              <a:rPr lang="en-US" sz="1400" dirty="0">
                <a:solidFill>
                  <a:srgbClr val="0000FF"/>
                </a:solidFill>
              </a:rPr>
              <a:t>Study of DRAM Disturbance Errors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  <a:p>
            <a:pPr eaLnBrk="1" hangingPunct="1"/>
            <a:endParaRPr lang="en-US" sz="1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void DRAM:</a:t>
            </a:r>
          </a:p>
          <a:p>
            <a:pPr eaLnBrk="1" hangingPunct="1"/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Seshadri+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Evicted-Address Filter: A Unified Mechanism to Address Both Cache Pollution and 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Thrashing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,” PACT 2012.</a:t>
            </a:r>
          </a:p>
          <a:p>
            <a:pPr eaLnBrk="1" hangingPunct="1"/>
            <a:r>
              <a:rPr lang="en-US" sz="1400" dirty="0" err="1" smtClean="0">
                <a:latin typeface="Tahoma" charset="0"/>
                <a:ea typeface="ＭＳ Ｐゴシック" charset="0"/>
                <a:cs typeface="ＭＳ Ｐゴシック" charset="0"/>
              </a:rPr>
              <a:t>Pekhimenko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Base-Delta-Immediate Compression: Practical Data Compression for On-Chip 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Caches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,” PACT 2012.</a:t>
            </a:r>
          </a:p>
          <a:p>
            <a:pPr eaLnBrk="1" hangingPunct="1"/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Seshadri+, “</a:t>
            </a:r>
            <a:r>
              <a:rPr lang="en-US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Dirty-Block Index</a:t>
            </a:r>
            <a:r>
              <a:rPr lang="en-US" sz="1400" dirty="0" smtClean="0"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  <a:p>
            <a:pPr eaLnBrk="1" hangingPunct="1"/>
            <a:endParaRPr lang="en-US" sz="14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4265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Tackling Refresh: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Parallelize refreshes with accesses </a:t>
            </a:r>
            <a:r>
              <a:rPr lang="en-US" sz="1800" dirty="0">
                <a:solidFill>
                  <a:srgbClr val="0000FF"/>
                </a:solidFill>
              </a:rPr>
              <a:t>[Chang+ HPCA’14]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Eliminate unnecessary refreshes </a:t>
            </a:r>
            <a:r>
              <a:rPr lang="en-US" sz="1800" dirty="0" smtClean="0">
                <a:solidFill>
                  <a:srgbClr val="0000FF"/>
                </a:solidFill>
              </a:rPr>
              <a:t>[Liu+ ISCA’12]</a:t>
            </a:r>
          </a:p>
          <a:p>
            <a:pPr lvl="1"/>
            <a:r>
              <a:rPr lang="en-US" dirty="0" smtClean="0"/>
              <a:t>Exploit device characteristics </a:t>
            </a:r>
          </a:p>
          <a:p>
            <a:pPr lvl="1"/>
            <a:r>
              <a:rPr lang="en-US" dirty="0" smtClean="0"/>
              <a:t>Exploit data and application characteristics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Reduce refresh rate and </a:t>
            </a:r>
            <a:r>
              <a:rPr lang="en-US" dirty="0" err="1" smtClean="0">
                <a:solidFill>
                  <a:srgbClr val="0000FF"/>
                </a:solidFill>
              </a:rPr>
              <a:t>detect+correct</a:t>
            </a:r>
            <a:r>
              <a:rPr lang="en-US" dirty="0" smtClean="0">
                <a:solidFill>
                  <a:srgbClr val="0000FF"/>
                </a:solidFill>
              </a:rPr>
              <a:t> errors that occur </a:t>
            </a:r>
            <a:r>
              <a:rPr lang="en-US" sz="1800" dirty="0" smtClean="0">
                <a:solidFill>
                  <a:srgbClr val="0000FF"/>
                </a:solidFill>
              </a:rPr>
              <a:t>[Khan+ SIGMETRICS’14]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Understand retention time behavior in DRAM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[Liu+ ISCA’13]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9552" y="1114381"/>
            <a:ext cx="6912768" cy="648072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990989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 Refresh-Access Parallelization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DRAM </a:t>
            </a:r>
            <a:r>
              <a:rPr lang="en-US" sz="2400" b="1" dirty="0" smtClean="0"/>
              <a:t>refresh interferes with memory accesses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Degrades system performance and energy efficiency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Becomes exacerbated as DRAM density increases</a:t>
            </a:r>
          </a:p>
          <a:p>
            <a:r>
              <a:rPr lang="en-US" sz="2400" u="sng" dirty="0"/>
              <a:t>G</a:t>
            </a:r>
            <a:r>
              <a:rPr lang="en-US" sz="2400" u="sng" dirty="0" smtClean="0"/>
              <a:t>oal</a:t>
            </a:r>
            <a:r>
              <a:rPr lang="en-US" sz="2400" dirty="0" smtClean="0"/>
              <a:t>: Serve memory accesses in parallel with refreshes to reduce refresh interference on demand requests</a:t>
            </a:r>
          </a:p>
          <a:p>
            <a:r>
              <a:rPr lang="en-US" sz="2400" u="sng" dirty="0" smtClean="0"/>
              <a:t>Our mechanisms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1. Enable more parallelization between refreshes and accesses across different banks with </a:t>
            </a:r>
            <a:r>
              <a:rPr lang="en-US" sz="2000" dirty="0" smtClean="0">
                <a:solidFill>
                  <a:srgbClr val="064FBA"/>
                </a:solidFill>
              </a:rPr>
              <a:t>new per-bank refresh scheduling algorithms</a:t>
            </a:r>
          </a:p>
          <a:p>
            <a:pPr lvl="1"/>
            <a:r>
              <a:rPr lang="en-US" sz="2000" dirty="0" smtClean="0"/>
              <a:t>2. Enable serving accesses concurrently with refreshes in the same bank by </a:t>
            </a:r>
            <a:r>
              <a:rPr lang="en-US" sz="2000" dirty="0" smtClean="0">
                <a:solidFill>
                  <a:srgbClr val="064FBA"/>
                </a:solidFill>
              </a:rPr>
              <a:t>exploiting parallelism across DRAM subarrays</a:t>
            </a:r>
          </a:p>
          <a:p>
            <a:r>
              <a:rPr lang="en-US" sz="2400" dirty="0" smtClean="0"/>
              <a:t>Improve system performance and energy efficiency for a wide variety of different workloads and DRAM densities</a:t>
            </a:r>
          </a:p>
          <a:p>
            <a:pPr lvl="1"/>
            <a:r>
              <a:rPr lang="en-US" sz="2000" dirty="0" smtClean="0"/>
              <a:t>20.2% and 9.0% for 8-core systems using 32Gb DRAM at low cost</a:t>
            </a:r>
          </a:p>
          <a:p>
            <a:pPr lvl="1"/>
            <a:r>
              <a:rPr lang="en-US" sz="2000" dirty="0"/>
              <a:t>Very close to the ideal scheme without refreshes</a:t>
            </a:r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79461" y="6525344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Chang+,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Improving DRAM Performance by Parallelizing Refreshes with Accesses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,” HPCA 2014.</a:t>
            </a:r>
          </a:p>
        </p:txBody>
      </p:sp>
    </p:spTree>
    <p:extLst>
      <p:ext uri="{BB962C8B-B14F-4D97-AF65-F5344CB8AC3E}">
        <p14:creationId xmlns:p14="http://schemas.microsoft.com/office/powerpoint/2010/main" val="2285537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Tackling Refresh: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Parallelize refreshes with accesses </a:t>
            </a:r>
            <a:r>
              <a:rPr lang="en-US" sz="1800" dirty="0">
                <a:solidFill>
                  <a:srgbClr val="0000FF"/>
                </a:solidFill>
              </a:rPr>
              <a:t>[Chang+ HPCA’14]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Eliminate unnecessary refreshes </a:t>
            </a:r>
            <a:r>
              <a:rPr lang="en-US" sz="1800" dirty="0" smtClean="0">
                <a:solidFill>
                  <a:srgbClr val="0000FF"/>
                </a:solidFill>
              </a:rPr>
              <a:t>[Liu+ ISCA’12]</a:t>
            </a:r>
          </a:p>
          <a:p>
            <a:pPr lvl="1"/>
            <a:r>
              <a:rPr lang="en-US" dirty="0" smtClean="0"/>
              <a:t>Exploit device characteristics </a:t>
            </a:r>
          </a:p>
          <a:p>
            <a:pPr lvl="1"/>
            <a:r>
              <a:rPr lang="en-US" dirty="0" smtClean="0"/>
              <a:t>Exploit data and application characteristics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Reduce refresh rate and </a:t>
            </a:r>
            <a:r>
              <a:rPr lang="en-US" dirty="0" err="1" smtClean="0">
                <a:solidFill>
                  <a:srgbClr val="0000FF"/>
                </a:solidFill>
              </a:rPr>
              <a:t>detect+correct</a:t>
            </a:r>
            <a:r>
              <a:rPr lang="en-US" dirty="0" smtClean="0">
                <a:solidFill>
                  <a:srgbClr val="0000FF"/>
                </a:solidFill>
              </a:rPr>
              <a:t> errors that occur </a:t>
            </a:r>
            <a:r>
              <a:rPr lang="en-US" sz="1800" dirty="0" smtClean="0">
                <a:solidFill>
                  <a:srgbClr val="0000FF"/>
                </a:solidFill>
              </a:rPr>
              <a:t>[Khan+ SIGMETRICS’14]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Understand retention time behavior in DRAM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[Liu+ ISCA’13]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9552" y="2036190"/>
            <a:ext cx="6120680" cy="936104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700976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Refreshes Are Unnecessary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Retention Time Profile of DRAM looks like this: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786FF2-CC60-CB43-AE88-3EA46362104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4539"/>
            <a:ext cx="9144000" cy="437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100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Works on Reducing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Refreshes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9"/>
            <a:ext cx="8610600" cy="526767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bserved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significant variation in data retention times of DRAM cells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(due to manufacturing process variation)</a:t>
            </a:r>
          </a:p>
          <a:p>
            <a:pPr lvl="1">
              <a:defRPr/>
            </a:pP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Retention time: </a:t>
            </a:r>
            <a:r>
              <a:rPr lang="en-US" dirty="0">
                <a:latin typeface="Tahoma" charset="0"/>
                <a:ea typeface="ＭＳ Ｐゴシック" charset="0"/>
              </a:rPr>
              <a:t>maximum time a cell can go without being refreshed </a:t>
            </a:r>
            <a:r>
              <a:rPr lang="en-US" dirty="0" smtClean="0">
                <a:latin typeface="Tahoma" charset="0"/>
                <a:ea typeface="ＭＳ Ｐゴシック" charset="0"/>
              </a:rPr>
              <a:t>while maintaining </a:t>
            </a:r>
            <a:r>
              <a:rPr lang="en-US" dirty="0">
                <a:latin typeface="Tahoma" charset="0"/>
                <a:ea typeface="ＭＳ Ｐゴシック" charset="0"/>
              </a:rPr>
              <a:t>its stored data</a:t>
            </a: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Proposed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methods to take advantage of widely varying retention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times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among DRAM rows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Reduce refresh rate for rows that can retain data for longer than 64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ms</a:t>
            </a:r>
            <a:r>
              <a:rPr lang="en-US" dirty="0" smtClean="0">
                <a:latin typeface="Tahoma" charset="0"/>
                <a:ea typeface="ＭＳ Ｐゴシック" charset="0"/>
              </a:rPr>
              <a:t>, e.g</a:t>
            </a:r>
            <a:r>
              <a:rPr lang="en-US" dirty="0">
                <a:latin typeface="Tahoma" charset="0"/>
                <a:ea typeface="ＭＳ Ｐゴシック" charset="0"/>
              </a:rPr>
              <a:t>.,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[Liu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+ ISCA 2012]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Disable rows that have low retention </a:t>
            </a:r>
            <a:r>
              <a:rPr lang="en-US" dirty="0" smtClean="0">
                <a:latin typeface="Tahoma" charset="0"/>
                <a:ea typeface="ＭＳ Ｐゴシック" charset="0"/>
              </a:rPr>
              <a:t>times, e.g</a:t>
            </a:r>
            <a:r>
              <a:rPr lang="en-US" dirty="0">
                <a:latin typeface="Tahoma" charset="0"/>
                <a:ea typeface="ＭＳ Ｐゴシック" charset="0"/>
              </a:rPr>
              <a:t>.</a:t>
            </a:r>
            <a:r>
              <a:rPr lang="en-US" sz="1800" b="1" dirty="0">
                <a:solidFill>
                  <a:srgbClr val="2C6123"/>
                </a:solidFill>
                <a:latin typeface="Tahoma" charset="0"/>
                <a:ea typeface="ＭＳ Ｐゴシック" charset="0"/>
              </a:rPr>
              <a:t>, </a:t>
            </a:r>
            <a:r>
              <a:rPr lang="en-US" sz="1800" b="1" dirty="0" smtClean="0">
                <a:solidFill>
                  <a:srgbClr val="2C6123"/>
                </a:solidFill>
                <a:latin typeface="Tahoma" charset="0"/>
                <a:ea typeface="ＭＳ Ｐゴシック" charset="0"/>
              </a:rPr>
              <a:t>[</a:t>
            </a:r>
            <a:r>
              <a:rPr lang="en-US" sz="1800" b="1" dirty="0" err="1" smtClean="0">
                <a:solidFill>
                  <a:srgbClr val="2C6123"/>
                </a:solidFill>
                <a:latin typeface="Tahoma" charset="0"/>
                <a:ea typeface="ＭＳ Ｐゴシック" charset="0"/>
              </a:rPr>
              <a:t>Venkatesan</a:t>
            </a:r>
            <a:r>
              <a:rPr lang="en-US" sz="1800" b="1" dirty="0">
                <a:solidFill>
                  <a:srgbClr val="2C6123"/>
                </a:solidFill>
                <a:latin typeface="Tahoma" charset="0"/>
                <a:ea typeface="ＭＳ Ｐゴシック" charset="0"/>
              </a:rPr>
              <a:t>+ HPCA 2006]</a:t>
            </a: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Showed large benefits in energy and performance</a:t>
            </a:r>
          </a:p>
        </p:txBody>
      </p:sp>
      <p:sp>
        <p:nvSpPr>
          <p:cNvPr id="2170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837D90E-58D3-C54B-90CF-6F3B02192F6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584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513"/>
            <a:ext cx="8610600" cy="5195887"/>
          </a:xfrm>
        </p:spPr>
        <p:txBody>
          <a:bodyPr/>
          <a:lstStyle/>
          <a:p>
            <a:pPr marL="0" indent="0">
              <a:buFont typeface="Wingdings" charset="0"/>
              <a:buNone/>
            </a:pPr>
            <a:r>
              <a:rPr lang="en-US">
                <a:solidFill>
                  <a:srgbClr val="FF0000"/>
                </a:solidFill>
                <a:latin typeface="Tahoma" charset="0"/>
              </a:rPr>
              <a:t>1. Profiling: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Profile the retention time of all DRAM rows</a:t>
            </a:r>
          </a:p>
          <a:p>
            <a:pPr marL="0" indent="0"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marL="0" indent="0"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marL="0" indent="0"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marL="0" indent="0">
              <a:buFont typeface="Wingdings" charset="0"/>
              <a:buNone/>
            </a:pPr>
            <a:r>
              <a:rPr lang="en-US">
                <a:solidFill>
                  <a:srgbClr val="FF0000"/>
                </a:solidFill>
                <a:latin typeface="Tahoma" charset="0"/>
              </a:rPr>
              <a:t>2. Binning: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Store rows into bins by retention time</a:t>
            </a:r>
          </a:p>
          <a:p>
            <a:pPr marL="0" indent="0">
              <a:buFont typeface="Wingdings" charset="0"/>
              <a:buNone/>
            </a:pPr>
            <a:r>
              <a:rPr lang="en-US">
                <a:solidFill>
                  <a:srgbClr val="0000FF"/>
                </a:solidFill>
                <a:latin typeface="Tahoma" charset="0"/>
              </a:rPr>
              <a:t>   </a:t>
            </a:r>
            <a:r>
              <a:rPr lang="en-US">
                <a:latin typeface="Tahoma" charset="0"/>
                <a:sym typeface="Wingdings" charset="0"/>
              </a:rPr>
              <a:t> u</a:t>
            </a:r>
            <a:r>
              <a:rPr lang="en-US">
                <a:latin typeface="Tahoma" charset="0"/>
              </a:rPr>
              <a:t>se Bloom Filters for efficient and scalable storage</a:t>
            </a:r>
          </a:p>
          <a:p>
            <a:pPr marL="0" indent="0"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marL="0" indent="0"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marL="0" indent="0"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marL="0" indent="0">
              <a:buFont typeface="Wingdings" charset="0"/>
              <a:buNone/>
            </a:pPr>
            <a:r>
              <a:rPr lang="en-US">
                <a:solidFill>
                  <a:srgbClr val="FF0000"/>
                </a:solidFill>
                <a:latin typeface="Tahoma" charset="0"/>
              </a:rPr>
              <a:t>3. Refreshing: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Memory controller refreshes rows in different bins at different rates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</a:rPr>
              <a:t>   </a:t>
            </a:r>
            <a:r>
              <a:rPr lang="en-US">
                <a:latin typeface="Tahoma" charset="0"/>
                <a:sym typeface="Wingdings" charset="0"/>
              </a:rPr>
              <a:t> probe Bloom Filters to determine refresh rate of a row</a:t>
            </a:r>
            <a:endParaRPr lang="en-US">
              <a:latin typeface="Tahom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4225"/>
            <a:ext cx="91440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An Example: RAIDR </a:t>
            </a:r>
            <a:r>
              <a:rPr lang="en-US" sz="3200" dirty="0">
                <a:latin typeface="Garamond" charset="0"/>
              </a:rPr>
              <a:t>[Liu+, ISCA 2012]</a:t>
            </a:r>
          </a:p>
        </p:txBody>
      </p:sp>
      <p:sp>
        <p:nvSpPr>
          <p:cNvPr id="2181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A6028A3-F7A4-A942-B3C7-EBDF36001B3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5688"/>
            <a:ext cx="91440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9750" y="3716338"/>
            <a:ext cx="7524750" cy="46196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4D26"/>
                </a:solidFill>
                <a:latin typeface="Tahoma" charset="0"/>
              </a:rPr>
              <a:t>1.25KB storage in controller for 32GB DRAM memory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5486400"/>
            <a:ext cx="9144000" cy="830263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4D26"/>
                </a:solidFill>
                <a:latin typeface="Tahoma" charset="0"/>
              </a:rPr>
              <a:t>Can reduce refreshes by ~75%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4D26"/>
                </a:solidFill>
                <a:latin typeface="Tahoma" charset="0"/>
                <a:sym typeface="Wingdings" charset="0"/>
              </a:rPr>
              <a:t> reduces </a:t>
            </a:r>
            <a:r>
              <a:rPr lang="en-US" smtClean="0">
                <a:solidFill>
                  <a:srgbClr val="004D26"/>
                </a:solidFill>
                <a:latin typeface="Tahoma" charset="0"/>
              </a:rPr>
              <a:t>energy consumption and improves performance</a:t>
            </a:r>
          </a:p>
        </p:txBody>
      </p:sp>
      <p:sp>
        <p:nvSpPr>
          <p:cNvPr id="218121" name="Rectangle 9"/>
          <p:cNvSpPr>
            <a:spLocks noChangeArrowheads="1"/>
          </p:cNvSpPr>
          <p:nvPr/>
        </p:nvSpPr>
        <p:spPr bwMode="auto">
          <a:xfrm>
            <a:off x="1352550" y="6475413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 et al., “</a:t>
            </a:r>
            <a:r>
              <a:rPr lang="en-US" altLang="ja-JP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2012.</a:t>
            </a:r>
            <a:endParaRPr lang="en-US" sz="14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031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 smtClean="0"/>
              <a:t>Baseline:</a:t>
            </a:r>
          </a:p>
          <a:p>
            <a:pPr lvl="1"/>
            <a:r>
              <a:rPr lang="en-US" dirty="0" smtClean="0"/>
              <a:t>32 </a:t>
            </a:r>
            <a:r>
              <a:rPr lang="en-US" dirty="0"/>
              <a:t>GB </a:t>
            </a:r>
            <a:r>
              <a:rPr lang="en-US" dirty="0" smtClean="0"/>
              <a:t>DDR3 DRAM system (8 cores, 512KB cache/core)</a:t>
            </a:r>
            <a:endParaRPr lang="en-US" dirty="0"/>
          </a:p>
          <a:p>
            <a:pPr lvl="1"/>
            <a:r>
              <a:rPr lang="en-US" dirty="0" smtClean="0"/>
              <a:t>64ms refresh interval for all rows</a:t>
            </a:r>
          </a:p>
          <a:p>
            <a:endParaRPr lang="en-US" sz="1600" dirty="0" smtClean="0"/>
          </a:p>
          <a:p>
            <a:r>
              <a:rPr lang="en-US" dirty="0" smtClean="0"/>
              <a:t>RAIDR: </a:t>
            </a:r>
          </a:p>
          <a:p>
            <a:pPr lvl="1"/>
            <a:r>
              <a:rPr lang="en-US" dirty="0" smtClean="0"/>
              <a:t>64</a:t>
            </a:r>
            <a:r>
              <a:rPr lang="en-US" dirty="0"/>
              <a:t>–</a:t>
            </a:r>
            <a:r>
              <a:rPr lang="en-US" dirty="0" smtClean="0"/>
              <a:t>128ms </a:t>
            </a:r>
            <a:r>
              <a:rPr lang="en-US" dirty="0"/>
              <a:t>retention range: 256 B Bloom filter, 10 hash functions</a:t>
            </a:r>
          </a:p>
          <a:p>
            <a:pPr lvl="1"/>
            <a:r>
              <a:rPr lang="en-US" dirty="0"/>
              <a:t>128–</a:t>
            </a:r>
            <a:r>
              <a:rPr lang="en-US" dirty="0" smtClean="0"/>
              <a:t>256ms </a:t>
            </a:r>
            <a:r>
              <a:rPr lang="en-US" dirty="0"/>
              <a:t>retention range: 1 KB Bloom filter, 6 hash functions</a:t>
            </a:r>
          </a:p>
          <a:p>
            <a:pPr lvl="1"/>
            <a:r>
              <a:rPr lang="en-US" dirty="0"/>
              <a:t>Default refresh interval: 256 </a:t>
            </a:r>
            <a:r>
              <a:rPr lang="en-US" dirty="0" err="1" smtClean="0"/>
              <a:t>ms</a:t>
            </a:r>
            <a:endParaRPr lang="en-US" dirty="0" smtClean="0"/>
          </a:p>
          <a:p>
            <a:pPr lvl="1"/>
            <a:endParaRPr lang="en-US" sz="1600" dirty="0"/>
          </a:p>
          <a:p>
            <a:r>
              <a:rPr lang="en-US" dirty="0" smtClean="0"/>
              <a:t>Results</a:t>
            </a:r>
            <a:r>
              <a:rPr lang="en-US" dirty="0"/>
              <a:t> </a:t>
            </a:r>
            <a:r>
              <a:rPr lang="en-US" dirty="0" smtClean="0"/>
              <a:t>on SPEC </a:t>
            </a:r>
            <a:r>
              <a:rPr lang="en-US" dirty="0"/>
              <a:t>CPU2006, TPC-C, TPC-H benchmarks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74.6% refresh reduction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~16%/20% DRAM dynamic/idle power reduction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~9% performance improvement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352550" y="6505401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 et al., “</a:t>
            </a:r>
            <a:r>
              <a:rPr lang="en-US" altLang="ja-JP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2012.</a:t>
            </a:r>
            <a:endParaRPr lang="en-US" sz="14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5844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DRAM Device Capacity Scaling: Performance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760" y="5949280"/>
            <a:ext cx="732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RAIDR performance benefits increase with DRAM chip capacity</a:t>
            </a:r>
            <a:endParaRPr lang="en-US" dirty="0">
              <a:solidFill>
                <a:srgbClr val="0000FF"/>
              </a:solidFill>
              <a:latin typeface="Tahom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88" y="1052736"/>
            <a:ext cx="6575648" cy="4871564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352550" y="6475413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 et al., “</a:t>
            </a:r>
            <a:r>
              <a:rPr lang="en-US" altLang="ja-JP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2012.</a:t>
            </a:r>
            <a:endParaRPr lang="en-US" sz="14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773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6633"/>
                </a:solidFill>
              </a:rPr>
              <a:t>DRAM Device Capacity Scaling: </a:t>
            </a:r>
            <a:r>
              <a:rPr lang="en-US" sz="3600" dirty="0" smtClean="0">
                <a:solidFill>
                  <a:srgbClr val="006633"/>
                </a:solidFill>
              </a:rPr>
              <a:t>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760" y="5949280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RAIDR energy benefits increase with DRAM chip capacity</a:t>
            </a:r>
            <a:endParaRPr lang="en-US" dirty="0">
              <a:solidFill>
                <a:srgbClr val="0000FF"/>
              </a:solidFill>
              <a:latin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840760" cy="48945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96336" y="5949280"/>
            <a:ext cx="1485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ahoma"/>
                <a:hlinkClick r:id="rId3" action="ppaction://hlinkfile"/>
              </a:rPr>
              <a:t>RAIDR slides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352550" y="6475413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 et al., “</a:t>
            </a:r>
            <a:r>
              <a:rPr lang="en-US" altLang="ja-JP" sz="14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en-US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4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2012.</a:t>
            </a:r>
            <a:endParaRPr lang="en-US" sz="14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489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Tackling Refresh: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Parallelize refreshes with accesses </a:t>
            </a:r>
            <a:r>
              <a:rPr lang="en-US" sz="1800" dirty="0">
                <a:solidFill>
                  <a:srgbClr val="0000FF"/>
                </a:solidFill>
              </a:rPr>
              <a:t>[Chang+ HPCA’14]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Eliminate unnecessary refreshes </a:t>
            </a:r>
            <a:r>
              <a:rPr lang="en-US" sz="1800" dirty="0" smtClean="0">
                <a:solidFill>
                  <a:srgbClr val="0000FF"/>
                </a:solidFill>
              </a:rPr>
              <a:t>[Liu+ ISCA’12]</a:t>
            </a:r>
          </a:p>
          <a:p>
            <a:pPr lvl="1"/>
            <a:r>
              <a:rPr lang="en-US" dirty="0" smtClean="0"/>
              <a:t>Exploit device characteristics </a:t>
            </a:r>
          </a:p>
          <a:p>
            <a:pPr lvl="1"/>
            <a:r>
              <a:rPr lang="en-US" dirty="0" smtClean="0"/>
              <a:t>Exploit data and application characteristics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Reduce refresh rate and </a:t>
            </a:r>
            <a:r>
              <a:rPr lang="en-US" dirty="0" err="1" smtClean="0">
                <a:solidFill>
                  <a:srgbClr val="0000FF"/>
                </a:solidFill>
              </a:rPr>
              <a:t>detect+correct</a:t>
            </a:r>
            <a:r>
              <a:rPr lang="en-US" dirty="0" smtClean="0">
                <a:solidFill>
                  <a:srgbClr val="0000FF"/>
                </a:solidFill>
              </a:rPr>
              <a:t> errors that occur </a:t>
            </a:r>
            <a:r>
              <a:rPr lang="en-US" sz="1800" dirty="0" smtClean="0">
                <a:solidFill>
                  <a:srgbClr val="0000FF"/>
                </a:solidFill>
              </a:rPr>
              <a:t>[Khan+ SIGMETRICS’14]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Understand retention time behavior in DRAM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[Liu+ ISCA’13]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539552" y="4797152"/>
            <a:ext cx="7848872" cy="72008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711492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Motivation: Understanding Retention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Past works require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accurate and reliable measurement of retention time of each DRAM row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maintain data integrity while reducing refreshes</a:t>
            </a:r>
            <a:endParaRPr lang="en-US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Assumption: worst-case retention time of each row can be determined and stays the same at a given temperature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Some works propose writing all 1’s and 0’s to a row, and measuring the time before data corruption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Question: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Can we reliably and accurately determine retention times of all DRAM rows?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91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07F6522-63C6-124D-A08A-0DFE8A5AF26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7103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Two Challenges to Retention Time Profiling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" y="1095375"/>
            <a:ext cx="8905875" cy="51530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Pattern Dependence (DPD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)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of retention time</a:t>
            </a:r>
          </a:p>
          <a:p>
            <a:pPr>
              <a:defRPr/>
            </a:pP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dirty="0" smtClean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Wingdings" charset="0"/>
              <a:buNone/>
              <a:defRPr/>
            </a:pP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Variable Retention Time (VRT) </a:t>
            </a:r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phenomenon</a:t>
            </a:r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22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BADDEA-2833-0049-8538-3BDE34A5F6C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1644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Two Challenges to Retention Time Profiling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1095375"/>
            <a:ext cx="8978900" cy="5153025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Challenge 1: Data Pattern Dependence (DPD)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Retention time of a DRAM cell depends on its value and the values of cells nearby it</a:t>
            </a:r>
          </a:p>
          <a:p>
            <a:pPr lvl="1"/>
            <a:endParaRPr lang="en-US" sz="1800">
              <a:latin typeface="Tahoma" charset="0"/>
              <a:ea typeface="ＭＳ Ｐゴシック" charset="0"/>
            </a:endParaRP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When a row is activated, all bitlines are perturbed simultaneously</a:t>
            </a:r>
          </a:p>
        </p:txBody>
      </p:sp>
      <p:sp>
        <p:nvSpPr>
          <p:cNvPr id="2232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D2CC19-049F-354C-8180-33C2AEE3F68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3071813"/>
            <a:ext cx="5532437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540000" y="3444875"/>
            <a:ext cx="4564063" cy="214313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Oval 6"/>
          <p:cNvSpPr/>
          <p:nvPr/>
        </p:nvSpPr>
        <p:spPr>
          <a:xfrm>
            <a:off x="4137025" y="3168650"/>
            <a:ext cx="188913" cy="1735138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94013" y="3170238"/>
            <a:ext cx="187325" cy="1735137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37225" y="3171825"/>
            <a:ext cx="187325" cy="1735138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30475" y="3352800"/>
            <a:ext cx="5051425" cy="12493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866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0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995363"/>
            <a:ext cx="8978900" cy="51530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latin typeface="Tahoma" charset="0"/>
                <a:ea typeface="ＭＳ Ｐゴシック" charset="0"/>
              </a:rPr>
              <a:t>Electrical noise on the </a:t>
            </a:r>
            <a:r>
              <a:rPr lang="en-US" sz="2000" dirty="0" err="1" smtClean="0">
                <a:latin typeface="Tahoma" charset="0"/>
                <a:ea typeface="ＭＳ Ｐゴシック" charset="0"/>
              </a:rPr>
              <a:t>bitline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affects reliable sensing of a DRAM cell</a:t>
            </a:r>
          </a:p>
          <a:p>
            <a:pPr>
              <a:defRPr/>
            </a:pPr>
            <a:r>
              <a:rPr lang="en-US" sz="2000" dirty="0" smtClean="0">
                <a:latin typeface="Tahoma" charset="0"/>
                <a:ea typeface="ＭＳ Ｐゴシック" charset="0"/>
              </a:rPr>
              <a:t>The magnitude of this noise is affected by values of nearby cells via</a:t>
            </a:r>
          </a:p>
          <a:p>
            <a:pPr lvl="1">
              <a:defRPr/>
            </a:pPr>
            <a:r>
              <a:rPr lang="en-US" sz="2000" dirty="0" err="1" smtClean="0">
                <a:latin typeface="Tahoma" charset="0"/>
                <a:ea typeface="ＭＳ Ｐゴシック" charset="0"/>
              </a:rPr>
              <a:t>Bitline-bitline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 coupling </a:t>
            </a:r>
            <a:r>
              <a:rPr lang="en-US" sz="2000" dirty="0" smtClean="0">
                <a:latin typeface="Tahoma" charset="0"/>
                <a:ea typeface="ＭＳ Ｐゴシック" charset="0"/>
                <a:sym typeface="Wingdings" charset="0"/>
              </a:rPr>
              <a:t> electrical coupling between adjacent </a:t>
            </a:r>
            <a:r>
              <a:rPr lang="en-US" sz="2000" dirty="0" err="1" smtClean="0">
                <a:latin typeface="Tahoma" charset="0"/>
                <a:ea typeface="ＭＳ Ｐゴシック" charset="0"/>
                <a:sym typeface="Wingdings" charset="0"/>
              </a:rPr>
              <a:t>bitlines</a:t>
            </a:r>
            <a:endParaRPr lang="en-US" sz="2000" dirty="0" smtClean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r>
              <a:rPr lang="en-US" sz="2000" dirty="0" err="1" smtClean="0">
                <a:latin typeface="Tahoma" charset="0"/>
                <a:ea typeface="ＭＳ Ｐゴシック" charset="0"/>
              </a:rPr>
              <a:t>Bitline-wordline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 coupling </a:t>
            </a:r>
            <a:r>
              <a:rPr lang="en-US" sz="2000" dirty="0" smtClean="0">
                <a:latin typeface="Tahoma" charset="0"/>
                <a:ea typeface="ＭＳ Ｐゴシック" charset="0"/>
                <a:sym typeface="Wingdings" charset="0"/>
              </a:rPr>
              <a:t> electrical coupling between each </a:t>
            </a:r>
            <a:r>
              <a:rPr lang="en-US" sz="2000" dirty="0" err="1" smtClean="0">
                <a:latin typeface="Tahoma" charset="0"/>
                <a:ea typeface="ＭＳ Ｐゴシック" charset="0"/>
                <a:sym typeface="Wingdings" charset="0"/>
              </a:rPr>
              <a:t>bitline</a:t>
            </a:r>
            <a:r>
              <a:rPr lang="en-US" sz="2000" dirty="0" smtClean="0">
                <a:latin typeface="Tahoma" charset="0"/>
                <a:ea typeface="ＭＳ Ｐゴシック" charset="0"/>
                <a:sym typeface="Wingdings" charset="0"/>
              </a:rPr>
              <a:t> and the activated </a:t>
            </a:r>
            <a:r>
              <a:rPr lang="en-US" sz="2000" dirty="0" err="1" smtClean="0">
                <a:latin typeface="Tahoma" charset="0"/>
                <a:ea typeface="ＭＳ Ｐゴシック" charset="0"/>
                <a:sym typeface="Wingdings" charset="0"/>
              </a:rPr>
              <a:t>wordline</a:t>
            </a:r>
            <a:endParaRPr lang="en-US" sz="2000" dirty="0" smtClean="0">
              <a:latin typeface="Tahoma" charset="0"/>
              <a:ea typeface="ＭＳ Ｐゴシック" charset="0"/>
              <a:sym typeface="Wingdings" charset="0"/>
            </a:endParaRPr>
          </a:p>
          <a:p>
            <a:pPr lvl="1">
              <a:defRPr/>
            </a:pPr>
            <a:endParaRPr lang="en-US" sz="2000" dirty="0">
              <a:latin typeface="Tahoma" charset="0"/>
              <a:ea typeface="ＭＳ Ｐゴシック" charset="0"/>
              <a:sym typeface="Wingdings" charset="0"/>
            </a:endParaRPr>
          </a:p>
          <a:p>
            <a:pPr lvl="1">
              <a:defRPr/>
            </a:pPr>
            <a:endParaRPr lang="en-US" sz="2000" dirty="0" smtClean="0">
              <a:latin typeface="Tahoma" charset="0"/>
              <a:ea typeface="ＭＳ Ｐゴシック" charset="0"/>
              <a:sym typeface="Wingdings" charset="0"/>
            </a:endParaRPr>
          </a:p>
          <a:p>
            <a:pPr lvl="1">
              <a:defRPr/>
            </a:pPr>
            <a:endParaRPr lang="en-US" sz="2000" dirty="0">
              <a:latin typeface="Tahoma" charset="0"/>
              <a:ea typeface="ＭＳ Ｐゴシック" charset="0"/>
              <a:sym typeface="Wingdings" charset="0"/>
            </a:endParaRPr>
          </a:p>
          <a:p>
            <a:pPr lvl="1">
              <a:defRPr/>
            </a:pPr>
            <a:endParaRPr lang="en-US" sz="2000" dirty="0" smtClean="0">
              <a:latin typeface="Tahoma" charset="0"/>
              <a:ea typeface="ＭＳ Ｐゴシック" charset="0"/>
              <a:sym typeface="Wingdings" charset="0"/>
            </a:endParaRP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R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etention time of a cell depends on data patterns stored in nearby cells 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100" dirty="0" smtClean="0">
                <a:solidFill>
                  <a:srgbClr val="FF0000"/>
                </a:solidFill>
                <a:latin typeface="Tahoma" charset="0"/>
                <a:ea typeface="ＭＳ Ｐゴシック" charset="0"/>
                <a:sym typeface="Wingdings" charset="0"/>
              </a:rPr>
              <a:t>     need to find the worst data pattern to find worst-case retention time</a:t>
            </a:r>
            <a:endParaRPr lang="en-US" sz="2100" dirty="0" smtClean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2425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Data Pattern Dependence</a:t>
            </a:r>
          </a:p>
        </p:txBody>
      </p:sp>
      <p:sp>
        <p:nvSpPr>
          <p:cNvPr id="2242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F6AB2B-DEDA-4742-A655-AABB18ABF77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3071813"/>
            <a:ext cx="5532437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4137025" y="3168650"/>
            <a:ext cx="188913" cy="1735138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35638" y="3170238"/>
            <a:ext cx="187325" cy="17351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9" name="Oval 8"/>
          <p:cNvSpPr/>
          <p:nvPr/>
        </p:nvSpPr>
        <p:spPr>
          <a:xfrm>
            <a:off x="2895600" y="3171825"/>
            <a:ext cx="187325" cy="17351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540000" y="3444875"/>
            <a:ext cx="4564063" cy="2143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63579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Two Challenges to Retention Time Profiling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1095375"/>
            <a:ext cx="8978900" cy="51530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Challenge 2: Variable Retention Time (VRT)</a:t>
            </a:r>
          </a:p>
          <a:p>
            <a:pPr lvl="1"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Retention time of a DRAM cell changes randomly over time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      </a:t>
            </a:r>
          </a:p>
          <a:p>
            <a:pPr lvl="2">
              <a:defRPr/>
            </a:pP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a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cell alternates between multiple retention time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states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Leakage current of a cell changes sporadically due to a charge trap in the gate oxide of the DRAM cell access transistor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When the trap becomes occupied, charge leaks more readily from the transistor’s drain, leading to a short retention time</a:t>
            </a:r>
          </a:p>
          <a:p>
            <a:pPr lvl="2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Called </a:t>
            </a:r>
            <a:r>
              <a:rPr lang="en-US" i="1" dirty="0">
                <a:latin typeface="Tahoma" charset="0"/>
                <a:ea typeface="ＭＳ Ｐゴシック" charset="0"/>
              </a:rPr>
              <a:t>Trap-Assisted Gate-Induced Drain Leakage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This process appears to be a random </a:t>
            </a:r>
            <a:r>
              <a:rPr lang="en-US" dirty="0" smtClean="0">
                <a:latin typeface="Tahoma" charset="0"/>
                <a:ea typeface="ＭＳ Ｐゴシック" charset="0"/>
              </a:rPr>
              <a:t>process </a:t>
            </a:r>
            <a:r>
              <a:rPr lang="en-US" sz="1800" b="1" dirty="0" smtClean="0">
                <a:solidFill>
                  <a:srgbClr val="2C6123"/>
                </a:solidFill>
                <a:latin typeface="Tahoma" charset="0"/>
                <a:ea typeface="ＭＳ Ｐゴシック" charset="0"/>
              </a:rPr>
              <a:t>[Kim+ IEEE TED’11]</a:t>
            </a:r>
            <a:endParaRPr lang="en-US" sz="1800" b="1" dirty="0">
              <a:solidFill>
                <a:srgbClr val="2C6123"/>
              </a:solidFill>
              <a:latin typeface="Tahoma" charset="0"/>
              <a:ea typeface="ＭＳ Ｐゴシック" charset="0"/>
            </a:endParaRPr>
          </a:p>
          <a:p>
            <a:pPr lvl="2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Worst-case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retention time depends on a random process </a:t>
            </a:r>
            <a:endParaRPr lang="en-US" dirty="0" smtClean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marL="671512" lvl="2" indent="0">
              <a:buFont typeface="Wingdings" charset="0"/>
              <a:buNone/>
              <a:defRPr/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sym typeface="Wingdings" charset="0"/>
              </a:rPr>
              <a:t>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sym typeface="Wingdings" charset="0"/>
              </a:rPr>
              <a:t>need to find the worst case despite this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252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74AD25-8CC2-CA49-83CB-00EA7636A2E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669088" y="4141788"/>
            <a:ext cx="2474912" cy="2544762"/>
            <a:chOff x="6554938" y="2996952"/>
            <a:chExt cx="1696887" cy="2133600"/>
          </a:xfrm>
        </p:grpSpPr>
        <p:grpSp>
          <p:nvGrpSpPr>
            <p:cNvPr id="225285" name="Group 5"/>
            <p:cNvGrpSpPr>
              <a:grpSpLocks/>
            </p:cNvGrpSpPr>
            <p:nvPr/>
          </p:nvGrpSpPr>
          <p:grpSpPr bwMode="auto">
            <a:xfrm>
              <a:off x="6554938" y="2996952"/>
              <a:ext cx="1696887" cy="2133600"/>
              <a:chOff x="741513" y="3276600"/>
              <a:chExt cx="1696887" cy="2133600"/>
            </a:xfrm>
          </p:grpSpPr>
          <p:sp>
            <p:nvSpPr>
              <p:cNvPr id="225291" name="Freeform 4"/>
              <p:cNvSpPr>
                <a:spLocks/>
              </p:cNvSpPr>
              <p:nvPr/>
            </p:nvSpPr>
            <p:spPr bwMode="auto">
              <a:xfrm>
                <a:off x="1152525" y="44196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5292" name="Line 5"/>
              <p:cNvSpPr>
                <a:spLocks noChangeShapeType="1"/>
              </p:cNvSpPr>
              <p:nvPr/>
            </p:nvSpPr>
            <p:spPr bwMode="auto">
              <a:xfrm>
                <a:off x="1381125" y="43434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5293" name="Oval 6"/>
              <p:cNvSpPr>
                <a:spLocks noChangeArrowheads="1"/>
              </p:cNvSpPr>
              <p:nvPr/>
            </p:nvSpPr>
            <p:spPr bwMode="auto">
              <a:xfrm flipH="1">
                <a:off x="1457325" y="41910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5294" name="Line 7"/>
              <p:cNvSpPr>
                <a:spLocks noChangeShapeType="1"/>
              </p:cNvSpPr>
              <p:nvPr/>
            </p:nvSpPr>
            <p:spPr bwMode="auto">
              <a:xfrm>
                <a:off x="1152525" y="32766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5295" name="Line 8"/>
              <p:cNvSpPr>
                <a:spLocks noChangeShapeType="1"/>
              </p:cNvSpPr>
              <p:nvPr/>
            </p:nvSpPr>
            <p:spPr bwMode="auto">
              <a:xfrm>
                <a:off x="741513" y="3799594"/>
                <a:ext cx="1696887" cy="104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5296" name="Line 9"/>
              <p:cNvSpPr>
                <a:spLocks noChangeShapeType="1"/>
              </p:cNvSpPr>
              <p:nvPr/>
            </p:nvSpPr>
            <p:spPr bwMode="auto">
              <a:xfrm>
                <a:off x="1533525" y="38100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25286" name="Line 30"/>
            <p:cNvSpPr>
              <a:spLocks noChangeShapeType="1"/>
            </p:cNvSpPr>
            <p:nvPr/>
          </p:nvSpPr>
          <p:spPr bwMode="auto">
            <a:xfrm>
              <a:off x="7794625" y="4368552"/>
              <a:ext cx="1588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5287" name="Line 31"/>
            <p:cNvSpPr>
              <a:spLocks noChangeShapeType="1"/>
            </p:cNvSpPr>
            <p:nvPr/>
          </p:nvSpPr>
          <p:spPr bwMode="auto">
            <a:xfrm>
              <a:off x="7642225" y="45209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5288" name="Line 32"/>
            <p:cNvSpPr>
              <a:spLocks noChangeShapeType="1"/>
            </p:cNvSpPr>
            <p:nvPr/>
          </p:nvSpPr>
          <p:spPr bwMode="auto">
            <a:xfrm>
              <a:off x="7642225" y="4597152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5289" name="Line 35"/>
            <p:cNvSpPr>
              <a:spLocks noChangeShapeType="1"/>
            </p:cNvSpPr>
            <p:nvPr/>
          </p:nvSpPr>
          <p:spPr bwMode="auto">
            <a:xfrm>
              <a:off x="7794625" y="459715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5290" name="AutoShape 36"/>
            <p:cNvSpPr>
              <a:spLocks noChangeArrowheads="1"/>
            </p:cNvSpPr>
            <p:nvPr/>
          </p:nvSpPr>
          <p:spPr bwMode="auto">
            <a:xfrm flipV="1">
              <a:off x="7642225" y="4825752"/>
              <a:ext cx="304800" cy="228600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6960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Our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Goal </a:t>
            </a:r>
            <a:r>
              <a:rPr lang="en-US" sz="3200" dirty="0" smtClean="0">
                <a:latin typeface="Garamond" charset="0"/>
              </a:rPr>
              <a:t>[Liu+, ISCA 2013]</a:t>
            </a:r>
            <a:endParaRPr lang="en-US" sz="3200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21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Analyze the retention time behavior of DRAM cells in modern commodity DRAM devices 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aid the collection of accurate profile information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Provide a comprehensive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empirical investigation of two key challenges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to retention time profiling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Data Pattern Dependence (DPD)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Variable Retention Time (VRT)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63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5C4EEA1-7039-8D45-B190-DE89FE2F012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51520" y="6093296"/>
            <a:ext cx="8208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 Experimental Study of Data Retention Behavior in Modern DRAM Devices</a:t>
            </a:r>
            <a:r>
              <a:rPr lang="en-US" sz="14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2013.</a:t>
            </a:r>
          </a:p>
        </p:txBody>
      </p:sp>
    </p:spTree>
    <p:extLst>
      <p:ext uri="{BB962C8B-B14F-4D97-AF65-F5344CB8AC3E}">
        <p14:creationId xmlns:p14="http://schemas.microsoft.com/office/powerpoint/2010/main" val="32536935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Infrastructure (DRAM)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9512" y="386104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1600" dirty="0">
                <a:solidFill>
                  <a:srgbClr val="000000"/>
                </a:solidFill>
                <a:latin typeface="Tahoma"/>
              </a:rPr>
              <a:t>Liu+, “</a:t>
            </a:r>
            <a:r>
              <a:rPr lang="en-US" sz="1600" dirty="0">
                <a:solidFill>
                  <a:srgbClr val="0000FF"/>
                </a:solidFill>
                <a:latin typeface="Tahoma"/>
              </a:rPr>
              <a:t>An Experimental Study of Data Retention Behavior in Modern DRAM Devices: Implications for Retention Time Profiling Mechanisms</a:t>
            </a:r>
            <a:r>
              <a:rPr lang="en-US" sz="1600" dirty="0">
                <a:solidFill>
                  <a:srgbClr val="000000"/>
                </a:solidFill>
                <a:latin typeface="Tahoma"/>
              </a:rPr>
              <a:t>”, ISCA 2013.</a:t>
            </a:r>
          </a:p>
          <a:p>
            <a:pPr lvl="1"/>
            <a:endParaRPr lang="en-US" sz="16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Khan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Efficacy of Error Mitigation Techniques for DRAM Retention Failures: A Comparative Experimental Study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SIGMETRICS 2014.</a:t>
            </a:r>
            <a:endParaRPr lang="en-US" sz="1600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69352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Infrastructure (DRAM)</a:t>
            </a:r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sz="1600" dirty="0">
                <a:solidFill>
                  <a:srgbClr val="0000FF"/>
                </a:solidFill>
                <a:latin typeface="Tahoma"/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Controller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  <a:p>
            <a:pPr algn="ctr">
              <a:lnSpc>
                <a:spcPct val="90000"/>
              </a:lnSpc>
            </a:pPr>
            <a:endParaRPr lang="en-US" sz="3200" b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PC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25516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FPGAs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FPGAs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659625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DRAM Testing Platform and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9175"/>
            <a:ext cx="8610600" cy="5153025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Test platform: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Developed a DDR3 DRAM testing platform using the Xilinx ML605 FPGA development board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Temperature controlled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Tested DRAM chips: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248 commodity DRAM chips from five manufacturers (A,B,C,D,E)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Seven families based on equal capacity per device: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 1Gb, A 2Gb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B 2Gb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 2Gb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D 1Gb, D 2Gb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E 2Gb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93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936708F-65A4-D34B-A23F-D0B436DB79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7060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Experiment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Each module tested for multiple </a:t>
            </a:r>
            <a:r>
              <a:rPr lang="en-US" b="1" i="1" dirty="0">
                <a:latin typeface="Tahoma" charset="0"/>
                <a:ea typeface="ＭＳ Ｐゴシック" charset="0"/>
                <a:cs typeface="ＭＳ Ｐゴシック" charset="0"/>
              </a:rPr>
              <a:t>rounds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 of </a:t>
            </a:r>
            <a:r>
              <a:rPr lang="en-US" b="1" i="1" dirty="0">
                <a:latin typeface="Tahoma" charset="0"/>
                <a:ea typeface="ＭＳ Ｐゴシック" charset="0"/>
                <a:cs typeface="ＭＳ Ｐゴシック" charset="0"/>
              </a:rPr>
              <a:t>tests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endParaRPr lang="en-US" i="1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Each test searches for the set of cells with a retention time less than a threshold value for a particular data pattern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High-level structure of a test: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Write data pattern </a:t>
            </a:r>
            <a:r>
              <a:rPr lang="en-US" dirty="0">
                <a:latin typeface="Tahoma" charset="0"/>
                <a:ea typeface="ＭＳ Ｐゴシック" charset="0"/>
              </a:rPr>
              <a:t>to rows in a DRAM bank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Prevent refresh for</a:t>
            </a:r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 a period of time </a:t>
            </a:r>
            <a:r>
              <a:rPr lang="en-US" i="1" dirty="0" err="1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tWAIT</a:t>
            </a:r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, leave DRAM idle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Read stored data pattern</a:t>
            </a:r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, compare to written pattern and record corrupt cells as those with retention time &lt; </a:t>
            </a:r>
            <a:r>
              <a:rPr lang="en-US" i="1" dirty="0" err="1">
                <a:latin typeface="Tahoma" charset="0"/>
                <a:ea typeface="ＭＳ Ｐゴシック" charset="0"/>
                <a:sym typeface="Wingdings" charset="0"/>
              </a:rPr>
              <a:t>tWAIT</a:t>
            </a:r>
            <a:endParaRPr lang="en-US" i="1" dirty="0">
              <a:latin typeface="Tahoma" charset="0"/>
              <a:ea typeface="ＭＳ Ｐゴシック" charset="0"/>
              <a:sym typeface="Wingdings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  <a:sym typeface="Wingdings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Test details and important issues to pay attention to are discussed in paper</a:t>
            </a:r>
          </a:p>
          <a:p>
            <a:pPr lvl="1"/>
            <a:endParaRPr lang="en-US" dirty="0">
              <a:latin typeface="Tahoma" charset="0"/>
              <a:ea typeface="ＭＳ Ｐゴシック" charset="0"/>
              <a:sym typeface="Wingdings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14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9C02B3C-A9F0-F84C-8E45-BAED790E67A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407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Experiment Structure</a:t>
            </a:r>
          </a:p>
        </p:txBody>
      </p:sp>
      <p:sp>
        <p:nvSpPr>
          <p:cNvPr id="23245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87BFA0-083A-6A42-8E91-97D082EC8D2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32451" name="Picture 7" descr="expt-structur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765300"/>
            <a:ext cx="84709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3700" y="2120900"/>
            <a:ext cx="1752600" cy="825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1003300" y="1181100"/>
            <a:ext cx="561975" cy="965200"/>
            <a:chOff x="2463896" y="1778000"/>
            <a:chExt cx="561907" cy="965200"/>
          </a:xfrm>
        </p:grpSpPr>
        <p:sp>
          <p:nvSpPr>
            <p:cNvPr id="232459" name="TextBox 38"/>
            <p:cNvSpPr txBox="1">
              <a:spLocks noChangeArrowheads="1"/>
            </p:cNvSpPr>
            <p:nvPr/>
          </p:nvSpPr>
          <p:spPr bwMode="auto">
            <a:xfrm>
              <a:off x="2463896" y="1778000"/>
              <a:ext cx="5619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FF0000"/>
                  </a:solidFill>
                </a:rPr>
                <a:t>Test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743262" y="2133600"/>
              <a:ext cx="0" cy="6096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17500" y="1841500"/>
            <a:ext cx="5842000" cy="29591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5" name="Group 43"/>
          <p:cNvGrpSpPr>
            <a:grpSpLocks/>
          </p:cNvGrpSpPr>
          <p:nvPr/>
        </p:nvGrpSpPr>
        <p:grpSpPr bwMode="auto">
          <a:xfrm rot="13348504" flipV="1">
            <a:off x="5703888" y="1038225"/>
            <a:ext cx="781050" cy="949325"/>
            <a:chOff x="2358800" y="1768849"/>
            <a:chExt cx="781356" cy="974351"/>
          </a:xfrm>
        </p:grpSpPr>
        <p:sp>
          <p:nvSpPr>
            <p:cNvPr id="16" name="TextBox 38"/>
            <p:cNvSpPr txBox="1">
              <a:spLocks noChangeArrowheads="1"/>
            </p:cNvSpPr>
            <p:nvPr/>
          </p:nvSpPr>
          <p:spPr bwMode="auto">
            <a:xfrm rot="2548504">
              <a:off x="2358800" y="1768849"/>
              <a:ext cx="781356" cy="347704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FF"/>
                  </a:solidFill>
                </a:rPr>
                <a:t>Round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743832" y="2133805"/>
              <a:ext cx="0" cy="609377"/>
            </a:xfrm>
            <a:prstGeom prst="straightConnector1">
              <a:avLst/>
            </a:prstGeom>
            <a:ln w="28575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38"/>
          <p:cNvSpPr txBox="1">
            <a:spLocks noChangeArrowheads="1"/>
          </p:cNvSpPr>
          <p:nvPr/>
        </p:nvSpPr>
        <p:spPr bwMode="auto">
          <a:xfrm>
            <a:off x="1590675" y="1066800"/>
            <a:ext cx="2613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Tests both the data pattern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and its complement</a:t>
            </a:r>
          </a:p>
        </p:txBody>
      </p:sp>
    </p:spTree>
    <p:extLst>
      <p:ext uri="{BB962C8B-B14F-4D97-AF65-F5344CB8AC3E}">
        <p14:creationId xmlns:p14="http://schemas.microsoft.com/office/powerpoint/2010/main" val="39822378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Experiment Parameters</a:t>
            </a:r>
          </a:p>
        </p:txBody>
      </p:sp>
      <p:sp>
        <p:nvSpPr>
          <p:cNvPr id="2344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Most tests conducted at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45</a:t>
            </a:r>
            <a:r>
              <a:rPr lang="en-US" baseline="50000" dirty="0" smtClean="0">
                <a:latin typeface="Tahoma" charset="0"/>
                <a:ea typeface="ＭＳ Ｐゴシック" charset="0"/>
                <a:cs typeface="ＭＳ Ｐゴシック" charset="0"/>
              </a:rPr>
              <a:t>o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No cells observed to have a retention time less than 1.5 second at 45</a:t>
            </a:r>
            <a:r>
              <a:rPr lang="en-US" baseline="50000" dirty="0">
                <a:latin typeface="Tahoma" charset="0"/>
                <a:ea typeface="ＭＳ Ｐゴシック" charset="0"/>
                <a:cs typeface="ＭＳ Ｐゴシック" charset="0"/>
              </a:rPr>
              <a:t>o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Tested </a:t>
            </a:r>
            <a:r>
              <a:rPr lang="en-US" i="1" dirty="0" err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tWAIT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 in increments of 128ms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from 1.5 to 6.1 seconds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44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DC6EC10-CA06-0C4B-9849-58F6F3C42A5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4593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Tested Data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9175"/>
            <a:ext cx="8801100" cy="51530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All 0s/1s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Value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0/1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is written to all bits </a:t>
            </a:r>
          </a:p>
          <a:p>
            <a:pPr lvl="1">
              <a:defRPr/>
            </a:pPr>
            <a:r>
              <a:rPr lang="en-US" sz="2000" dirty="0">
                <a:latin typeface="Tahoma" charset="0"/>
                <a:ea typeface="ＭＳ Ｐゴシック" charset="0"/>
              </a:rPr>
              <a:t>Previous work suggested this is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sufficient</a:t>
            </a:r>
          </a:p>
          <a:p>
            <a:pPr lvl="1">
              <a:defRPr/>
            </a:pPr>
            <a:endParaRPr lang="en-US" sz="1000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Checkerboard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Consecutive bits alternate between 0 and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1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>
              <a:defRPr/>
            </a:pPr>
            <a:r>
              <a:rPr lang="en-US" sz="2000" dirty="0">
                <a:latin typeface="Tahoma" charset="0"/>
                <a:ea typeface="ＭＳ Ｐゴシック" charset="0"/>
              </a:rPr>
              <a:t>Coupling noise increases with voltage difference between the neighboring </a:t>
            </a:r>
            <a:r>
              <a:rPr lang="en-US" sz="2000" dirty="0" err="1">
                <a:latin typeface="Tahoma" charset="0"/>
                <a:ea typeface="ＭＳ Ｐゴシック" charset="0"/>
              </a:rPr>
              <a:t>bitlines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2000" dirty="0">
                <a:latin typeface="Tahoma" charset="0"/>
                <a:ea typeface="ＭＳ Ｐゴシック" charset="0"/>
                <a:sym typeface="Wingdings" charset="0"/>
              </a:rPr>
              <a:t> </a:t>
            </a:r>
            <a:r>
              <a:rPr lang="en-US" sz="2000" dirty="0">
                <a:latin typeface="Tahoma" charset="0"/>
                <a:ea typeface="ＭＳ Ｐゴシック" charset="0"/>
              </a:rPr>
              <a:t>May induce worst case data pattern (if adjacent bits mapped to adjacent cells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)</a:t>
            </a:r>
          </a:p>
          <a:p>
            <a:pPr lvl="1">
              <a:defRPr/>
            </a:pPr>
            <a:endParaRPr lang="en-US" sz="1000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Walk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Attempts to ensure a single cell storing 1 is surrounded by cells storing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0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>
              <a:defRPr/>
            </a:pPr>
            <a:r>
              <a:rPr lang="en-US" sz="2000" dirty="0">
                <a:latin typeface="Tahoma" charset="0"/>
                <a:ea typeface="ＭＳ Ｐゴシック" charset="0"/>
              </a:rPr>
              <a:t>This may lead to even worse coupling noise and retention time due to coupling between </a:t>
            </a:r>
            <a:r>
              <a:rPr lang="en-US" sz="2000" i="1" dirty="0">
                <a:latin typeface="Tahoma" charset="0"/>
                <a:ea typeface="ＭＳ Ｐゴシック" charset="0"/>
              </a:rPr>
              <a:t>nearby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2000" dirty="0" err="1">
                <a:latin typeface="Tahoma" charset="0"/>
                <a:ea typeface="ＭＳ Ｐゴシック" charset="0"/>
              </a:rPr>
              <a:t>bitlines</a:t>
            </a:r>
            <a:r>
              <a:rPr lang="en-US" sz="2000" dirty="0">
                <a:latin typeface="Tahoma" charset="0"/>
                <a:ea typeface="ＭＳ Ｐゴシック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[Li+ IEEE TCSI 2011]</a:t>
            </a:r>
          </a:p>
          <a:p>
            <a:pPr lvl="1">
              <a:defRPr/>
            </a:pPr>
            <a:r>
              <a:rPr lang="en-US" sz="2000" dirty="0">
                <a:latin typeface="Tahoma" charset="0"/>
                <a:ea typeface="ＭＳ Ｐゴシック" charset="0"/>
              </a:rPr>
              <a:t>Walk pattern is permuted in each round to exercise different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cells</a:t>
            </a:r>
          </a:p>
          <a:p>
            <a:pPr lvl="1">
              <a:defRPr/>
            </a:pPr>
            <a:endParaRPr lang="en-US" sz="1000" dirty="0">
              <a:latin typeface="Tahoma" charset="0"/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Random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Randomly generated data is written to each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row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>
              <a:defRPr/>
            </a:pPr>
            <a:r>
              <a:rPr lang="en-US" sz="2000" dirty="0">
                <a:latin typeface="Tahoma" charset="0"/>
                <a:ea typeface="ＭＳ Ｐゴシック" charset="0"/>
              </a:rPr>
              <a:t>A new set of random data is generated for each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round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defRPr/>
            </a:pP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355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44B890-605C-7141-9A5B-636FF770A54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1300" y="990600"/>
            <a:ext cx="8813800" cy="2603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38"/>
          <p:cNvSpPr txBox="1">
            <a:spLocks noChangeArrowheads="1"/>
          </p:cNvSpPr>
          <p:nvPr/>
        </p:nvSpPr>
        <p:spPr bwMode="auto">
          <a:xfrm>
            <a:off x="6543675" y="990600"/>
            <a:ext cx="246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smtClean="0">
                <a:solidFill>
                  <a:srgbClr val="FF0000"/>
                </a:solidFill>
              </a:rPr>
              <a:t>Fixed patterns</a:t>
            </a:r>
          </a:p>
        </p:txBody>
      </p:sp>
    </p:spTree>
    <p:extLst>
      <p:ext uri="{BB962C8B-B14F-4D97-AF65-F5344CB8AC3E}">
        <p14:creationId xmlns:p14="http://schemas.microsoft.com/office/powerpoint/2010/main" val="26840927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DRAM Retention Time: Results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6546" name="Content Placeholder 2"/>
          <p:cNvSpPr>
            <a:spLocks noGrp="1"/>
          </p:cNvSpPr>
          <p:nvPr>
            <p:ph idx="1"/>
          </p:nvPr>
        </p:nvSpPr>
        <p:spPr>
          <a:xfrm>
            <a:off x="228600" y="1096963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Foundational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Results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Temperature Dependence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Retention Time Distribution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Data Pattern Dependence: Analysis and Implications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Variable Retention Time: Analysis and Implications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</p:txBody>
      </p:sp>
      <p:sp>
        <p:nvSpPr>
          <p:cNvPr id="2365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7A85A6-4083-A940-BF34-3561032BD76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5564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Temperature Stability</a:t>
            </a:r>
          </a:p>
        </p:txBody>
      </p:sp>
      <p:sp>
        <p:nvSpPr>
          <p:cNvPr id="23859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1CF4B17-CB44-AB48-9C57-A2E6EDF1874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38595" name="Picture 4" descr="temp-var_temperat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65200"/>
            <a:ext cx="6286500" cy="532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6900" y="6326188"/>
            <a:ext cx="7810500" cy="46196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Tested chips at five different stable temperatures</a:t>
            </a:r>
          </a:p>
        </p:txBody>
      </p:sp>
    </p:spTree>
    <p:extLst>
      <p:ext uri="{BB962C8B-B14F-4D97-AF65-F5344CB8AC3E}">
        <p14:creationId xmlns:p14="http://schemas.microsoft.com/office/powerpoint/2010/main" val="37885137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Dependence of Retention Time on Temperature</a:t>
            </a:r>
          </a:p>
        </p:txBody>
      </p:sp>
      <p:sp>
        <p:nvSpPr>
          <p:cNvPr id="23961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1B41D01-CC02-5D43-999F-C7A0F8647C1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39619" name="Picture 4" descr="temp-var_norm-re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1044575"/>
            <a:ext cx="6764337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2879725" y="1447800"/>
            <a:ext cx="393700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1985963" y="1433513"/>
            <a:ext cx="881062" cy="177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510" name="TextBox 38"/>
          <p:cNvSpPr txBox="1">
            <a:spLocks noChangeArrowheads="1"/>
          </p:cNvSpPr>
          <p:nvPr/>
        </p:nvSpPr>
        <p:spPr bwMode="auto">
          <a:xfrm>
            <a:off x="23813" y="1116013"/>
            <a:ext cx="20208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Fraction of cells that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exhibited retention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time failure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at any </a:t>
            </a:r>
            <a:r>
              <a:rPr lang="en-US" sz="1600" i="1" smtClean="0">
                <a:solidFill>
                  <a:srgbClr val="FF0000"/>
                </a:solidFill>
              </a:rPr>
              <a:t>tWAIT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for any data pattern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at 50</a:t>
            </a:r>
            <a:r>
              <a:rPr lang="en-US" sz="1600" baseline="50000" smtClean="0">
                <a:solidFill>
                  <a:srgbClr val="FF0000"/>
                </a:solidFill>
                <a:latin typeface="Tahoma" charset="0"/>
              </a:rPr>
              <a:t>o</a:t>
            </a:r>
            <a:r>
              <a:rPr lang="en-US" sz="1600" smtClean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3843338" y="2124075"/>
            <a:ext cx="450850" cy="11096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13" name="Straight Arrow Connector 12"/>
          <p:cNvCxnSpPr>
            <a:endCxn id="12" idx="2"/>
          </p:cNvCxnSpPr>
          <p:nvPr/>
        </p:nvCxnSpPr>
        <p:spPr bwMode="auto">
          <a:xfrm flipV="1">
            <a:off x="2043113" y="2679700"/>
            <a:ext cx="1800225" cy="3587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513" name="TextBox 38"/>
          <p:cNvSpPr txBox="1">
            <a:spLocks noChangeArrowheads="1"/>
          </p:cNvSpPr>
          <p:nvPr/>
        </p:nvSpPr>
        <p:spPr bwMode="auto">
          <a:xfrm>
            <a:off x="-22225" y="2968625"/>
            <a:ext cx="22717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Normalized retention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times of the same cells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at 55</a:t>
            </a:r>
            <a:r>
              <a:rPr lang="en-US" sz="1600" baseline="50000" smtClean="0">
                <a:solidFill>
                  <a:srgbClr val="FF0000"/>
                </a:solidFill>
                <a:latin typeface="Tahoma" charset="0"/>
              </a:rPr>
              <a:t>o</a:t>
            </a:r>
            <a:r>
              <a:rPr lang="en-US" sz="1600" smtClean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0" name="Oval 19"/>
          <p:cNvSpPr/>
          <p:nvPr/>
        </p:nvSpPr>
        <p:spPr>
          <a:xfrm>
            <a:off x="6862763" y="3324225"/>
            <a:ext cx="393700" cy="22145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49515" name="TextBox 38"/>
          <p:cNvSpPr txBox="1">
            <a:spLocks noChangeArrowheads="1"/>
          </p:cNvSpPr>
          <p:nvPr/>
        </p:nvSpPr>
        <p:spPr bwMode="auto">
          <a:xfrm>
            <a:off x="0" y="5021263"/>
            <a:ext cx="22717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Normalized retention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times of the same cells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At 70</a:t>
            </a:r>
            <a:r>
              <a:rPr lang="en-US" sz="1600" baseline="50000" smtClean="0">
                <a:solidFill>
                  <a:srgbClr val="FF0000"/>
                </a:solidFill>
                <a:latin typeface="Tahoma" charset="0"/>
              </a:rPr>
              <a:t>o</a:t>
            </a:r>
            <a:r>
              <a:rPr lang="en-US" sz="1600" smtClean="0">
                <a:solidFill>
                  <a:srgbClr val="FF0000"/>
                </a:solidFill>
              </a:rPr>
              <a:t>C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2200275" y="5356225"/>
            <a:ext cx="4752975" cy="3000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V="1">
            <a:off x="3692525" y="3822700"/>
            <a:ext cx="1190625" cy="62865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 bwMode="auto">
          <a:xfrm flipV="1">
            <a:off x="3692525" y="4006850"/>
            <a:ext cx="1911350" cy="4587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519" name="TextBox 38"/>
          <p:cNvSpPr txBox="1">
            <a:spLocks noChangeArrowheads="1"/>
          </p:cNvSpPr>
          <p:nvPr/>
        </p:nvSpPr>
        <p:spPr bwMode="auto">
          <a:xfrm>
            <a:off x="2735263" y="4457700"/>
            <a:ext cx="2590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FF"/>
                </a:solidFill>
              </a:rPr>
              <a:t>Best-fit exponential curves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FF"/>
                </a:solidFill>
              </a:rPr>
              <a:t>for retention time change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FF"/>
                </a:solidFill>
              </a:rPr>
              <a:t>with temperature</a:t>
            </a:r>
          </a:p>
        </p:txBody>
      </p:sp>
    </p:spTree>
    <p:extLst>
      <p:ext uri="{BB962C8B-B14F-4D97-AF65-F5344CB8AC3E}">
        <p14:creationId xmlns:p14="http://schemas.microsoft.com/office/powerpoint/2010/main" val="10327497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9510" grpId="0"/>
      <p:bldP spid="12" grpId="0" animBg="1"/>
      <p:bldP spid="149513" grpId="0"/>
      <p:bldP spid="20" grpId="0" animBg="1"/>
      <p:bldP spid="149515" grpId="0"/>
      <p:bldP spid="1495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sz="3600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Dependence of Retention Time on Temperature</a:t>
            </a:r>
            <a:endParaRPr lang="en-US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06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06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421750-3C9C-2A48-9899-06B48E6343EB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40644" name="Picture 4" descr="temp-var_norm-re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1044575"/>
            <a:ext cx="6764337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788" y="5133975"/>
            <a:ext cx="8593137" cy="831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Relationship between retention time and temperature is consistently bounded (predictable) within a device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725" y="5954713"/>
            <a:ext cx="8594725" cy="831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Every 10</a:t>
            </a:r>
            <a:r>
              <a:rPr lang="en-US" sz="2400" baseline="50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C temperature increase </a:t>
            </a:r>
          </a:p>
          <a:p>
            <a:pPr marL="342900" indent="-342900" algn="ctr">
              <a:buFont typeface="Wingdings" charset="0"/>
              <a:buChar char="à"/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sym typeface="Wingdings"/>
              </a:rPr>
              <a:t>46.5% reduction in retention time in the worst case</a:t>
            </a:r>
            <a:endParaRPr lang="en-US" sz="2400" b="1" kern="0" dirty="0">
              <a:solidFill>
                <a:srgbClr val="0000FF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655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Retention Time Distribution</a:t>
            </a:r>
          </a:p>
        </p:txBody>
      </p:sp>
      <p:sp>
        <p:nvSpPr>
          <p:cNvPr id="24166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946900" y="6424613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01818D-C5CA-8E43-8FDB-60478C7F7E7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41667" name="Picture 4" descr="retention-distribu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949325"/>
            <a:ext cx="6929437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2725" y="6005513"/>
            <a:ext cx="8594725" cy="46196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Minimum tested retention time ~1.5s at 45C </a:t>
            </a: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sym typeface="Wingdings"/>
              </a:rPr>
              <a:t> ~126ms at 85C </a:t>
            </a:r>
            <a:endParaRPr lang="en-US" sz="2400" b="1" kern="0" dirty="0">
              <a:solidFill>
                <a:srgbClr val="0000FF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950" y="6040438"/>
            <a:ext cx="8594725" cy="46196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Very few cells exhibit the lowest retention times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563" y="6051550"/>
            <a:ext cx="8594725" cy="4603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Shape of the curve consistent with previous 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8288" y="5984875"/>
            <a:ext cx="8594725" cy="8302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Newer device families have more weak cells than older ones</a:t>
            </a:r>
          </a:p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Likely a result of technology scaling</a:t>
            </a:r>
          </a:p>
        </p:txBody>
      </p:sp>
      <p:sp>
        <p:nvSpPr>
          <p:cNvPr id="10" name="Oval 9"/>
          <p:cNvSpPr/>
          <p:nvPr/>
        </p:nvSpPr>
        <p:spPr>
          <a:xfrm>
            <a:off x="7423150" y="4365625"/>
            <a:ext cx="904875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431088" y="2409825"/>
            <a:ext cx="904875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2" name="TextBox 38"/>
          <p:cNvSpPr txBox="1">
            <a:spLocks noChangeArrowheads="1"/>
          </p:cNvSpPr>
          <p:nvPr/>
        </p:nvSpPr>
        <p:spPr bwMode="auto">
          <a:xfrm>
            <a:off x="8329613" y="4356100"/>
            <a:ext cx="890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OLDER</a:t>
            </a:r>
          </a:p>
        </p:txBody>
      </p:sp>
      <p:sp>
        <p:nvSpPr>
          <p:cNvPr id="13" name="TextBox 38"/>
          <p:cNvSpPr txBox="1">
            <a:spLocks noChangeArrowheads="1"/>
          </p:cNvSpPr>
          <p:nvPr/>
        </p:nvSpPr>
        <p:spPr bwMode="auto">
          <a:xfrm>
            <a:off x="8289925" y="2439988"/>
            <a:ext cx="9477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NEWER</a:t>
            </a:r>
          </a:p>
        </p:txBody>
      </p:sp>
      <p:sp>
        <p:nvSpPr>
          <p:cNvPr id="14" name="Oval 13"/>
          <p:cNvSpPr/>
          <p:nvPr/>
        </p:nvSpPr>
        <p:spPr>
          <a:xfrm>
            <a:off x="7386638" y="5146675"/>
            <a:ext cx="904875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5" name="TextBox 38"/>
          <p:cNvSpPr txBox="1">
            <a:spLocks noChangeArrowheads="1"/>
          </p:cNvSpPr>
          <p:nvPr/>
        </p:nvSpPr>
        <p:spPr bwMode="auto">
          <a:xfrm>
            <a:off x="8329613" y="5186363"/>
            <a:ext cx="8905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OLDER</a:t>
            </a:r>
          </a:p>
        </p:txBody>
      </p:sp>
      <p:sp>
        <p:nvSpPr>
          <p:cNvPr id="16" name="Oval 15"/>
          <p:cNvSpPr/>
          <p:nvPr/>
        </p:nvSpPr>
        <p:spPr>
          <a:xfrm>
            <a:off x="7432675" y="1882775"/>
            <a:ext cx="904875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7" name="TextBox 38"/>
          <p:cNvSpPr txBox="1">
            <a:spLocks noChangeArrowheads="1"/>
          </p:cNvSpPr>
          <p:nvPr/>
        </p:nvSpPr>
        <p:spPr bwMode="auto">
          <a:xfrm>
            <a:off x="8291513" y="1912938"/>
            <a:ext cx="9477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0000"/>
                </a:solidFill>
              </a:rPr>
              <a:t>NEWER</a:t>
            </a:r>
          </a:p>
        </p:txBody>
      </p:sp>
    </p:spTree>
    <p:extLst>
      <p:ext uri="{BB962C8B-B14F-4D97-AF65-F5344CB8AC3E}">
        <p14:creationId xmlns:p14="http://schemas.microsoft.com/office/powerpoint/2010/main" val="6118569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/>
      <p:bldP spid="12" grpId="1"/>
      <p:bldP spid="13" grpId="0"/>
      <p:bldP spid="13" grpId="1"/>
      <p:bldP spid="14" grpId="0" animBg="1"/>
      <p:bldP spid="15" grpId="0"/>
      <p:bldP spid="16" grpId="0" animBg="1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DRAM Retention Time: Results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6546" name="Content Placeholder 2"/>
          <p:cNvSpPr>
            <a:spLocks noGrp="1"/>
          </p:cNvSpPr>
          <p:nvPr>
            <p:ph idx="1"/>
          </p:nvPr>
        </p:nvSpPr>
        <p:spPr>
          <a:xfrm>
            <a:off x="228600" y="1096963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Foundational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Results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Temperature Dependence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Retention Time Distribution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 Pattern Dependence: Analysis and Implications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Variable Retention Time: Analysis and Implications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</p:txBody>
      </p:sp>
      <p:sp>
        <p:nvSpPr>
          <p:cNvPr id="2365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7A85A6-4083-A940-BF34-3561032BD76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8791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Some Terminology</a:t>
            </a:r>
          </a:p>
        </p:txBody>
      </p:sp>
      <p:sp>
        <p:nvSpPr>
          <p:cNvPr id="2662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Failure population of cells with Retention Time X: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The set of all cells that exhibit retention failure in any test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with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any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 data pattern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at that retention time (</a:t>
            </a:r>
            <a:r>
              <a:rPr lang="en-US" i="1">
                <a:latin typeface="Tahoma" charset="0"/>
                <a:ea typeface="ＭＳ Ｐゴシック" charset="0"/>
                <a:cs typeface="ＭＳ Ｐゴシック" charset="0"/>
              </a:rPr>
              <a:t>tWAIT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i="1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Retention Failure Coverage of a Data Pattern DP: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Fraction of cells with retention time X that exhibit retention failure with that </a:t>
            </a:r>
            <a:r>
              <a:rPr lang="en-US" i="1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particular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 data pattern DP</a:t>
            </a: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If retention times are not dependent on data pattern stored in cells, we would expect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Coverage of any data pattern to be 100%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 other words, if one data pattern causes a retention failure, any other data pattern also would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47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3E3E665-1141-7D46-B227-8082AFCF32F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186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Recall the Tested Data Patterns</a:t>
            </a:r>
          </a:p>
        </p:txBody>
      </p:sp>
      <p:sp>
        <p:nvSpPr>
          <p:cNvPr id="245762" name="Content Placeholder 2"/>
          <p:cNvSpPr>
            <a:spLocks noGrp="1"/>
          </p:cNvSpPr>
          <p:nvPr>
            <p:ph idx="1"/>
          </p:nvPr>
        </p:nvSpPr>
        <p:spPr>
          <a:xfrm>
            <a:off x="228600" y="1095375"/>
            <a:ext cx="8801100" cy="5153025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All 0s/1s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: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Value 0/1 is written to all bits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Checkerboard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: Consecutive bits alternate between 0 and 1 </a:t>
            </a: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Walk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: Attempts to ensure a single cell storing 1 is surrounded by cells storing 0 </a:t>
            </a: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Random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: Randomly generated data is written to each row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57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7036968-348F-5742-B3BB-89408DF745B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1300" y="1016000"/>
            <a:ext cx="8813800" cy="1930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sp>
        <p:nvSpPr>
          <p:cNvPr id="245765" name="TextBox 38"/>
          <p:cNvSpPr txBox="1">
            <a:spLocks noChangeArrowheads="1"/>
          </p:cNvSpPr>
          <p:nvPr/>
        </p:nvSpPr>
        <p:spPr bwMode="auto">
          <a:xfrm>
            <a:off x="6543675" y="1092200"/>
            <a:ext cx="246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smtClean="0">
                <a:solidFill>
                  <a:srgbClr val="FF0000"/>
                </a:solidFill>
              </a:rPr>
              <a:t>Fixed patterns</a:t>
            </a:r>
          </a:p>
        </p:txBody>
      </p:sp>
    </p:spTree>
    <p:extLst>
      <p:ext uri="{BB962C8B-B14F-4D97-AF65-F5344CB8AC3E}">
        <p14:creationId xmlns:p14="http://schemas.microsoft.com/office/powerpoint/2010/main" val="732069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Title 1"/>
          <p:cNvSpPr>
            <a:spLocks noGrp="1"/>
          </p:cNvSpPr>
          <p:nvPr>
            <p:ph type="title"/>
          </p:nvPr>
        </p:nvSpPr>
        <p:spPr>
          <a:xfrm>
            <a:off x="88900" y="152400"/>
            <a:ext cx="90551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Retention Failure Coverage of Data Patterns</a:t>
            </a:r>
          </a:p>
        </p:txBody>
      </p:sp>
      <p:sp>
        <p:nvSpPr>
          <p:cNvPr id="24678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E05DB2F-0BBF-E94E-BB01-E4E50DCD1B8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46787" name="Picture 1" descr="coverage_a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927100"/>
            <a:ext cx="6451600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788" name="TextBox 38"/>
          <p:cNvSpPr txBox="1">
            <a:spLocks noChangeArrowheads="1"/>
          </p:cNvSpPr>
          <p:nvPr/>
        </p:nvSpPr>
        <p:spPr bwMode="auto">
          <a:xfrm>
            <a:off x="6578600" y="2033588"/>
            <a:ext cx="2592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A 2Gb chip family</a:t>
            </a:r>
          </a:p>
        </p:txBody>
      </p:sp>
      <p:sp>
        <p:nvSpPr>
          <p:cNvPr id="246789" name="TextBox 38"/>
          <p:cNvSpPr txBox="1">
            <a:spLocks noChangeArrowheads="1"/>
          </p:cNvSpPr>
          <p:nvPr/>
        </p:nvSpPr>
        <p:spPr bwMode="auto">
          <a:xfrm>
            <a:off x="6824663" y="2490788"/>
            <a:ext cx="2084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6.1s retention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888" y="59340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Walk</a:t>
            </a: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 is the most effective data pattern for this device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588" y="54641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Coverage of fixed patterns is low: ~30% for </a:t>
            </a:r>
            <a:r>
              <a:rPr lang="en-US" sz="2400" b="1" i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All 0s/1s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188" y="63912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No data pattern achieves 100% coverage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5588" y="4645025"/>
            <a:ext cx="8594725" cy="8302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Different data patterns have widely different coverage:</a:t>
            </a:r>
          </a:p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Data pattern dependence exists and is severe</a:t>
            </a:r>
          </a:p>
        </p:txBody>
      </p:sp>
    </p:spTree>
    <p:extLst>
      <p:ext uri="{BB962C8B-B14F-4D97-AF65-F5344CB8AC3E}">
        <p14:creationId xmlns:p14="http://schemas.microsoft.com/office/powerpoint/2010/main" val="1839232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Title 1"/>
          <p:cNvSpPr>
            <a:spLocks noGrp="1"/>
          </p:cNvSpPr>
          <p:nvPr>
            <p:ph type="title"/>
          </p:nvPr>
        </p:nvSpPr>
        <p:spPr>
          <a:xfrm>
            <a:off x="165100" y="152400"/>
            <a:ext cx="89789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Retention Failure Coverage of Data Patterns</a:t>
            </a:r>
          </a:p>
        </p:txBody>
      </p:sp>
      <p:sp>
        <p:nvSpPr>
          <p:cNvPr id="24781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D9688B-9E5B-1545-8C2B-39C73FA4E08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47811" name="Picture 1" descr="coverage_b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52500"/>
            <a:ext cx="6434138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2" name="TextBox 38"/>
          <p:cNvSpPr txBox="1">
            <a:spLocks noChangeArrowheads="1"/>
          </p:cNvSpPr>
          <p:nvPr/>
        </p:nvSpPr>
        <p:spPr bwMode="auto">
          <a:xfrm>
            <a:off x="6577013" y="2033588"/>
            <a:ext cx="2595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B 2Gb chip family</a:t>
            </a:r>
          </a:p>
        </p:txBody>
      </p:sp>
      <p:sp>
        <p:nvSpPr>
          <p:cNvPr id="247813" name="TextBox 38"/>
          <p:cNvSpPr txBox="1">
            <a:spLocks noChangeArrowheads="1"/>
          </p:cNvSpPr>
          <p:nvPr/>
        </p:nvSpPr>
        <p:spPr bwMode="auto">
          <a:xfrm>
            <a:off x="6824663" y="2490788"/>
            <a:ext cx="2084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6.1s retention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888" y="57816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Random</a:t>
            </a: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 is the most effective data pattern for this device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888" y="62388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No data pattern achieves 100% coverage</a:t>
            </a:r>
          </a:p>
        </p:txBody>
      </p:sp>
    </p:spTree>
    <p:extLst>
      <p:ext uri="{BB962C8B-B14F-4D97-AF65-F5344CB8AC3E}">
        <p14:creationId xmlns:p14="http://schemas.microsoft.com/office/powerpoint/2010/main" val="17521159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Title 1"/>
          <p:cNvSpPr>
            <a:spLocks noGrp="1"/>
          </p:cNvSpPr>
          <p:nvPr>
            <p:ph type="title"/>
          </p:nvPr>
        </p:nvSpPr>
        <p:spPr>
          <a:xfrm>
            <a:off x="114300" y="152400"/>
            <a:ext cx="90297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Retention Failure Coverage of Data Patterns</a:t>
            </a:r>
          </a:p>
        </p:txBody>
      </p:sp>
      <p:sp>
        <p:nvSpPr>
          <p:cNvPr id="24883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7E4813A-9342-024F-9B31-FB95273B311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48835" name="Picture 4" descr="coverage_c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028700"/>
            <a:ext cx="6527800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2888" y="57816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Random</a:t>
            </a: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 is the most effective data pattern for this device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2888" y="6238875"/>
            <a:ext cx="8594725" cy="4619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No data pattern achieves 100% coverage</a:t>
            </a:r>
          </a:p>
        </p:txBody>
      </p:sp>
      <p:sp>
        <p:nvSpPr>
          <p:cNvPr id="248838" name="TextBox 38"/>
          <p:cNvSpPr txBox="1">
            <a:spLocks noChangeArrowheads="1"/>
          </p:cNvSpPr>
          <p:nvPr/>
        </p:nvSpPr>
        <p:spPr bwMode="auto">
          <a:xfrm>
            <a:off x="6567488" y="2033588"/>
            <a:ext cx="2614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C 2Gb chip family</a:t>
            </a:r>
          </a:p>
        </p:txBody>
      </p:sp>
      <p:sp>
        <p:nvSpPr>
          <p:cNvPr id="248839" name="TextBox 38"/>
          <p:cNvSpPr txBox="1">
            <a:spLocks noChangeArrowheads="1"/>
          </p:cNvSpPr>
          <p:nvPr/>
        </p:nvSpPr>
        <p:spPr bwMode="auto">
          <a:xfrm>
            <a:off x="6824663" y="2490788"/>
            <a:ext cx="2084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</a:rPr>
              <a:t>6.1s retention time</a:t>
            </a:r>
          </a:p>
        </p:txBody>
      </p:sp>
    </p:spTree>
    <p:extLst>
      <p:ext uri="{BB962C8B-B14F-4D97-AF65-F5344CB8AC3E}">
        <p14:creationId xmlns:p14="http://schemas.microsoft.com/office/powerpoint/2010/main" val="33246612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5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Data Pattern Dependence: Observations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9175"/>
            <a:ext cx="8610600" cy="51530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</a:rPr>
              <a:t>A cell’s retention time is heavily influenced by data pattern stored in other cells </a:t>
            </a:r>
          </a:p>
          <a:p>
            <a:pPr lvl="1">
              <a:defRPr/>
            </a:pPr>
            <a:r>
              <a:rPr lang="en-US" dirty="0">
                <a:sym typeface="Wingdings"/>
              </a:rPr>
              <a:t>P</a:t>
            </a:r>
            <a:r>
              <a:rPr lang="en-US" dirty="0" smtClean="0">
                <a:sym typeface="Wingdings"/>
              </a:rPr>
              <a:t>attern affects the coupling noise, which affects cell leakage </a:t>
            </a: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</a:rPr>
              <a:t>No tested data pattern exercises the worst case retention time for all cells (no pattern has 100% coverage) </a:t>
            </a:r>
          </a:p>
          <a:p>
            <a:pPr lvl="1">
              <a:defRPr/>
            </a:pPr>
            <a:r>
              <a:rPr lang="en-US" dirty="0">
                <a:sym typeface="Wingdings"/>
              </a:rPr>
              <a:t>N</a:t>
            </a:r>
            <a:r>
              <a:rPr lang="en-US" dirty="0" smtClean="0">
                <a:sym typeface="Wingdings"/>
              </a:rPr>
              <a:t>o pattern is able to induce the worst-case coupling noise for every cell</a:t>
            </a:r>
          </a:p>
          <a:p>
            <a:pPr lvl="1">
              <a:defRPr/>
            </a:pPr>
            <a:r>
              <a:rPr lang="en-US" dirty="0" smtClean="0">
                <a:sym typeface="Wingdings"/>
              </a:rPr>
              <a:t>Problem: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Underlying DRAM circuit organization is </a:t>
            </a:r>
            <a:r>
              <a:rPr lang="en-US" i="1" dirty="0" smtClean="0">
                <a:solidFill>
                  <a:srgbClr val="FF0000"/>
                </a:solidFill>
                <a:sym typeface="Wingdings"/>
              </a:rPr>
              <a:t>not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known to the memory controller </a:t>
            </a:r>
            <a:r>
              <a:rPr lang="en-US" dirty="0" smtClean="0">
                <a:sym typeface="Wingdings"/>
              </a:rPr>
              <a:t> very hard to construct a pattern that exercises the worst-case cell leakage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>
                <a:sym typeface="Wingdings"/>
              </a:rPr>
              <a:t>	</a:t>
            </a:r>
            <a:r>
              <a:rPr lang="en-US" sz="2000" dirty="0" smtClean="0">
                <a:sym typeface="Wingdings"/>
              </a:rPr>
              <a:t> Opaque mapping of addresses to physical DRAM geometry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sz="2000" dirty="0" smtClean="0"/>
              <a:t>	</a:t>
            </a:r>
            <a:r>
              <a:rPr lang="en-US" sz="2000" dirty="0" smtClean="0">
                <a:sym typeface="Wingdings"/>
              </a:rPr>
              <a:t> Internal remapping of addresses within DRAM to tolerate faults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sz="2000" dirty="0">
                <a:sym typeface="Wingdings"/>
              </a:rPr>
              <a:t>	</a:t>
            </a:r>
            <a:r>
              <a:rPr lang="en-US" sz="2000" dirty="0" smtClean="0">
                <a:sym typeface="Wingdings"/>
              </a:rPr>
              <a:t> Second order coupling effects are very hard to determine</a:t>
            </a:r>
            <a:endParaRPr lang="en-US" sz="2000" dirty="0" smtClean="0"/>
          </a:p>
          <a:p>
            <a:pPr marL="0" indent="0">
              <a:buFont typeface="Wingdings" charset="0"/>
              <a:buNone/>
              <a:defRPr/>
            </a:pPr>
            <a:endParaRPr lang="en-US" sz="2000" dirty="0" smtClean="0"/>
          </a:p>
        </p:txBody>
      </p:sp>
      <p:sp>
        <p:nvSpPr>
          <p:cNvPr id="2928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913072-D73D-AC4D-98B1-C31F59CB51E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011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89" name="Title 1"/>
          <p:cNvSpPr>
            <a:spLocks noGrp="1"/>
          </p:cNvSpPr>
          <p:nvPr>
            <p:ph type="title"/>
          </p:nvPr>
        </p:nvSpPr>
        <p:spPr>
          <a:xfrm>
            <a:off x="101600" y="152400"/>
            <a:ext cx="90424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Data Pattern Dependence: Observations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75"/>
            <a:ext cx="8712200" cy="5153025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Fixed, simple data patterns have low coverage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They do not exercise the worst-case coupling noise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effectiveness of each data pattern varies significantly between DRAM devices (of the same or different vendors)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Underlying DRAM circuit organization likely differs between different devices 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patterns leading to worst coupling are different in different devices</a:t>
            </a:r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Technology scaling appears to increase the impact of data pattern dependence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Scaling reduces the physical distance between circuit elements, increasing the magnitude of coupling effects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38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0CA338A-A4F0-3746-818A-DA9454D2C906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188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Effect of Technology Scaling on DPD</a:t>
            </a:r>
            <a:br>
              <a:rPr lang="en-US">
                <a:latin typeface="Garamond" charset="0"/>
                <a:ea typeface="ＭＳ Ｐゴシック" charset="0"/>
                <a:cs typeface="ＭＳ Ｐゴシック" charset="0"/>
              </a:rPr>
            </a:br>
            <a:endParaRPr lang="en-US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985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50BD7A-BEB5-684E-863E-EF4E922E8F46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49859" name="Picture 4" descr="coverage_a128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092200"/>
            <a:ext cx="4632325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0" name="Picture 5" descr="coverage_a256m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88" y="1104900"/>
            <a:ext cx="46164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61" name="TextBox 38"/>
          <p:cNvSpPr txBox="1">
            <a:spLocks noChangeArrowheads="1"/>
          </p:cNvSpPr>
          <p:nvPr/>
        </p:nvSpPr>
        <p:spPr bwMode="auto">
          <a:xfrm>
            <a:off x="1193800" y="4967288"/>
            <a:ext cx="2592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A 1Gb chip family</a:t>
            </a:r>
          </a:p>
        </p:txBody>
      </p:sp>
      <p:sp>
        <p:nvSpPr>
          <p:cNvPr id="249862" name="TextBox 38"/>
          <p:cNvSpPr txBox="1">
            <a:spLocks noChangeArrowheads="1"/>
          </p:cNvSpPr>
          <p:nvPr/>
        </p:nvSpPr>
        <p:spPr bwMode="auto">
          <a:xfrm>
            <a:off x="5689600" y="4954588"/>
            <a:ext cx="2592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A 2Gb chip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888" y="5781675"/>
            <a:ext cx="8594725" cy="8302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The lowest-coverage data pattern achieves much lower coverage for the smaller technology node</a:t>
            </a:r>
          </a:p>
        </p:txBody>
      </p:sp>
      <p:sp>
        <p:nvSpPr>
          <p:cNvPr id="10" name="Oval 9"/>
          <p:cNvSpPr/>
          <p:nvPr/>
        </p:nvSpPr>
        <p:spPr>
          <a:xfrm>
            <a:off x="420688" y="2216150"/>
            <a:ext cx="4230687" cy="5381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13313" y="3387725"/>
            <a:ext cx="4230687" cy="53657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4613275" y="2540000"/>
            <a:ext cx="441325" cy="10556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0118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3" name="Title 1"/>
          <p:cNvSpPr>
            <a:spLocks noGrp="1"/>
          </p:cNvSpPr>
          <p:nvPr>
            <p:ph type="title"/>
          </p:nvPr>
        </p:nvSpPr>
        <p:spPr>
          <a:xfrm>
            <a:off x="127000" y="152400"/>
            <a:ext cx="90170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DPD: Implications on Profiling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Any retention time profiling mechanism must handle data pattern dependence of retention time</a:t>
            </a:r>
          </a:p>
          <a:p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Intuitive approach</a:t>
            </a:r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: Identify the data pattern that induces the worst-case retention time for a particular cell or device</a:t>
            </a:r>
          </a:p>
          <a:p>
            <a:endParaRPr lang="en-US" sz="160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2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Problem 1: </a:t>
            </a:r>
            <a:r>
              <a:rPr lang="en-US" sz="220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Very hard to know at the memory controller which bits actually interfere with each other </a:t>
            </a:r>
            <a:r>
              <a:rPr lang="en-US" sz="22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due to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  <a:sym typeface="Wingdings" charset="0"/>
              </a:rPr>
              <a:t>Opaque mapping of addresses to physical DRAM geometry  logically consecutive bits may not be physically consecutive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  <a:sym typeface="Wingdings" charset="0"/>
              </a:rPr>
              <a:t>Remapping of faulty bitlines/wordlines to redundant ones internally within DRAM</a:t>
            </a:r>
          </a:p>
          <a:p>
            <a:pPr lvl="1"/>
            <a:endParaRPr lang="en-US" sz="1600">
              <a:latin typeface="Tahoma" charset="0"/>
              <a:ea typeface="ＭＳ Ｐゴシック" charset="0"/>
              <a:sym typeface="Wingdings" charset="0"/>
            </a:endParaRPr>
          </a:p>
          <a:p>
            <a:r>
              <a:rPr lang="en-US" sz="22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Problem 2: </a:t>
            </a:r>
            <a:r>
              <a:rPr lang="en-US" sz="220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Worst-case coupling noise is affected by non-obvious second order bitline coupling effects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949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CA1852-3C63-FD44-9EAC-B9EAD6982C6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91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DRAM Retention Time: Results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6546" name="Content Placeholder 2"/>
          <p:cNvSpPr>
            <a:spLocks noGrp="1"/>
          </p:cNvSpPr>
          <p:nvPr>
            <p:ph idx="1"/>
          </p:nvPr>
        </p:nvSpPr>
        <p:spPr>
          <a:xfrm>
            <a:off x="228600" y="1096963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Foundational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Results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Temperature Dependence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Retention Time Distribution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Data Pattern Dependence: Analysis and Implications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Variable Retention Time: Analysis and Implications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</p:txBody>
      </p:sp>
      <p:sp>
        <p:nvSpPr>
          <p:cNvPr id="2365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7A85A6-4083-A940-BF34-3561032BD76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8584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Variable Retention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Retention time of a cell can vary over time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 cell can randomly switch between multiple leakage current states due to </a:t>
            </a:r>
            <a:r>
              <a:rPr lang="en-US" i="1" dirty="0" smtClean="0">
                <a:latin typeface="Tahoma" charset="0"/>
                <a:ea typeface="ＭＳ Ｐゴシック" charset="0"/>
              </a:rPr>
              <a:t>Trap-Assisted Gate-Induced Drain Leakage, </a:t>
            </a:r>
            <a:r>
              <a:rPr lang="en-US" dirty="0" smtClean="0">
                <a:latin typeface="Tahoma" charset="0"/>
                <a:ea typeface="ＭＳ Ｐゴシック" charset="0"/>
              </a:rPr>
              <a:t>which appears to be a random process 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 </a:t>
            </a:r>
            <a:r>
              <a:rPr lang="en-US" dirty="0" smtClean="0">
                <a:latin typeface="Tahoma" charset="0"/>
                <a:ea typeface="ＭＳ Ｐゴシック" charset="0"/>
              </a:rPr>
              <a:t>  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[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Yaney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+ IEDM 1987,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Restle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ahoma" charset="0"/>
                <a:ea typeface="ＭＳ Ｐゴシック" charset="0"/>
              </a:rPr>
              <a:t>+ IEDM 1992]</a:t>
            </a:r>
          </a:p>
          <a:p>
            <a:pPr>
              <a:defRPr/>
            </a:pP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969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0DD19EC-79C1-1A41-AF1D-683A6D6FB1B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0847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An Example VRT Cell</a:t>
            </a:r>
          </a:p>
        </p:txBody>
      </p:sp>
      <p:sp>
        <p:nvSpPr>
          <p:cNvPr id="25293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3552D8-0273-8E46-90C3-4254DD19B08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2931" name="Picture 4" descr="single_cell_vrt-graph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977900"/>
            <a:ext cx="668020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2" name="TextBox 38"/>
          <p:cNvSpPr txBox="1">
            <a:spLocks noChangeArrowheads="1"/>
          </p:cNvSpPr>
          <p:nvPr/>
        </p:nvSpPr>
        <p:spPr bwMode="auto">
          <a:xfrm>
            <a:off x="3154363" y="5183188"/>
            <a:ext cx="4132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A cell from E 2Gb chip family</a:t>
            </a:r>
          </a:p>
        </p:txBody>
      </p:sp>
    </p:spTree>
    <p:extLst>
      <p:ext uri="{BB962C8B-B14F-4D97-AF65-F5344CB8AC3E}">
        <p14:creationId xmlns:p14="http://schemas.microsoft.com/office/powerpoint/2010/main" val="173446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VRT: Questions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Key Questions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prevalent is VRT in modern DRAM devices?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What is the timescale of observation of the lowest retention time state?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What are the implications on retention time profiling?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Test Methodology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Each device was tested for at least 1024 rounds over 24 hours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Temperature fixed at 45</a:t>
            </a:r>
            <a:r>
              <a:rPr lang="en-US" baseline="50000">
                <a:latin typeface="Tahoma" charset="0"/>
                <a:ea typeface="ＭＳ Ｐゴシック" charset="0"/>
                <a:cs typeface="ＭＳ Ｐゴシック" charset="0"/>
              </a:rPr>
              <a:t>o</a:t>
            </a:r>
            <a:r>
              <a:rPr lang="en-US">
                <a:latin typeface="Tahoma" charset="0"/>
                <a:ea typeface="ＭＳ Ｐゴシック" charset="0"/>
              </a:rPr>
              <a:t>C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Data pattern used is the most effective data pattern for each device 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For each cell that fails at any retention time, we record the minimum and the maximum retention time observed</a:t>
            </a:r>
          </a:p>
        </p:txBody>
      </p:sp>
      <p:sp>
        <p:nvSpPr>
          <p:cNvPr id="2979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8F305D3-29A6-D84A-AA76-D4CE4DECFC6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146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Variable Retention Time</a:t>
            </a:r>
          </a:p>
        </p:txBody>
      </p:sp>
      <p:sp>
        <p:nvSpPr>
          <p:cNvPr id="25395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701DB56-A57E-A640-B61D-96363059E5F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3955" name="Picture 4" descr="minmaxret-log_a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1016000"/>
            <a:ext cx="685800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956" name="TextBox 38"/>
          <p:cNvSpPr txBox="1">
            <a:spLocks noChangeArrowheads="1"/>
          </p:cNvSpPr>
          <p:nvPr/>
        </p:nvSpPr>
        <p:spPr bwMode="auto">
          <a:xfrm>
            <a:off x="3695700" y="5081588"/>
            <a:ext cx="2592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A 2Gb chip family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641600" y="1600200"/>
            <a:ext cx="3403600" cy="331470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>
            <a:spLocks noChangeArrowheads="1"/>
          </p:cNvSpPr>
          <p:nvPr/>
        </p:nvSpPr>
        <p:spPr bwMode="auto">
          <a:xfrm>
            <a:off x="3563938" y="3971925"/>
            <a:ext cx="3074987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900" smtClean="0">
                <a:solidFill>
                  <a:srgbClr val="FF0000"/>
                </a:solidFill>
              </a:rPr>
              <a:t>Min ret time = Max ret time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900" b="1" smtClean="0">
                <a:solidFill>
                  <a:srgbClr val="FF0000"/>
                </a:solidFill>
              </a:rPr>
              <a:t>Expected if no VRT</a:t>
            </a:r>
          </a:p>
        </p:txBody>
      </p:sp>
      <p:sp>
        <p:nvSpPr>
          <p:cNvPr id="18" name="Right Triangle 17"/>
          <p:cNvSpPr/>
          <p:nvPr/>
        </p:nvSpPr>
        <p:spPr>
          <a:xfrm rot="5400000">
            <a:off x="2679700" y="1536700"/>
            <a:ext cx="3162300" cy="3314700"/>
          </a:xfrm>
          <a:prstGeom prst="rtTriangle">
            <a:avLst/>
          </a:prstGeom>
          <a:solidFill>
            <a:srgbClr val="0000FF">
              <a:alpha val="1000"/>
            </a:srgbClr>
          </a:solidFill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9" name="TextBox 38"/>
          <p:cNvSpPr txBox="1">
            <a:spLocks noChangeArrowheads="1"/>
          </p:cNvSpPr>
          <p:nvPr/>
        </p:nvSpPr>
        <p:spPr bwMode="auto">
          <a:xfrm>
            <a:off x="2535238" y="2173288"/>
            <a:ext cx="2441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Most failing cells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exhibit VRT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606675" y="1673225"/>
            <a:ext cx="1782763" cy="15875"/>
          </a:xfrm>
          <a:prstGeom prst="line">
            <a:avLst/>
          </a:prstGeom>
          <a:ln w="50800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38"/>
          <p:cNvSpPr txBox="1">
            <a:spLocks noChangeArrowheads="1"/>
          </p:cNvSpPr>
          <p:nvPr/>
        </p:nvSpPr>
        <p:spPr bwMode="auto">
          <a:xfrm>
            <a:off x="2325688" y="1017588"/>
            <a:ext cx="3775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6600"/>
                </a:solidFill>
              </a:rPr>
              <a:t>Many failing cells jump from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6600"/>
                </a:solidFill>
              </a:rPr>
              <a:t>very high retention time to very low</a:t>
            </a:r>
          </a:p>
        </p:txBody>
      </p:sp>
    </p:spTree>
    <p:extLst>
      <p:ext uri="{BB962C8B-B14F-4D97-AF65-F5344CB8AC3E}">
        <p14:creationId xmlns:p14="http://schemas.microsoft.com/office/powerpoint/2010/main" val="946625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  <p:bldP spid="19" grpId="0"/>
      <p:bldP spid="2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Variable Retention Time</a:t>
            </a:r>
          </a:p>
        </p:txBody>
      </p:sp>
      <p:sp>
        <p:nvSpPr>
          <p:cNvPr id="25497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7516443-1B4A-2142-BED9-1E49BAFACC9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4979" name="Picture 6" descr="minmaxret-log_b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028700"/>
            <a:ext cx="6837363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4980" name="TextBox 38"/>
          <p:cNvSpPr txBox="1">
            <a:spLocks noChangeArrowheads="1"/>
          </p:cNvSpPr>
          <p:nvPr/>
        </p:nvSpPr>
        <p:spPr bwMode="auto">
          <a:xfrm>
            <a:off x="3694113" y="5081588"/>
            <a:ext cx="2595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B 2Gb chip family</a:t>
            </a:r>
          </a:p>
        </p:txBody>
      </p:sp>
    </p:spTree>
    <p:extLst>
      <p:ext uri="{BB962C8B-B14F-4D97-AF65-F5344CB8AC3E}">
        <p14:creationId xmlns:p14="http://schemas.microsoft.com/office/powerpoint/2010/main" val="4427164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Variable Retention Time</a:t>
            </a:r>
          </a:p>
        </p:txBody>
      </p:sp>
      <p:sp>
        <p:nvSpPr>
          <p:cNvPr id="25600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F9A4FD-A8E2-6B4A-8FD8-5ACE78E68E7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6003" name="Picture 6" descr="minmaxret-log_c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1041400"/>
            <a:ext cx="6804025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04" name="TextBox 38"/>
          <p:cNvSpPr txBox="1">
            <a:spLocks noChangeArrowheads="1"/>
          </p:cNvSpPr>
          <p:nvPr/>
        </p:nvSpPr>
        <p:spPr bwMode="auto">
          <a:xfrm>
            <a:off x="3684588" y="5081588"/>
            <a:ext cx="2614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C 2Gb chip family</a:t>
            </a:r>
          </a:p>
        </p:txBody>
      </p:sp>
    </p:spTree>
    <p:extLst>
      <p:ext uri="{BB962C8B-B14F-4D97-AF65-F5344CB8AC3E}">
        <p14:creationId xmlns:p14="http://schemas.microsoft.com/office/powerpoint/2010/main" val="31178780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VRT: Observations 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7275"/>
            <a:ext cx="8610600" cy="5153025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VRT is common among weak cells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(i.e., those cells that experience low retention times)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VRT can result in significant retention time changes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Difference between minimum and maximum retention times of a cell can be more than 4x, and may not be bounded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Implication: </a:t>
            </a:r>
            <a:r>
              <a:rPr lang="en-US">
                <a:latin typeface="Tahoma" charset="0"/>
                <a:ea typeface="ＭＳ Ｐゴシック" charset="0"/>
              </a:rPr>
              <a:t>Finding </a:t>
            </a:r>
            <a:r>
              <a:rPr lang="en-US" i="1">
                <a:latin typeface="Tahoma" charset="0"/>
                <a:ea typeface="ＭＳ Ｐゴシック" charset="0"/>
              </a:rPr>
              <a:t>a</a:t>
            </a:r>
            <a:r>
              <a:rPr lang="en-US">
                <a:latin typeface="Tahoma" charset="0"/>
                <a:ea typeface="ＭＳ Ｐゴシック" charset="0"/>
              </a:rPr>
              <a:t> retention time for a cell and using a guardband to ensure minimum retention time is “covered” requires a large guardband or may not work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Retention time profiling mechanisms must identify lowest retention time in the presence of VRT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Question: How long to profile a cell to find its lowest retention time state?</a:t>
            </a: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D60B88D-646F-9746-A49D-96A4899A919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11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3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sz="3800">
                <a:latin typeface="Garamond" charset="0"/>
                <a:ea typeface="ＭＳ Ｐゴシック" charset="0"/>
                <a:cs typeface="ＭＳ Ｐゴシック" charset="0"/>
              </a:rPr>
              <a:t>Time Between Retention Time State Changes</a:t>
            </a:r>
          </a:p>
        </p:txBody>
      </p:sp>
      <p:sp>
        <p:nvSpPr>
          <p:cNvPr id="300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How much time does a cell spend in a high retention state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before switching to the minimum observed retention time state?</a:t>
            </a:r>
          </a:p>
        </p:txBody>
      </p:sp>
      <p:sp>
        <p:nvSpPr>
          <p:cNvPr id="3000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C0AB9B-EFAC-EB41-A3A0-22FD6CE7238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2733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Time Spent in High Retention Time State</a:t>
            </a:r>
          </a:p>
        </p:txBody>
      </p:sp>
      <p:sp>
        <p:nvSpPr>
          <p:cNvPr id="25702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872B188-D075-F447-9FD9-E45EF683ED66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7027" name="Picture 4" descr="rettimedist-hi_a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054100"/>
            <a:ext cx="6565900" cy="539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028" name="TextBox 38"/>
          <p:cNvSpPr txBox="1">
            <a:spLocks noChangeArrowheads="1"/>
          </p:cNvSpPr>
          <p:nvPr/>
        </p:nvSpPr>
        <p:spPr bwMode="auto">
          <a:xfrm>
            <a:off x="4648200" y="1360488"/>
            <a:ext cx="2592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A 2Gb chip family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2349500" y="4227513"/>
            <a:ext cx="246063" cy="10302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2408238" y="3643313"/>
            <a:ext cx="1392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0000"/>
                </a:solidFill>
              </a:rPr>
              <a:t>~4 hours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7027863" y="4633913"/>
            <a:ext cx="312737" cy="11064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/>
          <p:cNvSpPr txBox="1">
            <a:spLocks noChangeArrowheads="1"/>
          </p:cNvSpPr>
          <p:nvPr/>
        </p:nvSpPr>
        <p:spPr bwMode="auto">
          <a:xfrm>
            <a:off x="6178550" y="3986213"/>
            <a:ext cx="1116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0000"/>
                </a:solidFill>
              </a:rPr>
              <a:t>~1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" y="5794375"/>
            <a:ext cx="8594725" cy="8302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Time scale at which a cell switches to the low retention time state can be very long (~ 1 day or longer)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3688" y="5883275"/>
            <a:ext cx="8594725" cy="83026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Need to profile for a long time to </a:t>
            </a:r>
          </a:p>
          <a:p>
            <a:pPr algn="ctr">
              <a:defRPr/>
            </a:pPr>
            <a:r>
              <a:rPr lang="en-US" sz="2400" b="1" kern="0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get to the minimum retention time state</a:t>
            </a:r>
          </a:p>
        </p:txBody>
      </p:sp>
    </p:spTree>
    <p:extLst>
      <p:ext uri="{BB962C8B-B14F-4D97-AF65-F5344CB8AC3E}">
        <p14:creationId xmlns:p14="http://schemas.microsoft.com/office/powerpoint/2010/main" val="6899730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 animBg="1"/>
      <p:bldP spid="1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Time Spent in High Retention Time State</a:t>
            </a:r>
          </a:p>
        </p:txBody>
      </p:sp>
      <p:sp>
        <p:nvSpPr>
          <p:cNvPr id="25805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F076D34-1A63-384B-9F5F-3249D8CD8CF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8051" name="Picture 4" descr="rettimedist-hi_b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028700"/>
            <a:ext cx="6578600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8052" name="TextBox 38"/>
          <p:cNvSpPr txBox="1">
            <a:spLocks noChangeArrowheads="1"/>
          </p:cNvSpPr>
          <p:nvPr/>
        </p:nvSpPr>
        <p:spPr bwMode="auto">
          <a:xfrm>
            <a:off x="4646613" y="1360488"/>
            <a:ext cx="25955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B 2Gb chip family</a:t>
            </a:r>
          </a:p>
        </p:txBody>
      </p:sp>
    </p:spTree>
    <p:extLst>
      <p:ext uri="{BB962C8B-B14F-4D97-AF65-F5344CB8AC3E}">
        <p14:creationId xmlns:p14="http://schemas.microsoft.com/office/powerpoint/2010/main" val="6563652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Time Spent in High Retention Time State</a:t>
            </a:r>
          </a:p>
        </p:txBody>
      </p:sp>
      <p:sp>
        <p:nvSpPr>
          <p:cNvPr id="25907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61E075-0F23-014B-8484-1A1B8C602900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9075" name="Picture 6" descr="rettimedist-hi_c256m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016000"/>
            <a:ext cx="6591300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076" name="TextBox 38"/>
          <p:cNvSpPr txBox="1">
            <a:spLocks noChangeArrowheads="1"/>
          </p:cNvSpPr>
          <p:nvPr/>
        </p:nvSpPr>
        <p:spPr bwMode="auto">
          <a:xfrm>
            <a:off x="4637088" y="1360488"/>
            <a:ext cx="2614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FF"/>
                </a:solidFill>
              </a:rPr>
              <a:t>C 2Gb chip family</a:t>
            </a:r>
          </a:p>
        </p:txBody>
      </p:sp>
    </p:spTree>
    <p:extLst>
      <p:ext uri="{BB962C8B-B14F-4D97-AF65-F5344CB8AC3E}">
        <p14:creationId xmlns:p14="http://schemas.microsoft.com/office/powerpoint/2010/main" val="24585897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VRT: Implications on Profiling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68375"/>
            <a:ext cx="8610600" cy="51530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Problem 1: </a:t>
            </a:r>
            <a:r>
              <a:rPr lang="en-US" dirty="0" smtClean="0">
                <a:solidFill>
                  <a:srgbClr val="FF0000"/>
                </a:solidFill>
              </a:rPr>
              <a:t>There does not seem to be a way of determining if a cell exhibits VRT without actually observing a cell exhibiting VRT</a:t>
            </a:r>
          </a:p>
          <a:p>
            <a:pPr lvl="1">
              <a:defRPr/>
            </a:pPr>
            <a:r>
              <a:rPr lang="en-US" sz="2000" dirty="0" smtClean="0"/>
              <a:t>VRT is a </a:t>
            </a:r>
            <a:r>
              <a:rPr lang="en-US" sz="2000" dirty="0" err="1" smtClean="0"/>
              <a:t>memoryless</a:t>
            </a:r>
            <a:r>
              <a:rPr lang="en-US" sz="2000" dirty="0" smtClean="0"/>
              <a:t> random process </a:t>
            </a:r>
            <a:r>
              <a:rPr lang="en-US" sz="1800" b="1" dirty="0" smtClean="0">
                <a:solidFill>
                  <a:srgbClr val="2C6123"/>
                </a:solidFill>
              </a:rPr>
              <a:t>[Kim+ JJAP 2010]</a:t>
            </a:r>
          </a:p>
          <a:p>
            <a:pPr lvl="1">
              <a:defRPr/>
            </a:pPr>
            <a:endParaRPr lang="en-US" sz="1500" dirty="0"/>
          </a:p>
          <a:p>
            <a:pPr>
              <a:defRPr/>
            </a:pPr>
            <a:r>
              <a:rPr lang="en-US" dirty="0" smtClean="0"/>
              <a:t>Problem 2</a:t>
            </a:r>
            <a:r>
              <a:rPr lang="en-US" dirty="0" smtClean="0">
                <a:solidFill>
                  <a:srgbClr val="FF0000"/>
                </a:solidFill>
              </a:rPr>
              <a:t>: VRT complicates retention time profiling by DRAM manufacturers</a:t>
            </a:r>
          </a:p>
          <a:p>
            <a:pPr lvl="1">
              <a:defRPr/>
            </a:pPr>
            <a:r>
              <a:rPr lang="en-US" sz="2000" dirty="0" smtClean="0"/>
              <a:t>Exposure to very high temperatures can induce VRT in cells that were not previously susceptible 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sz="2000" dirty="0" smtClean="0"/>
              <a:t>    </a:t>
            </a:r>
            <a:r>
              <a:rPr lang="en-US" sz="2000" dirty="0" smtClean="0">
                <a:sym typeface="Wingdings"/>
              </a:rPr>
              <a:t> </a:t>
            </a:r>
            <a:r>
              <a:rPr lang="en-US" sz="2000" dirty="0" smtClean="0"/>
              <a:t>can happen during soldering of DRAM chips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sz="2000" dirty="0" smtClean="0">
                <a:sym typeface="Wingdings"/>
              </a:rPr>
              <a:t>     manufacturer’s retention time profile may not be accurate</a:t>
            </a:r>
            <a:endParaRPr lang="en-US" sz="2000" dirty="0" smtClean="0"/>
          </a:p>
          <a:p>
            <a:pPr>
              <a:defRPr/>
            </a:pPr>
            <a:endParaRPr lang="en-US" sz="1500" dirty="0"/>
          </a:p>
          <a:p>
            <a:pPr>
              <a:defRPr/>
            </a:pPr>
            <a:r>
              <a:rPr lang="en-US" dirty="0" smtClean="0"/>
              <a:t>One option for future work: </a:t>
            </a:r>
            <a:r>
              <a:rPr lang="en-US" dirty="0" smtClean="0">
                <a:solidFill>
                  <a:srgbClr val="0000FF"/>
                </a:solidFill>
              </a:rPr>
              <a:t>Use ECC to continuously profile DRAM online while aggressively reducing refresh rate</a:t>
            </a:r>
          </a:p>
          <a:p>
            <a:pPr lvl="1">
              <a:defRPr/>
            </a:pPr>
            <a:r>
              <a:rPr lang="en-US" sz="2000" dirty="0" smtClean="0"/>
              <a:t>Need to keep ECC overhead in check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3010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7E8F060-6476-DF4F-B22D-19F74906D266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454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Tackling Refresh: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Parallelize refreshes with accesses </a:t>
            </a:r>
            <a:r>
              <a:rPr lang="en-US" sz="1800" dirty="0">
                <a:solidFill>
                  <a:srgbClr val="0000FF"/>
                </a:solidFill>
              </a:rPr>
              <a:t>[Chang+ HPCA’14]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Eliminate unnecessary refreshes </a:t>
            </a:r>
            <a:r>
              <a:rPr lang="en-US" sz="1800" dirty="0" smtClean="0">
                <a:solidFill>
                  <a:srgbClr val="0000FF"/>
                </a:solidFill>
              </a:rPr>
              <a:t>[Liu+ ISCA’12]</a:t>
            </a:r>
          </a:p>
          <a:p>
            <a:pPr lvl="1"/>
            <a:r>
              <a:rPr lang="en-US" dirty="0" smtClean="0"/>
              <a:t>Exploit device characteristics </a:t>
            </a:r>
          </a:p>
          <a:p>
            <a:pPr lvl="1"/>
            <a:r>
              <a:rPr lang="en-US" dirty="0" smtClean="0"/>
              <a:t>Exploit data and application characteristics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Reduce refresh rate and </a:t>
            </a:r>
            <a:r>
              <a:rPr lang="en-US" dirty="0" err="1" smtClean="0">
                <a:solidFill>
                  <a:srgbClr val="0000FF"/>
                </a:solidFill>
              </a:rPr>
              <a:t>detect+correct</a:t>
            </a:r>
            <a:r>
              <a:rPr lang="en-US" dirty="0" smtClean="0">
                <a:solidFill>
                  <a:srgbClr val="0000FF"/>
                </a:solidFill>
              </a:rPr>
              <a:t> errors that occur </a:t>
            </a:r>
            <a:r>
              <a:rPr lang="en-US" sz="1800" dirty="0" smtClean="0">
                <a:solidFill>
                  <a:srgbClr val="0000FF"/>
                </a:solidFill>
              </a:rPr>
              <a:t>[Khan+ SIGMETRICS’14]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Understand retention time behavior in DRAM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[Liu+ ISCA’13]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74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3789040"/>
            <a:ext cx="7992888" cy="72008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37505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9520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000" b="1" i="1" dirty="0" smtClean="0">
                <a:solidFill>
                  <a:schemeClr val="tx2"/>
                </a:solidFill>
              </a:rPr>
              <a:t>   Key Observations:</a:t>
            </a:r>
          </a:p>
          <a:p>
            <a:r>
              <a:rPr lang="en-US" b="1" dirty="0">
                <a:solidFill>
                  <a:srgbClr val="FF0000"/>
                </a:solidFill>
              </a:rPr>
              <a:t>Testing </a:t>
            </a:r>
            <a:r>
              <a:rPr lang="en-US" b="1" dirty="0"/>
              <a:t>alone</a:t>
            </a:r>
            <a:r>
              <a:rPr lang="en-US" b="1" dirty="0">
                <a:solidFill>
                  <a:srgbClr val="FF0000"/>
                </a:solidFill>
              </a:rPr>
              <a:t> cannot detect </a:t>
            </a:r>
            <a:r>
              <a:rPr lang="en-US" b="1" dirty="0">
                <a:solidFill>
                  <a:srgbClr val="000000"/>
                </a:solidFill>
              </a:rPr>
              <a:t>all possible </a:t>
            </a:r>
            <a:r>
              <a:rPr lang="en-US" b="1" dirty="0" smtClean="0">
                <a:solidFill>
                  <a:srgbClr val="000000"/>
                </a:solidFill>
              </a:rPr>
              <a:t>failures</a:t>
            </a:r>
          </a:p>
          <a:p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ombination </a:t>
            </a:r>
            <a:r>
              <a:rPr lang="en-US" b="1" dirty="0">
                <a:solidFill>
                  <a:srgbClr val="000000"/>
                </a:solidFill>
              </a:rPr>
              <a:t>of </a:t>
            </a:r>
            <a:r>
              <a:rPr lang="en-US" b="1" dirty="0" smtClean="0">
                <a:solidFill>
                  <a:srgbClr val="000000"/>
                </a:solidFill>
              </a:rPr>
              <a:t>ECC and other mitigation </a:t>
            </a:r>
            <a:r>
              <a:rPr lang="en-US" b="1" dirty="0">
                <a:solidFill>
                  <a:srgbClr val="000000"/>
                </a:solidFill>
              </a:rPr>
              <a:t>techniques is much more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effective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But degrades performance</a:t>
            </a:r>
          </a:p>
          <a:p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esting </a:t>
            </a:r>
            <a:r>
              <a:rPr lang="en-US" b="1" dirty="0" smtClean="0">
                <a:solidFill>
                  <a:srgbClr val="000000"/>
                </a:solidFill>
              </a:rPr>
              <a:t>can help to reduce the </a:t>
            </a:r>
            <a:r>
              <a:rPr lang="en-US" b="1" dirty="0" smtClean="0">
                <a:solidFill>
                  <a:srgbClr val="FF0000"/>
                </a:solidFill>
              </a:rPr>
              <a:t>ECC strength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Even when </a:t>
            </a:r>
            <a:r>
              <a:rPr lang="en-US" b="1" dirty="0" smtClean="0">
                <a:solidFill>
                  <a:srgbClr val="000000"/>
                </a:solidFill>
              </a:rPr>
              <a:t>starting with 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higher strength </a:t>
            </a:r>
            <a:r>
              <a:rPr lang="en-US" b="1" dirty="0" smtClean="0">
                <a:solidFill>
                  <a:srgbClr val="FF0000"/>
                </a:solidFill>
              </a:rPr>
              <a:t>ECC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130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Towards an Online Profiling System</a:t>
            </a:r>
            <a:endParaRPr lang="en-US" b="1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7504" y="6165304"/>
            <a:ext cx="82089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Khan+, “</a:t>
            </a:r>
            <a:r>
              <a:rPr lang="en-US" sz="1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Efficacy of Error Mitigation Techniques for DRAM Retention Failures: A Comparative Experimental Study</a:t>
            </a:r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,” SIGMETRICS 2014.</a:t>
            </a:r>
          </a:p>
        </p:txBody>
      </p:sp>
    </p:spTree>
    <p:extLst>
      <p:ext uri="{BB962C8B-B14F-4D97-AF65-F5344CB8AC3E}">
        <p14:creationId xmlns:p14="http://schemas.microsoft.com/office/powerpoint/2010/main" val="3861739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/>
          <p:cNvSpPr txBox="1"/>
          <p:nvPr/>
        </p:nvSpPr>
        <p:spPr>
          <a:xfrm>
            <a:off x="-24379" y="5718539"/>
            <a:ext cx="9187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600" b="1" dirty="0" smtClean="0">
                <a:solidFill>
                  <a:srgbClr val="FF0000"/>
                </a:solidFill>
                <a:latin typeface="Calibri"/>
              </a:rPr>
              <a:t>Run tests periodically after a short interval </a:t>
            </a:r>
          </a:p>
          <a:p>
            <a:pPr algn="ctr" defTabSz="457200"/>
            <a:r>
              <a:rPr lang="en-US" sz="3600" b="1" dirty="0" smtClean="0">
                <a:solidFill>
                  <a:srgbClr val="FF0000"/>
                </a:solidFill>
                <a:latin typeface="Calibri"/>
              </a:rPr>
              <a:t>at smaller regions of memory </a:t>
            </a:r>
            <a:endParaRPr lang="en-US" sz="36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634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Towards an Online Profiling System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9" y="1887638"/>
            <a:ext cx="2790112" cy="18907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306" y="883373"/>
            <a:ext cx="3509244" cy="954107"/>
          </a:xfrm>
          <a:prstGeom prst="rect">
            <a:avLst/>
          </a:prstGeom>
          <a:ln w="76200" cmpd="sng">
            <a:solidFill>
              <a:srgbClr val="8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defTabSz="457200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Initially Protect DRAM </a:t>
            </a:r>
          </a:p>
          <a:p>
            <a:pPr algn="ctr" defTabSz="457200"/>
            <a:r>
              <a:rPr lang="en-US" sz="2800" b="1" dirty="0">
                <a:solidFill>
                  <a:srgbClr val="000000"/>
                </a:solidFill>
                <a:latin typeface="Calibri"/>
              </a:rPr>
              <a:t>w</a:t>
            </a:r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ith Strong ECC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995618" y="1312874"/>
            <a:ext cx="731520" cy="731520"/>
          </a:xfrm>
          <a:prstGeom prst="ellipse">
            <a:avLst/>
          </a:prstGeom>
          <a:solidFill>
            <a:srgbClr val="8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4400" b="1" dirty="0" smtClean="0">
                <a:solidFill>
                  <a:prstClr val="white"/>
                </a:solidFill>
                <a:latin typeface="Calibri"/>
              </a:rPr>
              <a:t>1</a:t>
            </a:r>
            <a:endParaRPr lang="en-US" sz="44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21178" y="2059167"/>
            <a:ext cx="3273181" cy="2582606"/>
            <a:chOff x="428328" y="2110982"/>
            <a:chExt cx="3273181" cy="258260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42" name="Lightning Bolt 41"/>
          <p:cNvSpPr/>
          <p:nvPr/>
        </p:nvSpPr>
        <p:spPr>
          <a:xfrm>
            <a:off x="5084308" y="2254620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Lightning Bolt 42"/>
          <p:cNvSpPr/>
          <p:nvPr/>
        </p:nvSpPr>
        <p:spPr>
          <a:xfrm>
            <a:off x="5730147" y="2254620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Lightning Bolt 43"/>
          <p:cNvSpPr/>
          <p:nvPr/>
        </p:nvSpPr>
        <p:spPr>
          <a:xfrm>
            <a:off x="5710323" y="2837500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32838" y="863581"/>
            <a:ext cx="2627692" cy="954107"/>
          </a:xfrm>
          <a:prstGeom prst="rect">
            <a:avLst/>
          </a:prstGeom>
          <a:ln w="76200" cmpd="sng">
            <a:solidFill>
              <a:srgbClr val="8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defTabSz="457200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Periodically Test</a:t>
            </a:r>
          </a:p>
          <a:p>
            <a:pPr algn="ctr" defTabSz="457200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 Parts of DRAM</a:t>
            </a: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6872362" y="1293082"/>
            <a:ext cx="731520" cy="731520"/>
          </a:xfrm>
          <a:prstGeom prst="ellipse">
            <a:avLst/>
          </a:prstGeom>
          <a:solidFill>
            <a:srgbClr val="8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4400" b="1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6832259" y="2062634"/>
            <a:ext cx="2060493" cy="2570158"/>
            <a:chOff x="2912465" y="3911935"/>
            <a:chExt cx="2060493" cy="2570158"/>
          </a:xfrm>
          <a:solidFill>
            <a:srgbClr val="7F7F7F"/>
          </a:solidFill>
        </p:grpSpPr>
        <p:cxnSp>
          <p:nvCxnSpPr>
            <p:cNvPr id="71" name="Straight Connector 70"/>
            <p:cNvCxnSpPr/>
            <p:nvPr/>
          </p:nvCxnSpPr>
          <p:spPr>
            <a:xfrm>
              <a:off x="4560979" y="3924383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2934018" y="6069693"/>
              <a:ext cx="2038940" cy="12561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2927810" y="5488552"/>
              <a:ext cx="2045148" cy="2774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933455" y="3918159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3296794" y="3911935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2913985" y="4296250"/>
              <a:ext cx="2058973" cy="8497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2912465" y="4885888"/>
              <a:ext cx="2060493" cy="5374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>
              <a:off x="3018297" y="403323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3660834" y="4031678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4285097" y="4030126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3025914" y="462824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3659314" y="462669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4292714" y="4625138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3022985" y="523744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656385" y="523589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4289785" y="5234338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3020056" y="5837506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3662593" y="5835954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4286856" y="583440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7276450" y="2690470"/>
            <a:ext cx="1374520" cy="1015663"/>
          </a:xfrm>
          <a:prstGeom prst="rect">
            <a:avLst/>
          </a:prstGeom>
          <a:noFill/>
          <a:scene3d>
            <a:camera prst="orthographicFront">
              <a:rot lat="0" lon="0" rev="189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defTabSz="457200"/>
            <a:r>
              <a:rPr lang="en-US" sz="6000" b="1" dirty="0" smtClean="0">
                <a:solidFill>
                  <a:prstClr val="black"/>
                </a:solidFill>
                <a:latin typeface="Calibri"/>
              </a:rPr>
              <a:t>ECC</a:t>
            </a:r>
            <a:endParaRPr lang="en-US" sz="6000" b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583355" y="2066276"/>
            <a:ext cx="4348647" cy="1399650"/>
            <a:chOff x="2561827" y="2066276"/>
            <a:chExt cx="4348647" cy="1399650"/>
          </a:xfrm>
        </p:grpSpPr>
        <p:sp>
          <p:nvSpPr>
            <p:cNvPr id="90" name="Rectangle 89"/>
            <p:cNvSpPr/>
            <p:nvPr/>
          </p:nvSpPr>
          <p:spPr>
            <a:xfrm>
              <a:off x="3552113" y="2066278"/>
              <a:ext cx="3358361" cy="667236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561827" y="2819595"/>
              <a:ext cx="9898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3600" b="1" dirty="0" smtClean="0">
                  <a:solidFill>
                    <a:prstClr val="black"/>
                  </a:solidFill>
                  <a:latin typeface="Calibri"/>
                </a:rPr>
                <a:t>Test</a:t>
              </a:r>
              <a:endParaRPr lang="en-US" sz="36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93" name="Straight Arrow Connector 92"/>
            <p:cNvCxnSpPr>
              <a:endCxn id="90" idx="1"/>
            </p:cNvCxnSpPr>
            <p:nvPr/>
          </p:nvCxnSpPr>
          <p:spPr>
            <a:xfrm flipV="1">
              <a:off x="3056970" y="2399896"/>
              <a:ext cx="495143" cy="613428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&quot;No&quot; Symbol 98"/>
            <p:cNvSpPr>
              <a:spLocks noChangeAspect="1"/>
            </p:cNvSpPr>
            <p:nvPr/>
          </p:nvSpPr>
          <p:spPr>
            <a:xfrm>
              <a:off x="4951430" y="2066276"/>
              <a:ext cx="640080" cy="640080"/>
            </a:xfrm>
            <a:prstGeom prst="noSmoking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2585059" y="2670680"/>
            <a:ext cx="4348647" cy="1399650"/>
            <a:chOff x="2561827" y="2066276"/>
            <a:chExt cx="4348647" cy="1399650"/>
          </a:xfrm>
        </p:grpSpPr>
        <p:sp>
          <p:nvSpPr>
            <p:cNvPr id="102" name="Rectangle 101"/>
            <p:cNvSpPr/>
            <p:nvPr/>
          </p:nvSpPr>
          <p:spPr>
            <a:xfrm>
              <a:off x="3552113" y="2066278"/>
              <a:ext cx="3358361" cy="667236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61827" y="2819595"/>
              <a:ext cx="9898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3600" b="1" dirty="0" smtClean="0">
                  <a:solidFill>
                    <a:prstClr val="black"/>
                  </a:solidFill>
                  <a:latin typeface="Calibri"/>
                </a:rPr>
                <a:t>Test</a:t>
              </a:r>
              <a:endParaRPr lang="en-US" sz="36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04" name="Straight Arrow Connector 103"/>
            <p:cNvCxnSpPr>
              <a:endCxn id="102" idx="1"/>
            </p:cNvCxnSpPr>
            <p:nvPr/>
          </p:nvCxnSpPr>
          <p:spPr>
            <a:xfrm flipV="1">
              <a:off x="3056970" y="2399896"/>
              <a:ext cx="495143" cy="613428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&quot;No&quot; Symbol 104"/>
            <p:cNvSpPr>
              <a:spLocks noChangeAspect="1"/>
            </p:cNvSpPr>
            <p:nvPr/>
          </p:nvSpPr>
          <p:spPr>
            <a:xfrm>
              <a:off x="4951430" y="2066276"/>
              <a:ext cx="640080" cy="640080"/>
            </a:xfrm>
            <a:prstGeom prst="noSmoking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586763" y="3275084"/>
            <a:ext cx="4348647" cy="1399650"/>
            <a:chOff x="2561827" y="2066276"/>
            <a:chExt cx="4348647" cy="1399650"/>
          </a:xfrm>
        </p:grpSpPr>
        <p:sp>
          <p:nvSpPr>
            <p:cNvPr id="107" name="Rectangle 106"/>
            <p:cNvSpPr/>
            <p:nvPr/>
          </p:nvSpPr>
          <p:spPr>
            <a:xfrm>
              <a:off x="3552113" y="2066278"/>
              <a:ext cx="3358361" cy="667236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561827" y="2819595"/>
              <a:ext cx="9898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3600" b="1" dirty="0" smtClean="0">
                  <a:solidFill>
                    <a:prstClr val="black"/>
                  </a:solidFill>
                  <a:latin typeface="Calibri"/>
                </a:rPr>
                <a:t>Test</a:t>
              </a:r>
              <a:endParaRPr lang="en-US" sz="36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09" name="Straight Arrow Connector 108"/>
            <p:cNvCxnSpPr>
              <a:endCxn id="107" idx="1"/>
            </p:cNvCxnSpPr>
            <p:nvPr/>
          </p:nvCxnSpPr>
          <p:spPr>
            <a:xfrm flipV="1">
              <a:off x="3056970" y="2399896"/>
              <a:ext cx="495143" cy="613428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&quot;No&quot; Symbol 109"/>
            <p:cNvSpPr>
              <a:spLocks noChangeAspect="1"/>
            </p:cNvSpPr>
            <p:nvPr/>
          </p:nvSpPr>
          <p:spPr>
            <a:xfrm>
              <a:off x="4951430" y="2066276"/>
              <a:ext cx="640080" cy="640080"/>
            </a:xfrm>
            <a:prstGeom prst="noSmoking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5058325" y="4702165"/>
            <a:ext cx="3074605" cy="954107"/>
          </a:xfrm>
          <a:prstGeom prst="rect">
            <a:avLst/>
          </a:prstGeom>
          <a:ln w="76200" cmpd="sng">
            <a:solidFill>
              <a:srgbClr val="8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defTabSz="457200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Mitigate errors and</a:t>
            </a:r>
          </a:p>
          <a:p>
            <a:pPr algn="ctr" defTabSz="457200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reduce ECC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7821298" y="5131666"/>
            <a:ext cx="731520" cy="731520"/>
          </a:xfrm>
          <a:prstGeom prst="ellipse">
            <a:avLst/>
          </a:prstGeom>
          <a:solidFill>
            <a:srgbClr val="8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4400" b="1" dirty="0" smtClean="0">
                <a:solidFill>
                  <a:prstClr val="white"/>
                </a:solidFill>
                <a:latin typeface="Calibri"/>
              </a:rPr>
              <a:t>3</a:t>
            </a:r>
            <a:endParaRPr lang="en-US" sz="44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6830554" y="2060898"/>
            <a:ext cx="1436182" cy="2563934"/>
            <a:chOff x="2912465" y="3911935"/>
            <a:chExt cx="1436182" cy="2563934"/>
          </a:xfrm>
          <a:solidFill>
            <a:schemeClr val="bg1">
              <a:lumMod val="50000"/>
            </a:schemeClr>
          </a:solidFill>
        </p:grpSpPr>
        <p:cxnSp>
          <p:nvCxnSpPr>
            <p:cNvPr id="115" name="Straight Connector 114"/>
            <p:cNvCxnSpPr/>
            <p:nvPr/>
          </p:nvCxnSpPr>
          <p:spPr>
            <a:xfrm flipV="1">
              <a:off x="2934018" y="6069693"/>
              <a:ext cx="1414629" cy="12562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2927810" y="5488552"/>
              <a:ext cx="1420837" cy="2774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3933455" y="3918159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3296794" y="3911935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2913985" y="4283223"/>
              <a:ext cx="1413134" cy="13027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V="1">
              <a:off x="2912465" y="4885888"/>
              <a:ext cx="1436182" cy="5374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3018297" y="403323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3660834" y="4031678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3025914" y="462824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3659314" y="462669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3022985" y="523744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656385" y="523589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3020056" y="5837506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3662593" y="5835954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29" name="Picture 1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36" y="4331776"/>
            <a:ext cx="2095500" cy="1013460"/>
          </a:xfrm>
          <a:prstGeom prst="rect">
            <a:avLst/>
          </a:prstGeom>
        </p:spPr>
      </p:pic>
      <p:sp>
        <p:nvSpPr>
          <p:cNvPr id="130" name="Lightning Bolt 129"/>
          <p:cNvSpPr/>
          <p:nvPr/>
        </p:nvSpPr>
        <p:spPr>
          <a:xfrm>
            <a:off x="1165262" y="4614186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9178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4498E-6 -1.56069E-6 L -1.64498E-6 0.0885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4498E-6 -1.56069E-6 L -1.64498E-6 0.0885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4498E-6 -1.56069E-6 L -1.64498E-6 0.0885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6" grpId="0" animBg="1"/>
      <p:bldP spid="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98" grpId="0"/>
      <p:bldP spid="111" grpId="0" animBg="1"/>
      <p:bldP spid="11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The DRAM Scaling Problem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Refresh as a Limiter of DRAM Scaling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Some Solution Directions and Challenges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1911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Summary and 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788400" cy="515302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refresh is a critical challenge </a:t>
            </a:r>
            <a:endParaRPr lang="en-US" dirty="0" smtClean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scaling DRAM technology efficiently to higher 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capacities</a:t>
            </a:r>
          </a:p>
          <a:p>
            <a:pPr lvl="1"/>
            <a:endParaRPr lang="en-US" sz="1400" dirty="0" smtClean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Discussed several promising solution directions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Parallelize refreshes with accesses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[Chang+ HPCA’14]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Eliminate unnecessary refreshes </a:t>
            </a:r>
            <a:r>
              <a:rPr lang="en-US" sz="1600" dirty="0" smtClean="0">
                <a:solidFill>
                  <a:srgbClr val="2C6123"/>
                </a:solidFill>
              </a:rPr>
              <a:t>[Liu+ ISCA’12]</a:t>
            </a:r>
            <a:endParaRPr lang="en-US" dirty="0" smtClean="0">
              <a:solidFill>
                <a:srgbClr val="2C6123"/>
              </a:solidFill>
            </a:endParaRP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Reduce refresh rate and </a:t>
            </a:r>
            <a:r>
              <a:rPr lang="en-US" sz="2000" dirty="0" err="1" smtClean="0">
                <a:solidFill>
                  <a:srgbClr val="0000FF"/>
                </a:solidFill>
              </a:rPr>
              <a:t>detect+correct</a:t>
            </a:r>
            <a:r>
              <a:rPr lang="en-US" sz="2000" dirty="0" smtClean="0">
                <a:solidFill>
                  <a:srgbClr val="0000FF"/>
                </a:solidFill>
              </a:rPr>
              <a:t> errors that occur             </a:t>
            </a:r>
            <a:r>
              <a:rPr lang="en-US" sz="1600" dirty="0" smtClean="0">
                <a:solidFill>
                  <a:srgbClr val="2C6123"/>
                </a:solidFill>
              </a:rPr>
              <a:t>[Khan+ SIGMETRICS’14]</a:t>
            </a:r>
          </a:p>
          <a:p>
            <a:endParaRPr lang="en-US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rgbClr val="FF0000"/>
                </a:solidFill>
              </a:rPr>
              <a:t>xamined properties of retention time behavior </a:t>
            </a:r>
            <a:r>
              <a:rPr lang="en-US" sz="1800" dirty="0" smtClean="0">
                <a:solidFill>
                  <a:srgbClr val="2C6123"/>
                </a:solidFill>
              </a:rPr>
              <a:t>[Liu+ ISCA’13]</a:t>
            </a:r>
            <a:endParaRPr lang="en-US" sz="2200" dirty="0">
              <a:solidFill>
                <a:srgbClr val="2C6123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1400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Many avenues for overcoming DRAM refresh challenges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</a:t>
            </a:r>
            <a:r>
              <a:rPr lang="en-US" sz="20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andling DPD/VRT phenomena 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Enabling online retention time profiling and error mitigation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0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xploiting application behavior</a:t>
            </a:r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20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FBED20E-E718-0749-B170-6E440F70779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9060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Referenced Papers</a:t>
            </a:r>
          </a:p>
        </p:txBody>
      </p:sp>
      <p:sp>
        <p:nvSpPr>
          <p:cNvPr id="28672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All are available at</a:t>
            </a:r>
          </a:p>
          <a:p>
            <a:pPr marL="342900" lvl="1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hlinkClick r:id="rId2"/>
              </a:rPr>
              <a:t>http://users.ece.cmu.edu/~omutlu/projects.htm</a:t>
            </a:r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F616055-60CB-2B43-8D7E-B19830E4D2E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208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Related Videos and Course Materials</a:t>
            </a:r>
          </a:p>
        </p:txBody>
      </p:sp>
      <p:sp>
        <p:nvSpPr>
          <p:cNvPr id="28774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Computer Architecture Lecture Videos on Youtube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hlinkClick r:id="rId2"/>
              </a:rPr>
              <a:t>https://www.youtube.com/playlist?list=PL5PHm2jkkXmidJOd59REog9jDnPDTG6IJ</a:t>
            </a:r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Computer Architecture Course Materials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hlinkClick r:id="rId3"/>
              </a:rPr>
              <a:t>http://www.ece.cmu.edu/~ece447/s13/doku.php?id=schedule</a:t>
            </a:r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Advanced Computer Architecture Course Materials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hlinkClick r:id="rId4"/>
              </a:rPr>
              <a:t>http://www.ece.cmu.edu/~ece740/f13/doku.php?id=schedule</a:t>
            </a:r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Advanced Computer Architecture Lecture Videos on Youtube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hlinkClick r:id="rId5"/>
              </a:rPr>
              <a:t>https://www.youtube.com/playlist?list=PL5PHm2jkkXmgDN1PLwOY_tGtUlynnyV6D</a:t>
            </a:r>
            <a:r>
              <a:rPr lang="en-US">
                <a:latin typeface="Tahoma" charset="0"/>
                <a:ea typeface="ＭＳ Ｐゴシック" charset="0"/>
              </a:rPr>
              <a:t> 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77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A18FD91-82FB-DB47-8FB0-4179E25F89F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3138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Thank you.</a:t>
            </a:r>
          </a:p>
        </p:txBody>
      </p:sp>
      <p:sp>
        <p:nvSpPr>
          <p:cNvPr id="288770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>
                <a:latin typeface="Tahoma" charset="0"/>
              </a:rPr>
              <a:t>Feel free to email me with any questions &amp; feedback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hlinkClick r:id="rId2"/>
              </a:rPr>
              <a:t>onur@cmu.edu</a:t>
            </a:r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hlinkClick r:id="rId3"/>
              </a:rPr>
              <a:t>http://users.ece.cmu.edu/~omutlu/</a:t>
            </a:r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554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71600"/>
            <a:ext cx="8382000" cy="20574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Understanding and Overcoming </a:t>
            </a:r>
            <a:br>
              <a:rPr lang="en-US" dirty="0" smtClean="0"/>
            </a:br>
            <a:r>
              <a:rPr lang="en-US" dirty="0" smtClean="0"/>
              <a:t>Challenges of DRAM Refresh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 smtClean="0"/>
              <a:t>June 30, 2014</a:t>
            </a:r>
          </a:p>
          <a:p>
            <a:r>
              <a:rPr lang="en-US" sz="2200" dirty="0" smtClean="0"/>
              <a:t>Extreme Scale Scientific </a:t>
            </a:r>
            <a:r>
              <a:rPr lang="en-US" sz="2200" dirty="0"/>
              <a:t>C</a:t>
            </a:r>
            <a:r>
              <a:rPr lang="en-US" sz="2200" dirty="0" smtClean="0"/>
              <a:t>omputing Workshop</a:t>
            </a:r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5445224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37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Additional Slides</a:t>
            </a:r>
          </a:p>
        </p:txBody>
      </p:sp>
      <p:sp>
        <p:nvSpPr>
          <p:cNvPr id="29184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1742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84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36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30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911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 of Disturbance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/>
          <a:lstStyle/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sz="2400" i="1" dirty="0" smtClean="0">
              <a:solidFill>
                <a:srgbClr val="FF0000"/>
              </a:solidFill>
            </a:endParaRPr>
          </a:p>
          <a:p>
            <a:r>
              <a:rPr lang="en-US" sz="3200" i="1" dirty="0" smtClean="0"/>
              <a:t>In a more controlled environment, we can induce as many as </a:t>
            </a:r>
            <a:r>
              <a:rPr lang="en-US" sz="3200" i="1" dirty="0" smtClean="0">
                <a:solidFill>
                  <a:srgbClr val="FF0000"/>
                </a:solidFill>
              </a:rPr>
              <a:t>ten million</a:t>
            </a:r>
            <a:r>
              <a:rPr lang="en-US" sz="3200" i="1" dirty="0" smtClean="0"/>
              <a:t> disturbance errors</a:t>
            </a:r>
          </a:p>
          <a:p>
            <a:r>
              <a:rPr lang="en-US" sz="3200" i="1" dirty="0" smtClean="0">
                <a:solidFill>
                  <a:srgbClr val="FF0000"/>
                </a:solidFill>
              </a:rPr>
              <a:t>Disturbance errors are a serious reliability issue</a:t>
            </a:r>
            <a:endParaRPr lang="en-US" sz="32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529067"/>
              </p:ext>
            </p:extLst>
          </p:nvPr>
        </p:nvGraphicFramePr>
        <p:xfrm>
          <a:off x="761999" y="1143000"/>
          <a:ext cx="7620002" cy="32004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736732"/>
                <a:gridCol w="1597269"/>
                <a:gridCol w="2286001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CPU Architecture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+mj-lt"/>
                          <a:cs typeface="Courier New" panose="02070309020205020404" pitchFamily="49" charset="0"/>
                        </a:rPr>
                        <a:t>Errors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smtClean="0">
                          <a:solidFill>
                            <a:schemeClr val="bg1"/>
                          </a:solidFill>
                          <a:latin typeface="+mj-lt"/>
                        </a:rPr>
                        <a:t>Access-Rate</a:t>
                      </a:r>
                      <a:endParaRPr lang="en-US" sz="3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Haswell (2013)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22.9K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12.3M/sec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Ivy</a:t>
                      </a:r>
                      <a:r>
                        <a:rPr lang="en-US" sz="2800" b="0" baseline="0" smtClean="0">
                          <a:solidFill>
                            <a:schemeClr val="tx1"/>
                          </a:solidFill>
                          <a:latin typeface="+mj-lt"/>
                        </a:rPr>
                        <a:t> Bridge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20.7K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11.7M/sec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Sandy Bridge (2011)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16.1K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11.6M/sec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AMD</a:t>
                      </a:r>
                      <a:r>
                        <a:rPr lang="en-US" sz="2800" b="0" baseline="0" smtClean="0">
                          <a:solidFill>
                            <a:schemeClr val="tx1"/>
                          </a:solidFill>
                          <a:latin typeface="+mj-lt"/>
                        </a:rPr>
                        <a:t> Piledriver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6.1M/sec</a:t>
                      </a:r>
                      <a:endParaRPr lang="en-US" sz="28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6239053"/>
            <a:ext cx="8242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dirty="0">
                <a:solidFill>
                  <a:srgbClr val="0000FF"/>
                </a:solidFill>
              </a:rPr>
              <a:t>Flipping Bits in Memory Without Accessing Them: An Experimental Study of DRAM Disturbance Errors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</p:spTree>
    <p:extLst>
      <p:ext uri="{BB962C8B-B14F-4D97-AF65-F5344CB8AC3E}">
        <p14:creationId xmlns:p14="http://schemas.microsoft.com/office/powerpoint/2010/main" val="251385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Summary and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Conclusions </a:t>
            </a:r>
            <a:r>
              <a:rPr lang="en-US" sz="3200" dirty="0" smtClean="0">
                <a:latin typeface="Garamond" charset="0"/>
                <a:ea typeface="ＭＳ Ｐゴシック" charset="0"/>
                <a:cs typeface="ＭＳ Ｐゴシック" charset="0"/>
              </a:rPr>
              <a:t>[ISCA’13]</a:t>
            </a:r>
            <a:endParaRPr lang="en-US" sz="3200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7575"/>
            <a:ext cx="8788400" cy="5153025"/>
          </a:xfrm>
        </p:spPr>
        <p:txBody>
          <a:bodyPr/>
          <a:lstStyle/>
          <a:p>
            <a:r>
              <a:rPr lang="en-US" sz="22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refresh is a critical challenge in scaling DRAM technology efficiently to higher capacities and smaller feature sizes</a:t>
            </a:r>
          </a:p>
          <a:p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Understanding the retention time of modern DRAM devices can enable old or new methods to reduce the impact of refresh</a:t>
            </a:r>
          </a:p>
          <a:p>
            <a:pPr lvl="1"/>
            <a:r>
              <a:rPr lang="en-US" sz="2000" dirty="0" smtClean="0">
                <a:latin typeface="Tahoma" charset="0"/>
                <a:ea typeface="ＭＳ Ｐゴシック" charset="0"/>
              </a:rPr>
              <a:t>Many mechanisms require accurate and reliable retention time profiles</a:t>
            </a:r>
          </a:p>
          <a:p>
            <a:pPr lvl="1"/>
            <a:endParaRPr lang="en-US" sz="1000" dirty="0" smtClean="0">
              <a:latin typeface="Tahoma" charset="0"/>
              <a:ea typeface="ＭＳ Ｐゴシック" charset="0"/>
            </a:endParaRPr>
          </a:p>
          <a:p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We presented the first work that comprehensively examines data retention behavior in modern commodity DRAM devices</a:t>
            </a:r>
          </a:p>
          <a:p>
            <a:pPr lvl="1"/>
            <a:r>
              <a:rPr lang="en-US" sz="2000" dirty="0" smtClean="0">
                <a:latin typeface="Tahoma" charset="0"/>
                <a:ea typeface="ＭＳ Ｐゴシック" charset="0"/>
              </a:rPr>
              <a:t>Characterized 248 devices from five manufacturers</a:t>
            </a:r>
          </a:p>
          <a:p>
            <a:pPr lvl="1"/>
            <a:endParaRPr lang="en-US" sz="1000" dirty="0" smtClean="0">
              <a:latin typeface="Tahoma" charset="0"/>
              <a:ea typeface="ＭＳ Ｐゴシック" charset="0"/>
            </a:endParaRPr>
          </a:p>
          <a:p>
            <a:r>
              <a:rPr lang="en-US" sz="2200" dirty="0" smtClean="0">
                <a:latin typeface="Tahoma" charset="0"/>
                <a:ea typeface="ＭＳ Ｐゴシック" charset="0"/>
                <a:cs typeface="ＭＳ Ｐゴシック" charset="0"/>
              </a:rPr>
              <a:t>Key findings: Retention time of a cell significantly depends on data pattern stored in other cells (</a:t>
            </a:r>
            <a:r>
              <a:rPr lang="en-US" sz="2200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pattern dependence</a:t>
            </a:r>
            <a:r>
              <a:rPr lang="en-US" sz="2200" dirty="0" smtClean="0">
                <a:latin typeface="Tahoma" charset="0"/>
                <a:ea typeface="ＭＳ Ｐゴシック" charset="0"/>
                <a:cs typeface="ＭＳ Ｐゴシック" charset="0"/>
              </a:rPr>
              <a:t>) and changes over time via a random process (</a:t>
            </a:r>
            <a:r>
              <a:rPr lang="en-US" sz="2200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variable retention time</a:t>
            </a:r>
            <a:r>
              <a:rPr lang="en-US" sz="2200" dirty="0" smtClean="0">
                <a:latin typeface="Tahoma" charset="0"/>
                <a:ea typeface="ＭＳ Ｐゴシック" charset="0"/>
                <a:cs typeface="ＭＳ Ｐゴシック" charset="0"/>
              </a:rPr>
              <a:t>)</a:t>
            </a:r>
          </a:p>
          <a:p>
            <a:pPr lvl="1"/>
            <a:r>
              <a:rPr lang="en-US" sz="2000" dirty="0" smtClean="0">
                <a:latin typeface="Tahoma" charset="0"/>
                <a:ea typeface="ＭＳ Ｐゴシック" charset="0"/>
              </a:rPr>
              <a:t>Discussed the underlying reasons and provided suggestions</a:t>
            </a:r>
          </a:p>
          <a:p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Future 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research on retention time profiling should solve the challenges posed by the DPD and VRT phenomena</a:t>
            </a:r>
          </a:p>
          <a:p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20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FBED20E-E718-0749-B170-6E440F70779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8326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DPD: Suggestions (for Future Work)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mechanism for identifying worst-case data pattern(s) likely requires support from DRAM device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DRAM manufacturers might be in a better position to do this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But, the ability of the manufacturer to identify and expose the entire retention time profile is limited due to VRT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An alternative approach: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Use random data patterns to increase coverage as much as possible; handle incorrect retention time estimates with ECC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Need to keep profiling time in check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Need to keep ECC overhead in check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959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D07437-0877-CD49-8147-EB502214ACA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912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Refresh Penalty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89662" y="2951035"/>
            <a:ext cx="2329738" cy="1352803"/>
            <a:chOff x="575594" y="1712784"/>
            <a:chExt cx="2329738" cy="1352803"/>
          </a:xfrm>
        </p:grpSpPr>
        <p:grpSp>
          <p:nvGrpSpPr>
            <p:cNvPr id="12" name="Group 11"/>
            <p:cNvGrpSpPr/>
            <p:nvPr/>
          </p:nvGrpSpPr>
          <p:grpSpPr>
            <a:xfrm>
              <a:off x="575594" y="1751733"/>
              <a:ext cx="2329738" cy="1258166"/>
              <a:chOff x="718262" y="1751733"/>
              <a:chExt cx="2329738" cy="1258166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752268" y="1751733"/>
                <a:ext cx="2295732" cy="1258166"/>
                <a:chOff x="218869" y="1446934"/>
                <a:chExt cx="2295732" cy="1258166"/>
              </a:xfrm>
            </p:grpSpPr>
            <p:sp>
              <p:nvSpPr>
                <p:cNvPr id="5" name="R"/>
                <p:cNvSpPr/>
                <p:nvPr/>
              </p:nvSpPr>
              <p:spPr>
                <a:xfrm>
                  <a:off x="218869" y="1447800"/>
                  <a:ext cx="2295732" cy="1257300"/>
                </a:xfrm>
                <a:prstGeom prst="roundRect">
                  <a:avLst>
                    <a:gd name="adj" fmla="val 549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i="1" dirty="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6" name="R"/>
                <p:cNvSpPr/>
                <p:nvPr/>
              </p:nvSpPr>
              <p:spPr>
                <a:xfrm rot="16200000">
                  <a:off x="1577568" y="1771217"/>
                  <a:ext cx="1258166" cy="609599"/>
                </a:xfrm>
                <a:prstGeom prst="roundRect">
                  <a:avLst>
                    <a:gd name="adj" fmla="val 5494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i="1" dirty="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7" name="R"/>
              <p:cNvSpPr/>
              <p:nvPr/>
            </p:nvSpPr>
            <p:spPr>
              <a:xfrm>
                <a:off x="718262" y="2194718"/>
                <a:ext cx="1710406" cy="388936"/>
              </a:xfrm>
              <a:prstGeom prst="roundRect">
                <a:avLst>
                  <a:gd name="adj" fmla="val 5494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prstClr val="black"/>
                    </a:solidFill>
                    <a:latin typeface="Calibri"/>
                  </a:rPr>
                  <a:t>Processor</a:t>
                </a:r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3" name="MC text"/>
            <p:cNvSpPr/>
            <p:nvPr/>
          </p:nvSpPr>
          <p:spPr>
            <a:xfrm rot="16200000">
              <a:off x="1891852" y="2084386"/>
              <a:ext cx="1352803" cy="609599"/>
            </a:xfrm>
            <a:prstGeom prst="roundRect">
              <a:avLst>
                <a:gd name="adj" fmla="val 549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Memory Controller</a:t>
              </a:r>
              <a:endParaRPr lang="en-US" sz="2000" b="1" i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2895600" y="3276600"/>
            <a:ext cx="1309917" cy="685798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DRAM"/>
          <p:cNvSpPr/>
          <p:nvPr/>
        </p:nvSpPr>
        <p:spPr>
          <a:xfrm>
            <a:off x="4296014" y="2989984"/>
            <a:ext cx="2057400" cy="1258166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DRAM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f"/>
          <p:cNvSpPr/>
          <p:nvPr/>
        </p:nvSpPr>
        <p:spPr>
          <a:xfrm>
            <a:off x="2279715" y="3409953"/>
            <a:ext cx="1097280" cy="260805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Refresh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read"/>
          <p:cNvSpPr/>
          <p:nvPr/>
        </p:nvSpPr>
        <p:spPr>
          <a:xfrm>
            <a:off x="2279715" y="3552752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Read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data"/>
          <p:cNvSpPr/>
          <p:nvPr/>
        </p:nvSpPr>
        <p:spPr>
          <a:xfrm>
            <a:off x="4440556" y="3752851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Data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989" y="4324353"/>
            <a:ext cx="435217" cy="419098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6044671" y="2457451"/>
            <a:ext cx="2692612" cy="2219276"/>
            <a:chOff x="6130603" y="1219200"/>
            <a:chExt cx="2692612" cy="2219276"/>
          </a:xfrm>
        </p:grpSpPr>
        <p:grpSp>
          <p:nvGrpSpPr>
            <p:cNvPr id="19" name="Group 18"/>
            <p:cNvGrpSpPr/>
            <p:nvPr/>
          </p:nvGrpSpPr>
          <p:grpSpPr>
            <a:xfrm>
              <a:off x="6794502" y="1386092"/>
              <a:ext cx="1663698" cy="1691003"/>
              <a:chOff x="6794502" y="899797"/>
              <a:chExt cx="1663698" cy="1691003"/>
            </a:xfrm>
          </p:grpSpPr>
          <p:cxnSp>
            <p:nvCxnSpPr>
              <p:cNvPr id="20" name="Straight Arrow Connector 19"/>
              <p:cNvCxnSpPr/>
              <p:nvPr/>
            </p:nvCxnSpPr>
            <p:spPr>
              <a:xfrm flipH="1">
                <a:off x="6794502" y="1287153"/>
                <a:ext cx="16636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20"/>
              <p:cNvGrpSpPr/>
              <p:nvPr/>
            </p:nvGrpSpPr>
            <p:grpSpPr>
              <a:xfrm>
                <a:off x="6988345" y="1301115"/>
                <a:ext cx="1241256" cy="1289685"/>
                <a:chOff x="3145581" y="1582420"/>
                <a:chExt cx="1482167" cy="1615192"/>
              </a:xfrm>
            </p:grpSpPr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4399148" y="2917386"/>
                  <a:ext cx="0" cy="280226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headEnd type="none" w="lg" len="med"/>
                  <a:tailEnd type="triangl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4170550" y="2802737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4399148" y="2802738"/>
                  <a:ext cx="0" cy="114648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3689709" y="1737098"/>
                  <a:ext cx="0" cy="137012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3469196" y="1880461"/>
                  <a:ext cx="439480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flipH="1" flipV="1">
                  <a:off x="3908674" y="1978413"/>
                  <a:ext cx="1" cy="22860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flipH="1">
                  <a:off x="3469196" y="1978413"/>
                  <a:ext cx="439480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3908674" y="2207013"/>
                  <a:ext cx="170121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3299074" y="2207013"/>
                  <a:ext cx="170122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H="1" flipV="1">
                  <a:off x="3469195" y="1978413"/>
                  <a:ext cx="1" cy="22860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>
                  <a:off x="3689709" y="1582420"/>
                  <a:ext cx="1" cy="176039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 flipV="1">
                  <a:off x="3145581" y="2207013"/>
                  <a:ext cx="153494" cy="1293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V="1">
                  <a:off x="4399148" y="2319211"/>
                  <a:ext cx="0" cy="13360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flipH="1">
                  <a:off x="4170550" y="2452811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Elbow Connector 36"/>
                <p:cNvCxnSpPr/>
                <p:nvPr/>
              </p:nvCxnSpPr>
              <p:spPr>
                <a:xfrm rot="10800000">
                  <a:off x="3995269" y="2207015"/>
                  <a:ext cx="403880" cy="228599"/>
                </a:xfrm>
                <a:prstGeom prst="bentConnector3">
                  <a:avLst>
                    <a:gd name="adj1" fmla="val -825"/>
                  </a:avLst>
                </a:prstGeom>
                <a:ln w="254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Straight Arrow Connector 21"/>
              <p:cNvCxnSpPr/>
              <p:nvPr/>
            </p:nvCxnSpPr>
            <p:spPr>
              <a:xfrm flipV="1">
                <a:off x="6988659" y="899797"/>
                <a:ext cx="0" cy="1691003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7486984" y="2987872"/>
              <a:ext cx="11998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apacitor</a:t>
              </a:r>
              <a:endParaRPr lang="en-US" sz="20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20000" y="1754285"/>
              <a:ext cx="1203215" cy="590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A</a:t>
              </a: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ccess</a:t>
              </a:r>
              <a:b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</a:b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transistor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6130603" y="1219200"/>
              <a:ext cx="663899" cy="120985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130603" y="2429055"/>
              <a:ext cx="922014" cy="100942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new lock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94" y="3157894"/>
            <a:ext cx="956906" cy="956906"/>
          </a:xfrm>
          <a:prstGeom prst="rect">
            <a:avLst/>
          </a:prstGeom>
        </p:spPr>
      </p:pic>
      <p:sp>
        <p:nvSpPr>
          <p:cNvPr id="45" name="capa"/>
          <p:cNvSpPr/>
          <p:nvPr/>
        </p:nvSpPr>
        <p:spPr>
          <a:xfrm>
            <a:off x="7760782" y="3744943"/>
            <a:ext cx="393192" cy="23774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leftover charge"/>
          <p:cNvSpPr/>
          <p:nvPr/>
        </p:nvSpPr>
        <p:spPr>
          <a:xfrm>
            <a:off x="7760782" y="3894693"/>
            <a:ext cx="393192" cy="8799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8" name="discharge"/>
          <p:cNvGrpSpPr/>
          <p:nvPr/>
        </p:nvGrpSpPr>
        <p:grpSpPr>
          <a:xfrm>
            <a:off x="7036970" y="3494977"/>
            <a:ext cx="1297143" cy="699989"/>
            <a:chOff x="7036970" y="3494977"/>
            <a:chExt cx="1297143" cy="699989"/>
          </a:xfrm>
        </p:grpSpPr>
        <p:sp>
          <p:nvSpPr>
            <p:cNvPr id="15" name="Oval 14"/>
            <p:cNvSpPr/>
            <p:nvPr/>
          </p:nvSpPr>
          <p:spPr>
            <a:xfrm>
              <a:off x="7555314" y="3494977"/>
              <a:ext cx="778799" cy="699989"/>
            </a:xfrm>
            <a:prstGeom prst="ellipse">
              <a:avLst/>
            </a:prstGeom>
            <a:solidFill>
              <a:srgbClr val="FF0000">
                <a:alpha val="10000"/>
              </a:srgb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Lightning Bolt 16"/>
            <p:cNvSpPr/>
            <p:nvPr/>
          </p:nvSpPr>
          <p:spPr>
            <a:xfrm>
              <a:off x="7036970" y="3691897"/>
              <a:ext cx="463157" cy="488205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1" name="recharge"/>
          <p:cNvGrpSpPr/>
          <p:nvPr/>
        </p:nvGrpSpPr>
        <p:grpSpPr>
          <a:xfrm>
            <a:off x="7036970" y="3494977"/>
            <a:ext cx="1297143" cy="699989"/>
            <a:chOff x="7036970" y="3494977"/>
            <a:chExt cx="1297143" cy="699989"/>
          </a:xfrm>
        </p:grpSpPr>
        <p:sp>
          <p:nvSpPr>
            <p:cNvPr id="53" name="Oval 52"/>
            <p:cNvSpPr/>
            <p:nvPr/>
          </p:nvSpPr>
          <p:spPr>
            <a:xfrm>
              <a:off x="7555314" y="3494977"/>
              <a:ext cx="778799" cy="699989"/>
            </a:xfrm>
            <a:prstGeom prst="ellipse">
              <a:avLst/>
            </a:prstGeom>
            <a:solidFill>
              <a:srgbClr val="6699FF">
                <a:alpha val="10000"/>
              </a:srgbClr>
            </a:solidFill>
            <a:ln w="5715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5" name="Lightning Bolt 54"/>
            <p:cNvSpPr/>
            <p:nvPr/>
          </p:nvSpPr>
          <p:spPr>
            <a:xfrm>
              <a:off x="7036970" y="3691897"/>
              <a:ext cx="463157" cy="488205"/>
            </a:xfrm>
            <a:prstGeom prst="lightningBolt">
              <a:avLst/>
            </a:prstGeom>
            <a:solidFill>
              <a:srgbClr val="6699FF"/>
            </a:solidFill>
            <a:ln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8" name="refresh penalty"/>
          <p:cNvSpPr txBox="1"/>
          <p:nvPr/>
        </p:nvSpPr>
        <p:spPr>
          <a:xfrm>
            <a:off x="828884" y="4805610"/>
            <a:ext cx="4994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latin typeface="Calibri"/>
              </a:rPr>
              <a:t>Refresh delays requests by 100s of ns</a:t>
            </a:r>
            <a:endParaRPr lang="en-US" sz="2400" b="1" i="1" dirty="0">
              <a:solidFill>
                <a:srgbClr val="FF0000"/>
              </a:solidFill>
              <a:latin typeface="Calibri"/>
            </a:endParaRPr>
          </a:p>
        </p:txBody>
      </p:sp>
      <p:grpSp>
        <p:nvGrpSpPr>
          <p:cNvPr id="3" name="cover"/>
          <p:cNvGrpSpPr/>
          <p:nvPr/>
        </p:nvGrpSpPr>
        <p:grpSpPr>
          <a:xfrm>
            <a:off x="0" y="1295399"/>
            <a:ext cx="9144000" cy="5410201"/>
            <a:chOff x="0" y="1295399"/>
            <a:chExt cx="9144000" cy="5410201"/>
          </a:xfrm>
        </p:grpSpPr>
        <p:sp>
          <p:nvSpPr>
            <p:cNvPr id="48" name="punchline"/>
            <p:cNvSpPr/>
            <p:nvPr/>
          </p:nvSpPr>
          <p:spPr>
            <a:xfrm>
              <a:off x="0" y="1295399"/>
              <a:ext cx="9144000" cy="5410201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i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21013284">
              <a:off x="205573" y="3564934"/>
              <a:ext cx="8839728" cy="707886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en-US" sz="4000" i="1" dirty="0">
                  <a:solidFill>
                    <a:prstClr val="white"/>
                  </a:solidFill>
                  <a:latin typeface="Calibri"/>
                </a:rPr>
                <a:t>Refresh interferes with memory accesses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7084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89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3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28646 -0.0023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3" y="-11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28906 0.0002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44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3.7037E-7 L -0.30243 3.7037E-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41" grpId="0" animBg="1"/>
      <p:bldP spid="41" grpId="1" animBg="1"/>
      <p:bldP spid="41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7" grpId="0" animBg="1"/>
      <p:bldP spid="38" grpId="0"/>
      <p:bldP spid="38" grpId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5"/>
          <p:cNvGrpSpPr/>
          <p:nvPr/>
        </p:nvGrpSpPr>
        <p:grpSpPr>
          <a:xfrm>
            <a:off x="304800" y="3886200"/>
            <a:ext cx="6058069" cy="2290172"/>
            <a:chOff x="304800" y="3886200"/>
            <a:chExt cx="6058069" cy="2290172"/>
          </a:xfrm>
        </p:grpSpPr>
        <p:sp>
          <p:nvSpPr>
            <p:cNvPr id="101" name="TextBox 100"/>
            <p:cNvSpPr txBox="1"/>
            <p:nvPr/>
          </p:nvSpPr>
          <p:spPr>
            <a:xfrm>
              <a:off x="4547448" y="4614704"/>
              <a:ext cx="7114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Time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304800" y="3886200"/>
              <a:ext cx="6058069" cy="2290172"/>
              <a:chOff x="304800" y="3886200"/>
              <a:chExt cx="6058069" cy="2290172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304800" y="3886200"/>
                <a:ext cx="60580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solidFill>
                      <a:prstClr val="black"/>
                    </a:solidFill>
                    <a:latin typeface="Calibri"/>
                  </a:rPr>
                  <a:t>Per-bank refresh </a:t>
                </a:r>
                <a:r>
                  <a:rPr lang="en-US" sz="2400" dirty="0" smtClean="0">
                    <a:solidFill>
                      <a:prstClr val="black"/>
                    </a:solidFill>
                    <a:latin typeface="Calibri"/>
                  </a:rPr>
                  <a:t>in mobile DRAM (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Calibri"/>
                  </a:rPr>
                  <a:t>LPDDRx</a:t>
                </a:r>
                <a:r>
                  <a:rPr lang="en-US" sz="2400" dirty="0" smtClean="0">
                    <a:solidFill>
                      <a:prstClr val="black"/>
                    </a:solidFill>
                    <a:latin typeface="Calibri"/>
                  </a:rPr>
                  <a:t>)</a:t>
                </a:r>
                <a:endParaRPr lang="en-US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03" name="timeline"/>
              <p:cNvCxnSpPr/>
              <p:nvPr/>
            </p:nvCxnSpPr>
            <p:spPr>
              <a:xfrm flipV="1">
                <a:off x="534524" y="4825488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timeline"/>
              <p:cNvCxnSpPr/>
              <p:nvPr/>
            </p:nvCxnSpPr>
            <p:spPr>
              <a:xfrm flipV="1">
                <a:off x="534524" y="5699229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timeline"/>
              <p:cNvCxnSpPr/>
              <p:nvPr/>
            </p:nvCxnSpPr>
            <p:spPr>
              <a:xfrm flipV="1">
                <a:off x="534524" y="6168423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timeline"/>
              <p:cNvCxnSpPr/>
              <p:nvPr/>
            </p:nvCxnSpPr>
            <p:spPr>
              <a:xfrm flipV="1">
                <a:off x="533400" y="5249851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Refresh Modes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6324" y="1905000"/>
            <a:ext cx="711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Time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" name="timeline"/>
          <p:cNvCxnSpPr/>
          <p:nvPr/>
        </p:nvCxnSpPr>
        <p:spPr>
          <a:xfrm flipV="1">
            <a:off x="533400" y="211578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800" y="1219200"/>
            <a:ext cx="6365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All-bank refresh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in commodity DRAM (</a:t>
            </a:r>
            <a:r>
              <a:rPr lang="en-US" sz="2400" dirty="0" err="1" smtClean="0">
                <a:solidFill>
                  <a:prstClr val="black"/>
                </a:solidFill>
                <a:latin typeface="Calibri"/>
              </a:rPr>
              <a:t>DDRx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)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DRAM"/>
          <p:cNvSpPr/>
          <p:nvPr/>
        </p:nvSpPr>
        <p:spPr>
          <a:xfrm>
            <a:off x="5332877" y="1842572"/>
            <a:ext cx="3277723" cy="175484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DRAM"/>
          <p:cNvSpPr/>
          <p:nvPr/>
        </p:nvSpPr>
        <p:spPr>
          <a:xfrm>
            <a:off x="5332877" y="1842572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Bank 7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DRAM"/>
          <p:cNvSpPr/>
          <p:nvPr/>
        </p:nvSpPr>
        <p:spPr>
          <a:xfrm>
            <a:off x="5332875" y="2281081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DRAM"/>
          <p:cNvSpPr/>
          <p:nvPr/>
        </p:nvSpPr>
        <p:spPr>
          <a:xfrm>
            <a:off x="5332876" y="2719590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Bank 1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DRAM"/>
          <p:cNvSpPr/>
          <p:nvPr/>
        </p:nvSpPr>
        <p:spPr>
          <a:xfrm>
            <a:off x="5332876" y="3157696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Bank 0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 rot="5400000">
            <a:off x="6772803" y="2269503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…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32874" y="1828800"/>
            <a:ext cx="3277723" cy="1769207"/>
            <a:chOff x="5332874" y="1828800"/>
            <a:chExt cx="3277723" cy="1769207"/>
          </a:xfrm>
        </p:grpSpPr>
        <p:sp>
          <p:nvSpPr>
            <p:cNvPr id="47" name="DRAM"/>
            <p:cNvSpPr/>
            <p:nvPr/>
          </p:nvSpPr>
          <p:spPr>
            <a:xfrm>
              <a:off x="5332874" y="1828800"/>
              <a:ext cx="3277723" cy="1769207"/>
            </a:xfrm>
            <a:prstGeom prst="roundRect">
              <a:avLst>
                <a:gd name="adj" fmla="val 988"/>
              </a:avLst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6" name="new lock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0" y="2209800"/>
              <a:ext cx="989474" cy="989474"/>
            </a:xfrm>
            <a:prstGeom prst="rect">
              <a:avLst/>
            </a:prstGeom>
          </p:spPr>
        </p:pic>
      </p:grpSp>
      <p:cxnSp>
        <p:nvCxnSpPr>
          <p:cNvPr id="58" name="Straight Connector 57"/>
          <p:cNvCxnSpPr/>
          <p:nvPr/>
        </p:nvCxnSpPr>
        <p:spPr>
          <a:xfrm>
            <a:off x="0" y="3810000"/>
            <a:ext cx="9144000" cy="0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timeline"/>
          <p:cNvCxnSpPr/>
          <p:nvPr/>
        </p:nvCxnSpPr>
        <p:spPr>
          <a:xfrm flipV="1">
            <a:off x="533400" y="301107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timeline"/>
          <p:cNvCxnSpPr/>
          <p:nvPr/>
        </p:nvCxnSpPr>
        <p:spPr>
          <a:xfrm flipV="1">
            <a:off x="533400" y="3458719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Group 171"/>
          <p:cNvGrpSpPr/>
          <p:nvPr/>
        </p:nvGrpSpPr>
        <p:grpSpPr>
          <a:xfrm>
            <a:off x="5333999" y="4552276"/>
            <a:ext cx="3277725" cy="1754842"/>
            <a:chOff x="5333999" y="4552276"/>
            <a:chExt cx="3277725" cy="1754842"/>
          </a:xfrm>
        </p:grpSpPr>
        <p:sp>
          <p:nvSpPr>
            <p:cNvPr id="106" name="DRAM"/>
            <p:cNvSpPr/>
            <p:nvPr/>
          </p:nvSpPr>
          <p:spPr>
            <a:xfrm>
              <a:off x="5334001" y="4552276"/>
              <a:ext cx="3277723" cy="175484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DRAM"/>
            <p:cNvSpPr/>
            <p:nvPr/>
          </p:nvSpPr>
          <p:spPr>
            <a:xfrm>
              <a:off x="5334001" y="4552276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Bank 7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DRAM"/>
            <p:cNvSpPr/>
            <p:nvPr/>
          </p:nvSpPr>
          <p:spPr>
            <a:xfrm>
              <a:off x="5333999" y="4990785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DRAM"/>
            <p:cNvSpPr/>
            <p:nvPr/>
          </p:nvSpPr>
          <p:spPr>
            <a:xfrm>
              <a:off x="5334000" y="5429294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Bank 1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DRAM"/>
            <p:cNvSpPr/>
            <p:nvPr/>
          </p:nvSpPr>
          <p:spPr>
            <a:xfrm>
              <a:off x="5334000" y="5867400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Bank 0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 rot="5400000">
              <a:off x="6773927" y="4979207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Calibri"/>
                </a:rPr>
                <a:t>…</a:t>
              </a:r>
              <a:endParaRPr lang="en-US" sz="2400" dirty="0">
                <a:solidFill>
                  <a:prstClr val="black"/>
                </a:solidFill>
                <a:latin typeface="Calibri"/>
              </a:endParaRPr>
            </a:p>
          </p:txBody>
        </p:sp>
      </p:grpSp>
      <p:cxnSp>
        <p:nvCxnSpPr>
          <p:cNvPr id="155" name="timeline"/>
          <p:cNvCxnSpPr/>
          <p:nvPr/>
        </p:nvCxnSpPr>
        <p:spPr>
          <a:xfrm flipV="1">
            <a:off x="533400" y="2563429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ref1"/>
          <p:cNvSpPr/>
          <p:nvPr/>
        </p:nvSpPr>
        <p:spPr>
          <a:xfrm>
            <a:off x="1981200" y="1981200"/>
            <a:ext cx="1143000" cy="1609344"/>
          </a:xfrm>
          <a:prstGeom prst="roundRect">
            <a:avLst>
              <a:gd name="adj" fmla="val 4273"/>
            </a:avLst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Refresh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88" name="Group 187"/>
          <p:cNvGrpSpPr/>
          <p:nvPr/>
        </p:nvGrpSpPr>
        <p:grpSpPr>
          <a:xfrm>
            <a:off x="1981200" y="5716126"/>
            <a:ext cx="6630523" cy="684674"/>
            <a:chOff x="1981200" y="5716126"/>
            <a:chExt cx="6630523" cy="684674"/>
          </a:xfrm>
        </p:grpSpPr>
        <p:sp>
          <p:nvSpPr>
            <p:cNvPr id="128" name="ref1"/>
            <p:cNvSpPr/>
            <p:nvPr/>
          </p:nvSpPr>
          <p:spPr>
            <a:xfrm>
              <a:off x="1981200" y="6043394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84" name="Group 183"/>
            <p:cNvGrpSpPr/>
            <p:nvPr/>
          </p:nvGrpSpPr>
          <p:grpSpPr>
            <a:xfrm>
              <a:off x="5334000" y="5716126"/>
              <a:ext cx="3277723" cy="684674"/>
              <a:chOff x="5334000" y="5716126"/>
              <a:chExt cx="3277723" cy="684674"/>
            </a:xfrm>
          </p:grpSpPr>
          <p:sp>
            <p:nvSpPr>
              <p:cNvPr id="174" name="DRAM"/>
              <p:cNvSpPr/>
              <p:nvPr/>
            </p:nvSpPr>
            <p:spPr>
              <a:xfrm>
                <a:off x="5334000" y="5867400"/>
                <a:ext cx="3277723" cy="457200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78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57161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89" name="Group 188"/>
          <p:cNvGrpSpPr/>
          <p:nvPr/>
        </p:nvGrpSpPr>
        <p:grpSpPr>
          <a:xfrm>
            <a:off x="2362200" y="5335126"/>
            <a:ext cx="6249523" cy="684674"/>
            <a:chOff x="2362200" y="5335126"/>
            <a:chExt cx="6249523" cy="684674"/>
          </a:xfrm>
        </p:grpSpPr>
        <p:sp>
          <p:nvSpPr>
            <p:cNvPr id="130" name="ref1"/>
            <p:cNvSpPr/>
            <p:nvPr/>
          </p:nvSpPr>
          <p:spPr>
            <a:xfrm>
              <a:off x="2362200" y="5562600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85" name="Group 184"/>
            <p:cNvGrpSpPr/>
            <p:nvPr/>
          </p:nvGrpSpPr>
          <p:grpSpPr>
            <a:xfrm>
              <a:off x="5334000" y="5335126"/>
              <a:ext cx="3277723" cy="684674"/>
              <a:chOff x="5334000" y="5335126"/>
              <a:chExt cx="3277723" cy="684674"/>
            </a:xfrm>
          </p:grpSpPr>
          <p:sp>
            <p:nvSpPr>
              <p:cNvPr id="175" name="DRAM"/>
              <p:cNvSpPr/>
              <p:nvPr/>
            </p:nvSpPr>
            <p:spPr>
              <a:xfrm>
                <a:off x="5334000" y="5410200"/>
                <a:ext cx="3277723" cy="453625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79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53351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90" name="Group 189"/>
          <p:cNvGrpSpPr/>
          <p:nvPr/>
        </p:nvGrpSpPr>
        <p:grpSpPr>
          <a:xfrm>
            <a:off x="2771756" y="4877926"/>
            <a:ext cx="5839967" cy="684674"/>
            <a:chOff x="2771756" y="4877926"/>
            <a:chExt cx="5839967" cy="684674"/>
          </a:xfrm>
        </p:grpSpPr>
        <p:sp>
          <p:nvSpPr>
            <p:cNvPr id="160" name="ref1"/>
            <p:cNvSpPr/>
            <p:nvPr/>
          </p:nvSpPr>
          <p:spPr>
            <a:xfrm>
              <a:off x="2771756" y="5105400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86" name="Group 185"/>
            <p:cNvGrpSpPr/>
            <p:nvPr/>
          </p:nvGrpSpPr>
          <p:grpSpPr>
            <a:xfrm>
              <a:off x="5334000" y="4877926"/>
              <a:ext cx="3277723" cy="684674"/>
              <a:chOff x="5334000" y="4877926"/>
              <a:chExt cx="3277723" cy="684674"/>
            </a:xfrm>
          </p:grpSpPr>
          <p:sp>
            <p:nvSpPr>
              <p:cNvPr id="176" name="DRAM"/>
              <p:cNvSpPr/>
              <p:nvPr/>
            </p:nvSpPr>
            <p:spPr>
              <a:xfrm>
                <a:off x="5334000" y="4974336"/>
                <a:ext cx="3277723" cy="450049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82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48779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91" name="Group 190"/>
          <p:cNvGrpSpPr/>
          <p:nvPr/>
        </p:nvGrpSpPr>
        <p:grpSpPr>
          <a:xfrm>
            <a:off x="3533756" y="4420726"/>
            <a:ext cx="5077967" cy="684674"/>
            <a:chOff x="3533756" y="4420726"/>
            <a:chExt cx="5077967" cy="684674"/>
          </a:xfrm>
        </p:grpSpPr>
        <p:sp>
          <p:nvSpPr>
            <p:cNvPr id="161" name="ref1"/>
            <p:cNvSpPr/>
            <p:nvPr/>
          </p:nvSpPr>
          <p:spPr>
            <a:xfrm>
              <a:off x="3533756" y="4671794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5334000" y="4420726"/>
              <a:ext cx="3277723" cy="684674"/>
              <a:chOff x="5334000" y="4420726"/>
              <a:chExt cx="3277723" cy="684674"/>
            </a:xfrm>
          </p:grpSpPr>
          <p:sp>
            <p:nvSpPr>
              <p:cNvPr id="177" name="DRAM"/>
              <p:cNvSpPr/>
              <p:nvPr/>
            </p:nvSpPr>
            <p:spPr>
              <a:xfrm>
                <a:off x="5334000" y="4562856"/>
                <a:ext cx="3277723" cy="420623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183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44207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97" name="Group 196"/>
          <p:cNvGrpSpPr/>
          <p:nvPr/>
        </p:nvGrpSpPr>
        <p:grpSpPr>
          <a:xfrm>
            <a:off x="780366" y="4343400"/>
            <a:ext cx="2767460" cy="2057400"/>
            <a:chOff x="780366" y="4343400"/>
            <a:chExt cx="2767460" cy="2057400"/>
          </a:xfrm>
        </p:grpSpPr>
        <p:sp>
          <p:nvSpPr>
            <p:cNvPr id="195" name="Circular Arrow 194"/>
            <p:cNvSpPr/>
            <p:nvPr/>
          </p:nvSpPr>
          <p:spPr>
            <a:xfrm>
              <a:off x="780366" y="4463366"/>
              <a:ext cx="822960" cy="1937434"/>
            </a:xfrm>
            <a:prstGeom prst="circularArrow">
              <a:avLst>
                <a:gd name="adj1" fmla="val 12500"/>
                <a:gd name="adj2" fmla="val 2962361"/>
                <a:gd name="adj3" fmla="val 20457681"/>
                <a:gd name="adj4" fmla="val 3523906"/>
                <a:gd name="adj5" fmla="val 19027"/>
              </a:avLst>
            </a:prstGeom>
            <a:solidFill>
              <a:srgbClr val="064FBA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1295400" y="4343400"/>
              <a:ext cx="22524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64FBA"/>
                  </a:solidFill>
                  <a:latin typeface="Calibri"/>
                </a:rPr>
                <a:t>Round-robin order</a:t>
              </a:r>
              <a:endParaRPr lang="en-US" sz="2000" b="1" dirty="0">
                <a:solidFill>
                  <a:srgbClr val="064FBA"/>
                </a:solidFill>
                <a:latin typeface="Calibri"/>
              </a:endParaRPr>
            </a:p>
          </p:txBody>
        </p:sp>
      </p:grpSp>
      <p:sp>
        <p:nvSpPr>
          <p:cNvPr id="66" name="ref1"/>
          <p:cNvSpPr/>
          <p:nvPr/>
        </p:nvSpPr>
        <p:spPr>
          <a:xfrm>
            <a:off x="2362200" y="5562600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" name="ref1"/>
          <p:cNvSpPr/>
          <p:nvPr/>
        </p:nvSpPr>
        <p:spPr>
          <a:xfrm>
            <a:off x="2770632" y="5105400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8" name="ref1"/>
          <p:cNvSpPr/>
          <p:nvPr/>
        </p:nvSpPr>
        <p:spPr>
          <a:xfrm>
            <a:off x="3529584" y="4672584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9" name="ref1"/>
          <p:cNvSpPr/>
          <p:nvPr/>
        </p:nvSpPr>
        <p:spPr>
          <a:xfrm>
            <a:off x="1981200" y="6044184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0" name="TextBox 69"/>
          <p:cNvSpPr txBox="1"/>
          <p:nvPr/>
        </p:nvSpPr>
        <p:spPr>
          <a:xfrm rot="8573043">
            <a:off x="3236943" y="4875255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…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punch cover"/>
          <p:cNvGrpSpPr/>
          <p:nvPr/>
        </p:nvGrpSpPr>
        <p:grpSpPr>
          <a:xfrm>
            <a:off x="0" y="1295399"/>
            <a:ext cx="9144000" cy="5410201"/>
            <a:chOff x="0" y="1295399"/>
            <a:chExt cx="9144000" cy="5410201"/>
          </a:xfrm>
        </p:grpSpPr>
        <p:sp>
          <p:nvSpPr>
            <p:cNvPr id="64" name="punchline"/>
            <p:cNvSpPr/>
            <p:nvPr/>
          </p:nvSpPr>
          <p:spPr>
            <a:xfrm>
              <a:off x="0" y="1295399"/>
              <a:ext cx="9144000" cy="5410201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i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914400" y="3505200"/>
              <a:ext cx="7467600" cy="1077218"/>
            </a:xfrm>
            <a:prstGeom prst="rect">
              <a:avLst/>
            </a:prstGeom>
            <a:solidFill>
              <a:srgbClr val="064FBA"/>
            </a:solidFill>
            <a:ln>
              <a:solidFill>
                <a:srgbClr val="0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i="1" dirty="0" smtClean="0">
                  <a:solidFill>
                    <a:prstClr val="white"/>
                  </a:solidFill>
                  <a:latin typeface="Calibri"/>
                </a:rPr>
                <a:t>Per-bank refresh allows accesses to other banks while a bank is refreshing</a:t>
              </a:r>
              <a:endParaRPr lang="en-US" sz="3200" i="1" dirty="0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093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66" grpId="0" animBg="1"/>
      <p:bldP spid="67" grpId="0" animBg="1"/>
      <p:bldP spid="68" grpId="0" animBg="1"/>
      <p:bldP spid="69" grpId="0" animBg="1"/>
      <p:bldP spid="7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Shortcomings of 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 1</a:t>
            </a:r>
            <a:r>
              <a:rPr lang="en-US" dirty="0" smtClean="0"/>
              <a:t>: Refreshes to different banks are scheduled in a </a:t>
            </a:r>
            <a:r>
              <a:rPr lang="en-US" dirty="0" smtClean="0">
                <a:solidFill>
                  <a:srgbClr val="FF0000"/>
                </a:solidFill>
              </a:rPr>
              <a:t>strict round-robin order </a:t>
            </a:r>
          </a:p>
          <a:p>
            <a:pPr lvl="1"/>
            <a:r>
              <a:rPr lang="en-US" dirty="0" smtClean="0"/>
              <a:t>The static ordering is hardwired into DRAM chips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Refreshes busy banks with many queued requests when other banks are idle</a:t>
            </a:r>
          </a:p>
          <a:p>
            <a:pPr lvl="1"/>
            <a:endParaRPr lang="en-US" dirty="0" smtClean="0"/>
          </a:p>
          <a:p>
            <a:r>
              <a:rPr lang="en-US" u="sng" dirty="0" smtClean="0">
                <a:solidFill>
                  <a:srgbClr val="064FBA"/>
                </a:solidFill>
              </a:rPr>
              <a:t>Key idea</a:t>
            </a:r>
            <a:r>
              <a:rPr lang="en-US" dirty="0" smtClean="0">
                <a:solidFill>
                  <a:srgbClr val="064FBA"/>
                </a:solidFill>
              </a:rPr>
              <a:t>: Schedule per-bank refreshes to idle banks opportunistically in a dynamic order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479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Approach: DARP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Dynamic Access-Refresh Parallelization (DARP)</a:t>
            </a:r>
          </a:p>
          <a:p>
            <a:pPr lvl="1"/>
            <a:r>
              <a:rPr lang="en-US" dirty="0" smtClean="0"/>
              <a:t>An improved scheduling policy for </a:t>
            </a:r>
            <a:r>
              <a:rPr lang="en-US" dirty="0" smtClean="0">
                <a:solidFill>
                  <a:srgbClr val="064FBA"/>
                </a:solidFill>
              </a:rPr>
              <a:t>per-bank refreshes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Exploits </a:t>
            </a:r>
            <a:r>
              <a:rPr lang="en-US" dirty="0" smtClean="0">
                <a:solidFill>
                  <a:srgbClr val="064FBA"/>
                </a:solidFill>
              </a:rPr>
              <a:t>refresh scheduling flexibility</a:t>
            </a:r>
            <a:r>
              <a:rPr lang="en-US" dirty="0" smtClean="0">
                <a:solidFill>
                  <a:srgbClr val="000000"/>
                </a:solidFill>
              </a:rPr>
              <a:t> in DDR DRAM</a:t>
            </a:r>
          </a:p>
          <a:p>
            <a:endParaRPr lang="en-US" dirty="0" smtClean="0"/>
          </a:p>
          <a:p>
            <a:r>
              <a:rPr lang="en-US" u="sng" dirty="0" smtClean="0"/>
              <a:t>Component 1</a:t>
            </a:r>
            <a:r>
              <a:rPr lang="en-US" dirty="0" smtClean="0"/>
              <a:t>: </a:t>
            </a:r>
            <a:r>
              <a:rPr lang="en-US" b="1" dirty="0" smtClean="0"/>
              <a:t>Out-of-order per-bank refresh</a:t>
            </a:r>
          </a:p>
          <a:p>
            <a:pPr lvl="1"/>
            <a:r>
              <a:rPr lang="en-US" dirty="0" smtClean="0"/>
              <a:t>Avoids poor static scheduling decisions</a:t>
            </a:r>
          </a:p>
          <a:p>
            <a:pPr lvl="1"/>
            <a:r>
              <a:rPr lang="en-US" dirty="0" smtClean="0"/>
              <a:t>Dynamically issues per-bank refreshes to idle banks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u="sng" dirty="0" smtClean="0"/>
              <a:t>Component 2</a:t>
            </a:r>
            <a:r>
              <a:rPr lang="en-US" dirty="0" smtClean="0"/>
              <a:t>: </a:t>
            </a:r>
            <a:r>
              <a:rPr lang="en-US" b="1" dirty="0" smtClean="0"/>
              <a:t>Write-Refresh Parallelization</a:t>
            </a:r>
          </a:p>
          <a:p>
            <a:pPr lvl="1"/>
            <a:r>
              <a:rPr lang="en-US" dirty="0" smtClean="0"/>
              <a:t>Avoids refresh interference on latency-critical reads</a:t>
            </a:r>
          </a:p>
          <a:p>
            <a:pPr lvl="1"/>
            <a:r>
              <a:rPr lang="en-US" dirty="0" smtClean="0"/>
              <a:t>Parallelizes refreshes with </a:t>
            </a:r>
            <a:r>
              <a:rPr lang="en-US" b="1" dirty="0" smtClean="0"/>
              <a:t>a batch of writes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Myriad Pro"/>
              </a:rPr>
              <a:pPr/>
              <a:t>91</a:t>
            </a:fld>
            <a:endParaRPr lang="en-US">
              <a:solidFill>
                <a:prstClr val="black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2914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Shortcomings of </a:t>
            </a:r>
            <a:r>
              <a:rPr lang="en-US" dirty="0" smtClean="0"/>
              <a:t>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 2</a:t>
            </a:r>
            <a:r>
              <a:rPr lang="en-US" dirty="0" smtClean="0"/>
              <a:t>: Banks that are being refreshed cannot concurrently serve memory requests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93924" y="4319806"/>
            <a:ext cx="711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Time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7" name="timeline"/>
          <p:cNvCxnSpPr/>
          <p:nvPr/>
        </p:nvCxnSpPr>
        <p:spPr>
          <a:xfrm flipV="1">
            <a:off x="609600" y="426849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RAM"/>
          <p:cNvSpPr/>
          <p:nvPr/>
        </p:nvSpPr>
        <p:spPr>
          <a:xfrm>
            <a:off x="5181600" y="3581400"/>
            <a:ext cx="3277723" cy="1295400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Bank 0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ref1"/>
          <p:cNvSpPr/>
          <p:nvPr/>
        </p:nvSpPr>
        <p:spPr>
          <a:xfrm>
            <a:off x="3429000" y="4114800"/>
            <a:ext cx="533400" cy="28120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RD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226036" y="3124200"/>
            <a:ext cx="2964964" cy="990600"/>
            <a:chOff x="1226036" y="3657600"/>
            <a:chExt cx="2964964" cy="990600"/>
          </a:xfrm>
        </p:grpSpPr>
        <p:sp>
          <p:nvSpPr>
            <p:cNvPr id="31" name="TextBox 30"/>
            <p:cNvSpPr txBox="1"/>
            <p:nvPr/>
          </p:nvSpPr>
          <p:spPr>
            <a:xfrm>
              <a:off x="1226036" y="3657600"/>
              <a:ext cx="29649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Calibri"/>
                </a:rPr>
                <a:t>Delayed by refresh</a:t>
              </a:r>
              <a:endParaRPr lang="en-US" sz="2800" b="1" dirty="0">
                <a:solidFill>
                  <a:srgbClr val="FF0000"/>
                </a:solidFill>
                <a:latin typeface="Calibri"/>
              </a:endParaRPr>
            </a:p>
          </p:txBody>
        </p:sp>
        <p:cxnSp>
          <p:nvCxnSpPr>
            <p:cNvPr id="32" name="Curved Connector 31"/>
            <p:cNvCxnSpPr/>
            <p:nvPr/>
          </p:nvCxnSpPr>
          <p:spPr>
            <a:xfrm rot="16200000" flipH="1">
              <a:off x="2933700" y="4152900"/>
              <a:ext cx="533400" cy="457200"/>
            </a:xfrm>
            <a:prstGeom prst="curvedConnector3">
              <a:avLst>
                <a:gd name="adj1" fmla="val 30866"/>
              </a:avLst>
            </a:prstGeom>
            <a:ln w="57150" cmpd="sng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990600" y="3581402"/>
            <a:ext cx="7467600" cy="1295402"/>
            <a:chOff x="990600" y="3581402"/>
            <a:chExt cx="7467600" cy="1295402"/>
          </a:xfrm>
        </p:grpSpPr>
        <p:sp>
          <p:nvSpPr>
            <p:cNvPr id="28" name="ref1"/>
            <p:cNvSpPr/>
            <p:nvPr/>
          </p:nvSpPr>
          <p:spPr>
            <a:xfrm>
              <a:off x="990600" y="4114800"/>
              <a:ext cx="2334768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prstClr val="white"/>
                  </a:solidFill>
                  <a:latin typeface="Calibri"/>
                </a:rPr>
                <a:t>Per-</a:t>
              </a:r>
              <a:r>
                <a:rPr lang="en-US" sz="2000" b="1" dirty="0">
                  <a:solidFill>
                    <a:prstClr val="white"/>
                  </a:solidFill>
                  <a:latin typeface="Calibri"/>
                </a:rPr>
                <a:t>B</a:t>
              </a:r>
              <a:r>
                <a:rPr lang="en-US" sz="2000" b="1" dirty="0" smtClean="0">
                  <a:solidFill>
                    <a:prstClr val="white"/>
                  </a:solidFill>
                  <a:latin typeface="Calibri"/>
                </a:rPr>
                <a:t>ank Refresh</a:t>
              </a:r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5180477" y="3581402"/>
              <a:ext cx="3277723" cy="1295402"/>
              <a:chOff x="5334000" y="3745137"/>
              <a:chExt cx="3277723" cy="1252003"/>
            </a:xfrm>
          </p:grpSpPr>
          <p:sp>
            <p:nvSpPr>
              <p:cNvPr id="40" name="DRAM"/>
              <p:cNvSpPr/>
              <p:nvPr/>
            </p:nvSpPr>
            <p:spPr>
              <a:xfrm>
                <a:off x="5334000" y="3745137"/>
                <a:ext cx="3277723" cy="1252003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41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49723" y="3892431"/>
                <a:ext cx="684674" cy="6846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8890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Shortcomings of </a:t>
            </a:r>
            <a:r>
              <a:rPr lang="en-US" dirty="0" smtClean="0"/>
              <a:t>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 2</a:t>
            </a:r>
            <a:r>
              <a:rPr lang="en-US" dirty="0" smtClean="0"/>
              <a:t>: Refreshing banks cannot concurrently serve memory requests</a:t>
            </a:r>
            <a:endParaRPr lang="en-US" dirty="0"/>
          </a:p>
          <a:p>
            <a:r>
              <a:rPr lang="en-US" u="sng" dirty="0" smtClean="0">
                <a:solidFill>
                  <a:srgbClr val="064FBA"/>
                </a:solidFill>
              </a:rPr>
              <a:t>Key idea</a:t>
            </a:r>
            <a:r>
              <a:rPr lang="en-US" dirty="0" smtClean="0">
                <a:solidFill>
                  <a:srgbClr val="064FBA"/>
                </a:solidFill>
              </a:rPr>
              <a:t>: Exploit </a:t>
            </a:r>
            <a:r>
              <a:rPr lang="en-US" b="1" dirty="0" smtClean="0">
                <a:solidFill>
                  <a:srgbClr val="064FBA"/>
                </a:solidFill>
              </a:rPr>
              <a:t>subarrays</a:t>
            </a:r>
            <a:r>
              <a:rPr lang="en-US" dirty="0" smtClean="0">
                <a:solidFill>
                  <a:srgbClr val="064FBA"/>
                </a:solidFill>
              </a:rPr>
              <a:t> within a bank to parallelize refreshes and accesses across </a:t>
            </a:r>
            <a:r>
              <a:rPr lang="en-US" b="1" dirty="0" smtClean="0">
                <a:solidFill>
                  <a:srgbClr val="064FBA"/>
                </a:solidFill>
              </a:rPr>
              <a:t>subarrays</a:t>
            </a:r>
            <a:endParaRPr lang="en-US" b="1" dirty="0">
              <a:solidFill>
                <a:srgbClr val="064FB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93924" y="3962400"/>
            <a:ext cx="711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Time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7" name="timeline"/>
          <p:cNvCxnSpPr/>
          <p:nvPr/>
        </p:nvCxnSpPr>
        <p:spPr>
          <a:xfrm flipV="1">
            <a:off x="609600" y="396369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RAM"/>
          <p:cNvSpPr/>
          <p:nvPr/>
        </p:nvSpPr>
        <p:spPr>
          <a:xfrm>
            <a:off x="5181600" y="3581400"/>
            <a:ext cx="3277723" cy="1295400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Bank 0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181600" y="3581400"/>
            <a:ext cx="3277723" cy="1295400"/>
            <a:chOff x="4419600" y="4038600"/>
            <a:chExt cx="3277723" cy="457200"/>
          </a:xfrm>
        </p:grpSpPr>
        <p:sp>
          <p:nvSpPr>
            <p:cNvPr id="19" name="DRAM"/>
            <p:cNvSpPr/>
            <p:nvPr/>
          </p:nvSpPr>
          <p:spPr>
            <a:xfrm>
              <a:off x="4419600" y="4038600"/>
              <a:ext cx="3277723" cy="228600"/>
            </a:xfrm>
            <a:prstGeom prst="roundRect">
              <a:avLst>
                <a:gd name="adj" fmla="val 5494"/>
              </a:avLst>
            </a:prstGeom>
            <a:solidFill>
              <a:srgbClr val="064FBA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 smtClean="0">
                  <a:solidFill>
                    <a:prstClr val="white"/>
                  </a:solidFill>
                  <a:latin typeface="Calibri"/>
                </a:rPr>
                <a:t>Subarray 1</a:t>
              </a:r>
              <a:endParaRPr lang="en-US" sz="3200" b="1" i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DRAM"/>
            <p:cNvSpPr/>
            <p:nvPr/>
          </p:nvSpPr>
          <p:spPr>
            <a:xfrm>
              <a:off x="4419600" y="4267200"/>
              <a:ext cx="3277723" cy="228600"/>
            </a:xfrm>
            <a:prstGeom prst="roundRect">
              <a:avLst>
                <a:gd name="adj" fmla="val 5494"/>
              </a:avLst>
            </a:prstGeom>
            <a:solidFill>
              <a:srgbClr val="064FBA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 smtClean="0">
                  <a:solidFill>
                    <a:prstClr val="white"/>
                  </a:solidFill>
                  <a:latin typeface="Calibri"/>
                </a:rPr>
                <a:t>Subarray 0</a:t>
              </a:r>
              <a:endParaRPr lang="en-US" sz="3200" b="1" i="1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0" name="ref1"/>
          <p:cNvSpPr/>
          <p:nvPr/>
        </p:nvSpPr>
        <p:spPr>
          <a:xfrm>
            <a:off x="2133600" y="3810000"/>
            <a:ext cx="533400" cy="28120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RD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181600" y="4190993"/>
            <a:ext cx="3352800" cy="708406"/>
            <a:chOff x="5335123" y="4334314"/>
            <a:chExt cx="3352800" cy="684674"/>
          </a:xfrm>
        </p:grpSpPr>
        <p:sp>
          <p:nvSpPr>
            <p:cNvPr id="14" name="DRAM"/>
            <p:cNvSpPr/>
            <p:nvPr/>
          </p:nvSpPr>
          <p:spPr>
            <a:xfrm>
              <a:off x="5335123" y="4369672"/>
              <a:ext cx="3277723" cy="627474"/>
            </a:xfrm>
            <a:prstGeom prst="roundRect">
              <a:avLst>
                <a:gd name="adj" fmla="val 5494"/>
              </a:avLst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5" name="new lock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3249" y="4334314"/>
              <a:ext cx="684674" cy="684674"/>
            </a:xfrm>
            <a:prstGeom prst="rect">
              <a:avLst/>
            </a:prstGeom>
          </p:spPr>
        </p:pic>
      </p:grpSp>
      <p:cxnSp>
        <p:nvCxnSpPr>
          <p:cNvPr id="17" name="timeline"/>
          <p:cNvCxnSpPr/>
          <p:nvPr/>
        </p:nvCxnSpPr>
        <p:spPr>
          <a:xfrm flipV="1">
            <a:off x="609600" y="4577778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f1"/>
          <p:cNvSpPr/>
          <p:nvPr/>
        </p:nvSpPr>
        <p:spPr>
          <a:xfrm>
            <a:off x="990600" y="4424084"/>
            <a:ext cx="2334768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Calibri"/>
              </a:rPr>
              <a:t>Subarray Refresh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" y="4268494"/>
            <a:ext cx="4495800" cy="451422"/>
            <a:chOff x="609600" y="4268494"/>
            <a:chExt cx="4495800" cy="451422"/>
          </a:xfrm>
        </p:grpSpPr>
        <p:sp>
          <p:nvSpPr>
            <p:cNvPr id="22" name="TextBox 21"/>
            <p:cNvSpPr txBox="1"/>
            <p:nvPr/>
          </p:nvSpPr>
          <p:spPr>
            <a:xfrm>
              <a:off x="4393924" y="4319806"/>
              <a:ext cx="7114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Time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4" name="timeline"/>
            <p:cNvCxnSpPr/>
            <p:nvPr/>
          </p:nvCxnSpPr>
          <p:spPr>
            <a:xfrm flipV="1">
              <a:off x="609600" y="4268494"/>
              <a:ext cx="4114800" cy="7949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600200" y="3733800"/>
            <a:ext cx="1677330" cy="2209800"/>
            <a:chOff x="1600200" y="3733800"/>
            <a:chExt cx="1677330" cy="2209800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2667001" y="3733800"/>
              <a:ext cx="0" cy="1676400"/>
            </a:xfrm>
            <a:prstGeom prst="line">
              <a:avLst/>
            </a:prstGeom>
            <a:ln w="38100" cmpd="sng">
              <a:solidFill>
                <a:srgbClr val="77933C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2133600" y="3733800"/>
              <a:ext cx="0" cy="1676400"/>
            </a:xfrm>
            <a:prstGeom prst="line">
              <a:avLst/>
            </a:prstGeom>
            <a:ln w="38100" cmpd="sng">
              <a:solidFill>
                <a:srgbClr val="77933C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600200" y="5420380"/>
              <a:ext cx="16773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9BBB59">
                      <a:lumMod val="75000"/>
                    </a:srgbClr>
                  </a:solidFill>
                  <a:latin typeface="Calibri"/>
                </a:rPr>
                <a:t>Parallelize</a:t>
              </a:r>
              <a:endParaRPr lang="en-US" sz="2800" b="1" dirty="0">
                <a:solidFill>
                  <a:srgbClr val="9BBB59">
                    <a:lumMod val="75000"/>
                  </a:srgbClr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3568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 animBg="1"/>
      <p:bldP spid="1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971180"/>
            <a:ext cx="8534400" cy="1582020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1800" dirty="0"/>
          </a:p>
          <a:p>
            <a:r>
              <a:rPr lang="en-US" sz="2400" b="1" u="sng" dirty="0" smtClean="0"/>
              <a:t>100 workloads</a:t>
            </a:r>
            <a:r>
              <a:rPr lang="en-US" sz="2400" dirty="0" smtClean="0"/>
              <a:t>: </a:t>
            </a:r>
            <a:r>
              <a:rPr lang="en-US" sz="2000" dirty="0" smtClean="0"/>
              <a:t>SPEC </a:t>
            </a:r>
            <a:r>
              <a:rPr lang="en-US" sz="2000" dirty="0"/>
              <a:t>CPU2006, STREAM, TPC-C/H, random </a:t>
            </a:r>
            <a:r>
              <a:rPr lang="en-US" sz="2000" dirty="0" smtClean="0"/>
              <a:t>access</a:t>
            </a:r>
            <a:endParaRPr lang="en-US" sz="1800" dirty="0"/>
          </a:p>
          <a:p>
            <a:r>
              <a:rPr lang="en-US" sz="2400" b="1" u="sng" dirty="0"/>
              <a:t>System performance </a:t>
            </a:r>
            <a:r>
              <a:rPr lang="en-US" sz="2400" b="1" u="sng" dirty="0" smtClean="0"/>
              <a:t>metric</a:t>
            </a:r>
            <a:r>
              <a:rPr lang="en-US" sz="2400" dirty="0" smtClean="0"/>
              <a:t>: </a:t>
            </a:r>
            <a:r>
              <a:rPr lang="en-US" sz="2400" i="1" dirty="0" smtClean="0"/>
              <a:t>Weighted speedup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5200" y="1676400"/>
            <a:ext cx="1457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DDR3 Rank</a:t>
            </a:r>
            <a:endParaRPr lang="en-US" sz="2000" b="1" i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883" y="1219200"/>
            <a:ext cx="3320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prstClr val="black"/>
                </a:solidFill>
                <a:latin typeface="Calibri"/>
              </a:rPr>
              <a:t>Simulator configurations</a:t>
            </a:r>
            <a:endParaRPr lang="en-US" sz="2400" b="1" u="sng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71731" y="1281764"/>
            <a:ext cx="7097519" cy="3899836"/>
            <a:chOff x="671731" y="1175557"/>
            <a:chExt cx="7097519" cy="3899836"/>
          </a:xfrm>
        </p:grpSpPr>
        <p:sp>
          <p:nvSpPr>
            <p:cNvPr id="5" name="R"/>
            <p:cNvSpPr/>
            <p:nvPr/>
          </p:nvSpPr>
          <p:spPr>
            <a:xfrm>
              <a:off x="752268" y="1722602"/>
              <a:ext cx="2295732" cy="2725679"/>
            </a:xfrm>
            <a:prstGeom prst="roundRect">
              <a:avLst>
                <a:gd name="adj" fmla="val 617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R"/>
            <p:cNvSpPr/>
            <p:nvPr/>
          </p:nvSpPr>
          <p:spPr>
            <a:xfrm rot="16200000">
              <a:off x="2072450" y="2088544"/>
              <a:ext cx="1338349" cy="606449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Memory Controller</a:t>
              </a:r>
              <a:endParaRPr lang="en-US" sz="20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R"/>
            <p:cNvSpPr/>
            <p:nvPr/>
          </p:nvSpPr>
          <p:spPr>
            <a:xfrm>
              <a:off x="671731" y="2868549"/>
              <a:ext cx="1798337" cy="388936"/>
            </a:xfrm>
            <a:prstGeom prst="roundRect">
              <a:avLst>
                <a:gd name="adj" fmla="val 549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8-core</a:t>
              </a:r>
              <a:b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</a:br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processor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Left-Right Arrow 8"/>
            <p:cNvSpPr/>
            <p:nvPr/>
          </p:nvSpPr>
          <p:spPr>
            <a:xfrm>
              <a:off x="3124200" y="2027393"/>
              <a:ext cx="1743074" cy="685798"/>
            </a:xfrm>
            <a:prstGeom prst="left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R"/>
            <p:cNvSpPr/>
            <p:nvPr/>
          </p:nvSpPr>
          <p:spPr>
            <a:xfrm rot="16200000">
              <a:off x="2046385" y="3449817"/>
              <a:ext cx="1387329" cy="609599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Memory Controller</a:t>
              </a:r>
              <a:endParaRPr lang="en-US" sz="2000" b="1" i="1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26" name="DRAM"/>
            <p:cNvGrpSpPr/>
            <p:nvPr/>
          </p:nvGrpSpPr>
          <p:grpSpPr>
            <a:xfrm>
              <a:off x="5029200" y="1322983"/>
              <a:ext cx="990600" cy="1758442"/>
              <a:chOff x="4723269" y="2353890"/>
              <a:chExt cx="3277726" cy="1758442"/>
            </a:xfrm>
          </p:grpSpPr>
          <p:sp>
            <p:nvSpPr>
              <p:cNvPr id="27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smtClean="0">
                    <a:solidFill>
                      <a:prstClr val="black"/>
                    </a:solidFill>
                    <a:latin typeface="Calibri"/>
                  </a:rPr>
                  <a:t>Bank 7</a:t>
                </a:r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smtClean="0">
                    <a:solidFill>
                      <a:prstClr val="black"/>
                    </a:solidFill>
                    <a:latin typeface="Calibri"/>
                  </a:rPr>
                  <a:t>Bank 1</a:t>
                </a:r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smtClean="0">
                    <a:solidFill>
                      <a:prstClr val="black"/>
                    </a:solidFill>
                    <a:latin typeface="Calibri"/>
                  </a:rPr>
                  <a:t>Bank 0</a:t>
                </a:r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5400000">
                <a:off x="6827251" y="2515194"/>
                <a:ext cx="343364" cy="9929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prstClr val="black"/>
                    </a:solidFill>
                    <a:latin typeface="Calibri"/>
                  </a:rPr>
                  <a:t>…</a:t>
                </a:r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47" name="DRAM"/>
            <p:cNvGrpSpPr/>
            <p:nvPr/>
          </p:nvGrpSpPr>
          <p:grpSpPr>
            <a:xfrm>
              <a:off x="6778649" y="1320780"/>
              <a:ext cx="990600" cy="1758442"/>
              <a:chOff x="4723269" y="2353890"/>
              <a:chExt cx="3277726" cy="1758442"/>
            </a:xfrm>
          </p:grpSpPr>
          <p:sp>
            <p:nvSpPr>
              <p:cNvPr id="48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9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0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1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52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6050279" y="2470189"/>
              <a:ext cx="728371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5" name="Left-Right Arrow 54"/>
            <p:cNvSpPr/>
            <p:nvPr/>
          </p:nvSpPr>
          <p:spPr>
            <a:xfrm>
              <a:off x="3125061" y="3437091"/>
              <a:ext cx="1743074" cy="685798"/>
            </a:xfrm>
            <a:prstGeom prst="left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56" name="DRAM"/>
            <p:cNvGrpSpPr/>
            <p:nvPr/>
          </p:nvGrpSpPr>
          <p:grpSpPr>
            <a:xfrm>
              <a:off x="5029200" y="3316951"/>
              <a:ext cx="990600" cy="1758442"/>
              <a:chOff x="4723269" y="2353890"/>
              <a:chExt cx="3277726" cy="1758442"/>
            </a:xfrm>
          </p:grpSpPr>
          <p:sp>
            <p:nvSpPr>
              <p:cNvPr id="60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1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2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3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4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66" name="DRAM"/>
            <p:cNvGrpSpPr/>
            <p:nvPr/>
          </p:nvGrpSpPr>
          <p:grpSpPr>
            <a:xfrm>
              <a:off x="6778650" y="3314748"/>
              <a:ext cx="990600" cy="1758442"/>
              <a:chOff x="4723269" y="2353890"/>
              <a:chExt cx="3277726" cy="1758442"/>
            </a:xfrm>
          </p:grpSpPr>
          <p:sp>
            <p:nvSpPr>
              <p:cNvPr id="67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8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69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1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6050279" y="4041474"/>
              <a:ext cx="728371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76800" y="1175557"/>
              <a:ext cx="1321183" cy="2039230"/>
            </a:xfrm>
            <a:prstGeom prst="round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2" name="R"/>
          <p:cNvSpPr/>
          <p:nvPr/>
        </p:nvSpPr>
        <p:spPr>
          <a:xfrm>
            <a:off x="1143000" y="4648200"/>
            <a:ext cx="2743200" cy="388936"/>
          </a:xfrm>
          <a:prstGeom prst="roundRect">
            <a:avLst>
              <a:gd name="adj" fmla="val 549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 smtClean="0">
                <a:solidFill>
                  <a:prstClr val="black"/>
                </a:solidFill>
                <a:latin typeface="Calibri"/>
              </a:rPr>
              <a:t>L1 $: 32KB</a:t>
            </a:r>
          </a:p>
          <a:p>
            <a:r>
              <a:rPr lang="en-US" sz="2000" b="1" i="1" dirty="0" smtClean="0">
                <a:solidFill>
                  <a:prstClr val="black"/>
                </a:solidFill>
                <a:latin typeface="Calibri"/>
              </a:rPr>
              <a:t>L2 $: 512KB/core</a:t>
            </a:r>
            <a:endParaRPr lang="en-US" sz="20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0322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All-bank refresh </a:t>
            </a:r>
            <a:r>
              <a:rPr lang="en-US" dirty="0" smtClean="0"/>
              <a:t>[DDR3, LPDDR3, …]</a:t>
            </a:r>
          </a:p>
          <a:p>
            <a:endParaRPr lang="en-US" dirty="0" smtClean="0"/>
          </a:p>
          <a:p>
            <a:r>
              <a:rPr lang="en-US" b="1" dirty="0" smtClean="0"/>
              <a:t>Per-bank refresh </a:t>
            </a:r>
            <a:r>
              <a:rPr lang="en-US" dirty="0" smtClean="0"/>
              <a:t>[LPDDR3]</a:t>
            </a:r>
          </a:p>
          <a:p>
            <a:endParaRPr lang="en-US" dirty="0" smtClean="0"/>
          </a:p>
          <a:p>
            <a:r>
              <a:rPr lang="en-US" b="1" dirty="0" smtClean="0"/>
              <a:t>Elastic refresh </a:t>
            </a:r>
            <a:r>
              <a:rPr lang="en-US" dirty="0" smtClean="0"/>
              <a:t>[</a:t>
            </a:r>
            <a:r>
              <a:rPr lang="en-US" dirty="0" err="1" smtClean="0"/>
              <a:t>Stuecheli</a:t>
            </a:r>
            <a:r>
              <a:rPr lang="en-US" dirty="0" smtClean="0"/>
              <a:t> et al., MICRO ‘10]:</a:t>
            </a:r>
          </a:p>
          <a:p>
            <a:pPr lvl="1"/>
            <a:r>
              <a:rPr lang="en-US" dirty="0" smtClean="0"/>
              <a:t>Postpones refreshes by a time delay based on the predicted rank idle time to avoid interference on memory requests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Proposed to schedule all-bank refreshes without exploiting per-bank refreshes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Cannot parallelize refreshes and accesses within a rank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Ideal (</a:t>
            </a:r>
            <a:r>
              <a:rPr lang="en-US" b="1" dirty="0"/>
              <a:t>n</a:t>
            </a:r>
            <a:r>
              <a:rPr lang="en-US" b="1" dirty="0" smtClean="0"/>
              <a:t>o refresh)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99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647551"/>
              </p:ext>
            </p:extLst>
          </p:nvPr>
        </p:nvGraphicFramePr>
        <p:xfrm>
          <a:off x="381000" y="1023945"/>
          <a:ext cx="8534400" cy="4810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0" name="DS"/>
          <p:cNvGrpSpPr/>
          <p:nvPr/>
        </p:nvGrpSpPr>
        <p:grpSpPr>
          <a:xfrm>
            <a:off x="2438400" y="1084560"/>
            <a:ext cx="4545125" cy="461665"/>
            <a:chOff x="2438400" y="1154668"/>
            <a:chExt cx="4545125" cy="461665"/>
          </a:xfrm>
        </p:grpSpPr>
        <p:sp>
          <p:nvSpPr>
            <p:cNvPr id="21" name="TextBox 20"/>
            <p:cNvSpPr txBox="1"/>
            <p:nvPr/>
          </p:nvSpPr>
          <p:spPr>
            <a:xfrm>
              <a:off x="2438400" y="1154668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79646"/>
                  </a:solidFill>
                  <a:latin typeface="Calibri"/>
                </a:rPr>
                <a:t>7.9%</a:t>
              </a:r>
              <a:endParaRPr lang="en-US" sz="2400" dirty="0">
                <a:solidFill>
                  <a:srgbClr val="F79646"/>
                </a:solidFill>
                <a:latin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91000" y="1154668"/>
              <a:ext cx="96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79646"/>
                  </a:solidFill>
                  <a:latin typeface="Calibri"/>
                </a:rPr>
                <a:t>12.3%</a:t>
              </a:r>
              <a:endParaRPr lang="en-US" sz="2400" dirty="0">
                <a:solidFill>
                  <a:srgbClr val="F79646"/>
                </a:solidFill>
                <a:latin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19800" y="1154668"/>
              <a:ext cx="96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79646"/>
                  </a:solidFill>
                  <a:latin typeface="Calibri"/>
                </a:rPr>
                <a:t>20.2%</a:t>
              </a:r>
              <a:endParaRPr lang="en-US" sz="2400" dirty="0">
                <a:solidFill>
                  <a:srgbClr val="F79646"/>
                </a:solidFill>
                <a:latin typeface="Calibri"/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533400" y="5410200"/>
            <a:ext cx="7854167" cy="869950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>
                <a:solidFill>
                  <a:prstClr val="white"/>
                </a:solidFill>
                <a:latin typeface="Calibri"/>
              </a:rPr>
              <a:t>1</a:t>
            </a:r>
            <a:r>
              <a:rPr lang="en-US" sz="2800" i="1" dirty="0" smtClean="0">
                <a:solidFill>
                  <a:prstClr val="white"/>
                </a:solidFill>
                <a:latin typeface="Calibri"/>
              </a:rPr>
              <a:t>. Both DARP &amp; SARP provide performance gains and combining them (DSARP) improves even more</a:t>
            </a:r>
            <a:endParaRPr lang="en-US" sz="2800" i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3400" y="5410200"/>
            <a:ext cx="7848600" cy="869950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i="1" dirty="0">
                <a:solidFill>
                  <a:prstClr val="white"/>
                </a:solidFill>
                <a:latin typeface="Calibri"/>
              </a:rPr>
              <a:t>2</a:t>
            </a:r>
            <a:r>
              <a:rPr lang="en-US" sz="2600" i="1" dirty="0" smtClean="0">
                <a:solidFill>
                  <a:prstClr val="white"/>
                </a:solidFill>
                <a:latin typeface="Calibri"/>
              </a:rPr>
              <a:t>. Consistent </a:t>
            </a:r>
            <a:r>
              <a:rPr lang="en-US" sz="2600" i="1" dirty="0">
                <a:solidFill>
                  <a:prstClr val="white"/>
                </a:solidFill>
                <a:latin typeface="Calibri"/>
              </a:rPr>
              <a:t>system performance </a:t>
            </a:r>
            <a:r>
              <a:rPr lang="en-US" sz="2600" i="1" dirty="0" smtClean="0">
                <a:solidFill>
                  <a:prstClr val="white"/>
                </a:solidFill>
                <a:latin typeface="Calibri"/>
              </a:rPr>
              <a:t>improvement across DRAM densities (</a:t>
            </a:r>
            <a:r>
              <a:rPr lang="en-US" sz="2600" i="1" dirty="0">
                <a:solidFill>
                  <a:prstClr val="white"/>
                </a:solidFill>
                <a:latin typeface="Calibri"/>
              </a:rPr>
              <a:t>within </a:t>
            </a:r>
            <a:r>
              <a:rPr lang="en-US" sz="2600" b="1" i="1" dirty="0">
                <a:solidFill>
                  <a:prstClr val="white"/>
                </a:solidFill>
                <a:latin typeface="Calibri"/>
              </a:rPr>
              <a:t>0.9%, 1.2%, and 3.8% </a:t>
            </a:r>
            <a:r>
              <a:rPr lang="en-US" sz="2600" i="1" dirty="0">
                <a:solidFill>
                  <a:prstClr val="white"/>
                </a:solidFill>
                <a:latin typeface="Calibri"/>
              </a:rPr>
              <a:t>of ideal)</a:t>
            </a:r>
          </a:p>
        </p:txBody>
      </p:sp>
    </p:spTree>
    <p:extLst>
      <p:ext uri="{BB962C8B-B14F-4D97-AF65-F5344CB8AC3E}">
        <p14:creationId xmlns:p14="http://schemas.microsoft.com/office/powerpoint/2010/main" val="1242691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/>
        </p:bldSub>
      </p:bldGraphic>
      <p:bldP spid="15" grpId="0" animBg="1"/>
      <p:bldP spid="1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DS"/>
          <p:cNvGrpSpPr/>
          <p:nvPr/>
        </p:nvGrpSpPr>
        <p:grpSpPr>
          <a:xfrm>
            <a:off x="2590800" y="1367135"/>
            <a:ext cx="4495800" cy="690265"/>
            <a:chOff x="2438400" y="1302603"/>
            <a:chExt cx="4495800" cy="690265"/>
          </a:xfrm>
        </p:grpSpPr>
        <p:sp>
          <p:nvSpPr>
            <p:cNvPr id="7" name="TextBox 6"/>
            <p:cNvSpPr txBox="1"/>
            <p:nvPr/>
          </p:nvSpPr>
          <p:spPr>
            <a:xfrm>
              <a:off x="2438400" y="15312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79646"/>
                  </a:solidFill>
                  <a:latin typeface="Calibri"/>
                </a:rPr>
                <a:t>3.0%</a:t>
              </a:r>
              <a:endParaRPr lang="en-US" sz="2400" dirty="0">
                <a:solidFill>
                  <a:srgbClr val="F79646"/>
                </a:solidFill>
                <a:latin typeface="Calibri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98769" y="1383268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79646"/>
                  </a:solidFill>
                  <a:latin typeface="Calibri"/>
                </a:rPr>
                <a:t>5.2%</a:t>
              </a:r>
              <a:endParaRPr lang="en-US" sz="2400" dirty="0">
                <a:solidFill>
                  <a:srgbClr val="F79646"/>
                </a:solidFill>
                <a:latin typeface="Calibri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27569" y="13026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79646"/>
                  </a:solidFill>
                  <a:latin typeface="Calibri"/>
                </a:rPr>
                <a:t>9.0%</a:t>
              </a:r>
              <a:endParaRPr lang="en-US" sz="2400" dirty="0">
                <a:solidFill>
                  <a:srgbClr val="F79646"/>
                </a:solidFill>
                <a:latin typeface="Calibri"/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990600" y="5607050"/>
            <a:ext cx="7086600" cy="717550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smtClean="0">
                <a:solidFill>
                  <a:prstClr val="white"/>
                </a:solidFill>
                <a:latin typeface="Calibri"/>
              </a:rPr>
              <a:t>Consistent reduction on energy consumption</a:t>
            </a:r>
            <a:endParaRPr lang="en-US" sz="2800" i="1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2060"/>
              </p:ext>
            </p:extLst>
          </p:nvPr>
        </p:nvGraphicFramePr>
        <p:xfrm>
          <a:off x="533400" y="1219200"/>
          <a:ext cx="8068397" cy="4810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062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Another Talk: NAND Flash Scaling Challenges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sz="2200" dirty="0" err="1" smtClean="0"/>
              <a:t>Cai</a:t>
            </a:r>
            <a:r>
              <a:rPr lang="en-US" sz="2200" dirty="0"/>
              <a:t>+, “</a:t>
            </a:r>
            <a:r>
              <a:rPr lang="en-US" sz="2200" dirty="0">
                <a:solidFill>
                  <a:srgbClr val="0000FF"/>
                </a:solidFill>
              </a:rPr>
              <a:t>Error Patterns in MLC NAND Flash Memory: Measurement, Characterization, and </a:t>
            </a:r>
            <a:r>
              <a:rPr lang="en-US" sz="2200" dirty="0" smtClean="0">
                <a:solidFill>
                  <a:srgbClr val="0000FF"/>
                </a:solidFill>
              </a:rPr>
              <a:t>Analysis</a:t>
            </a:r>
            <a:r>
              <a:rPr lang="en-US" sz="2200" dirty="0" smtClean="0"/>
              <a:t>,</a:t>
            </a:r>
            <a:r>
              <a:rPr lang="en-US" sz="2200" dirty="0"/>
              <a:t>” DATE 2012</a:t>
            </a:r>
            <a:r>
              <a:rPr lang="en-US" sz="2200" dirty="0" smtClean="0"/>
              <a:t>.</a:t>
            </a:r>
          </a:p>
          <a:p>
            <a:r>
              <a:rPr lang="en-US" sz="2200" dirty="0" err="1" smtClean="0"/>
              <a:t>Cai</a:t>
            </a:r>
            <a:r>
              <a:rPr lang="en-US" sz="2200" dirty="0"/>
              <a:t>+, “</a:t>
            </a:r>
            <a:r>
              <a:rPr lang="en-US" sz="2200" dirty="0">
                <a:solidFill>
                  <a:srgbClr val="0000FF"/>
                </a:solidFill>
              </a:rPr>
              <a:t>Flash Correct-and-Refresh: Retention-Aware Error Management for Increased Flash Memory </a:t>
            </a:r>
            <a:r>
              <a:rPr lang="en-US" sz="2200" dirty="0" smtClean="0">
                <a:solidFill>
                  <a:srgbClr val="0000FF"/>
                </a:solidFill>
              </a:rPr>
              <a:t>Lifetime</a:t>
            </a:r>
            <a:r>
              <a:rPr lang="en-US" sz="2200" dirty="0" smtClean="0"/>
              <a:t>,” ICCD 2012.</a:t>
            </a:r>
          </a:p>
          <a:p>
            <a:r>
              <a:rPr lang="en-US" sz="2200" dirty="0" err="1" smtClean="0"/>
              <a:t>Cai</a:t>
            </a:r>
            <a:r>
              <a:rPr lang="en-US" sz="2200" dirty="0"/>
              <a:t>+, “</a:t>
            </a:r>
            <a:r>
              <a:rPr lang="en-US" sz="2200" dirty="0">
                <a:solidFill>
                  <a:srgbClr val="0000FF"/>
                </a:solidFill>
              </a:rPr>
              <a:t>Threshold Voltage Distribution in MLC NAND Flash Memory: Characterization, Analysis and </a:t>
            </a:r>
            <a:r>
              <a:rPr lang="en-US" sz="2200" dirty="0" smtClean="0">
                <a:solidFill>
                  <a:srgbClr val="0000FF"/>
                </a:solidFill>
              </a:rPr>
              <a:t>Modeling</a:t>
            </a:r>
            <a:r>
              <a:rPr lang="en-US" sz="2200" dirty="0" smtClean="0"/>
              <a:t>,” DATE 2013.</a:t>
            </a:r>
          </a:p>
          <a:p>
            <a:r>
              <a:rPr lang="en-US" sz="2200" dirty="0" err="1" smtClean="0"/>
              <a:t>Cai</a:t>
            </a:r>
            <a:r>
              <a:rPr lang="en-US" sz="2200" dirty="0"/>
              <a:t>+, “</a:t>
            </a:r>
            <a:r>
              <a:rPr lang="en-US" sz="2200" dirty="0">
                <a:solidFill>
                  <a:srgbClr val="0000FF"/>
                </a:solidFill>
              </a:rPr>
              <a:t>Error Analysis and Retention-Aware Error Management for NAND Flash </a:t>
            </a:r>
            <a:r>
              <a:rPr lang="en-US" sz="2200" dirty="0" smtClean="0">
                <a:solidFill>
                  <a:srgbClr val="0000FF"/>
                </a:solidFill>
              </a:rPr>
              <a:t>Memory</a:t>
            </a:r>
            <a:r>
              <a:rPr lang="en-US" sz="2200" dirty="0" smtClean="0"/>
              <a:t>,” Intel Tech Journal 2013.</a:t>
            </a:r>
          </a:p>
          <a:p>
            <a:r>
              <a:rPr lang="en-US" sz="2200" dirty="0" err="1" smtClean="0"/>
              <a:t>Cai</a:t>
            </a:r>
            <a:r>
              <a:rPr lang="en-US" sz="2200" dirty="0"/>
              <a:t>+, “</a:t>
            </a:r>
            <a:r>
              <a:rPr lang="en-US" sz="2200" dirty="0">
                <a:solidFill>
                  <a:srgbClr val="0000FF"/>
                </a:solidFill>
              </a:rPr>
              <a:t>Program Interference in MLC NAND Flash Memory: Characterization, Modeling, and </a:t>
            </a:r>
            <a:r>
              <a:rPr lang="en-US" sz="2200" dirty="0" smtClean="0">
                <a:solidFill>
                  <a:srgbClr val="0000FF"/>
                </a:solidFill>
              </a:rPr>
              <a:t>Mitigation</a:t>
            </a:r>
            <a:r>
              <a:rPr lang="en-US" sz="2200" dirty="0" smtClean="0"/>
              <a:t>,” ICCD 2013.</a:t>
            </a:r>
          </a:p>
          <a:p>
            <a:r>
              <a:rPr lang="en-US" sz="2200" dirty="0" err="1" smtClean="0"/>
              <a:t>Cai</a:t>
            </a:r>
            <a:r>
              <a:rPr lang="en-US" sz="2200" dirty="0"/>
              <a:t>+, “</a:t>
            </a:r>
            <a:r>
              <a:rPr lang="en-US" sz="2200" dirty="0">
                <a:solidFill>
                  <a:srgbClr val="0000FF"/>
                </a:solidFill>
              </a:rPr>
              <a:t>Neighbor-Cell Assisted Error Correction for MLC NAND Flash </a:t>
            </a:r>
            <a:r>
              <a:rPr lang="en-US" sz="2200" dirty="0" smtClean="0">
                <a:solidFill>
                  <a:srgbClr val="0000FF"/>
                </a:solidFill>
              </a:rPr>
              <a:t>Memories</a:t>
            </a:r>
            <a:r>
              <a:rPr lang="en-US" sz="2200" dirty="0" smtClean="0"/>
              <a:t>,” SIGMETRICS 2014.</a:t>
            </a:r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1276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Infrastructure (Flash)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  <a:cs typeface="MS PGothic" charset="0"/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  <a:cs typeface="MS PGothic" charset="0"/>
                </a:rPr>
                <a:t>Virtex-II Pro</a:t>
              </a: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  <a:cs typeface="MS PGothic" charset="0"/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Virtex-V FPGA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  <a:cs typeface="MS PGothic" charset="0"/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  <a:cs typeface="MS PGothic" charset="0"/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5867400" y="4433888"/>
            <a:ext cx="2508250" cy="1814512"/>
            <a:chOff x="3696" y="3072"/>
            <a:chExt cx="1580" cy="1143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3696" y="3984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  <a:cs typeface="MS PGothic" charset="0"/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3x-nm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  <a:cs typeface="MS PGothic" charset="0"/>
              </a:rPr>
              <a:t>NAND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7504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dirty="0" err="1">
                <a:solidFill>
                  <a:schemeClr val="tx2"/>
                </a:solidFill>
              </a:rPr>
              <a:t>Cai</a:t>
            </a:r>
            <a:r>
              <a:rPr lang="en-US" dirty="0">
                <a:solidFill>
                  <a:schemeClr val="tx2"/>
                </a:solidFill>
              </a:rPr>
              <a:t>+, DATE 2012, ICCD 2012, DATE 2013, ITJ 2013, ICCD 2013, SIGMETRICS 2014]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029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1.xml><?xml version="1.0" encoding="utf-8"?>
<a:theme xmlns:a="http://schemas.openxmlformats.org/drawingml/2006/main" name="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2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4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7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8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9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0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2.xml><?xml version="1.0" encoding="utf-8"?>
<a:theme xmlns:a="http://schemas.openxmlformats.org/drawingml/2006/main" name="8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3.xml><?xml version="1.0" encoding="utf-8"?>
<a:theme xmlns:a="http://schemas.openxmlformats.org/drawingml/2006/main" name="8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5.xml><?xml version="1.0" encoding="utf-8"?>
<a:theme xmlns:a="http://schemas.openxmlformats.org/drawingml/2006/main" name="83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6.xml><?xml version="1.0" encoding="utf-8"?>
<a:theme xmlns:a="http://schemas.openxmlformats.org/drawingml/2006/main" name="8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8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9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0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1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2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3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4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5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6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92455</TotalTime>
  <Words>5959</Words>
  <Application>Microsoft Macintosh PowerPoint</Application>
  <PresentationFormat>On-screen Show (4:3)</PresentationFormat>
  <Paragraphs>1019</Paragraphs>
  <Slides>99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96</vt:i4>
      </vt:variant>
      <vt:variant>
        <vt:lpstr>Slide Titles</vt:lpstr>
      </vt:variant>
      <vt:variant>
        <vt:i4>99</vt:i4>
      </vt:variant>
    </vt:vector>
  </HeadingPairs>
  <TitlesOfParts>
    <vt:vector size="195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41_Edge</vt:lpstr>
      <vt:lpstr>42_Edge</vt:lpstr>
      <vt:lpstr>43_Edge</vt:lpstr>
      <vt:lpstr>44_Edge</vt:lpstr>
      <vt:lpstr>45_Edge</vt:lpstr>
      <vt:lpstr>47_Edge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64_Edge</vt:lpstr>
      <vt:lpstr>40_Edge</vt:lpstr>
      <vt:lpstr>65_Edge</vt:lpstr>
      <vt:lpstr>66_Edge</vt:lpstr>
      <vt:lpstr>67_Edge</vt:lpstr>
      <vt:lpstr>68_Edge</vt:lpstr>
      <vt:lpstr>69_Edge</vt:lpstr>
      <vt:lpstr>70_Edge</vt:lpstr>
      <vt:lpstr>71_Edge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20_Edge</vt:lpstr>
      <vt:lpstr>Office Theme</vt:lpstr>
      <vt:lpstr>80_Edge</vt:lpstr>
      <vt:lpstr>81_Edge</vt:lpstr>
      <vt:lpstr>82_Edge</vt:lpstr>
      <vt:lpstr>83_Edge</vt:lpstr>
      <vt:lpstr>84_Edge</vt:lpstr>
      <vt:lpstr>1_Office Theme</vt:lpstr>
      <vt:lpstr>85_Edge</vt:lpstr>
      <vt:lpstr>4_Office Theme</vt:lpstr>
      <vt:lpstr>3_Office Theme</vt:lpstr>
      <vt:lpstr>86_Edge</vt:lpstr>
      <vt:lpstr>87_Edge</vt:lpstr>
      <vt:lpstr>88_Edge</vt:lpstr>
      <vt:lpstr>5_Office Theme</vt:lpstr>
      <vt:lpstr>89_Edge</vt:lpstr>
      <vt:lpstr>90_Edge</vt:lpstr>
      <vt:lpstr>Understanding and Overcoming  Challenges of DRAM Refresh </vt:lpstr>
      <vt:lpstr>The Main Memory System</vt:lpstr>
      <vt:lpstr>State of the Main Memory System</vt:lpstr>
      <vt:lpstr>Agenda</vt:lpstr>
      <vt:lpstr>Major Trends Affecting Main Memory (I)</vt:lpstr>
      <vt:lpstr>Major Trends Affecting Main Memory (II)</vt:lpstr>
      <vt:lpstr>Example: The Memory Capacity Gap</vt:lpstr>
      <vt:lpstr>Major Trends Affecting Main Memory (III)</vt:lpstr>
      <vt:lpstr>Major Trends Affecting Main Memory (IV)</vt:lpstr>
      <vt:lpstr>Agenda</vt:lpstr>
      <vt:lpstr>The DRAM Scaling Problem</vt:lpstr>
      <vt:lpstr>An Example of The Scaling Problem</vt:lpstr>
      <vt:lpstr>Most DRAM Modules Are at Risk</vt:lpstr>
      <vt:lpstr>Agenda</vt:lpstr>
      <vt:lpstr>A DRAM Cell</vt:lpstr>
      <vt:lpstr>DRAM Refresh</vt:lpstr>
      <vt:lpstr>Refresh Overhead: Performance</vt:lpstr>
      <vt:lpstr>Refresh Overhead: Energy</vt:lpstr>
      <vt:lpstr>Agenda</vt:lpstr>
      <vt:lpstr>Solutions to the DRAM Scaling Problem</vt:lpstr>
      <vt:lpstr>Solution 1: Rethink DRAM and Refresh</vt:lpstr>
      <vt:lpstr>Solution 1: Rethink DRAM and Refresh</vt:lpstr>
      <vt:lpstr>Tackling Refresh: Solutions</vt:lpstr>
      <vt:lpstr>Summary: Refresh-Access Parallelization</vt:lpstr>
      <vt:lpstr>Tackling Refresh: Solutions</vt:lpstr>
      <vt:lpstr>Most Refreshes Are Unnecessary</vt:lpstr>
      <vt:lpstr>Works on Reducing Refreshes</vt:lpstr>
      <vt:lpstr>An Example: RAIDR [Liu+, ISCA 2012]</vt:lpstr>
      <vt:lpstr>RAIDR Results</vt:lpstr>
      <vt:lpstr>DRAM Device Capacity Scaling: Performance</vt:lpstr>
      <vt:lpstr>DRAM Device Capacity Scaling: Energy</vt:lpstr>
      <vt:lpstr>Tackling Refresh: Solutions</vt:lpstr>
      <vt:lpstr>Motivation: Understanding Retention</vt:lpstr>
      <vt:lpstr>Two Challenges to Retention Time Profiling</vt:lpstr>
      <vt:lpstr>Two Challenges to Retention Time Profiling</vt:lpstr>
      <vt:lpstr>Data Pattern Dependence</vt:lpstr>
      <vt:lpstr>Two Challenges to Retention Time Profiling</vt:lpstr>
      <vt:lpstr>Our Goal [Liu+, ISCA 2013]</vt:lpstr>
      <vt:lpstr>Experimental Infrastructure (DRAM)</vt:lpstr>
      <vt:lpstr>Experimental Infrastructure (DRAM)</vt:lpstr>
      <vt:lpstr>DRAM Testing Platform and Method</vt:lpstr>
      <vt:lpstr>Experiment Design</vt:lpstr>
      <vt:lpstr>Experiment Structure</vt:lpstr>
      <vt:lpstr>Experiment Parameters</vt:lpstr>
      <vt:lpstr>Tested Data Patterns</vt:lpstr>
      <vt:lpstr>DRAM Retention Time: Results</vt:lpstr>
      <vt:lpstr>Temperature Stability</vt:lpstr>
      <vt:lpstr>Dependence of Retention Time on Temperature</vt:lpstr>
      <vt:lpstr>Dependence of Retention Time on Temperature</vt:lpstr>
      <vt:lpstr>Retention Time Distribution</vt:lpstr>
      <vt:lpstr>DRAM Retention Time: Results</vt:lpstr>
      <vt:lpstr>Some Terminology</vt:lpstr>
      <vt:lpstr>Recall the Tested Data Patterns</vt:lpstr>
      <vt:lpstr>Retention Failure Coverage of Data Patterns</vt:lpstr>
      <vt:lpstr>Retention Failure Coverage of Data Patterns</vt:lpstr>
      <vt:lpstr>Retention Failure Coverage of Data Patterns</vt:lpstr>
      <vt:lpstr>Data Pattern Dependence: Observations (I)</vt:lpstr>
      <vt:lpstr>Data Pattern Dependence: Observations (II)</vt:lpstr>
      <vt:lpstr>Effect of Technology Scaling on DPD </vt:lpstr>
      <vt:lpstr>DPD: Implications on Profiling Mechanisms</vt:lpstr>
      <vt:lpstr>DRAM Retention Time: Results</vt:lpstr>
      <vt:lpstr>Variable Retention Time</vt:lpstr>
      <vt:lpstr>An Example VRT Cell</vt:lpstr>
      <vt:lpstr>VRT: Questions and Methodology</vt:lpstr>
      <vt:lpstr>Variable Retention Time</vt:lpstr>
      <vt:lpstr>Variable Retention Time</vt:lpstr>
      <vt:lpstr>Variable Retention Time</vt:lpstr>
      <vt:lpstr>VRT: Observations So Far</vt:lpstr>
      <vt:lpstr>Time Between Retention Time State Changes</vt:lpstr>
      <vt:lpstr>Time Spent in High Retention Time State</vt:lpstr>
      <vt:lpstr>Time Spent in High Retention Time State</vt:lpstr>
      <vt:lpstr>Time Spent in High Retention Time State</vt:lpstr>
      <vt:lpstr>VRT: Implications on Profiling Mechanisms</vt:lpstr>
      <vt:lpstr>Tackling Refresh: Solutions</vt:lpstr>
      <vt:lpstr>Towards an Online Profiling System</vt:lpstr>
      <vt:lpstr>Towards an Online Profiling System</vt:lpstr>
      <vt:lpstr>Agenda</vt:lpstr>
      <vt:lpstr>Summary and Conclusions</vt:lpstr>
      <vt:lpstr>Referenced Papers</vt:lpstr>
      <vt:lpstr>Related Videos and Course Materials</vt:lpstr>
      <vt:lpstr>Thank you.</vt:lpstr>
      <vt:lpstr>Understanding and Overcoming  Challenges of DRAM Refresh </vt:lpstr>
      <vt:lpstr>Additional Slides</vt:lpstr>
      <vt:lpstr>PowerPoint Presentation</vt:lpstr>
      <vt:lpstr>Number of Disturbance Errors</vt:lpstr>
      <vt:lpstr>Summary and Conclusions [ISCA’13]</vt:lpstr>
      <vt:lpstr>DPD: Suggestions (for Future Work)</vt:lpstr>
      <vt:lpstr>Refresh Penalty</vt:lpstr>
      <vt:lpstr>Existing Refresh Modes</vt:lpstr>
      <vt:lpstr>Shortcomings of Per-Bank Refresh</vt:lpstr>
      <vt:lpstr>Our First Approach: DARP</vt:lpstr>
      <vt:lpstr>Shortcomings of Per-Bank Refresh</vt:lpstr>
      <vt:lpstr>Shortcomings of Per-Bank Refresh</vt:lpstr>
      <vt:lpstr>Methodology</vt:lpstr>
      <vt:lpstr>Comparison Points</vt:lpstr>
      <vt:lpstr>System Performance</vt:lpstr>
      <vt:lpstr>Energy Efficiency</vt:lpstr>
      <vt:lpstr>Another Talk: NAND Flash Scaling Challenges</vt:lpstr>
      <vt:lpstr>Experimental Infrastructure (Flash)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1892</cp:revision>
  <cp:lastPrinted>2010-05-26T16:43:32Z</cp:lastPrinted>
  <dcterms:created xsi:type="dcterms:W3CDTF">2010-10-08T20:41:54Z</dcterms:created>
  <dcterms:modified xsi:type="dcterms:W3CDTF">2014-10-04T06:16:14Z</dcterms:modified>
</cp:coreProperties>
</file>