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notesSlides/notesSlide22.xml" ContentType="application/vnd.openxmlformats-officedocument.presentationml.notesSlide+xml"/>
  <Override PartName="/ppt/notesSlides/notesSlide31.xml" ContentType="application/vnd.openxmlformats-officedocument.presentationml.notesSlide+xml"/>
  <Override PartName="/ppt/slides/slide22.xml" ContentType="application/vnd.openxmlformats-officedocument.presentationml.slide+xml"/>
  <Override PartName="/ppt/slides/slide28.xml" ContentType="application/vnd.openxmlformats-officedocument.presentationml.slide+xml"/>
  <Override PartName="/ppt/notesSlides/notesSlide11.xml" ContentType="application/vnd.openxmlformats-officedocument.presentationml.notesSlide+xml"/>
  <Override PartName="/docProps/app.xml" ContentType="application/vnd.openxmlformats-officedocument.extended-properties+xml"/>
  <Override PartName="/ppt/slides/slide30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36.xml" ContentType="application/vnd.openxmlformats-officedocument.presentationml.slide+xml"/>
  <Override PartName="/ppt/slides/slide11.xml" ContentType="application/vnd.openxmlformats-officedocument.presentationml.slide+xml"/>
  <Override PartName="/ppt/slides/slide18.xml" ContentType="application/vnd.openxmlformats-officedocument.presentationml.slide+xml"/>
  <Override PartName="/ppt/theme/theme3.xml" ContentType="application/vnd.openxmlformats-officedocument.theme+xml"/>
  <Override PartName="/ppt/notesSlides/notesSlide32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1.xml" ContentType="application/vnd.openxmlformats-officedocument.drawingml.chart+xml"/>
  <Override PartName="/ppt/slideLayouts/slideLayout3.xml" ContentType="application/vnd.openxmlformats-officedocument.presentationml.slideLayout+xml"/>
  <Override PartName="/ppt/slides/slide21.xml" ContentType="application/vnd.openxmlformats-officedocument.presentationml.slide+xml"/>
  <Override PartName="/ppt/slides/slide23.xml" ContentType="application/vnd.openxmlformats-officedocument.presentationml.slide+xml"/>
  <Override PartName="/ppt/slideLayouts/slideLayout9.xml" ContentType="application/vnd.openxmlformats-officedocument.presentationml.slideLayout+xml"/>
  <Override PartName="/ppt/charts/chart2.xml" ContentType="application/vnd.openxmlformats-officedocument.drawingml.chart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notesSlides/notesSlide15.xml" ContentType="application/vnd.openxmlformats-officedocument.presentationml.notesSlide+xml"/>
  <Override PartName="/ppt/notesSlides/notesSlide4.xml" ContentType="application/vnd.openxmlformats-officedocument.presentationml.notesSlide+xml"/>
  <Override PartName="/ppt/handoutMasters/handoutMaster1.xml" ContentType="application/vnd.openxmlformats-officedocument.presentationml.handoutMaster+xml"/>
  <Override PartName="/ppt/slides/slide13.xml" ContentType="application/vnd.openxmlformats-officedocument.presentationml.slide+xml"/>
  <Override PartName="/ppt/notesSlides/notesSlide23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6.xml" ContentType="application/vnd.openxmlformats-officedocument.presentationml.slideLayout+xml"/>
  <Override PartName="/ppt/slides/slide37.xml" ContentType="application/vnd.openxmlformats-officedocument.presentationml.slide+xml"/>
  <Override PartName="/ppt/slides/slide10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notesSlides/notesSlide18.xml" ContentType="application/vnd.openxmlformats-officedocument.presentationml.notesSlide+xml"/>
  <Default Extension="png" ContentType="image/png"/>
  <Override PartName="/ppt/theme/themeOverride2.xml" ContentType="application/vnd.openxmlformats-officedocument.themeOverride+xml"/>
  <Override PartName="/ppt/slides/slide27.xml" ContentType="application/vnd.openxmlformats-officedocument.presentationml.slide+xml"/>
  <Override PartName="/docProps/core.xml" ContentType="application/vnd.openxmlformats-package.core-properties+xml"/>
  <Override PartName="/ppt/slides/slide31.xml" ContentType="application/vnd.openxmlformats-officedocument.presentationml.slide+xml"/>
  <Default Extension="bin" ContentType="application/vnd.openxmlformats-officedocument.presentationml.printerSettings"/>
  <Override PartName="/ppt/notesSlides/notesSlide10.xml" ContentType="application/vnd.openxmlformats-officedocument.presentationml.notesSlide+xml"/>
  <Override PartName="/ppt/notesSlides/notesSlide24.xml" ContentType="application/vnd.openxmlformats-officedocument.presentationml.notesSlide+xml"/>
  <Override PartName="/ppt/slides/slide19.xml" ContentType="application/vnd.openxmlformats-officedocument.presentationml.slide+xml"/>
  <Override PartName="/ppt/slides/slide12.xml" ContentType="application/vnd.openxmlformats-officedocument.presentationml.slide+xml"/>
  <Override PartName="/ppt/notesSlides/notesSlide2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8.xml" ContentType="application/vnd.openxmlformats-officedocument.presentationml.notesSlide+xml"/>
  <Override PartName="/ppt/theme/theme2.xml" ContentType="application/vnd.openxmlformats-officedocument.theme+xml"/>
  <Override PartName="/ppt/notesSlides/notesSlide27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4.xml" ContentType="application/vnd.openxmlformats-officedocument.presentationml.notesSlide+xml"/>
  <Override PartName="/ppt/notesSlides/notesSlide21.xml" ContentType="application/vnd.openxmlformats-officedocument.presentationml.notesSlide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3.xml" ContentType="application/vnd.openxmlformats-officedocument.presentationml.notesSlide+xml"/>
  <Override PartName="/ppt/notesSlides/notesSlide29.xml" ContentType="application/vnd.openxmlformats-officedocument.presentationml.notesSlide+xml"/>
  <Default Extension="xml" ContentType="application/xml"/>
  <Override PartName="/ppt/slides/slide26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7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14.xml" ContentType="application/vnd.openxmlformats-officedocument.presentationml.slide+xml"/>
  <Override PartName="/ppt/slides/slide34.xml" ContentType="application/vnd.openxmlformats-officedocument.presentationml.slide+xml"/>
  <Override PartName="/ppt/notesSlides/notesSlide26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5.xml" ContentType="application/vnd.openxmlformats-officedocument.presentationml.notesSlide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jpeg" ContentType="image/jpeg"/>
  <Override PartName="/ppt/notesSlides/notesSlide33.xml" ContentType="application/vnd.openxmlformats-officedocument.presentationml.notes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8.xml" ContentType="application/vnd.openxmlformats-officedocument.presentationml.notesSlide+xml"/>
  <Override PartName="/ppt/slides/slide8.xml" ContentType="application/vnd.openxmlformats-officedocument.presentationml.slide+xml"/>
  <Override PartName="/ppt/theme/themeOverride1.xml" ContentType="application/vnd.openxmlformats-officedocument.themeOverride+xml"/>
  <Override PartName="/ppt/slides/slide15.xml" ContentType="application/vnd.openxmlformats-officedocument.presentationml.slide+xml"/>
  <Default Extension="rels" ContentType="application/vnd.openxmlformats-package.relationships+xml"/>
  <Override PartName="/ppt/slides/slide9.xml" ContentType="application/vnd.openxmlformats-officedocument.presentationml.slide+xml"/>
  <Override PartName="/ppt/slides/slide24.xml" ContentType="application/vnd.openxmlformats-officedocument.presentationml.slide+xml"/>
  <Override PartName="/ppt/slides/slide32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6.xml" ContentType="application/vnd.openxmlformats-officedocument.presentationml.slide+xml"/>
  <Override PartName="/ppt/slides/slide16.xml" ContentType="application/vnd.openxmlformats-officedocument.presentationml.slide+xml"/>
  <Override PartName="/ppt/slides/slide38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9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id="2147483660" r:id="rId1"/>
  </p:sldMasterIdLst>
  <p:notesMasterIdLst>
    <p:notesMasterId r:id="rId40"/>
  </p:notesMasterIdLst>
  <p:handoutMasterIdLst>
    <p:handoutMasterId r:id="rId41"/>
  </p:handoutMasterIdLst>
  <p:sldIdLst>
    <p:sldId id="256" r:id="rId2"/>
    <p:sldId id="280" r:id="rId3"/>
    <p:sldId id="281" r:id="rId4"/>
    <p:sldId id="257" r:id="rId5"/>
    <p:sldId id="319" r:id="rId6"/>
    <p:sldId id="320" r:id="rId7"/>
    <p:sldId id="338" r:id="rId8"/>
    <p:sldId id="282" r:id="rId9"/>
    <p:sldId id="322" r:id="rId10"/>
    <p:sldId id="262" r:id="rId11"/>
    <p:sldId id="264" r:id="rId12"/>
    <p:sldId id="265" r:id="rId13"/>
    <p:sldId id="267" r:id="rId14"/>
    <p:sldId id="323" r:id="rId15"/>
    <p:sldId id="294" r:id="rId16"/>
    <p:sldId id="266" r:id="rId17"/>
    <p:sldId id="269" r:id="rId18"/>
    <p:sldId id="325" r:id="rId19"/>
    <p:sldId id="268" r:id="rId20"/>
    <p:sldId id="326" r:id="rId21"/>
    <p:sldId id="274" r:id="rId22"/>
    <p:sldId id="327" r:id="rId23"/>
    <p:sldId id="270" r:id="rId24"/>
    <p:sldId id="271" r:id="rId25"/>
    <p:sldId id="278" r:id="rId26"/>
    <p:sldId id="328" r:id="rId27"/>
    <p:sldId id="272" r:id="rId28"/>
    <p:sldId id="284" r:id="rId29"/>
    <p:sldId id="330" r:id="rId30"/>
    <p:sldId id="331" r:id="rId31"/>
    <p:sldId id="285" r:id="rId32"/>
    <p:sldId id="329" r:id="rId33"/>
    <p:sldId id="303" r:id="rId34"/>
    <p:sldId id="316" r:id="rId35"/>
    <p:sldId id="349" r:id="rId36"/>
    <p:sldId id="359" r:id="rId37"/>
    <p:sldId id="367" r:id="rId38"/>
    <p:sldId id="368" r:id="rId39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showPr showNarration="1">
    <p:present/>
    <p:sldAll/>
    <p:penClr>
      <a:srgbClr val="FF0000"/>
    </p:penClr>
  </p:showPr>
  <p:clrMru>
    <a:srgbClr val="66FFFF"/>
    <a:srgbClr val="0000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 horzBarState="maximized">
    <p:restoredLeft sz="14286" autoAdjust="0"/>
    <p:restoredTop sz="90869" autoAdjust="0"/>
  </p:normalViewPr>
  <p:slideViewPr>
    <p:cSldViewPr>
      <p:cViewPr varScale="1">
        <p:scale>
          <a:sx n="121" d="100"/>
          <a:sy n="121" d="100"/>
        </p:scale>
        <p:origin x="-59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01" d="100"/>
          <a:sy n="101" d="100"/>
        </p:scale>
        <p:origin x="-3228" y="-108"/>
      </p:cViewPr>
      <p:guideLst>
        <p:guide orient="horz" pos="2928"/>
        <p:guide pos="2208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tableStyles" Target="tableStyles.xml"/><Relationship Id="rId35" Type="http://schemas.openxmlformats.org/officeDocument/2006/relationships/slide" Target="slides/slide34.xml"/><Relationship Id="rId31" Type="http://schemas.openxmlformats.org/officeDocument/2006/relationships/slide" Target="slides/slide30.xml"/><Relationship Id="rId34" Type="http://schemas.openxmlformats.org/officeDocument/2006/relationships/slide" Target="slides/slide33.xml"/><Relationship Id="rId39" Type="http://schemas.openxmlformats.org/officeDocument/2006/relationships/slide" Target="slides/slide38.xml"/><Relationship Id="rId40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36" Type="http://schemas.openxmlformats.org/officeDocument/2006/relationships/slide" Target="slides/slide35.xml"/><Relationship Id="rId43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0" Type="http://schemas.openxmlformats.org/officeDocument/2006/relationships/slide" Target="slides/slide9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9" Type="http://schemas.openxmlformats.org/officeDocument/2006/relationships/slide" Target="slides/slide8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7" Type="http://schemas.openxmlformats.org/officeDocument/2006/relationships/slide" Target="slides/slide26.xml"/><Relationship Id="rId14" Type="http://schemas.openxmlformats.org/officeDocument/2006/relationships/slide" Target="slides/slide13.xml"/><Relationship Id="rId23" Type="http://schemas.openxmlformats.org/officeDocument/2006/relationships/slide" Target="slides/slide22.xml"/><Relationship Id="rId4" Type="http://schemas.openxmlformats.org/officeDocument/2006/relationships/slide" Target="slides/slide3.xml"/><Relationship Id="rId28" Type="http://schemas.openxmlformats.org/officeDocument/2006/relationships/slide" Target="slides/slide27.xml"/><Relationship Id="rId45" Type="http://schemas.openxmlformats.org/officeDocument/2006/relationships/theme" Target="theme/theme1.xml"/><Relationship Id="rId26" Type="http://schemas.openxmlformats.org/officeDocument/2006/relationships/slide" Target="slides/slide25.xml"/><Relationship Id="rId30" Type="http://schemas.openxmlformats.org/officeDocument/2006/relationships/slide" Target="slides/slide29.xml"/><Relationship Id="rId11" Type="http://schemas.openxmlformats.org/officeDocument/2006/relationships/slide" Target="slides/slide10.xml"/><Relationship Id="rId42" Type="http://schemas.openxmlformats.org/officeDocument/2006/relationships/printerSettings" Target="printerSettings/printerSettings1.bin"/><Relationship Id="rId29" Type="http://schemas.openxmlformats.org/officeDocument/2006/relationships/slide" Target="slides/slide28.xml"/><Relationship Id="rId6" Type="http://schemas.openxmlformats.org/officeDocument/2006/relationships/slide" Target="slides/slide5.xml"/><Relationship Id="rId16" Type="http://schemas.openxmlformats.org/officeDocument/2006/relationships/slide" Target="slides/slide15.xml"/><Relationship Id="rId33" Type="http://schemas.openxmlformats.org/officeDocument/2006/relationships/slide" Target="slides/slide32.xml"/><Relationship Id="rId44" Type="http://schemas.openxmlformats.org/officeDocument/2006/relationships/viewProps" Target="viewProps.xml"/><Relationship Id="rId4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9" Type="http://schemas.openxmlformats.org/officeDocument/2006/relationships/slide" Target="slides/slide18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22" Type="http://schemas.openxmlformats.org/officeDocument/2006/relationships/slide" Target="slides/slide21.xml"/><Relationship Id="rId21" Type="http://schemas.openxmlformats.org/officeDocument/2006/relationships/slide" Target="slides/slide20.xml"/><Relationship Id="rId2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Documents%20and%20Settings\yoonguk\Desktop\bars_24_mcus.xls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C:\Documents%20and%20Settings\yoonguk\Desktop\bars_24_mcus.xls" TargetMode="External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34"/>
  <c:clrMapOvr bg1="lt1" tx1="dk1" bg2="lt2" tx2="dk2" accent1="accent1" accent2="accent2" accent3="accent3" accent4="accent4" accent5="accent5" accent6="accent6" hlink="hlink" folHlink="folHlink"/>
  <c:chart>
    <c:plotArea>
      <c:layout/>
      <c:barChart>
        <c:barDir val="col"/>
        <c:grouping val="clustered"/>
        <c:ser>
          <c:idx val="0"/>
          <c:order val="0"/>
          <c:tx>
            <c:strRef>
              <c:f>bars_24_mcus!$C$9</c:f>
              <c:strCache>
                <c:ptCount val="1"/>
                <c:pt idx="0">
                  <c:v>FCFS</c:v>
                </c:pt>
              </c:strCache>
            </c:strRef>
          </c:tx>
          <c:cat>
            <c:multiLvlStrRef>
              <c:f>bars_24_mcus!$A$10:$B$14</c:f>
              <c:multiLvlStrCache>
                <c:ptCount val="5"/>
                <c:lvl>
                  <c:pt idx="0">
                    <c:v>1</c:v>
                  </c:pt>
                  <c:pt idx="1">
                    <c:v>2</c:v>
                  </c:pt>
                  <c:pt idx="2">
                    <c:v>4</c:v>
                  </c:pt>
                  <c:pt idx="3">
                    <c:v>8</c:v>
                  </c:pt>
                  <c:pt idx="4">
                    <c:v>16</c:v>
                  </c:pt>
                </c:lvl>
                <c:lvl>
                  <c:pt idx="0">
                    <c:v>Memory controllers</c:v>
                  </c:pt>
                </c:lvl>
              </c:multiLvlStrCache>
            </c:multiLvlStrRef>
          </c:cat>
          <c:val>
            <c:numRef>
              <c:f>bars_24_mcus!$C$10:$C$14</c:f>
              <c:numCache>
                <c:formatCode>General</c:formatCode>
                <c:ptCount val="5"/>
                <c:pt idx="0">
                  <c:v>4.48015398650516</c:v>
                </c:pt>
                <c:pt idx="1">
                  <c:v>7.151558443083641</c:v>
                </c:pt>
                <c:pt idx="2">
                  <c:v>9.42212986313835</c:v>
                </c:pt>
                <c:pt idx="3">
                  <c:v>11.9271058710375</c:v>
                </c:pt>
                <c:pt idx="4">
                  <c:v>14.3902981953518</c:v>
                </c:pt>
              </c:numCache>
            </c:numRef>
          </c:val>
        </c:ser>
        <c:ser>
          <c:idx val="1"/>
          <c:order val="1"/>
          <c:tx>
            <c:strRef>
              <c:f>bars_24_mcus!$D$9</c:f>
              <c:strCache>
                <c:ptCount val="1"/>
                <c:pt idx="0">
                  <c:v>FR_FCFS</c:v>
                </c:pt>
              </c:strCache>
            </c:strRef>
          </c:tx>
          <c:cat>
            <c:multiLvlStrRef>
              <c:f>bars_24_mcus!$A$10:$B$14</c:f>
              <c:multiLvlStrCache>
                <c:ptCount val="5"/>
                <c:lvl>
                  <c:pt idx="0">
                    <c:v>1</c:v>
                  </c:pt>
                  <c:pt idx="1">
                    <c:v>2</c:v>
                  </c:pt>
                  <c:pt idx="2">
                    <c:v>4</c:v>
                  </c:pt>
                  <c:pt idx="3">
                    <c:v>8</c:v>
                  </c:pt>
                  <c:pt idx="4">
                    <c:v>16</c:v>
                  </c:pt>
                </c:lvl>
                <c:lvl>
                  <c:pt idx="0">
                    <c:v>Memory controllers</c:v>
                  </c:pt>
                </c:lvl>
              </c:multiLvlStrCache>
            </c:multiLvlStrRef>
          </c:cat>
          <c:val>
            <c:numRef>
              <c:f>bars_24_mcus!$D$10:$D$14</c:f>
              <c:numCache>
                <c:formatCode>General</c:formatCode>
                <c:ptCount val="5"/>
                <c:pt idx="0">
                  <c:v>4.536320802962427</c:v>
                </c:pt>
                <c:pt idx="1">
                  <c:v>7.409820393537451</c:v>
                </c:pt>
                <c:pt idx="2">
                  <c:v>9.451965340234268</c:v>
                </c:pt>
                <c:pt idx="3">
                  <c:v>11.99508006791201</c:v>
                </c:pt>
                <c:pt idx="4">
                  <c:v>14.4324541926815</c:v>
                </c:pt>
              </c:numCache>
            </c:numRef>
          </c:val>
        </c:ser>
        <c:ser>
          <c:idx val="2"/>
          <c:order val="2"/>
          <c:tx>
            <c:strRef>
              <c:f>bars_24_mcus!$E$9</c:f>
              <c:strCache>
                <c:ptCount val="1"/>
                <c:pt idx="0">
                  <c:v>STFM</c:v>
                </c:pt>
              </c:strCache>
            </c:strRef>
          </c:tx>
          <c:cat>
            <c:multiLvlStrRef>
              <c:f>bars_24_mcus!$A$10:$B$14</c:f>
              <c:multiLvlStrCache>
                <c:ptCount val="5"/>
                <c:lvl>
                  <c:pt idx="0">
                    <c:v>1</c:v>
                  </c:pt>
                  <c:pt idx="1">
                    <c:v>2</c:v>
                  </c:pt>
                  <c:pt idx="2">
                    <c:v>4</c:v>
                  </c:pt>
                  <c:pt idx="3">
                    <c:v>8</c:v>
                  </c:pt>
                  <c:pt idx="4">
                    <c:v>16</c:v>
                  </c:pt>
                </c:lvl>
                <c:lvl>
                  <c:pt idx="0">
                    <c:v>Memory controllers</c:v>
                  </c:pt>
                </c:lvl>
              </c:multiLvlStrCache>
            </c:multiLvlStrRef>
          </c:cat>
          <c:val>
            <c:numRef>
              <c:f>bars_24_mcus!$E$10:$E$14</c:f>
              <c:numCache>
                <c:formatCode>General</c:formatCode>
                <c:ptCount val="5"/>
                <c:pt idx="0">
                  <c:v>5.607943909025973</c:v>
                </c:pt>
                <c:pt idx="1">
                  <c:v>7.245878367989587</c:v>
                </c:pt>
                <c:pt idx="2">
                  <c:v>9.246625403432047</c:v>
                </c:pt>
                <c:pt idx="3">
                  <c:v>11.84548121534093</c:v>
                </c:pt>
                <c:pt idx="4">
                  <c:v>14.37602781574642</c:v>
                </c:pt>
              </c:numCache>
            </c:numRef>
          </c:val>
        </c:ser>
        <c:ser>
          <c:idx val="3"/>
          <c:order val="3"/>
          <c:tx>
            <c:strRef>
              <c:f>bars_24_mcus!$F$9</c:f>
              <c:strCache>
                <c:ptCount val="1"/>
                <c:pt idx="0">
                  <c:v>PAR-BS</c:v>
                </c:pt>
              </c:strCache>
            </c:strRef>
          </c:tx>
          <c:cat>
            <c:multiLvlStrRef>
              <c:f>bars_24_mcus!$A$10:$B$14</c:f>
              <c:multiLvlStrCache>
                <c:ptCount val="5"/>
                <c:lvl>
                  <c:pt idx="0">
                    <c:v>1</c:v>
                  </c:pt>
                  <c:pt idx="1">
                    <c:v>2</c:v>
                  </c:pt>
                  <c:pt idx="2">
                    <c:v>4</c:v>
                  </c:pt>
                  <c:pt idx="3">
                    <c:v>8</c:v>
                  </c:pt>
                  <c:pt idx="4">
                    <c:v>16</c:v>
                  </c:pt>
                </c:lvl>
                <c:lvl>
                  <c:pt idx="0">
                    <c:v>Memory controllers</c:v>
                  </c:pt>
                </c:lvl>
              </c:multiLvlStrCache>
            </c:multiLvlStrRef>
          </c:cat>
          <c:val>
            <c:numRef>
              <c:f>bars_24_mcus!$F$10:$F$14</c:f>
              <c:numCache>
                <c:formatCode>General</c:formatCode>
                <c:ptCount val="5"/>
                <c:pt idx="0">
                  <c:v>5.318148180007071</c:v>
                </c:pt>
                <c:pt idx="1">
                  <c:v>7.982635066018966</c:v>
                </c:pt>
                <c:pt idx="2">
                  <c:v>9.874411576411622</c:v>
                </c:pt>
                <c:pt idx="3">
                  <c:v>12.14804234713058</c:v>
                </c:pt>
                <c:pt idx="4">
                  <c:v>14.49579550745671</c:v>
                </c:pt>
              </c:numCache>
            </c:numRef>
          </c:val>
        </c:ser>
        <c:ser>
          <c:idx val="4"/>
          <c:order val="4"/>
          <c:tx>
            <c:strRef>
              <c:f>bars_24_mcus!$G$9</c:f>
              <c:strCache>
                <c:ptCount val="1"/>
                <c:pt idx="0">
                  <c:v>ATLAS</c:v>
                </c:pt>
              </c:strCache>
            </c:strRef>
          </c:tx>
          <c:spPr>
            <a:solidFill>
              <a:srgbClr val="FF0000"/>
            </a:solidFill>
            <a:ln>
              <a:solidFill>
                <a:srgbClr val="C00000"/>
              </a:solidFill>
            </a:ln>
          </c:spPr>
          <c:cat>
            <c:multiLvlStrRef>
              <c:f>bars_24_mcus!$A$10:$B$14</c:f>
              <c:multiLvlStrCache>
                <c:ptCount val="5"/>
                <c:lvl>
                  <c:pt idx="0">
                    <c:v>1</c:v>
                  </c:pt>
                  <c:pt idx="1">
                    <c:v>2</c:v>
                  </c:pt>
                  <c:pt idx="2">
                    <c:v>4</c:v>
                  </c:pt>
                  <c:pt idx="3">
                    <c:v>8</c:v>
                  </c:pt>
                  <c:pt idx="4">
                    <c:v>16</c:v>
                  </c:pt>
                </c:lvl>
                <c:lvl>
                  <c:pt idx="0">
                    <c:v>Memory controllers</c:v>
                  </c:pt>
                </c:lvl>
              </c:multiLvlStrCache>
            </c:multiLvlStrRef>
          </c:cat>
          <c:val>
            <c:numRef>
              <c:f>bars_24_mcus!$G$10:$G$14</c:f>
              <c:numCache>
                <c:formatCode>General</c:formatCode>
                <c:ptCount val="5"/>
                <c:pt idx="0">
                  <c:v>6.224152816146631</c:v>
                </c:pt>
                <c:pt idx="1">
                  <c:v>8.764818410704298</c:v>
                </c:pt>
                <c:pt idx="2">
                  <c:v>10.69951280659391</c:v>
                </c:pt>
                <c:pt idx="3">
                  <c:v>12.85967960664511</c:v>
                </c:pt>
                <c:pt idx="4">
                  <c:v>15.0021499922761</c:v>
                </c:pt>
              </c:numCache>
            </c:numRef>
          </c:val>
        </c:ser>
        <c:axId val="516448072"/>
        <c:axId val="465057800"/>
      </c:barChart>
      <c:catAx>
        <c:axId val="516448072"/>
        <c:scaling>
          <c:orientation val="minMax"/>
        </c:scaling>
        <c:axPos val="b"/>
        <c:tickLblPos val="nextTo"/>
        <c:txPr>
          <a:bodyPr/>
          <a:lstStyle/>
          <a:p>
            <a:pPr>
              <a:defRPr sz="1600" b="0"/>
            </a:pPr>
            <a:endParaRPr lang="en-US"/>
          </a:p>
        </c:txPr>
        <c:crossAx val="465057800"/>
        <c:crosses val="autoZero"/>
        <c:auto val="1"/>
        <c:lblAlgn val="ctr"/>
        <c:lblOffset val="100"/>
      </c:catAx>
      <c:valAx>
        <c:axId val="465057800"/>
        <c:scaling>
          <c:orientation val="minMax"/>
          <c:min val="4.0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 sz="1600" b="0"/>
                </a:pPr>
                <a:r>
                  <a:rPr lang="en-US" sz="1600" b="0"/>
                  <a:t>System throughput</a:t>
                </a:r>
              </a:p>
            </c:rich>
          </c:tx>
          <c:layout/>
        </c:title>
        <c:numFmt formatCode="General" sourceLinked="1"/>
        <c:tickLblPos val="nextTo"/>
        <c:txPr>
          <a:bodyPr/>
          <a:lstStyle/>
          <a:p>
            <a:pPr>
              <a:defRPr sz="1600" b="0"/>
            </a:pPr>
            <a:endParaRPr lang="en-US"/>
          </a:p>
        </c:txPr>
        <c:crossAx val="516448072"/>
        <c:crosses val="autoZero"/>
        <c:crossBetween val="between"/>
      </c:valAx>
      <c:spPr>
        <a:noFill/>
      </c:spPr>
    </c:plotArea>
    <c:legend>
      <c:legendPos val="t"/>
      <c:legendEntry>
        <c:idx val="2"/>
        <c:txPr>
          <a:bodyPr/>
          <a:lstStyle/>
          <a:p>
            <a:pPr>
              <a:defRPr sz="2200" b="0"/>
            </a:pPr>
            <a:endParaRPr lang="en-US"/>
          </a:p>
        </c:txPr>
      </c:legendEntry>
      <c:legendEntry>
        <c:idx val="4"/>
        <c:txPr>
          <a:bodyPr/>
          <a:lstStyle/>
          <a:p>
            <a:pPr>
              <a:defRPr sz="2200" b="0"/>
            </a:pPr>
            <a:endParaRPr lang="en-US"/>
          </a:p>
        </c:txPr>
      </c:legendEntry>
      <c:legendEntry>
        <c:idx val="1"/>
        <c:txPr>
          <a:bodyPr/>
          <a:lstStyle/>
          <a:p>
            <a:pPr>
              <a:defRPr sz="2200" b="0"/>
            </a:pPr>
            <a:endParaRPr lang="en-US"/>
          </a:p>
        </c:txPr>
      </c:legendEntry>
      <c:legendEntry>
        <c:idx val="0"/>
        <c:txPr>
          <a:bodyPr/>
          <a:lstStyle/>
          <a:p>
            <a:pPr>
              <a:defRPr sz="2200" b="0"/>
            </a:pPr>
            <a:endParaRPr lang="en-US"/>
          </a:p>
        </c:txPr>
      </c:legendEntry>
      <c:legendEntry>
        <c:idx val="3"/>
        <c:txPr>
          <a:bodyPr/>
          <a:lstStyle/>
          <a:p>
            <a:pPr>
              <a:defRPr sz="2200" b="0"/>
            </a:pPr>
            <a:endParaRPr lang="en-US"/>
          </a:p>
        </c:txPr>
      </c:legendEntry>
      <c:layout/>
      <c:txPr>
        <a:bodyPr/>
        <a:lstStyle/>
        <a:p>
          <a:pPr>
            <a:defRPr sz="1800" b="0"/>
          </a:pPr>
          <a:endParaRPr lang="en-US"/>
        </a:p>
      </c:txPr>
    </c:legend>
    <c:plotVisOnly val="1"/>
  </c:chart>
  <c:spPr>
    <a:ln>
      <a:noFill/>
    </a:ln>
  </c:spPr>
  <c:externalData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2"/>
  <c:clrMapOvr bg1="lt1" tx1="dk1" bg2="lt2" tx2="dk2" accent1="accent1" accent2="accent2" accent3="accent3" accent4="accent4" accent5="accent5" accent6="accent6" hlink="hlink" folHlink="folHlink"/>
  <c:chart>
    <c:plotArea>
      <c:layout/>
      <c:barChart>
        <c:barDir val="col"/>
        <c:grouping val="clustered"/>
        <c:ser>
          <c:idx val="0"/>
          <c:order val="0"/>
          <c:tx>
            <c:strRef>
              <c:f>bars_24_mcus!$K$49</c:f>
              <c:strCache>
                <c:ptCount val="1"/>
                <c:pt idx="0">
                  <c:v>PAR-BS</c:v>
                </c:pt>
              </c:strCache>
            </c:strRef>
          </c:tx>
          <c:cat>
            <c:multiLvlStrRef>
              <c:f>bars_24_mcus!$I$50:$J$54</c:f>
              <c:multiLvlStrCache>
                <c:ptCount val="5"/>
                <c:lvl>
                  <c:pt idx="0">
                    <c:v>4</c:v>
                  </c:pt>
                  <c:pt idx="1">
                    <c:v>8</c:v>
                  </c:pt>
                  <c:pt idx="2">
                    <c:v>16</c:v>
                  </c:pt>
                  <c:pt idx="3">
                    <c:v>24</c:v>
                  </c:pt>
                  <c:pt idx="4">
                    <c:v>32</c:v>
                  </c:pt>
                </c:lvl>
                <c:lvl>
                  <c:pt idx="0">
                    <c:v>Cores</c:v>
                  </c:pt>
                </c:lvl>
              </c:multiLvlStrCache>
            </c:multiLvlStrRef>
          </c:cat>
          <c:val>
            <c:numRef>
              <c:f>bars_24_mcus!$K$50:$K$54</c:f>
              <c:numCache>
                <c:formatCode>General</c:formatCode>
                <c:ptCount val="5"/>
                <c:pt idx="0">
                  <c:v>3.270738988999993</c:v>
                </c:pt>
                <c:pt idx="1">
                  <c:v>4.810502843999992</c:v>
                </c:pt>
                <c:pt idx="2">
                  <c:v>7.507367831617739</c:v>
                </c:pt>
                <c:pt idx="3">
                  <c:v>9.874411576411622</c:v>
                </c:pt>
                <c:pt idx="4">
                  <c:v>11.6320557963832</c:v>
                </c:pt>
              </c:numCache>
            </c:numRef>
          </c:val>
        </c:ser>
        <c:ser>
          <c:idx val="1"/>
          <c:order val="1"/>
          <c:tx>
            <c:strRef>
              <c:f>bars_24_mcus!$L$49</c:f>
              <c:strCache>
                <c:ptCount val="1"/>
                <c:pt idx="0">
                  <c:v>ATLAS</c:v>
                </c:pt>
              </c:strCache>
            </c:strRef>
          </c:tx>
          <c:spPr>
            <a:solidFill>
              <a:srgbClr val="FF0000"/>
            </a:solidFill>
          </c:spPr>
          <c:cat>
            <c:multiLvlStrRef>
              <c:f>bars_24_mcus!$I$50:$J$54</c:f>
              <c:multiLvlStrCache>
                <c:ptCount val="5"/>
                <c:lvl>
                  <c:pt idx="0">
                    <c:v>4</c:v>
                  </c:pt>
                  <c:pt idx="1">
                    <c:v>8</c:v>
                  </c:pt>
                  <c:pt idx="2">
                    <c:v>16</c:v>
                  </c:pt>
                  <c:pt idx="3">
                    <c:v>24</c:v>
                  </c:pt>
                  <c:pt idx="4">
                    <c:v>32</c:v>
                  </c:pt>
                </c:lvl>
                <c:lvl>
                  <c:pt idx="0">
                    <c:v>Cores</c:v>
                  </c:pt>
                </c:lvl>
              </c:multiLvlStrCache>
            </c:multiLvlStrRef>
          </c:cat>
          <c:val>
            <c:numRef>
              <c:f>bars_24_mcus!$L$50:$L$54</c:f>
              <c:numCache>
                <c:formatCode>General</c:formatCode>
                <c:ptCount val="5"/>
                <c:pt idx="0">
                  <c:v>3.30704288299999</c:v>
                </c:pt>
                <c:pt idx="1">
                  <c:v>4.97956191799999</c:v>
                </c:pt>
                <c:pt idx="2">
                  <c:v>7.807898198193572</c:v>
                </c:pt>
                <c:pt idx="3">
                  <c:v>10.69951280659391</c:v>
                </c:pt>
                <c:pt idx="4">
                  <c:v>12.88712703030901</c:v>
                </c:pt>
              </c:numCache>
            </c:numRef>
          </c:val>
        </c:ser>
        <c:axId val="543876216"/>
        <c:axId val="554955784"/>
      </c:barChart>
      <c:catAx>
        <c:axId val="543876216"/>
        <c:scaling>
          <c:orientation val="minMax"/>
        </c:scaling>
        <c:axPos val="b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554955784"/>
        <c:crosses val="autoZero"/>
        <c:auto val="1"/>
        <c:lblAlgn val="ctr"/>
        <c:lblOffset val="100"/>
      </c:catAx>
      <c:valAx>
        <c:axId val="554955784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 sz="1600" b="0"/>
                </a:pPr>
                <a:r>
                  <a:rPr lang="en-US" sz="1600" b="0"/>
                  <a:t>System throughput</a:t>
                </a:r>
              </a:p>
            </c:rich>
          </c:tx>
          <c:layout/>
        </c:title>
        <c:numFmt formatCode="General" sourceLinked="1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543876216"/>
        <c:crosses val="autoZero"/>
        <c:crossBetween val="between"/>
      </c:valAx>
    </c:plotArea>
    <c:legend>
      <c:legendPos val="t"/>
      <c:legendEntry>
        <c:idx val="1"/>
        <c:txPr>
          <a:bodyPr/>
          <a:lstStyle/>
          <a:p>
            <a:pPr>
              <a:defRPr sz="2200"/>
            </a:pPr>
            <a:endParaRPr lang="en-US"/>
          </a:p>
        </c:txPr>
      </c:legendEntry>
      <c:legendEntry>
        <c:idx val="0"/>
        <c:txPr>
          <a:bodyPr/>
          <a:lstStyle/>
          <a:p>
            <a:pPr>
              <a:defRPr sz="2200"/>
            </a:pPr>
            <a:endParaRPr lang="en-US"/>
          </a:p>
        </c:txPr>
      </c:legendEntry>
      <c:layout/>
      <c:txPr>
        <a:bodyPr/>
        <a:lstStyle/>
        <a:p>
          <a:pPr>
            <a:defRPr sz="1600"/>
          </a:pPr>
          <a:endParaRPr lang="en-US"/>
        </a:p>
      </c:txPr>
    </c:legend>
    <c:plotVisOnly val="1"/>
  </c:chart>
  <c:externalData r:id="rId2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AC167E78-EA36-40A1-A9A0-B443C6CB1F60}" type="datetimeFigureOut">
              <a:rPr lang="en-US" smtClean="0"/>
              <a:pPr/>
              <a:t>3/2/10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1E401BE2-F7AC-4C50-A6E5-F6C806E13D7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8D89EF4-2B2A-4F54-A6DD-1EB35DCF17B3}" type="datetimeFigureOut">
              <a:rPr lang="en-US" smtClean="0"/>
              <a:pPr/>
              <a:t>3/2/10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AB959945-7217-484B-8E74-88DC87A74BB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32500" lnSpcReduction="20000"/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47500" lnSpcReduction="20000"/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47500" lnSpcReduction="20000"/>
          </a:bodyPr>
          <a:lstStyle/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47500" lnSpcReduction="20000"/>
          </a:bodyPr>
          <a:lstStyle/>
          <a:p>
            <a:pPr defTabSz="931774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40000" lnSpcReduction="20000"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32500" lnSpcReduction="20000"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32500" lnSpcReduction="20000"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40000" lnSpcReduction="20000"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32500" lnSpcReduction="20000"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32500" lnSpcReduction="20000"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 lang="en-US" b="0" u="none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3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3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3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1143000"/>
            <a:ext cx="8382000" cy="2057400"/>
          </a:xfrm>
        </p:spPr>
        <p:txBody>
          <a:bodyPr>
            <a:normAutofit/>
          </a:bodyPr>
          <a:lstStyle/>
          <a:p>
            <a:pPr algn="ctr"/>
            <a:r>
              <a:rPr lang="en-US" sz="5500" b="1" dirty="0" smtClean="0"/>
              <a:t>ATLAS</a:t>
            </a:r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sz="1222" dirty="0" smtClean="0"/>
              <a:t/>
            </a:r>
            <a:br>
              <a:rPr lang="en-US" sz="1222" dirty="0" smtClean="0"/>
            </a:br>
            <a:r>
              <a:rPr lang="en-US" sz="2800" dirty="0" smtClean="0"/>
              <a:t>A Scalable and High-Performance Scheduling Algorithm for Multiple Memory Controllers</a:t>
            </a:r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09810" y="3500438"/>
            <a:ext cx="4319590" cy="1714512"/>
          </a:xfrm>
        </p:spPr>
        <p:txBody>
          <a:bodyPr>
            <a:noAutofit/>
          </a:bodyPr>
          <a:lstStyle/>
          <a:p>
            <a:r>
              <a:rPr lang="en-US" sz="2200" b="1" u="sng" dirty="0" err="1" smtClean="0"/>
              <a:t>Yoongu</a:t>
            </a:r>
            <a:r>
              <a:rPr lang="en-US" sz="2200" b="1" u="sng" dirty="0" smtClean="0"/>
              <a:t> Kim</a:t>
            </a:r>
          </a:p>
          <a:p>
            <a:r>
              <a:rPr lang="en-US" sz="2200" dirty="0" err="1" smtClean="0"/>
              <a:t>Dongsu</a:t>
            </a:r>
            <a:r>
              <a:rPr lang="en-US" sz="2200" dirty="0" smtClean="0"/>
              <a:t> Han</a:t>
            </a:r>
          </a:p>
          <a:p>
            <a:r>
              <a:rPr lang="en-US" sz="2200" dirty="0" smtClean="0"/>
              <a:t>Onur Mutlu</a:t>
            </a:r>
          </a:p>
          <a:p>
            <a:r>
              <a:rPr lang="en-US" sz="2200" dirty="0" err="1" smtClean="0"/>
              <a:t>Mor</a:t>
            </a:r>
            <a:r>
              <a:rPr lang="en-US" sz="2200" dirty="0" smtClean="0"/>
              <a:t> </a:t>
            </a:r>
            <a:r>
              <a:rPr lang="en-US" sz="2200" dirty="0" err="1" smtClean="0"/>
              <a:t>Harchol-Balter</a:t>
            </a:r>
            <a:endParaRPr lang="en-US" sz="2200" dirty="0" smtClean="0"/>
          </a:p>
          <a:p>
            <a:pPr algn="l"/>
            <a:endParaRPr lang="en-US" sz="2200" dirty="0"/>
          </a:p>
          <a:p>
            <a:pPr algn="l"/>
            <a:endParaRPr lang="en-US" sz="2200" dirty="0"/>
          </a:p>
        </p:txBody>
      </p:sp>
      <p:pic>
        <p:nvPicPr>
          <p:cNvPr id="6" name="Picture 5" descr="Burgundy_CMU_JPG_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71736" y="5133590"/>
            <a:ext cx="3786214" cy="13672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285860"/>
            <a:ext cx="8429684" cy="4876800"/>
          </a:xfrm>
        </p:spPr>
        <p:txBody>
          <a:bodyPr/>
          <a:lstStyle/>
          <a:p>
            <a:r>
              <a:rPr lang="en-US" sz="3000" dirty="0" smtClean="0"/>
              <a:t>Modern multi-core systems </a:t>
            </a:r>
            <a:r>
              <a:rPr lang="en-US" sz="3000" smtClean="0"/>
              <a:t>employ multiple memory controllers</a:t>
            </a:r>
            <a:endParaRPr lang="en-US" sz="3000" dirty="0" smtClean="0"/>
          </a:p>
          <a:p>
            <a:endParaRPr lang="en-US" sz="3000" smtClean="0"/>
          </a:p>
          <a:p>
            <a:r>
              <a:rPr lang="en-US" sz="3000" smtClean="0"/>
              <a:t>Applications contend </a:t>
            </a:r>
            <a:r>
              <a:rPr lang="en-US" sz="3000" dirty="0" smtClean="0"/>
              <a:t>with </a:t>
            </a:r>
            <a:r>
              <a:rPr lang="en-US" sz="3000" smtClean="0"/>
              <a:t>each other in multiple controllers</a:t>
            </a:r>
          </a:p>
          <a:p>
            <a:endParaRPr lang="en-US" sz="3000" smtClean="0">
              <a:solidFill>
                <a:srgbClr val="FF0000"/>
              </a:solidFill>
            </a:endParaRPr>
          </a:p>
          <a:p>
            <a:r>
              <a:rPr lang="en-US" sz="3000" smtClean="0">
                <a:solidFill>
                  <a:srgbClr val="FF0000"/>
                </a:solidFill>
              </a:rPr>
              <a:t>How to perform memory scheduling for </a:t>
            </a:r>
            <a:r>
              <a:rPr lang="en-US" sz="3000" dirty="0" smtClean="0">
                <a:solidFill>
                  <a:srgbClr val="FF0000"/>
                </a:solidFill>
              </a:rPr>
              <a:t>multiple controllers?</a:t>
            </a:r>
            <a:endParaRPr lang="en-US" sz="3000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C76AC29-6A0F-4B9E-B956-3C9EFFA38962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000" dirty="0" smtClean="0"/>
              <a:t>Desired Properties </a:t>
            </a:r>
            <a:r>
              <a:rPr lang="en-US" sz="3000" smtClean="0"/>
              <a:t>of Memory </a:t>
            </a:r>
            <a:r>
              <a:rPr lang="en-US" sz="3000" dirty="0" smtClean="0"/>
              <a:t>Scheduling Algorithm</a:t>
            </a:r>
            <a:endParaRPr lang="en-US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71546"/>
            <a:ext cx="8229600" cy="3471873"/>
          </a:xfrm>
        </p:spPr>
        <p:txBody>
          <a:bodyPr>
            <a:normAutofit fontScale="92500"/>
          </a:bodyPr>
          <a:lstStyle/>
          <a:p>
            <a:r>
              <a:rPr lang="en-US" b="1" dirty="0" smtClean="0"/>
              <a:t>Maximize system performance</a:t>
            </a:r>
          </a:p>
          <a:p>
            <a:pPr lvl="1"/>
            <a:r>
              <a:rPr lang="en-US" dirty="0" smtClean="0"/>
              <a:t>Without starving any cores</a:t>
            </a:r>
          </a:p>
          <a:p>
            <a:pPr lvl="1"/>
            <a:endParaRPr lang="en-US" dirty="0" smtClean="0"/>
          </a:p>
          <a:p>
            <a:r>
              <a:rPr lang="en-US" b="1" dirty="0" smtClean="0"/>
              <a:t>Configurable by system software</a:t>
            </a:r>
          </a:p>
          <a:p>
            <a:pPr lvl="1"/>
            <a:r>
              <a:rPr lang="en-US" dirty="0" smtClean="0"/>
              <a:t>To enforce thread priorities and </a:t>
            </a:r>
            <a:r>
              <a:rPr lang="en-US" dirty="0" err="1" smtClean="0"/>
              <a:t>QoS</a:t>
            </a:r>
            <a:r>
              <a:rPr lang="en-US" dirty="0" smtClean="0"/>
              <a:t>/fairness policies</a:t>
            </a:r>
          </a:p>
          <a:p>
            <a:pPr lvl="1"/>
            <a:endParaRPr lang="en-US" smtClean="0"/>
          </a:p>
          <a:p>
            <a:pPr lvl="1"/>
            <a:endParaRPr lang="en-US" dirty="0" smtClean="0"/>
          </a:p>
          <a:p>
            <a:r>
              <a:rPr lang="en-US" b="1" dirty="0" smtClean="0"/>
              <a:t>Scalable to a large number of controllers</a:t>
            </a:r>
          </a:p>
          <a:p>
            <a:pPr lvl="1"/>
            <a:r>
              <a:rPr lang="en-US" dirty="0" smtClean="0"/>
              <a:t>Should not require significant coordination between controllers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C76AC29-6A0F-4B9E-B956-3C9EFFA38962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28596" y="5243539"/>
            <a:ext cx="8143932" cy="757229"/>
          </a:xfrm>
          <a:prstGeom prst="rect">
            <a:avLst/>
          </a:prstGeom>
          <a:solidFill>
            <a:srgbClr val="FFFF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en-US" sz="2200" smtClean="0">
                <a:solidFill>
                  <a:schemeClr val="tx1"/>
                </a:solidFill>
              </a:rPr>
              <a:t>No previous scheduling algorithm satisfies </a:t>
            </a:r>
          </a:p>
          <a:p>
            <a:pPr algn="ctr"/>
            <a:r>
              <a:rPr lang="en-US" sz="2200" smtClean="0">
                <a:solidFill>
                  <a:schemeClr val="tx1"/>
                </a:solidFill>
              </a:rPr>
              <a:t>all these requirements </a:t>
            </a:r>
            <a:endParaRPr lang="en-US" sz="220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57158" y="3429000"/>
            <a:ext cx="8143932" cy="128588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285984" y="3214686"/>
            <a:ext cx="4214842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200" b="1" smtClean="0">
                <a:solidFill>
                  <a:srgbClr val="FF0000"/>
                </a:solidFill>
              </a:rPr>
              <a:t>Multiple memory controllers</a:t>
            </a:r>
            <a:endParaRPr lang="en-US" sz="22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2" name="Straight Connector 51"/>
          <p:cNvCxnSpPr/>
          <p:nvPr/>
        </p:nvCxnSpPr>
        <p:spPr>
          <a:xfrm rot="5400000">
            <a:off x="3213884" y="2642388"/>
            <a:ext cx="2714644" cy="1588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Multiple Memory Controllers</a:t>
            </a:r>
            <a:endParaRPr lang="en-US" dirty="0"/>
          </a:p>
        </p:txBody>
      </p:sp>
      <p:sp>
        <p:nvSpPr>
          <p:cNvPr id="37" name="Slide Number Placeholder 3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C76AC29-6A0F-4B9E-B956-3C9EFFA38962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428596" y="2285198"/>
            <a:ext cx="571504" cy="571504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600" smtClean="0"/>
              <a:t>Core</a:t>
            </a:r>
            <a:endParaRPr lang="en-US" sz="1600"/>
          </a:p>
        </p:txBody>
      </p:sp>
      <p:sp>
        <p:nvSpPr>
          <p:cNvPr id="5" name="Rectangle 4"/>
          <p:cNvSpPr/>
          <p:nvPr/>
        </p:nvSpPr>
        <p:spPr>
          <a:xfrm>
            <a:off x="1000100" y="2285198"/>
            <a:ext cx="571504" cy="571504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428596" y="2856702"/>
            <a:ext cx="571504" cy="571504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000100" y="2856702"/>
            <a:ext cx="571504" cy="571504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nip Diagonal Corner Rectangle 7"/>
          <p:cNvSpPr/>
          <p:nvPr/>
        </p:nvSpPr>
        <p:spPr>
          <a:xfrm>
            <a:off x="1857356" y="2642388"/>
            <a:ext cx="725369" cy="428628"/>
          </a:xfrm>
          <a:prstGeom prst="snip2Diag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200" smtClean="0"/>
              <a:t>MC</a:t>
            </a:r>
            <a:endParaRPr lang="en-US" sz="2200"/>
          </a:p>
        </p:txBody>
      </p:sp>
      <p:sp>
        <p:nvSpPr>
          <p:cNvPr id="10" name="Rectangle 9"/>
          <p:cNvSpPr/>
          <p:nvPr/>
        </p:nvSpPr>
        <p:spPr>
          <a:xfrm>
            <a:off x="3071802" y="2642388"/>
            <a:ext cx="1214446" cy="4286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200" smtClean="0"/>
              <a:t>Memory</a:t>
            </a:r>
            <a:endParaRPr lang="en-US" sz="2200"/>
          </a:p>
        </p:txBody>
      </p:sp>
      <p:cxnSp>
        <p:nvCxnSpPr>
          <p:cNvPr id="12" name="Straight Arrow Connector 11"/>
          <p:cNvCxnSpPr>
            <a:stCxn id="8" idx="0"/>
            <a:endCxn id="10" idx="1"/>
          </p:cNvCxnSpPr>
          <p:nvPr/>
        </p:nvCxnSpPr>
        <p:spPr>
          <a:xfrm>
            <a:off x="2582725" y="2856702"/>
            <a:ext cx="489077" cy="1588"/>
          </a:xfrm>
          <a:prstGeom prst="straightConnector1">
            <a:avLst/>
          </a:prstGeom>
          <a:ln w="317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1000100" y="1356504"/>
            <a:ext cx="29289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smtClean="0"/>
              <a:t>Single</a:t>
            </a:r>
            <a:r>
              <a:rPr lang="en-US" sz="2400" smtClean="0"/>
              <a:t>-MC system</a:t>
            </a:r>
            <a:endParaRPr lang="en-US" sz="2400"/>
          </a:p>
        </p:txBody>
      </p:sp>
      <p:sp>
        <p:nvSpPr>
          <p:cNvPr id="36" name="TextBox 35"/>
          <p:cNvSpPr txBox="1"/>
          <p:nvPr/>
        </p:nvSpPr>
        <p:spPr>
          <a:xfrm>
            <a:off x="5214942" y="1356504"/>
            <a:ext cx="33575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smtClean="0"/>
              <a:t>Multiple</a:t>
            </a:r>
            <a:r>
              <a:rPr lang="en-US" sz="2400" smtClean="0"/>
              <a:t>-MC system</a:t>
            </a:r>
            <a:endParaRPr lang="en-US" sz="2400"/>
          </a:p>
        </p:txBody>
      </p:sp>
      <p:cxnSp>
        <p:nvCxnSpPr>
          <p:cNvPr id="38" name="Curved Connector 37"/>
          <p:cNvCxnSpPr>
            <a:stCxn id="8" idx="1"/>
            <a:endCxn id="51" idx="1"/>
          </p:cNvCxnSpPr>
          <p:nvPr/>
        </p:nvCxnSpPr>
        <p:spPr>
          <a:xfrm rot="16200000" flipH="1">
            <a:off x="4291743" y="999314"/>
            <a:ext cx="357190" cy="4500594"/>
          </a:xfrm>
          <a:prstGeom prst="curvedConnector3">
            <a:avLst>
              <a:gd name="adj1" fmla="val 321537"/>
            </a:avLst>
          </a:prstGeom>
          <a:ln w="38100">
            <a:solidFill>
              <a:srgbClr val="FF0000"/>
            </a:solidFill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3500430" y="4285462"/>
            <a:ext cx="21431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smtClean="0"/>
              <a:t>Difference?</a:t>
            </a:r>
            <a:endParaRPr lang="en-US" sz="2400" b="1"/>
          </a:p>
        </p:txBody>
      </p:sp>
      <p:sp>
        <p:nvSpPr>
          <p:cNvPr id="40" name="TextBox 39"/>
          <p:cNvSpPr txBox="1"/>
          <p:nvPr/>
        </p:nvSpPr>
        <p:spPr>
          <a:xfrm>
            <a:off x="2428860" y="5142718"/>
            <a:ext cx="4286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smtClean="0">
                <a:solidFill>
                  <a:srgbClr val="FF0000"/>
                </a:solidFill>
              </a:rPr>
              <a:t>The need for </a:t>
            </a:r>
            <a:r>
              <a:rPr lang="en-US" sz="2400" b="1" u="sng" smtClean="0">
                <a:solidFill>
                  <a:srgbClr val="FF0000"/>
                </a:solidFill>
              </a:rPr>
              <a:t>coordination</a:t>
            </a:r>
            <a:endParaRPr lang="en-US" sz="2400" b="1">
              <a:solidFill>
                <a:srgbClr val="FF0000"/>
              </a:solidFill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4929190" y="2285198"/>
            <a:ext cx="571504" cy="571504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600" smtClean="0"/>
              <a:t>Core</a:t>
            </a:r>
            <a:endParaRPr lang="en-US" sz="1600"/>
          </a:p>
        </p:txBody>
      </p:sp>
      <p:sp>
        <p:nvSpPr>
          <p:cNvPr id="41" name="Rectangle 40"/>
          <p:cNvSpPr/>
          <p:nvPr/>
        </p:nvSpPr>
        <p:spPr>
          <a:xfrm>
            <a:off x="5500694" y="2285198"/>
            <a:ext cx="571504" cy="571504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/>
          <p:cNvSpPr/>
          <p:nvPr/>
        </p:nvSpPr>
        <p:spPr>
          <a:xfrm>
            <a:off x="4929190" y="2856702"/>
            <a:ext cx="571504" cy="571504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/>
          <p:cNvSpPr/>
          <p:nvPr/>
        </p:nvSpPr>
        <p:spPr>
          <a:xfrm>
            <a:off x="5500694" y="2856702"/>
            <a:ext cx="571504" cy="571504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Snip Diagonal Corner Rectangle 46"/>
          <p:cNvSpPr/>
          <p:nvPr/>
        </p:nvSpPr>
        <p:spPr>
          <a:xfrm>
            <a:off x="6357950" y="2285198"/>
            <a:ext cx="725369" cy="428628"/>
          </a:xfrm>
          <a:prstGeom prst="snip2Diag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200" smtClean="0"/>
              <a:t>MC</a:t>
            </a:r>
            <a:endParaRPr lang="en-US" sz="2200"/>
          </a:p>
        </p:txBody>
      </p:sp>
      <p:sp>
        <p:nvSpPr>
          <p:cNvPr id="48" name="Rectangle 47"/>
          <p:cNvSpPr/>
          <p:nvPr/>
        </p:nvSpPr>
        <p:spPr>
          <a:xfrm>
            <a:off x="7572396" y="2285198"/>
            <a:ext cx="1214446" cy="4286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200" smtClean="0"/>
              <a:t>Memory</a:t>
            </a:r>
            <a:endParaRPr lang="en-US" sz="2200"/>
          </a:p>
        </p:txBody>
      </p:sp>
      <p:cxnSp>
        <p:nvCxnSpPr>
          <p:cNvPr id="49" name="Straight Arrow Connector 48"/>
          <p:cNvCxnSpPr>
            <a:stCxn id="47" idx="0"/>
            <a:endCxn id="48" idx="1"/>
          </p:cNvCxnSpPr>
          <p:nvPr/>
        </p:nvCxnSpPr>
        <p:spPr>
          <a:xfrm>
            <a:off x="7083319" y="2499512"/>
            <a:ext cx="489077" cy="1588"/>
          </a:xfrm>
          <a:prstGeom prst="straightConnector1">
            <a:avLst/>
          </a:prstGeom>
          <a:ln w="317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Snip Diagonal Corner Rectangle 50"/>
          <p:cNvSpPr/>
          <p:nvPr/>
        </p:nvSpPr>
        <p:spPr>
          <a:xfrm>
            <a:off x="6357950" y="2999578"/>
            <a:ext cx="725369" cy="428628"/>
          </a:xfrm>
          <a:prstGeom prst="snip2Diag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200" smtClean="0"/>
              <a:t>MC</a:t>
            </a:r>
            <a:endParaRPr lang="en-US" sz="2200"/>
          </a:p>
        </p:txBody>
      </p:sp>
      <p:sp>
        <p:nvSpPr>
          <p:cNvPr id="53" name="Rectangle 52"/>
          <p:cNvSpPr/>
          <p:nvPr/>
        </p:nvSpPr>
        <p:spPr>
          <a:xfrm>
            <a:off x="7572396" y="2999578"/>
            <a:ext cx="1214446" cy="4286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200" smtClean="0"/>
              <a:t>Memory</a:t>
            </a:r>
            <a:endParaRPr lang="en-US" sz="2200"/>
          </a:p>
        </p:txBody>
      </p:sp>
      <p:cxnSp>
        <p:nvCxnSpPr>
          <p:cNvPr id="54" name="Straight Arrow Connector 53"/>
          <p:cNvCxnSpPr>
            <a:stCxn id="51" idx="0"/>
            <a:endCxn id="53" idx="1"/>
          </p:cNvCxnSpPr>
          <p:nvPr/>
        </p:nvCxnSpPr>
        <p:spPr>
          <a:xfrm>
            <a:off x="7083319" y="3213892"/>
            <a:ext cx="489077" cy="1588"/>
          </a:xfrm>
          <a:prstGeom prst="straightConnector1">
            <a:avLst/>
          </a:prstGeom>
          <a:ln w="317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4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nip Diagonal Corner Rectangle 3"/>
          <p:cNvSpPr/>
          <p:nvPr/>
        </p:nvSpPr>
        <p:spPr>
          <a:xfrm>
            <a:off x="2071670" y="1826586"/>
            <a:ext cx="1071570" cy="463640"/>
          </a:xfrm>
          <a:prstGeom prst="snip2Diag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200" smtClean="0"/>
              <a:t>MC 1</a:t>
            </a:r>
            <a:endParaRPr lang="en-US" sz="2200"/>
          </a:p>
        </p:txBody>
      </p:sp>
      <p:sp>
        <p:nvSpPr>
          <p:cNvPr id="6" name="Rectangle 5"/>
          <p:cNvSpPr/>
          <p:nvPr/>
        </p:nvSpPr>
        <p:spPr>
          <a:xfrm>
            <a:off x="3428992" y="1826586"/>
            <a:ext cx="642942" cy="445003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200" smtClean="0"/>
              <a:t>T1</a:t>
            </a:r>
            <a:endParaRPr lang="en-US" sz="2200"/>
          </a:p>
        </p:txBody>
      </p:sp>
      <p:sp>
        <p:nvSpPr>
          <p:cNvPr id="7" name="Rectangle 6"/>
          <p:cNvSpPr/>
          <p:nvPr/>
        </p:nvSpPr>
        <p:spPr>
          <a:xfrm>
            <a:off x="4929190" y="1826586"/>
            <a:ext cx="571504" cy="44500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200" smtClean="0"/>
              <a:t>T2</a:t>
            </a:r>
            <a:endParaRPr lang="en-US" sz="2200"/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3286116" y="2398090"/>
            <a:ext cx="250033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143240" y="2398090"/>
            <a:ext cx="27860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mtClean="0"/>
              <a:t>Memory service timeline</a:t>
            </a:r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4000496" y="1000108"/>
            <a:ext cx="2571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smtClean="0"/>
              <a:t>Thread 1</a:t>
            </a:r>
            <a:r>
              <a:rPr lang="en-US" smtClean="0"/>
              <a:t>’s request</a:t>
            </a:r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5643570" y="1447371"/>
            <a:ext cx="23574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smtClean="0">
                <a:solidFill>
                  <a:schemeClr val="accent1"/>
                </a:solidFill>
              </a:rPr>
              <a:t>Thread 2</a:t>
            </a:r>
            <a:r>
              <a:rPr lang="en-US" smtClean="0"/>
              <a:t>’s request</a:t>
            </a:r>
            <a:endParaRPr lang="en-US"/>
          </a:p>
        </p:txBody>
      </p:sp>
      <p:cxnSp>
        <p:nvCxnSpPr>
          <p:cNvPr id="15" name="Shape 14"/>
          <p:cNvCxnSpPr>
            <a:stCxn id="6" idx="0"/>
            <a:endCxn id="12" idx="1"/>
          </p:cNvCxnSpPr>
          <p:nvPr/>
        </p:nvCxnSpPr>
        <p:spPr>
          <a:xfrm rot="5400000" flipH="1" flipV="1">
            <a:off x="3554573" y="1380664"/>
            <a:ext cx="641812" cy="250033"/>
          </a:xfrm>
          <a:prstGeom prst="bentConnector2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hape 15"/>
          <p:cNvCxnSpPr>
            <a:stCxn id="7" idx="0"/>
            <a:endCxn id="13" idx="1"/>
          </p:cNvCxnSpPr>
          <p:nvPr/>
        </p:nvCxnSpPr>
        <p:spPr>
          <a:xfrm rot="5400000" flipH="1" flipV="1">
            <a:off x="5331982" y="1514998"/>
            <a:ext cx="194549" cy="428628"/>
          </a:xfrm>
          <a:prstGeom prst="bentConnector2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angle 47"/>
          <p:cNvSpPr/>
          <p:nvPr/>
        </p:nvSpPr>
        <p:spPr>
          <a:xfrm>
            <a:off x="4214810" y="1826586"/>
            <a:ext cx="571504" cy="44500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200" smtClean="0"/>
              <a:t>T2</a:t>
            </a:r>
            <a:endParaRPr lang="en-US" sz="2200"/>
          </a:p>
        </p:txBody>
      </p:sp>
      <p:cxnSp>
        <p:nvCxnSpPr>
          <p:cNvPr id="65" name="Shape 64"/>
          <p:cNvCxnSpPr>
            <a:stCxn id="48" idx="0"/>
            <a:endCxn id="13" idx="1"/>
          </p:cNvCxnSpPr>
          <p:nvPr/>
        </p:nvCxnSpPr>
        <p:spPr>
          <a:xfrm rot="5400000" flipH="1" flipV="1">
            <a:off x="4974792" y="1157808"/>
            <a:ext cx="194549" cy="1143008"/>
          </a:xfrm>
          <a:prstGeom prst="bentConnector2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itle 1"/>
          <p:cNvSpPr>
            <a:spLocks noGrp="1"/>
          </p:cNvSpPr>
          <p:nvPr>
            <p:ph type="title"/>
          </p:nvPr>
        </p:nvSpPr>
        <p:spPr>
          <a:xfrm>
            <a:off x="228600" y="147622"/>
            <a:ext cx="8610600" cy="1066800"/>
          </a:xfrm>
        </p:spPr>
        <p:txBody>
          <a:bodyPr/>
          <a:lstStyle/>
          <a:p>
            <a:r>
              <a:rPr lang="en-US" smtClean="0"/>
              <a:t>Thread Ranking in Single-MC</a:t>
            </a:r>
            <a:endParaRPr lang="en-US" dirty="0"/>
          </a:p>
        </p:txBody>
      </p:sp>
      <p:sp>
        <p:nvSpPr>
          <p:cNvPr id="53" name="TextBox 52"/>
          <p:cNvSpPr txBox="1"/>
          <p:nvPr/>
        </p:nvSpPr>
        <p:spPr>
          <a:xfrm>
            <a:off x="71406" y="4929198"/>
            <a:ext cx="4071966" cy="92869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 anchor="ctr" anchorCtr="0">
            <a:noAutofit/>
          </a:bodyPr>
          <a:lstStyle/>
          <a:p>
            <a:pPr algn="ctr"/>
            <a:r>
              <a:rPr lang="en-US" b="1" smtClean="0">
                <a:solidFill>
                  <a:schemeClr val="tx1"/>
                </a:solidFill>
              </a:rPr>
              <a:t># of requests: </a:t>
            </a:r>
            <a:r>
              <a:rPr lang="en-US" smtClean="0">
                <a:solidFill>
                  <a:schemeClr val="tx1"/>
                </a:solidFill>
              </a:rPr>
              <a:t>Thread 1 </a:t>
            </a:r>
            <a:r>
              <a:rPr lang="en-US" b="1" smtClean="0">
                <a:solidFill>
                  <a:srgbClr val="FF0000"/>
                </a:solidFill>
              </a:rPr>
              <a:t>&lt;</a:t>
            </a:r>
            <a:r>
              <a:rPr lang="en-US" smtClean="0">
                <a:solidFill>
                  <a:schemeClr val="tx1"/>
                </a:solidFill>
              </a:rPr>
              <a:t> </a:t>
            </a:r>
            <a:r>
              <a:rPr lang="en-US" smtClean="0">
                <a:solidFill>
                  <a:schemeClr val="accent5">
                    <a:lumMod val="50000"/>
                  </a:schemeClr>
                </a:solidFill>
              </a:rPr>
              <a:t>Thread 2</a:t>
            </a:r>
            <a:endParaRPr lang="en-US" smtClean="0">
              <a:solidFill>
                <a:schemeClr val="tx1"/>
              </a:solidFill>
            </a:endParaRPr>
          </a:p>
          <a:p>
            <a:pPr algn="ctr"/>
            <a:endParaRPr lang="en-US" smtClean="0">
              <a:solidFill>
                <a:schemeClr val="tx1"/>
              </a:solidFill>
            </a:endParaRPr>
          </a:p>
          <a:p>
            <a:pPr algn="ctr"/>
            <a:r>
              <a:rPr lang="en-US" smtClean="0">
                <a:solidFill>
                  <a:schemeClr val="tx1"/>
                </a:solidFill>
              </a:rPr>
              <a:t>Thread 1 </a:t>
            </a:r>
            <a:r>
              <a:rPr lang="en-US" smtClean="0">
                <a:solidFill>
                  <a:schemeClr val="tx1"/>
                </a:solidFill>
                <a:sym typeface="Wingdings" pitchFamily="2" charset="2"/>
              </a:rPr>
              <a:t> Shorter job</a:t>
            </a:r>
            <a:endParaRPr lang="en-US" smtClean="0">
              <a:solidFill>
                <a:schemeClr val="tx1"/>
              </a:solidFill>
            </a:endParaRPr>
          </a:p>
        </p:txBody>
      </p:sp>
      <p:sp>
        <p:nvSpPr>
          <p:cNvPr id="109" name="TextBox 108"/>
          <p:cNvSpPr txBox="1"/>
          <p:nvPr/>
        </p:nvSpPr>
        <p:spPr>
          <a:xfrm>
            <a:off x="5429256" y="3143248"/>
            <a:ext cx="28575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u="sng" smtClean="0"/>
              <a:t>Optimal</a:t>
            </a:r>
            <a:r>
              <a:rPr lang="en-US" sz="2200" smtClean="0"/>
              <a:t> average</a:t>
            </a:r>
          </a:p>
          <a:p>
            <a:pPr algn="ctr"/>
            <a:r>
              <a:rPr lang="en-US" sz="2200" smtClean="0"/>
              <a:t>stall time: </a:t>
            </a:r>
            <a:r>
              <a:rPr lang="en-US" sz="2200" b="1" smtClean="0">
                <a:solidFill>
                  <a:srgbClr val="FF0000"/>
                </a:solidFill>
              </a:rPr>
              <a:t>2T</a:t>
            </a:r>
            <a:endParaRPr lang="en-US" sz="2200" b="1">
              <a:solidFill>
                <a:srgbClr val="FF0000"/>
              </a:solidFill>
            </a:endParaRPr>
          </a:p>
        </p:txBody>
      </p:sp>
      <p:grpSp>
        <p:nvGrpSpPr>
          <p:cNvPr id="66" name="Group 65"/>
          <p:cNvGrpSpPr/>
          <p:nvPr/>
        </p:nvGrpSpPr>
        <p:grpSpPr>
          <a:xfrm>
            <a:off x="2071670" y="3612536"/>
            <a:ext cx="3429024" cy="357190"/>
            <a:chOff x="2071670" y="3612536"/>
            <a:chExt cx="3429024" cy="357190"/>
          </a:xfrm>
        </p:grpSpPr>
        <p:sp>
          <p:nvSpPr>
            <p:cNvPr id="81" name="Rectangle 80"/>
            <p:cNvSpPr/>
            <p:nvPr/>
          </p:nvSpPr>
          <p:spPr>
            <a:xfrm>
              <a:off x="2071670" y="3612536"/>
              <a:ext cx="1071570" cy="35719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2000" smtClean="0"/>
                <a:t>Thread 2</a:t>
              </a:r>
              <a:endParaRPr lang="en-US" sz="2000"/>
            </a:p>
          </p:txBody>
        </p:sp>
        <p:sp>
          <p:nvSpPr>
            <p:cNvPr id="83" name="Rounded Rectangle 82"/>
            <p:cNvSpPr/>
            <p:nvPr/>
          </p:nvSpPr>
          <p:spPr>
            <a:xfrm>
              <a:off x="3428992" y="3612536"/>
              <a:ext cx="2071702" cy="357190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smtClean="0"/>
                <a:t>STALL</a:t>
              </a:r>
              <a:endParaRPr lang="en-US" sz="2000"/>
            </a:p>
          </p:txBody>
        </p:sp>
      </p:grpSp>
      <p:grpSp>
        <p:nvGrpSpPr>
          <p:cNvPr id="67" name="Group 66"/>
          <p:cNvGrpSpPr/>
          <p:nvPr/>
        </p:nvGrpSpPr>
        <p:grpSpPr>
          <a:xfrm>
            <a:off x="2071670" y="3025772"/>
            <a:ext cx="3857652" cy="1546236"/>
            <a:chOff x="2071670" y="3025772"/>
            <a:chExt cx="3857652" cy="1546236"/>
          </a:xfrm>
        </p:grpSpPr>
        <p:cxnSp>
          <p:nvCxnSpPr>
            <p:cNvPr id="87" name="Straight Arrow Connector 86"/>
            <p:cNvCxnSpPr/>
            <p:nvPr/>
          </p:nvCxnSpPr>
          <p:spPr>
            <a:xfrm>
              <a:off x="3286116" y="4112602"/>
              <a:ext cx="2500330" cy="1588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Rectangle 79"/>
            <p:cNvSpPr/>
            <p:nvPr/>
          </p:nvSpPr>
          <p:spPr>
            <a:xfrm>
              <a:off x="2071670" y="3041032"/>
              <a:ext cx="1071570" cy="406603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2000" smtClean="0"/>
                <a:t>Thread 1</a:t>
              </a:r>
              <a:endParaRPr lang="en-US" sz="2000"/>
            </a:p>
          </p:txBody>
        </p:sp>
        <p:sp>
          <p:nvSpPr>
            <p:cNvPr id="82" name="Rounded Rectangle 81"/>
            <p:cNvSpPr/>
            <p:nvPr/>
          </p:nvSpPr>
          <p:spPr>
            <a:xfrm>
              <a:off x="3428992" y="3025772"/>
              <a:ext cx="642942" cy="428628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rIns="0" rtlCol="0" anchor="ctr"/>
            <a:lstStyle/>
            <a:p>
              <a:pPr algn="ctr"/>
              <a:r>
                <a:rPr lang="en-US" smtClean="0"/>
                <a:t>STALL</a:t>
              </a:r>
              <a:endParaRPr lang="en-US"/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3214678" y="4202676"/>
              <a:ext cx="27146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mtClean="0"/>
                <a:t>Execution timeline</a:t>
              </a:r>
              <a:endParaRPr lang="en-US"/>
            </a:p>
          </p:txBody>
        </p:sp>
        <p:cxnSp>
          <p:nvCxnSpPr>
            <p:cNvPr id="43" name="Straight Connector 42"/>
            <p:cNvCxnSpPr/>
            <p:nvPr/>
          </p:nvCxnSpPr>
          <p:spPr>
            <a:xfrm rot="5400000">
              <a:off x="3357554" y="4112602"/>
              <a:ext cx="14287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rot="5400000">
              <a:off x="4071933" y="4112602"/>
              <a:ext cx="14287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5400000">
              <a:off x="4786314" y="4112602"/>
              <a:ext cx="14287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rot="5400000">
              <a:off x="5429256" y="4112602"/>
              <a:ext cx="14287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9" name="Slide Number Placeholder 5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5</a:t>
            </a:fld>
            <a:endParaRPr lang="en-US" altLang="en-US"/>
          </a:p>
        </p:txBody>
      </p:sp>
      <p:sp>
        <p:nvSpPr>
          <p:cNvPr id="61" name="TextBox 60"/>
          <p:cNvSpPr txBox="1"/>
          <p:nvPr/>
        </p:nvSpPr>
        <p:spPr>
          <a:xfrm>
            <a:off x="4786314" y="4929198"/>
            <a:ext cx="4286248" cy="92869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 anchor="ctr" anchorCtr="0">
            <a:noAutofit/>
          </a:bodyPr>
          <a:lstStyle/>
          <a:p>
            <a:r>
              <a:rPr lang="en-US" b="1" smtClean="0">
                <a:solidFill>
                  <a:schemeClr val="tx1"/>
                </a:solidFill>
              </a:rPr>
              <a:t>Thread ranking: </a:t>
            </a:r>
            <a:r>
              <a:rPr lang="en-US" smtClean="0">
                <a:solidFill>
                  <a:schemeClr val="tx1"/>
                </a:solidFill>
              </a:rPr>
              <a:t>Thread 1 </a:t>
            </a:r>
            <a:r>
              <a:rPr lang="en-US" b="1" smtClean="0">
                <a:solidFill>
                  <a:srgbClr val="FF0000"/>
                </a:solidFill>
              </a:rPr>
              <a:t>&gt;</a:t>
            </a:r>
            <a:r>
              <a:rPr lang="en-US" smtClean="0">
                <a:solidFill>
                  <a:schemeClr val="tx1"/>
                </a:solidFill>
              </a:rPr>
              <a:t> </a:t>
            </a:r>
            <a:r>
              <a:rPr lang="en-US" smtClean="0">
                <a:solidFill>
                  <a:schemeClr val="accent5">
                    <a:lumMod val="50000"/>
                  </a:schemeClr>
                </a:solidFill>
              </a:rPr>
              <a:t>Thread 2</a:t>
            </a:r>
          </a:p>
          <a:p>
            <a:endParaRPr lang="en-US" sz="1600" smtClean="0">
              <a:solidFill>
                <a:schemeClr val="tx1"/>
              </a:solidFill>
            </a:endParaRPr>
          </a:p>
          <a:p>
            <a:r>
              <a:rPr lang="en-US" smtClean="0">
                <a:solidFill>
                  <a:schemeClr val="tx1"/>
                </a:solidFill>
              </a:rPr>
              <a:t>Thread 1 </a:t>
            </a:r>
            <a:r>
              <a:rPr lang="en-US" smtClean="0">
                <a:solidFill>
                  <a:schemeClr val="tx1"/>
                </a:solidFill>
                <a:sym typeface="Wingdings" pitchFamily="2" charset="2"/>
              </a:rPr>
              <a:t> Assigned higher rank</a:t>
            </a:r>
            <a:endParaRPr lang="en-US" smtClean="0">
              <a:solidFill>
                <a:schemeClr val="tx1"/>
              </a:solidFill>
            </a:endParaRPr>
          </a:p>
        </p:txBody>
      </p:sp>
      <p:sp>
        <p:nvSpPr>
          <p:cNvPr id="62" name="Right Arrow 61"/>
          <p:cNvSpPr/>
          <p:nvPr/>
        </p:nvSpPr>
        <p:spPr>
          <a:xfrm>
            <a:off x="4214810" y="5143512"/>
            <a:ext cx="500066" cy="500066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TextBox 67"/>
          <p:cNvSpPr txBox="1"/>
          <p:nvPr/>
        </p:nvSpPr>
        <p:spPr>
          <a:xfrm>
            <a:off x="71406" y="928670"/>
            <a:ext cx="28575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smtClean="0"/>
              <a:t>Assume all requests are </a:t>
            </a:r>
          </a:p>
          <a:p>
            <a:r>
              <a:rPr lang="en-US" i="1" smtClean="0"/>
              <a:t>to the same bank</a:t>
            </a:r>
            <a:endParaRPr lang="en-US" i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uiExpand="1" build="allAtOnce" animBg="1"/>
      <p:bldP spid="109" grpId="0"/>
      <p:bldP spid="61" grpId="0" uiExpand="1" build="allAtOnce" animBg="1"/>
      <p:bldP spid="6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2" name="Straight Connector 61"/>
          <p:cNvCxnSpPr/>
          <p:nvPr/>
        </p:nvCxnSpPr>
        <p:spPr>
          <a:xfrm rot="5400000">
            <a:off x="2500298" y="3571876"/>
            <a:ext cx="414340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Thread Ranking in Multiple-MC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6</a:t>
            </a:fld>
            <a:endParaRPr lang="en-US" altLang="en-US"/>
          </a:p>
        </p:txBody>
      </p:sp>
      <p:grpSp>
        <p:nvGrpSpPr>
          <p:cNvPr id="3" name="Group 174"/>
          <p:cNvGrpSpPr/>
          <p:nvPr/>
        </p:nvGrpSpPr>
        <p:grpSpPr>
          <a:xfrm>
            <a:off x="5000628" y="1522199"/>
            <a:ext cx="2786082" cy="776394"/>
            <a:chOff x="5143504" y="3714752"/>
            <a:chExt cx="2786082" cy="776394"/>
          </a:xfrm>
        </p:grpSpPr>
        <p:sp>
          <p:nvSpPr>
            <p:cNvPr id="7" name="Snip Diagonal Corner Rectangle 6"/>
            <p:cNvSpPr/>
            <p:nvPr/>
          </p:nvSpPr>
          <p:spPr>
            <a:xfrm>
              <a:off x="5143504" y="3714752"/>
              <a:ext cx="785818" cy="285752"/>
            </a:xfrm>
            <a:prstGeom prst="snip2Diag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mtClean="0"/>
                <a:t>MC 1</a:t>
              </a:r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6215074" y="3717503"/>
              <a:ext cx="428628" cy="264364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600" smtClean="0"/>
                <a:t>T2</a:t>
              </a:r>
              <a:endParaRPr lang="en-US" sz="160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7358082" y="3717503"/>
              <a:ext cx="428628" cy="264364"/>
            </a:xfrm>
            <a:prstGeom prst="rect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600" smtClean="0"/>
                <a:t>T1</a:t>
              </a:r>
              <a:endParaRPr lang="en-US" sz="1600"/>
            </a:p>
          </p:txBody>
        </p:sp>
        <p:cxnSp>
          <p:nvCxnSpPr>
            <p:cNvPr id="10" name="Straight Arrow Connector 9"/>
            <p:cNvCxnSpPr/>
            <p:nvPr/>
          </p:nvCxnSpPr>
          <p:spPr>
            <a:xfrm>
              <a:off x="6143636" y="4489558"/>
              <a:ext cx="1785950" cy="158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11"/>
            <p:cNvSpPr/>
            <p:nvPr/>
          </p:nvSpPr>
          <p:spPr>
            <a:xfrm>
              <a:off x="6786578" y="3717502"/>
              <a:ext cx="428628" cy="264364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600" smtClean="0"/>
                <a:t>T2</a:t>
              </a:r>
              <a:endParaRPr lang="en-US" sz="1600"/>
            </a:p>
          </p:txBody>
        </p:sp>
        <p:sp>
          <p:nvSpPr>
            <p:cNvPr id="13" name="Snip Diagonal Corner Rectangle 12"/>
            <p:cNvSpPr/>
            <p:nvPr/>
          </p:nvSpPr>
          <p:spPr>
            <a:xfrm>
              <a:off x="5143504" y="4084423"/>
              <a:ext cx="785818" cy="285752"/>
            </a:xfrm>
            <a:prstGeom prst="snip2Diag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mtClean="0"/>
                <a:t>MC 2</a:t>
              </a:r>
              <a:endParaRPr lang="en-US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6215074" y="4087174"/>
              <a:ext cx="428628" cy="264364"/>
            </a:xfrm>
            <a:prstGeom prst="rect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600" smtClean="0"/>
                <a:t>T1</a:t>
              </a:r>
              <a:endParaRPr lang="en-US" sz="1600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7358082" y="4087174"/>
              <a:ext cx="428628" cy="264364"/>
            </a:xfrm>
            <a:prstGeom prst="rect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600" smtClean="0"/>
                <a:t>T1</a:t>
              </a:r>
              <a:endParaRPr lang="en-US" sz="1600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6786578" y="4087173"/>
              <a:ext cx="428628" cy="264364"/>
            </a:xfrm>
            <a:prstGeom prst="rect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600" smtClean="0"/>
                <a:t>T1</a:t>
              </a:r>
              <a:endParaRPr lang="en-US" sz="1600"/>
            </a:p>
          </p:txBody>
        </p:sp>
      </p:grpSp>
      <p:grpSp>
        <p:nvGrpSpPr>
          <p:cNvPr id="6" name="Group 172"/>
          <p:cNvGrpSpPr/>
          <p:nvPr/>
        </p:nvGrpSpPr>
        <p:grpSpPr>
          <a:xfrm>
            <a:off x="479366" y="1571612"/>
            <a:ext cx="2786082" cy="776394"/>
            <a:chOff x="479366" y="3714752"/>
            <a:chExt cx="2786082" cy="776394"/>
          </a:xfrm>
        </p:grpSpPr>
        <p:sp>
          <p:nvSpPr>
            <p:cNvPr id="27" name="Snip Diagonal Corner Rectangle 26"/>
            <p:cNvSpPr/>
            <p:nvPr/>
          </p:nvSpPr>
          <p:spPr>
            <a:xfrm>
              <a:off x="479366" y="3714752"/>
              <a:ext cx="785818" cy="285752"/>
            </a:xfrm>
            <a:prstGeom prst="snip2Diag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mtClean="0"/>
                <a:t>MC 1</a:t>
              </a:r>
              <a:endParaRPr lang="en-US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1550936" y="3717503"/>
              <a:ext cx="428628" cy="264364"/>
            </a:xfrm>
            <a:prstGeom prst="rect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600" smtClean="0"/>
                <a:t>T1</a:t>
              </a:r>
              <a:endParaRPr lang="en-US" sz="1600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2693944" y="3717503"/>
              <a:ext cx="428628" cy="264364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600" smtClean="0"/>
                <a:t>T2</a:t>
              </a:r>
              <a:endParaRPr lang="en-US" sz="1600"/>
            </a:p>
          </p:txBody>
        </p:sp>
        <p:cxnSp>
          <p:nvCxnSpPr>
            <p:cNvPr id="30" name="Straight Arrow Connector 29"/>
            <p:cNvCxnSpPr/>
            <p:nvPr/>
          </p:nvCxnSpPr>
          <p:spPr>
            <a:xfrm>
              <a:off x="1479498" y="4489558"/>
              <a:ext cx="1785950" cy="158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Rectangle 31"/>
            <p:cNvSpPr/>
            <p:nvPr/>
          </p:nvSpPr>
          <p:spPr>
            <a:xfrm>
              <a:off x="2122440" y="3717502"/>
              <a:ext cx="428628" cy="264364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600" smtClean="0"/>
                <a:t>T2</a:t>
              </a:r>
              <a:endParaRPr lang="en-US" sz="1600"/>
            </a:p>
          </p:txBody>
        </p:sp>
        <p:sp>
          <p:nvSpPr>
            <p:cNvPr id="33" name="Snip Diagonal Corner Rectangle 32"/>
            <p:cNvSpPr/>
            <p:nvPr/>
          </p:nvSpPr>
          <p:spPr>
            <a:xfrm>
              <a:off x="479366" y="4084423"/>
              <a:ext cx="785818" cy="285752"/>
            </a:xfrm>
            <a:prstGeom prst="snip2Diag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mtClean="0"/>
                <a:t>MC 2</a:t>
              </a:r>
              <a:endParaRPr lang="en-US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1550936" y="4087174"/>
              <a:ext cx="428628" cy="264364"/>
            </a:xfrm>
            <a:prstGeom prst="rect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600" smtClean="0"/>
                <a:t>T1</a:t>
              </a:r>
              <a:endParaRPr lang="en-US" sz="1600"/>
            </a:p>
          </p:txBody>
        </p:sp>
        <p:sp>
          <p:nvSpPr>
            <p:cNvPr id="35" name="Rectangle 34"/>
            <p:cNvSpPr/>
            <p:nvPr/>
          </p:nvSpPr>
          <p:spPr>
            <a:xfrm>
              <a:off x="2693944" y="4087174"/>
              <a:ext cx="428628" cy="264364"/>
            </a:xfrm>
            <a:prstGeom prst="rect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600" smtClean="0"/>
                <a:t>T1</a:t>
              </a:r>
              <a:endParaRPr lang="en-US" sz="1600"/>
            </a:p>
          </p:txBody>
        </p:sp>
        <p:sp>
          <p:nvSpPr>
            <p:cNvPr id="36" name="Rectangle 35"/>
            <p:cNvSpPr/>
            <p:nvPr/>
          </p:nvSpPr>
          <p:spPr>
            <a:xfrm>
              <a:off x="2122440" y="4087173"/>
              <a:ext cx="428628" cy="264364"/>
            </a:xfrm>
            <a:prstGeom prst="rect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600" smtClean="0"/>
                <a:t>T1</a:t>
              </a:r>
              <a:endParaRPr lang="en-US" sz="1600"/>
            </a:p>
          </p:txBody>
        </p:sp>
      </p:grpSp>
      <p:sp>
        <p:nvSpPr>
          <p:cNvPr id="47" name="TextBox 46"/>
          <p:cNvSpPr txBox="1"/>
          <p:nvPr/>
        </p:nvSpPr>
        <p:spPr>
          <a:xfrm>
            <a:off x="928662" y="928670"/>
            <a:ext cx="235745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u="sng" smtClean="0"/>
              <a:t>Uncoordinated</a:t>
            </a:r>
            <a:endParaRPr lang="en-US" sz="2200" b="1" u="sng"/>
          </a:p>
        </p:txBody>
      </p:sp>
      <p:sp>
        <p:nvSpPr>
          <p:cNvPr id="48" name="TextBox 47"/>
          <p:cNvSpPr txBox="1"/>
          <p:nvPr/>
        </p:nvSpPr>
        <p:spPr>
          <a:xfrm>
            <a:off x="5429256" y="928670"/>
            <a:ext cx="228601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u="sng" smtClean="0"/>
              <a:t>Coordinated</a:t>
            </a:r>
            <a:endParaRPr lang="en-US" sz="2200" b="1" u="sng"/>
          </a:p>
        </p:txBody>
      </p:sp>
      <p:sp>
        <p:nvSpPr>
          <p:cNvPr id="54" name="TextBox 53"/>
          <p:cNvSpPr txBox="1"/>
          <p:nvPr/>
        </p:nvSpPr>
        <p:spPr>
          <a:xfrm>
            <a:off x="428596" y="4000504"/>
            <a:ext cx="3286148" cy="150019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 anchor="ctr" anchorCtr="0">
            <a:noAutofit/>
          </a:bodyPr>
          <a:lstStyle/>
          <a:p>
            <a:r>
              <a:rPr lang="en-US" sz="1600" smtClean="0">
                <a:solidFill>
                  <a:schemeClr val="tx1"/>
                </a:solidFill>
              </a:rPr>
              <a:t>MC 1’s shorter job: </a:t>
            </a:r>
            <a:r>
              <a:rPr lang="en-US" sz="1600" b="1" smtClean="0">
                <a:solidFill>
                  <a:schemeClr val="tx1"/>
                </a:solidFill>
              </a:rPr>
              <a:t>Thread 1</a:t>
            </a:r>
          </a:p>
          <a:p>
            <a:r>
              <a:rPr lang="en-US" sz="1600" b="1" u="sng" smtClean="0">
                <a:solidFill>
                  <a:schemeClr val="tx1"/>
                </a:solidFill>
              </a:rPr>
              <a:t>Global</a:t>
            </a:r>
            <a:r>
              <a:rPr lang="en-US" sz="1600" smtClean="0">
                <a:solidFill>
                  <a:schemeClr val="tx1"/>
                </a:solidFill>
              </a:rPr>
              <a:t> shorter job: </a:t>
            </a:r>
            <a:r>
              <a:rPr lang="en-US" sz="1600" b="1" smtClean="0">
                <a:solidFill>
                  <a:schemeClr val="accent5">
                    <a:lumMod val="50000"/>
                  </a:schemeClr>
                </a:solidFill>
              </a:rPr>
              <a:t>Thread 2</a:t>
            </a:r>
          </a:p>
          <a:p>
            <a:endParaRPr lang="en-US" sz="1400" b="1" smtClean="0">
              <a:solidFill>
                <a:schemeClr val="tx1"/>
              </a:solidFill>
            </a:endParaRPr>
          </a:p>
          <a:p>
            <a:r>
              <a:rPr lang="en-US" sz="1600" smtClean="0">
                <a:solidFill>
                  <a:schemeClr val="tx1"/>
                </a:solidFill>
              </a:rPr>
              <a:t>MC 1 </a:t>
            </a:r>
            <a:r>
              <a:rPr lang="en-US" sz="1600" b="1" smtClean="0">
                <a:solidFill>
                  <a:srgbClr val="FF0000"/>
                </a:solidFill>
              </a:rPr>
              <a:t>incorrectly</a:t>
            </a:r>
            <a:r>
              <a:rPr lang="en-US" sz="1600" smtClean="0">
                <a:solidFill>
                  <a:schemeClr val="tx1"/>
                </a:solidFill>
              </a:rPr>
              <a:t> assigns </a:t>
            </a:r>
          </a:p>
          <a:p>
            <a:r>
              <a:rPr lang="en-US" sz="1600" smtClean="0">
                <a:solidFill>
                  <a:schemeClr val="tx1"/>
                </a:solidFill>
              </a:rPr>
              <a:t>higher rank to </a:t>
            </a:r>
            <a:r>
              <a:rPr lang="en-US" sz="1600" b="1" smtClean="0">
                <a:solidFill>
                  <a:schemeClr val="tx1"/>
                </a:solidFill>
              </a:rPr>
              <a:t>Thread 1</a:t>
            </a:r>
            <a:endParaRPr lang="en-US" sz="1600" smtClean="0">
              <a:solidFill>
                <a:schemeClr val="tx1"/>
              </a:solidFill>
            </a:endParaRPr>
          </a:p>
        </p:txBody>
      </p:sp>
      <p:pic>
        <p:nvPicPr>
          <p:cNvPr id="37" name="Picture 36" descr="X_mark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643306" y="3136524"/>
            <a:ext cx="428628" cy="506790"/>
          </a:xfrm>
          <a:prstGeom prst="rect">
            <a:avLst/>
          </a:prstGeom>
        </p:spPr>
      </p:pic>
      <p:sp>
        <p:nvSpPr>
          <p:cNvPr id="55" name="TextBox 54"/>
          <p:cNvSpPr txBox="1"/>
          <p:nvPr/>
        </p:nvSpPr>
        <p:spPr>
          <a:xfrm>
            <a:off x="5000628" y="4000504"/>
            <a:ext cx="3214710" cy="150019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 anchor="ctr" anchorCtr="0">
            <a:noAutofit/>
          </a:bodyPr>
          <a:lstStyle/>
          <a:p>
            <a:endParaRPr lang="en-US" sz="1400" b="1" u="sng" smtClean="0">
              <a:solidFill>
                <a:schemeClr val="tx1"/>
              </a:solidFill>
            </a:endParaRPr>
          </a:p>
          <a:p>
            <a:r>
              <a:rPr lang="en-US" sz="1600" b="1" u="sng" smtClean="0">
                <a:solidFill>
                  <a:schemeClr val="tx1"/>
                </a:solidFill>
              </a:rPr>
              <a:t>Global</a:t>
            </a:r>
            <a:r>
              <a:rPr lang="en-US" sz="1600" smtClean="0">
                <a:solidFill>
                  <a:schemeClr val="tx1"/>
                </a:solidFill>
              </a:rPr>
              <a:t> shorter job: </a:t>
            </a:r>
            <a:r>
              <a:rPr lang="en-US" sz="1600" b="1" smtClean="0">
                <a:solidFill>
                  <a:schemeClr val="accent5">
                    <a:lumMod val="50000"/>
                  </a:schemeClr>
                </a:solidFill>
              </a:rPr>
              <a:t>Thread 2</a:t>
            </a:r>
          </a:p>
          <a:p>
            <a:endParaRPr lang="en-US" sz="1600" smtClean="0">
              <a:solidFill>
                <a:schemeClr val="tx1"/>
              </a:solidFill>
            </a:endParaRPr>
          </a:p>
          <a:p>
            <a:r>
              <a:rPr lang="en-US" sz="1600" smtClean="0">
                <a:solidFill>
                  <a:schemeClr val="tx1"/>
                </a:solidFill>
              </a:rPr>
              <a:t>MC 1 </a:t>
            </a:r>
            <a:r>
              <a:rPr lang="en-US" sz="1600" b="1" smtClean="0">
                <a:solidFill>
                  <a:srgbClr val="FF0000"/>
                </a:solidFill>
              </a:rPr>
              <a:t>correctly</a:t>
            </a:r>
            <a:r>
              <a:rPr lang="en-US" sz="1600" smtClean="0">
                <a:solidFill>
                  <a:schemeClr val="tx1"/>
                </a:solidFill>
              </a:rPr>
              <a:t> assigns </a:t>
            </a:r>
          </a:p>
          <a:p>
            <a:r>
              <a:rPr lang="en-US" sz="1600" smtClean="0">
                <a:solidFill>
                  <a:schemeClr val="tx1"/>
                </a:solidFill>
              </a:rPr>
              <a:t>higher rank to </a:t>
            </a:r>
            <a:r>
              <a:rPr lang="en-US" sz="1600" b="1" smtClean="0">
                <a:solidFill>
                  <a:schemeClr val="tx1"/>
                </a:solidFill>
              </a:rPr>
              <a:t>Thread 2</a:t>
            </a:r>
            <a:r>
              <a:rPr lang="en-US" sz="1600" smtClean="0">
                <a:solidFill>
                  <a:schemeClr val="tx1"/>
                </a:solidFill>
              </a:rPr>
              <a:t> </a:t>
            </a:r>
            <a:endParaRPr lang="en-US" sz="1600" dirty="0" smtClean="0">
              <a:solidFill>
                <a:schemeClr val="tx1"/>
              </a:solidFill>
            </a:endParaRPr>
          </a:p>
        </p:txBody>
      </p:sp>
      <p:pic>
        <p:nvPicPr>
          <p:cNvPr id="56" name="Picture 55" descr="checkmark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489856" y="3071810"/>
            <a:ext cx="654176" cy="571504"/>
          </a:xfrm>
          <a:prstGeom prst="rect">
            <a:avLst/>
          </a:prstGeom>
        </p:spPr>
      </p:pic>
      <p:cxnSp>
        <p:nvCxnSpPr>
          <p:cNvPr id="58" name="Curved Connector 57"/>
          <p:cNvCxnSpPr/>
          <p:nvPr/>
        </p:nvCxnSpPr>
        <p:spPr>
          <a:xfrm rot="10800000">
            <a:off x="5000628" y="1665076"/>
            <a:ext cx="1588" cy="369671"/>
          </a:xfrm>
          <a:prstGeom prst="curvedConnector3">
            <a:avLst>
              <a:gd name="adj1" fmla="val 48944600"/>
            </a:avLst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3643306" y="1285860"/>
            <a:ext cx="1419236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00" smtClean="0">
                <a:solidFill>
                  <a:srgbClr val="FF0000"/>
                </a:solidFill>
              </a:rPr>
              <a:t>Coordination</a:t>
            </a:r>
            <a:endParaRPr lang="en-US" sz="1700">
              <a:solidFill>
                <a:srgbClr val="FF0000"/>
              </a:solidFill>
            </a:endParaRPr>
          </a:p>
        </p:txBody>
      </p:sp>
      <p:sp>
        <p:nvSpPr>
          <p:cNvPr id="57" name="Rounded Rectangle 56"/>
          <p:cNvSpPr/>
          <p:nvPr/>
        </p:nvSpPr>
        <p:spPr>
          <a:xfrm>
            <a:off x="2071670" y="1571612"/>
            <a:ext cx="1143008" cy="28575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ounded Rectangle 58"/>
          <p:cNvSpPr/>
          <p:nvPr/>
        </p:nvSpPr>
        <p:spPr>
          <a:xfrm>
            <a:off x="1428728" y="1928802"/>
            <a:ext cx="1785950" cy="28575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/>
          <p:cNvSpPr/>
          <p:nvPr/>
        </p:nvSpPr>
        <p:spPr>
          <a:xfrm>
            <a:off x="571472" y="5715016"/>
            <a:ext cx="7929618" cy="428628"/>
          </a:xfrm>
          <a:prstGeom prst="rect">
            <a:avLst/>
          </a:prstGeom>
          <a:solidFill>
            <a:srgbClr val="FFFF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>
              <a:defRPr/>
            </a:pPr>
            <a:r>
              <a:rPr lang="en-US" sz="2400" smtClean="0">
                <a:solidFill>
                  <a:schemeClr val="tx1"/>
                </a:solidFill>
              </a:rPr>
              <a:t>Coordination </a:t>
            </a:r>
            <a:r>
              <a:rPr lang="en-US" sz="2400" smtClean="0">
                <a:solidFill>
                  <a:schemeClr val="tx1"/>
                </a:solidFill>
                <a:sym typeface="Wingdings" pitchFamily="2" charset="2"/>
              </a:rPr>
              <a:t> Better scheduling decisions</a:t>
            </a:r>
            <a:endParaRPr lang="en-US" sz="2400" dirty="0" smtClean="0">
              <a:solidFill>
                <a:schemeClr val="tx1"/>
              </a:solidFill>
            </a:endParaRPr>
          </a:p>
        </p:txBody>
      </p:sp>
      <p:grpSp>
        <p:nvGrpSpPr>
          <p:cNvPr id="68" name="Group 67"/>
          <p:cNvGrpSpPr/>
          <p:nvPr/>
        </p:nvGrpSpPr>
        <p:grpSpPr>
          <a:xfrm>
            <a:off x="479366" y="2571744"/>
            <a:ext cx="4092634" cy="1143008"/>
            <a:chOff x="479366" y="4143380"/>
            <a:chExt cx="4092634" cy="1143008"/>
          </a:xfrm>
        </p:grpSpPr>
        <p:grpSp>
          <p:nvGrpSpPr>
            <p:cNvPr id="52" name="Group 51"/>
            <p:cNvGrpSpPr/>
            <p:nvPr/>
          </p:nvGrpSpPr>
          <p:grpSpPr>
            <a:xfrm>
              <a:off x="479366" y="4143380"/>
              <a:ext cx="4092634" cy="1095183"/>
              <a:chOff x="479366" y="4500570"/>
              <a:chExt cx="4092634" cy="1095183"/>
            </a:xfrm>
          </p:grpSpPr>
          <p:grpSp>
            <p:nvGrpSpPr>
              <p:cNvPr id="5" name="Group 173"/>
              <p:cNvGrpSpPr/>
              <p:nvPr/>
            </p:nvGrpSpPr>
            <p:grpSpPr>
              <a:xfrm>
                <a:off x="479366" y="4857760"/>
                <a:ext cx="2786082" cy="737993"/>
                <a:chOff x="479366" y="4835735"/>
                <a:chExt cx="2786082" cy="737993"/>
              </a:xfrm>
            </p:grpSpPr>
            <p:sp>
              <p:nvSpPr>
                <p:cNvPr id="20" name="Rectangle 19"/>
                <p:cNvSpPr/>
                <p:nvPr/>
              </p:nvSpPr>
              <p:spPr>
                <a:xfrm>
                  <a:off x="479366" y="4857760"/>
                  <a:ext cx="785818" cy="285752"/>
                </a:xfrm>
                <a:prstGeom prst="rect">
                  <a:avLst/>
                </a:prstGeom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lIns="0" rIns="0" rtlCol="0" anchor="ctr"/>
                <a:lstStyle/>
                <a:p>
                  <a:pPr algn="ctr"/>
                  <a:r>
                    <a:rPr lang="en-US" sz="1400" smtClean="0"/>
                    <a:t>Thread 1</a:t>
                  </a:r>
                  <a:endParaRPr lang="en-US" sz="1400"/>
                </a:p>
              </p:txBody>
            </p:sp>
            <p:sp>
              <p:nvSpPr>
                <p:cNvPr id="21" name="Rectangle 20"/>
                <p:cNvSpPr/>
                <p:nvPr/>
              </p:nvSpPr>
              <p:spPr>
                <a:xfrm>
                  <a:off x="479366" y="5214950"/>
                  <a:ext cx="785818" cy="285752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rIns="0" rtlCol="0" anchor="ctr"/>
                <a:lstStyle/>
                <a:p>
                  <a:pPr algn="ctr"/>
                  <a:r>
                    <a:rPr lang="en-US" sz="1400" smtClean="0"/>
                    <a:t>Thread 2</a:t>
                  </a:r>
                  <a:endParaRPr lang="en-US" sz="1400"/>
                </a:p>
              </p:txBody>
            </p:sp>
            <p:sp>
              <p:nvSpPr>
                <p:cNvPr id="22" name="Rounded Rectangle 21"/>
                <p:cNvSpPr/>
                <p:nvPr/>
              </p:nvSpPr>
              <p:spPr>
                <a:xfrm>
                  <a:off x="1550936" y="4835735"/>
                  <a:ext cx="1571636" cy="285752"/>
                </a:xfrm>
                <a:prstGeom prst="roundRect">
                  <a:avLst/>
                </a:prstGeom>
                <a:solidFill>
                  <a:schemeClr val="bg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mtClean="0"/>
                    <a:t>STALL</a:t>
                  </a:r>
                  <a:endParaRPr lang="en-US"/>
                </a:p>
              </p:txBody>
            </p:sp>
            <p:cxnSp>
              <p:nvCxnSpPr>
                <p:cNvPr id="23" name="Straight Arrow Connector 22"/>
                <p:cNvCxnSpPr/>
                <p:nvPr/>
              </p:nvCxnSpPr>
              <p:spPr>
                <a:xfrm>
                  <a:off x="1479498" y="5572140"/>
                  <a:ext cx="1785950" cy="1588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5" name="Rounded Rectangle 24"/>
                <p:cNvSpPr/>
                <p:nvPr/>
              </p:nvSpPr>
              <p:spPr>
                <a:xfrm>
                  <a:off x="1550936" y="5214949"/>
                  <a:ext cx="1592304" cy="263727"/>
                </a:xfrm>
                <a:prstGeom prst="roundRect">
                  <a:avLst/>
                </a:prstGeom>
                <a:solidFill>
                  <a:schemeClr val="bg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mtClean="0"/>
                    <a:t>STALL</a:t>
                  </a:r>
                  <a:endParaRPr lang="en-US"/>
                </a:p>
              </p:txBody>
            </p:sp>
          </p:grpSp>
          <p:sp>
            <p:nvSpPr>
              <p:cNvPr id="50" name="TextBox 49"/>
              <p:cNvSpPr txBox="1"/>
              <p:nvPr/>
            </p:nvSpPr>
            <p:spPr>
              <a:xfrm>
                <a:off x="2714612" y="4500570"/>
                <a:ext cx="185738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smtClean="0"/>
                  <a:t>Avg. stall time: </a:t>
                </a:r>
                <a:r>
                  <a:rPr lang="en-US" sz="1600" b="1" smtClean="0">
                    <a:solidFill>
                      <a:srgbClr val="FF0000"/>
                    </a:solidFill>
                  </a:rPr>
                  <a:t>3T</a:t>
                </a:r>
                <a:endParaRPr lang="en-US" sz="1600" b="1">
                  <a:solidFill>
                    <a:srgbClr val="FF0000"/>
                  </a:solidFill>
                </a:endParaRPr>
              </a:p>
            </p:txBody>
          </p:sp>
        </p:grpSp>
        <p:cxnSp>
          <p:nvCxnSpPr>
            <p:cNvPr id="64" name="Straight Connector 63"/>
            <p:cNvCxnSpPr/>
            <p:nvPr/>
          </p:nvCxnSpPr>
          <p:spPr>
            <a:xfrm rot="5400000">
              <a:off x="1500166" y="5214950"/>
              <a:ext cx="142876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5400000">
              <a:off x="2000231" y="5214950"/>
              <a:ext cx="142876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rot="5400000">
              <a:off x="2500298" y="5214950"/>
              <a:ext cx="142876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rot="5400000">
              <a:off x="3071802" y="5214950"/>
              <a:ext cx="142876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6" name="Group 75"/>
          <p:cNvGrpSpPr/>
          <p:nvPr/>
        </p:nvGrpSpPr>
        <p:grpSpPr>
          <a:xfrm>
            <a:off x="5000628" y="2571744"/>
            <a:ext cx="4000496" cy="1143008"/>
            <a:chOff x="5072066" y="4143380"/>
            <a:chExt cx="4000496" cy="1143008"/>
          </a:xfrm>
        </p:grpSpPr>
        <p:grpSp>
          <p:nvGrpSpPr>
            <p:cNvPr id="17" name="Group 175"/>
            <p:cNvGrpSpPr/>
            <p:nvPr/>
          </p:nvGrpSpPr>
          <p:grpSpPr>
            <a:xfrm>
              <a:off x="5072066" y="4500570"/>
              <a:ext cx="3571900" cy="737993"/>
              <a:chOff x="5143504" y="4835735"/>
              <a:chExt cx="3571900" cy="737993"/>
            </a:xfrm>
          </p:grpSpPr>
          <p:sp>
            <p:nvSpPr>
              <p:cNvPr id="39" name="Rectangle 38"/>
              <p:cNvSpPr/>
              <p:nvPr/>
            </p:nvSpPr>
            <p:spPr>
              <a:xfrm>
                <a:off x="5143504" y="4857760"/>
                <a:ext cx="785818" cy="285752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sz="1400" smtClean="0"/>
                  <a:t>Thread 1</a:t>
                </a:r>
                <a:endParaRPr lang="en-US" sz="1400"/>
              </a:p>
            </p:txBody>
          </p:sp>
          <p:sp>
            <p:nvSpPr>
              <p:cNvPr id="40" name="Rectangle 39"/>
              <p:cNvSpPr/>
              <p:nvPr/>
            </p:nvSpPr>
            <p:spPr>
              <a:xfrm>
                <a:off x="5143504" y="5214950"/>
                <a:ext cx="785818" cy="285752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sz="1400" smtClean="0"/>
                  <a:t>Thread 2</a:t>
                </a:r>
                <a:endParaRPr lang="en-US" sz="1400"/>
              </a:p>
            </p:txBody>
          </p:sp>
          <p:sp>
            <p:nvSpPr>
              <p:cNvPr id="41" name="Rounded Rectangle 40"/>
              <p:cNvSpPr/>
              <p:nvPr/>
            </p:nvSpPr>
            <p:spPr>
              <a:xfrm>
                <a:off x="6215074" y="4835735"/>
                <a:ext cx="1571636" cy="285752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mtClean="0"/>
                  <a:t>STALL</a:t>
                </a:r>
                <a:endParaRPr lang="en-US"/>
              </a:p>
            </p:txBody>
          </p:sp>
          <p:cxnSp>
            <p:nvCxnSpPr>
              <p:cNvPr id="42" name="Straight Arrow Connector 41"/>
              <p:cNvCxnSpPr/>
              <p:nvPr/>
            </p:nvCxnSpPr>
            <p:spPr>
              <a:xfrm>
                <a:off x="6143636" y="5572140"/>
                <a:ext cx="1785950" cy="1588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4" name="Rounded Rectangle 43"/>
              <p:cNvSpPr/>
              <p:nvPr/>
            </p:nvSpPr>
            <p:spPr>
              <a:xfrm>
                <a:off x="6215074" y="5192925"/>
                <a:ext cx="1071570" cy="285752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mtClean="0"/>
                  <a:t>STALL</a:t>
                </a:r>
                <a:endParaRPr lang="en-US"/>
              </a:p>
            </p:txBody>
          </p:sp>
          <p:cxnSp>
            <p:nvCxnSpPr>
              <p:cNvPr id="45" name="Straight Arrow Connector 44"/>
              <p:cNvCxnSpPr/>
              <p:nvPr/>
            </p:nvCxnSpPr>
            <p:spPr>
              <a:xfrm>
                <a:off x="7286644" y="5335801"/>
                <a:ext cx="500066" cy="1588"/>
              </a:xfrm>
              <a:prstGeom prst="straightConnector1">
                <a:avLst/>
              </a:prstGeom>
              <a:ln w="31750">
                <a:solidFill>
                  <a:srgbClr val="FF0000"/>
                </a:solidFill>
                <a:headEnd type="arrow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6" name="TextBox 45"/>
              <p:cNvSpPr txBox="1"/>
              <p:nvPr/>
            </p:nvSpPr>
            <p:spPr>
              <a:xfrm>
                <a:off x="7786710" y="4997247"/>
                <a:ext cx="92869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smtClean="0">
                    <a:solidFill>
                      <a:srgbClr val="FF0000"/>
                    </a:solidFill>
                  </a:rPr>
                  <a:t>SAVED </a:t>
                </a:r>
              </a:p>
              <a:p>
                <a:pPr algn="ctr"/>
                <a:r>
                  <a:rPr lang="en-US" sz="1400" b="1" smtClean="0">
                    <a:solidFill>
                      <a:srgbClr val="FF0000"/>
                    </a:solidFill>
                  </a:rPr>
                  <a:t>CYCLES!</a:t>
                </a:r>
                <a:endParaRPr lang="en-US" sz="1400" b="1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51" name="TextBox 50"/>
            <p:cNvSpPr txBox="1"/>
            <p:nvPr/>
          </p:nvSpPr>
          <p:spPr>
            <a:xfrm>
              <a:off x="6929454" y="4143380"/>
              <a:ext cx="214310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smtClean="0"/>
                <a:t>Avg. stall time: </a:t>
              </a:r>
              <a:r>
                <a:rPr lang="en-US" sz="1600" b="1" smtClean="0">
                  <a:solidFill>
                    <a:srgbClr val="FF0000"/>
                  </a:solidFill>
                </a:rPr>
                <a:t>2.5T</a:t>
              </a:r>
              <a:endParaRPr lang="en-US" sz="1600" b="1">
                <a:solidFill>
                  <a:srgbClr val="FF0000"/>
                </a:solidFill>
              </a:endParaRPr>
            </a:p>
          </p:txBody>
        </p:sp>
        <p:cxnSp>
          <p:nvCxnSpPr>
            <p:cNvPr id="69" name="Straight Connector 68"/>
            <p:cNvCxnSpPr/>
            <p:nvPr/>
          </p:nvCxnSpPr>
          <p:spPr>
            <a:xfrm rot="5400000">
              <a:off x="6072198" y="5214950"/>
              <a:ext cx="142876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5400000">
              <a:off x="6643702" y="5214950"/>
              <a:ext cx="142876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5400000">
              <a:off x="7143768" y="5214950"/>
              <a:ext cx="142876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rot="5400000">
              <a:off x="7643833" y="5214950"/>
              <a:ext cx="142876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54" grpId="0" build="allAtOnce" animBg="1"/>
      <p:bldP spid="55" grpId="0" animBg="1"/>
      <p:bldP spid="60" grpId="0"/>
      <p:bldP spid="57" grpId="0" animBg="1"/>
      <p:bldP spid="59" grpId="0" animBg="1"/>
      <p:bldP spid="6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Coordination Limits Scalability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7</a:t>
            </a:fld>
            <a:endParaRPr lang="en-US" altLang="en-US"/>
          </a:p>
        </p:txBody>
      </p:sp>
      <p:sp>
        <p:nvSpPr>
          <p:cNvPr id="5" name="Cloud 4"/>
          <p:cNvSpPr/>
          <p:nvPr/>
        </p:nvSpPr>
        <p:spPr>
          <a:xfrm>
            <a:off x="785786" y="2428868"/>
            <a:ext cx="2143140" cy="1214446"/>
          </a:xfrm>
          <a:prstGeom prst="cloud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sz="1600" b="1" smtClean="0">
                <a:solidFill>
                  <a:srgbClr val="FF0000"/>
                </a:solidFill>
              </a:rPr>
              <a:t>Coordination?</a:t>
            </a:r>
            <a:endParaRPr lang="en-US" sz="1600" b="1">
              <a:solidFill>
                <a:srgbClr val="FF0000"/>
              </a:solidFill>
            </a:endParaRPr>
          </a:p>
        </p:txBody>
      </p:sp>
      <p:sp>
        <p:nvSpPr>
          <p:cNvPr id="8" name="Snip Diagonal Corner Rectangle 7"/>
          <p:cNvSpPr/>
          <p:nvPr/>
        </p:nvSpPr>
        <p:spPr>
          <a:xfrm>
            <a:off x="571472" y="2071678"/>
            <a:ext cx="785818" cy="428628"/>
          </a:xfrm>
          <a:prstGeom prst="snip2Diag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000" smtClean="0"/>
              <a:t>MC 1</a:t>
            </a:r>
            <a:endParaRPr lang="en-US" sz="2000"/>
          </a:p>
        </p:txBody>
      </p:sp>
      <p:sp>
        <p:nvSpPr>
          <p:cNvPr id="9" name="Snip Diagonal Corner Rectangle 8"/>
          <p:cNvSpPr/>
          <p:nvPr/>
        </p:nvSpPr>
        <p:spPr>
          <a:xfrm>
            <a:off x="2357422" y="2071678"/>
            <a:ext cx="785818" cy="428628"/>
          </a:xfrm>
          <a:prstGeom prst="snip2Diag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000" smtClean="0"/>
              <a:t>MC 2</a:t>
            </a:r>
            <a:endParaRPr lang="en-US" sz="2000"/>
          </a:p>
        </p:txBody>
      </p:sp>
      <p:sp>
        <p:nvSpPr>
          <p:cNvPr id="10" name="Snip Diagonal Corner Rectangle 9"/>
          <p:cNvSpPr/>
          <p:nvPr/>
        </p:nvSpPr>
        <p:spPr>
          <a:xfrm>
            <a:off x="571472" y="3571876"/>
            <a:ext cx="785818" cy="428628"/>
          </a:xfrm>
          <a:prstGeom prst="snip2Diag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000" smtClean="0"/>
              <a:t>MC 3</a:t>
            </a:r>
            <a:endParaRPr lang="en-US" sz="2000"/>
          </a:p>
        </p:txBody>
      </p:sp>
      <p:sp>
        <p:nvSpPr>
          <p:cNvPr id="11" name="Snip Diagonal Corner Rectangle 10"/>
          <p:cNvSpPr/>
          <p:nvPr/>
        </p:nvSpPr>
        <p:spPr>
          <a:xfrm>
            <a:off x="2357422" y="3571876"/>
            <a:ext cx="785818" cy="428628"/>
          </a:xfrm>
          <a:prstGeom prst="snip2Diag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000" smtClean="0"/>
              <a:t>MC 4</a:t>
            </a:r>
            <a:endParaRPr lang="en-US" sz="2000"/>
          </a:p>
        </p:txBody>
      </p:sp>
      <p:grpSp>
        <p:nvGrpSpPr>
          <p:cNvPr id="61" name="Group 60"/>
          <p:cNvGrpSpPr/>
          <p:nvPr/>
        </p:nvGrpSpPr>
        <p:grpSpPr>
          <a:xfrm>
            <a:off x="4429124" y="1500174"/>
            <a:ext cx="1571636" cy="1285884"/>
            <a:chOff x="5214942" y="1071546"/>
            <a:chExt cx="1714512" cy="1428760"/>
          </a:xfrm>
        </p:grpSpPr>
        <p:sp>
          <p:nvSpPr>
            <p:cNvPr id="14" name="Snip Diagonal Corner Rectangle 13"/>
            <p:cNvSpPr/>
            <p:nvPr/>
          </p:nvSpPr>
          <p:spPr>
            <a:xfrm>
              <a:off x="5214942" y="1071546"/>
              <a:ext cx="571504" cy="285752"/>
            </a:xfrm>
            <a:prstGeom prst="snip2Diag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/>
            </a:p>
          </p:txBody>
        </p:sp>
        <p:sp>
          <p:nvSpPr>
            <p:cNvPr id="15" name="Snip Diagonal Corner Rectangle 14"/>
            <p:cNvSpPr/>
            <p:nvPr/>
          </p:nvSpPr>
          <p:spPr>
            <a:xfrm>
              <a:off x="6357950" y="1071546"/>
              <a:ext cx="571504" cy="285752"/>
            </a:xfrm>
            <a:prstGeom prst="snip2Diag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/>
            </a:p>
          </p:txBody>
        </p:sp>
        <p:sp>
          <p:nvSpPr>
            <p:cNvPr id="16" name="Snip Diagonal Corner Rectangle 15"/>
            <p:cNvSpPr/>
            <p:nvPr/>
          </p:nvSpPr>
          <p:spPr>
            <a:xfrm>
              <a:off x="6357950" y="2214554"/>
              <a:ext cx="571504" cy="285752"/>
            </a:xfrm>
            <a:prstGeom prst="snip2Diag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/>
            </a:p>
          </p:txBody>
        </p:sp>
        <p:sp>
          <p:nvSpPr>
            <p:cNvPr id="17" name="Snip Diagonal Corner Rectangle 16"/>
            <p:cNvSpPr/>
            <p:nvPr/>
          </p:nvSpPr>
          <p:spPr>
            <a:xfrm>
              <a:off x="5214942" y="2214554"/>
              <a:ext cx="571504" cy="285752"/>
            </a:xfrm>
            <a:prstGeom prst="snip2Diag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/>
            </a:p>
          </p:txBody>
        </p:sp>
        <p:cxnSp>
          <p:nvCxnSpPr>
            <p:cNvPr id="18" name="Straight Arrow Connector 17"/>
            <p:cNvCxnSpPr/>
            <p:nvPr/>
          </p:nvCxnSpPr>
          <p:spPr>
            <a:xfrm rot="5400000" flipH="1" flipV="1">
              <a:off x="6285718" y="1785926"/>
              <a:ext cx="857256" cy="1588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triangle" w="lg" len="med"/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/>
            <p:nvPr/>
          </p:nvCxnSpPr>
          <p:spPr>
            <a:xfrm rot="5400000" flipH="1" flipV="1">
              <a:off x="5001422" y="1785926"/>
              <a:ext cx="857256" cy="1588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triangle" w="lg" len="med"/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>
              <a:stCxn id="16" idx="3"/>
              <a:endCxn id="14" idx="1"/>
            </p:cNvCxnSpPr>
            <p:nvPr/>
          </p:nvCxnSpPr>
          <p:spPr>
            <a:xfrm rot="16200000" flipV="1">
              <a:off x="5643570" y="1214422"/>
              <a:ext cx="857256" cy="1143008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triangle" w="lg" len="med"/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>
              <a:stCxn id="16" idx="2"/>
              <a:endCxn id="17" idx="0"/>
            </p:cNvCxnSpPr>
            <p:nvPr/>
          </p:nvCxnSpPr>
          <p:spPr>
            <a:xfrm rot="10800000">
              <a:off x="5786446" y="2357430"/>
              <a:ext cx="571504" cy="1588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triangle" w="lg" len="med"/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>
              <a:stCxn id="15" idx="1"/>
              <a:endCxn id="17" idx="3"/>
            </p:cNvCxnSpPr>
            <p:nvPr/>
          </p:nvCxnSpPr>
          <p:spPr>
            <a:xfrm rot="5400000">
              <a:off x="5643570" y="1214422"/>
              <a:ext cx="857256" cy="1143008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triangle" w="lg" len="med"/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>
              <a:stCxn id="15" idx="2"/>
              <a:endCxn id="14" idx="0"/>
            </p:cNvCxnSpPr>
            <p:nvPr/>
          </p:nvCxnSpPr>
          <p:spPr>
            <a:xfrm rot="10800000">
              <a:off x="5786446" y="1214422"/>
              <a:ext cx="571504" cy="1588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triangle" w="lg" len="med"/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Group 59"/>
          <p:cNvGrpSpPr/>
          <p:nvPr/>
        </p:nvGrpSpPr>
        <p:grpSpPr>
          <a:xfrm>
            <a:off x="4429124" y="3500439"/>
            <a:ext cx="1571636" cy="1328746"/>
            <a:chOff x="5214942" y="3357562"/>
            <a:chExt cx="1714512" cy="1476384"/>
          </a:xfrm>
        </p:grpSpPr>
        <p:sp>
          <p:nvSpPr>
            <p:cNvPr id="24" name="Snip Diagonal Corner Rectangle 23"/>
            <p:cNvSpPr/>
            <p:nvPr/>
          </p:nvSpPr>
          <p:spPr>
            <a:xfrm>
              <a:off x="5214942" y="3357562"/>
              <a:ext cx="571504" cy="285752"/>
            </a:xfrm>
            <a:prstGeom prst="snip2Diag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/>
            </a:p>
          </p:txBody>
        </p:sp>
        <p:sp>
          <p:nvSpPr>
            <p:cNvPr id="25" name="Snip Diagonal Corner Rectangle 24"/>
            <p:cNvSpPr/>
            <p:nvPr/>
          </p:nvSpPr>
          <p:spPr>
            <a:xfrm>
              <a:off x="6357950" y="3357562"/>
              <a:ext cx="571504" cy="285752"/>
            </a:xfrm>
            <a:prstGeom prst="snip2Diag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/>
            </a:p>
          </p:txBody>
        </p:sp>
        <p:sp>
          <p:nvSpPr>
            <p:cNvPr id="26" name="Snip Diagonal Corner Rectangle 25"/>
            <p:cNvSpPr/>
            <p:nvPr/>
          </p:nvSpPr>
          <p:spPr>
            <a:xfrm>
              <a:off x="6357950" y="4548194"/>
              <a:ext cx="571504" cy="285752"/>
            </a:xfrm>
            <a:prstGeom prst="snip2Diag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/>
            </a:p>
          </p:txBody>
        </p:sp>
        <p:sp>
          <p:nvSpPr>
            <p:cNvPr id="27" name="Snip Diagonal Corner Rectangle 26"/>
            <p:cNvSpPr/>
            <p:nvPr/>
          </p:nvSpPr>
          <p:spPr>
            <a:xfrm>
              <a:off x="5214942" y="4548194"/>
              <a:ext cx="571504" cy="285752"/>
            </a:xfrm>
            <a:prstGeom prst="snip2Diag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/>
            </a:p>
          </p:txBody>
        </p:sp>
        <p:cxnSp>
          <p:nvCxnSpPr>
            <p:cNvPr id="30" name="Straight Arrow Connector 29"/>
            <p:cNvCxnSpPr>
              <a:stCxn id="26" idx="3"/>
              <a:endCxn id="44" idx="1"/>
            </p:cNvCxnSpPr>
            <p:nvPr/>
          </p:nvCxnSpPr>
          <p:spPr>
            <a:xfrm rot="16200000" flipV="1">
              <a:off x="6230951" y="4135441"/>
              <a:ext cx="254001" cy="571504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triangle" w="lg" len="med"/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>
              <a:stCxn id="44" idx="1"/>
              <a:endCxn id="27" idx="3"/>
            </p:cNvCxnSpPr>
            <p:nvPr/>
          </p:nvCxnSpPr>
          <p:spPr>
            <a:xfrm rot="5400000">
              <a:off x="5659446" y="4135441"/>
              <a:ext cx="254001" cy="571503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triangle" w="lg" len="med"/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Snip Diagonal Corner Rectangle 43"/>
            <p:cNvSpPr/>
            <p:nvPr/>
          </p:nvSpPr>
          <p:spPr>
            <a:xfrm>
              <a:off x="5370807" y="3913191"/>
              <a:ext cx="1402781" cy="381002"/>
            </a:xfrm>
            <a:prstGeom prst="snip2DiagRect">
              <a:avLst/>
            </a:prstGeom>
            <a:solidFill>
              <a:srgbClr val="0070C0"/>
            </a:solidFill>
            <a:ln>
              <a:solidFill>
                <a:srgbClr val="002060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mtClean="0"/>
                <a:t>Meta-MC</a:t>
              </a:r>
              <a:endParaRPr lang="en-US"/>
            </a:p>
          </p:txBody>
        </p:sp>
        <p:cxnSp>
          <p:nvCxnSpPr>
            <p:cNvPr id="51" name="Straight Arrow Connector 50"/>
            <p:cNvCxnSpPr>
              <a:stCxn id="25" idx="1"/>
              <a:endCxn id="44" idx="3"/>
            </p:cNvCxnSpPr>
            <p:nvPr/>
          </p:nvCxnSpPr>
          <p:spPr>
            <a:xfrm rot="5400000">
              <a:off x="6223013" y="3492500"/>
              <a:ext cx="269877" cy="571504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triangle" w="lg" len="med"/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/>
            <p:cNvCxnSpPr>
              <a:stCxn id="24" idx="1"/>
              <a:endCxn id="44" idx="3"/>
            </p:cNvCxnSpPr>
            <p:nvPr/>
          </p:nvCxnSpPr>
          <p:spPr>
            <a:xfrm rot="16200000" flipH="1">
              <a:off x="5651509" y="3492500"/>
              <a:ext cx="269877" cy="571503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triangle" w="lg" len="med"/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9" name="Right Arrow 58"/>
          <p:cNvSpPr/>
          <p:nvPr/>
        </p:nvSpPr>
        <p:spPr>
          <a:xfrm rot="1543664">
            <a:off x="3328288" y="3250362"/>
            <a:ext cx="808945" cy="379035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TextBox 61"/>
          <p:cNvSpPr txBox="1"/>
          <p:nvPr/>
        </p:nvSpPr>
        <p:spPr>
          <a:xfrm>
            <a:off x="4357686" y="997849"/>
            <a:ext cx="164307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u="sng" smtClean="0"/>
              <a:t>MC-to-MC</a:t>
            </a:r>
            <a:endParaRPr lang="en-US" sz="2200" u="sng"/>
          </a:p>
        </p:txBody>
      </p:sp>
      <p:sp>
        <p:nvSpPr>
          <p:cNvPr id="63" name="TextBox 62"/>
          <p:cNvSpPr txBox="1"/>
          <p:nvPr/>
        </p:nvSpPr>
        <p:spPr>
          <a:xfrm>
            <a:off x="4357686" y="3000372"/>
            <a:ext cx="164307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u="sng" smtClean="0"/>
              <a:t>Meta-MC</a:t>
            </a:r>
            <a:endParaRPr lang="en-US" sz="2200" u="sng"/>
          </a:p>
        </p:txBody>
      </p:sp>
      <p:sp>
        <p:nvSpPr>
          <p:cNvPr id="65" name="Rectangle 64"/>
          <p:cNvSpPr/>
          <p:nvPr/>
        </p:nvSpPr>
        <p:spPr>
          <a:xfrm>
            <a:off x="1857356" y="5072074"/>
            <a:ext cx="5572164" cy="1071570"/>
          </a:xfrm>
          <a:prstGeom prst="rect">
            <a:avLst/>
          </a:prstGeom>
          <a:solidFill>
            <a:srgbClr val="FFFF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228600">
              <a:defRPr/>
            </a:pPr>
            <a:r>
              <a:rPr lang="en-US" sz="2200" smtClean="0">
                <a:solidFill>
                  <a:schemeClr val="tx1"/>
                </a:solidFill>
              </a:rPr>
              <a:t>To be scalable, coordination should:</a:t>
            </a:r>
          </a:p>
          <a:p>
            <a:pPr marL="800100">
              <a:buFont typeface="Wingdings" pitchFamily="2" charset="2"/>
              <a:buChar char="§"/>
              <a:defRPr/>
            </a:pPr>
            <a:r>
              <a:rPr lang="en-US" sz="2000" smtClean="0">
                <a:solidFill>
                  <a:schemeClr val="tx1"/>
                </a:solidFill>
              </a:rPr>
              <a:t> exchange little information</a:t>
            </a:r>
          </a:p>
          <a:p>
            <a:pPr marL="800100">
              <a:buFont typeface="Wingdings" pitchFamily="2" charset="2"/>
              <a:buChar char="§"/>
              <a:defRPr/>
            </a:pPr>
            <a:r>
              <a:rPr lang="en-US" sz="2000" smtClean="0">
                <a:solidFill>
                  <a:schemeClr val="tx1"/>
                </a:solidFill>
              </a:rPr>
              <a:t> occur infrequently</a:t>
            </a:r>
          </a:p>
          <a:p>
            <a:pPr>
              <a:defRPr/>
            </a:pPr>
            <a:endParaRPr lang="en-US" sz="2400" dirty="0" smtClean="0">
              <a:solidFill>
                <a:schemeClr val="tx1"/>
              </a:solidFill>
            </a:endParaRPr>
          </a:p>
        </p:txBody>
      </p:sp>
      <p:sp>
        <p:nvSpPr>
          <p:cNvPr id="66" name="Right Arrow 65"/>
          <p:cNvSpPr/>
          <p:nvPr/>
        </p:nvSpPr>
        <p:spPr>
          <a:xfrm rot="20107001">
            <a:off x="3328288" y="2397301"/>
            <a:ext cx="808945" cy="379035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TextBox 78"/>
          <p:cNvSpPr txBox="1"/>
          <p:nvPr/>
        </p:nvSpPr>
        <p:spPr>
          <a:xfrm>
            <a:off x="6000760" y="2857496"/>
            <a:ext cx="285752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smtClean="0">
                <a:solidFill>
                  <a:srgbClr val="FF0000"/>
                </a:solidFill>
              </a:rPr>
              <a:t>Consumes bandwidth</a:t>
            </a:r>
            <a:endParaRPr lang="en-US" sz="2200">
              <a:solidFill>
                <a:srgbClr val="FF0000"/>
              </a:solidFill>
            </a:endParaRPr>
          </a:p>
        </p:txBody>
      </p:sp>
      <p:cxnSp>
        <p:nvCxnSpPr>
          <p:cNvPr id="81" name="Shape 80"/>
          <p:cNvCxnSpPr>
            <a:endCxn id="79" idx="0"/>
          </p:cNvCxnSpPr>
          <p:nvPr/>
        </p:nvCxnSpPr>
        <p:spPr>
          <a:xfrm>
            <a:off x="5786446" y="2000240"/>
            <a:ext cx="1643074" cy="857256"/>
          </a:xfrm>
          <a:prstGeom prst="curvedConnector2">
            <a:avLst/>
          </a:prstGeom>
          <a:ln w="19050">
            <a:solidFill>
              <a:srgbClr val="FF0000"/>
            </a:solidFill>
            <a:prstDash val="dash"/>
            <a:headEnd type="oval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hape 81"/>
          <p:cNvCxnSpPr>
            <a:endCxn id="79" idx="2"/>
          </p:cNvCxnSpPr>
          <p:nvPr/>
        </p:nvCxnSpPr>
        <p:spPr>
          <a:xfrm flipV="1">
            <a:off x="5500694" y="3288383"/>
            <a:ext cx="1928826" cy="569245"/>
          </a:xfrm>
          <a:prstGeom prst="curvedConnector2">
            <a:avLst/>
          </a:prstGeom>
          <a:ln w="19050">
            <a:solidFill>
              <a:srgbClr val="FF0000"/>
            </a:solidFill>
            <a:prstDash val="dash"/>
            <a:headEnd type="oval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 animBg="1"/>
      <p:bldP spid="62" grpId="0"/>
      <p:bldP spid="63" grpId="0"/>
      <p:bldP spid="65" grpId="1" animBg="1"/>
      <p:bldP spid="66" grpId="0" animBg="1"/>
      <p:bldP spid="7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Problem and Our Goal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23968"/>
            <a:ext cx="8629680" cy="4876800"/>
          </a:xfrm>
        </p:spPr>
        <p:txBody>
          <a:bodyPr>
            <a:normAutofit/>
          </a:bodyPr>
          <a:lstStyle/>
          <a:p>
            <a:pPr marL="0" indent="0">
              <a:buClr>
                <a:schemeClr val="tx1"/>
              </a:buClr>
              <a:buSzPct val="100000"/>
              <a:buNone/>
            </a:pPr>
            <a:r>
              <a:rPr lang="en-US" sz="2600" b="1" dirty="0" smtClean="0">
                <a:solidFill>
                  <a:srgbClr val="FF0000"/>
                </a:solidFill>
              </a:rPr>
              <a:t>Problem</a:t>
            </a:r>
            <a:r>
              <a:rPr lang="en-US" sz="2600" smtClean="0">
                <a:solidFill>
                  <a:srgbClr val="FF0000"/>
                </a:solidFill>
              </a:rPr>
              <a:t>: </a:t>
            </a:r>
          </a:p>
          <a:p>
            <a:pPr marL="342900" lvl="1" indent="0">
              <a:buClr>
                <a:schemeClr val="tx1"/>
              </a:buClr>
              <a:buSzPct val="100000"/>
              <a:buFont typeface="Wingdings" pitchFamily="2" charset="2"/>
              <a:buChar char="§"/>
            </a:pPr>
            <a:r>
              <a:rPr lang="en-US" smtClean="0">
                <a:solidFill>
                  <a:srgbClr val="FF0000"/>
                </a:solidFill>
              </a:rPr>
              <a:t> </a:t>
            </a:r>
            <a:r>
              <a:rPr lang="en-US" sz="2400" smtClean="0">
                <a:solidFill>
                  <a:srgbClr val="FF0000"/>
                </a:solidFill>
              </a:rPr>
              <a:t>Previous </a:t>
            </a:r>
            <a:r>
              <a:rPr lang="en-US" sz="2400" dirty="0" smtClean="0">
                <a:solidFill>
                  <a:srgbClr val="FF0000"/>
                </a:solidFill>
              </a:rPr>
              <a:t>memory scheduling </a:t>
            </a:r>
            <a:r>
              <a:rPr lang="en-US" sz="2400" smtClean="0">
                <a:solidFill>
                  <a:srgbClr val="FF0000"/>
                </a:solidFill>
              </a:rPr>
              <a:t>algorithms are not scalable to many controllers</a:t>
            </a:r>
          </a:p>
          <a:p>
            <a:pPr marL="695325" lvl="2" indent="0">
              <a:buClr>
                <a:schemeClr val="tx1"/>
              </a:buClr>
              <a:buSzPct val="100000"/>
              <a:buFont typeface="Wingdings" pitchFamily="2" charset="2"/>
              <a:buChar char="§"/>
            </a:pPr>
            <a:r>
              <a:rPr lang="en-US" sz="2400" smtClean="0"/>
              <a:t> Not designed for multiple MCs</a:t>
            </a:r>
          </a:p>
          <a:p>
            <a:pPr marL="695325" lvl="2" indent="0">
              <a:buClr>
                <a:schemeClr val="tx1"/>
              </a:buClr>
              <a:buSzPct val="100000"/>
              <a:buFont typeface="Wingdings" pitchFamily="2" charset="2"/>
              <a:buChar char="§"/>
            </a:pPr>
            <a:r>
              <a:rPr lang="en-US" sz="2400" smtClean="0"/>
              <a:t> Require significant </a:t>
            </a:r>
            <a:r>
              <a:rPr lang="en-US" sz="2400" dirty="0" smtClean="0"/>
              <a:t>coordination</a:t>
            </a:r>
          </a:p>
          <a:p>
            <a:pPr marL="342900" lvl="1" indent="0">
              <a:buClr>
                <a:schemeClr val="tx1"/>
              </a:buClr>
              <a:buSzPct val="100000"/>
              <a:buFont typeface="Wingdings" pitchFamily="2" charset="2"/>
              <a:buChar char="§"/>
            </a:pPr>
            <a:endParaRPr lang="en-US" dirty="0" smtClean="0"/>
          </a:p>
          <a:p>
            <a:pPr marL="0" indent="0">
              <a:buClr>
                <a:schemeClr val="tx1"/>
              </a:buClr>
              <a:buSzPct val="100000"/>
              <a:buNone/>
            </a:pPr>
            <a:r>
              <a:rPr lang="en-US" sz="2600" b="1" dirty="0" smtClean="0">
                <a:solidFill>
                  <a:srgbClr val="000090"/>
                </a:solidFill>
              </a:rPr>
              <a:t>Our Goal</a:t>
            </a:r>
            <a:r>
              <a:rPr lang="en-US" sz="2600" smtClean="0">
                <a:solidFill>
                  <a:srgbClr val="000090"/>
                </a:solidFill>
              </a:rPr>
              <a:t>: </a:t>
            </a:r>
          </a:p>
          <a:p>
            <a:pPr marL="327025" lvl="1" indent="0">
              <a:buClr>
                <a:schemeClr val="tx1"/>
              </a:buClr>
              <a:buSzPct val="100000"/>
              <a:buFont typeface="Wingdings" pitchFamily="2" charset="2"/>
              <a:buChar char="§"/>
            </a:pPr>
            <a:r>
              <a:rPr lang="en-US" sz="2400" smtClean="0"/>
              <a:t> </a:t>
            </a:r>
            <a:r>
              <a:rPr lang="en-US" sz="2400" smtClean="0">
                <a:solidFill>
                  <a:srgbClr val="002060"/>
                </a:solidFill>
              </a:rPr>
              <a:t>Fundamentally redesign the memory </a:t>
            </a:r>
            <a:r>
              <a:rPr lang="en-US" sz="2400" dirty="0" smtClean="0">
                <a:solidFill>
                  <a:srgbClr val="002060"/>
                </a:solidFill>
              </a:rPr>
              <a:t>scheduling algorithm such </a:t>
            </a:r>
            <a:r>
              <a:rPr lang="en-US" sz="2400" smtClean="0">
                <a:solidFill>
                  <a:srgbClr val="002060"/>
                </a:solidFill>
              </a:rPr>
              <a:t>that it</a:t>
            </a:r>
            <a:endParaRPr lang="en-US" sz="2400" dirty="0" smtClean="0">
              <a:solidFill>
                <a:srgbClr val="002060"/>
              </a:solidFill>
            </a:endParaRPr>
          </a:p>
          <a:p>
            <a:pPr marL="695325" lvl="2" indent="0">
              <a:buClr>
                <a:schemeClr val="tx1"/>
              </a:buClr>
              <a:buSzPct val="100000"/>
              <a:buFont typeface="Wingdings" pitchFamily="2" charset="2"/>
              <a:buChar char="§"/>
            </a:pPr>
            <a:r>
              <a:rPr lang="en-US" sz="2400" smtClean="0"/>
              <a:t> Provides </a:t>
            </a:r>
            <a:r>
              <a:rPr lang="en-US" sz="2400" dirty="0" smtClean="0"/>
              <a:t>high system throughput</a:t>
            </a:r>
          </a:p>
          <a:p>
            <a:pPr marL="695325" lvl="2" indent="0">
              <a:buClr>
                <a:schemeClr val="tx1"/>
              </a:buClr>
              <a:buSzPct val="100000"/>
              <a:buFont typeface="Wingdings" pitchFamily="2" charset="2"/>
              <a:buChar char="§"/>
            </a:pPr>
            <a:r>
              <a:rPr lang="en-US" sz="2400" smtClean="0"/>
              <a:t> Requires </a:t>
            </a:r>
            <a:r>
              <a:rPr lang="en-US" sz="2400" dirty="0" smtClean="0"/>
              <a:t>little or no coordination among MCs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C76AC29-6A0F-4B9E-B956-3C9EFFA38962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Outline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00108"/>
            <a:ext cx="8610600" cy="5214974"/>
          </a:xfrm>
        </p:spPr>
        <p:txBody>
          <a:bodyPr>
            <a:noAutofit/>
          </a:bodyPr>
          <a:lstStyle/>
          <a:p>
            <a:r>
              <a:rPr lang="en-US" sz="2800" dirty="0" smtClean="0"/>
              <a:t>Motivation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Rethinking Memory Scheduling</a:t>
            </a:r>
          </a:p>
          <a:p>
            <a:pPr lvl="1"/>
            <a:r>
              <a:rPr lang="en-US" sz="2400" dirty="0" smtClean="0">
                <a:solidFill>
                  <a:schemeClr val="bg1">
                    <a:lumMod val="75000"/>
                  </a:schemeClr>
                </a:solidFill>
              </a:rPr>
              <a:t>Minimizing Memory Episode Time</a:t>
            </a:r>
          </a:p>
          <a:p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</a:rPr>
              <a:t>ATLAS</a:t>
            </a:r>
          </a:p>
          <a:p>
            <a:pPr lvl="1"/>
            <a:r>
              <a:rPr lang="en-US" sz="2400" dirty="0" smtClean="0">
                <a:solidFill>
                  <a:schemeClr val="bg1">
                    <a:lumMod val="75000"/>
                  </a:schemeClr>
                </a:solidFill>
              </a:rPr>
              <a:t>Least Attained Service Memory Scheduling</a:t>
            </a:r>
          </a:p>
          <a:p>
            <a:pPr lvl="1"/>
            <a:r>
              <a:rPr lang="en-US" sz="2400" dirty="0" smtClean="0">
                <a:solidFill>
                  <a:schemeClr val="bg1">
                    <a:lumMod val="75000"/>
                  </a:schemeClr>
                </a:solidFill>
              </a:rPr>
              <a:t>Thread Ranking </a:t>
            </a:r>
          </a:p>
          <a:p>
            <a:pPr lvl="1"/>
            <a:r>
              <a:rPr lang="en-US" sz="2400" dirty="0" smtClean="0">
                <a:solidFill>
                  <a:schemeClr val="bg1">
                    <a:lumMod val="75000"/>
                  </a:schemeClr>
                </a:solidFill>
              </a:rPr>
              <a:t>Request Prioritization Rules</a:t>
            </a:r>
          </a:p>
          <a:p>
            <a:pPr lvl="1"/>
            <a:r>
              <a:rPr lang="en-US" sz="2400" dirty="0" smtClean="0">
                <a:solidFill>
                  <a:schemeClr val="bg1">
                    <a:lumMod val="75000"/>
                  </a:schemeClr>
                </a:solidFill>
              </a:rPr>
              <a:t>Coordination</a:t>
            </a:r>
          </a:p>
          <a:p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</a:rPr>
              <a:t>Evaluation</a:t>
            </a:r>
          </a:p>
          <a:p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</a:rPr>
              <a:t>Conclusion</a:t>
            </a:r>
          </a:p>
          <a:p>
            <a:endParaRPr lang="en-US" sz="1800" b="1" dirty="0" smtClean="0">
              <a:solidFill>
                <a:srgbClr val="FF0000"/>
              </a:solidFill>
            </a:endParaRPr>
          </a:p>
          <a:p>
            <a:pPr lvl="1"/>
            <a:endParaRPr lang="en-US" sz="1600" b="1" dirty="0" smtClean="0">
              <a:solidFill>
                <a:srgbClr val="FF0000"/>
              </a:solidFill>
            </a:endParaRPr>
          </a:p>
          <a:p>
            <a:pPr lvl="1"/>
            <a:endParaRPr lang="en-US" sz="1600" b="1" dirty="0" smtClean="0">
              <a:solidFill>
                <a:srgbClr val="FF0000"/>
              </a:solidFill>
            </a:endParaRPr>
          </a:p>
          <a:p>
            <a:endParaRPr lang="en-US" sz="1800" b="1" dirty="0" smtClean="0">
              <a:solidFill>
                <a:srgbClr val="FF0000"/>
              </a:solidFill>
            </a:endParaRPr>
          </a:p>
          <a:p>
            <a:pPr lvl="1"/>
            <a:endParaRPr lang="en-US" sz="160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9</a:t>
            </a:fld>
            <a:endParaRPr lang="en-US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Rethinking Memory Scheduling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71546"/>
            <a:ext cx="8610600" cy="4876800"/>
          </a:xfrm>
        </p:spPr>
        <p:txBody>
          <a:bodyPr/>
          <a:lstStyle/>
          <a:p>
            <a:pPr>
              <a:buNone/>
            </a:pPr>
            <a:r>
              <a:rPr lang="en-US" smtClean="0"/>
              <a:t>A thread alternates between two states (episodes)</a:t>
            </a:r>
          </a:p>
          <a:p>
            <a:pPr marL="457200" lvl="1" indent="-174625">
              <a:buClr>
                <a:schemeClr val="tx1"/>
              </a:buClr>
              <a:buSzPct val="100000"/>
              <a:buFont typeface="Wingdings" pitchFamily="2" charset="2"/>
              <a:buChar char="§"/>
            </a:pPr>
            <a:r>
              <a:rPr lang="en-US" sz="2000" b="1" smtClean="0"/>
              <a:t>Compute episode</a:t>
            </a:r>
            <a:r>
              <a:rPr lang="en-US" sz="2000" smtClean="0"/>
              <a:t>: </a:t>
            </a:r>
            <a:r>
              <a:rPr lang="en-US" sz="1900" smtClean="0"/>
              <a:t>Zero outstanding memory requests </a:t>
            </a:r>
            <a:r>
              <a:rPr lang="en-US" sz="1900" smtClean="0">
                <a:sym typeface="Wingdings" pitchFamily="2" charset="2"/>
              </a:rPr>
              <a:t> </a:t>
            </a:r>
            <a:r>
              <a:rPr lang="en-US" sz="1900" b="1" smtClean="0">
                <a:solidFill>
                  <a:srgbClr val="FF0000"/>
                </a:solidFill>
                <a:sym typeface="Wingdings" pitchFamily="2" charset="2"/>
              </a:rPr>
              <a:t>High IPC</a:t>
            </a:r>
            <a:endParaRPr lang="en-US" sz="1900" smtClean="0"/>
          </a:p>
          <a:p>
            <a:pPr marL="457200" lvl="1" indent="-174625">
              <a:buClr>
                <a:schemeClr val="tx1"/>
              </a:buClr>
              <a:buSzPct val="100000"/>
              <a:buFont typeface="Wingdings" pitchFamily="2" charset="2"/>
              <a:buChar char="§"/>
            </a:pPr>
            <a:r>
              <a:rPr lang="en-US" sz="2000" b="1" smtClean="0"/>
              <a:t>Memory episode</a:t>
            </a:r>
            <a:r>
              <a:rPr lang="en-US" sz="1800" smtClean="0"/>
              <a:t>: </a:t>
            </a:r>
            <a:r>
              <a:rPr lang="en-US" sz="1900" smtClean="0"/>
              <a:t>Non-zero outstanding memory requests </a:t>
            </a:r>
            <a:r>
              <a:rPr lang="en-US" sz="1900" smtClean="0">
                <a:sym typeface="Wingdings" pitchFamily="2" charset="2"/>
              </a:rPr>
              <a:t> </a:t>
            </a:r>
            <a:r>
              <a:rPr lang="en-US" sz="1900" b="1" smtClean="0">
                <a:solidFill>
                  <a:srgbClr val="FF0000"/>
                </a:solidFill>
                <a:sym typeface="Wingdings" pitchFamily="2" charset="2"/>
              </a:rPr>
              <a:t>Low IPC</a:t>
            </a:r>
            <a:endParaRPr lang="en-US" sz="190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C76AC29-6A0F-4B9E-B956-3C9EFFA38962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642910" y="5429264"/>
            <a:ext cx="7858180" cy="642942"/>
          </a:xfrm>
          <a:prstGeom prst="rect">
            <a:avLst/>
          </a:prstGeom>
          <a:solidFill>
            <a:srgbClr val="FFFF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en-US" sz="2400" b="1" u="sng" smtClean="0">
                <a:solidFill>
                  <a:schemeClr val="tx1"/>
                </a:solidFill>
              </a:rPr>
              <a:t>Goal</a:t>
            </a:r>
            <a:r>
              <a:rPr lang="en-US" sz="2400" smtClean="0">
                <a:solidFill>
                  <a:schemeClr val="tx1"/>
                </a:solidFill>
              </a:rPr>
              <a:t>: Minimize </a:t>
            </a:r>
            <a:r>
              <a:rPr lang="en-US" sz="2400" dirty="0" smtClean="0">
                <a:solidFill>
                  <a:schemeClr val="tx1"/>
                </a:solidFill>
              </a:rPr>
              <a:t>time spent in </a:t>
            </a:r>
            <a:r>
              <a:rPr lang="en-US" sz="2400" smtClean="0">
                <a:solidFill>
                  <a:schemeClr val="tx1"/>
                </a:solidFill>
              </a:rPr>
              <a:t>memory episodes</a:t>
            </a:r>
            <a:endParaRPr lang="en-US" sz="2400" dirty="0" smtClean="0">
              <a:solidFill>
                <a:schemeClr val="tx1"/>
              </a:solidFill>
            </a:endParaRPr>
          </a:p>
        </p:txBody>
      </p:sp>
      <p:grpSp>
        <p:nvGrpSpPr>
          <p:cNvPr id="67" name="Group 66"/>
          <p:cNvGrpSpPr/>
          <p:nvPr/>
        </p:nvGrpSpPr>
        <p:grpSpPr>
          <a:xfrm>
            <a:off x="571473" y="2500306"/>
            <a:ext cx="7858179" cy="2500330"/>
            <a:chOff x="357159" y="2357430"/>
            <a:chExt cx="7858179" cy="2500330"/>
          </a:xfrm>
        </p:grpSpPr>
        <p:cxnSp>
          <p:nvCxnSpPr>
            <p:cNvPr id="12" name="Straight Arrow Connector 11"/>
            <p:cNvCxnSpPr/>
            <p:nvPr/>
          </p:nvCxnSpPr>
          <p:spPr>
            <a:xfrm rot="16200000" flipV="1">
              <a:off x="428599" y="3428999"/>
              <a:ext cx="1571634" cy="3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 flipH="1" flipV="1">
              <a:off x="1461841" y="4074325"/>
              <a:ext cx="279893" cy="109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5400000" flipH="1" flipV="1">
              <a:off x="1708211" y="3793808"/>
              <a:ext cx="279893" cy="109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5400000" flipH="1" flipV="1">
              <a:off x="1952944" y="3513914"/>
              <a:ext cx="279893" cy="109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5400000" flipH="1" flipV="1">
              <a:off x="2374798" y="3486546"/>
              <a:ext cx="223915" cy="109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 flipH="1" flipV="1">
              <a:off x="2690417" y="3457934"/>
              <a:ext cx="279893" cy="109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5400000" flipH="1" flipV="1">
              <a:off x="2986501" y="3178041"/>
              <a:ext cx="279893" cy="109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5400000" flipH="1" flipV="1">
              <a:off x="3280396" y="3178041"/>
              <a:ext cx="279893" cy="109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5400000" flipH="1" flipV="1">
              <a:off x="3477056" y="3457934"/>
              <a:ext cx="279893" cy="109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 flipH="1" flipV="1">
              <a:off x="3694891" y="3765819"/>
              <a:ext cx="335874" cy="109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 flipH="1" flipV="1">
              <a:off x="3969798" y="4073703"/>
              <a:ext cx="279893" cy="109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1601787" y="3934301"/>
              <a:ext cx="245824" cy="124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1847612" y="3653162"/>
              <a:ext cx="245824" cy="124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2093437" y="3373269"/>
              <a:ext cx="393319" cy="124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2486757" y="3598429"/>
              <a:ext cx="344155" cy="124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>
              <a:off x="2830910" y="3318534"/>
              <a:ext cx="294989" cy="124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>
              <a:off x="3125901" y="3038640"/>
              <a:ext cx="294989" cy="124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3420889" y="3317291"/>
              <a:ext cx="196660" cy="124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3617549" y="3598429"/>
              <a:ext cx="245824" cy="124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3863375" y="3934301"/>
              <a:ext cx="245824" cy="124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 flipH="1" flipV="1">
              <a:off x="6217706" y="4075303"/>
              <a:ext cx="279893" cy="109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5400000" flipH="1" flipV="1">
              <a:off x="6451376" y="3794786"/>
              <a:ext cx="279893" cy="109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>
              <a:off x="6357652" y="3935279"/>
              <a:ext cx="245824" cy="124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>
              <a:off x="6578076" y="3654426"/>
              <a:ext cx="338678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 flipH="1" flipV="1">
              <a:off x="6773058" y="3797912"/>
              <a:ext cx="261991" cy="2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rot="5400000" flipH="1" flipV="1">
              <a:off x="7003275" y="4081009"/>
              <a:ext cx="279893" cy="109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>
              <a:off x="6896852" y="3941607"/>
              <a:ext cx="245824" cy="124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TextBox 45"/>
            <p:cNvSpPr txBox="1"/>
            <p:nvPr/>
          </p:nvSpPr>
          <p:spPr>
            <a:xfrm rot="16200000">
              <a:off x="-396187" y="3110776"/>
              <a:ext cx="221457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smtClean="0"/>
                <a:t>Outstanding memory requests</a:t>
              </a:r>
              <a:endParaRPr lang="en-US" sz="2000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7429520" y="4029022"/>
              <a:ext cx="78581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smtClean="0"/>
                <a:t>Time</a:t>
              </a:r>
              <a:endParaRPr lang="en-US" sz="2000"/>
            </a:p>
          </p:txBody>
        </p:sp>
        <p:cxnSp>
          <p:nvCxnSpPr>
            <p:cNvPr id="55" name="Straight Arrow Connector 54"/>
            <p:cNvCxnSpPr>
              <a:endCxn id="47" idx="1"/>
            </p:cNvCxnSpPr>
            <p:nvPr/>
          </p:nvCxnSpPr>
          <p:spPr>
            <a:xfrm>
              <a:off x="1214414" y="4224342"/>
              <a:ext cx="6215106" cy="4735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Rounded Rectangle 60"/>
            <p:cNvSpPr/>
            <p:nvPr/>
          </p:nvSpPr>
          <p:spPr>
            <a:xfrm>
              <a:off x="1571604" y="4429132"/>
              <a:ext cx="2571768" cy="428628"/>
            </a:xfrm>
            <a:prstGeom prst="roundRect">
              <a:avLst/>
            </a:prstGeom>
            <a:solidFill>
              <a:srgbClr val="66FF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smtClean="0">
                  <a:solidFill>
                    <a:schemeClr val="tx1"/>
                  </a:solidFill>
                </a:rPr>
                <a:t>Memory episode</a:t>
              </a:r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62" name="Rounded Rectangle 61"/>
            <p:cNvSpPr/>
            <p:nvPr/>
          </p:nvSpPr>
          <p:spPr>
            <a:xfrm>
              <a:off x="4143372" y="4429132"/>
              <a:ext cx="2214578" cy="428628"/>
            </a:xfrm>
            <a:prstGeom prst="roundRect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smtClean="0">
                  <a:solidFill>
                    <a:schemeClr val="tx1"/>
                  </a:solidFill>
                </a:rPr>
                <a:t>Compute episode</a:t>
              </a:r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65" name="Rounded Rectangle 64"/>
            <p:cNvSpPr/>
            <p:nvPr/>
          </p:nvSpPr>
          <p:spPr>
            <a:xfrm>
              <a:off x="6357950" y="4429132"/>
              <a:ext cx="785818" cy="428628"/>
            </a:xfrm>
            <a:prstGeom prst="roundRect">
              <a:avLst/>
            </a:prstGeom>
            <a:solidFill>
              <a:srgbClr val="66FF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66" name="Rounded Rectangle 65"/>
            <p:cNvSpPr/>
            <p:nvPr/>
          </p:nvSpPr>
          <p:spPr>
            <a:xfrm>
              <a:off x="1223938" y="4429132"/>
              <a:ext cx="347666" cy="428628"/>
            </a:xfrm>
            <a:prstGeom prst="roundRect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52400" y="152400"/>
            <a:ext cx="9144000" cy="11430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How </a:t>
            </a:r>
            <a:r>
              <a:rPr lang="en-US" smtClean="0"/>
              <a:t>to Minimize Memory Episode Time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1285852" y="1785926"/>
            <a:ext cx="7858180" cy="1428760"/>
          </a:xfrm>
        </p:spPr>
        <p:txBody>
          <a:bodyPr>
            <a:noAutofit/>
          </a:bodyPr>
          <a:lstStyle/>
          <a:p>
            <a:pPr marL="0" indent="0">
              <a:buClr>
                <a:schemeClr val="tx1"/>
              </a:buClr>
              <a:buSzPct val="100000"/>
              <a:buFont typeface="Wingdings" pitchFamily="2" charset="2"/>
              <a:buChar char="§"/>
            </a:pPr>
            <a:r>
              <a:rPr lang="en-US" sz="2000" dirty="0" smtClean="0"/>
              <a:t>  Minimizes time spent in memory episodes across </a:t>
            </a:r>
            <a:r>
              <a:rPr lang="en-US" sz="2000" smtClean="0"/>
              <a:t>all threads</a:t>
            </a:r>
            <a:endParaRPr lang="en-US" sz="2000" dirty="0" smtClean="0"/>
          </a:p>
          <a:p>
            <a:pPr marL="0" indent="0">
              <a:buClr>
                <a:schemeClr val="tx1"/>
              </a:buClr>
              <a:buSzPct val="100000"/>
              <a:buFont typeface="Wingdings" pitchFamily="2" charset="2"/>
              <a:buChar char="§"/>
            </a:pPr>
            <a:r>
              <a:rPr lang="en-US" sz="2000" dirty="0" smtClean="0"/>
              <a:t>  Supported by </a:t>
            </a:r>
            <a:r>
              <a:rPr lang="en-US" sz="2000" err="1" smtClean="0"/>
              <a:t>queueing</a:t>
            </a:r>
            <a:r>
              <a:rPr lang="en-US" sz="2000" smtClean="0"/>
              <a:t> theory:</a:t>
            </a:r>
          </a:p>
          <a:p>
            <a:pPr marL="327025" lvl="1" indent="0">
              <a:buClr>
                <a:schemeClr val="tx1"/>
              </a:buClr>
              <a:buSzPct val="100000"/>
              <a:buFont typeface="Wingdings" pitchFamily="2" charset="2"/>
              <a:buChar char="§"/>
            </a:pPr>
            <a:r>
              <a:rPr lang="en-US" sz="2000" smtClean="0">
                <a:solidFill>
                  <a:srgbClr val="FF0000"/>
                </a:solidFill>
              </a:rPr>
              <a:t> Shortest-Remaining-Processing-Time</a:t>
            </a:r>
            <a:r>
              <a:rPr lang="en-US" sz="2000" smtClean="0"/>
              <a:t> scheduling is optimal in single-server queue</a:t>
            </a:r>
            <a:endParaRPr lang="en-US" sz="2000" dirty="0" smtClean="0"/>
          </a:p>
        </p:txBody>
      </p:sp>
      <p:sp>
        <p:nvSpPr>
          <p:cNvPr id="4" name="Rectangle 3"/>
          <p:cNvSpPr/>
          <p:nvPr/>
        </p:nvSpPr>
        <p:spPr>
          <a:xfrm>
            <a:off x="428596" y="3429000"/>
            <a:ext cx="8215370" cy="500066"/>
          </a:xfrm>
          <a:prstGeom prst="rect">
            <a:avLst/>
          </a:prstGeom>
          <a:solidFill>
            <a:srgbClr val="FFFF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en-US" sz="2000" smtClean="0">
                <a:solidFill>
                  <a:schemeClr val="tx1"/>
                </a:solidFill>
              </a:rPr>
              <a:t>Remaining length of a memory episode?</a:t>
            </a:r>
          </a:p>
        </p:txBody>
      </p:sp>
      <p:pic>
        <p:nvPicPr>
          <p:cNvPr id="12" name="Picture 11" descr="light_bulb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7158" y="857232"/>
            <a:ext cx="928693" cy="93182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1357290" y="1071546"/>
            <a:ext cx="7286676" cy="500066"/>
          </a:xfrm>
          <a:prstGeom prst="rect">
            <a:avLst/>
          </a:prstGeom>
          <a:solidFill>
            <a:srgbClr val="FFFF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 anchorCtr="0"/>
          <a:lstStyle/>
          <a:p>
            <a:r>
              <a:rPr lang="en-US" sz="2000" smtClean="0">
                <a:solidFill>
                  <a:schemeClr val="tx1"/>
                </a:solidFill>
              </a:rPr>
              <a:t> Prioritize thread whose memory episode will end the soonest </a:t>
            </a:r>
          </a:p>
        </p:txBody>
      </p:sp>
      <p:grpSp>
        <p:nvGrpSpPr>
          <p:cNvPr id="128" name="Group 127"/>
          <p:cNvGrpSpPr/>
          <p:nvPr/>
        </p:nvGrpSpPr>
        <p:grpSpPr>
          <a:xfrm>
            <a:off x="1142977" y="4071942"/>
            <a:ext cx="6854658" cy="2286016"/>
            <a:chOff x="1142977" y="4071942"/>
            <a:chExt cx="6854658" cy="2286016"/>
          </a:xfrm>
        </p:grpSpPr>
        <p:sp>
          <p:nvSpPr>
            <p:cNvPr id="91" name="TextBox 90"/>
            <p:cNvSpPr txBox="1"/>
            <p:nvPr/>
          </p:nvSpPr>
          <p:spPr>
            <a:xfrm>
              <a:off x="7215207" y="5857892"/>
              <a:ext cx="78242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smtClean="0"/>
                <a:t>Time</a:t>
              </a:r>
              <a:endParaRPr lang="en-US" sz="2000"/>
            </a:p>
          </p:txBody>
        </p:sp>
        <p:cxnSp>
          <p:nvCxnSpPr>
            <p:cNvPr id="92" name="Straight Arrow Connector 91"/>
            <p:cNvCxnSpPr/>
            <p:nvPr/>
          </p:nvCxnSpPr>
          <p:spPr>
            <a:xfrm rot="5400000" flipH="1" flipV="1">
              <a:off x="1002697" y="5143512"/>
              <a:ext cx="1858182" cy="794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Arrow Connector 92"/>
            <p:cNvCxnSpPr/>
            <p:nvPr/>
          </p:nvCxnSpPr>
          <p:spPr>
            <a:xfrm>
              <a:off x="1932185" y="6072206"/>
              <a:ext cx="5286412" cy="158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/>
            <p:cNvCxnSpPr/>
            <p:nvPr/>
          </p:nvCxnSpPr>
          <p:spPr>
            <a:xfrm rot="5400000" flipH="1" flipV="1">
              <a:off x="2325094" y="5893611"/>
              <a:ext cx="357190" cy="1588"/>
            </a:xfrm>
            <a:prstGeom prst="line">
              <a:avLst/>
            </a:prstGeom>
            <a:ln w="19050"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95" name="Straight Connector 94"/>
            <p:cNvCxnSpPr/>
            <p:nvPr/>
          </p:nvCxnSpPr>
          <p:spPr>
            <a:xfrm rot="5400000" flipH="1" flipV="1">
              <a:off x="2683078" y="5535627"/>
              <a:ext cx="357190" cy="1588"/>
            </a:xfrm>
            <a:prstGeom prst="line">
              <a:avLst/>
            </a:prstGeom>
            <a:ln w="19050"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96" name="Straight Connector 95"/>
            <p:cNvCxnSpPr/>
            <p:nvPr/>
          </p:nvCxnSpPr>
          <p:spPr>
            <a:xfrm rot="5400000" flipH="1" flipV="1">
              <a:off x="3038680" y="5178437"/>
              <a:ext cx="357190" cy="1588"/>
            </a:xfrm>
            <a:prstGeom prst="line">
              <a:avLst/>
            </a:prstGeom>
            <a:ln w="19050"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97" name="Straight Connector 96"/>
            <p:cNvCxnSpPr/>
            <p:nvPr/>
          </p:nvCxnSpPr>
          <p:spPr>
            <a:xfrm rot="5400000" flipH="1" flipV="1">
              <a:off x="3611772" y="5179231"/>
              <a:ext cx="356396" cy="794"/>
            </a:xfrm>
            <a:prstGeom prst="line">
              <a:avLst/>
            </a:prstGeom>
            <a:ln w="19050"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04" name="Straight Connector 103"/>
            <p:cNvCxnSpPr/>
            <p:nvPr/>
          </p:nvCxnSpPr>
          <p:spPr>
            <a:xfrm>
              <a:off x="2503689" y="5715016"/>
              <a:ext cx="357190" cy="1588"/>
            </a:xfrm>
            <a:prstGeom prst="line">
              <a:avLst/>
            </a:prstGeom>
            <a:ln w="19050"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05" name="Straight Connector 104"/>
            <p:cNvCxnSpPr/>
            <p:nvPr/>
          </p:nvCxnSpPr>
          <p:spPr>
            <a:xfrm>
              <a:off x="2860879" y="5356238"/>
              <a:ext cx="357190" cy="1588"/>
            </a:xfrm>
            <a:prstGeom prst="line">
              <a:avLst/>
            </a:prstGeom>
            <a:ln w="19050"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06" name="Straight Connector 105"/>
            <p:cNvCxnSpPr/>
            <p:nvPr/>
          </p:nvCxnSpPr>
          <p:spPr>
            <a:xfrm>
              <a:off x="3218069" y="4999048"/>
              <a:ext cx="571504" cy="1588"/>
            </a:xfrm>
            <a:prstGeom prst="line">
              <a:avLst/>
            </a:prstGeom>
            <a:ln w="19050"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07" name="Straight Connector 106"/>
            <p:cNvCxnSpPr/>
            <p:nvPr/>
          </p:nvCxnSpPr>
          <p:spPr>
            <a:xfrm>
              <a:off x="3789573" y="5356238"/>
              <a:ext cx="278972" cy="1588"/>
            </a:xfrm>
            <a:prstGeom prst="line">
              <a:avLst/>
            </a:prstGeom>
            <a:ln w="19050"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sp>
          <p:nvSpPr>
            <p:cNvPr id="113" name="TextBox 112"/>
            <p:cNvSpPr txBox="1"/>
            <p:nvPr/>
          </p:nvSpPr>
          <p:spPr>
            <a:xfrm rot="16200000">
              <a:off x="430293" y="4784626"/>
              <a:ext cx="207169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mtClean="0"/>
                <a:t>Outstanding </a:t>
              </a:r>
            </a:p>
            <a:p>
              <a:pPr algn="ctr"/>
              <a:r>
                <a:rPr lang="en-US" smtClean="0"/>
                <a:t>memory requests</a:t>
              </a:r>
              <a:endParaRPr lang="en-US"/>
            </a:p>
          </p:txBody>
        </p:sp>
        <p:cxnSp>
          <p:nvCxnSpPr>
            <p:cNvPr id="120" name="Straight Connector 119"/>
            <p:cNvCxnSpPr/>
            <p:nvPr/>
          </p:nvCxnSpPr>
          <p:spPr>
            <a:xfrm rot="5400000">
              <a:off x="2962050" y="5249875"/>
              <a:ext cx="2214578" cy="1588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Arrow Connector 124"/>
            <p:cNvCxnSpPr/>
            <p:nvPr/>
          </p:nvCxnSpPr>
          <p:spPr>
            <a:xfrm>
              <a:off x="4068545" y="5357826"/>
              <a:ext cx="3143272" cy="1588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7" name="TextBox 126"/>
            <p:cNvSpPr txBox="1"/>
            <p:nvPr/>
          </p:nvSpPr>
          <p:spPr>
            <a:xfrm>
              <a:off x="4211421" y="4857760"/>
              <a:ext cx="2643206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200" smtClean="0">
                  <a:solidFill>
                    <a:srgbClr val="FF0000"/>
                  </a:solidFill>
                </a:rPr>
                <a:t>How much longer?</a:t>
              </a:r>
              <a:endParaRPr lang="en-US" sz="2200">
                <a:solidFill>
                  <a:srgbClr val="FF0000"/>
                </a:solidFill>
              </a:endParaRPr>
            </a:p>
          </p:txBody>
        </p:sp>
      </p:grpSp>
      <p:sp>
        <p:nvSpPr>
          <p:cNvPr id="129" name="Slide Number Placeholder 12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11</a:t>
            </a:fld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Predicting Memory Episode Lengths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8"/>
            <a:ext cx="8229600" cy="164307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200" smtClean="0"/>
              <a:t>Large </a:t>
            </a:r>
            <a:r>
              <a:rPr lang="en-US" sz="2200" b="1" smtClean="0"/>
              <a:t>attained service </a:t>
            </a:r>
            <a:r>
              <a:rPr lang="en-US" sz="2200" smtClean="0">
                <a:sym typeface="Wingdings" pitchFamily="2" charset="2"/>
              </a:rPr>
              <a:t></a:t>
            </a:r>
            <a:r>
              <a:rPr lang="en-US" sz="2200" smtClean="0"/>
              <a:t> Large expected </a:t>
            </a:r>
            <a:r>
              <a:rPr lang="en-US" sz="2200" b="1" smtClean="0"/>
              <a:t>remaining service</a:t>
            </a:r>
          </a:p>
          <a:p>
            <a:pPr marL="0" indent="0">
              <a:buNone/>
            </a:pPr>
            <a:endParaRPr lang="en-US" sz="1800" b="1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2200" smtClean="0"/>
              <a:t>Q: Why?</a:t>
            </a:r>
          </a:p>
          <a:p>
            <a:pPr marL="0" indent="0">
              <a:buNone/>
            </a:pPr>
            <a:r>
              <a:rPr lang="en-US" sz="2200" smtClean="0"/>
              <a:t>A: Memory episode lengths are </a:t>
            </a:r>
            <a:r>
              <a:rPr lang="en-US" sz="2200" b="1" smtClean="0"/>
              <a:t>Pareto distributed…</a:t>
            </a:r>
            <a:endParaRPr lang="en-US" sz="2200" smtClean="0"/>
          </a:p>
        </p:txBody>
      </p:sp>
      <p:sp>
        <p:nvSpPr>
          <p:cNvPr id="34" name="Slide Number Placeholder 33"/>
          <p:cNvSpPr>
            <a:spLocks noGrp="1"/>
          </p:cNvSpPr>
          <p:nvPr>
            <p:ph type="sldNum" sz="quarter" idx="11"/>
          </p:nvPr>
        </p:nvSpPr>
        <p:spPr>
          <a:xfrm>
            <a:off x="6553200" y="6215082"/>
            <a:ext cx="2133600" cy="457200"/>
          </a:xfrm>
        </p:spPr>
        <p:txBody>
          <a:bodyPr/>
          <a:lstStyle/>
          <a:p>
            <a:fld id="{4C76AC29-6A0F-4B9E-B956-3C9EFFA38962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500034" y="1071546"/>
            <a:ext cx="8001056" cy="500066"/>
          </a:xfrm>
          <a:prstGeom prst="rect">
            <a:avLst/>
          </a:prstGeom>
          <a:solidFill>
            <a:srgbClr val="FFFF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en-US" sz="2200" smtClean="0">
                <a:solidFill>
                  <a:schemeClr val="tx1"/>
                </a:solidFill>
              </a:rPr>
              <a:t>We discovered: past is excellent </a:t>
            </a:r>
            <a:r>
              <a:rPr lang="en-US" sz="2200" dirty="0" smtClean="0">
                <a:solidFill>
                  <a:schemeClr val="tx1"/>
                </a:solidFill>
              </a:rPr>
              <a:t>predictor </a:t>
            </a:r>
            <a:r>
              <a:rPr lang="en-US" sz="2200" smtClean="0">
                <a:solidFill>
                  <a:schemeClr val="tx1"/>
                </a:solidFill>
              </a:rPr>
              <a:t>for future</a:t>
            </a:r>
          </a:p>
        </p:txBody>
      </p:sp>
      <p:grpSp>
        <p:nvGrpSpPr>
          <p:cNvPr id="44" name="Group 43"/>
          <p:cNvGrpSpPr/>
          <p:nvPr/>
        </p:nvGrpSpPr>
        <p:grpSpPr>
          <a:xfrm>
            <a:off x="1142976" y="1643050"/>
            <a:ext cx="6858048" cy="2891686"/>
            <a:chOff x="1428728" y="1785927"/>
            <a:chExt cx="6858048" cy="2891686"/>
          </a:xfrm>
        </p:grpSpPr>
        <p:sp>
          <p:nvSpPr>
            <p:cNvPr id="42" name="TextBox 41"/>
            <p:cNvSpPr txBox="1"/>
            <p:nvPr/>
          </p:nvSpPr>
          <p:spPr>
            <a:xfrm>
              <a:off x="7504348" y="3571876"/>
              <a:ext cx="78242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smtClean="0"/>
                <a:t>Time</a:t>
              </a:r>
              <a:endParaRPr lang="en-US" sz="2000"/>
            </a:p>
          </p:txBody>
        </p:sp>
        <p:cxnSp>
          <p:nvCxnSpPr>
            <p:cNvPr id="8" name="Straight Arrow Connector 7"/>
            <p:cNvCxnSpPr/>
            <p:nvPr/>
          </p:nvCxnSpPr>
          <p:spPr>
            <a:xfrm rot="5400000" flipH="1" flipV="1">
              <a:off x="1288448" y="2857497"/>
              <a:ext cx="1858182" cy="794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/>
            <p:nvPr/>
          </p:nvCxnSpPr>
          <p:spPr>
            <a:xfrm>
              <a:off x="2217936" y="3786191"/>
              <a:ext cx="5286412" cy="158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 flipH="1" flipV="1">
              <a:off x="2610845" y="3607596"/>
              <a:ext cx="357190" cy="1588"/>
            </a:xfrm>
            <a:prstGeom prst="line">
              <a:avLst/>
            </a:prstGeom>
            <a:ln w="19050"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5400000" flipH="1" flipV="1">
              <a:off x="2968829" y="3249612"/>
              <a:ext cx="357190" cy="1588"/>
            </a:xfrm>
            <a:prstGeom prst="line">
              <a:avLst/>
            </a:prstGeom>
            <a:ln w="19050"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5400000" flipH="1" flipV="1">
              <a:off x="3324431" y="2892422"/>
              <a:ext cx="357190" cy="1588"/>
            </a:xfrm>
            <a:prstGeom prst="line">
              <a:avLst/>
            </a:prstGeom>
            <a:ln w="19050"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5400000" flipH="1" flipV="1">
              <a:off x="3897523" y="2893216"/>
              <a:ext cx="356396" cy="794"/>
            </a:xfrm>
            <a:prstGeom prst="line">
              <a:avLst/>
            </a:prstGeom>
            <a:ln w="19050"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 flipH="1" flipV="1">
              <a:off x="4396001" y="2892422"/>
              <a:ext cx="357190" cy="1588"/>
            </a:xfrm>
            <a:prstGeom prst="line">
              <a:avLst/>
            </a:prstGeom>
            <a:ln w="19050"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5400000" flipH="1" flipV="1">
              <a:off x="4826217" y="2535232"/>
              <a:ext cx="357190" cy="1588"/>
            </a:xfrm>
            <a:prstGeom prst="line">
              <a:avLst/>
            </a:prstGeom>
            <a:ln w="19050"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5400000" flipH="1" flipV="1">
              <a:off x="5253257" y="2535232"/>
              <a:ext cx="357190" cy="1588"/>
            </a:xfrm>
            <a:prstGeom prst="line">
              <a:avLst/>
            </a:prstGeom>
            <a:ln w="19050"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5400000" flipH="1" flipV="1">
              <a:off x="5539009" y="2893216"/>
              <a:ext cx="357984" cy="794"/>
            </a:xfrm>
            <a:prstGeom prst="line">
              <a:avLst/>
            </a:prstGeom>
            <a:ln w="19050"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 flipH="1" flipV="1">
              <a:off x="5896199" y="3249612"/>
              <a:ext cx="357190" cy="1588"/>
            </a:xfrm>
            <a:prstGeom prst="line">
              <a:avLst/>
            </a:prstGeom>
            <a:ln w="19050"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 flipH="1" flipV="1">
              <a:off x="6254977" y="3606802"/>
              <a:ext cx="357190" cy="1588"/>
            </a:xfrm>
            <a:prstGeom prst="line">
              <a:avLst/>
            </a:prstGeom>
            <a:ln w="19050"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2789440" y="3429001"/>
              <a:ext cx="357190" cy="1588"/>
            </a:xfrm>
            <a:prstGeom prst="line">
              <a:avLst/>
            </a:prstGeom>
            <a:ln w="19050"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3146630" y="3070223"/>
              <a:ext cx="357190" cy="1588"/>
            </a:xfrm>
            <a:prstGeom prst="line">
              <a:avLst/>
            </a:prstGeom>
            <a:ln w="19050"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3503820" y="2713033"/>
              <a:ext cx="571504" cy="1588"/>
            </a:xfrm>
            <a:prstGeom prst="line">
              <a:avLst/>
            </a:prstGeom>
            <a:ln w="19050"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>
              <a:off x="4075324" y="3070223"/>
              <a:ext cx="500066" cy="1588"/>
            </a:xfrm>
            <a:prstGeom prst="line">
              <a:avLst/>
            </a:prstGeom>
            <a:ln w="19050"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>
              <a:off x="4575390" y="2713033"/>
              <a:ext cx="428628" cy="1588"/>
            </a:xfrm>
            <a:prstGeom prst="line">
              <a:avLst/>
            </a:prstGeom>
            <a:ln w="19050"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5004018" y="2355843"/>
              <a:ext cx="428628" cy="1588"/>
            </a:xfrm>
            <a:prstGeom prst="line">
              <a:avLst/>
            </a:prstGeom>
            <a:ln w="19050"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5432646" y="2713033"/>
              <a:ext cx="285752" cy="1588"/>
            </a:xfrm>
            <a:prstGeom prst="line">
              <a:avLst/>
            </a:prstGeom>
            <a:ln w="19050"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5718398" y="3070223"/>
              <a:ext cx="357190" cy="1588"/>
            </a:xfrm>
            <a:prstGeom prst="line">
              <a:avLst/>
            </a:prstGeom>
            <a:ln w="19050"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6075588" y="3429001"/>
              <a:ext cx="357190" cy="1588"/>
            </a:xfrm>
            <a:prstGeom prst="line">
              <a:avLst/>
            </a:prstGeom>
            <a:ln w="19050"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sp>
          <p:nvSpPr>
            <p:cNvPr id="43" name="TextBox 42"/>
            <p:cNvSpPr txBox="1"/>
            <p:nvPr/>
          </p:nvSpPr>
          <p:spPr>
            <a:xfrm rot="16200000">
              <a:off x="716044" y="2498611"/>
              <a:ext cx="207169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mtClean="0"/>
                <a:t>Outstanding </a:t>
              </a:r>
            </a:p>
            <a:p>
              <a:pPr algn="ctr"/>
              <a:r>
                <a:rPr lang="en-US" smtClean="0"/>
                <a:t>memory requests</a:t>
              </a:r>
              <a:endParaRPr lang="en-US"/>
            </a:p>
          </p:txBody>
        </p:sp>
        <p:cxnSp>
          <p:nvCxnSpPr>
            <p:cNvPr id="45" name="Straight Connector 44"/>
            <p:cNvCxnSpPr/>
            <p:nvPr/>
          </p:nvCxnSpPr>
          <p:spPr>
            <a:xfrm rot="5400000">
              <a:off x="3182349" y="3036092"/>
              <a:ext cx="2214578" cy="1588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Arrow Connector 46"/>
            <p:cNvCxnSpPr/>
            <p:nvPr/>
          </p:nvCxnSpPr>
          <p:spPr>
            <a:xfrm>
              <a:off x="2789440" y="3929067"/>
              <a:ext cx="1500198" cy="1588"/>
            </a:xfrm>
            <a:prstGeom prst="straightConnector1">
              <a:avLst/>
            </a:prstGeom>
            <a:ln w="19050">
              <a:solidFill>
                <a:srgbClr val="FF0000"/>
              </a:solidFill>
              <a:headEnd type="arrow" w="lg" len="lg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Arrow Connector 47"/>
            <p:cNvCxnSpPr/>
            <p:nvPr/>
          </p:nvCxnSpPr>
          <p:spPr>
            <a:xfrm>
              <a:off x="4289638" y="3929067"/>
              <a:ext cx="2143140" cy="1588"/>
            </a:xfrm>
            <a:prstGeom prst="straightConnector1">
              <a:avLst/>
            </a:prstGeom>
            <a:ln w="19050">
              <a:solidFill>
                <a:srgbClr val="FF0000"/>
              </a:solidFill>
              <a:headEnd type="arrow" w="lg" len="lg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TextBox 49"/>
            <p:cNvSpPr txBox="1"/>
            <p:nvPr/>
          </p:nvSpPr>
          <p:spPr>
            <a:xfrm>
              <a:off x="4289638" y="3987234"/>
              <a:ext cx="2639816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smtClean="0">
                  <a:solidFill>
                    <a:srgbClr val="FF0000"/>
                  </a:solidFill>
                </a:rPr>
                <a:t>Remaining service</a:t>
              </a:r>
            </a:p>
            <a:p>
              <a:pPr algn="ctr"/>
              <a:r>
                <a:rPr lang="en-US" smtClean="0"/>
                <a:t>FUTURE</a:t>
              </a:r>
              <a:endParaRPr lang="en-US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1928794" y="4000505"/>
              <a:ext cx="2357454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smtClean="0">
                  <a:solidFill>
                    <a:srgbClr val="FF0000"/>
                  </a:solidFill>
                </a:rPr>
                <a:t>Attained service</a:t>
              </a:r>
            </a:p>
            <a:p>
              <a:pPr algn="ctr"/>
              <a:r>
                <a:rPr lang="en-US" smtClean="0"/>
                <a:t>PAST</a:t>
              </a:r>
              <a:endParaRPr lang="en-US"/>
            </a:p>
          </p:txBody>
        </p:sp>
        <p:cxnSp>
          <p:nvCxnSpPr>
            <p:cNvPr id="36" name="Straight Connector 35"/>
            <p:cNvCxnSpPr/>
            <p:nvPr/>
          </p:nvCxnSpPr>
          <p:spPr>
            <a:xfrm rot="5400000">
              <a:off x="3181554" y="3035298"/>
              <a:ext cx="2214578" cy="1588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6" name="Rectangle 45"/>
          <p:cNvSpPr/>
          <p:nvPr/>
        </p:nvSpPr>
        <p:spPr>
          <a:xfrm>
            <a:off x="4033834" y="1785926"/>
            <a:ext cx="3929090" cy="264320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Pareto Distribution </a:t>
            </a:r>
            <a:r>
              <a:rPr lang="en-US" sz="3200" smtClean="0"/>
              <a:t>of Memory </a:t>
            </a:r>
            <a:r>
              <a:rPr lang="en-US" sz="3200" dirty="0" smtClean="0"/>
              <a:t>Episode Lengths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C76AC29-6A0F-4B9E-B956-3C9EFFA38962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5" y="1652933"/>
            <a:ext cx="3878662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1785918" y="1255083"/>
            <a:ext cx="1714512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en-US" sz="2400" b="0" i="0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401.bzip2</a:t>
            </a:r>
          </a:p>
        </p:txBody>
      </p:sp>
      <p:sp>
        <p:nvSpPr>
          <p:cNvPr id="7" name="Rectangle 6"/>
          <p:cNvSpPr/>
          <p:nvPr/>
        </p:nvSpPr>
        <p:spPr>
          <a:xfrm>
            <a:off x="571472" y="5072074"/>
            <a:ext cx="8001056" cy="1000132"/>
          </a:xfrm>
          <a:prstGeom prst="rect">
            <a:avLst/>
          </a:prstGeom>
          <a:solidFill>
            <a:srgbClr val="FFFF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 anchorCtr="0"/>
          <a:lstStyle/>
          <a:p>
            <a:r>
              <a:rPr lang="en-US" sz="2200" smtClean="0">
                <a:solidFill>
                  <a:schemeClr val="tx1"/>
                </a:solidFill>
              </a:rPr>
              <a:t>Favoring </a:t>
            </a:r>
            <a:r>
              <a:rPr lang="en-US" sz="2200" b="1" smtClean="0">
                <a:solidFill>
                  <a:schemeClr val="tx1"/>
                </a:solidFill>
              </a:rPr>
              <a:t>least-attained-service</a:t>
            </a:r>
            <a:r>
              <a:rPr lang="en-US" sz="2200" smtClean="0">
                <a:solidFill>
                  <a:schemeClr val="tx1"/>
                </a:solidFill>
              </a:rPr>
              <a:t> memory episode </a:t>
            </a:r>
          </a:p>
          <a:p>
            <a:r>
              <a:rPr lang="en-US" sz="2200" smtClean="0">
                <a:solidFill>
                  <a:schemeClr val="tx1"/>
                </a:solidFill>
              </a:rPr>
              <a:t> </a:t>
            </a:r>
            <a:r>
              <a:rPr lang="en-US" sz="2800" b="1" smtClean="0">
                <a:solidFill>
                  <a:schemeClr val="tx1"/>
                </a:solidFill>
              </a:rPr>
              <a:t>=</a:t>
            </a:r>
            <a:r>
              <a:rPr lang="en-US" sz="2200" smtClean="0">
                <a:solidFill>
                  <a:schemeClr val="tx1"/>
                </a:solidFill>
              </a:rPr>
              <a:t> </a:t>
            </a:r>
            <a:r>
              <a:rPr lang="en-US" sz="2200" smtClean="0">
                <a:solidFill>
                  <a:schemeClr val="tx1"/>
                </a:solidFill>
                <a:sym typeface="Wingdings" pitchFamily="2" charset="2"/>
              </a:rPr>
              <a:t>Favoring memory episode which will </a:t>
            </a:r>
            <a:r>
              <a:rPr lang="en-US" sz="2200" b="1" smtClean="0">
                <a:solidFill>
                  <a:schemeClr val="tx1"/>
                </a:solidFill>
                <a:sym typeface="Wingdings" pitchFamily="2" charset="2"/>
              </a:rPr>
              <a:t>end the soonest</a:t>
            </a:r>
            <a:endParaRPr lang="en-US" sz="2200" b="1" smtClean="0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 rot="16200000">
            <a:off x="-822699" y="2687655"/>
            <a:ext cx="2786082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200" smtClean="0">
                <a:latin typeface="Times New Roman" pitchFamily="18" charset="0"/>
                <a:cs typeface="Times New Roman" pitchFamily="18" charset="0"/>
              </a:rPr>
              <a:t>Pr{Mem</a:t>
            </a:r>
            <a:r>
              <a:rPr lang="en-US" sz="2000" smtClean="0">
                <a:latin typeface="Times New Roman" pitchFamily="18" charset="0"/>
                <a:cs typeface="Times New Roman" pitchFamily="18" charset="0"/>
              </a:rPr>
              <a:t>. episode &gt; x}</a:t>
            </a:r>
            <a:endParaRPr lang="en-US" sz="2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000232" y="4141121"/>
            <a:ext cx="1285884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200" smtClean="0">
                <a:latin typeface="Times New Roman" pitchFamily="18" charset="0"/>
                <a:cs typeface="Times New Roman" pitchFamily="18" charset="0"/>
              </a:rPr>
              <a:t>x (cycles)</a:t>
            </a:r>
            <a:endParaRPr lang="en-US" sz="22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714613" y="2010123"/>
            <a:ext cx="1000132" cy="64294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Arrow 11"/>
          <p:cNvSpPr/>
          <p:nvPr/>
        </p:nvSpPr>
        <p:spPr>
          <a:xfrm rot="5400000">
            <a:off x="6536545" y="1464455"/>
            <a:ext cx="357190" cy="1000132"/>
          </a:xfrm>
          <a:prstGeom prst="rightArrow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4786314" y="1000108"/>
            <a:ext cx="4000528" cy="78581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smtClean="0">
                <a:solidFill>
                  <a:schemeClr val="tx1"/>
                </a:solidFill>
              </a:rPr>
              <a:t>Memory episode lengths of </a:t>
            </a:r>
          </a:p>
          <a:p>
            <a:pPr algn="ctr"/>
            <a:r>
              <a:rPr lang="en-US" sz="2000" smtClean="0">
                <a:solidFill>
                  <a:schemeClr val="tx1"/>
                </a:solidFill>
              </a:rPr>
              <a:t>SPEC benchmarks</a:t>
            </a:r>
            <a:endParaRPr lang="en-US" sz="2000" dirty="0" smtClean="0">
              <a:solidFill>
                <a:schemeClr val="tx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714876" y="2143116"/>
            <a:ext cx="4000528" cy="500066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smtClean="0">
                <a:solidFill>
                  <a:schemeClr val="tx1"/>
                </a:solidFill>
              </a:rPr>
              <a:t>Pareto distribution</a:t>
            </a:r>
            <a:endParaRPr lang="en-US" sz="2200" dirty="0" smtClean="0">
              <a:solidFill>
                <a:schemeClr val="tx1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4714876" y="4143380"/>
            <a:ext cx="4000528" cy="857256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smtClean="0">
                <a:solidFill>
                  <a:schemeClr val="tx1"/>
                </a:solidFill>
              </a:rPr>
              <a:t>Attained service correlates with remaining service</a:t>
            </a:r>
            <a:endParaRPr lang="en-US" sz="2000" dirty="0" smtClean="0">
              <a:solidFill>
                <a:schemeClr val="tx1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4714876" y="3000372"/>
            <a:ext cx="4000528" cy="857256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smtClean="0">
                <a:solidFill>
                  <a:schemeClr val="tx1"/>
                </a:solidFill>
              </a:rPr>
              <a:t>The longer an episode has lasted </a:t>
            </a:r>
            <a:r>
              <a:rPr lang="en-US" sz="2000" smtClean="0">
                <a:solidFill>
                  <a:schemeClr val="tx1"/>
                </a:solidFill>
                <a:sym typeface="Wingdings" pitchFamily="2" charset="2"/>
              </a:rPr>
              <a:t> The longer it will last further</a:t>
            </a:r>
            <a:endParaRPr lang="en-US" sz="2000" dirty="0" smtClean="0">
              <a:solidFill>
                <a:schemeClr val="tx1"/>
              </a:solidFill>
            </a:endParaRPr>
          </a:p>
        </p:txBody>
      </p:sp>
      <p:sp>
        <p:nvSpPr>
          <p:cNvPr id="21" name="Right Arrow 20"/>
          <p:cNvSpPr/>
          <p:nvPr/>
        </p:nvSpPr>
        <p:spPr>
          <a:xfrm rot="5400000">
            <a:off x="6536545" y="2321711"/>
            <a:ext cx="357190" cy="1000132"/>
          </a:xfrm>
          <a:prstGeom prst="rightArrow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ight Arrow 21"/>
          <p:cNvSpPr/>
          <p:nvPr/>
        </p:nvSpPr>
        <p:spPr>
          <a:xfrm rot="5400000">
            <a:off x="6536545" y="3464719"/>
            <a:ext cx="357190" cy="1000132"/>
          </a:xfrm>
          <a:prstGeom prst="rightArrow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8" grpId="0" animBg="1"/>
      <p:bldP spid="19" grpId="0" animBg="1"/>
      <p:bldP spid="21" grpId="0" animBg="1"/>
      <p:bldP spid="2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Outline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00108"/>
            <a:ext cx="8610600" cy="5214974"/>
          </a:xfrm>
        </p:spPr>
        <p:txBody>
          <a:bodyPr>
            <a:noAutofit/>
          </a:bodyPr>
          <a:lstStyle/>
          <a:p>
            <a:r>
              <a:rPr lang="en-US" sz="2800" dirty="0" smtClean="0"/>
              <a:t>Motivation</a:t>
            </a:r>
          </a:p>
          <a:p>
            <a:r>
              <a:rPr lang="en-US" sz="2800" dirty="0" smtClean="0"/>
              <a:t>Rethinking Memory Scheduling</a:t>
            </a:r>
          </a:p>
          <a:p>
            <a:pPr lvl="1"/>
            <a:r>
              <a:rPr lang="en-US" sz="2400" dirty="0" smtClean="0"/>
              <a:t>Minimizing Memory Episode Time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ATLAS</a:t>
            </a:r>
          </a:p>
          <a:p>
            <a:pPr lvl="1"/>
            <a:r>
              <a:rPr lang="en-US" sz="2400" dirty="0" smtClean="0">
                <a:solidFill>
                  <a:srgbClr val="FF0000"/>
                </a:solidFill>
              </a:rPr>
              <a:t>Least Attained Service Memory Scheduling</a:t>
            </a:r>
          </a:p>
          <a:p>
            <a:pPr lvl="1"/>
            <a:r>
              <a:rPr lang="en-US" sz="2400" dirty="0" smtClean="0">
                <a:solidFill>
                  <a:schemeClr val="bg1">
                    <a:lumMod val="75000"/>
                  </a:schemeClr>
                </a:solidFill>
              </a:rPr>
              <a:t>Thread Ranking </a:t>
            </a:r>
          </a:p>
          <a:p>
            <a:pPr lvl="1"/>
            <a:r>
              <a:rPr lang="en-US" sz="2400" dirty="0" smtClean="0">
                <a:solidFill>
                  <a:schemeClr val="bg1">
                    <a:lumMod val="75000"/>
                  </a:schemeClr>
                </a:solidFill>
              </a:rPr>
              <a:t>Request Prioritization Rules</a:t>
            </a:r>
          </a:p>
          <a:p>
            <a:pPr lvl="1"/>
            <a:r>
              <a:rPr lang="en-US" sz="2400" dirty="0" smtClean="0">
                <a:solidFill>
                  <a:schemeClr val="bg1">
                    <a:lumMod val="75000"/>
                  </a:schemeClr>
                </a:solidFill>
              </a:rPr>
              <a:t>Coordination</a:t>
            </a:r>
          </a:p>
          <a:p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</a:rPr>
              <a:t>Evaluation</a:t>
            </a:r>
          </a:p>
          <a:p>
            <a:r>
              <a:rPr lang="en-US" sz="2800" smtClean="0">
                <a:solidFill>
                  <a:schemeClr val="bg1">
                    <a:lumMod val="75000"/>
                  </a:schemeClr>
                </a:solidFill>
              </a:rPr>
              <a:t>Conclusion</a:t>
            </a:r>
            <a:endParaRPr lang="en-US" sz="1800" b="1" dirty="0" smtClean="0">
              <a:solidFill>
                <a:srgbClr val="FF0000"/>
              </a:solidFill>
            </a:endParaRPr>
          </a:p>
          <a:p>
            <a:pPr lvl="1"/>
            <a:endParaRPr lang="en-US" sz="160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14</a:t>
            </a:fld>
            <a:endParaRPr lang="en-US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5500726" y="1571612"/>
            <a:ext cx="3500430" cy="128588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smtClean="0">
                <a:solidFill>
                  <a:schemeClr val="tx1"/>
                </a:solidFill>
              </a:rPr>
              <a:t>Prioritize the job with </a:t>
            </a:r>
          </a:p>
          <a:p>
            <a:pPr algn="ctr"/>
            <a:r>
              <a:rPr lang="en-US" sz="1600" smtClean="0">
                <a:solidFill>
                  <a:schemeClr val="tx1"/>
                </a:solidFill>
              </a:rPr>
              <a:t>shortest-remaining-processing-time</a:t>
            </a:r>
          </a:p>
          <a:p>
            <a:endParaRPr lang="en-US" sz="1600" smtClean="0">
              <a:solidFill>
                <a:schemeClr val="tx1"/>
              </a:solidFill>
            </a:endParaRPr>
          </a:p>
          <a:p>
            <a:pPr algn="ctr"/>
            <a:r>
              <a:rPr lang="en-US" sz="1600" u="sng" smtClean="0">
                <a:solidFill>
                  <a:schemeClr val="tx1"/>
                </a:solidFill>
              </a:rPr>
              <a:t>Provably optimal</a:t>
            </a:r>
            <a:endParaRPr lang="en-US" sz="1600" u="sng">
              <a:solidFill>
                <a:schemeClr val="tx1"/>
              </a:solidFill>
            </a:endParaRPr>
          </a:p>
        </p:txBody>
      </p:sp>
      <p:sp>
        <p:nvSpPr>
          <p:cNvPr id="39" name="Right Arrow 38"/>
          <p:cNvSpPr/>
          <p:nvPr/>
        </p:nvSpPr>
        <p:spPr>
          <a:xfrm rot="5400000">
            <a:off x="1821637" y="4179099"/>
            <a:ext cx="928694" cy="1000132"/>
          </a:xfrm>
          <a:prstGeom prst="rightArrow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ight Arrow 34"/>
          <p:cNvSpPr/>
          <p:nvPr/>
        </p:nvSpPr>
        <p:spPr>
          <a:xfrm rot="5400000">
            <a:off x="1643042" y="2500306"/>
            <a:ext cx="1285884" cy="1000132"/>
          </a:xfrm>
          <a:prstGeom prst="rightArrow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-32" y="2500306"/>
            <a:ext cx="5786478" cy="928694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Font typeface="Wingdings" pitchFamily="2" charset="2"/>
              <a:buChar char="§"/>
            </a:pPr>
            <a:r>
              <a:rPr lang="en-US" smtClean="0">
                <a:solidFill>
                  <a:schemeClr val="tx1"/>
                </a:solidFill>
              </a:rPr>
              <a:t> Remaining service: Correlates with attained service</a:t>
            </a:r>
          </a:p>
          <a:p>
            <a:pPr>
              <a:buFont typeface="Wingdings" pitchFamily="2" charset="2"/>
              <a:buChar char="§"/>
            </a:pPr>
            <a:endParaRPr lang="en-US" smtClean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en-US" smtClean="0">
                <a:solidFill>
                  <a:schemeClr val="tx1"/>
                </a:solidFill>
              </a:rPr>
              <a:t> Attained service: Tracked by per-thread counter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dirty="0" smtClean="0"/>
              <a:t>Least Attained Service (</a:t>
            </a:r>
            <a:r>
              <a:rPr lang="en-US" sz="3000" smtClean="0"/>
              <a:t>LAS) Memory </a:t>
            </a:r>
            <a:r>
              <a:rPr lang="en-US" sz="3000" dirty="0" smtClean="0"/>
              <a:t>Scheduling</a:t>
            </a:r>
            <a:endParaRPr lang="en-US" sz="3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C76AC29-6A0F-4B9E-B956-3C9EFFA38962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57158" y="1571612"/>
            <a:ext cx="4000528" cy="78581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Prioritize the </a:t>
            </a:r>
            <a:r>
              <a:rPr lang="en-US" smtClean="0">
                <a:solidFill>
                  <a:schemeClr val="tx1"/>
                </a:solidFill>
              </a:rPr>
              <a:t>memory episode with least-</a:t>
            </a:r>
            <a:r>
              <a:rPr lang="en-US" b="1" smtClean="0">
                <a:solidFill>
                  <a:schemeClr val="tx1"/>
                </a:solidFill>
              </a:rPr>
              <a:t>remaining</a:t>
            </a:r>
            <a:r>
              <a:rPr lang="en-US" smtClean="0">
                <a:solidFill>
                  <a:schemeClr val="tx1"/>
                </a:solidFill>
              </a:rPr>
              <a:t>-service</a:t>
            </a:r>
            <a:endParaRPr lang="en-US" dirty="0" smtClean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57158" y="1000108"/>
            <a:ext cx="4000528" cy="571504"/>
          </a:xfrm>
          <a:prstGeom prst="rect">
            <a:avLst/>
          </a:prstGeom>
          <a:ln>
            <a:noFill/>
          </a:ln>
          <a:effectLst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smtClean="0"/>
              <a:t>Our Approach</a:t>
            </a:r>
            <a:endParaRPr lang="en-US" b="1"/>
          </a:p>
        </p:txBody>
      </p:sp>
      <p:sp>
        <p:nvSpPr>
          <p:cNvPr id="10" name="Rectangle 9"/>
          <p:cNvSpPr/>
          <p:nvPr/>
        </p:nvSpPr>
        <p:spPr>
          <a:xfrm>
            <a:off x="5500694" y="1000108"/>
            <a:ext cx="3500462" cy="571504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smtClean="0"/>
              <a:t>Queueing Theory</a:t>
            </a:r>
            <a:endParaRPr lang="en-US" b="1"/>
          </a:p>
        </p:txBody>
      </p:sp>
      <p:sp>
        <p:nvSpPr>
          <p:cNvPr id="33" name="Rectangle 32"/>
          <p:cNvSpPr/>
          <p:nvPr/>
        </p:nvSpPr>
        <p:spPr>
          <a:xfrm>
            <a:off x="142844" y="5143512"/>
            <a:ext cx="4500594" cy="857256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mtClean="0">
                <a:solidFill>
                  <a:schemeClr val="tx1"/>
                </a:solidFill>
              </a:rPr>
              <a:t>Least-attained-service (LAS) scheduling: Minimize memory episode time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4857752" y="5072074"/>
            <a:ext cx="4143372" cy="1000132"/>
          </a:xfrm>
          <a:prstGeom prst="rect">
            <a:avLst/>
          </a:prstGeom>
          <a:solidFill>
            <a:srgbClr val="FFFF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en-US" sz="2200" dirty="0" smtClean="0">
                <a:solidFill>
                  <a:schemeClr val="tx1"/>
                </a:solidFill>
              </a:rPr>
              <a:t>However, LAS does </a:t>
            </a:r>
            <a:r>
              <a:rPr lang="en-US" sz="2200" smtClean="0">
                <a:solidFill>
                  <a:schemeClr val="tx1"/>
                </a:solidFill>
              </a:rPr>
              <a:t>not consider </a:t>
            </a:r>
            <a:endParaRPr lang="en-US" sz="2200" dirty="0" smtClean="0">
              <a:solidFill>
                <a:schemeClr val="tx1"/>
              </a:solidFill>
            </a:endParaRPr>
          </a:p>
          <a:p>
            <a:pPr algn="ctr"/>
            <a:r>
              <a:rPr lang="en-US" sz="2200" dirty="0" smtClean="0">
                <a:solidFill>
                  <a:schemeClr val="tx1"/>
                </a:solidFill>
              </a:rPr>
              <a:t>long-term </a:t>
            </a:r>
            <a:r>
              <a:rPr lang="en-US" sz="2200" smtClean="0">
                <a:solidFill>
                  <a:schemeClr val="tx1"/>
                </a:solidFill>
              </a:rPr>
              <a:t>thread behavior</a:t>
            </a:r>
            <a:endParaRPr lang="en-US" sz="2200" dirty="0" smtClean="0">
              <a:solidFill>
                <a:schemeClr val="tx1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357158" y="3643314"/>
            <a:ext cx="4000528" cy="78581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Prioritize the </a:t>
            </a:r>
            <a:r>
              <a:rPr lang="en-US" smtClean="0">
                <a:solidFill>
                  <a:schemeClr val="tx1"/>
                </a:solidFill>
              </a:rPr>
              <a:t>memory episode with least-</a:t>
            </a:r>
            <a:r>
              <a:rPr lang="en-US" b="1" smtClean="0">
                <a:solidFill>
                  <a:schemeClr val="tx1"/>
                </a:solidFill>
              </a:rPr>
              <a:t>attained</a:t>
            </a:r>
            <a:r>
              <a:rPr lang="en-US" smtClean="0">
                <a:solidFill>
                  <a:schemeClr val="tx1"/>
                </a:solidFill>
              </a:rPr>
              <a:t>-service</a:t>
            </a:r>
            <a:endParaRPr lang="en-US" dirty="0" smtClean="0">
              <a:solidFill>
                <a:schemeClr val="tx1"/>
              </a:solidFill>
            </a:endParaRPr>
          </a:p>
        </p:txBody>
      </p:sp>
      <p:sp>
        <p:nvSpPr>
          <p:cNvPr id="40" name="Right Arrow 39"/>
          <p:cNvSpPr/>
          <p:nvPr/>
        </p:nvSpPr>
        <p:spPr>
          <a:xfrm rot="10800000">
            <a:off x="4357686" y="1500174"/>
            <a:ext cx="1143008" cy="1000132"/>
          </a:xfrm>
          <a:prstGeom prst="rightArrow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9" grpId="0" animBg="1"/>
      <p:bldP spid="35" grpId="0" animBg="1"/>
      <p:bldP spid="10" grpId="0" animBg="1"/>
      <p:bldP spid="33" grpId="0" animBg="1"/>
      <p:bldP spid="34" grpId="0" animBg="1"/>
      <p:bldP spid="32" grpId="0" animBg="1"/>
      <p:bldP spid="4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Long-Term </a:t>
            </a:r>
            <a:r>
              <a:rPr lang="en-US" dirty="0" smtClean="0"/>
              <a:t>Thread Behavior</a:t>
            </a:r>
            <a:endParaRPr lang="en-US" dirty="0"/>
          </a:p>
        </p:txBody>
      </p:sp>
      <p:sp>
        <p:nvSpPr>
          <p:cNvPr id="36" name="Slide Number Placeholder 3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C76AC29-6A0F-4B9E-B956-3C9EFFA38962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3143240" y="2643182"/>
            <a:ext cx="285752" cy="428628"/>
          </a:xfrm>
          <a:prstGeom prst="rect">
            <a:avLst/>
          </a:prstGeom>
          <a:solidFill>
            <a:srgbClr val="66FFFF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5" name="Rectangle 4"/>
          <p:cNvSpPr/>
          <p:nvPr/>
        </p:nvSpPr>
        <p:spPr>
          <a:xfrm>
            <a:off x="6786578" y="2643182"/>
            <a:ext cx="857256" cy="428628"/>
          </a:xfrm>
          <a:prstGeom prst="rect">
            <a:avLst/>
          </a:prstGeom>
          <a:solidFill>
            <a:srgbClr val="66FFFF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smtClean="0">
                <a:solidFill>
                  <a:schemeClr val="tx1"/>
                </a:solidFill>
              </a:rPr>
              <a:t>Mem.</a:t>
            </a:r>
            <a:br>
              <a:rPr lang="en-US" sz="1200" smtClean="0">
                <a:solidFill>
                  <a:schemeClr val="tx1"/>
                </a:solidFill>
              </a:rPr>
            </a:br>
            <a:r>
              <a:rPr lang="en-US" sz="1200" smtClean="0">
                <a:solidFill>
                  <a:schemeClr val="tx1"/>
                </a:solidFill>
              </a:rPr>
              <a:t>episode</a:t>
            </a:r>
            <a:endParaRPr lang="en-US" sz="120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81260" y="1285860"/>
            <a:ext cx="1285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mtClean="0"/>
              <a:t>Thread 1</a:t>
            </a:r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6643702" y="1285860"/>
            <a:ext cx="1285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mtClean="0"/>
              <a:t>Thread 2</a:t>
            </a:r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-32" y="2354041"/>
            <a:ext cx="20621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mtClean="0"/>
              <a:t>Short-term</a:t>
            </a:r>
            <a:br>
              <a:rPr lang="en-US" smtClean="0"/>
            </a:br>
            <a:r>
              <a:rPr lang="en-US" smtClean="0"/>
              <a:t>thread behavior</a:t>
            </a: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143108" y="4030165"/>
            <a:ext cx="2286016" cy="428628"/>
          </a:xfrm>
          <a:prstGeom prst="rect">
            <a:avLst/>
          </a:prstGeom>
          <a:solidFill>
            <a:srgbClr val="66FFFF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10" name="Rectangle 9"/>
          <p:cNvSpPr/>
          <p:nvPr/>
        </p:nvSpPr>
        <p:spPr>
          <a:xfrm>
            <a:off x="6786578" y="4052175"/>
            <a:ext cx="857256" cy="432018"/>
          </a:xfrm>
          <a:prstGeom prst="rect">
            <a:avLst/>
          </a:prstGeom>
          <a:solidFill>
            <a:srgbClr val="66FFFF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smtClean="0">
                <a:solidFill>
                  <a:schemeClr val="tx1"/>
                </a:solidFill>
              </a:rPr>
              <a:t>Mem.</a:t>
            </a:r>
            <a:br>
              <a:rPr lang="en-US" sz="1200" smtClean="0">
                <a:solidFill>
                  <a:schemeClr val="tx1"/>
                </a:solidFill>
              </a:rPr>
            </a:br>
            <a:r>
              <a:rPr lang="en-US" sz="1200" smtClean="0">
                <a:solidFill>
                  <a:schemeClr val="tx1"/>
                </a:solidFill>
              </a:rPr>
              <a:t>episode</a:t>
            </a:r>
            <a:endParaRPr lang="en-US" sz="1200"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-32" y="3912689"/>
            <a:ext cx="20621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mtClean="0"/>
              <a:t>Long-term</a:t>
            </a:r>
            <a:br>
              <a:rPr lang="en-US" smtClean="0"/>
            </a:br>
            <a:r>
              <a:rPr lang="en-US" smtClean="0"/>
              <a:t>thread behavior</a:t>
            </a:r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7643834" y="4055565"/>
            <a:ext cx="1285884" cy="428628"/>
          </a:xfrm>
          <a:prstGeom prst="rect">
            <a:avLst/>
          </a:prstGeom>
          <a:solidFill>
            <a:srgbClr val="FFC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smtClean="0">
                <a:solidFill>
                  <a:schemeClr val="tx1"/>
                </a:solidFill>
              </a:rPr>
              <a:t>Compute </a:t>
            </a:r>
          </a:p>
          <a:p>
            <a:pPr algn="ctr"/>
            <a:r>
              <a:rPr lang="en-US" sz="1200" smtClean="0">
                <a:solidFill>
                  <a:schemeClr val="tx1"/>
                </a:solidFill>
              </a:rPr>
              <a:t>episode</a:t>
            </a:r>
            <a:endParaRPr lang="en-US" sz="1200">
              <a:solidFill>
                <a:schemeClr val="tx1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572132" y="4055565"/>
            <a:ext cx="1214446" cy="428628"/>
          </a:xfrm>
          <a:prstGeom prst="rect">
            <a:avLst/>
          </a:prstGeom>
          <a:solidFill>
            <a:srgbClr val="FFC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smtClean="0">
                <a:solidFill>
                  <a:schemeClr val="tx1"/>
                </a:solidFill>
              </a:rPr>
              <a:t>Compute episode</a:t>
            </a:r>
            <a:endParaRPr lang="en-US" sz="1200">
              <a:solidFill>
                <a:schemeClr val="tx1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867144" y="4030165"/>
            <a:ext cx="142876" cy="428628"/>
          </a:xfrm>
          <a:prstGeom prst="rect">
            <a:avLst/>
          </a:prstGeom>
          <a:solidFill>
            <a:srgbClr val="FFC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>
              <a:solidFill>
                <a:schemeClr val="tx1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3438516" y="4030165"/>
            <a:ext cx="133352" cy="428628"/>
          </a:xfrm>
          <a:prstGeom prst="rect">
            <a:avLst/>
          </a:prstGeom>
          <a:solidFill>
            <a:srgbClr val="FFC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>
              <a:solidFill>
                <a:schemeClr val="tx1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3000364" y="4030165"/>
            <a:ext cx="133352" cy="428628"/>
          </a:xfrm>
          <a:prstGeom prst="rect">
            <a:avLst/>
          </a:prstGeom>
          <a:solidFill>
            <a:srgbClr val="FFC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>
              <a:solidFill>
                <a:schemeClr val="tx1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2571736" y="4030165"/>
            <a:ext cx="133352" cy="428628"/>
          </a:xfrm>
          <a:prstGeom prst="rect">
            <a:avLst/>
          </a:prstGeom>
          <a:solidFill>
            <a:srgbClr val="FFC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>
              <a:solidFill>
                <a:schemeClr val="tx1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4295772" y="4030165"/>
            <a:ext cx="133352" cy="428628"/>
          </a:xfrm>
          <a:prstGeom prst="rect">
            <a:avLst/>
          </a:prstGeom>
          <a:solidFill>
            <a:srgbClr val="FFC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>
              <a:solidFill>
                <a:schemeClr val="tx1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2143108" y="4030165"/>
            <a:ext cx="133352" cy="428628"/>
          </a:xfrm>
          <a:prstGeom prst="rect">
            <a:avLst/>
          </a:prstGeom>
          <a:solidFill>
            <a:srgbClr val="FFC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>
              <a:solidFill>
                <a:schemeClr val="tx1"/>
              </a:solidFill>
            </a:endParaRPr>
          </a:p>
        </p:txBody>
      </p:sp>
      <p:sp>
        <p:nvSpPr>
          <p:cNvPr id="26" name="Oval 25"/>
          <p:cNvSpPr/>
          <p:nvPr/>
        </p:nvSpPr>
        <p:spPr>
          <a:xfrm>
            <a:off x="2971788" y="3912689"/>
            <a:ext cx="633418" cy="642942"/>
          </a:xfrm>
          <a:prstGeom prst="ellipse">
            <a:avLst/>
          </a:prstGeom>
          <a:noFill/>
          <a:ln w="19050">
            <a:solidFill>
              <a:schemeClr val="tx1"/>
            </a:solidFill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Connector 27"/>
          <p:cNvCxnSpPr>
            <a:stCxn id="40" idx="6"/>
            <a:endCxn id="26" idx="6"/>
          </p:cNvCxnSpPr>
          <p:nvPr/>
        </p:nvCxnSpPr>
        <p:spPr>
          <a:xfrm flipH="1">
            <a:off x="3605206" y="2855115"/>
            <a:ext cx="3176" cy="137904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>
            <a:stCxn id="40" idx="2"/>
            <a:endCxn id="26" idx="2"/>
          </p:cNvCxnSpPr>
          <p:nvPr/>
        </p:nvCxnSpPr>
        <p:spPr>
          <a:xfrm rot="10800000" flipV="1">
            <a:off x="2971788" y="2855114"/>
            <a:ext cx="3176" cy="137904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>
            <a:stCxn id="62" idx="2"/>
            <a:endCxn id="63" idx="2"/>
          </p:cNvCxnSpPr>
          <p:nvPr/>
        </p:nvCxnSpPr>
        <p:spPr>
          <a:xfrm rot="10800000" flipV="1">
            <a:off x="6643702" y="2857495"/>
            <a:ext cx="1588" cy="1412383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4357686" y="2500306"/>
            <a:ext cx="12858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smtClean="0"/>
              <a:t>&gt;</a:t>
            </a:r>
          </a:p>
          <a:p>
            <a:pPr algn="ctr"/>
            <a:r>
              <a:rPr lang="en-US" smtClean="0"/>
              <a:t>priority</a:t>
            </a:r>
            <a:endParaRPr lang="en-US"/>
          </a:p>
        </p:txBody>
      </p:sp>
      <p:sp>
        <p:nvSpPr>
          <p:cNvPr id="42" name="TextBox 41"/>
          <p:cNvSpPr txBox="1"/>
          <p:nvPr/>
        </p:nvSpPr>
        <p:spPr>
          <a:xfrm>
            <a:off x="4357686" y="3874005"/>
            <a:ext cx="12858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smtClean="0">
                <a:solidFill>
                  <a:srgbClr val="FF0000"/>
                </a:solidFill>
              </a:rPr>
              <a:t>&lt;</a:t>
            </a:r>
          </a:p>
          <a:p>
            <a:pPr algn="ctr"/>
            <a:r>
              <a:rPr lang="en-US" smtClean="0">
                <a:solidFill>
                  <a:srgbClr val="FF0000"/>
                </a:solidFill>
              </a:rPr>
              <a:t>priority</a:t>
            </a:r>
            <a:endParaRPr lang="en-US">
              <a:solidFill>
                <a:srgbClr val="FF0000"/>
              </a:solidFill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714348" y="5214950"/>
            <a:ext cx="7643866" cy="857256"/>
          </a:xfrm>
          <a:prstGeom prst="rect">
            <a:avLst/>
          </a:prstGeom>
          <a:solidFill>
            <a:srgbClr val="FFFF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en-US" sz="2200" dirty="0" smtClean="0">
                <a:solidFill>
                  <a:schemeClr val="tx1"/>
                </a:solidFill>
              </a:rPr>
              <a:t>Prioritizing Thread 2 is </a:t>
            </a:r>
            <a:r>
              <a:rPr lang="en-US" sz="2200" smtClean="0">
                <a:solidFill>
                  <a:schemeClr val="tx1"/>
                </a:solidFill>
              </a:rPr>
              <a:t>more beneficial: </a:t>
            </a:r>
          </a:p>
          <a:p>
            <a:pPr algn="ctr"/>
            <a:r>
              <a:rPr lang="en-US" sz="2200" smtClean="0">
                <a:solidFill>
                  <a:schemeClr val="tx1"/>
                </a:solidFill>
              </a:rPr>
              <a:t>results </a:t>
            </a:r>
            <a:r>
              <a:rPr lang="en-US" sz="2200" dirty="0" smtClean="0">
                <a:solidFill>
                  <a:schemeClr val="tx1"/>
                </a:solidFill>
              </a:rPr>
              <a:t>in very long stretches of </a:t>
            </a:r>
            <a:r>
              <a:rPr lang="en-US" sz="2200" smtClean="0">
                <a:solidFill>
                  <a:schemeClr val="tx1"/>
                </a:solidFill>
              </a:rPr>
              <a:t>compute episodes</a:t>
            </a:r>
            <a:endParaRPr lang="en-US" sz="2200" dirty="0" smtClean="0">
              <a:solidFill>
                <a:schemeClr val="tx1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071670" y="2018876"/>
            <a:ext cx="25717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smtClean="0"/>
              <a:t>Short memory episode</a:t>
            </a:r>
            <a:endParaRPr lang="en-US" sz="1600"/>
          </a:p>
        </p:txBody>
      </p:sp>
      <p:sp>
        <p:nvSpPr>
          <p:cNvPr id="39" name="TextBox 38"/>
          <p:cNvSpPr txBox="1"/>
          <p:nvPr/>
        </p:nvSpPr>
        <p:spPr>
          <a:xfrm>
            <a:off x="6072198" y="2000240"/>
            <a:ext cx="25003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smtClean="0"/>
              <a:t>Long memory episode</a:t>
            </a:r>
            <a:endParaRPr lang="en-US" sz="1600"/>
          </a:p>
        </p:txBody>
      </p:sp>
      <p:cxnSp>
        <p:nvCxnSpPr>
          <p:cNvPr id="44" name="Straight Connector 43"/>
          <p:cNvCxnSpPr/>
          <p:nvPr/>
        </p:nvCxnSpPr>
        <p:spPr>
          <a:xfrm>
            <a:off x="214282" y="1857364"/>
            <a:ext cx="8501122" cy="1588"/>
          </a:xfrm>
          <a:prstGeom prst="line">
            <a:avLst/>
          </a:prstGeom>
          <a:ln w="12700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>
            <a:off x="214282" y="3429000"/>
            <a:ext cx="8501122" cy="1588"/>
          </a:xfrm>
          <a:prstGeom prst="line">
            <a:avLst/>
          </a:prstGeom>
          <a:ln w="12700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>
            <a:off x="214282" y="4929198"/>
            <a:ext cx="8501122" cy="1588"/>
          </a:xfrm>
          <a:prstGeom prst="line">
            <a:avLst/>
          </a:prstGeom>
          <a:ln w="12700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0" name="Oval 39"/>
          <p:cNvSpPr/>
          <p:nvPr/>
        </p:nvSpPr>
        <p:spPr>
          <a:xfrm>
            <a:off x="2974964" y="2533644"/>
            <a:ext cx="633418" cy="642942"/>
          </a:xfrm>
          <a:prstGeom prst="ellipse">
            <a:avLst/>
          </a:prstGeom>
          <a:noFill/>
          <a:ln w="19050">
            <a:solidFill>
              <a:schemeClr val="tx1"/>
            </a:solidFill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7" name="Straight Connector 56"/>
          <p:cNvCxnSpPr/>
          <p:nvPr/>
        </p:nvCxnSpPr>
        <p:spPr>
          <a:xfrm rot="5400000">
            <a:off x="143638" y="3071809"/>
            <a:ext cx="3713985" cy="796"/>
          </a:xfrm>
          <a:prstGeom prst="line">
            <a:avLst/>
          </a:prstGeom>
          <a:ln w="12700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2" name="Oval 61"/>
          <p:cNvSpPr/>
          <p:nvPr/>
        </p:nvSpPr>
        <p:spPr>
          <a:xfrm>
            <a:off x="6643702" y="2500306"/>
            <a:ext cx="1143008" cy="714380"/>
          </a:xfrm>
          <a:prstGeom prst="ellipse">
            <a:avLst/>
          </a:prstGeom>
          <a:noFill/>
          <a:ln w="19050">
            <a:solidFill>
              <a:schemeClr val="tx1"/>
            </a:solidFill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/>
          <p:cNvSpPr/>
          <p:nvPr/>
        </p:nvSpPr>
        <p:spPr>
          <a:xfrm>
            <a:off x="6643702" y="3912689"/>
            <a:ext cx="1143008" cy="714380"/>
          </a:xfrm>
          <a:prstGeom prst="ellipse">
            <a:avLst/>
          </a:prstGeom>
          <a:noFill/>
          <a:ln w="19050">
            <a:solidFill>
              <a:schemeClr val="tx1"/>
            </a:solidFill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6" name="Straight Connector 65"/>
          <p:cNvCxnSpPr>
            <a:stCxn id="62" idx="6"/>
            <a:endCxn id="63" idx="6"/>
          </p:cNvCxnSpPr>
          <p:nvPr/>
        </p:nvCxnSpPr>
        <p:spPr>
          <a:xfrm>
            <a:off x="7786710" y="2857496"/>
            <a:ext cx="1588" cy="1412383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Rectangle 51"/>
          <p:cNvSpPr/>
          <p:nvPr/>
        </p:nvSpPr>
        <p:spPr>
          <a:xfrm>
            <a:off x="-32" y="3429000"/>
            <a:ext cx="9144000" cy="164307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6" grpId="0" animBg="1"/>
      <p:bldP spid="17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6" grpId="0" animBg="1"/>
      <p:bldP spid="42" grpId="0"/>
      <p:bldP spid="43" grpId="0" animBg="1"/>
      <p:bldP spid="40" grpId="0" animBg="1"/>
      <p:bldP spid="62" grpId="0" animBg="1"/>
      <p:bldP spid="63" grpId="0" animBg="1"/>
      <p:bldP spid="5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smtClean="0"/>
              <a:t>Quantum-Based Attained Service of </a:t>
            </a:r>
            <a:r>
              <a:rPr lang="en-US" sz="3600" dirty="0" smtClean="0"/>
              <a:t>a Thread</a:t>
            </a:r>
            <a:endParaRPr lang="en-US" sz="3600" dirty="0"/>
          </a:p>
        </p:txBody>
      </p:sp>
      <p:sp>
        <p:nvSpPr>
          <p:cNvPr id="100" name="Slide Number Placeholder 9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C76AC29-6A0F-4B9E-B956-3C9EFFA38962}" type="slidenum">
              <a:rPr lang="en-US" smtClean="0"/>
              <a:pPr/>
              <a:t>17</a:t>
            </a:fld>
            <a:endParaRPr lang="en-US"/>
          </a:p>
        </p:txBody>
      </p:sp>
      <p:cxnSp>
        <p:nvCxnSpPr>
          <p:cNvPr id="4" name="Straight Arrow Connector 3"/>
          <p:cNvCxnSpPr/>
          <p:nvPr/>
        </p:nvCxnSpPr>
        <p:spPr>
          <a:xfrm rot="5400000" flipH="1" flipV="1">
            <a:off x="2605399" y="1750198"/>
            <a:ext cx="1010337" cy="693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>
            <a:off x="3110567" y="2255373"/>
            <a:ext cx="2306080" cy="681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rot="5400000" flipH="1" flipV="1">
            <a:off x="3283333" y="2178826"/>
            <a:ext cx="153081" cy="69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rot="5400000" flipH="1" flipV="1">
            <a:off x="3439495" y="2025404"/>
            <a:ext cx="153081" cy="69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rot="5400000" flipH="1" flipV="1">
            <a:off x="3594619" y="1872323"/>
            <a:ext cx="153081" cy="69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5400000" flipH="1" flipV="1">
            <a:off x="3859579" y="1857355"/>
            <a:ext cx="122465" cy="69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rot="5400000" flipH="1" flipV="1">
            <a:off x="4062067" y="1841706"/>
            <a:ext cx="153081" cy="69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rot="5400000" flipH="1" flipV="1">
            <a:off x="4249740" y="1688625"/>
            <a:ext cx="153081" cy="69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rot="5400000" flipH="1" flipV="1">
            <a:off x="4436026" y="1688625"/>
            <a:ext cx="153081" cy="69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rot="5400000" flipH="1" flipV="1">
            <a:off x="4560679" y="1841706"/>
            <a:ext cx="153081" cy="69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rot="5400000" flipH="1" flipV="1">
            <a:off x="4701187" y="2010096"/>
            <a:ext cx="183698" cy="69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rot="5400000" flipH="1" flipV="1">
            <a:off x="4873004" y="2178486"/>
            <a:ext cx="153081" cy="69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3359873" y="2102291"/>
            <a:ext cx="155816" cy="68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3515689" y="1948529"/>
            <a:ext cx="155816" cy="68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3671506" y="1795448"/>
            <a:ext cx="249306" cy="68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3920812" y="1918594"/>
            <a:ext cx="218143" cy="68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4138954" y="1765512"/>
            <a:ext cx="186979" cy="68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4325934" y="1612431"/>
            <a:ext cx="186979" cy="68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4512913" y="1764832"/>
            <a:ext cx="124653" cy="68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4637566" y="1918594"/>
            <a:ext cx="155816" cy="68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4793383" y="2102291"/>
            <a:ext cx="155816" cy="68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5042689" y="2255373"/>
            <a:ext cx="685591" cy="145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smtClean="0"/>
              <a:t>Time</a:t>
            </a:r>
            <a:endParaRPr lang="en-US" sz="1600"/>
          </a:p>
        </p:txBody>
      </p:sp>
      <p:sp>
        <p:nvSpPr>
          <p:cNvPr id="26" name="TextBox 25"/>
          <p:cNvSpPr txBox="1"/>
          <p:nvPr/>
        </p:nvSpPr>
        <p:spPr>
          <a:xfrm rot="16200000">
            <a:off x="1756835" y="1529258"/>
            <a:ext cx="19288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smtClean="0"/>
              <a:t>Outstanding memory requests</a:t>
            </a:r>
            <a:endParaRPr lang="en-US" sz="1600"/>
          </a:p>
        </p:txBody>
      </p:sp>
      <p:cxnSp>
        <p:nvCxnSpPr>
          <p:cNvPr id="27" name="Straight Connector 26"/>
          <p:cNvCxnSpPr/>
          <p:nvPr/>
        </p:nvCxnSpPr>
        <p:spPr>
          <a:xfrm rot="5400000">
            <a:off x="3444469" y="1984764"/>
            <a:ext cx="1112055" cy="1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3359873" y="2428868"/>
            <a:ext cx="654428" cy="681"/>
          </a:xfrm>
          <a:prstGeom prst="straightConnector1">
            <a:avLst/>
          </a:prstGeom>
          <a:ln w="19050">
            <a:headEnd type="arrow" w="lg" len="lg"/>
            <a:tailEnd type="arrow" w="lg" len="lg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2656448" y="2559602"/>
            <a:ext cx="20584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mtClean="0"/>
              <a:t>Attained service</a:t>
            </a:r>
            <a:endParaRPr lang="en-US"/>
          </a:p>
        </p:txBody>
      </p:sp>
      <p:sp>
        <p:nvSpPr>
          <p:cNvPr id="34" name="TextBox 33"/>
          <p:cNvSpPr txBox="1"/>
          <p:nvPr/>
        </p:nvSpPr>
        <p:spPr>
          <a:xfrm>
            <a:off x="152368" y="1500175"/>
            <a:ext cx="19907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smtClean="0"/>
              <a:t>Short-term</a:t>
            </a:r>
            <a:br>
              <a:rPr lang="en-US" sz="2000" smtClean="0"/>
            </a:br>
            <a:r>
              <a:rPr lang="en-US" sz="2000" smtClean="0"/>
              <a:t>thread behavior</a:t>
            </a:r>
            <a:endParaRPr lang="en-US" sz="2000"/>
          </a:p>
        </p:txBody>
      </p:sp>
      <p:sp>
        <p:nvSpPr>
          <p:cNvPr id="102" name="Rectangle 101"/>
          <p:cNvSpPr/>
          <p:nvPr/>
        </p:nvSpPr>
        <p:spPr>
          <a:xfrm>
            <a:off x="571472" y="5143512"/>
            <a:ext cx="8001056" cy="876288"/>
          </a:xfrm>
          <a:prstGeom prst="rect">
            <a:avLst/>
          </a:prstGeom>
          <a:solidFill>
            <a:srgbClr val="FFFF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We divide time into large, fixed-length intervals</a:t>
            </a:r>
            <a:r>
              <a:rPr lang="en-US" sz="2400" smtClean="0">
                <a:solidFill>
                  <a:schemeClr val="tx1"/>
                </a:solidFill>
              </a:rPr>
              <a:t>: </a:t>
            </a:r>
          </a:p>
          <a:p>
            <a:pPr algn="ctr"/>
            <a:r>
              <a:rPr lang="en-US" sz="2400" b="1" smtClean="0">
                <a:solidFill>
                  <a:schemeClr val="tx1"/>
                </a:solidFill>
              </a:rPr>
              <a:t>quanta</a:t>
            </a:r>
            <a:r>
              <a:rPr lang="en-US" sz="2400" smtClean="0">
                <a:solidFill>
                  <a:schemeClr val="tx1"/>
                </a:solidFill>
              </a:rPr>
              <a:t> </a:t>
            </a:r>
            <a:r>
              <a:rPr lang="en-US" sz="2400" dirty="0" smtClean="0">
                <a:solidFill>
                  <a:schemeClr val="tx1"/>
                </a:solidFill>
              </a:rPr>
              <a:t>(millions of </a:t>
            </a:r>
            <a:r>
              <a:rPr lang="en-US" sz="2400" smtClean="0">
                <a:solidFill>
                  <a:schemeClr val="tx1"/>
                </a:solidFill>
              </a:rPr>
              <a:t>cycles) </a:t>
            </a:r>
            <a:endParaRPr lang="en-US" sz="2400" dirty="0" smtClean="0">
              <a:solidFill>
                <a:schemeClr val="tx1"/>
              </a:solidFill>
            </a:endParaRPr>
          </a:p>
        </p:txBody>
      </p:sp>
      <p:grpSp>
        <p:nvGrpSpPr>
          <p:cNvPr id="107" name="Group 106"/>
          <p:cNvGrpSpPr/>
          <p:nvPr/>
        </p:nvGrpSpPr>
        <p:grpSpPr>
          <a:xfrm>
            <a:off x="3786182" y="4527500"/>
            <a:ext cx="3714776" cy="473136"/>
            <a:chOff x="3428992" y="4427544"/>
            <a:chExt cx="3714776" cy="473136"/>
          </a:xfrm>
        </p:grpSpPr>
        <p:cxnSp>
          <p:nvCxnSpPr>
            <p:cNvPr id="61" name="Straight Arrow Connector 60"/>
            <p:cNvCxnSpPr/>
            <p:nvPr/>
          </p:nvCxnSpPr>
          <p:spPr>
            <a:xfrm>
              <a:off x="3428992" y="4427544"/>
              <a:ext cx="3714776" cy="1588"/>
            </a:xfrm>
            <a:prstGeom prst="straightConnector1">
              <a:avLst/>
            </a:prstGeom>
            <a:ln w="19050">
              <a:solidFill>
                <a:srgbClr val="FF0000"/>
              </a:solidFill>
              <a:headEnd type="arrow" w="lg" len="lg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TextBox 61"/>
            <p:cNvSpPr txBox="1"/>
            <p:nvPr/>
          </p:nvSpPr>
          <p:spPr>
            <a:xfrm>
              <a:off x="3799456" y="4500570"/>
              <a:ext cx="234418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smtClean="0">
                  <a:solidFill>
                    <a:srgbClr val="FF0000"/>
                  </a:solidFill>
                </a:rPr>
                <a:t>Attained service</a:t>
              </a:r>
              <a:endParaRPr lang="en-US" sz="2000" b="1">
                <a:solidFill>
                  <a:srgbClr val="FF0000"/>
                </a:solidFill>
              </a:endParaRPr>
            </a:p>
          </p:txBody>
        </p:sp>
      </p:grpSp>
      <p:sp>
        <p:nvSpPr>
          <p:cNvPr id="35" name="TextBox 34"/>
          <p:cNvSpPr txBox="1"/>
          <p:nvPr/>
        </p:nvSpPr>
        <p:spPr>
          <a:xfrm>
            <a:off x="152368" y="3668443"/>
            <a:ext cx="19907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smtClean="0"/>
              <a:t>Long-term</a:t>
            </a:r>
            <a:br>
              <a:rPr lang="en-US" sz="2000" smtClean="0"/>
            </a:br>
            <a:r>
              <a:rPr lang="en-US" sz="2000" smtClean="0"/>
              <a:t>thread behavior</a:t>
            </a:r>
            <a:endParaRPr lang="en-US" sz="2000"/>
          </a:p>
        </p:txBody>
      </p:sp>
      <p:grpSp>
        <p:nvGrpSpPr>
          <p:cNvPr id="118" name="Group 117"/>
          <p:cNvGrpSpPr/>
          <p:nvPr/>
        </p:nvGrpSpPr>
        <p:grpSpPr>
          <a:xfrm>
            <a:off x="2428860" y="2946404"/>
            <a:ext cx="6400631" cy="1928826"/>
            <a:chOff x="2428860" y="2946404"/>
            <a:chExt cx="6400631" cy="1928826"/>
          </a:xfrm>
        </p:grpSpPr>
        <p:cxnSp>
          <p:nvCxnSpPr>
            <p:cNvPr id="69" name="Straight Connector 68"/>
            <p:cNvCxnSpPr/>
            <p:nvPr/>
          </p:nvCxnSpPr>
          <p:spPr>
            <a:xfrm rot="5400000">
              <a:off x="6348426" y="4100460"/>
              <a:ext cx="214314" cy="71438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5400000">
              <a:off x="6419864" y="4529088"/>
              <a:ext cx="214314" cy="71438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6200000" flipH="1">
              <a:off x="6384145" y="4279055"/>
              <a:ext cx="214314" cy="142876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5400000">
              <a:off x="6500826" y="4100460"/>
              <a:ext cx="214314" cy="71438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rot="5400000">
              <a:off x="6572264" y="4529088"/>
              <a:ext cx="214314" cy="71438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TextBox 58"/>
            <p:cNvSpPr txBox="1"/>
            <p:nvPr/>
          </p:nvSpPr>
          <p:spPr>
            <a:xfrm rot="16200000">
              <a:off x="1756835" y="3618429"/>
              <a:ext cx="192882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smtClean="0"/>
                <a:t>Outstanding memory requests</a:t>
              </a:r>
              <a:endParaRPr lang="en-US" sz="1600"/>
            </a:p>
          </p:txBody>
        </p:sp>
        <p:cxnSp>
          <p:nvCxnSpPr>
            <p:cNvPr id="37" name="Straight Arrow Connector 36"/>
            <p:cNvCxnSpPr/>
            <p:nvPr/>
          </p:nvCxnSpPr>
          <p:spPr>
            <a:xfrm rot="5400000" flipH="1" flipV="1">
              <a:off x="2605399" y="3839369"/>
              <a:ext cx="1010337" cy="693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Arrow Connector 37"/>
            <p:cNvCxnSpPr/>
            <p:nvPr/>
          </p:nvCxnSpPr>
          <p:spPr>
            <a:xfrm>
              <a:off x="3114664" y="4330650"/>
              <a:ext cx="5441988" cy="158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5400000" flipH="1" flipV="1">
              <a:off x="3283333" y="4267997"/>
              <a:ext cx="153081" cy="69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rot="5400000" flipH="1" flipV="1">
              <a:off x="3439495" y="4114575"/>
              <a:ext cx="153081" cy="69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 flipH="1" flipV="1">
              <a:off x="3594619" y="3961494"/>
              <a:ext cx="153081" cy="69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rot="5400000" flipH="1" flipV="1">
              <a:off x="3859579" y="3946526"/>
              <a:ext cx="122465" cy="69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5400000" flipH="1" flipV="1">
              <a:off x="4062067" y="3930877"/>
              <a:ext cx="153081" cy="69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rot="5400000" flipH="1" flipV="1">
              <a:off x="4249740" y="3777796"/>
              <a:ext cx="153081" cy="69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5400000" flipH="1" flipV="1">
              <a:off x="4436026" y="3777796"/>
              <a:ext cx="153081" cy="69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rot="5400000" flipH="1" flipV="1">
              <a:off x="4560679" y="3930877"/>
              <a:ext cx="153081" cy="69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5400000" flipH="1" flipV="1">
              <a:off x="4701187" y="4099267"/>
              <a:ext cx="183698" cy="69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rot="5400000" flipH="1" flipV="1">
              <a:off x="4873004" y="4267657"/>
              <a:ext cx="153081" cy="69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>
              <a:off x="3359873" y="4191462"/>
              <a:ext cx="155816" cy="68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>
              <a:off x="3515689" y="4037700"/>
              <a:ext cx="155816" cy="68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>
              <a:off x="3671506" y="3884619"/>
              <a:ext cx="249306" cy="68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>
              <a:off x="3920812" y="4007765"/>
              <a:ext cx="218143" cy="68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4138954" y="3854683"/>
              <a:ext cx="186979" cy="68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>
              <a:off x="4325934" y="3701602"/>
              <a:ext cx="186979" cy="68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>
              <a:off x="4512913" y="3854003"/>
              <a:ext cx="124653" cy="68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>
              <a:off x="4637566" y="4007765"/>
              <a:ext cx="155816" cy="68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>
              <a:off x="4793383" y="4191462"/>
              <a:ext cx="155816" cy="68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TextBox 57"/>
            <p:cNvSpPr txBox="1"/>
            <p:nvPr/>
          </p:nvSpPr>
          <p:spPr>
            <a:xfrm>
              <a:off x="8143900" y="4344544"/>
              <a:ext cx="685591" cy="1450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smtClean="0"/>
                <a:t>Time</a:t>
              </a:r>
              <a:endParaRPr lang="en-US" sz="1600"/>
            </a:p>
          </p:txBody>
        </p:sp>
        <p:cxnSp>
          <p:nvCxnSpPr>
            <p:cNvPr id="60" name="Straight Connector 59"/>
            <p:cNvCxnSpPr/>
            <p:nvPr/>
          </p:nvCxnSpPr>
          <p:spPr>
            <a:xfrm rot="16200000" flipH="1">
              <a:off x="6858017" y="3957584"/>
              <a:ext cx="1285883" cy="1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TextBox 66"/>
            <p:cNvSpPr txBox="1"/>
            <p:nvPr/>
          </p:nvSpPr>
          <p:spPr>
            <a:xfrm>
              <a:off x="6215074" y="3457518"/>
              <a:ext cx="68559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smtClean="0"/>
                <a:t>…</a:t>
              </a:r>
              <a:endParaRPr lang="en-US" sz="2800" b="1"/>
            </a:p>
          </p:txBody>
        </p:sp>
        <p:cxnSp>
          <p:nvCxnSpPr>
            <p:cNvPr id="77" name="Straight Connector 76"/>
            <p:cNvCxnSpPr/>
            <p:nvPr/>
          </p:nvCxnSpPr>
          <p:spPr>
            <a:xfrm rot="16200000" flipH="1">
              <a:off x="6536545" y="4279055"/>
              <a:ext cx="214314" cy="142876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rot="5400000" flipH="1" flipV="1">
              <a:off x="5148621" y="4261586"/>
              <a:ext cx="153081" cy="69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rot="5400000" flipH="1" flipV="1">
              <a:off x="5304783" y="4108164"/>
              <a:ext cx="153081" cy="69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rot="5400000" flipH="1" flipV="1">
              <a:off x="5459907" y="3955083"/>
              <a:ext cx="153081" cy="69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rot="5400000" flipH="1" flipV="1">
              <a:off x="5724867" y="3940115"/>
              <a:ext cx="122465" cy="69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>
              <a:off x="5225161" y="4185051"/>
              <a:ext cx="155816" cy="68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>
              <a:off x="5380977" y="4031289"/>
              <a:ext cx="155816" cy="68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>
              <a:off x="5536794" y="3878208"/>
              <a:ext cx="249306" cy="68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rot="5400000" flipH="1" flipV="1">
              <a:off x="5850067" y="4082425"/>
              <a:ext cx="183698" cy="69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rot="5400000" flipH="1" flipV="1">
              <a:off x="6021884" y="4250815"/>
              <a:ext cx="153081" cy="69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>
              <a:off x="5786446" y="3990923"/>
              <a:ext cx="155816" cy="68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>
              <a:off x="5942263" y="4174620"/>
              <a:ext cx="155816" cy="68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5400000" flipH="1" flipV="1">
              <a:off x="6979436" y="4237887"/>
              <a:ext cx="153081" cy="69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rot="5400000" flipH="1" flipV="1">
              <a:off x="7135598" y="4084465"/>
              <a:ext cx="153081" cy="69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/>
            <p:cNvCxnSpPr/>
            <p:nvPr/>
          </p:nvCxnSpPr>
          <p:spPr>
            <a:xfrm rot="5400000" flipH="1" flipV="1">
              <a:off x="7290722" y="3931384"/>
              <a:ext cx="153081" cy="69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/>
            <p:cNvCxnSpPr/>
            <p:nvPr/>
          </p:nvCxnSpPr>
          <p:spPr>
            <a:xfrm rot="5400000" flipH="1" flipV="1">
              <a:off x="7555682" y="3916416"/>
              <a:ext cx="122465" cy="69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/>
            <p:cNvCxnSpPr/>
            <p:nvPr/>
          </p:nvCxnSpPr>
          <p:spPr>
            <a:xfrm>
              <a:off x="7055976" y="4161352"/>
              <a:ext cx="155816" cy="68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/>
            <p:cNvCxnSpPr/>
            <p:nvPr/>
          </p:nvCxnSpPr>
          <p:spPr>
            <a:xfrm>
              <a:off x="7211792" y="4007590"/>
              <a:ext cx="155816" cy="68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/>
            <p:cNvCxnSpPr/>
            <p:nvPr/>
          </p:nvCxnSpPr>
          <p:spPr>
            <a:xfrm>
              <a:off x="7367609" y="3854509"/>
              <a:ext cx="249306" cy="68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/>
            <p:cNvCxnSpPr/>
            <p:nvPr/>
          </p:nvCxnSpPr>
          <p:spPr>
            <a:xfrm rot="5400000" flipH="1" flipV="1">
              <a:off x="7680882" y="4058726"/>
              <a:ext cx="183698" cy="69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/>
            <p:cNvCxnSpPr/>
            <p:nvPr/>
          </p:nvCxnSpPr>
          <p:spPr>
            <a:xfrm rot="5400000" flipH="1" flipV="1">
              <a:off x="7852699" y="4227116"/>
              <a:ext cx="153081" cy="69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/>
            <p:cNvCxnSpPr/>
            <p:nvPr/>
          </p:nvCxnSpPr>
          <p:spPr>
            <a:xfrm>
              <a:off x="7617261" y="3967224"/>
              <a:ext cx="155816" cy="68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/>
            <p:cNvCxnSpPr/>
            <p:nvPr/>
          </p:nvCxnSpPr>
          <p:spPr>
            <a:xfrm>
              <a:off x="7773078" y="4150921"/>
              <a:ext cx="155816" cy="68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/>
            <p:cNvCxnSpPr/>
            <p:nvPr/>
          </p:nvCxnSpPr>
          <p:spPr>
            <a:xfrm rot="16200000" flipH="1">
              <a:off x="3143241" y="3957584"/>
              <a:ext cx="1285883" cy="1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Arrow Connector 104"/>
            <p:cNvCxnSpPr/>
            <p:nvPr/>
          </p:nvCxnSpPr>
          <p:spPr>
            <a:xfrm>
              <a:off x="3786182" y="3528956"/>
              <a:ext cx="3714776" cy="1588"/>
            </a:xfrm>
            <a:prstGeom prst="straightConnector1">
              <a:avLst/>
            </a:prstGeom>
            <a:ln w="19050">
              <a:solidFill>
                <a:srgbClr val="0070C0"/>
              </a:solidFill>
              <a:prstDash val="solid"/>
              <a:headEnd type="arrow" w="lg" len="lg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6" name="TextBox 105"/>
            <p:cNvSpPr txBox="1"/>
            <p:nvPr/>
          </p:nvSpPr>
          <p:spPr>
            <a:xfrm>
              <a:off x="3857620" y="3100328"/>
              <a:ext cx="35719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smtClean="0">
                  <a:solidFill>
                    <a:srgbClr val="0070C0"/>
                  </a:solidFill>
                </a:rPr>
                <a:t>Quantum</a:t>
              </a:r>
              <a:r>
                <a:rPr lang="en-US" sz="1600" smtClean="0"/>
                <a:t> </a:t>
              </a:r>
              <a:r>
                <a:rPr lang="en-US" smtClean="0"/>
                <a:t>(millions of cycles)</a:t>
              </a:r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" grpId="1" animBg="1"/>
      <p:bldP spid="3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Outline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00108"/>
            <a:ext cx="8610600" cy="5214974"/>
          </a:xfrm>
        </p:spPr>
        <p:txBody>
          <a:bodyPr>
            <a:noAutofit/>
          </a:bodyPr>
          <a:lstStyle/>
          <a:p>
            <a:r>
              <a:rPr lang="en-US" sz="2800" dirty="0" smtClean="0"/>
              <a:t>Motivation</a:t>
            </a:r>
          </a:p>
          <a:p>
            <a:r>
              <a:rPr lang="en-US" sz="2800" dirty="0" smtClean="0"/>
              <a:t>Rethinking Memory Scheduling</a:t>
            </a:r>
          </a:p>
          <a:p>
            <a:pPr lvl="1"/>
            <a:r>
              <a:rPr lang="en-US" sz="2400" dirty="0" smtClean="0"/>
              <a:t>Minimizing Memory Episode Time</a:t>
            </a:r>
          </a:p>
          <a:p>
            <a:r>
              <a:rPr lang="en-US" sz="2800" dirty="0" smtClean="0"/>
              <a:t>ATLAS</a:t>
            </a:r>
          </a:p>
          <a:p>
            <a:pPr lvl="1"/>
            <a:r>
              <a:rPr lang="en-US" sz="2400" dirty="0" smtClean="0"/>
              <a:t>Least Attained Service Memory Scheduling</a:t>
            </a:r>
          </a:p>
          <a:p>
            <a:pPr lvl="1"/>
            <a:r>
              <a:rPr lang="en-US" sz="2400" dirty="0" smtClean="0">
                <a:solidFill>
                  <a:srgbClr val="FF0000"/>
                </a:solidFill>
              </a:rPr>
              <a:t>Thread Ranking </a:t>
            </a:r>
          </a:p>
          <a:p>
            <a:pPr lvl="1"/>
            <a:r>
              <a:rPr lang="en-US" sz="2400" dirty="0" smtClean="0">
                <a:solidFill>
                  <a:schemeClr val="bg1">
                    <a:lumMod val="75000"/>
                  </a:schemeClr>
                </a:solidFill>
              </a:rPr>
              <a:t>Request Prioritization Rules</a:t>
            </a:r>
          </a:p>
          <a:p>
            <a:pPr lvl="1"/>
            <a:r>
              <a:rPr lang="en-US" sz="2400" dirty="0" smtClean="0">
                <a:solidFill>
                  <a:schemeClr val="bg1">
                    <a:lumMod val="75000"/>
                  </a:schemeClr>
                </a:solidFill>
              </a:rPr>
              <a:t>Coordination</a:t>
            </a:r>
          </a:p>
          <a:p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</a:rPr>
              <a:t>Evaluation</a:t>
            </a:r>
          </a:p>
          <a:p>
            <a:r>
              <a:rPr lang="en-US" sz="2800" smtClean="0">
                <a:solidFill>
                  <a:schemeClr val="bg1">
                    <a:lumMod val="75000"/>
                  </a:schemeClr>
                </a:solidFill>
              </a:rPr>
              <a:t>Conclusion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18</a:t>
            </a:fld>
            <a:endParaRPr lang="en-US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LAS Thread Ranking</a:t>
            </a:r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952448" y="1428736"/>
            <a:ext cx="7429552" cy="928694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 anchorCtr="0"/>
          <a:lstStyle/>
          <a:p>
            <a:r>
              <a:rPr lang="en-US" sz="2000" smtClean="0">
                <a:solidFill>
                  <a:schemeClr val="tx1"/>
                </a:solidFill>
              </a:rPr>
              <a:t>Each </a:t>
            </a:r>
            <a:r>
              <a:rPr lang="en-US" sz="2000" dirty="0" smtClean="0">
                <a:solidFill>
                  <a:schemeClr val="tx1"/>
                </a:solidFill>
              </a:rPr>
              <a:t>thread’s attained service (AS) is tracked </a:t>
            </a:r>
            <a:r>
              <a:rPr lang="en-US" sz="2000" smtClean="0">
                <a:solidFill>
                  <a:schemeClr val="tx1"/>
                </a:solidFill>
              </a:rPr>
              <a:t>by MCs</a:t>
            </a:r>
            <a:endParaRPr lang="en-US" sz="2000" dirty="0" smtClean="0">
              <a:solidFill>
                <a:schemeClr val="tx1"/>
              </a:solidFill>
            </a:endParaRPr>
          </a:p>
          <a:p>
            <a:endParaRPr lang="en-US" sz="1000" dirty="0" smtClean="0">
              <a:solidFill>
                <a:schemeClr val="tx1"/>
              </a:solidFill>
            </a:endParaRPr>
          </a:p>
          <a:p>
            <a:pPr algn="ctr"/>
            <a:r>
              <a:rPr lang="en-US" sz="2000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AS</a:t>
            </a:r>
            <a:r>
              <a:rPr lang="en-US" sz="2000" i="1" baseline="-25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= A </a:t>
            </a:r>
            <a:r>
              <a:rPr lang="en-US" sz="2000" i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thread’s AS during </a:t>
            </a:r>
            <a:r>
              <a:rPr lang="en-US" sz="2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only the </a:t>
            </a:r>
            <a:r>
              <a:rPr lang="en-US" sz="2000" i="1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i-th</a:t>
            </a:r>
            <a:r>
              <a:rPr lang="en-US" sz="2000" i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quantum</a:t>
            </a:r>
            <a:endParaRPr lang="en-US" sz="2000" dirty="0" smtClean="0">
              <a:solidFill>
                <a:schemeClr val="tx1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952448" y="3071810"/>
            <a:ext cx="7429552" cy="1714512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r>
              <a:rPr lang="en-US" sz="2000" smtClean="0">
                <a:solidFill>
                  <a:schemeClr val="tx1"/>
                </a:solidFill>
              </a:rPr>
              <a:t>Each thread’s </a:t>
            </a:r>
            <a:r>
              <a:rPr lang="en-US" sz="2000" b="1" smtClean="0">
                <a:solidFill>
                  <a:schemeClr val="tx1"/>
                </a:solidFill>
              </a:rPr>
              <a:t>TotalAS</a:t>
            </a:r>
            <a:r>
              <a:rPr lang="en-US" sz="2000" smtClean="0">
                <a:solidFill>
                  <a:schemeClr val="tx1"/>
                </a:solidFill>
              </a:rPr>
              <a:t> </a:t>
            </a:r>
            <a:r>
              <a:rPr lang="en-US" sz="2000" dirty="0" smtClean="0">
                <a:solidFill>
                  <a:schemeClr val="tx1"/>
                </a:solidFill>
              </a:rPr>
              <a:t>computed as:</a:t>
            </a:r>
          </a:p>
          <a:p>
            <a:endParaRPr lang="en-US" sz="900" dirty="0" smtClean="0">
              <a:solidFill>
                <a:schemeClr val="tx1"/>
              </a:solidFill>
            </a:endParaRPr>
          </a:p>
          <a:p>
            <a:pPr algn="ctr"/>
            <a:r>
              <a:rPr lang="en-US" sz="2000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TotalAS</a:t>
            </a:r>
            <a:r>
              <a:rPr lang="en-US" sz="2000" i="1" baseline="-25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i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el-GR" sz="2000" i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α</a:t>
            </a:r>
            <a:r>
              <a:rPr lang="en-US" sz="2000" i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l-GR" sz="2000" i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·</a:t>
            </a:r>
            <a:r>
              <a:rPr lang="en-US" sz="2000" i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TotalAS</a:t>
            </a:r>
            <a:r>
              <a:rPr lang="en-US" sz="2000" i="1" baseline="-250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i-1</a:t>
            </a:r>
            <a:r>
              <a:rPr lang="en-US" sz="2000" i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US" sz="2000" i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(1-</a:t>
            </a:r>
            <a:r>
              <a:rPr lang="el-GR" sz="2000" i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α</a:t>
            </a:r>
            <a:r>
              <a:rPr lang="en-US" sz="2000" i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l-GR" sz="2000" i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·</a:t>
            </a:r>
            <a:r>
              <a:rPr lang="en-US" sz="2000" i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AS</a:t>
            </a:r>
            <a:r>
              <a:rPr lang="en-US" sz="2000" i="1" baseline="-250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endParaRPr lang="en-US" sz="2000" i="1" baseline="-25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2000" smtClean="0">
                <a:solidFill>
                  <a:schemeClr val="tx1"/>
                </a:solidFill>
              </a:rPr>
              <a:t>High </a:t>
            </a:r>
            <a:r>
              <a:rPr lang="el-GR" sz="2000" i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α</a:t>
            </a:r>
            <a:r>
              <a:rPr lang="en-US" sz="2000" i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i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 More bias towards history</a:t>
            </a:r>
            <a:endParaRPr lang="en-US" sz="200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sz="1600" dirty="0" smtClean="0">
              <a:solidFill>
                <a:schemeClr val="tx1"/>
              </a:solidFill>
            </a:endParaRPr>
          </a:p>
          <a:p>
            <a:r>
              <a:rPr lang="en-US" sz="2000" dirty="0" smtClean="0">
                <a:solidFill>
                  <a:schemeClr val="tx1"/>
                </a:solidFill>
              </a:rPr>
              <a:t>Threads are ranked</a:t>
            </a:r>
            <a:r>
              <a:rPr lang="en-US" sz="2000" smtClean="0">
                <a:solidFill>
                  <a:schemeClr val="tx1"/>
                </a:solidFill>
              </a:rPr>
              <a:t>, favoring threads with lower TotalAS</a:t>
            </a:r>
            <a:endParaRPr lang="en-US" sz="2000" dirty="0" smtClean="0">
              <a:solidFill>
                <a:schemeClr val="tx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952448" y="5500702"/>
            <a:ext cx="7429552" cy="571504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smtClean="0">
                <a:solidFill>
                  <a:schemeClr val="tx1"/>
                </a:solidFill>
              </a:rPr>
              <a:t>Threads are serviced according to their ranking</a:t>
            </a:r>
            <a:endParaRPr lang="en-US" sz="2000">
              <a:solidFill>
                <a:schemeClr val="tx1"/>
              </a:solidFill>
            </a:endParaRPr>
          </a:p>
        </p:txBody>
      </p:sp>
      <p:sp>
        <p:nvSpPr>
          <p:cNvPr id="27" name="Down Arrow 26"/>
          <p:cNvSpPr/>
          <p:nvPr/>
        </p:nvSpPr>
        <p:spPr>
          <a:xfrm>
            <a:off x="3929058" y="4786322"/>
            <a:ext cx="928694" cy="714380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28596" y="1071546"/>
            <a:ext cx="2571768" cy="35719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smtClean="0"/>
              <a:t>During a quantum</a:t>
            </a:r>
            <a:endParaRPr lang="en-US" sz="2000" b="1"/>
          </a:p>
        </p:txBody>
      </p:sp>
      <p:sp>
        <p:nvSpPr>
          <p:cNvPr id="9" name="Rectangle 8"/>
          <p:cNvSpPr/>
          <p:nvPr/>
        </p:nvSpPr>
        <p:spPr>
          <a:xfrm>
            <a:off x="428596" y="2714620"/>
            <a:ext cx="2571768" cy="35719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smtClean="0"/>
              <a:t>End of a quantum</a:t>
            </a:r>
            <a:endParaRPr lang="en-US" sz="2000" b="1"/>
          </a:p>
        </p:txBody>
      </p:sp>
      <p:sp>
        <p:nvSpPr>
          <p:cNvPr id="10" name="Rectangle 9"/>
          <p:cNvSpPr/>
          <p:nvPr/>
        </p:nvSpPr>
        <p:spPr>
          <a:xfrm>
            <a:off x="461906" y="5143512"/>
            <a:ext cx="2357454" cy="35719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smtClean="0"/>
              <a:t>Next quantum</a:t>
            </a:r>
            <a:endParaRPr lang="en-US" sz="2000" b="1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19</a:t>
            </a:fld>
            <a:endParaRPr lang="en-US" altLang="en-US"/>
          </a:p>
        </p:txBody>
      </p:sp>
      <p:sp>
        <p:nvSpPr>
          <p:cNvPr id="23" name="Down Arrow 22"/>
          <p:cNvSpPr/>
          <p:nvPr/>
        </p:nvSpPr>
        <p:spPr>
          <a:xfrm>
            <a:off x="3929058" y="2357430"/>
            <a:ext cx="928694" cy="714380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uiExpand="1" build="allAtOnce" animBg="1"/>
      <p:bldP spid="26" grpId="0" animBg="1"/>
      <p:bldP spid="27" grpId="0" animBg="1"/>
      <p:bldP spid="9" grpId="0" animBg="1"/>
      <p:bldP spid="10" grpId="0" animBg="1"/>
      <p:bldP spid="2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Outline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00108"/>
            <a:ext cx="8610600" cy="5214974"/>
          </a:xfrm>
        </p:spPr>
        <p:txBody>
          <a:bodyPr>
            <a:noAutofit/>
          </a:bodyPr>
          <a:lstStyle/>
          <a:p>
            <a:r>
              <a:rPr lang="en-US" sz="2800" dirty="0" smtClean="0"/>
              <a:t>Motivation</a:t>
            </a:r>
          </a:p>
          <a:p>
            <a:r>
              <a:rPr lang="en-US" sz="2800" dirty="0" smtClean="0"/>
              <a:t>Rethinking Memory Scheduling</a:t>
            </a:r>
          </a:p>
          <a:p>
            <a:pPr lvl="1"/>
            <a:r>
              <a:rPr lang="en-US" sz="2400" dirty="0" smtClean="0"/>
              <a:t>Minimizing Memory Episode Time</a:t>
            </a:r>
          </a:p>
          <a:p>
            <a:r>
              <a:rPr lang="en-US" sz="2800" dirty="0" smtClean="0"/>
              <a:t>ATLAS</a:t>
            </a:r>
          </a:p>
          <a:p>
            <a:pPr lvl="1"/>
            <a:r>
              <a:rPr lang="en-US" sz="2400" dirty="0" smtClean="0"/>
              <a:t>Least Attained Service Memory Scheduling</a:t>
            </a:r>
          </a:p>
          <a:p>
            <a:pPr lvl="1"/>
            <a:r>
              <a:rPr lang="en-US" sz="2400" dirty="0" smtClean="0"/>
              <a:t>Thread Ranking </a:t>
            </a:r>
          </a:p>
          <a:p>
            <a:pPr lvl="1"/>
            <a:r>
              <a:rPr lang="en-US" sz="2400" dirty="0" smtClean="0">
                <a:solidFill>
                  <a:srgbClr val="FF0000"/>
                </a:solidFill>
              </a:rPr>
              <a:t>Request Prioritization Rules</a:t>
            </a:r>
          </a:p>
          <a:p>
            <a:pPr lvl="1"/>
            <a:r>
              <a:rPr lang="en-US" sz="2400" dirty="0" smtClean="0">
                <a:solidFill>
                  <a:schemeClr val="bg1">
                    <a:lumMod val="75000"/>
                  </a:schemeClr>
                </a:solidFill>
              </a:rPr>
              <a:t>Coordination</a:t>
            </a:r>
          </a:p>
          <a:p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</a:rPr>
              <a:t>Evaluation</a:t>
            </a:r>
          </a:p>
          <a:p>
            <a:r>
              <a:rPr lang="en-US" sz="2800" smtClean="0">
                <a:solidFill>
                  <a:schemeClr val="bg1">
                    <a:lumMod val="75000"/>
                  </a:schemeClr>
                </a:solidFill>
              </a:rPr>
              <a:t>Conclusion</a:t>
            </a:r>
            <a:endParaRPr lang="en-US" sz="1800" b="1" dirty="0" smtClean="0">
              <a:solidFill>
                <a:srgbClr val="FF0000"/>
              </a:solidFill>
            </a:endParaRPr>
          </a:p>
          <a:p>
            <a:pPr lvl="1"/>
            <a:endParaRPr lang="en-US" sz="160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20</a:t>
            </a:fld>
            <a:endParaRPr lang="en-US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ATLAS Scheduling 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000108"/>
            <a:ext cx="8258172" cy="4525963"/>
          </a:xfrm>
        </p:spPr>
        <p:txBody>
          <a:bodyPr>
            <a:normAutofit/>
          </a:bodyPr>
          <a:lstStyle/>
          <a:p>
            <a:pPr marL="0" indent="0">
              <a:buClr>
                <a:schemeClr val="tx1"/>
              </a:buClr>
              <a:buSzPct val="100000"/>
              <a:buNone/>
            </a:pPr>
            <a:r>
              <a:rPr lang="en-US" sz="3400" b="1" smtClean="0"/>
              <a:t>ATLAS</a:t>
            </a:r>
          </a:p>
          <a:p>
            <a:pPr marL="0" indent="0">
              <a:buClr>
                <a:schemeClr val="tx1"/>
              </a:buClr>
              <a:buSzPct val="100000"/>
              <a:buFont typeface="Wingdings" pitchFamily="2" charset="2"/>
              <a:buChar char="§"/>
            </a:pPr>
            <a:r>
              <a:rPr lang="en-US" b="1" smtClean="0">
                <a:solidFill>
                  <a:srgbClr val="FF0000"/>
                </a:solidFill>
              </a:rPr>
              <a:t> A</a:t>
            </a:r>
            <a:r>
              <a:rPr lang="en-US" smtClean="0"/>
              <a:t>daptive </a:t>
            </a:r>
            <a:r>
              <a:rPr lang="en-US" dirty="0" smtClean="0"/>
              <a:t>per-</a:t>
            </a:r>
            <a:r>
              <a:rPr lang="en-US" b="1" dirty="0" smtClean="0">
                <a:solidFill>
                  <a:srgbClr val="FF0000"/>
                </a:solidFill>
              </a:rPr>
              <a:t>T</a:t>
            </a:r>
            <a:r>
              <a:rPr lang="en-US" dirty="0" smtClean="0"/>
              <a:t>hread </a:t>
            </a:r>
            <a:r>
              <a:rPr lang="en-US" b="1" dirty="0" smtClean="0">
                <a:solidFill>
                  <a:srgbClr val="FF0000"/>
                </a:solidFill>
              </a:rPr>
              <a:t>L</a:t>
            </a:r>
            <a:r>
              <a:rPr lang="en-US" dirty="0" smtClean="0"/>
              <a:t>east </a:t>
            </a:r>
            <a:r>
              <a:rPr lang="en-US" b="1" dirty="0" smtClean="0">
                <a:solidFill>
                  <a:srgbClr val="FF0000"/>
                </a:solidFill>
              </a:rPr>
              <a:t>A</a:t>
            </a:r>
            <a:r>
              <a:rPr lang="en-US" dirty="0" smtClean="0"/>
              <a:t>ttained </a:t>
            </a:r>
            <a:r>
              <a:rPr lang="en-US" b="1" dirty="0" smtClean="0">
                <a:solidFill>
                  <a:srgbClr val="FF0000"/>
                </a:solidFill>
              </a:rPr>
              <a:t>S</a:t>
            </a:r>
            <a:r>
              <a:rPr lang="en-US" dirty="0" smtClean="0"/>
              <a:t>ervice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Clr>
                <a:schemeClr val="tx1"/>
              </a:buClr>
              <a:buSzPct val="100000"/>
              <a:buFont typeface="Wingdings" pitchFamily="2" charset="2"/>
              <a:buChar char="§"/>
            </a:pPr>
            <a:r>
              <a:rPr lang="en-US" smtClean="0"/>
              <a:t> Request prioritization order</a:t>
            </a:r>
          </a:p>
          <a:p>
            <a:pPr marL="514350" indent="-514350">
              <a:buNone/>
            </a:pPr>
            <a:r>
              <a:rPr lang="en-US" smtClean="0"/>
              <a:t> 1. </a:t>
            </a:r>
            <a:r>
              <a:rPr lang="en-US" b="1" smtClean="0"/>
              <a:t>Prevent starvation</a:t>
            </a:r>
            <a:r>
              <a:rPr lang="en-US" smtClean="0"/>
              <a:t>: Over threshold request</a:t>
            </a:r>
            <a:endParaRPr lang="en-US" dirty="0" smtClean="0"/>
          </a:p>
          <a:p>
            <a:pPr marL="514350" indent="-514350">
              <a:buNone/>
            </a:pPr>
            <a:r>
              <a:rPr lang="en-US" smtClean="0">
                <a:solidFill>
                  <a:srgbClr val="FF0000"/>
                </a:solidFill>
              </a:rPr>
              <a:t> 2. </a:t>
            </a:r>
            <a:r>
              <a:rPr lang="en-US" b="1" smtClean="0">
                <a:solidFill>
                  <a:srgbClr val="FF0000"/>
                </a:solidFill>
              </a:rPr>
              <a:t>Maximize performance</a:t>
            </a:r>
            <a:r>
              <a:rPr lang="en-US" smtClean="0">
                <a:solidFill>
                  <a:srgbClr val="FF0000"/>
                </a:solidFill>
              </a:rPr>
              <a:t>: Higher LAS rank</a:t>
            </a:r>
            <a:endParaRPr lang="en-US" dirty="0" smtClean="0">
              <a:solidFill>
                <a:srgbClr val="FF0000"/>
              </a:solidFill>
            </a:endParaRPr>
          </a:p>
          <a:p>
            <a:pPr marL="514350" indent="-514350">
              <a:buNone/>
            </a:pPr>
            <a:r>
              <a:rPr lang="en-US" smtClean="0"/>
              <a:t> 3. </a:t>
            </a:r>
            <a:r>
              <a:rPr lang="en-US" b="1" smtClean="0"/>
              <a:t>Exploit locality</a:t>
            </a:r>
            <a:r>
              <a:rPr lang="en-US" smtClean="0"/>
              <a:t>: Row-hit request</a:t>
            </a:r>
            <a:endParaRPr lang="en-US" dirty="0" smtClean="0"/>
          </a:p>
          <a:p>
            <a:pPr marL="514350" indent="-514350">
              <a:buNone/>
            </a:pPr>
            <a:r>
              <a:rPr lang="en-US" smtClean="0"/>
              <a:t> 4. </a:t>
            </a:r>
            <a:r>
              <a:rPr lang="en-US" b="1" smtClean="0"/>
              <a:t>Tie-breaker</a:t>
            </a:r>
            <a:r>
              <a:rPr lang="en-US" smtClean="0"/>
              <a:t>: Oldest request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C76AC29-6A0F-4B9E-B956-3C9EFFA38962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00034" y="2928934"/>
            <a:ext cx="8072494" cy="428628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00034" y="3357562"/>
            <a:ext cx="8072494" cy="428628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500034" y="3786190"/>
            <a:ext cx="8072494" cy="428628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00034" y="4214818"/>
            <a:ext cx="8072494" cy="428628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500034" y="3357562"/>
            <a:ext cx="8072494" cy="42862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571472" y="5553108"/>
            <a:ext cx="8001056" cy="519098"/>
          </a:xfrm>
          <a:prstGeom prst="rect">
            <a:avLst/>
          </a:prstGeom>
          <a:solidFill>
            <a:srgbClr val="FFFF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en-US" sz="2200" smtClean="0">
                <a:solidFill>
                  <a:schemeClr val="tx1"/>
                </a:solidFill>
              </a:rPr>
              <a:t>How to coordinate MCs to agree upon a consistent ranking?</a:t>
            </a:r>
            <a:endParaRPr lang="en-US" sz="2200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Outline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00108"/>
            <a:ext cx="8610600" cy="5214974"/>
          </a:xfrm>
        </p:spPr>
        <p:txBody>
          <a:bodyPr>
            <a:noAutofit/>
          </a:bodyPr>
          <a:lstStyle/>
          <a:p>
            <a:r>
              <a:rPr lang="en-US" sz="2800" dirty="0" smtClean="0"/>
              <a:t>Motivation</a:t>
            </a:r>
          </a:p>
          <a:p>
            <a:r>
              <a:rPr lang="en-US" sz="2800" dirty="0" smtClean="0"/>
              <a:t>Rethinking Memory Scheduling</a:t>
            </a:r>
          </a:p>
          <a:p>
            <a:pPr lvl="1"/>
            <a:r>
              <a:rPr lang="en-US" sz="2400" dirty="0" smtClean="0"/>
              <a:t>Minimizing Memory Episode Time</a:t>
            </a:r>
          </a:p>
          <a:p>
            <a:r>
              <a:rPr lang="en-US" sz="2800" dirty="0" smtClean="0"/>
              <a:t>ATLAS</a:t>
            </a:r>
          </a:p>
          <a:p>
            <a:pPr lvl="1"/>
            <a:r>
              <a:rPr lang="en-US" sz="2400" dirty="0" smtClean="0"/>
              <a:t>Least Attained Service Memory Scheduling</a:t>
            </a:r>
          </a:p>
          <a:p>
            <a:pPr lvl="1"/>
            <a:r>
              <a:rPr lang="en-US" sz="2400" dirty="0" smtClean="0"/>
              <a:t>Thread Ranking </a:t>
            </a:r>
          </a:p>
          <a:p>
            <a:pPr lvl="1"/>
            <a:r>
              <a:rPr lang="en-US" sz="2400" dirty="0" smtClean="0"/>
              <a:t>Request Prioritization Rules</a:t>
            </a:r>
          </a:p>
          <a:p>
            <a:pPr lvl="1"/>
            <a:r>
              <a:rPr lang="en-US" sz="2400" dirty="0" smtClean="0">
                <a:solidFill>
                  <a:srgbClr val="FF0000"/>
                </a:solidFill>
              </a:rPr>
              <a:t>Coordination</a:t>
            </a:r>
          </a:p>
          <a:p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</a:rPr>
              <a:t>Evaluation</a:t>
            </a:r>
          </a:p>
          <a:p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</a:rPr>
              <a:t>Conclusion</a:t>
            </a:r>
          </a:p>
          <a:p>
            <a:endParaRPr lang="en-US" sz="1800" b="1" dirty="0" smtClean="0">
              <a:solidFill>
                <a:srgbClr val="FF0000"/>
              </a:solidFill>
            </a:endParaRPr>
          </a:p>
          <a:p>
            <a:pPr lvl="1"/>
            <a:endParaRPr lang="en-US" sz="1600" b="1" dirty="0" smtClean="0">
              <a:solidFill>
                <a:srgbClr val="FF0000"/>
              </a:solidFill>
            </a:endParaRPr>
          </a:p>
          <a:p>
            <a:pPr lvl="1"/>
            <a:endParaRPr lang="en-US" sz="1600" b="1" dirty="0" smtClean="0">
              <a:solidFill>
                <a:srgbClr val="FF0000"/>
              </a:solidFill>
            </a:endParaRPr>
          </a:p>
          <a:p>
            <a:endParaRPr lang="en-US" sz="1800" b="1" dirty="0" smtClean="0">
              <a:solidFill>
                <a:srgbClr val="FF0000"/>
              </a:solidFill>
            </a:endParaRPr>
          </a:p>
          <a:p>
            <a:pPr lvl="1"/>
            <a:endParaRPr lang="en-US" sz="160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22</a:t>
            </a:fld>
            <a:endParaRPr lang="en-US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ATLAS Coordination Mechanism</a:t>
            </a:r>
            <a:endParaRPr lang="en-US" dirty="0"/>
          </a:p>
        </p:txBody>
      </p:sp>
      <p:sp>
        <p:nvSpPr>
          <p:cNvPr id="15" name="Content Placeholder 2"/>
          <p:cNvSpPr>
            <a:spLocks noGrp="1"/>
          </p:cNvSpPr>
          <p:nvPr>
            <p:ph idx="1"/>
          </p:nvPr>
        </p:nvSpPr>
        <p:spPr>
          <a:xfrm>
            <a:off x="214282" y="1142984"/>
            <a:ext cx="8786874" cy="4857784"/>
          </a:xfrm>
        </p:spPr>
        <p:txBody>
          <a:bodyPr>
            <a:normAutofit/>
          </a:bodyPr>
          <a:lstStyle/>
          <a:p>
            <a:pPr marL="0" indent="0">
              <a:buClr>
                <a:schemeClr val="tx1"/>
              </a:buClr>
              <a:buSzPct val="100000"/>
              <a:buNone/>
            </a:pPr>
            <a:r>
              <a:rPr lang="en-US" sz="2600" b="1" smtClean="0"/>
              <a:t>During a quantum</a:t>
            </a:r>
            <a:r>
              <a:rPr lang="en-US" sz="2600" smtClean="0"/>
              <a:t>:</a:t>
            </a:r>
            <a:r>
              <a:rPr lang="en-US" sz="2000" smtClean="0"/>
              <a:t> </a:t>
            </a:r>
          </a:p>
          <a:p>
            <a:pPr marL="327025" lvl="1" indent="0">
              <a:buClr>
                <a:schemeClr val="tx1"/>
              </a:buClr>
              <a:buSzPct val="100000"/>
              <a:buFont typeface="Wingdings" pitchFamily="2" charset="2"/>
              <a:buChar char="§"/>
            </a:pPr>
            <a:r>
              <a:rPr lang="en-US" sz="2400" smtClean="0"/>
              <a:t> Each </a:t>
            </a:r>
            <a:r>
              <a:rPr lang="en-US" sz="2400" dirty="0" smtClean="0"/>
              <a:t>MC increments the local AS of </a:t>
            </a:r>
            <a:r>
              <a:rPr lang="en-US" sz="2400" smtClean="0"/>
              <a:t>each thread</a:t>
            </a:r>
            <a:endParaRPr lang="en-US" sz="2400" dirty="0" smtClean="0"/>
          </a:p>
          <a:p>
            <a:pPr marL="0" indent="0">
              <a:buClr>
                <a:schemeClr val="tx1"/>
              </a:buClr>
              <a:buSzPct val="100000"/>
              <a:buFont typeface="Wingdings" pitchFamily="2" charset="2"/>
              <a:buChar char="§"/>
            </a:pPr>
            <a:endParaRPr lang="en-US" sz="2000" smtClean="0"/>
          </a:p>
          <a:p>
            <a:pPr marL="0" indent="0">
              <a:buClr>
                <a:schemeClr val="tx1"/>
              </a:buClr>
              <a:buSzPct val="100000"/>
              <a:buFont typeface="Wingdings" pitchFamily="2" charset="2"/>
              <a:buChar char="§"/>
            </a:pPr>
            <a:endParaRPr lang="en-US" sz="2000" dirty="0" smtClean="0"/>
          </a:p>
          <a:p>
            <a:pPr marL="0" indent="0">
              <a:buClr>
                <a:schemeClr val="tx1"/>
              </a:buClr>
              <a:buSzPct val="100000"/>
              <a:buNone/>
            </a:pPr>
            <a:r>
              <a:rPr lang="en-US" sz="2600" b="1" smtClean="0"/>
              <a:t>End </a:t>
            </a:r>
            <a:r>
              <a:rPr lang="en-US" sz="2600" b="1" dirty="0" smtClean="0"/>
              <a:t>of a quantum</a:t>
            </a:r>
            <a:r>
              <a:rPr lang="en-US" sz="2600" smtClean="0"/>
              <a:t>: </a:t>
            </a:r>
          </a:p>
          <a:p>
            <a:pPr marL="327025" lvl="1" indent="0">
              <a:buClr>
                <a:schemeClr val="tx1"/>
              </a:buClr>
              <a:buSzPct val="100000"/>
              <a:buFont typeface="Wingdings" pitchFamily="2" charset="2"/>
              <a:buChar char="§"/>
            </a:pPr>
            <a:r>
              <a:rPr lang="en-US" smtClean="0"/>
              <a:t> Each </a:t>
            </a:r>
            <a:r>
              <a:rPr lang="en-US" dirty="0" smtClean="0"/>
              <a:t>MC sends local AS of each thread </a:t>
            </a:r>
            <a:r>
              <a:rPr lang="en-US" smtClean="0"/>
              <a:t>to centralized meta-MC</a:t>
            </a:r>
            <a:endParaRPr lang="en-US" dirty="0" smtClean="0"/>
          </a:p>
          <a:p>
            <a:pPr marL="327025" lvl="1" indent="0">
              <a:buClr>
                <a:schemeClr val="tx1"/>
              </a:buClr>
              <a:buSzPct val="100000"/>
              <a:buFont typeface="Wingdings" pitchFamily="2" charset="2"/>
              <a:buChar char="§"/>
            </a:pPr>
            <a:r>
              <a:rPr lang="en-US" smtClean="0"/>
              <a:t> Meta-MC </a:t>
            </a:r>
            <a:r>
              <a:rPr lang="en-US" dirty="0" smtClean="0"/>
              <a:t>accumulates </a:t>
            </a:r>
            <a:r>
              <a:rPr lang="en-US" smtClean="0"/>
              <a:t>local AS </a:t>
            </a:r>
            <a:r>
              <a:rPr lang="en-US" dirty="0" smtClean="0"/>
              <a:t>and </a:t>
            </a:r>
            <a:r>
              <a:rPr lang="en-US" smtClean="0"/>
              <a:t>calculates ranking</a:t>
            </a:r>
            <a:endParaRPr lang="en-US" dirty="0" smtClean="0"/>
          </a:p>
          <a:p>
            <a:pPr marL="327025" lvl="1" indent="0">
              <a:buClr>
                <a:schemeClr val="tx1"/>
              </a:buClr>
              <a:buSzPct val="100000"/>
              <a:buFont typeface="Wingdings" pitchFamily="2" charset="2"/>
              <a:buChar char="§"/>
            </a:pPr>
            <a:r>
              <a:rPr lang="en-US" smtClean="0"/>
              <a:t> Meta-MC broadcasts ranking </a:t>
            </a:r>
            <a:r>
              <a:rPr lang="en-US" dirty="0" smtClean="0"/>
              <a:t>to </a:t>
            </a:r>
            <a:r>
              <a:rPr lang="en-US" smtClean="0"/>
              <a:t>all MCs </a:t>
            </a:r>
          </a:p>
          <a:p>
            <a:pPr marL="327025" lvl="1" indent="0">
              <a:buClr>
                <a:schemeClr val="tx1"/>
              </a:buClr>
              <a:buSzPct val="100000"/>
              <a:buNone/>
            </a:pPr>
            <a:r>
              <a:rPr lang="en-US" smtClean="0">
                <a:sym typeface="Wingdings" pitchFamily="2" charset="2"/>
              </a:rPr>
              <a:t>	 </a:t>
            </a:r>
            <a:r>
              <a:rPr lang="en-US" b="1" smtClean="0">
                <a:solidFill>
                  <a:srgbClr val="FF0000"/>
                </a:solidFill>
                <a:sym typeface="Wingdings" pitchFamily="2" charset="2"/>
              </a:rPr>
              <a:t>Consistent thread ranking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C76AC29-6A0F-4B9E-B956-3C9EFFA38962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Coordination Cost in ATLAS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6653242" y="6207147"/>
            <a:ext cx="2133600" cy="365125"/>
          </a:xfrm>
        </p:spPr>
        <p:txBody>
          <a:bodyPr/>
          <a:lstStyle/>
          <a:p>
            <a:fld id="{4C76AC29-6A0F-4B9E-B956-3C9EFFA38962}" type="slidenum">
              <a:rPr lang="en-US" smtClean="0"/>
              <a:pPr/>
              <a:t>24</a:t>
            </a:fld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28596" y="2214554"/>
          <a:ext cx="8572560" cy="3529542"/>
        </p:xfrm>
        <a:graphic>
          <a:graphicData uri="http://schemas.openxmlformats.org/drawingml/2006/table">
            <a:tbl>
              <a:tblPr firstRow="1">
                <a:tableStyleId>{073A0DAA-6AF3-43AB-8588-CEC1D06C72B9}</a:tableStyleId>
              </a:tblPr>
              <a:tblGrid>
                <a:gridCol w="1857388"/>
                <a:gridCol w="3357586"/>
                <a:gridCol w="3357586"/>
              </a:tblGrid>
              <a:tr h="761072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smtClean="0"/>
                        <a:t>ATLAS</a:t>
                      </a:r>
                      <a:endParaRPr lang="en-US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smtClean="0"/>
                        <a:t>PAR-BS</a:t>
                      </a:r>
                    </a:p>
                    <a:p>
                      <a:pPr algn="ctr"/>
                      <a:r>
                        <a:rPr lang="en-US" sz="1600" smtClean="0"/>
                        <a:t>(previous best</a:t>
                      </a:r>
                      <a:r>
                        <a:rPr lang="en-US" sz="1600" baseline="0" smtClean="0"/>
                        <a:t> work [ISCA08])</a:t>
                      </a:r>
                      <a:endParaRPr lang="en-US" sz="1600"/>
                    </a:p>
                  </a:txBody>
                  <a:tcPr anchor="ctr"/>
                </a:tc>
              </a:tr>
              <a:tr h="1384235">
                <a:tc>
                  <a:txBody>
                    <a:bodyPr/>
                    <a:lstStyle/>
                    <a:p>
                      <a:pPr algn="ctr"/>
                      <a:r>
                        <a:rPr lang="en-US" sz="2200" smtClean="0"/>
                        <a:t>How often?</a:t>
                      </a:r>
                      <a:endParaRPr lang="en-US" sz="2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u="sng" dirty="0" smtClean="0"/>
                        <a:t>Very infrequently</a:t>
                      </a:r>
                    </a:p>
                    <a:p>
                      <a:pPr algn="ctr"/>
                      <a:endParaRPr lang="en-US" baseline="0" dirty="0" smtClean="0"/>
                    </a:p>
                    <a:p>
                      <a:pPr algn="ctr"/>
                      <a:r>
                        <a:rPr lang="en-US" sz="1800" baseline="0" smtClean="0"/>
                        <a:t>Every </a:t>
                      </a:r>
                      <a:r>
                        <a:rPr lang="en-US" sz="1800" baseline="0" dirty="0" smtClean="0"/>
                        <a:t>quantum boundary </a:t>
                      </a:r>
                    </a:p>
                    <a:p>
                      <a:pPr algn="ctr"/>
                      <a:r>
                        <a:rPr lang="en-US" sz="1800" baseline="0" smtClean="0"/>
                        <a:t>(10 M </a:t>
                      </a:r>
                      <a:r>
                        <a:rPr lang="en-US" sz="1800" baseline="0" dirty="0" smtClean="0"/>
                        <a:t>cycles)</a:t>
                      </a:r>
                      <a:endParaRPr lang="en-US" sz="180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u="sng" dirty="0" smtClean="0"/>
                        <a:t>Frequently</a:t>
                      </a:r>
                      <a:endParaRPr lang="en-US" b="1" u="sng" baseline="0" dirty="0" smtClean="0"/>
                    </a:p>
                    <a:p>
                      <a:pPr algn="ctr"/>
                      <a:endParaRPr lang="en-US" b="1" u="sng" baseline="0" dirty="0" smtClean="0"/>
                    </a:p>
                    <a:p>
                      <a:pPr algn="ctr"/>
                      <a:r>
                        <a:rPr lang="en-US" sz="1800" b="0" u="none" baseline="0" dirty="0" smtClean="0"/>
                        <a:t>Every batch boundary </a:t>
                      </a:r>
                    </a:p>
                    <a:p>
                      <a:pPr algn="ctr"/>
                      <a:r>
                        <a:rPr lang="en-US" sz="1800" b="0" u="none" baseline="0" dirty="0" smtClean="0"/>
                        <a:t>(thousands of cycles)</a:t>
                      </a:r>
                      <a:endParaRPr lang="en-US" sz="1800" b="0" u="none" dirty="0"/>
                    </a:p>
                  </a:txBody>
                  <a:tcPr anchor="ctr"/>
                </a:tc>
              </a:tr>
              <a:tr h="1384235">
                <a:tc>
                  <a:txBody>
                    <a:bodyPr/>
                    <a:lstStyle/>
                    <a:p>
                      <a:pPr algn="ctr"/>
                      <a:r>
                        <a:rPr lang="en-US" sz="2200" smtClean="0"/>
                        <a:t>Sensitive to coordination</a:t>
                      </a:r>
                      <a:r>
                        <a:rPr lang="en-US" sz="2200" baseline="0" smtClean="0"/>
                        <a:t> latency?</a:t>
                      </a:r>
                      <a:endParaRPr lang="en-US" sz="2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u="sng" smtClean="0"/>
                        <a:t>Insensitive</a:t>
                      </a:r>
                    </a:p>
                    <a:p>
                      <a:pPr algn="ctr"/>
                      <a:endParaRPr lang="en-US" b="1" u="sng" smtClean="0"/>
                    </a:p>
                    <a:p>
                      <a:pPr algn="ctr"/>
                      <a:r>
                        <a:rPr lang="en-US" sz="1800" b="0" u="none" baseline="0" smtClean="0"/>
                        <a:t>Coordination latency &lt;&lt; Quantum length</a:t>
                      </a:r>
                      <a:endParaRPr lang="en-US" sz="1800" b="0" u="none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u="sng" dirty="0" smtClean="0"/>
                        <a:t>Sensitive</a:t>
                      </a:r>
                    </a:p>
                    <a:p>
                      <a:pPr algn="ctr"/>
                      <a:endParaRPr lang="en-US" sz="1600" baseline="0" dirty="0" smtClean="0"/>
                    </a:p>
                    <a:p>
                      <a:pPr algn="ctr"/>
                      <a:r>
                        <a:rPr lang="en-US" sz="1800" baseline="0" dirty="0" smtClean="0"/>
                        <a:t>Coordination latency </a:t>
                      </a:r>
                      <a:r>
                        <a:rPr lang="en-US" sz="1800" baseline="0" smtClean="0"/>
                        <a:t>~ </a:t>
                      </a:r>
                    </a:p>
                    <a:p>
                      <a:pPr algn="ctr"/>
                      <a:r>
                        <a:rPr lang="en-US" sz="1800" baseline="0" smtClean="0"/>
                        <a:t>Batch </a:t>
                      </a:r>
                      <a:r>
                        <a:rPr lang="en-US" sz="1800" baseline="0" dirty="0" smtClean="0"/>
                        <a:t>length</a:t>
                      </a:r>
                      <a:endParaRPr lang="en-US" sz="1800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571472" y="1428736"/>
            <a:ext cx="8001056" cy="428628"/>
          </a:xfrm>
          <a:prstGeom prst="rect">
            <a:avLst/>
          </a:prstGeom>
          <a:solidFill>
            <a:srgbClr val="FFFF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How costly is coordination in ATLAS?</a:t>
            </a:r>
          </a:p>
        </p:txBody>
      </p:sp>
      <p:pic>
        <p:nvPicPr>
          <p:cNvPr id="9" name="Picture 8" descr="checkmark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43438" y="4429132"/>
            <a:ext cx="577059" cy="504134"/>
          </a:xfrm>
          <a:prstGeom prst="rect">
            <a:avLst/>
          </a:prstGeom>
        </p:spPr>
      </p:pic>
      <p:pic>
        <p:nvPicPr>
          <p:cNvPr id="10" name="Picture 9" descr="checkmark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00628" y="3000372"/>
            <a:ext cx="577059" cy="504134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357694"/>
            <a:ext cx="9144000" cy="16430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3000372"/>
            <a:ext cx="9144000" cy="16430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Properties of ATLAS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57818" y="1500175"/>
            <a:ext cx="3643338" cy="464347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marL="228600" indent="-228600">
              <a:buClrTx/>
              <a:buSzPct val="100000"/>
              <a:buFont typeface="Wingdings" pitchFamily="2" charset="2"/>
              <a:buChar char="§"/>
            </a:pPr>
            <a:r>
              <a:rPr lang="en-US" sz="2000" smtClean="0">
                <a:solidFill>
                  <a:schemeClr val="tx1"/>
                </a:solidFill>
              </a:rPr>
              <a:t>LAS-ranking</a:t>
            </a:r>
          </a:p>
          <a:p>
            <a:pPr marL="228600" indent="-228600">
              <a:buClrTx/>
              <a:buSzPct val="100000"/>
              <a:buFont typeface="Wingdings" pitchFamily="2" charset="2"/>
              <a:buChar char="§"/>
            </a:pPr>
            <a:r>
              <a:rPr lang="en-US" sz="2000" smtClean="0">
                <a:solidFill>
                  <a:schemeClr val="tx1"/>
                </a:solidFill>
              </a:rPr>
              <a:t>Bank-level parallelism</a:t>
            </a:r>
          </a:p>
          <a:p>
            <a:pPr marL="228600" indent="-228600">
              <a:buClrTx/>
              <a:buSzPct val="100000"/>
              <a:buFont typeface="Wingdings" pitchFamily="2" charset="2"/>
              <a:buChar char="§"/>
            </a:pPr>
            <a:r>
              <a:rPr lang="en-US" sz="2000" smtClean="0">
                <a:solidFill>
                  <a:schemeClr val="tx1"/>
                </a:solidFill>
              </a:rPr>
              <a:t>Row-buffer </a:t>
            </a:r>
            <a:r>
              <a:rPr lang="en-US" sz="2000" dirty="0" smtClean="0">
                <a:solidFill>
                  <a:schemeClr val="tx1"/>
                </a:solidFill>
              </a:rPr>
              <a:t>locality</a:t>
            </a:r>
          </a:p>
          <a:p>
            <a:pPr marL="228600" lvl="1" indent="-228600">
              <a:buNone/>
            </a:pPr>
            <a:endParaRPr lang="en-US" sz="2000" dirty="0" smtClean="0">
              <a:solidFill>
                <a:schemeClr val="tx1"/>
              </a:solidFill>
            </a:endParaRPr>
          </a:p>
          <a:p>
            <a:pPr marL="228600" indent="-228600">
              <a:buClrTx/>
              <a:buSzPct val="100000"/>
              <a:buFont typeface="Wingdings" pitchFamily="2" charset="2"/>
              <a:buChar char="§"/>
            </a:pPr>
            <a:r>
              <a:rPr lang="en-US" sz="2000" smtClean="0">
                <a:solidFill>
                  <a:schemeClr val="tx1"/>
                </a:solidFill>
              </a:rPr>
              <a:t>Very infrequent coordination</a:t>
            </a:r>
          </a:p>
          <a:p>
            <a:pPr marL="228600" indent="-228600">
              <a:buClrTx/>
              <a:buSzPct val="100000"/>
              <a:buFont typeface="Wingdings" pitchFamily="2" charset="2"/>
              <a:buChar char="§"/>
            </a:pPr>
            <a:endParaRPr lang="en-US" sz="2000" smtClean="0">
              <a:solidFill>
                <a:schemeClr val="tx1"/>
              </a:solidFill>
            </a:endParaRPr>
          </a:p>
          <a:p>
            <a:pPr marL="228600" indent="-228600">
              <a:buClrTx/>
              <a:buSzPct val="100000"/>
              <a:buFont typeface="Wingdings" pitchFamily="2" charset="2"/>
              <a:buChar char="§"/>
            </a:pPr>
            <a:endParaRPr lang="en-US" sz="2000" smtClean="0">
              <a:solidFill>
                <a:schemeClr val="tx1"/>
              </a:solidFill>
            </a:endParaRPr>
          </a:p>
          <a:p>
            <a:pPr marL="228600" indent="-228600">
              <a:buClrTx/>
              <a:buSzPct val="100000"/>
              <a:buFont typeface="Wingdings" pitchFamily="2" charset="2"/>
              <a:buChar char="§"/>
            </a:pPr>
            <a:r>
              <a:rPr lang="en-US" sz="2000" smtClean="0">
                <a:solidFill>
                  <a:schemeClr val="tx1"/>
                </a:solidFill>
              </a:rPr>
              <a:t>Scale attained </a:t>
            </a:r>
            <a:r>
              <a:rPr lang="en-US" sz="2000" dirty="0" smtClean="0">
                <a:solidFill>
                  <a:schemeClr val="tx1"/>
                </a:solidFill>
              </a:rPr>
              <a:t>service with </a:t>
            </a:r>
            <a:r>
              <a:rPr lang="en-US" sz="2000" smtClean="0">
                <a:solidFill>
                  <a:schemeClr val="tx1"/>
                </a:solidFill>
              </a:rPr>
              <a:t>thread weight (in paper)</a:t>
            </a:r>
          </a:p>
          <a:p>
            <a:pPr marL="228600" indent="-228600">
              <a:buClrTx/>
              <a:buSzPct val="100000"/>
              <a:buNone/>
            </a:pPr>
            <a:endParaRPr lang="en-US" sz="1800" dirty="0" smtClean="0">
              <a:solidFill>
                <a:schemeClr val="tx1"/>
              </a:solidFill>
            </a:endParaRPr>
          </a:p>
          <a:p>
            <a:pPr marL="228600" indent="-228600">
              <a:buClrTx/>
              <a:buSzPct val="100000"/>
              <a:buFont typeface="Wingdings" pitchFamily="2" charset="2"/>
              <a:buChar char="§"/>
            </a:pPr>
            <a:r>
              <a:rPr lang="en-US" sz="1800" b="1" dirty="0" smtClean="0">
                <a:solidFill>
                  <a:schemeClr val="tx1"/>
                </a:solidFill>
              </a:rPr>
              <a:t>Low complexity</a:t>
            </a:r>
            <a:r>
              <a:rPr lang="en-US" sz="1800" dirty="0" smtClean="0">
                <a:solidFill>
                  <a:schemeClr val="tx1"/>
                </a:solidFill>
              </a:rPr>
              <a:t>: Attained service requires a single </a:t>
            </a:r>
            <a:r>
              <a:rPr lang="en-US" sz="1800" smtClean="0">
                <a:solidFill>
                  <a:schemeClr val="tx1"/>
                </a:solidFill>
              </a:rPr>
              <a:t>counter per thread </a:t>
            </a:r>
            <a:r>
              <a:rPr lang="en-US" sz="1800" dirty="0" smtClean="0">
                <a:solidFill>
                  <a:schemeClr val="tx1"/>
                </a:solidFill>
              </a:rPr>
              <a:t>in </a:t>
            </a:r>
            <a:r>
              <a:rPr lang="en-US" sz="1800" smtClean="0">
                <a:solidFill>
                  <a:schemeClr val="tx1"/>
                </a:solidFill>
              </a:rPr>
              <a:t>each MC</a:t>
            </a: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C76AC29-6A0F-4B9E-B956-3C9EFFA38962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14282" y="1512878"/>
            <a:ext cx="4857784" cy="3630634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>
            <a:noAutofit/>
          </a:bodyPr>
          <a:lstStyle/>
          <a:p>
            <a:endParaRPr lang="en-US" sz="2000" smtClean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en-US" sz="2000" smtClean="0">
                <a:solidFill>
                  <a:schemeClr val="tx1"/>
                </a:solidFill>
              </a:rPr>
              <a:t> Maximize system performance</a:t>
            </a:r>
            <a:endParaRPr lang="en-US" sz="2000" dirty="0" smtClean="0">
              <a:solidFill>
                <a:schemeClr val="tx1"/>
              </a:solidFill>
            </a:endParaRPr>
          </a:p>
          <a:p>
            <a:endParaRPr lang="en-US" sz="2000" dirty="0" smtClean="0">
              <a:solidFill>
                <a:schemeClr val="tx1"/>
              </a:solidFill>
            </a:endParaRPr>
          </a:p>
          <a:p>
            <a:endParaRPr lang="en-US" sz="2000" smtClean="0">
              <a:solidFill>
                <a:schemeClr val="tx1"/>
              </a:solidFill>
            </a:endParaRPr>
          </a:p>
          <a:p>
            <a:endParaRPr lang="en-US" sz="1600" dirty="0" smtClean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en-US" sz="2000" smtClean="0">
                <a:solidFill>
                  <a:schemeClr val="tx1"/>
                </a:solidFill>
              </a:rPr>
              <a:t> Scalable to large </a:t>
            </a:r>
            <a:r>
              <a:rPr lang="en-US" sz="2000" dirty="0" smtClean="0">
                <a:solidFill>
                  <a:schemeClr val="tx1"/>
                </a:solidFill>
              </a:rPr>
              <a:t>number </a:t>
            </a:r>
            <a:r>
              <a:rPr lang="en-US" sz="2000" smtClean="0">
                <a:solidFill>
                  <a:schemeClr val="tx1"/>
                </a:solidFill>
              </a:rPr>
              <a:t>of controllers</a:t>
            </a:r>
          </a:p>
          <a:p>
            <a:endParaRPr lang="en-US" sz="2000" smtClean="0">
              <a:solidFill>
                <a:schemeClr val="tx1"/>
              </a:solidFill>
            </a:endParaRPr>
          </a:p>
          <a:p>
            <a:endParaRPr lang="en-US" sz="2000" smtClean="0">
              <a:solidFill>
                <a:schemeClr val="tx1"/>
              </a:solidFill>
            </a:endParaRPr>
          </a:p>
          <a:p>
            <a:endParaRPr lang="en-US" sz="1400" smtClean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en-US" sz="2000" smtClean="0">
                <a:solidFill>
                  <a:schemeClr val="tx1"/>
                </a:solidFill>
              </a:rPr>
              <a:t> Configurable by system software</a:t>
            </a:r>
            <a:endParaRPr lang="en-US" sz="2000" dirty="0" smtClean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14282" y="1071546"/>
            <a:ext cx="4857784" cy="428628"/>
          </a:xfrm>
          <a:prstGeom prst="rect">
            <a:avLst/>
          </a:prstGeom>
          <a:effectLst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smtClean="0"/>
              <a:t>Goals</a:t>
            </a:r>
            <a:endParaRPr lang="en-US" sz="2000" b="1"/>
          </a:p>
        </p:txBody>
      </p:sp>
      <p:sp>
        <p:nvSpPr>
          <p:cNvPr id="8" name="Rectangle 7"/>
          <p:cNvSpPr/>
          <p:nvPr/>
        </p:nvSpPr>
        <p:spPr>
          <a:xfrm>
            <a:off x="5357818" y="1071546"/>
            <a:ext cx="3643338" cy="428628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  <a:effectLst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smtClean="0"/>
              <a:t>Properties of ATLAS</a:t>
            </a:r>
            <a:endParaRPr lang="en-US" sz="2000" b="1"/>
          </a:p>
        </p:txBody>
      </p:sp>
      <p:sp>
        <p:nvSpPr>
          <p:cNvPr id="12" name="Rectangle 11"/>
          <p:cNvSpPr/>
          <p:nvPr/>
        </p:nvSpPr>
        <p:spPr>
          <a:xfrm>
            <a:off x="5286380" y="5000636"/>
            <a:ext cx="3714776" cy="107157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Left Brace 17"/>
          <p:cNvSpPr/>
          <p:nvPr/>
        </p:nvSpPr>
        <p:spPr>
          <a:xfrm>
            <a:off x="5000628" y="1571612"/>
            <a:ext cx="428628" cy="1000132"/>
          </a:xfrm>
          <a:prstGeom prst="leftBrace">
            <a:avLst>
              <a:gd name="adj1" fmla="val 8333"/>
              <a:gd name="adj2" fmla="val 50000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Left Brace 19"/>
          <p:cNvSpPr/>
          <p:nvPr/>
        </p:nvSpPr>
        <p:spPr>
          <a:xfrm>
            <a:off x="5000628" y="3000372"/>
            <a:ext cx="428628" cy="357190"/>
          </a:xfrm>
          <a:prstGeom prst="leftBrace">
            <a:avLst>
              <a:gd name="adj1" fmla="val 8333"/>
              <a:gd name="adj2" fmla="val 50000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Left Brace 20"/>
          <p:cNvSpPr/>
          <p:nvPr/>
        </p:nvSpPr>
        <p:spPr>
          <a:xfrm>
            <a:off x="5000628" y="4071942"/>
            <a:ext cx="428628" cy="642942"/>
          </a:xfrm>
          <a:prstGeom prst="leftBrace">
            <a:avLst>
              <a:gd name="adj1" fmla="val 8333"/>
              <a:gd name="adj2" fmla="val 50000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Outline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00108"/>
            <a:ext cx="8610600" cy="5214974"/>
          </a:xfrm>
        </p:spPr>
        <p:txBody>
          <a:bodyPr>
            <a:noAutofit/>
          </a:bodyPr>
          <a:lstStyle/>
          <a:p>
            <a:r>
              <a:rPr lang="en-US" sz="2800" dirty="0" smtClean="0"/>
              <a:t>Motivation</a:t>
            </a:r>
          </a:p>
          <a:p>
            <a:r>
              <a:rPr lang="en-US" sz="2800" dirty="0" smtClean="0"/>
              <a:t>Rethinking Memory Scheduling</a:t>
            </a:r>
          </a:p>
          <a:p>
            <a:pPr lvl="1"/>
            <a:r>
              <a:rPr lang="en-US" sz="2400" dirty="0" smtClean="0"/>
              <a:t>Minimizing Memory Episode Time</a:t>
            </a:r>
          </a:p>
          <a:p>
            <a:r>
              <a:rPr lang="en-US" sz="2800" dirty="0" smtClean="0"/>
              <a:t>ATLAS</a:t>
            </a:r>
          </a:p>
          <a:p>
            <a:pPr lvl="1"/>
            <a:r>
              <a:rPr lang="en-US" sz="2400" dirty="0" smtClean="0"/>
              <a:t>Least Attained Service Memory Scheduling</a:t>
            </a:r>
          </a:p>
          <a:p>
            <a:pPr lvl="1"/>
            <a:r>
              <a:rPr lang="en-US" sz="2400" dirty="0" smtClean="0"/>
              <a:t>Thread Ranking </a:t>
            </a:r>
          </a:p>
          <a:p>
            <a:pPr lvl="1"/>
            <a:r>
              <a:rPr lang="en-US" sz="2400" dirty="0" smtClean="0"/>
              <a:t>Request Prioritization Rules</a:t>
            </a:r>
          </a:p>
          <a:p>
            <a:pPr lvl="1"/>
            <a:r>
              <a:rPr lang="en-US" sz="2400" dirty="0" smtClean="0"/>
              <a:t>Coordination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Evaluation</a:t>
            </a:r>
          </a:p>
          <a:p>
            <a:r>
              <a:rPr lang="en-US" sz="2800" dirty="0" smtClean="0">
                <a:solidFill>
                  <a:schemeClr val="bg1">
                    <a:lumMod val="75000"/>
                  </a:schemeClr>
                </a:solidFill>
              </a:rPr>
              <a:t>Conclusion</a:t>
            </a:r>
          </a:p>
          <a:p>
            <a:endParaRPr lang="en-US" sz="1800" b="1" dirty="0" smtClean="0">
              <a:solidFill>
                <a:srgbClr val="FF0000"/>
              </a:solidFill>
            </a:endParaRPr>
          </a:p>
          <a:p>
            <a:pPr lvl="1"/>
            <a:endParaRPr lang="en-US" sz="1600" b="1" dirty="0" smtClean="0">
              <a:solidFill>
                <a:srgbClr val="FF0000"/>
              </a:solidFill>
            </a:endParaRPr>
          </a:p>
          <a:p>
            <a:pPr lvl="1"/>
            <a:endParaRPr lang="en-US" sz="1600" b="1" dirty="0" smtClean="0">
              <a:solidFill>
                <a:srgbClr val="FF0000"/>
              </a:solidFill>
            </a:endParaRPr>
          </a:p>
          <a:p>
            <a:endParaRPr lang="en-US" sz="1800" b="1" dirty="0" smtClean="0">
              <a:solidFill>
                <a:srgbClr val="FF0000"/>
              </a:solidFill>
            </a:endParaRPr>
          </a:p>
          <a:p>
            <a:pPr lvl="1"/>
            <a:endParaRPr lang="en-US" sz="160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26</a:t>
            </a:fld>
            <a:endParaRPr lang="en-US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Evaluation Methodology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200" smtClean="0">
                <a:solidFill>
                  <a:srgbClr val="FF0000"/>
                </a:solidFill>
              </a:rPr>
              <a:t>4</a:t>
            </a:r>
            <a:r>
              <a:rPr lang="en-US" sz="2200" dirty="0" smtClean="0">
                <a:solidFill>
                  <a:srgbClr val="FF0000"/>
                </a:solidFill>
              </a:rPr>
              <a:t>, 8, 16, 24, 32-core</a:t>
            </a:r>
            <a:r>
              <a:rPr lang="en-US" sz="2200" dirty="0" smtClean="0"/>
              <a:t> systems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5 GHz processor, 128-entry instruction window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512 Kbyte per-core private L2 caches</a:t>
            </a:r>
          </a:p>
          <a:p>
            <a:pPr>
              <a:lnSpc>
                <a:spcPct val="90000"/>
              </a:lnSpc>
            </a:pPr>
            <a:endParaRPr lang="en-US" sz="2000" dirty="0" smtClean="0"/>
          </a:p>
          <a:p>
            <a:pPr>
              <a:lnSpc>
                <a:spcPct val="90000"/>
              </a:lnSpc>
            </a:pPr>
            <a:r>
              <a:rPr lang="en-US" sz="2200" dirty="0" smtClean="0">
                <a:solidFill>
                  <a:srgbClr val="FF0000"/>
                </a:solidFill>
              </a:rPr>
              <a:t>1, 2, 4, 8</a:t>
            </a:r>
            <a:r>
              <a:rPr lang="en-US" sz="2200" smtClean="0">
                <a:solidFill>
                  <a:srgbClr val="FF0000"/>
                </a:solidFill>
              </a:rPr>
              <a:t>, 16-MC </a:t>
            </a:r>
            <a:r>
              <a:rPr lang="en-US" sz="2200" smtClean="0"/>
              <a:t>systems</a:t>
            </a:r>
            <a:endParaRPr lang="en-US" sz="2200" dirty="0" smtClean="0"/>
          </a:p>
          <a:p>
            <a:pPr lvl="1">
              <a:lnSpc>
                <a:spcPct val="90000"/>
              </a:lnSpc>
            </a:pPr>
            <a:r>
              <a:rPr lang="en-US" sz="2000" dirty="0" smtClean="0"/>
              <a:t>128-entry memory request buffer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4 banks, 2Kbyte row buffer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40ns (200 cycles) row-hit round-trip latency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80ns (400 cycles) row-conflict round-trip latency</a:t>
            </a:r>
          </a:p>
          <a:p>
            <a:pPr>
              <a:lnSpc>
                <a:spcPct val="90000"/>
              </a:lnSpc>
            </a:pPr>
            <a:endParaRPr lang="en-US" sz="2000" dirty="0" smtClean="0"/>
          </a:p>
          <a:p>
            <a:pPr>
              <a:lnSpc>
                <a:spcPct val="90000"/>
              </a:lnSpc>
            </a:pPr>
            <a:r>
              <a:rPr lang="en-US" sz="2200" dirty="0" smtClean="0"/>
              <a:t>Workloads</a:t>
            </a:r>
          </a:p>
          <a:p>
            <a:pPr lvl="1">
              <a:lnSpc>
                <a:spcPct val="90000"/>
              </a:lnSpc>
            </a:pPr>
            <a:r>
              <a:rPr lang="en-US" sz="2000" dirty="0" err="1" smtClean="0"/>
              <a:t>Multiprogrammed</a:t>
            </a:r>
            <a:r>
              <a:rPr lang="en-US" sz="2000" dirty="0" smtClean="0"/>
              <a:t> SPEC CPU2006 applications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32 program combinations for 4, 8, 16, 24, 32-core experiments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C76AC29-6A0F-4B9E-B956-3C9EFFA38962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smtClean="0"/>
              <a:t>Comparison to Previous </a:t>
            </a:r>
            <a:r>
              <a:rPr lang="en-US" sz="3200" dirty="0" smtClean="0"/>
              <a:t>Scheduling Algorithms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00108"/>
            <a:ext cx="8686800" cy="5143536"/>
          </a:xfrm>
        </p:spPr>
        <p:txBody>
          <a:bodyPr>
            <a:noAutofit/>
          </a:bodyPr>
          <a:lstStyle/>
          <a:p>
            <a:pPr>
              <a:buClr>
                <a:schemeClr val="tx1"/>
              </a:buClr>
              <a:buSzPct val="100000"/>
              <a:buFont typeface="Wingdings" pitchFamily="2" charset="2"/>
              <a:buChar char="§"/>
            </a:pPr>
            <a:r>
              <a:rPr lang="en-US" sz="2000" dirty="0" smtClean="0">
                <a:solidFill>
                  <a:srgbClr val="0070C0"/>
                </a:solidFill>
              </a:rPr>
              <a:t>FCFS, </a:t>
            </a:r>
            <a:r>
              <a:rPr lang="en-US" sz="2000" smtClean="0">
                <a:solidFill>
                  <a:srgbClr val="0070C0"/>
                </a:solidFill>
              </a:rPr>
              <a:t>FR-FCFS</a:t>
            </a:r>
            <a:r>
              <a:rPr lang="en-US" sz="1800" smtClean="0">
                <a:solidFill>
                  <a:srgbClr val="0070C0"/>
                </a:solidFill>
              </a:rPr>
              <a:t> </a:t>
            </a:r>
            <a:r>
              <a:rPr lang="en-US" sz="1600" smtClean="0">
                <a:solidFill>
                  <a:srgbClr val="0070C0"/>
                </a:solidFill>
              </a:rPr>
              <a:t>[Rixner+, ISCA00]</a:t>
            </a:r>
            <a:endParaRPr lang="en-US" sz="1800" smtClean="0"/>
          </a:p>
          <a:p>
            <a:pPr lvl="1">
              <a:buClr>
                <a:schemeClr val="tx1"/>
              </a:buClr>
              <a:buSzPct val="100000"/>
              <a:buFont typeface="Wingdings" pitchFamily="2" charset="2"/>
              <a:buChar char="§"/>
            </a:pPr>
            <a:r>
              <a:rPr lang="en-US" sz="1800" smtClean="0"/>
              <a:t>Oldest-first</a:t>
            </a:r>
            <a:r>
              <a:rPr lang="en-US" sz="1800" dirty="0" smtClean="0"/>
              <a:t>, row-hit first</a:t>
            </a:r>
          </a:p>
          <a:p>
            <a:pPr lvl="1">
              <a:buClr>
                <a:schemeClr val="tx1"/>
              </a:buClr>
              <a:buSzPct val="100000"/>
              <a:buFont typeface="Wingdings" pitchFamily="2" charset="2"/>
              <a:buChar char="§"/>
            </a:pPr>
            <a:r>
              <a:rPr lang="en-US" sz="1800" dirty="0" smtClean="0">
                <a:solidFill>
                  <a:srgbClr val="FF0000"/>
                </a:solidFill>
              </a:rPr>
              <a:t>Low multi-core performance </a:t>
            </a:r>
            <a:r>
              <a:rPr lang="en-US" sz="1800" dirty="0" err="1" smtClean="0">
                <a:sym typeface="Wingdings" pitchFamily="2" charset="2"/>
              </a:rPr>
              <a:t>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smtClean="0"/>
              <a:t>Do not distinguish </a:t>
            </a:r>
            <a:r>
              <a:rPr lang="en-US" sz="1800" smtClean="0"/>
              <a:t>between threads</a:t>
            </a:r>
          </a:p>
          <a:p>
            <a:pPr lvl="1">
              <a:buClr>
                <a:schemeClr val="tx1"/>
              </a:buClr>
              <a:buSzPct val="100000"/>
              <a:buFont typeface="Wingdings" pitchFamily="2" charset="2"/>
              <a:buChar char="§"/>
            </a:pPr>
            <a:endParaRPr lang="en-US" sz="1800" dirty="0" smtClean="0"/>
          </a:p>
          <a:p>
            <a:pPr>
              <a:buClr>
                <a:schemeClr val="tx1"/>
              </a:buClr>
              <a:buSzPct val="100000"/>
              <a:buFont typeface="Wingdings" pitchFamily="2" charset="2"/>
              <a:buChar char="§"/>
            </a:pPr>
            <a:r>
              <a:rPr lang="en-US" sz="2000" smtClean="0">
                <a:solidFill>
                  <a:srgbClr val="0070C0"/>
                </a:solidFill>
              </a:rPr>
              <a:t>Network </a:t>
            </a:r>
            <a:r>
              <a:rPr lang="en-US" sz="2000" dirty="0" smtClean="0">
                <a:solidFill>
                  <a:srgbClr val="0070C0"/>
                </a:solidFill>
              </a:rPr>
              <a:t>Fair </a:t>
            </a:r>
            <a:r>
              <a:rPr lang="en-US" sz="2000" err="1" smtClean="0">
                <a:solidFill>
                  <a:srgbClr val="0070C0"/>
                </a:solidFill>
              </a:rPr>
              <a:t>Queueing</a:t>
            </a:r>
            <a:r>
              <a:rPr lang="en-US" sz="2000" smtClean="0">
                <a:solidFill>
                  <a:srgbClr val="0070C0"/>
                </a:solidFill>
              </a:rPr>
              <a:t> </a:t>
            </a:r>
            <a:r>
              <a:rPr lang="en-US" sz="1600" smtClean="0">
                <a:solidFill>
                  <a:srgbClr val="0070C0"/>
                </a:solidFill>
              </a:rPr>
              <a:t>[Nesbit+, MICRO06]</a:t>
            </a:r>
            <a:r>
              <a:rPr lang="en-US" sz="1800" smtClean="0"/>
              <a:t> </a:t>
            </a:r>
          </a:p>
          <a:p>
            <a:pPr lvl="1">
              <a:buClr>
                <a:schemeClr val="tx1"/>
              </a:buClr>
              <a:buSzPct val="100000"/>
              <a:buFont typeface="Wingdings" pitchFamily="2" charset="2"/>
              <a:buChar char="§"/>
            </a:pPr>
            <a:r>
              <a:rPr lang="en-US" sz="1800" smtClean="0"/>
              <a:t>Partitions </a:t>
            </a:r>
            <a:r>
              <a:rPr lang="en-US" sz="1800" dirty="0" smtClean="0"/>
              <a:t>memory bandwidth equally among threads</a:t>
            </a:r>
          </a:p>
          <a:p>
            <a:pPr lvl="1">
              <a:buClr>
                <a:schemeClr val="tx1"/>
              </a:buClr>
              <a:buSzPct val="100000"/>
              <a:buFont typeface="Wingdings" pitchFamily="2" charset="2"/>
              <a:buChar char="§"/>
            </a:pPr>
            <a:r>
              <a:rPr lang="en-US" sz="1800" dirty="0" smtClean="0">
                <a:solidFill>
                  <a:srgbClr val="FF0000"/>
                </a:solidFill>
              </a:rPr>
              <a:t>Low system performance</a:t>
            </a:r>
            <a:r>
              <a:rPr lang="en-US" sz="1800" dirty="0" smtClean="0"/>
              <a:t> </a:t>
            </a:r>
            <a:r>
              <a:rPr lang="en-US" sz="1800" dirty="0" err="1" smtClean="0">
                <a:sym typeface="Wingdings" pitchFamily="2" charset="2"/>
              </a:rPr>
              <a:t>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smtClean="0"/>
              <a:t>Bank-level parallelism, locality </a:t>
            </a:r>
            <a:r>
              <a:rPr lang="en-US" sz="1800" smtClean="0"/>
              <a:t>not exploited</a:t>
            </a:r>
          </a:p>
          <a:p>
            <a:pPr lvl="1">
              <a:buClr>
                <a:schemeClr val="tx1"/>
              </a:buClr>
              <a:buSzPct val="100000"/>
              <a:buFont typeface="Wingdings" pitchFamily="2" charset="2"/>
              <a:buChar char="§"/>
            </a:pPr>
            <a:endParaRPr lang="en-US" sz="1800" dirty="0" smtClean="0"/>
          </a:p>
          <a:p>
            <a:pPr>
              <a:buClr>
                <a:schemeClr val="tx1"/>
              </a:buClr>
              <a:buSzPct val="100000"/>
              <a:buFont typeface="Wingdings" pitchFamily="2" charset="2"/>
              <a:buChar char="§"/>
            </a:pPr>
            <a:r>
              <a:rPr lang="en-US" sz="2000" smtClean="0">
                <a:solidFill>
                  <a:srgbClr val="0070C0"/>
                </a:solidFill>
              </a:rPr>
              <a:t>Stall-time </a:t>
            </a:r>
            <a:r>
              <a:rPr lang="en-US" sz="2000" dirty="0" smtClean="0">
                <a:solidFill>
                  <a:srgbClr val="0070C0"/>
                </a:solidFill>
              </a:rPr>
              <a:t>Fair Memory </a:t>
            </a:r>
            <a:r>
              <a:rPr lang="en-US" sz="2000" smtClean="0">
                <a:solidFill>
                  <a:srgbClr val="0070C0"/>
                </a:solidFill>
              </a:rPr>
              <a:t>Scheduler </a:t>
            </a:r>
            <a:r>
              <a:rPr lang="en-US" sz="1600" smtClean="0">
                <a:solidFill>
                  <a:srgbClr val="0070C0"/>
                </a:solidFill>
              </a:rPr>
              <a:t>[Mutlu+, MICRO07]</a:t>
            </a:r>
            <a:endParaRPr lang="en-US" sz="1800" smtClean="0"/>
          </a:p>
          <a:p>
            <a:pPr lvl="1">
              <a:buClr>
                <a:schemeClr val="tx1"/>
              </a:buClr>
              <a:buSzPct val="100000"/>
              <a:buFont typeface="Wingdings" pitchFamily="2" charset="2"/>
              <a:buChar char="§"/>
            </a:pPr>
            <a:r>
              <a:rPr lang="en-US" sz="1800" smtClean="0"/>
              <a:t>Balances </a:t>
            </a:r>
            <a:r>
              <a:rPr lang="en-US" sz="1800" dirty="0" smtClean="0"/>
              <a:t>thread slowdowns relative to when run alone</a:t>
            </a:r>
          </a:p>
          <a:p>
            <a:pPr lvl="1">
              <a:buClr>
                <a:schemeClr val="tx1"/>
              </a:buClr>
              <a:buSzPct val="100000"/>
              <a:buFont typeface="Wingdings" pitchFamily="2" charset="2"/>
              <a:buChar char="§"/>
            </a:pPr>
            <a:r>
              <a:rPr lang="en-US" sz="1800" dirty="0" smtClean="0">
                <a:solidFill>
                  <a:srgbClr val="FF0000"/>
                </a:solidFill>
              </a:rPr>
              <a:t>High coordination costs</a:t>
            </a:r>
            <a:r>
              <a:rPr lang="en-US" sz="1800" dirty="0" smtClean="0"/>
              <a:t> </a:t>
            </a:r>
            <a:r>
              <a:rPr lang="en-US" sz="1800" dirty="0" err="1" smtClean="0">
                <a:sym typeface="Wingdings" pitchFamily="2" charset="2"/>
              </a:rPr>
              <a:t>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smtClean="0"/>
              <a:t>Requires heavy </a:t>
            </a:r>
            <a:r>
              <a:rPr lang="en-US" sz="1800" smtClean="0"/>
              <a:t>cycle-by-cycle coordination</a:t>
            </a:r>
          </a:p>
          <a:p>
            <a:pPr lvl="1">
              <a:buClr>
                <a:schemeClr val="tx1"/>
              </a:buClr>
              <a:buSzPct val="100000"/>
              <a:buFont typeface="Wingdings" pitchFamily="2" charset="2"/>
              <a:buChar char="§"/>
            </a:pPr>
            <a:endParaRPr lang="en-US" sz="1800" dirty="0" smtClean="0"/>
          </a:p>
          <a:p>
            <a:pPr>
              <a:buClr>
                <a:schemeClr val="tx1"/>
              </a:buClr>
              <a:buSzPct val="100000"/>
              <a:buFont typeface="Wingdings" pitchFamily="2" charset="2"/>
              <a:buChar char="§"/>
            </a:pPr>
            <a:r>
              <a:rPr lang="en-US" sz="2000" smtClean="0">
                <a:solidFill>
                  <a:srgbClr val="0070C0"/>
                </a:solidFill>
              </a:rPr>
              <a:t>Parallelism-Aware </a:t>
            </a:r>
            <a:r>
              <a:rPr lang="en-US" sz="2000" dirty="0" smtClean="0">
                <a:solidFill>
                  <a:srgbClr val="0070C0"/>
                </a:solidFill>
              </a:rPr>
              <a:t>Batch </a:t>
            </a:r>
            <a:r>
              <a:rPr lang="en-US" sz="2000" smtClean="0">
                <a:solidFill>
                  <a:srgbClr val="0070C0"/>
                </a:solidFill>
              </a:rPr>
              <a:t>Scheduler </a:t>
            </a:r>
            <a:r>
              <a:rPr lang="en-US" sz="1600" smtClean="0">
                <a:solidFill>
                  <a:srgbClr val="0070C0"/>
                </a:solidFill>
              </a:rPr>
              <a:t>[Mutlu+, ISCA08]</a:t>
            </a:r>
            <a:endParaRPr lang="en-US" sz="1800" smtClean="0"/>
          </a:p>
          <a:p>
            <a:pPr lvl="1">
              <a:buClr>
                <a:schemeClr val="tx1"/>
              </a:buClr>
              <a:buSzPct val="100000"/>
              <a:buFont typeface="Wingdings" pitchFamily="2" charset="2"/>
              <a:buChar char="§"/>
            </a:pPr>
            <a:r>
              <a:rPr lang="en-US" sz="1700" smtClean="0"/>
              <a:t>Batches requests and performs thread ranking to </a:t>
            </a:r>
            <a:r>
              <a:rPr lang="en-US" sz="1700" dirty="0" smtClean="0"/>
              <a:t>preserve </a:t>
            </a:r>
            <a:r>
              <a:rPr lang="en-US" sz="1700" smtClean="0"/>
              <a:t>bank-level parallelism</a:t>
            </a:r>
            <a:endParaRPr lang="en-US" sz="1700" dirty="0" smtClean="0"/>
          </a:p>
          <a:p>
            <a:pPr lvl="1">
              <a:buClr>
                <a:schemeClr val="tx1"/>
              </a:buClr>
              <a:buSzPct val="100000"/>
              <a:buFont typeface="Wingdings" pitchFamily="2" charset="2"/>
              <a:buChar char="§"/>
            </a:pPr>
            <a:r>
              <a:rPr lang="en-US" sz="1800" dirty="0" smtClean="0">
                <a:solidFill>
                  <a:srgbClr val="FF0000"/>
                </a:solidFill>
              </a:rPr>
              <a:t>High coordination costs </a:t>
            </a:r>
            <a:r>
              <a:rPr lang="en-US" sz="1800" dirty="0" err="1" smtClean="0">
                <a:sym typeface="Wingdings" pitchFamily="2" charset="2"/>
              </a:rPr>
              <a:t></a:t>
            </a:r>
            <a:r>
              <a:rPr lang="en-US" sz="1800" dirty="0" smtClean="0">
                <a:sym typeface="Wingdings" pitchFamily="2" charset="2"/>
              </a:rPr>
              <a:t> B</a:t>
            </a:r>
            <a:r>
              <a:rPr lang="en-US" sz="1800" dirty="0" smtClean="0"/>
              <a:t>atch duration is </a:t>
            </a:r>
            <a:r>
              <a:rPr lang="en-US" sz="1800" smtClean="0"/>
              <a:t>very short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C76AC29-6A0F-4B9E-B956-3C9EFFA38962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" name="Chart 34"/>
          <p:cNvGraphicFramePr/>
          <p:nvPr/>
        </p:nvGraphicFramePr>
        <p:xfrm>
          <a:off x="500034" y="1607456"/>
          <a:ext cx="8215370" cy="37147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mtClean="0"/>
              <a:t>System Throughput: 24-Core System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C76AC29-6A0F-4B9E-B956-3C9EFFA38962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928794" y="1000108"/>
            <a:ext cx="535785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smtClean="0">
                <a:latin typeface="Times New Roman" pitchFamily="18" charset="0"/>
                <a:cs typeface="Times New Roman" pitchFamily="18" charset="0"/>
              </a:rPr>
              <a:t>System throughput = ∑ Speedup</a:t>
            </a:r>
            <a:endParaRPr lang="en-US" sz="3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457200" y="5286388"/>
            <a:ext cx="8229600" cy="839775"/>
          </a:xfrm>
          <a:prstGeom prst="rect">
            <a:avLst/>
          </a:prstGeom>
          <a:solidFill>
            <a:srgbClr val="FFFF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ATLAS consistently</a:t>
            </a:r>
            <a:r>
              <a:rPr kumimoji="0" lang="en-US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provides higher system throughput than all previous scheduling algorithms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143108" y="3536282"/>
            <a:ext cx="785818" cy="357190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600" b="1" smtClean="0">
                <a:solidFill>
                  <a:srgbClr val="FF0000"/>
                </a:solidFill>
              </a:rPr>
              <a:t>17.0%</a:t>
            </a:r>
            <a:endParaRPr lang="en-US" sz="1600" b="1">
              <a:solidFill>
                <a:srgbClr val="FF0000"/>
              </a:solidFill>
            </a:endParaRPr>
          </a:p>
        </p:txBody>
      </p:sp>
      <p:sp>
        <p:nvSpPr>
          <p:cNvPr id="13" name="Right Arrow 12"/>
          <p:cNvSpPr/>
          <p:nvPr/>
        </p:nvSpPr>
        <p:spPr>
          <a:xfrm rot="9942996">
            <a:off x="1546521" y="2584187"/>
            <a:ext cx="6816507" cy="366793"/>
          </a:xfrm>
          <a:prstGeom prst="rightArrow">
            <a:avLst>
              <a:gd name="adj1" fmla="val 42475"/>
              <a:gd name="adj2" fmla="val 144280"/>
            </a:avLst>
          </a:prstGeom>
          <a:solidFill>
            <a:srgbClr val="FF0000"/>
          </a:solidFill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3571868" y="3107654"/>
            <a:ext cx="785818" cy="357190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600" b="1" smtClean="0">
                <a:solidFill>
                  <a:srgbClr val="FF0000"/>
                </a:solidFill>
              </a:rPr>
              <a:t>9.8%</a:t>
            </a:r>
            <a:endParaRPr lang="en-US" sz="1600" b="1">
              <a:solidFill>
                <a:srgbClr val="FF0000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5000628" y="2750464"/>
            <a:ext cx="785818" cy="357190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600" b="1" smtClean="0">
                <a:solidFill>
                  <a:srgbClr val="FF0000"/>
                </a:solidFill>
              </a:rPr>
              <a:t>8.4%</a:t>
            </a:r>
            <a:endParaRPr lang="en-US" sz="1600" b="1">
              <a:solidFill>
                <a:srgbClr val="FF0000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6429388" y="2393274"/>
            <a:ext cx="785818" cy="357190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600" b="1" smtClean="0">
                <a:solidFill>
                  <a:srgbClr val="FF0000"/>
                </a:solidFill>
              </a:rPr>
              <a:t>5.9%</a:t>
            </a:r>
            <a:endParaRPr lang="en-US" sz="1600" b="1">
              <a:solidFill>
                <a:srgbClr val="FF0000"/>
              </a:solidFill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7929586" y="1964646"/>
            <a:ext cx="785818" cy="357190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600" b="1" smtClean="0">
                <a:solidFill>
                  <a:srgbClr val="FF0000"/>
                </a:solidFill>
              </a:rPr>
              <a:t>3.5%</a:t>
            </a:r>
            <a:endParaRPr lang="en-US" sz="1600" b="1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 rot="16200000">
            <a:off x="-570406" y="3086069"/>
            <a:ext cx="2571767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smtClean="0"/>
              <a:t>System throughput</a:t>
            </a:r>
            <a:endParaRPr lang="en-US" sz="2000"/>
          </a:p>
        </p:txBody>
      </p:sp>
      <p:sp>
        <p:nvSpPr>
          <p:cNvPr id="15" name="TextBox 14"/>
          <p:cNvSpPr txBox="1"/>
          <p:nvPr/>
        </p:nvSpPr>
        <p:spPr>
          <a:xfrm>
            <a:off x="3286117" y="4714884"/>
            <a:ext cx="3429023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200" smtClean="0"/>
              <a:t># of memory controllers</a:t>
            </a:r>
            <a:endParaRPr lang="en-US" sz="22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13" grpId="0" animBg="1"/>
      <p:bldP spid="36" grpId="0"/>
      <p:bldP spid="37" grpId="0"/>
      <p:bldP spid="38" grpId="0"/>
      <p:bldP spid="39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hart 7"/>
          <p:cNvGraphicFramePr/>
          <p:nvPr/>
        </p:nvGraphicFramePr>
        <p:xfrm>
          <a:off x="500034" y="1214422"/>
          <a:ext cx="8143932" cy="37862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mtClean="0"/>
              <a:t>System Throughput: 4-MC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315" y="5286388"/>
            <a:ext cx="8215370" cy="785818"/>
          </a:xfrm>
          <a:prstGeom prst="rect">
            <a:avLst/>
          </a:prstGeom>
          <a:solidFill>
            <a:srgbClr val="FFFF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 anchorCtr="0">
            <a:normAutofit/>
          </a:bodyPr>
          <a:lstStyle/>
          <a:p>
            <a:pPr marL="0" indent="0" algn="ctr">
              <a:buNone/>
            </a:pPr>
            <a:r>
              <a:rPr lang="en-US" sz="2200" smtClean="0">
                <a:solidFill>
                  <a:schemeClr val="tx1"/>
                </a:solidFill>
              </a:rPr>
              <a:t># of cores increases </a:t>
            </a:r>
            <a:r>
              <a:rPr lang="en-US" sz="2200" smtClean="0">
                <a:solidFill>
                  <a:schemeClr val="tx1"/>
                </a:solidFill>
                <a:sym typeface="Wingdings" pitchFamily="2" charset="2"/>
              </a:rPr>
              <a:t> ATLAS performance benefit increases </a:t>
            </a:r>
            <a:endParaRPr lang="en-US" sz="2200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C76AC29-6A0F-4B9E-B956-3C9EFFA38962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32" name="Right Arrow 31"/>
          <p:cNvSpPr/>
          <p:nvPr/>
        </p:nvSpPr>
        <p:spPr>
          <a:xfrm rot="20788901">
            <a:off x="1566790" y="2077480"/>
            <a:ext cx="6816507" cy="366793"/>
          </a:xfrm>
          <a:prstGeom prst="rightArrow">
            <a:avLst>
              <a:gd name="adj1" fmla="val 42475"/>
              <a:gd name="adj2" fmla="val 144280"/>
            </a:avLst>
          </a:prstGeom>
          <a:solidFill>
            <a:srgbClr val="FF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928794" y="3071810"/>
            <a:ext cx="785818" cy="357190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600" b="1" smtClean="0">
                <a:solidFill>
                  <a:srgbClr val="FF0000"/>
                </a:solidFill>
              </a:rPr>
              <a:t>1.1%</a:t>
            </a:r>
            <a:endParaRPr lang="en-US" sz="1600" b="1">
              <a:solidFill>
                <a:srgbClr val="FF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357554" y="2857496"/>
            <a:ext cx="785818" cy="357190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600" b="1" smtClean="0">
                <a:solidFill>
                  <a:srgbClr val="FF0000"/>
                </a:solidFill>
              </a:rPr>
              <a:t>3.5%</a:t>
            </a:r>
            <a:endParaRPr lang="en-US" sz="1600" b="1">
              <a:solidFill>
                <a:srgbClr val="FF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786314" y="2428868"/>
            <a:ext cx="785818" cy="357190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600" b="1" smtClean="0">
                <a:solidFill>
                  <a:srgbClr val="FF0000"/>
                </a:solidFill>
              </a:rPr>
              <a:t>4.0%</a:t>
            </a:r>
            <a:endParaRPr lang="en-US" sz="1600" b="1">
              <a:solidFill>
                <a:srgbClr val="FF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215074" y="2000240"/>
            <a:ext cx="785818" cy="357190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600" b="1" smtClean="0">
                <a:solidFill>
                  <a:srgbClr val="FF0000"/>
                </a:solidFill>
              </a:rPr>
              <a:t>8.4%</a:t>
            </a:r>
            <a:endParaRPr lang="en-US" sz="1600" b="1">
              <a:solidFill>
                <a:srgbClr val="FF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643834" y="1714488"/>
            <a:ext cx="785818" cy="357190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600" b="1" smtClean="0">
                <a:solidFill>
                  <a:srgbClr val="FF0000"/>
                </a:solidFill>
              </a:rPr>
              <a:t>10.8%</a:t>
            </a:r>
            <a:endParaRPr lang="en-US" sz="1600" b="1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 rot="16200000">
            <a:off x="-570406" y="2728879"/>
            <a:ext cx="2571767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smtClean="0"/>
              <a:t>System throughput</a:t>
            </a:r>
            <a:endParaRPr lang="en-US" sz="2000"/>
          </a:p>
        </p:txBody>
      </p:sp>
      <p:sp>
        <p:nvSpPr>
          <p:cNvPr id="14" name="TextBox 13"/>
          <p:cNvSpPr txBox="1"/>
          <p:nvPr/>
        </p:nvSpPr>
        <p:spPr>
          <a:xfrm>
            <a:off x="3286117" y="4500570"/>
            <a:ext cx="3429023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200" smtClean="0"/>
              <a:t># of cores</a:t>
            </a:r>
            <a:endParaRPr lang="en-US" sz="22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  <p:bldP spid="32" grpId="0" animBg="1"/>
      <p:bldP spid="7" grpId="0"/>
      <p:bldP spid="9" grpId="0"/>
      <p:bldP spid="10" grpId="0"/>
      <p:bldP spid="11" grpId="0"/>
      <p:bldP spid="1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Evaluations In Paper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2984"/>
            <a:ext cx="8115328" cy="4857784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System software support</a:t>
            </a:r>
          </a:p>
          <a:p>
            <a:pPr lvl="1"/>
            <a:r>
              <a:rPr lang="en-US" dirty="0" smtClean="0"/>
              <a:t>ATLAS effectively </a:t>
            </a:r>
            <a:r>
              <a:rPr lang="en-US" dirty="0" smtClean="0">
                <a:solidFill>
                  <a:srgbClr val="FF0000"/>
                </a:solidFill>
              </a:rPr>
              <a:t>enforces thread weights</a:t>
            </a:r>
          </a:p>
          <a:p>
            <a:endParaRPr lang="en-US" dirty="0" smtClean="0"/>
          </a:p>
          <a:p>
            <a:r>
              <a:rPr lang="en-US" dirty="0" smtClean="0"/>
              <a:t>Workload analysis</a:t>
            </a:r>
          </a:p>
          <a:p>
            <a:pPr lvl="1"/>
            <a:r>
              <a:rPr lang="en-US" dirty="0" smtClean="0"/>
              <a:t>ATLAS performs </a:t>
            </a:r>
            <a:r>
              <a:rPr lang="en-US" dirty="0" smtClean="0">
                <a:solidFill>
                  <a:srgbClr val="FF0000"/>
                </a:solidFill>
              </a:rPr>
              <a:t>best for mixed-intensity workloads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Effect of ATLAS on fairness</a:t>
            </a:r>
          </a:p>
          <a:p>
            <a:endParaRPr lang="en-US" dirty="0" smtClean="0"/>
          </a:p>
          <a:p>
            <a:r>
              <a:rPr lang="en-US" dirty="0" smtClean="0"/>
              <a:t>Sensitivity to algorithmic parameters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Sensitivity to system parameters</a:t>
            </a:r>
          </a:p>
          <a:p>
            <a:pPr lvl="1"/>
            <a:r>
              <a:rPr lang="en-US" dirty="0" smtClean="0"/>
              <a:t>Memory address mapping, cache size, memory latency</a:t>
            </a:r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C76AC29-6A0F-4B9E-B956-3C9EFFA38962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Outline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00108"/>
            <a:ext cx="8610600" cy="5214974"/>
          </a:xfrm>
        </p:spPr>
        <p:txBody>
          <a:bodyPr>
            <a:noAutofit/>
          </a:bodyPr>
          <a:lstStyle/>
          <a:p>
            <a:r>
              <a:rPr lang="en-US" sz="2800" dirty="0" smtClean="0"/>
              <a:t>Motivation</a:t>
            </a:r>
          </a:p>
          <a:p>
            <a:r>
              <a:rPr lang="en-US" sz="2800" dirty="0" smtClean="0"/>
              <a:t>Rethinking Memory Scheduling</a:t>
            </a:r>
          </a:p>
          <a:p>
            <a:pPr lvl="1"/>
            <a:r>
              <a:rPr lang="en-US" sz="2400" dirty="0" smtClean="0"/>
              <a:t>Minimizing Memory Episode Time</a:t>
            </a:r>
          </a:p>
          <a:p>
            <a:r>
              <a:rPr lang="en-US" sz="2800" dirty="0" smtClean="0"/>
              <a:t>ATLAS</a:t>
            </a:r>
          </a:p>
          <a:p>
            <a:pPr lvl="1"/>
            <a:r>
              <a:rPr lang="en-US" sz="2400" dirty="0" smtClean="0"/>
              <a:t>Least Attained Service Memory Scheduling</a:t>
            </a:r>
          </a:p>
          <a:p>
            <a:pPr lvl="1"/>
            <a:r>
              <a:rPr lang="en-US" sz="2400" dirty="0" smtClean="0"/>
              <a:t>Thread Ranking </a:t>
            </a:r>
          </a:p>
          <a:p>
            <a:pPr lvl="1"/>
            <a:r>
              <a:rPr lang="en-US" sz="2400" dirty="0" smtClean="0"/>
              <a:t>Request Prioritization Rules</a:t>
            </a:r>
          </a:p>
          <a:p>
            <a:pPr lvl="1"/>
            <a:r>
              <a:rPr lang="en-US" sz="2400" dirty="0" smtClean="0"/>
              <a:t>Coordination</a:t>
            </a:r>
          </a:p>
          <a:p>
            <a:r>
              <a:rPr lang="en-US" sz="2800" dirty="0" smtClean="0"/>
              <a:t>Evaluation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Conclusion</a:t>
            </a:r>
          </a:p>
          <a:p>
            <a:endParaRPr lang="en-US" sz="1800" b="1" dirty="0" smtClean="0">
              <a:solidFill>
                <a:srgbClr val="FF0000"/>
              </a:solidFill>
            </a:endParaRPr>
          </a:p>
          <a:p>
            <a:pPr lvl="1"/>
            <a:endParaRPr lang="en-US" sz="1600" b="1" dirty="0" smtClean="0">
              <a:solidFill>
                <a:srgbClr val="FF0000"/>
              </a:solidFill>
            </a:endParaRPr>
          </a:p>
          <a:p>
            <a:pPr lvl="1"/>
            <a:endParaRPr lang="en-US" sz="1600" b="1" dirty="0" smtClean="0">
              <a:solidFill>
                <a:srgbClr val="FF0000"/>
              </a:solidFill>
            </a:endParaRPr>
          </a:p>
          <a:p>
            <a:endParaRPr lang="en-US" sz="1800" b="1" dirty="0" smtClean="0">
              <a:solidFill>
                <a:srgbClr val="FF0000"/>
              </a:solidFill>
            </a:endParaRPr>
          </a:p>
          <a:p>
            <a:pPr lvl="1"/>
            <a:endParaRPr lang="en-US" sz="160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32</a:t>
            </a:fld>
            <a:endParaRPr lang="en-US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219200"/>
            <a:ext cx="9144000" cy="4876800"/>
          </a:xfrm>
        </p:spPr>
        <p:txBody>
          <a:bodyPr>
            <a:normAutofit lnSpcReduction="10000"/>
          </a:bodyPr>
          <a:lstStyle/>
          <a:p>
            <a:pPr>
              <a:buClr>
                <a:schemeClr val="tx1"/>
              </a:buClr>
              <a:buSzPct val="100000"/>
              <a:buFont typeface="Wingdings" pitchFamily="2" charset="2"/>
              <a:buChar char="§"/>
            </a:pPr>
            <a:r>
              <a:rPr lang="en-US" dirty="0" smtClean="0">
                <a:solidFill>
                  <a:srgbClr val="FF0000"/>
                </a:solidFill>
              </a:rPr>
              <a:t>Multiple memory controllers </a:t>
            </a:r>
            <a:r>
              <a:rPr lang="en-US" smtClean="0">
                <a:solidFill>
                  <a:srgbClr val="FF0000"/>
                </a:solidFill>
              </a:rPr>
              <a:t>require coordination</a:t>
            </a:r>
            <a:endParaRPr lang="en-US" dirty="0" smtClean="0">
              <a:solidFill>
                <a:srgbClr val="FF0000"/>
              </a:solidFill>
            </a:endParaRPr>
          </a:p>
          <a:p>
            <a:pPr lvl="1">
              <a:buClr>
                <a:schemeClr val="tx1"/>
              </a:buClr>
              <a:buSzPct val="100000"/>
              <a:buFont typeface="Wingdings" pitchFamily="2" charset="2"/>
              <a:buChar char="§"/>
            </a:pPr>
            <a:r>
              <a:rPr lang="en-US" smtClean="0"/>
              <a:t>Need to agree </a:t>
            </a:r>
            <a:r>
              <a:rPr lang="en-US" dirty="0" smtClean="0"/>
              <a:t>upon a consistent ranking of threads </a:t>
            </a:r>
          </a:p>
          <a:p>
            <a:pPr>
              <a:buClr>
                <a:schemeClr val="tx1"/>
              </a:buClr>
              <a:buSzPct val="100000"/>
              <a:buFont typeface="Wingdings" pitchFamily="2" charset="2"/>
              <a:buChar char="§"/>
            </a:pPr>
            <a:endParaRPr lang="en-US" dirty="0" smtClean="0">
              <a:sym typeface="Wingdings" pitchFamily="2" charset="2"/>
            </a:endParaRPr>
          </a:p>
          <a:p>
            <a:pPr>
              <a:buClr>
                <a:schemeClr val="tx1"/>
              </a:buClr>
              <a:buSzPct val="100000"/>
              <a:buFont typeface="Wingdings" pitchFamily="2" charset="2"/>
              <a:buChar char="§"/>
            </a:pPr>
            <a:r>
              <a:rPr lang="en-US" dirty="0" smtClean="0">
                <a:sym typeface="Wingdings" pitchFamily="2" charset="2"/>
              </a:rPr>
              <a:t>ATLAS is a fundamentally new approach to memory scheduling</a:t>
            </a:r>
          </a:p>
          <a:p>
            <a:pPr lvl="1">
              <a:buClr>
                <a:schemeClr val="tx1"/>
              </a:buClr>
              <a:buSzPct val="100000"/>
              <a:buFont typeface="Wingdings" pitchFamily="2" charset="2"/>
              <a:buChar char="§"/>
            </a:pPr>
            <a:r>
              <a:rPr lang="en-US" b="1" dirty="0" smtClean="0">
                <a:solidFill>
                  <a:srgbClr val="0000FF"/>
                </a:solidFill>
                <a:sym typeface="Wingdings" pitchFamily="2" charset="2"/>
              </a:rPr>
              <a:t>Scalable</a:t>
            </a:r>
            <a:r>
              <a:rPr lang="en-US" b="1" smtClean="0">
                <a:solidFill>
                  <a:srgbClr val="0000FF"/>
                </a:solidFill>
                <a:sym typeface="Wingdings" pitchFamily="2" charset="2"/>
              </a:rPr>
              <a:t>: </a:t>
            </a:r>
            <a:r>
              <a:rPr lang="en-US" smtClean="0">
                <a:sym typeface="Wingdings" pitchFamily="2" charset="2"/>
              </a:rPr>
              <a:t>Thread </a:t>
            </a:r>
            <a:r>
              <a:rPr lang="en-US" dirty="0" smtClean="0">
                <a:sym typeface="Wingdings" pitchFamily="2" charset="2"/>
              </a:rPr>
              <a:t>ranking decisions at </a:t>
            </a:r>
            <a:r>
              <a:rPr lang="en-US" dirty="0" smtClean="0">
                <a:solidFill>
                  <a:srgbClr val="FF0000"/>
                </a:solidFill>
                <a:sym typeface="Wingdings" pitchFamily="2" charset="2"/>
              </a:rPr>
              <a:t>coarse-grained </a:t>
            </a:r>
            <a:r>
              <a:rPr lang="en-US" smtClean="0">
                <a:solidFill>
                  <a:srgbClr val="FF0000"/>
                </a:solidFill>
                <a:sym typeface="Wingdings" pitchFamily="2" charset="2"/>
              </a:rPr>
              <a:t>intervals </a:t>
            </a:r>
            <a:endParaRPr lang="en-US" b="1" dirty="0" smtClean="0">
              <a:solidFill>
                <a:srgbClr val="FF0000"/>
              </a:solidFill>
              <a:sym typeface="Wingdings" pitchFamily="2" charset="2"/>
            </a:endParaRPr>
          </a:p>
          <a:p>
            <a:pPr lvl="1">
              <a:buClr>
                <a:schemeClr val="tx1"/>
              </a:buClr>
              <a:buSzPct val="100000"/>
              <a:buFont typeface="Wingdings" pitchFamily="2" charset="2"/>
              <a:buChar char="§"/>
            </a:pPr>
            <a:r>
              <a:rPr lang="en-US" b="1" dirty="0" smtClean="0">
                <a:solidFill>
                  <a:srgbClr val="0000FF"/>
                </a:solidFill>
                <a:sym typeface="Wingdings" pitchFamily="2" charset="2"/>
              </a:rPr>
              <a:t>High-performance</a:t>
            </a:r>
            <a:r>
              <a:rPr lang="en-US" b="1" smtClean="0">
                <a:solidFill>
                  <a:srgbClr val="0000FF"/>
                </a:solidFill>
                <a:sym typeface="Wingdings" pitchFamily="2" charset="2"/>
              </a:rPr>
              <a:t>:</a:t>
            </a:r>
            <a:r>
              <a:rPr lang="en-US" smtClean="0">
                <a:solidFill>
                  <a:srgbClr val="0000FF"/>
                </a:solidFill>
                <a:sym typeface="Wingdings" pitchFamily="2" charset="2"/>
              </a:rPr>
              <a:t> </a:t>
            </a:r>
            <a:r>
              <a:rPr lang="en-US" smtClean="0">
                <a:sym typeface="Wingdings"/>
              </a:rPr>
              <a:t>Minimizes </a:t>
            </a:r>
            <a:r>
              <a:rPr lang="en-US" dirty="0" smtClean="0">
                <a:sym typeface="Wingdings"/>
              </a:rPr>
              <a:t>system time spent in </a:t>
            </a:r>
            <a:r>
              <a:rPr lang="en-US" smtClean="0">
                <a:sym typeface="Wingdings"/>
              </a:rPr>
              <a:t>memory episodes (</a:t>
            </a:r>
            <a:r>
              <a:rPr lang="en-US" smtClean="0">
                <a:solidFill>
                  <a:srgbClr val="FF0000"/>
                </a:solidFill>
                <a:sym typeface="Wingdings"/>
              </a:rPr>
              <a:t>Least Attained Service scheduling </a:t>
            </a:r>
            <a:r>
              <a:rPr lang="en-US" smtClean="0">
                <a:sym typeface="Wingdings"/>
              </a:rPr>
              <a:t>principle)</a:t>
            </a:r>
          </a:p>
          <a:p>
            <a:pPr lvl="1">
              <a:buClr>
                <a:schemeClr val="tx1"/>
              </a:buClr>
              <a:buSzPct val="100000"/>
              <a:buFont typeface="Wingdings" pitchFamily="2" charset="2"/>
              <a:buChar char="§"/>
            </a:pPr>
            <a:r>
              <a:rPr lang="en-US" b="1" smtClean="0">
                <a:solidFill>
                  <a:srgbClr val="0000FF"/>
                </a:solidFill>
                <a:sym typeface="Wingdings"/>
              </a:rPr>
              <a:t>Configurable:</a:t>
            </a:r>
            <a:r>
              <a:rPr lang="en-US" smtClean="0">
                <a:solidFill>
                  <a:srgbClr val="0000FF"/>
                </a:solidFill>
                <a:sym typeface="Wingdings"/>
              </a:rPr>
              <a:t> </a:t>
            </a:r>
            <a:r>
              <a:rPr lang="en-US" smtClean="0">
                <a:sym typeface="Wingdings"/>
              </a:rPr>
              <a:t>Enforces </a:t>
            </a:r>
            <a:r>
              <a:rPr lang="en-US" smtClean="0">
                <a:solidFill>
                  <a:srgbClr val="FF0000"/>
                </a:solidFill>
                <a:sym typeface="Wingdings"/>
              </a:rPr>
              <a:t>thread priorities</a:t>
            </a:r>
            <a:endParaRPr lang="en-US" dirty="0" smtClean="0">
              <a:solidFill>
                <a:srgbClr val="FF0000"/>
              </a:solidFill>
              <a:sym typeface="Wingdings" pitchFamily="2" charset="2"/>
            </a:endParaRPr>
          </a:p>
          <a:p>
            <a:pPr>
              <a:buClr>
                <a:schemeClr val="tx1"/>
              </a:buClr>
              <a:buSzPct val="100000"/>
              <a:buFont typeface="Wingdings" pitchFamily="2" charset="2"/>
              <a:buChar char="§"/>
            </a:pPr>
            <a:endParaRPr lang="en-US" dirty="0" smtClean="0"/>
          </a:p>
          <a:p>
            <a:pPr>
              <a:buClr>
                <a:schemeClr val="tx1"/>
              </a:buClr>
              <a:buSzPct val="100000"/>
              <a:buFont typeface="Wingdings" pitchFamily="2" charset="2"/>
              <a:buChar char="§"/>
            </a:pPr>
            <a:r>
              <a:rPr lang="en-US" dirty="0" smtClean="0"/>
              <a:t>ATLAS provides the highest system throughput compared to five previous scheduling algorithms</a:t>
            </a:r>
          </a:p>
          <a:p>
            <a:pPr lvl="1">
              <a:buClr>
                <a:schemeClr val="tx1"/>
              </a:buClr>
              <a:buSzPct val="100000"/>
              <a:buFont typeface="Wingdings" pitchFamily="2" charset="2"/>
              <a:buChar char="§"/>
            </a:pPr>
            <a:r>
              <a:rPr lang="en-US" smtClean="0">
                <a:solidFill>
                  <a:srgbClr val="FF0000"/>
                </a:solidFill>
              </a:rPr>
              <a:t>Performance </a:t>
            </a:r>
            <a:r>
              <a:rPr lang="en-US" dirty="0" smtClean="0">
                <a:solidFill>
                  <a:srgbClr val="FF0000"/>
                </a:solidFill>
              </a:rPr>
              <a:t>benefit increases as the number of cores increases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C76AC29-6A0F-4B9E-B956-3C9EFFA38962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22313" y="1785926"/>
            <a:ext cx="7772400" cy="3983049"/>
          </a:xfrm>
        </p:spPr>
        <p:txBody>
          <a:bodyPr/>
          <a:lstStyle/>
          <a:p>
            <a:r>
              <a:rPr lang="en-US" smtClean="0"/>
              <a:t>Thank you.</a:t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Questions?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34</a:t>
            </a:fld>
            <a:endParaRPr lang="en-US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1143000"/>
            <a:ext cx="8382000" cy="2057400"/>
          </a:xfrm>
        </p:spPr>
        <p:txBody>
          <a:bodyPr>
            <a:normAutofit/>
          </a:bodyPr>
          <a:lstStyle/>
          <a:p>
            <a:pPr algn="ctr"/>
            <a:r>
              <a:rPr lang="en-US" sz="5500" b="1" dirty="0" smtClean="0"/>
              <a:t>ATLAS</a:t>
            </a:r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sz="1222" dirty="0" smtClean="0"/>
              <a:t/>
            </a:r>
            <a:br>
              <a:rPr lang="en-US" sz="1222" dirty="0" smtClean="0"/>
            </a:br>
            <a:r>
              <a:rPr lang="en-US" sz="2800" dirty="0" smtClean="0"/>
              <a:t>A Scalable and High-Performance Scheduling Algorithm for Multiple Memory Controllers</a:t>
            </a:r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09810" y="3500438"/>
            <a:ext cx="4319590" cy="1714512"/>
          </a:xfrm>
        </p:spPr>
        <p:txBody>
          <a:bodyPr>
            <a:noAutofit/>
          </a:bodyPr>
          <a:lstStyle/>
          <a:p>
            <a:r>
              <a:rPr lang="en-US" sz="2200" b="1" u="sng" dirty="0" err="1" smtClean="0"/>
              <a:t>Yoongu</a:t>
            </a:r>
            <a:r>
              <a:rPr lang="en-US" sz="2200" b="1" u="sng" dirty="0" smtClean="0"/>
              <a:t> Kim</a:t>
            </a:r>
          </a:p>
          <a:p>
            <a:r>
              <a:rPr lang="en-US" sz="2200" dirty="0" err="1" smtClean="0"/>
              <a:t>Dongsu</a:t>
            </a:r>
            <a:r>
              <a:rPr lang="en-US" sz="2200" dirty="0" smtClean="0"/>
              <a:t> Han</a:t>
            </a:r>
          </a:p>
          <a:p>
            <a:r>
              <a:rPr lang="en-US" sz="2200" dirty="0" smtClean="0"/>
              <a:t>Onur Mutlu</a:t>
            </a:r>
          </a:p>
          <a:p>
            <a:r>
              <a:rPr lang="en-US" sz="2200" dirty="0" err="1" smtClean="0"/>
              <a:t>Mor</a:t>
            </a:r>
            <a:r>
              <a:rPr lang="en-US" sz="2200" dirty="0" smtClean="0"/>
              <a:t> </a:t>
            </a:r>
            <a:r>
              <a:rPr lang="en-US" sz="2200" dirty="0" err="1" smtClean="0"/>
              <a:t>Harchol-Balter</a:t>
            </a:r>
            <a:endParaRPr lang="en-US" sz="2200" dirty="0" smtClean="0"/>
          </a:p>
          <a:p>
            <a:pPr algn="l"/>
            <a:endParaRPr lang="en-US" sz="2200" dirty="0"/>
          </a:p>
          <a:p>
            <a:pPr algn="l"/>
            <a:endParaRPr lang="en-US" sz="2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6AC29-6A0F-4B9E-B956-3C9EFFA38962}" type="slidenum">
              <a:rPr lang="en-US" smtClean="0"/>
              <a:pPr/>
              <a:t>35</a:t>
            </a:fld>
            <a:endParaRPr lang="en-US"/>
          </a:p>
        </p:txBody>
      </p:sp>
      <p:pic>
        <p:nvPicPr>
          <p:cNvPr id="6" name="Picture 5" descr="Burgundy_CMU_JPG_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71736" y="5133590"/>
            <a:ext cx="3786214" cy="13672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Hardware Cost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Additional hardware storage: </a:t>
            </a:r>
          </a:p>
          <a:p>
            <a:pPr lvl="1"/>
            <a:r>
              <a:rPr lang="en-US" smtClean="0"/>
              <a:t>For a 24-core, 4-MC system: 9kb</a:t>
            </a:r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r>
              <a:rPr lang="en-US" smtClean="0"/>
              <a:t>Not on critical path of execution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36</a:t>
            </a:fld>
            <a:endParaRPr lang="en-US" alt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2428868"/>
            <a:ext cx="8858312" cy="2324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System Software Support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ATLAS enforces system priorities, or thread weights.</a:t>
            </a:r>
          </a:p>
          <a:p>
            <a:pPr lvl="1"/>
            <a:r>
              <a:rPr lang="en-US" smtClean="0"/>
              <a:t>Linear relationship between thread weight and speedup.</a:t>
            </a:r>
          </a:p>
          <a:p>
            <a:endParaRPr lang="en-US" smtClean="0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37</a:t>
            </a:fld>
            <a:endParaRPr lang="en-US" altLang="en-US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3500438"/>
            <a:ext cx="8180082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57290" y="2357430"/>
            <a:ext cx="6365857" cy="933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Oval 7"/>
          <p:cNvSpPr/>
          <p:nvPr/>
        </p:nvSpPr>
        <p:spPr>
          <a:xfrm>
            <a:off x="5072066" y="2285992"/>
            <a:ext cx="1928826" cy="1214446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System Parameters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ATLAS performance on systems with varying cache sizes and memory timing</a:t>
            </a:r>
          </a:p>
          <a:p>
            <a:endParaRPr lang="en-US" smtClean="0"/>
          </a:p>
          <a:p>
            <a:r>
              <a:rPr lang="en-US" smtClean="0"/>
              <a:t>ATLAS performance benefit increases as contention for memory increases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38</a:t>
            </a:fld>
            <a:endParaRPr lang="en-US" altLang="en-US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4167196"/>
            <a:ext cx="8086194" cy="976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8322</TotalTime>
  <Words>1901</Words>
  <Application>Microsoft Macintosh PowerPoint</Application>
  <PresentationFormat>On-screen Show (4:3)</PresentationFormat>
  <Paragraphs>559</Paragraphs>
  <Slides>38</Slides>
  <Notes>34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39" baseType="lpstr">
      <vt:lpstr>Edge</vt:lpstr>
      <vt:lpstr>ATLAS  A Scalable and High-Performance Scheduling Algorithm for Multiple Memory Controllers</vt:lpstr>
      <vt:lpstr>Motivation</vt:lpstr>
      <vt:lpstr>Desired Properties of Memory Scheduling Algorithm</vt:lpstr>
      <vt:lpstr>Multiple Memory Controllers</vt:lpstr>
      <vt:lpstr>Thread Ranking in Single-MC</vt:lpstr>
      <vt:lpstr>Thread Ranking in Multiple-MC</vt:lpstr>
      <vt:lpstr>Coordination Limits Scalability</vt:lpstr>
      <vt:lpstr>The Problem and Our Goal</vt:lpstr>
      <vt:lpstr>Outline</vt:lpstr>
      <vt:lpstr>Rethinking Memory Scheduling</vt:lpstr>
      <vt:lpstr>How to Minimize Memory Episode Time</vt:lpstr>
      <vt:lpstr>Predicting Memory Episode Lengths</vt:lpstr>
      <vt:lpstr>Pareto Distribution of Memory Episode Lengths</vt:lpstr>
      <vt:lpstr>Outline</vt:lpstr>
      <vt:lpstr>Least Attained Service (LAS) Memory Scheduling</vt:lpstr>
      <vt:lpstr>Long-Term Thread Behavior</vt:lpstr>
      <vt:lpstr>Quantum-Based Attained Service of a Thread</vt:lpstr>
      <vt:lpstr>Outline</vt:lpstr>
      <vt:lpstr>LAS Thread Ranking</vt:lpstr>
      <vt:lpstr>Outline</vt:lpstr>
      <vt:lpstr>ATLAS Scheduling Algorithm</vt:lpstr>
      <vt:lpstr>Outline</vt:lpstr>
      <vt:lpstr>ATLAS Coordination Mechanism</vt:lpstr>
      <vt:lpstr>Coordination Cost in ATLAS</vt:lpstr>
      <vt:lpstr>Properties of ATLAS</vt:lpstr>
      <vt:lpstr>Outline</vt:lpstr>
      <vt:lpstr>Evaluation Methodology</vt:lpstr>
      <vt:lpstr>Comparison to Previous Scheduling Algorithms</vt:lpstr>
      <vt:lpstr>System Throughput: 24-Core System</vt:lpstr>
      <vt:lpstr>System Throughput: 4-MC System</vt:lpstr>
      <vt:lpstr>Other Evaluations In Paper</vt:lpstr>
      <vt:lpstr>Outline</vt:lpstr>
      <vt:lpstr>Conclusions</vt:lpstr>
      <vt:lpstr>Thank you.   Questions?</vt:lpstr>
      <vt:lpstr>ATLAS  A Scalable and High-Performance Scheduling Algorithm for Multiple Memory Controllers</vt:lpstr>
      <vt:lpstr>Hardware Cost</vt:lpstr>
      <vt:lpstr>System Software Support</vt:lpstr>
      <vt:lpstr>System Parameters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ATLAS: A Scalable and High-Performance Scheduling Algorithm for Multiple Memory Controllers</dc:title>
  <dc:creator>yoongu</dc:creator>
  <cp:lastModifiedBy>Onur Mutlu</cp:lastModifiedBy>
  <cp:revision>1132</cp:revision>
  <dcterms:created xsi:type="dcterms:W3CDTF">2010-03-02T06:23:09Z</dcterms:created>
  <dcterms:modified xsi:type="dcterms:W3CDTF">2010-03-02T06:30:34Z</dcterms:modified>
</cp:coreProperties>
</file>