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1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4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2.xml" ContentType="application/vnd.openxmlformats-officedocument.themeOverride+xml"/>
  <Override PartName="/ppt/drawings/drawing1.xml" ContentType="application/vnd.openxmlformats-officedocument.drawingml.chartshapes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3.xml" ContentType="application/vnd.openxmlformats-officedocument.themeOverride+xml"/>
  <Override PartName="/ppt/drawings/drawing2.xml" ContentType="application/vnd.openxmlformats-officedocument.drawingml.chartshapes+xml"/>
  <Override PartName="/ppt/notesSlides/notesSlide25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26.xml" ContentType="application/vnd.openxmlformats-officedocument.presentationml.notesSl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notesSlides/notesSlide27.xml" ContentType="application/vnd.openxmlformats-officedocument.presentationml.notesSlid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49"/>
  </p:notesMasterIdLst>
  <p:handoutMasterIdLst>
    <p:handoutMasterId r:id="rId50"/>
  </p:handoutMasterIdLst>
  <p:sldIdLst>
    <p:sldId id="266" r:id="rId2"/>
    <p:sldId id="267" r:id="rId3"/>
    <p:sldId id="268" r:id="rId4"/>
    <p:sldId id="269" r:id="rId5"/>
    <p:sldId id="270" r:id="rId6"/>
    <p:sldId id="271" r:id="rId7"/>
    <p:sldId id="307" r:id="rId8"/>
    <p:sldId id="274" r:id="rId9"/>
    <p:sldId id="345" r:id="rId10"/>
    <p:sldId id="276" r:id="rId11"/>
    <p:sldId id="277" r:id="rId12"/>
    <p:sldId id="309" r:id="rId13"/>
    <p:sldId id="279" r:id="rId14"/>
    <p:sldId id="280" r:id="rId15"/>
    <p:sldId id="310" r:id="rId16"/>
    <p:sldId id="335" r:id="rId17"/>
    <p:sldId id="286" r:id="rId18"/>
    <p:sldId id="336" r:id="rId19"/>
    <p:sldId id="288" r:id="rId20"/>
    <p:sldId id="354" r:id="rId21"/>
    <p:sldId id="355" r:id="rId22"/>
    <p:sldId id="356" r:id="rId23"/>
    <p:sldId id="357" r:id="rId24"/>
    <p:sldId id="312" r:id="rId25"/>
    <p:sldId id="296" r:id="rId26"/>
    <p:sldId id="338" r:id="rId27"/>
    <p:sldId id="339" r:id="rId28"/>
    <p:sldId id="299" r:id="rId29"/>
    <p:sldId id="351" r:id="rId30"/>
    <p:sldId id="303" r:id="rId31"/>
    <p:sldId id="362" r:id="rId32"/>
    <p:sldId id="358" r:id="rId33"/>
    <p:sldId id="360" r:id="rId34"/>
    <p:sldId id="361" r:id="rId35"/>
    <p:sldId id="305" r:id="rId36"/>
    <p:sldId id="306" r:id="rId37"/>
    <p:sldId id="321" r:id="rId38"/>
    <p:sldId id="340" r:id="rId39"/>
    <p:sldId id="341" r:id="rId40"/>
    <p:sldId id="342" r:id="rId41"/>
    <p:sldId id="343" r:id="rId42"/>
    <p:sldId id="344" r:id="rId43"/>
    <p:sldId id="346" r:id="rId44"/>
    <p:sldId id="347" r:id="rId45"/>
    <p:sldId id="349" r:id="rId46"/>
    <p:sldId id="348" r:id="rId47"/>
    <p:sldId id="350" r:id="rId48"/>
  </p:sldIdLst>
  <p:sldSz cx="9144000" cy="5143500" type="screen16x9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C30"/>
    <a:srgbClr val="009051"/>
    <a:srgbClr val="008F00"/>
    <a:srgbClr val="CC0000"/>
    <a:srgbClr val="941100"/>
    <a:srgbClr val="79B192"/>
    <a:srgbClr val="FF5050"/>
    <a:srgbClr val="46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45" autoAdjust="0"/>
    <p:restoredTop sz="85179" autoAdjust="0"/>
  </p:normalViewPr>
  <p:slideViewPr>
    <p:cSldViewPr snapToGrid="0">
      <p:cViewPr varScale="1">
        <p:scale>
          <a:sx n="107" d="100"/>
          <a:sy n="107" d="100"/>
        </p:scale>
        <p:origin x="126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handoutMaster" Target="handoutMasters/handoutMaster1.xml"/><Relationship Id="rId51" Type="http://schemas.openxmlformats.org/officeDocument/2006/relationships/presProps" Target="presProps.xml"/><Relationship Id="rId52" Type="http://schemas.openxmlformats.org/officeDocument/2006/relationships/viewProps" Target="viewProps.xml"/><Relationship Id="rId53" Type="http://schemas.openxmlformats.org/officeDocument/2006/relationships/theme" Target="theme/theme1.xml"/><Relationship Id="rId54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4" Type="http://schemas.openxmlformats.org/officeDocument/2006/relationships/oleObject" Target="file:////C:\Users\Kevin%20Hsieh\Dropbox\BigML\Results\EC2_Network_Bandwidth%20(DESKTOP-5I35LDM's%20conflicted%20copy%202016-09-07).xlsx" TargetMode="External"/><Relationship Id="rId1" Type="http://schemas.microsoft.com/office/2011/relationships/chartStyle" Target="style1.xml"/><Relationship Id="rId2" Type="http://schemas.microsoft.com/office/2011/relationships/chartColorStyle" Target="colors1.xml"/></Relationships>
</file>

<file path=ppt/charts/_rels/chart2.xml.rels><?xml version="1.0" encoding="UTF-8" standalone="yes"?>
<Relationships xmlns="http://schemas.openxmlformats.org/package/2006/relationships"><Relationship Id="rId1" Type="http://schemas.microsoft.com/office/2011/relationships/chartStyle" Target="style2.xml"/><Relationship Id="rId2" Type="http://schemas.microsoft.com/office/2011/relationships/chartColorStyle" Target="colors2.xml"/><Relationship Id="rId3" Type="http://schemas.openxmlformats.org/officeDocument/2006/relationships/oleObject" Target="file:////Users/kevinhsieh/Box%20Sync/BigML/Results/Update_Distribution_v3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microsoft.com/office/2011/relationships/chartStyle" Target="style3.xml"/><Relationship Id="rId2" Type="http://schemas.microsoft.com/office/2011/relationships/chartColorStyle" Target="colors3.xml"/><Relationship Id="rId3" Type="http://schemas.openxmlformats.org/officeDocument/2006/relationships/oleObject" Target="file:////Users/kevinhsieh/Box%20Sync/BigML/Results/Update_Distribution_v3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microsoft.com/office/2011/relationships/chartStyle" Target="style4.xml"/><Relationship Id="rId2" Type="http://schemas.microsoft.com/office/2011/relationships/chartColorStyle" Target="colors4.xml"/><Relationship Id="rId3" Type="http://schemas.openxmlformats.org/officeDocument/2006/relationships/oleObject" Target="file:////Users/kevinhsieh/Box%20Sync/BigML/Results/Update_Distribution_v3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microsoft.com/office/2011/relationships/chartStyle" Target="style5.xml"/><Relationship Id="rId2" Type="http://schemas.microsoft.com/office/2011/relationships/chartColorStyle" Target="colors5.xml"/><Relationship Id="rId3" Type="http://schemas.openxmlformats.org/officeDocument/2006/relationships/oleObject" Target="file:////Users/kevinhsieh/Box%20Sync/BigML/Results/Update_Distribution_v3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microsoft.com/office/2011/relationships/chartStyle" Target="style6.xml"/><Relationship Id="rId2" Type="http://schemas.microsoft.com/office/2011/relationships/chartColorStyle" Target="colors6.xml"/><Relationship Id="rId3" Type="http://schemas.openxmlformats.org/officeDocument/2006/relationships/oleObject" Target="file:////Users/kevinhsieh/Box%20Sync/BigML/Results/Update_Distribution_v3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microsoft.com/office/2011/relationships/chartStyle" Target="style7.xml"/><Relationship Id="rId2" Type="http://schemas.microsoft.com/office/2011/relationships/chartColorStyle" Target="colors7.xml"/><Relationship Id="rId3" Type="http://schemas.openxmlformats.org/officeDocument/2006/relationships/oleObject" Target="file:////Users/kevinhsieh/Box%20Sync/BigML/Results/Update_Distribution_v3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microsoft.com/office/2011/relationships/chartStyle" Target="style8.xml"/><Relationship Id="rId2" Type="http://schemas.microsoft.com/office/2011/relationships/chartColorStyle" Target="colors8.xml"/><Relationship Id="rId3" Type="http://schemas.openxmlformats.org/officeDocument/2006/relationships/oleObject" Target="file:////Users/kevinhsieh/Box%20Sync/BigML/Results/Update_Distribution_v3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microsoft.com/office/2011/relationships/chartStyle" Target="style9.xml"/><Relationship Id="rId2" Type="http://schemas.microsoft.com/office/2011/relationships/chartColorStyle" Target="colors9.xml"/><Relationship Id="rId3" Type="http://schemas.openxmlformats.org/officeDocument/2006/relationships/oleObject" Target="file:////Users/kevinhsieh/Box%20Sync/BigML/Results/geeps_ec2all_results.xlsx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4" Type="http://schemas.openxmlformats.org/officeDocument/2006/relationships/oleObject" Target="file:////C:\Users\Kevin%20Hsieh\Dropbox\BigML\Results\Update_Distribution.xlsx" TargetMode="External"/><Relationship Id="rId5" Type="http://schemas.openxmlformats.org/officeDocument/2006/relationships/chartUserShapes" Target="../drawings/drawing1.xml"/><Relationship Id="rId1" Type="http://schemas.microsoft.com/office/2011/relationships/chartStyle" Target="style10.xml"/><Relationship Id="rId2" Type="http://schemas.microsoft.com/office/2011/relationships/chartColorStyle" Target="colors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4" Type="http://schemas.openxmlformats.org/officeDocument/2006/relationships/oleObject" Target="file:////C:\Users\Kevin%20Hsieh\Dropbox\BigML\Results\Update_Distribution.xlsx" TargetMode="External"/><Relationship Id="rId5" Type="http://schemas.openxmlformats.org/officeDocument/2006/relationships/chartUserShapes" Target="../drawings/drawing2.xml"/><Relationship Id="rId1" Type="http://schemas.microsoft.com/office/2011/relationships/chartStyle" Target="style11.xml"/><Relationship Id="rId2" Type="http://schemas.microsoft.com/office/2011/relationships/chartColorStyle" Target="colors11.xml"/></Relationships>
</file>

<file path=ppt/charts/_rels/chart12.xml.rels><?xml version="1.0" encoding="UTF-8" standalone="yes"?>
<Relationships xmlns="http://schemas.openxmlformats.org/package/2006/relationships"><Relationship Id="rId1" Type="http://schemas.microsoft.com/office/2011/relationships/chartStyle" Target="style12.xml"/><Relationship Id="rId2" Type="http://schemas.microsoft.com/office/2011/relationships/chartColorStyle" Target="colors12.xml"/><Relationship Id="rId3" Type="http://schemas.openxmlformats.org/officeDocument/2006/relationships/oleObject" Target="file:////Users/kevinhsieh/Box%20Sync/BigML/Results/Update_Distribution_v3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microsoft.com/office/2011/relationships/chartStyle" Target="style13.xml"/><Relationship Id="rId2" Type="http://schemas.microsoft.com/office/2011/relationships/chartColorStyle" Target="colors13.xml"/><Relationship Id="rId3" Type="http://schemas.openxmlformats.org/officeDocument/2006/relationships/oleObject" Target="file:////Users/kevinhsieh/Box%20Sync/BigML/Results/Update_Distribution_v3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microsoft.com/office/2011/relationships/chartStyle" Target="style14.xml"/><Relationship Id="rId2" Type="http://schemas.microsoft.com/office/2011/relationships/chartColorStyle" Target="colors14.xml"/><Relationship Id="rId3" Type="http://schemas.openxmlformats.org/officeDocument/2006/relationships/oleObject" Target="file:////Users/kevinhsieh/Box%20Sync/BigML/Results/Update_Distribution_v3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microsoft.com/office/2011/relationships/chartStyle" Target="style15.xml"/><Relationship Id="rId2" Type="http://schemas.microsoft.com/office/2011/relationships/chartColorStyle" Target="colors15.xml"/><Relationship Id="rId3" Type="http://schemas.openxmlformats.org/officeDocument/2006/relationships/oleObject" Target="file:////Users/kevinhsieh/Box%20Sync/BigML/Results/Update_Distribution_v3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microsoft.com/office/2011/relationships/chartStyle" Target="style16.xml"/><Relationship Id="rId2" Type="http://schemas.microsoft.com/office/2011/relationships/chartColorStyle" Target="colors16.xml"/><Relationship Id="rId3" Type="http://schemas.openxmlformats.org/officeDocument/2006/relationships/oleObject" Target="file:////Users/kevinhsieh/Box%20Sync/BigML/Results/Update_Distribution_v3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microsoft.com/office/2011/relationships/chartStyle" Target="style17.xml"/><Relationship Id="rId2" Type="http://schemas.microsoft.com/office/2011/relationships/chartColorStyle" Target="colors17.xml"/><Relationship Id="rId3" Type="http://schemas.openxmlformats.org/officeDocument/2006/relationships/oleObject" Target="file:////Users/kevinhsieh/Box%20Sync/BigML/Results/Update_Distribution_v3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0654194026458437"/>
          <c:y val="0.0485843734718254"/>
          <c:w val="0.823331091620665"/>
          <c:h val="0.597236029109363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Sheet1!$L$2</c:f>
              <c:strCache>
                <c:ptCount val="1"/>
                <c:pt idx="0">
                  <c:v>Virginia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Sheet1!$K$3:$K$13</c:f>
              <c:strCache>
                <c:ptCount val="11"/>
                <c:pt idx="0">
                  <c:v>Virginia</c:v>
                </c:pt>
                <c:pt idx="1">
                  <c:v>California</c:v>
                </c:pt>
                <c:pt idx="2">
                  <c:v>Oregon</c:v>
                </c:pt>
                <c:pt idx="3">
                  <c:v>Ireland</c:v>
                </c:pt>
                <c:pt idx="4">
                  <c:v>Frankfurt</c:v>
                </c:pt>
                <c:pt idx="5">
                  <c:v>Tokyo</c:v>
                </c:pt>
                <c:pt idx="6">
                  <c:v>Seoul</c:v>
                </c:pt>
                <c:pt idx="7">
                  <c:v>Singapore</c:v>
                </c:pt>
                <c:pt idx="8">
                  <c:v>Sydney</c:v>
                </c:pt>
                <c:pt idx="9">
                  <c:v>Mumbai</c:v>
                </c:pt>
                <c:pt idx="10">
                  <c:v>Sao Paulo</c:v>
                </c:pt>
              </c:strCache>
            </c:strRef>
          </c:cat>
          <c:val>
            <c:numRef>
              <c:f>Sheet1!$L$3:$L$13</c:f>
              <c:numCache>
                <c:formatCode>General</c:formatCode>
                <c:ptCount val="11"/>
                <c:pt idx="0">
                  <c:v>1000.0</c:v>
                </c:pt>
                <c:pt idx="1">
                  <c:v>116.98</c:v>
                </c:pt>
                <c:pt idx="2">
                  <c:v>132.8</c:v>
                </c:pt>
                <c:pt idx="3">
                  <c:v>60.36</c:v>
                </c:pt>
                <c:pt idx="4">
                  <c:v>70.34</c:v>
                </c:pt>
                <c:pt idx="5">
                  <c:v>60.18000000000001</c:v>
                </c:pt>
                <c:pt idx="6">
                  <c:v>53.12000000000001</c:v>
                </c:pt>
                <c:pt idx="7">
                  <c:v>39.32</c:v>
                </c:pt>
                <c:pt idx="8">
                  <c:v>47.64</c:v>
                </c:pt>
                <c:pt idx="9">
                  <c:v>52.86</c:v>
                </c:pt>
                <c:pt idx="10">
                  <c:v>96.16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1E6-4E33-829A-FF66EC4EDE11}"/>
            </c:ext>
          </c:extLst>
        </c:ser>
        <c:ser>
          <c:idx val="1"/>
          <c:order val="1"/>
          <c:tx>
            <c:strRef>
              <c:f>Sheet1!$M$2</c:f>
              <c:strCache>
                <c:ptCount val="1"/>
                <c:pt idx="0">
                  <c:v>California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Sheet1!$K$3:$K$13</c:f>
              <c:strCache>
                <c:ptCount val="11"/>
                <c:pt idx="0">
                  <c:v>Virginia</c:v>
                </c:pt>
                <c:pt idx="1">
                  <c:v>California</c:v>
                </c:pt>
                <c:pt idx="2">
                  <c:v>Oregon</c:v>
                </c:pt>
                <c:pt idx="3">
                  <c:v>Ireland</c:v>
                </c:pt>
                <c:pt idx="4">
                  <c:v>Frankfurt</c:v>
                </c:pt>
                <c:pt idx="5">
                  <c:v>Tokyo</c:v>
                </c:pt>
                <c:pt idx="6">
                  <c:v>Seoul</c:v>
                </c:pt>
                <c:pt idx="7">
                  <c:v>Singapore</c:v>
                </c:pt>
                <c:pt idx="8">
                  <c:v>Sydney</c:v>
                </c:pt>
                <c:pt idx="9">
                  <c:v>Mumbai</c:v>
                </c:pt>
                <c:pt idx="10">
                  <c:v>Sao Paulo</c:v>
                </c:pt>
              </c:strCache>
            </c:strRef>
          </c:cat>
          <c:val>
            <c:numRef>
              <c:f>Sheet1!$M$3:$M$13</c:f>
              <c:numCache>
                <c:formatCode>General</c:formatCode>
                <c:ptCount val="11"/>
                <c:pt idx="1">
                  <c:v>1000.0</c:v>
                </c:pt>
                <c:pt idx="2">
                  <c:v>212.2</c:v>
                </c:pt>
                <c:pt idx="3">
                  <c:v>34.72000000000001</c:v>
                </c:pt>
                <c:pt idx="4">
                  <c:v>51.9</c:v>
                </c:pt>
                <c:pt idx="5">
                  <c:v>57.26000000000001</c:v>
                </c:pt>
                <c:pt idx="6">
                  <c:v>70.94</c:v>
                </c:pt>
                <c:pt idx="7">
                  <c:v>55.96</c:v>
                </c:pt>
                <c:pt idx="8">
                  <c:v>71.44000000000002</c:v>
                </c:pt>
                <c:pt idx="9">
                  <c:v>41.66000000000001</c:v>
                </c:pt>
                <c:pt idx="10">
                  <c:v>57.28000000000001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1E6-4E33-829A-FF66EC4EDE11}"/>
            </c:ext>
          </c:extLst>
        </c:ser>
        <c:ser>
          <c:idx val="2"/>
          <c:order val="2"/>
          <c:tx>
            <c:strRef>
              <c:f>Sheet1!$N$2</c:f>
              <c:strCache>
                <c:ptCount val="1"/>
                <c:pt idx="0">
                  <c:v>Oregon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Sheet1!$K$3:$K$13</c:f>
              <c:strCache>
                <c:ptCount val="11"/>
                <c:pt idx="0">
                  <c:v>Virginia</c:v>
                </c:pt>
                <c:pt idx="1">
                  <c:v>California</c:v>
                </c:pt>
                <c:pt idx="2">
                  <c:v>Oregon</c:v>
                </c:pt>
                <c:pt idx="3">
                  <c:v>Ireland</c:v>
                </c:pt>
                <c:pt idx="4">
                  <c:v>Frankfurt</c:v>
                </c:pt>
                <c:pt idx="5">
                  <c:v>Tokyo</c:v>
                </c:pt>
                <c:pt idx="6">
                  <c:v>Seoul</c:v>
                </c:pt>
                <c:pt idx="7">
                  <c:v>Singapore</c:v>
                </c:pt>
                <c:pt idx="8">
                  <c:v>Sydney</c:v>
                </c:pt>
                <c:pt idx="9">
                  <c:v>Mumbai</c:v>
                </c:pt>
                <c:pt idx="10">
                  <c:v>Sao Paulo</c:v>
                </c:pt>
              </c:strCache>
            </c:strRef>
          </c:cat>
          <c:val>
            <c:numRef>
              <c:f>Sheet1!$N$3:$N$13</c:f>
              <c:numCache>
                <c:formatCode>General</c:formatCode>
                <c:ptCount val="11"/>
                <c:pt idx="2">
                  <c:v>1000.0</c:v>
                </c:pt>
                <c:pt idx="3">
                  <c:v>59.94</c:v>
                </c:pt>
                <c:pt idx="4">
                  <c:v>54.3</c:v>
                </c:pt>
                <c:pt idx="5">
                  <c:v>61.36</c:v>
                </c:pt>
                <c:pt idx="6">
                  <c:v>76.76</c:v>
                </c:pt>
                <c:pt idx="7">
                  <c:v>50.54</c:v>
                </c:pt>
                <c:pt idx="8">
                  <c:v>41.06</c:v>
                </c:pt>
                <c:pt idx="9">
                  <c:v>37.48</c:v>
                </c:pt>
                <c:pt idx="10">
                  <c:v>60.82000000000001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1E6-4E33-829A-FF66EC4EDE11}"/>
            </c:ext>
          </c:extLst>
        </c:ser>
        <c:ser>
          <c:idx val="3"/>
          <c:order val="3"/>
          <c:tx>
            <c:strRef>
              <c:f>Sheet1!$O$2</c:f>
              <c:strCache>
                <c:ptCount val="1"/>
                <c:pt idx="0">
                  <c:v>Ireland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cat>
            <c:strRef>
              <c:f>Sheet1!$K$3:$K$13</c:f>
              <c:strCache>
                <c:ptCount val="11"/>
                <c:pt idx="0">
                  <c:v>Virginia</c:v>
                </c:pt>
                <c:pt idx="1">
                  <c:v>California</c:v>
                </c:pt>
                <c:pt idx="2">
                  <c:v>Oregon</c:v>
                </c:pt>
                <c:pt idx="3">
                  <c:v>Ireland</c:v>
                </c:pt>
                <c:pt idx="4">
                  <c:v>Frankfurt</c:v>
                </c:pt>
                <c:pt idx="5">
                  <c:v>Tokyo</c:v>
                </c:pt>
                <c:pt idx="6">
                  <c:v>Seoul</c:v>
                </c:pt>
                <c:pt idx="7">
                  <c:v>Singapore</c:v>
                </c:pt>
                <c:pt idx="8">
                  <c:v>Sydney</c:v>
                </c:pt>
                <c:pt idx="9">
                  <c:v>Mumbai</c:v>
                </c:pt>
                <c:pt idx="10">
                  <c:v>Sao Paulo</c:v>
                </c:pt>
              </c:strCache>
            </c:strRef>
          </c:cat>
          <c:val>
            <c:numRef>
              <c:f>Sheet1!$O$3:$O$13</c:f>
              <c:numCache>
                <c:formatCode>General</c:formatCode>
                <c:ptCount val="11"/>
                <c:pt idx="3">
                  <c:v>1000.0</c:v>
                </c:pt>
                <c:pt idx="4">
                  <c:v>190.4</c:v>
                </c:pt>
                <c:pt idx="5">
                  <c:v>44.94</c:v>
                </c:pt>
                <c:pt idx="6">
                  <c:v>45.3</c:v>
                </c:pt>
                <c:pt idx="7">
                  <c:v>36.28</c:v>
                </c:pt>
                <c:pt idx="8">
                  <c:v>32.94</c:v>
                </c:pt>
                <c:pt idx="9">
                  <c:v>75.38</c:v>
                </c:pt>
                <c:pt idx="10">
                  <c:v>56.78000000000001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61E6-4E33-829A-FF66EC4EDE11}"/>
            </c:ext>
          </c:extLst>
        </c:ser>
        <c:ser>
          <c:idx val="4"/>
          <c:order val="4"/>
          <c:tx>
            <c:strRef>
              <c:f>Sheet1!$P$2</c:f>
              <c:strCache>
                <c:ptCount val="1"/>
                <c:pt idx="0">
                  <c:v>Frankfurt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  <a:sp3d/>
          </c:spPr>
          <c:invertIfNegative val="0"/>
          <c:cat>
            <c:strRef>
              <c:f>Sheet1!$K$3:$K$13</c:f>
              <c:strCache>
                <c:ptCount val="11"/>
                <c:pt idx="0">
                  <c:v>Virginia</c:v>
                </c:pt>
                <c:pt idx="1">
                  <c:v>California</c:v>
                </c:pt>
                <c:pt idx="2">
                  <c:v>Oregon</c:v>
                </c:pt>
                <c:pt idx="3">
                  <c:v>Ireland</c:v>
                </c:pt>
                <c:pt idx="4">
                  <c:v>Frankfurt</c:v>
                </c:pt>
                <c:pt idx="5">
                  <c:v>Tokyo</c:v>
                </c:pt>
                <c:pt idx="6">
                  <c:v>Seoul</c:v>
                </c:pt>
                <c:pt idx="7">
                  <c:v>Singapore</c:v>
                </c:pt>
                <c:pt idx="8">
                  <c:v>Sydney</c:v>
                </c:pt>
                <c:pt idx="9">
                  <c:v>Mumbai</c:v>
                </c:pt>
                <c:pt idx="10">
                  <c:v>Sao Paulo</c:v>
                </c:pt>
              </c:strCache>
            </c:strRef>
          </c:cat>
          <c:val>
            <c:numRef>
              <c:f>Sheet1!$P$3:$P$13</c:f>
              <c:numCache>
                <c:formatCode>General</c:formatCode>
                <c:ptCount val="11"/>
                <c:pt idx="4">
                  <c:v>1000.0</c:v>
                </c:pt>
                <c:pt idx="5">
                  <c:v>41.06</c:v>
                </c:pt>
                <c:pt idx="6">
                  <c:v>39.22</c:v>
                </c:pt>
                <c:pt idx="7">
                  <c:v>33.24</c:v>
                </c:pt>
                <c:pt idx="8">
                  <c:v>23.84</c:v>
                </c:pt>
                <c:pt idx="9">
                  <c:v>101.6</c:v>
                </c:pt>
                <c:pt idx="10">
                  <c:v>56.2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61E6-4E33-829A-FF66EC4EDE11}"/>
            </c:ext>
          </c:extLst>
        </c:ser>
        <c:ser>
          <c:idx val="5"/>
          <c:order val="5"/>
          <c:tx>
            <c:strRef>
              <c:f>Sheet1!$Q$2</c:f>
              <c:strCache>
                <c:ptCount val="1"/>
                <c:pt idx="0">
                  <c:v>Tokyo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  <a:sp3d/>
          </c:spPr>
          <c:invertIfNegative val="0"/>
          <c:cat>
            <c:strRef>
              <c:f>Sheet1!$K$3:$K$13</c:f>
              <c:strCache>
                <c:ptCount val="11"/>
                <c:pt idx="0">
                  <c:v>Virginia</c:v>
                </c:pt>
                <c:pt idx="1">
                  <c:v>California</c:v>
                </c:pt>
                <c:pt idx="2">
                  <c:v>Oregon</c:v>
                </c:pt>
                <c:pt idx="3">
                  <c:v>Ireland</c:v>
                </c:pt>
                <c:pt idx="4">
                  <c:v>Frankfurt</c:v>
                </c:pt>
                <c:pt idx="5">
                  <c:v>Tokyo</c:v>
                </c:pt>
                <c:pt idx="6">
                  <c:v>Seoul</c:v>
                </c:pt>
                <c:pt idx="7">
                  <c:v>Singapore</c:v>
                </c:pt>
                <c:pt idx="8">
                  <c:v>Sydney</c:v>
                </c:pt>
                <c:pt idx="9">
                  <c:v>Mumbai</c:v>
                </c:pt>
                <c:pt idx="10">
                  <c:v>Sao Paulo</c:v>
                </c:pt>
              </c:strCache>
            </c:strRef>
          </c:cat>
          <c:val>
            <c:numRef>
              <c:f>Sheet1!$Q$3:$Q$13</c:f>
              <c:numCache>
                <c:formatCode>General</c:formatCode>
                <c:ptCount val="11"/>
                <c:pt idx="5">
                  <c:v>1000.0</c:v>
                </c:pt>
                <c:pt idx="6">
                  <c:v>162.6</c:v>
                </c:pt>
                <c:pt idx="7">
                  <c:v>159.8</c:v>
                </c:pt>
                <c:pt idx="8">
                  <c:v>70.98</c:v>
                </c:pt>
                <c:pt idx="9">
                  <c:v>69.97999999999997</c:v>
                </c:pt>
                <c:pt idx="10">
                  <c:v>40.44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61E6-4E33-829A-FF66EC4EDE11}"/>
            </c:ext>
          </c:extLst>
        </c:ser>
        <c:ser>
          <c:idx val="6"/>
          <c:order val="6"/>
          <c:tx>
            <c:strRef>
              <c:f>Sheet1!$R$2</c:f>
              <c:strCache>
                <c:ptCount val="1"/>
                <c:pt idx="0">
                  <c:v>Seoul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Sheet1!$K$3:$K$13</c:f>
              <c:strCache>
                <c:ptCount val="11"/>
                <c:pt idx="0">
                  <c:v>Virginia</c:v>
                </c:pt>
                <c:pt idx="1">
                  <c:v>California</c:v>
                </c:pt>
                <c:pt idx="2">
                  <c:v>Oregon</c:v>
                </c:pt>
                <c:pt idx="3">
                  <c:v>Ireland</c:v>
                </c:pt>
                <c:pt idx="4">
                  <c:v>Frankfurt</c:v>
                </c:pt>
                <c:pt idx="5">
                  <c:v>Tokyo</c:v>
                </c:pt>
                <c:pt idx="6">
                  <c:v>Seoul</c:v>
                </c:pt>
                <c:pt idx="7">
                  <c:v>Singapore</c:v>
                </c:pt>
                <c:pt idx="8">
                  <c:v>Sydney</c:v>
                </c:pt>
                <c:pt idx="9">
                  <c:v>Mumbai</c:v>
                </c:pt>
                <c:pt idx="10">
                  <c:v>Sao Paulo</c:v>
                </c:pt>
              </c:strCache>
            </c:strRef>
          </c:cat>
          <c:val>
            <c:numRef>
              <c:f>Sheet1!$R$3:$R$13</c:f>
              <c:numCache>
                <c:formatCode>General</c:formatCode>
                <c:ptCount val="11"/>
                <c:pt idx="6">
                  <c:v>1000.0</c:v>
                </c:pt>
                <c:pt idx="7">
                  <c:v>161.6</c:v>
                </c:pt>
                <c:pt idx="8">
                  <c:v>55.76000000000001</c:v>
                </c:pt>
                <c:pt idx="9">
                  <c:v>84.04</c:v>
                </c:pt>
                <c:pt idx="10">
                  <c:v>35.62000000000001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61E6-4E33-829A-FF66EC4EDE11}"/>
            </c:ext>
          </c:extLst>
        </c:ser>
        <c:ser>
          <c:idx val="7"/>
          <c:order val="7"/>
          <c:tx>
            <c:strRef>
              <c:f>Sheet1!$S$2</c:f>
              <c:strCache>
                <c:ptCount val="1"/>
                <c:pt idx="0">
                  <c:v>Singapore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Sheet1!$K$3:$K$13</c:f>
              <c:strCache>
                <c:ptCount val="11"/>
                <c:pt idx="0">
                  <c:v>Virginia</c:v>
                </c:pt>
                <c:pt idx="1">
                  <c:v>California</c:v>
                </c:pt>
                <c:pt idx="2">
                  <c:v>Oregon</c:v>
                </c:pt>
                <c:pt idx="3">
                  <c:v>Ireland</c:v>
                </c:pt>
                <c:pt idx="4">
                  <c:v>Frankfurt</c:v>
                </c:pt>
                <c:pt idx="5">
                  <c:v>Tokyo</c:v>
                </c:pt>
                <c:pt idx="6">
                  <c:v>Seoul</c:v>
                </c:pt>
                <c:pt idx="7">
                  <c:v>Singapore</c:v>
                </c:pt>
                <c:pt idx="8">
                  <c:v>Sydney</c:v>
                </c:pt>
                <c:pt idx="9">
                  <c:v>Mumbai</c:v>
                </c:pt>
                <c:pt idx="10">
                  <c:v>Sao Paulo</c:v>
                </c:pt>
              </c:strCache>
            </c:strRef>
          </c:cat>
          <c:val>
            <c:numRef>
              <c:f>Sheet1!$S$3:$S$13</c:f>
              <c:numCache>
                <c:formatCode>General</c:formatCode>
                <c:ptCount val="11"/>
                <c:pt idx="7">
                  <c:v>1000.0</c:v>
                </c:pt>
                <c:pt idx="8">
                  <c:v>61.3</c:v>
                </c:pt>
                <c:pt idx="9">
                  <c:v>78.42</c:v>
                </c:pt>
                <c:pt idx="10">
                  <c:v>16.75999999999999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61E6-4E33-829A-FF66EC4EDE11}"/>
            </c:ext>
          </c:extLst>
        </c:ser>
        <c:ser>
          <c:idx val="8"/>
          <c:order val="8"/>
          <c:tx>
            <c:strRef>
              <c:f>Sheet1!$T$2</c:f>
              <c:strCache>
                <c:ptCount val="1"/>
                <c:pt idx="0">
                  <c:v>Sydney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Sheet1!$K$3:$K$13</c:f>
              <c:strCache>
                <c:ptCount val="11"/>
                <c:pt idx="0">
                  <c:v>Virginia</c:v>
                </c:pt>
                <c:pt idx="1">
                  <c:v>California</c:v>
                </c:pt>
                <c:pt idx="2">
                  <c:v>Oregon</c:v>
                </c:pt>
                <c:pt idx="3">
                  <c:v>Ireland</c:v>
                </c:pt>
                <c:pt idx="4">
                  <c:v>Frankfurt</c:v>
                </c:pt>
                <c:pt idx="5">
                  <c:v>Tokyo</c:v>
                </c:pt>
                <c:pt idx="6">
                  <c:v>Seoul</c:v>
                </c:pt>
                <c:pt idx="7">
                  <c:v>Singapore</c:v>
                </c:pt>
                <c:pt idx="8">
                  <c:v>Sydney</c:v>
                </c:pt>
                <c:pt idx="9">
                  <c:v>Mumbai</c:v>
                </c:pt>
                <c:pt idx="10">
                  <c:v>Sao Paulo</c:v>
                </c:pt>
              </c:strCache>
            </c:strRef>
          </c:cat>
          <c:val>
            <c:numRef>
              <c:f>Sheet1!$T$3:$T$13</c:f>
              <c:numCache>
                <c:formatCode>General</c:formatCode>
                <c:ptCount val="11"/>
                <c:pt idx="8">
                  <c:v>1000.0</c:v>
                </c:pt>
                <c:pt idx="9">
                  <c:v>37.26000000000001</c:v>
                </c:pt>
                <c:pt idx="10">
                  <c:v>31.12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61E6-4E33-829A-FF66EC4EDE11}"/>
            </c:ext>
          </c:extLst>
        </c:ser>
        <c:ser>
          <c:idx val="9"/>
          <c:order val="9"/>
          <c:tx>
            <c:strRef>
              <c:f>Sheet1!$U$2</c:f>
              <c:strCache>
                <c:ptCount val="1"/>
                <c:pt idx="0">
                  <c:v>Mumbai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Sheet1!$K$3:$K$13</c:f>
              <c:strCache>
                <c:ptCount val="11"/>
                <c:pt idx="0">
                  <c:v>Virginia</c:v>
                </c:pt>
                <c:pt idx="1">
                  <c:v>California</c:v>
                </c:pt>
                <c:pt idx="2">
                  <c:v>Oregon</c:v>
                </c:pt>
                <c:pt idx="3">
                  <c:v>Ireland</c:v>
                </c:pt>
                <c:pt idx="4">
                  <c:v>Frankfurt</c:v>
                </c:pt>
                <c:pt idx="5">
                  <c:v>Tokyo</c:v>
                </c:pt>
                <c:pt idx="6">
                  <c:v>Seoul</c:v>
                </c:pt>
                <c:pt idx="7">
                  <c:v>Singapore</c:v>
                </c:pt>
                <c:pt idx="8">
                  <c:v>Sydney</c:v>
                </c:pt>
                <c:pt idx="9">
                  <c:v>Mumbai</c:v>
                </c:pt>
                <c:pt idx="10">
                  <c:v>Sao Paulo</c:v>
                </c:pt>
              </c:strCache>
            </c:strRef>
          </c:cat>
          <c:val>
            <c:numRef>
              <c:f>Sheet1!$U$3:$U$13</c:f>
              <c:numCache>
                <c:formatCode>General</c:formatCode>
                <c:ptCount val="11"/>
                <c:pt idx="9">
                  <c:v>1000.0</c:v>
                </c:pt>
                <c:pt idx="10">
                  <c:v>32.66000000000001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61E6-4E33-829A-FF66EC4EDE11}"/>
            </c:ext>
          </c:extLst>
        </c:ser>
        <c:ser>
          <c:idx val="10"/>
          <c:order val="10"/>
          <c:tx>
            <c:strRef>
              <c:f>Sheet1!$V$2</c:f>
              <c:strCache>
                <c:ptCount val="1"/>
                <c:pt idx="0">
                  <c:v>São Paulo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Sheet1!$K$3:$K$13</c:f>
              <c:strCache>
                <c:ptCount val="11"/>
                <c:pt idx="0">
                  <c:v>Virginia</c:v>
                </c:pt>
                <c:pt idx="1">
                  <c:v>California</c:v>
                </c:pt>
                <c:pt idx="2">
                  <c:v>Oregon</c:v>
                </c:pt>
                <c:pt idx="3">
                  <c:v>Ireland</c:v>
                </c:pt>
                <c:pt idx="4">
                  <c:v>Frankfurt</c:v>
                </c:pt>
                <c:pt idx="5">
                  <c:v>Tokyo</c:v>
                </c:pt>
                <c:pt idx="6">
                  <c:v>Seoul</c:v>
                </c:pt>
                <c:pt idx="7">
                  <c:v>Singapore</c:v>
                </c:pt>
                <c:pt idx="8">
                  <c:v>Sydney</c:v>
                </c:pt>
                <c:pt idx="9">
                  <c:v>Mumbai</c:v>
                </c:pt>
                <c:pt idx="10">
                  <c:v>Sao Paulo</c:v>
                </c:pt>
              </c:strCache>
            </c:strRef>
          </c:cat>
          <c:val>
            <c:numRef>
              <c:f>Sheet1!$V$3:$V$13</c:f>
              <c:numCache>
                <c:formatCode>General</c:formatCode>
                <c:ptCount val="11"/>
                <c:pt idx="10">
                  <c:v>1000.0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61E6-4E33-829A-FF66EC4EDE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-370562256"/>
        <c:axId val="-370591680"/>
        <c:axId val="-369636896"/>
      </c:bar3DChart>
      <c:catAx>
        <c:axId val="-370562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cap="none" spc="0" normalizeH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-370591680"/>
        <c:crosses val="autoZero"/>
        <c:auto val="1"/>
        <c:lblAlgn val="ctr"/>
        <c:lblOffset val="100"/>
        <c:noMultiLvlLbl val="0"/>
      </c:catAx>
      <c:valAx>
        <c:axId val="-370591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cap="none" baseline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r>
                  <a:rPr lang="en-US" sz="1400" cap="none" baseline="0" dirty="0" smtClean="0">
                    <a:latin typeface="Arial" charset="0"/>
                    <a:ea typeface="Arial" charset="0"/>
                    <a:cs typeface="Arial" charset="0"/>
                  </a:rPr>
                  <a:t>Network Bandwidth (Mb/s</a:t>
                </a:r>
                <a:r>
                  <a:rPr lang="en-US" sz="1400" cap="none" baseline="0" dirty="0">
                    <a:latin typeface="Arial" charset="0"/>
                    <a:ea typeface="Arial" charset="0"/>
                    <a:cs typeface="Arial" charset="0"/>
                  </a:rPr>
                  <a:t>)</a:t>
                </a:r>
              </a:p>
            </c:rich>
          </c:tx>
          <c:layout>
            <c:manualLayout>
              <c:xMode val="edge"/>
              <c:yMode val="edge"/>
              <c:x val="0.0329660184198019"/>
              <c:y val="0.049120915253064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cap="none" baseline="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-370562256"/>
        <c:crosses val="autoZero"/>
        <c:crossBetween val="between"/>
        <c:majorUnit val="100.0"/>
      </c:valAx>
      <c:serAx>
        <c:axId val="-36963689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-370591680"/>
        <c:crosses val="autoZero"/>
        <c:tickLblSkip val="1"/>
      </c:ser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  <a:latin typeface="Arial" charset="0"/>
          <a:ea typeface="Arial" charset="0"/>
          <a:cs typeface="Arial" charset="0"/>
        </a:defRPr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8503723185315"/>
          <c:y val="0.178659855903281"/>
          <c:w val="0.815440928845198"/>
          <c:h val="0.5892815982987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Bosen_ORCA_Opt_40Gbps!$Z$31</c:f>
              <c:strCache>
                <c:ptCount val="1"/>
                <c:pt idx="0">
                  <c:v>IterStore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0.00169721656483373"/>
                  <c:y val="0.00491787508461895"/>
                </c:manualLayout>
              </c:layout>
              <c:tx>
                <c:strRef>
                  <c:f>Bosen_ORCA_Opt_40Gbps!$AD$33</c:f>
                  <c:strCache>
                    <c:ptCount val="1"/>
                    <c:pt idx="0">
                      <c:v>3.7X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{8B6C81C8-7B05-D64A-B850-1F588FF06E4D}</c15:txfldGUID>
                      <c15:f>Bosen_ORCA_Opt_40Gbps!$AD$33</c15:f>
                      <c15:dlblFieldTableCache>
                        <c:ptCount val="1"/>
                        <c:pt idx="0">
                          <c:v>3.7X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dLbl>
              <c:idx val="2"/>
              <c:layout>
                <c:manualLayout>
                  <c:x val="-0.00084606913952469"/>
                  <c:y val="-0.00659065806819396"/>
                </c:manualLayout>
              </c:layout>
              <c:tx>
                <c:strRef>
                  <c:f>Bosen_ORCA_Opt_40Gbps!$AD$34</c:f>
                  <c:strCache>
                    <c:ptCount val="1"/>
                    <c:pt idx="0">
                      <c:v>3.5X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838474429494684"/>
                      <c:h val="0.0746478070331706"/>
                    </c:manualLayout>
                  </c15:layout>
                  <c15:dlblFieldTable>
                    <c15:dlblFTEntry>
                      <c15:txfldGUID>{22450FAE-0046-0942-8348-C4C33C462D42}</c15:txfldGUID>
                      <c15:f>Bosen_ORCA_Opt_40Gbps!$AD$34</c15:f>
                      <c15:dlblFieldTableCache>
                        <c:ptCount val="1"/>
                        <c:pt idx="0">
                          <c:v>3.5X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dLbl>
              <c:idx val="3"/>
              <c:layout/>
              <c:tx>
                <c:strRef>
                  <c:f>Bosen_ORCA_Opt_40Gbps!$AD$35</c:f>
                  <c:strCache>
                    <c:ptCount val="1"/>
                    <c:pt idx="0">
                      <c:v>23.8X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{FBB789A8-5B16-1A4F-88BA-B25ECC606AF0}</c15:txfldGUID>
                      <c15:f>Bosen_ORCA_Opt_40Gbps!$AD$35</c15:f>
                      <c15:dlblFieldTableCache>
                        <c:ptCount val="1"/>
                        <c:pt idx="0">
                          <c:v>23.8X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Bosen_ORCA_Opt_40Gbps!$Y$32:$Y$35</c:f>
              <c:strCache>
                <c:ptCount val="4"/>
                <c:pt idx="0">
                  <c:v>LAN</c:v>
                </c:pt>
                <c:pt idx="1">
                  <c:v>EC2-ALL</c:v>
                </c:pt>
                <c:pt idx="2">
                  <c:v>V/C WAN</c:v>
                </c:pt>
                <c:pt idx="3">
                  <c:v>S/S WAN</c:v>
                </c:pt>
              </c:strCache>
            </c:strRef>
          </c:cat>
          <c:val>
            <c:numRef>
              <c:f>Bosen_ORCA_Opt_40Gbps!$Z$32:$Z$35</c:f>
              <c:numCache>
                <c:formatCode>General</c:formatCode>
                <c:ptCount val="4"/>
                <c:pt idx="0">
                  <c:v>1.0</c:v>
                </c:pt>
                <c:pt idx="1">
                  <c:v>3.709755918076067</c:v>
                </c:pt>
                <c:pt idx="2">
                  <c:v>3.482667167623715</c:v>
                </c:pt>
                <c:pt idx="3">
                  <c:v>23.77832676262066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81AF-4723-8A18-55084BDFA1A5}"/>
            </c:ext>
          </c:extLst>
        </c:ser>
        <c:ser>
          <c:idx val="1"/>
          <c:order val="1"/>
          <c:tx>
            <c:strRef>
              <c:f>Bosen_ORCA!$Z$22</c:f>
              <c:strCache>
                <c:ptCount val="1"/>
                <c:pt idx="0">
                  <c:v>Bӧsen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81AF-4723-8A18-55084BDFA1A5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00509164969450096"/>
                  <c:y val="0.0"/>
                </c:manualLayout>
              </c:layout>
              <c:tx>
                <c:strRef>
                  <c:f>Bosen_ORCA_Opt_40Gbps!$AE$33</c:f>
                  <c:strCache>
                    <c:ptCount val="1"/>
                    <c:pt idx="0">
                      <c:v>5.9X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81AF-4723-8A18-55084BDFA1A5}"/>
                </c:ex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{4870F512-C138-AF40-8732-52AC6351E172}</c15:txfldGUID>
                      <c15:f>Bosen_ORCA_Opt_40Gbps!$AE$33</c15:f>
                      <c15:dlblFieldTableCache>
                        <c:ptCount val="1"/>
                        <c:pt idx="0">
                          <c:v>5.9X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dLbl>
              <c:idx val="2"/>
              <c:layout>
                <c:manualLayout>
                  <c:x val="0.00339443312966722"/>
                  <c:y val="0.0139676488402751"/>
                </c:manualLayout>
              </c:layout>
              <c:tx>
                <c:strRef>
                  <c:f>Bosen_ORCA_Opt_40Gbps!$AE$34</c:f>
                  <c:strCache>
                    <c:ptCount val="1"/>
                    <c:pt idx="0">
                      <c:v>4.4X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81AF-4723-8A18-55084BDFA1A5}"/>
                </c:ex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{0709189C-A73F-B647-B409-F516158E844D}</c15:txfldGUID>
                      <c15:f>Bosen_ORCA_Opt_40Gbps!$AE$34</c15:f>
                      <c15:dlblFieldTableCache>
                        <c:ptCount val="1"/>
                        <c:pt idx="0">
                          <c:v>4.4X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dLbl>
              <c:idx val="3"/>
              <c:layout>
                <c:manualLayout>
                  <c:x val="0.00848608282416836"/>
                  <c:y val="0.0123318685730855"/>
                </c:manualLayout>
              </c:layout>
              <c:tx>
                <c:strRef>
                  <c:f>Bosen_ORCA_Opt_40Gbps!$AE$35</c:f>
                  <c:strCache>
                    <c:ptCount val="1"/>
                    <c:pt idx="0">
                      <c:v>24.2X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81AF-4723-8A18-55084BDFA1A5}"/>
                </c:ex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{BBBEF76E-F36D-3B40-8858-C496756619D5}</c15:txfldGUID>
                      <c15:f>Bosen_ORCA_Opt_40Gbps!$AE$35</c15:f>
                      <c15:dlblFieldTableCache>
                        <c:ptCount val="1"/>
                        <c:pt idx="0">
                          <c:v>24.2X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Bosen_ORCA_Opt_40Gbps!$Y$32:$Y$35</c:f>
              <c:strCache>
                <c:ptCount val="4"/>
                <c:pt idx="0">
                  <c:v>LAN</c:v>
                </c:pt>
                <c:pt idx="1">
                  <c:v>EC2-ALL</c:v>
                </c:pt>
                <c:pt idx="2">
                  <c:v>V/C WAN</c:v>
                </c:pt>
                <c:pt idx="3">
                  <c:v>S/S WAN</c:v>
                </c:pt>
              </c:strCache>
            </c:strRef>
          </c:cat>
          <c:val>
            <c:numRef>
              <c:f>Bosen_ORCA_Opt_40Gbps!$AA$32:$AA$35</c:f>
              <c:numCache>
                <c:formatCode>General</c:formatCode>
                <c:ptCount val="4"/>
                <c:pt idx="0">
                  <c:v>0.821852999235774</c:v>
                </c:pt>
                <c:pt idx="1">
                  <c:v>4.856196723652855</c:v>
                </c:pt>
                <c:pt idx="2">
                  <c:v>3.62442336022602</c:v>
                </c:pt>
                <c:pt idx="3">
                  <c:v>19.88597279048916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1-81AF-4723-8A18-55084BDFA1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9"/>
        <c:overlap val="-33"/>
        <c:axId val="-411487216"/>
        <c:axId val="-411484864"/>
      </c:barChart>
      <c:catAx>
        <c:axId val="-411487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-411484864"/>
        <c:crosses val="autoZero"/>
        <c:auto val="1"/>
        <c:lblAlgn val="ctr"/>
        <c:lblOffset val="100"/>
        <c:noMultiLvlLbl val="0"/>
      </c:catAx>
      <c:valAx>
        <c:axId val="-411484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r>
                  <a:rPr lang="en-US"/>
                  <a:t>Normalized Execution Time until Convergence</a:t>
                </a:r>
              </a:p>
            </c:rich>
          </c:tx>
          <c:layout>
            <c:manualLayout>
              <c:xMode val="edge"/>
              <c:yMode val="edge"/>
              <c:x val="0.00776750538565571"/>
              <c:y val="0.090227669505112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-411487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6510522742702"/>
          <c:y val="0.0208511775394591"/>
          <c:w val="0.449422946367957"/>
          <c:h val="0.16940509915014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Arial" charset="0"/>
              <a:ea typeface="Arial" charset="0"/>
              <a:cs typeface="Arial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  <a:latin typeface="Arial" charset="0"/>
          <a:ea typeface="Arial" charset="0"/>
          <a:cs typeface="Arial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4148561669394"/>
          <c:y val="0.236967539731207"/>
          <c:w val="0.846706474893891"/>
          <c:h val="0.48977348479967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Update_Distribute_0913!$A$2</c:f>
              <c:strCache>
                <c:ptCount val="1"/>
                <c:pt idx="0">
                  <c:v>Matrix Factorization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2"/>
              <c:layout>
                <c:manualLayout>
                  <c:x val="-0.0441806848539568"/>
                  <c:y val="-0.02119709863460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/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Update_Distribute_0913!$B$1:$H$1</c:f>
              <c:numCache>
                <c:formatCode>0%</c:formatCode>
                <c:ptCount val="7"/>
                <c:pt idx="0">
                  <c:v>0.1</c:v>
                </c:pt>
                <c:pt idx="1">
                  <c:v>0.05</c:v>
                </c:pt>
                <c:pt idx="2">
                  <c:v>0.01</c:v>
                </c:pt>
                <c:pt idx="3" formatCode="0.0%">
                  <c:v>0.005</c:v>
                </c:pt>
                <c:pt idx="4" formatCode="0.0%">
                  <c:v>0.001</c:v>
                </c:pt>
                <c:pt idx="5" formatCode="0.00%">
                  <c:v>0.0005</c:v>
                </c:pt>
                <c:pt idx="6" formatCode="0.00%">
                  <c:v>0.0001</c:v>
                </c:pt>
              </c:numCache>
            </c:numRef>
          </c:cat>
          <c:val>
            <c:numRef>
              <c:f>Update_Distribute_0913!$W$2:$AC$2</c:f>
              <c:numCache>
                <c:formatCode>0.0%</c:formatCode>
                <c:ptCount val="7"/>
                <c:pt idx="0">
                  <c:v>0.993436209445958</c:v>
                </c:pt>
                <c:pt idx="1">
                  <c:v>0.988098458841372</c:v>
                </c:pt>
                <c:pt idx="2">
                  <c:v>0.956156846677452</c:v>
                </c:pt>
                <c:pt idx="3">
                  <c:v>0.926081496157438</c:v>
                </c:pt>
                <c:pt idx="4">
                  <c:v>0.782771212429924</c:v>
                </c:pt>
                <c:pt idx="5">
                  <c:v>0.68000460353007</c:v>
                </c:pt>
                <c:pt idx="6">
                  <c:v>0.378108334707479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1ED-48BB-B3A3-6B62A7FAEA48}"/>
            </c:ext>
          </c:extLst>
        </c:ser>
        <c:ser>
          <c:idx val="1"/>
          <c:order val="1"/>
          <c:tx>
            <c:strRef>
              <c:f>Update_Distribute_0913!$A$3</c:f>
              <c:strCache>
                <c:ptCount val="1"/>
                <c:pt idx="0">
                  <c:v>Topic Modeling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2"/>
              <c:layout>
                <c:manualLayout>
                  <c:x val="0.00294537899026384"/>
                  <c:y val="0.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Update_Distribute_0913!$B$1:$H$1</c:f>
              <c:numCache>
                <c:formatCode>0%</c:formatCode>
                <c:ptCount val="7"/>
                <c:pt idx="0">
                  <c:v>0.1</c:v>
                </c:pt>
                <c:pt idx="1">
                  <c:v>0.05</c:v>
                </c:pt>
                <c:pt idx="2">
                  <c:v>0.01</c:v>
                </c:pt>
                <c:pt idx="3" formatCode="0.0%">
                  <c:v>0.005</c:v>
                </c:pt>
                <c:pt idx="4" formatCode="0.0%">
                  <c:v>0.001</c:v>
                </c:pt>
                <c:pt idx="5" formatCode="0.00%">
                  <c:v>0.0005</c:v>
                </c:pt>
                <c:pt idx="6" formatCode="0.00%">
                  <c:v>0.0001</c:v>
                </c:pt>
              </c:numCache>
            </c:numRef>
          </c:cat>
          <c:val>
            <c:numRef>
              <c:f>Update_Distribute_0913!$W$3:$AC$3</c:f>
              <c:numCache>
                <c:formatCode>0.0%</c:formatCode>
                <c:ptCount val="7"/>
                <c:pt idx="0">
                  <c:v>0.96733741290375</c:v>
                </c:pt>
                <c:pt idx="1">
                  <c:v>0.960586281671449</c:v>
                </c:pt>
                <c:pt idx="2">
                  <c:v>0.951871959830142</c:v>
                </c:pt>
                <c:pt idx="3">
                  <c:v>0.950878929338374</c:v>
                </c:pt>
                <c:pt idx="4">
                  <c:v>0.95040242588418</c:v>
                </c:pt>
                <c:pt idx="5">
                  <c:v>0.950375383598168</c:v>
                </c:pt>
                <c:pt idx="6">
                  <c:v>0.950362180875124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1ED-48BB-B3A3-6B62A7FAEA48}"/>
            </c:ext>
          </c:extLst>
        </c:ser>
        <c:ser>
          <c:idx val="2"/>
          <c:order val="2"/>
          <c:tx>
            <c:strRef>
              <c:f>Update_Distribute_0913!$A$4</c:f>
              <c:strCache>
                <c:ptCount val="1"/>
                <c:pt idx="0">
                  <c:v>Image Classification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2"/>
              <c:layout>
                <c:manualLayout>
                  <c:x val="0.0544895113198799"/>
                  <c:y val="-1.9430449286181E-1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/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Update_Distribute_0913!$W$4:$AC$4</c:f>
              <c:numCache>
                <c:formatCode>0.0%</c:formatCode>
                <c:ptCount val="7"/>
                <c:pt idx="0">
                  <c:v>0.996477312150089</c:v>
                </c:pt>
                <c:pt idx="1">
                  <c:v>0.99314329255777</c:v>
                </c:pt>
                <c:pt idx="2">
                  <c:v>0.970102938031966</c:v>
                </c:pt>
                <c:pt idx="3">
                  <c:v>0.945675689848774</c:v>
                </c:pt>
                <c:pt idx="4">
                  <c:v>0.805525211884424</c:v>
                </c:pt>
                <c:pt idx="5">
                  <c:v>0.694708963040972</c:v>
                </c:pt>
                <c:pt idx="6">
                  <c:v>0.406824432976466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369911632"/>
        <c:axId val="-369900384"/>
      </c:barChart>
      <c:catAx>
        <c:axId val="-36991163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r>
                  <a:rPr lang="en-US"/>
                  <a:t>Threshold of Significant Updates 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-369900384"/>
        <c:crosses val="autoZero"/>
        <c:auto val="1"/>
        <c:lblAlgn val="ctr"/>
        <c:lblOffset val="100"/>
        <c:noMultiLvlLbl val="0"/>
      </c:catAx>
      <c:valAx>
        <c:axId val="-369900384"/>
        <c:scaling>
          <c:orientation val="minMax"/>
          <c:max val="1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r>
                  <a:rPr lang="en-US" dirty="0" smtClean="0"/>
                  <a:t>Insignificant Updates %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0.0214913423591835"/>
              <c:y val="0.093061976123952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-369911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0739829816407392"/>
          <c:y val="0.0336869429782816"/>
          <c:w val="0.922758802202731"/>
          <c:h val="0.094576593720266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Arial" charset="0"/>
              <a:ea typeface="Arial" charset="0"/>
              <a:cs typeface="Arial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  <a:latin typeface="Arial" charset="0"/>
          <a:ea typeface="Arial" charset="0"/>
          <a:cs typeface="Arial" charset="0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Summary!$B$2</c:f>
              <c:strCache>
                <c:ptCount val="1"/>
                <c:pt idx="0">
                  <c:v>Baseline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Summary!$A$3:$A$5</c:f>
              <c:strCache>
                <c:ptCount val="3"/>
                <c:pt idx="0">
                  <c:v>Matrix Factorization </c:v>
                </c:pt>
                <c:pt idx="1">
                  <c:v>Topic Modeling </c:v>
                </c:pt>
                <c:pt idx="2">
                  <c:v>Image Classification</c:v>
                </c:pt>
              </c:strCache>
            </c:strRef>
          </c:cat>
          <c:val>
            <c:numRef>
              <c:f>Summary!$B$3:$B$5</c:f>
              <c:numCache>
                <c:formatCode>General</c:formatCode>
                <c:ptCount val="3"/>
                <c:pt idx="0">
                  <c:v>1.0</c:v>
                </c:pt>
                <c:pt idx="1">
                  <c:v>1.0</c:v>
                </c:pt>
                <c:pt idx="2">
                  <c:v>0.99999706762735</c:v>
                </c:pt>
              </c:numCache>
            </c:numRef>
          </c:val>
        </c:ser>
        <c:ser>
          <c:idx val="1"/>
          <c:order val="1"/>
          <c:tx>
            <c:strRef>
              <c:f>Summary!$C$2</c:f>
              <c:strCache>
                <c:ptCount val="1"/>
                <c:pt idx="0">
                  <c:v>Gaia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layout/>
              <c:tx>
                <c:strRef>
                  <c:f>Summary!$C$9</c:f>
                  <c:strCache>
                    <c:ptCount val="1"/>
                    <c:pt idx="0">
                      <c:v>3.8X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{2ABFB4FD-F3EA-364C-B439-AFE481DE0E59}</c15:txfldGUID>
                      <c15:f>Summary!$C$9</c15:f>
                      <c15:dlblFieldTableCache>
                        <c:ptCount val="1"/>
                        <c:pt idx="0">
                          <c:v>3.8X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dLbl>
              <c:idx val="1"/>
              <c:layout/>
              <c:tx>
                <c:strRef>
                  <c:f>Summary!$C$10</c:f>
                  <c:strCache>
                    <c:ptCount val="1"/>
                    <c:pt idx="0">
                      <c:v>3.7X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{B96BC9D6-C2F7-1C44-8465-DBF2E6FEBE8F}</c15:txfldGUID>
                      <c15:f>Summary!$C$10</c15:f>
                      <c15:dlblFieldTableCache>
                        <c:ptCount val="1"/>
                        <c:pt idx="0">
                          <c:v>3.7X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hr-HR" smtClean="0"/>
                      <a:t>6.0X</a:t>
                    </a:r>
                    <a:endParaRPr lang="hr-HR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Summary!$A$3:$A$5</c:f>
              <c:strCache>
                <c:ptCount val="3"/>
                <c:pt idx="0">
                  <c:v>Matrix Factorization </c:v>
                </c:pt>
                <c:pt idx="1">
                  <c:v>Topic Modeling </c:v>
                </c:pt>
                <c:pt idx="2">
                  <c:v>Image Classification</c:v>
                </c:pt>
              </c:strCache>
            </c:strRef>
          </c:cat>
          <c:val>
            <c:numRef>
              <c:f>Summary!$C$3:$C$5</c:f>
              <c:numCache>
                <c:formatCode>General</c:formatCode>
                <c:ptCount val="3"/>
                <c:pt idx="0">
                  <c:v>0.260943417250968</c:v>
                </c:pt>
                <c:pt idx="1">
                  <c:v>0.269405102890125</c:v>
                </c:pt>
                <c:pt idx="2">
                  <c:v>0.165471577252423</c:v>
                </c:pt>
              </c:numCache>
            </c:numRef>
          </c:val>
        </c:ser>
        <c:ser>
          <c:idx val="2"/>
          <c:order val="2"/>
          <c:tx>
            <c:strRef>
              <c:f>Summary!$D$2</c:f>
              <c:strCache>
                <c:ptCount val="1"/>
                <c:pt idx="0">
                  <c:v>LAN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layout/>
              <c:tx>
                <c:strRef>
                  <c:f>Summary!$D$9</c:f>
                  <c:strCache>
                    <c:ptCount val="1"/>
                    <c:pt idx="0">
                      <c:v>3.7X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{12D11E31-36A6-3F4C-8356-6D1F13FE30D2}</c15:txfldGUID>
                      <c15:f>Summary!$D$9</c15:f>
                      <c15:dlblFieldTableCache>
                        <c:ptCount val="1"/>
                        <c:pt idx="0">
                          <c:v>3.7X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dLbl>
              <c:idx val="1"/>
              <c:layout/>
              <c:tx>
                <c:strRef>
                  <c:f>Summary!$D$10</c:f>
                  <c:strCache>
                    <c:ptCount val="1"/>
                    <c:pt idx="0">
                      <c:v>4.8X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{3D26766B-ADE5-494F-A86D-421D748ACB7F}</c15:txfldGUID>
                      <c15:f>Summary!$D$10</c15:f>
                      <c15:dlblFieldTableCache>
                        <c:ptCount val="1"/>
                        <c:pt idx="0">
                          <c:v>4.8X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dLbl>
              <c:idx val="2"/>
              <c:layout/>
              <c:tx>
                <c:strRef>
                  <c:f>Summary!$D$11</c:f>
                  <c:strCache>
                    <c:ptCount val="1"/>
                    <c:pt idx="0">
                      <c:v>8.5X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{A3F4055F-066C-484F-BD48-BD9E7C98F383}</c15:txfldGUID>
                      <c15:f>Summary!$D$11</c15:f>
                      <c15:dlblFieldTableCache>
                        <c:ptCount val="1"/>
                        <c:pt idx="0">
                          <c:v>8.5X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Summary!$A$3:$A$5</c:f>
              <c:strCache>
                <c:ptCount val="3"/>
                <c:pt idx="0">
                  <c:v>Matrix Factorization </c:v>
                </c:pt>
                <c:pt idx="1">
                  <c:v>Topic Modeling </c:v>
                </c:pt>
                <c:pt idx="2">
                  <c:v>Image Classification</c:v>
                </c:pt>
              </c:strCache>
            </c:strRef>
          </c:cat>
          <c:val>
            <c:numRef>
              <c:f>Summary!$D$3:$D$5</c:f>
              <c:numCache>
                <c:formatCode>General</c:formatCode>
                <c:ptCount val="3"/>
                <c:pt idx="0">
                  <c:v>0.269559513370522</c:v>
                </c:pt>
                <c:pt idx="1">
                  <c:v>0.208067665988601</c:v>
                </c:pt>
                <c:pt idx="2">
                  <c:v>0.11814106710984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342159344"/>
        <c:axId val="-342156080"/>
      </c:barChart>
      <c:catAx>
        <c:axId val="-342159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-342156080"/>
        <c:crosses val="autoZero"/>
        <c:auto val="1"/>
        <c:lblAlgn val="ctr"/>
        <c:lblOffset val="100"/>
        <c:noMultiLvlLbl val="0"/>
      </c:catAx>
      <c:valAx>
        <c:axId val="-342156080"/>
        <c:scaling>
          <c:orientation val="minMax"/>
          <c:max val="1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r>
                  <a:rPr lang="en-US"/>
                  <a:t>Normalized Exec. Time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-342159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Arial" charset="0"/>
              <a:ea typeface="Arial" charset="0"/>
              <a:cs typeface="Arial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  <a:latin typeface="Arial" charset="0"/>
          <a:ea typeface="Arial" charset="0"/>
          <a:cs typeface="Arial" charset="0"/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Summary!$B$51</c:f>
              <c:strCache>
                <c:ptCount val="1"/>
                <c:pt idx="0">
                  <c:v>Baseline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Summary!$A$52:$A$54</c:f>
              <c:strCache>
                <c:ptCount val="3"/>
                <c:pt idx="0">
                  <c:v>Matrix Factorization </c:v>
                </c:pt>
                <c:pt idx="1">
                  <c:v>Topic Modeling </c:v>
                </c:pt>
                <c:pt idx="2">
                  <c:v>Image Classification</c:v>
                </c:pt>
              </c:strCache>
            </c:strRef>
          </c:cat>
          <c:val>
            <c:numRef>
              <c:f>Summary!$B$52:$B$54</c:f>
              <c:numCache>
                <c:formatCode>General</c:formatCode>
                <c:ptCount val="3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</c:numCache>
            </c:numRef>
          </c:val>
        </c:ser>
        <c:ser>
          <c:idx val="1"/>
          <c:order val="1"/>
          <c:tx>
            <c:strRef>
              <c:f>Summary!$C$51</c:f>
              <c:strCache>
                <c:ptCount val="1"/>
                <c:pt idx="0">
                  <c:v>Gaia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0.0309047328536413"/>
                  <c:y val="-8.07874783584922E-17"/>
                </c:manualLayout>
              </c:layout>
              <c:tx>
                <c:strRef>
                  <c:f>Summary!$C$58</c:f>
                  <c:strCache>
                    <c:ptCount val="1"/>
                    <c:pt idx="0">
                      <c:v>25.4X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{08D3457A-CFED-F043-AD60-770AC87F333B}</c15:txfldGUID>
                      <c15:f>Summary!$C$58</c15:f>
                      <c15:dlblFieldTableCache>
                        <c:ptCount val="1"/>
                        <c:pt idx="0">
                          <c:v>25.4X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dLbl>
              <c:idx val="1"/>
              <c:layout>
                <c:manualLayout>
                  <c:x val="0.0349662302847475"/>
                  <c:y val="-0.0132199219018368"/>
                </c:manualLayout>
              </c:layout>
              <c:tx>
                <c:strRef>
                  <c:f>Summary!$C$59</c:f>
                  <c:strCache>
                    <c:ptCount val="1"/>
                    <c:pt idx="0">
                      <c:v>14.1X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{10EEE005-5EAC-D745-BFA8-26CEDF8B3F78}</c15:txfldGUID>
                      <c15:f>Summary!$C$59</c15:f>
                      <c15:dlblFieldTableCache>
                        <c:ptCount val="1"/>
                        <c:pt idx="0">
                          <c:v>14.1X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dLbl>
              <c:idx val="2"/>
              <c:layout>
                <c:manualLayout>
                  <c:x val="0.0349662302847475"/>
                  <c:y val="0.0"/>
                </c:manualLayout>
              </c:layout>
              <c:tx>
                <c:strRef>
                  <c:f>Summary!$C$60</c:f>
                  <c:strCache>
                    <c:ptCount val="1"/>
                    <c:pt idx="0">
                      <c:v>53.5X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{45A0DC40-CA77-D947-AF31-6953FD0768A7}</c15:txfldGUID>
                      <c15:f>Summary!$C$60</c15:f>
                      <c15:dlblFieldTableCache>
                        <c:ptCount val="1"/>
                        <c:pt idx="0">
                          <c:v>53.5X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Summary!$A$52:$A$54</c:f>
              <c:strCache>
                <c:ptCount val="3"/>
                <c:pt idx="0">
                  <c:v>Matrix Factorization </c:v>
                </c:pt>
                <c:pt idx="1">
                  <c:v>Topic Modeling </c:v>
                </c:pt>
                <c:pt idx="2">
                  <c:v>Image Classification</c:v>
                </c:pt>
              </c:strCache>
            </c:strRef>
          </c:cat>
          <c:val>
            <c:numRef>
              <c:f>Summary!$C$52:$C$54</c:f>
              <c:numCache>
                <c:formatCode>General</c:formatCode>
                <c:ptCount val="3"/>
                <c:pt idx="0">
                  <c:v>0.0393409291488124</c:v>
                </c:pt>
                <c:pt idx="1">
                  <c:v>0.0710787069147883</c:v>
                </c:pt>
                <c:pt idx="2">
                  <c:v>0.0186907184994428</c:v>
                </c:pt>
              </c:numCache>
            </c:numRef>
          </c:val>
        </c:ser>
        <c:ser>
          <c:idx val="2"/>
          <c:order val="2"/>
          <c:tx>
            <c:strRef>
              <c:f>Summary!$D$51</c:f>
              <c:strCache>
                <c:ptCount val="1"/>
                <c:pt idx="0">
                  <c:v>LAN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0.0523598649165502"/>
                  <c:y val="-0.0969460939468025"/>
                </c:manualLayout>
              </c:layout>
              <c:tx>
                <c:strRef>
                  <c:f>Summary!$D$58</c:f>
                  <c:strCache>
                    <c:ptCount val="1"/>
                    <c:pt idx="0">
                      <c:v>23.8X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{93C388C0-4DDD-244A-8604-2ABF4471277E}</c15:txfldGUID>
                      <c15:f>Summary!$D$58</c15:f>
                      <c15:dlblFieldTableCache>
                        <c:ptCount val="1"/>
                        <c:pt idx="0">
                          <c:v>23.8X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dLbl>
              <c:idx val="1"/>
              <c:layout>
                <c:manualLayout>
                  <c:x val="0.0310797934422715"/>
                  <c:y val="-0.0881328126789113"/>
                </c:manualLayout>
              </c:layout>
              <c:tx>
                <c:strRef>
                  <c:f>Summary!$D$59</c:f>
                  <c:strCache>
                    <c:ptCount val="1"/>
                    <c:pt idx="0">
                      <c:v>17.3X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{AD74C2B0-6AB3-024F-9483-E66C8D5657BD}</c15:txfldGUID>
                      <c15:f>Summary!$D$59</c15:f>
                      <c15:dlblFieldTableCache>
                        <c:ptCount val="1"/>
                        <c:pt idx="0">
                          <c:v>17.3X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dLbl>
              <c:idx val="2"/>
              <c:layout>
                <c:manualLayout>
                  <c:x val="0.0275473782095685"/>
                  <c:y val="-0.0793195314110202"/>
                </c:manualLayout>
              </c:layout>
              <c:tx>
                <c:strRef>
                  <c:f>Summary!$D$60</c:f>
                  <c:strCache>
                    <c:ptCount val="1"/>
                    <c:pt idx="0">
                      <c:v>53.7X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{676FC48C-5BC1-0746-8A3E-4B46DE2F59C6}</c15:txfldGUID>
                      <c15:f>Summary!$D$60</c15:f>
                      <c15:dlblFieldTableCache>
                        <c:ptCount val="1"/>
                        <c:pt idx="0">
                          <c:v>53.7X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Summary!$A$52:$A$54</c:f>
              <c:strCache>
                <c:ptCount val="3"/>
                <c:pt idx="0">
                  <c:v>Matrix Factorization </c:v>
                </c:pt>
                <c:pt idx="1">
                  <c:v>Topic Modeling </c:v>
                </c:pt>
                <c:pt idx="2">
                  <c:v>Image Classification</c:v>
                </c:pt>
              </c:strCache>
            </c:strRef>
          </c:cat>
          <c:val>
            <c:numRef>
              <c:f>Summary!$D$52:$D$54</c:f>
              <c:numCache>
                <c:formatCode>General</c:formatCode>
                <c:ptCount val="3"/>
                <c:pt idx="0">
                  <c:v>0.0420551037919115</c:v>
                </c:pt>
                <c:pt idx="1">
                  <c:v>0.0577333760419819</c:v>
                </c:pt>
                <c:pt idx="2">
                  <c:v>0.0186361239055597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339729568"/>
        <c:axId val="-339726576"/>
      </c:barChart>
      <c:catAx>
        <c:axId val="-339729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-339726576"/>
        <c:crosses val="autoZero"/>
        <c:auto val="1"/>
        <c:lblAlgn val="ctr"/>
        <c:lblOffset val="100"/>
        <c:noMultiLvlLbl val="0"/>
      </c:catAx>
      <c:valAx>
        <c:axId val="-339726576"/>
        <c:scaling>
          <c:orientation val="minMax"/>
          <c:max val="1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-339729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Arial" charset="0"/>
              <a:ea typeface="Arial" charset="0"/>
              <a:cs typeface="Arial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  <a:latin typeface="Arial" charset="0"/>
          <a:ea typeface="Arial" charset="0"/>
          <a:cs typeface="Arial" charset="0"/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Summary!$B$18</c:f>
              <c:strCache>
                <c:ptCount val="1"/>
                <c:pt idx="0">
                  <c:v>Baseline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Summary!$A$19:$A$21</c:f>
              <c:strCache>
                <c:ptCount val="3"/>
                <c:pt idx="0">
                  <c:v>Matrix Factorization </c:v>
                </c:pt>
                <c:pt idx="1">
                  <c:v>Topic Modeling </c:v>
                </c:pt>
                <c:pt idx="2">
                  <c:v>Image Classification</c:v>
                </c:pt>
              </c:strCache>
            </c:strRef>
          </c:cat>
          <c:val>
            <c:numRef>
              <c:f>Summary!$B$19:$B$21</c:f>
              <c:numCache>
                <c:formatCode>General</c:formatCode>
                <c:ptCount val="3"/>
                <c:pt idx="0">
                  <c:v>1.0</c:v>
                </c:pt>
                <c:pt idx="1">
                  <c:v>1.0</c:v>
                </c:pt>
                <c:pt idx="2">
                  <c:v>0.99999706762735</c:v>
                </c:pt>
              </c:numCache>
            </c:numRef>
          </c:val>
        </c:ser>
        <c:ser>
          <c:idx val="1"/>
          <c:order val="1"/>
          <c:tx>
            <c:strRef>
              <c:f>Summary!$C$18</c:f>
              <c:strCache>
                <c:ptCount val="1"/>
                <c:pt idx="0">
                  <c:v>Gaia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0.00272846489260585"/>
                  <c:y val="0.00881328126789105"/>
                </c:manualLayout>
              </c:layout>
              <c:tx>
                <c:strRef>
                  <c:f>Summary!$C$25</c:f>
                  <c:strCache>
                    <c:ptCount val="1"/>
                    <c:pt idx="0">
                      <c:v>3.7X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{9B67A5E9-DE41-264B-95F4-079384B5671D}</c15:txfldGUID>
                      <c15:f>Summary!$C$25</c15:f>
                      <c15:dlblFieldTableCache>
                        <c:ptCount val="1"/>
                        <c:pt idx="0">
                          <c:v>3.7X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dLbl>
              <c:idx val="1"/>
              <c:layout/>
              <c:tx>
                <c:strRef>
                  <c:f>Summary!$C$26</c:f>
                  <c:strCache>
                    <c:ptCount val="1"/>
                    <c:pt idx="0">
                      <c:v>3.7X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{9BA4D421-2822-4646-A6AA-B06E473824FA}</c15:txfldGUID>
                      <c15:f>Summary!$C$26</c15:f>
                      <c15:dlblFieldTableCache>
                        <c:ptCount val="1"/>
                        <c:pt idx="0">
                          <c:v>3.7X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dLbl>
              <c:idx val="2"/>
              <c:layout/>
              <c:tx>
                <c:strRef>
                  <c:f>Summary!$C$27</c:f>
                  <c:strCache>
                    <c:ptCount val="1"/>
                    <c:pt idx="0">
                      <c:v>7.4X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{C6EBACDE-F814-4F42-A7D3-49C8F385FB4B}</c15:txfldGUID>
                      <c15:f>Summary!$C$27</c15:f>
                      <c15:dlblFieldTableCache>
                        <c:ptCount val="1"/>
                        <c:pt idx="0">
                          <c:v>7.4X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0" i="0" u="none" strike="noStrike" kern="1200" baseline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Summary!$A$19:$A$21</c:f>
              <c:strCache>
                <c:ptCount val="3"/>
                <c:pt idx="0">
                  <c:v>Matrix Factorization </c:v>
                </c:pt>
                <c:pt idx="1">
                  <c:v>Topic Modeling </c:v>
                </c:pt>
                <c:pt idx="2">
                  <c:v>Image Classification</c:v>
                </c:pt>
              </c:strCache>
            </c:strRef>
          </c:cat>
          <c:val>
            <c:numRef>
              <c:f>Summary!$C$19:$C$21</c:f>
              <c:numCache>
                <c:formatCode>General</c:formatCode>
                <c:ptCount val="3"/>
                <c:pt idx="0">
                  <c:v>0.269885191431919</c:v>
                </c:pt>
                <c:pt idx="1">
                  <c:v>0.269996799213637</c:v>
                </c:pt>
                <c:pt idx="2">
                  <c:v>0.135753285172711</c:v>
                </c:pt>
              </c:numCache>
            </c:numRef>
          </c:val>
        </c:ser>
        <c:ser>
          <c:idx val="2"/>
          <c:order val="2"/>
          <c:tx>
            <c:strRef>
              <c:f>Summary!$D$18</c:f>
              <c:strCache>
                <c:ptCount val="1"/>
                <c:pt idx="0">
                  <c:v>LAN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0.0218277191408472"/>
                  <c:y val="-8.0787478358493E-17"/>
                </c:manualLayout>
              </c:layout>
              <c:tx>
                <c:strRef>
                  <c:f>Summary!$D$25</c:f>
                  <c:strCache>
                    <c:ptCount val="1"/>
                    <c:pt idx="0">
                      <c:v>3.5X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{6D5FDB4C-F5F1-1A47-8C03-5A2F6C9F9879}</c15:txfldGUID>
                      <c15:f>Summary!$D$25</c15:f>
                      <c15:dlblFieldTableCache>
                        <c:ptCount val="1"/>
                        <c:pt idx="0">
                          <c:v>3.5X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dLbl>
              <c:idx val="1"/>
              <c:layout>
                <c:manualLayout>
                  <c:x val="0.0218277191408472"/>
                  <c:y val="0.0"/>
                </c:manualLayout>
              </c:layout>
              <c:tx>
                <c:strRef>
                  <c:f>Summary!$D$26</c:f>
                  <c:strCache>
                    <c:ptCount val="1"/>
                    <c:pt idx="0">
                      <c:v>3.9X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{0E8898BC-0F11-D445-988C-5B199E3FC929}</c15:txfldGUID>
                      <c15:f>Summary!$D$26</c15:f>
                      <c15:dlblFieldTableCache>
                        <c:ptCount val="1"/>
                        <c:pt idx="0">
                          <c:v>3.9X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dLbl>
              <c:idx val="2"/>
              <c:layout>
                <c:manualLayout>
                  <c:x val="0.024556184033453"/>
                  <c:y val="0.0"/>
                </c:manualLayout>
              </c:layout>
              <c:tx>
                <c:strRef>
                  <c:f>Summary!$D$27</c:f>
                  <c:strCache>
                    <c:ptCount val="1"/>
                    <c:pt idx="0">
                      <c:v>7.4X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{A9802251-7D05-074B-B8AE-DCF729E432E3}</c15:txfldGUID>
                      <c15:f>Summary!$D$27</c15:f>
                      <c15:dlblFieldTableCache>
                        <c:ptCount val="1"/>
                        <c:pt idx="0">
                          <c:v>7.4X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0" i="0" u="none" strike="noStrike" kern="1200" baseline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Summary!$A$19:$A$21</c:f>
              <c:strCache>
                <c:ptCount val="3"/>
                <c:pt idx="0">
                  <c:v>Matrix Factorization </c:v>
                </c:pt>
                <c:pt idx="1">
                  <c:v>Topic Modeling </c:v>
                </c:pt>
                <c:pt idx="2">
                  <c:v>Image Classification</c:v>
                </c:pt>
              </c:strCache>
            </c:strRef>
          </c:cat>
          <c:val>
            <c:numRef>
              <c:f>Summary!$D$19:$D$21</c:f>
              <c:numCache>
                <c:formatCode>General</c:formatCode>
                <c:ptCount val="3"/>
                <c:pt idx="0">
                  <c:v>0.287136252725039</c:v>
                </c:pt>
                <c:pt idx="1">
                  <c:v>0.255890687576198</c:v>
                </c:pt>
                <c:pt idx="2">
                  <c:v>0.135613505702306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339707376"/>
        <c:axId val="-339704384"/>
      </c:barChart>
      <c:catAx>
        <c:axId val="-339707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-339704384"/>
        <c:crosses val="autoZero"/>
        <c:auto val="1"/>
        <c:lblAlgn val="ctr"/>
        <c:lblOffset val="100"/>
        <c:noMultiLvlLbl val="0"/>
      </c:catAx>
      <c:valAx>
        <c:axId val="-339704384"/>
        <c:scaling>
          <c:orientation val="minMax"/>
          <c:max val="1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r>
                  <a:rPr lang="en-US"/>
                  <a:t>Normalized Exec. Time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-339707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Arial" charset="0"/>
              <a:ea typeface="Arial" charset="0"/>
              <a:cs typeface="Arial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  <a:latin typeface="Arial" charset="0"/>
          <a:ea typeface="Arial" charset="0"/>
          <a:cs typeface="Arial" charset="0"/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3370536654397"/>
          <c:y val="0.196693142903585"/>
          <c:w val="0.8427078891258"/>
          <c:h val="0.39011007114756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USP_TM_MLU_1Gbps!$AJ$105</c:f>
              <c:strCache>
                <c:ptCount val="1"/>
                <c:pt idx="0">
                  <c:v>Machine Cost (Compute)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multiLvlStrRef>
              <c:f>USP_TM_MLU_1Gbps!$AH$106:$AI$111</c:f>
              <c:multiLvlStrCache>
                <c:ptCount val="6"/>
                <c:lvl>
                  <c:pt idx="0">
                    <c:v>Baseline</c:v>
                  </c:pt>
                  <c:pt idx="1">
                    <c:v>Gaia</c:v>
                  </c:pt>
                  <c:pt idx="2">
                    <c:v>Baseline</c:v>
                  </c:pt>
                  <c:pt idx="3">
                    <c:v>Gaia</c:v>
                  </c:pt>
                  <c:pt idx="4">
                    <c:v>Baseline</c:v>
                  </c:pt>
                  <c:pt idx="5">
                    <c:v>Gaia</c:v>
                  </c:pt>
                </c:lvl>
                <c:lvl>
                  <c:pt idx="0">
                    <c:v>EC2-ALL</c:v>
                  </c:pt>
                  <c:pt idx="2">
                    <c:v>V/C WAN</c:v>
                  </c:pt>
                  <c:pt idx="4">
                    <c:v>S/S WAN</c:v>
                  </c:pt>
                </c:lvl>
              </c:multiLvlStrCache>
            </c:multiLvlStrRef>
          </c:cat>
          <c:val>
            <c:numRef>
              <c:f>USP_TM_MLU_1Gbps!$AJ$106:$AJ$111</c:f>
              <c:numCache>
                <c:formatCode>General</c:formatCode>
                <c:ptCount val="6"/>
                <c:pt idx="0">
                  <c:v>0.0233317841023593</c:v>
                </c:pt>
                <c:pt idx="1">
                  <c:v>0.0289459264277285</c:v>
                </c:pt>
                <c:pt idx="2">
                  <c:v>0.0230060339202335</c:v>
                </c:pt>
                <c:pt idx="3">
                  <c:v>0.0253693771424957</c:v>
                </c:pt>
                <c:pt idx="4">
                  <c:v>0.0251979267462488</c:v>
                </c:pt>
                <c:pt idx="5">
                  <c:v>0.0272121623131236</c:v>
                </c:pt>
              </c:numCache>
            </c:numRef>
          </c:val>
        </c:ser>
        <c:ser>
          <c:idx val="1"/>
          <c:order val="1"/>
          <c:tx>
            <c:strRef>
              <c:f>USP_TM_MLU_1Gbps!$AK$105</c:f>
              <c:strCache>
                <c:ptCount val="1"/>
                <c:pt idx="0">
                  <c:v>Machine Cost (Network)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multiLvlStrRef>
              <c:f>USP_TM_MLU_1Gbps!$AH$106:$AI$111</c:f>
              <c:multiLvlStrCache>
                <c:ptCount val="6"/>
                <c:lvl>
                  <c:pt idx="0">
                    <c:v>Baseline</c:v>
                  </c:pt>
                  <c:pt idx="1">
                    <c:v>Gaia</c:v>
                  </c:pt>
                  <c:pt idx="2">
                    <c:v>Baseline</c:v>
                  </c:pt>
                  <c:pt idx="3">
                    <c:v>Gaia</c:v>
                  </c:pt>
                  <c:pt idx="4">
                    <c:v>Baseline</c:v>
                  </c:pt>
                  <c:pt idx="5">
                    <c:v>Gaia</c:v>
                  </c:pt>
                </c:lvl>
                <c:lvl>
                  <c:pt idx="0">
                    <c:v>EC2-ALL</c:v>
                  </c:pt>
                  <c:pt idx="2">
                    <c:v>V/C WAN</c:v>
                  </c:pt>
                  <c:pt idx="4">
                    <c:v>S/S WAN</c:v>
                  </c:pt>
                </c:lvl>
              </c:multiLvlStrCache>
            </c:multiLvlStrRef>
          </c:cat>
          <c:val>
            <c:numRef>
              <c:f>USP_TM_MLU_1Gbps!$AK$106:$AK$111</c:f>
              <c:numCache>
                <c:formatCode>General</c:formatCode>
                <c:ptCount val="6"/>
                <c:pt idx="0">
                  <c:v>0.266558867792392</c:v>
                </c:pt>
                <c:pt idx="1">
                  <c:v>0.0491520944728624</c:v>
                </c:pt>
                <c:pt idx="2">
                  <c:v>0.212707394743301</c:v>
                </c:pt>
                <c:pt idx="3">
                  <c:v>0.0414321017003819</c:v>
                </c:pt>
                <c:pt idx="4">
                  <c:v>1.019550803828495</c:v>
                </c:pt>
                <c:pt idx="5">
                  <c:v>0.0470472265069957</c:v>
                </c:pt>
              </c:numCache>
            </c:numRef>
          </c:val>
        </c:ser>
        <c:ser>
          <c:idx val="2"/>
          <c:order val="2"/>
          <c:tx>
            <c:strRef>
              <c:f>USP_TM_MLU_1Gbps!$AL$105</c:f>
              <c:strCache>
                <c:ptCount val="1"/>
                <c:pt idx="0">
                  <c:v>Communication Cost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multiLvlStrRef>
              <c:f>USP_TM_MLU_1Gbps!$AH$106:$AI$111</c:f>
              <c:multiLvlStrCache>
                <c:ptCount val="6"/>
                <c:lvl>
                  <c:pt idx="0">
                    <c:v>Baseline</c:v>
                  </c:pt>
                  <c:pt idx="1">
                    <c:v>Gaia</c:v>
                  </c:pt>
                  <c:pt idx="2">
                    <c:v>Baseline</c:v>
                  </c:pt>
                  <c:pt idx="3">
                    <c:v>Gaia</c:v>
                  </c:pt>
                  <c:pt idx="4">
                    <c:v>Baseline</c:v>
                  </c:pt>
                  <c:pt idx="5">
                    <c:v>Gaia</c:v>
                  </c:pt>
                </c:lvl>
                <c:lvl>
                  <c:pt idx="0">
                    <c:v>EC2-ALL</c:v>
                  </c:pt>
                  <c:pt idx="2">
                    <c:v>V/C WAN</c:v>
                  </c:pt>
                  <c:pt idx="4">
                    <c:v>S/S WAN</c:v>
                  </c:pt>
                </c:lvl>
              </c:multiLvlStrCache>
            </c:multiLvlStrRef>
          </c:cat>
          <c:val>
            <c:numRef>
              <c:f>USP_TM_MLU_1Gbps!$AL$106:$AL$111</c:f>
              <c:numCache>
                <c:formatCode>General</c:formatCode>
                <c:ptCount val="6"/>
                <c:pt idx="0">
                  <c:v>0.710109348105248</c:v>
                </c:pt>
                <c:pt idx="1">
                  <c:v>0.30250689707633</c:v>
                </c:pt>
                <c:pt idx="2">
                  <c:v>0.201224995628931</c:v>
                </c:pt>
                <c:pt idx="3">
                  <c:v>0.00938955665560191</c:v>
                </c:pt>
                <c:pt idx="4">
                  <c:v>1.195506871892046</c:v>
                </c:pt>
                <c:pt idx="5">
                  <c:v>0.045437614672354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339666208"/>
        <c:axId val="-339663456"/>
      </c:barChart>
      <c:lineChart>
        <c:grouping val="standard"/>
        <c:varyColors val="0"/>
        <c:ser>
          <c:idx val="3"/>
          <c:order val="3"/>
          <c:tx>
            <c:strRef>
              <c:f>USP_TM_MLU_1Gbps!$AM$105</c:f>
              <c:strCache>
                <c:ptCount val="1"/>
                <c:pt idx="0">
                  <c:v>Total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strRef>
                  <c:f>USP_TM_MLU_1Gbps!$AQ$107</c:f>
                  <c:strCache>
                    <c:ptCount val="1"/>
                    <c:pt idx="0">
                      <c:v>2.6X</c:v>
                    </c:pt>
                  </c:strCache>
                </c:strRef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{5572DC3D-BB55-6849-9DEA-2516062BB9DA}</c15:txfldGUID>
                      <c15:f>USP_TM_MLU_1Gbps!$AQ$107</c15:f>
                      <c15:dlblFieldTableCache>
                        <c:ptCount val="1"/>
                        <c:pt idx="0">
                          <c:v>2.6X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/>
              <c:tx>
                <c:strRef>
                  <c:f>USP_TM_MLU_1Gbps!$AQ$109</c:f>
                  <c:strCache>
                    <c:ptCount val="1"/>
                    <c:pt idx="0">
                      <c:v>5.7X</c:v>
                    </c:pt>
                  </c:strCache>
                </c:strRef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{A47B7233-9326-4948-B337-A75FBBB98CF8}</c15:txfldGUID>
                      <c15:f>USP_TM_MLU_1Gbps!$AQ$109</c15:f>
                      <c15:dlblFieldTableCache>
                        <c:ptCount val="1"/>
                        <c:pt idx="0">
                          <c:v>5.7X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0.00202313063840899"/>
                  <c:y val="-0.0746231199931466"/>
                </c:manualLayout>
              </c:layout>
              <c:tx>
                <c:strRef>
                  <c:f>USP_TM_MLU_1Gbps!$AQ$111</c:f>
                  <c:strCache>
                    <c:ptCount val="1"/>
                    <c:pt idx="0">
                      <c:v>18.7X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8480082886191"/>
                      <c:h val="0.0620701547058655"/>
                    </c:manualLayout>
                  </c15:layout>
                  <c15:dlblFieldTable>
                    <c15:dlblFTEntry>
                      <c15:txfldGUID>{D64C41A8-E835-7E47-9C8D-226EBDBE6612}</c15:txfldGUID>
                      <c15:f>USP_TM_MLU_1Gbps!$AQ$111</c15:f>
                      <c15:dlblFieldTableCache>
                        <c:ptCount val="1"/>
                        <c:pt idx="0">
                          <c:v>18.7X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USP_TM_MLU_1Gbps!$AH$106:$AI$111</c:f>
              <c:multiLvlStrCache>
                <c:ptCount val="6"/>
                <c:lvl>
                  <c:pt idx="0">
                    <c:v>Baseline</c:v>
                  </c:pt>
                  <c:pt idx="1">
                    <c:v>Gaia</c:v>
                  </c:pt>
                  <c:pt idx="2">
                    <c:v>Baseline</c:v>
                  </c:pt>
                  <c:pt idx="3">
                    <c:v>Gaia</c:v>
                  </c:pt>
                  <c:pt idx="4">
                    <c:v>Baseline</c:v>
                  </c:pt>
                  <c:pt idx="5">
                    <c:v>Gaia</c:v>
                  </c:pt>
                </c:lvl>
                <c:lvl>
                  <c:pt idx="0">
                    <c:v>EC2-ALL</c:v>
                  </c:pt>
                  <c:pt idx="2">
                    <c:v>V/C WAN</c:v>
                  </c:pt>
                  <c:pt idx="4">
                    <c:v>S/S WAN</c:v>
                  </c:pt>
                </c:lvl>
              </c:multiLvlStrCache>
            </c:multiLvlStrRef>
          </c:cat>
          <c:val>
            <c:numRef>
              <c:f>USP_TM_MLU_1Gbps!$AM$106:$AM$111</c:f>
              <c:numCache>
                <c:formatCode>General</c:formatCode>
                <c:ptCount val="6"/>
                <c:pt idx="0">
                  <c:v>1.0</c:v>
                </c:pt>
                <c:pt idx="1">
                  <c:v>0.380604917976921</c:v>
                </c:pt>
                <c:pt idx="2">
                  <c:v>0.436938424292466</c:v>
                </c:pt>
                <c:pt idx="3">
                  <c:v>0.0761910354984795</c:v>
                </c:pt>
                <c:pt idx="4">
                  <c:v>2.24025560246679</c:v>
                </c:pt>
                <c:pt idx="5">
                  <c:v>0.119697003492473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339666208"/>
        <c:axId val="-339663456"/>
      </c:lineChart>
      <c:catAx>
        <c:axId val="-339666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-339663456"/>
        <c:crosses val="autoZero"/>
        <c:auto val="1"/>
        <c:lblAlgn val="ctr"/>
        <c:lblOffset val="100"/>
        <c:noMultiLvlLbl val="0"/>
      </c:catAx>
      <c:valAx>
        <c:axId val="-339663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-339666208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  <a:latin typeface="Arial" charset="0"/>
          <a:ea typeface="Arial" charset="0"/>
          <a:cs typeface="Arial" charset="0"/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7235209405808"/>
          <c:y val="0.231020155522084"/>
          <c:w val="0.765046408358906"/>
          <c:h val="0.40643966925719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USP_MF_new_loss_40Gbps!$AK$121</c:f>
              <c:strCache>
                <c:ptCount val="1"/>
                <c:pt idx="0">
                  <c:v>Machine Cost (Compute)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multiLvlStrRef>
              <c:f>USP_MF_new_loss_40Gbps!$AI$122:$AJ$127</c:f>
              <c:multiLvlStrCache>
                <c:ptCount val="6"/>
                <c:lvl>
                  <c:pt idx="0">
                    <c:v>Baseline</c:v>
                  </c:pt>
                  <c:pt idx="1">
                    <c:v>Gaia</c:v>
                  </c:pt>
                  <c:pt idx="2">
                    <c:v>Baseline</c:v>
                  </c:pt>
                  <c:pt idx="3">
                    <c:v>Gaia</c:v>
                  </c:pt>
                  <c:pt idx="4">
                    <c:v>Baseline</c:v>
                  </c:pt>
                  <c:pt idx="5">
                    <c:v>Gaia</c:v>
                  </c:pt>
                </c:lvl>
                <c:lvl>
                  <c:pt idx="0">
                    <c:v>EC2-ALL</c:v>
                  </c:pt>
                  <c:pt idx="2">
                    <c:v>V/C WAN</c:v>
                  </c:pt>
                  <c:pt idx="4">
                    <c:v>S/S WAN</c:v>
                  </c:pt>
                </c:lvl>
              </c:multiLvlStrCache>
            </c:multiLvlStrRef>
          </c:cat>
          <c:val>
            <c:numRef>
              <c:f>USP_MF_new_loss_40Gbps!$AK$122:$AK$127</c:f>
              <c:numCache>
                <c:formatCode>General</c:formatCode>
                <c:ptCount val="6"/>
                <c:pt idx="0">
                  <c:v>0.0505427572867471</c:v>
                </c:pt>
                <c:pt idx="1">
                  <c:v>0.0537088515928097</c:v>
                </c:pt>
                <c:pt idx="2">
                  <c:v>0.0506158470093868</c:v>
                </c:pt>
                <c:pt idx="3">
                  <c:v>0.050652950721445</c:v>
                </c:pt>
                <c:pt idx="4">
                  <c:v>0.0518423826922382</c:v>
                </c:pt>
                <c:pt idx="5">
                  <c:v>0.0506453645681793</c:v>
                </c:pt>
              </c:numCache>
            </c:numRef>
          </c:val>
        </c:ser>
        <c:ser>
          <c:idx val="1"/>
          <c:order val="1"/>
          <c:tx>
            <c:strRef>
              <c:f>USP_MF_new_loss_40Gbps!$AL$121</c:f>
              <c:strCache>
                <c:ptCount val="1"/>
                <c:pt idx="0">
                  <c:v>Machine Cost (Network)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multiLvlStrRef>
              <c:f>USP_MF_new_loss_40Gbps!$AI$122:$AJ$127</c:f>
              <c:multiLvlStrCache>
                <c:ptCount val="6"/>
                <c:lvl>
                  <c:pt idx="0">
                    <c:v>Baseline</c:v>
                  </c:pt>
                  <c:pt idx="1">
                    <c:v>Gaia</c:v>
                  </c:pt>
                  <c:pt idx="2">
                    <c:v>Baseline</c:v>
                  </c:pt>
                  <c:pt idx="3">
                    <c:v>Gaia</c:v>
                  </c:pt>
                  <c:pt idx="4">
                    <c:v>Baseline</c:v>
                  </c:pt>
                  <c:pt idx="5">
                    <c:v>Gaia</c:v>
                  </c:pt>
                </c:lvl>
                <c:lvl>
                  <c:pt idx="0">
                    <c:v>EC2-ALL</c:v>
                  </c:pt>
                  <c:pt idx="2">
                    <c:v>V/C WAN</c:v>
                  </c:pt>
                  <c:pt idx="4">
                    <c:v>S/S WAN</c:v>
                  </c:pt>
                </c:lvl>
              </c:multiLvlStrCache>
            </c:multiLvlStrRef>
          </c:cat>
          <c:val>
            <c:numRef>
              <c:f>USP_MF_new_loss_40Gbps!$AL$122:$AL$127</c:f>
              <c:numCache>
                <c:formatCode>General</c:formatCode>
                <c:ptCount val="6"/>
                <c:pt idx="0">
                  <c:v>0.183824769800711</c:v>
                </c:pt>
                <c:pt idx="1">
                  <c:v>0.00744781181805043</c:v>
                </c:pt>
                <c:pt idx="2">
                  <c:v>0.169405121962598</c:v>
                </c:pt>
                <c:pt idx="3">
                  <c:v>0.00872745060859538</c:v>
                </c:pt>
                <c:pt idx="4">
                  <c:v>1.450377106864663</c:v>
                </c:pt>
                <c:pt idx="5">
                  <c:v>0.00845334593644381</c:v>
                </c:pt>
              </c:numCache>
            </c:numRef>
          </c:val>
        </c:ser>
        <c:ser>
          <c:idx val="2"/>
          <c:order val="2"/>
          <c:tx>
            <c:strRef>
              <c:f>USP_MF_new_loss_40Gbps!$AM$121</c:f>
              <c:strCache>
                <c:ptCount val="1"/>
                <c:pt idx="0">
                  <c:v>Communication Cost</c:v>
                </c:pt>
              </c:strCache>
            </c:strRef>
          </c:tx>
          <c:spPr>
            <a:solidFill>
              <a:schemeClr val="accent3"/>
            </a:solidFill>
            <a:ln w="9525">
              <a:solidFill>
                <a:schemeClr val="tx1"/>
              </a:solidFill>
            </a:ln>
            <a:effectLst/>
          </c:spPr>
          <c:invertIfNegative val="0"/>
          <c:cat>
            <c:multiLvlStrRef>
              <c:f>USP_MF_new_loss_40Gbps!$AI$122:$AJ$127</c:f>
              <c:multiLvlStrCache>
                <c:ptCount val="6"/>
                <c:lvl>
                  <c:pt idx="0">
                    <c:v>Baseline</c:v>
                  </c:pt>
                  <c:pt idx="1">
                    <c:v>Gaia</c:v>
                  </c:pt>
                  <c:pt idx="2">
                    <c:v>Baseline</c:v>
                  </c:pt>
                  <c:pt idx="3">
                    <c:v>Gaia</c:v>
                  </c:pt>
                  <c:pt idx="4">
                    <c:v>Baseline</c:v>
                  </c:pt>
                  <c:pt idx="5">
                    <c:v>Gaia</c:v>
                  </c:pt>
                </c:lvl>
                <c:lvl>
                  <c:pt idx="0">
                    <c:v>EC2-ALL</c:v>
                  </c:pt>
                  <c:pt idx="2">
                    <c:v>V/C WAN</c:v>
                  </c:pt>
                  <c:pt idx="4">
                    <c:v>S/S WAN</c:v>
                  </c:pt>
                </c:lvl>
              </c:multiLvlStrCache>
            </c:multiLvlStrRef>
          </c:cat>
          <c:val>
            <c:numRef>
              <c:f>USP_MF_new_loss_40Gbps!$AM$122:$AM$127</c:f>
              <c:numCache>
                <c:formatCode>General</c:formatCode>
                <c:ptCount val="6"/>
                <c:pt idx="0">
                  <c:v>0.765632472912542</c:v>
                </c:pt>
                <c:pt idx="1">
                  <c:v>0.174246870869526</c:v>
                </c:pt>
                <c:pt idx="2">
                  <c:v>0.162250503222587</c:v>
                </c:pt>
                <c:pt idx="3">
                  <c:v>0.00424260454139015</c:v>
                </c:pt>
                <c:pt idx="4">
                  <c:v>0.730129672966973</c:v>
                </c:pt>
                <c:pt idx="5">
                  <c:v>0.0191009396578305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339629376"/>
        <c:axId val="-339626624"/>
      </c:barChart>
      <c:lineChart>
        <c:grouping val="standard"/>
        <c:varyColors val="0"/>
        <c:ser>
          <c:idx val="3"/>
          <c:order val="3"/>
          <c:tx>
            <c:strRef>
              <c:f>USP_MF_new_loss_40Gbps!$AN$121</c:f>
              <c:strCache>
                <c:ptCount val="1"/>
                <c:pt idx="0">
                  <c:v>Total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strRef>
                  <c:f>USP_MF_new_loss_40Gbps!$AR$123</c:f>
                  <c:strCache>
                    <c:ptCount val="1"/>
                    <c:pt idx="0">
                      <c:v>4.2X</c:v>
                    </c:pt>
                  </c:strCache>
                </c:strRef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{DA6AF770-1776-7C43-A6F1-25E22D415D50}</c15:txfldGUID>
                      <c15:f>USP_MF_new_loss_40Gbps!$AR$123</c15:f>
                      <c15:dlblFieldTableCache>
                        <c:ptCount val="1"/>
                        <c:pt idx="0">
                          <c:v>4.2X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/>
              <c:tx>
                <c:strRef>
                  <c:f>USP_MF_new_loss_40Gbps!$AR$125</c:f>
                  <c:strCache>
                    <c:ptCount val="1"/>
                    <c:pt idx="0">
                      <c:v>6.0X</c:v>
                    </c:pt>
                  </c:strCache>
                </c:strRef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{F0523647-D8F1-5340-9A42-5D2D12173044}</c15:txfldGUID>
                      <c15:f>USP_MF_new_loss_40Gbps!$AR$125</c15:f>
                      <c15:dlblFieldTableCache>
                        <c:ptCount val="1"/>
                        <c:pt idx="0">
                          <c:v>6.0X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/>
              <c:tx>
                <c:strRef>
                  <c:f>USP_MF_new_loss_40Gbps!$AR$127</c:f>
                  <c:strCache>
                    <c:ptCount val="1"/>
                    <c:pt idx="0">
                      <c:v>28.5X</c:v>
                    </c:pt>
                  </c:strCache>
                </c:strRef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{5BDC5938-8664-B64F-8D5C-337FA272EDB6}</c15:txfldGUID>
                      <c15:f>USP_MF_new_loss_40Gbps!$AR$127</c15:f>
                      <c15:dlblFieldTableCache>
                        <c:ptCount val="1"/>
                        <c:pt idx="0">
                          <c:v>28.5X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USP_MF_new_loss_40Gbps!$AI$122:$AJ$127</c:f>
              <c:multiLvlStrCache>
                <c:ptCount val="6"/>
                <c:lvl>
                  <c:pt idx="0">
                    <c:v>Baseline</c:v>
                  </c:pt>
                  <c:pt idx="1">
                    <c:v>Gaia</c:v>
                  </c:pt>
                  <c:pt idx="2">
                    <c:v>Baseline</c:v>
                  </c:pt>
                  <c:pt idx="3">
                    <c:v>Gaia</c:v>
                  </c:pt>
                  <c:pt idx="4">
                    <c:v>Baseline</c:v>
                  </c:pt>
                  <c:pt idx="5">
                    <c:v>Gaia</c:v>
                  </c:pt>
                </c:lvl>
                <c:lvl>
                  <c:pt idx="0">
                    <c:v>EC2-ALL</c:v>
                  </c:pt>
                  <c:pt idx="2">
                    <c:v>V/C WAN</c:v>
                  </c:pt>
                  <c:pt idx="4">
                    <c:v>S/S WAN</c:v>
                  </c:pt>
                </c:lvl>
              </c:multiLvlStrCache>
            </c:multiLvlStrRef>
          </c:cat>
          <c:val>
            <c:numRef>
              <c:f>USP_MF_new_loss_40Gbps!$AN$122:$AN$127</c:f>
              <c:numCache>
                <c:formatCode>General</c:formatCode>
                <c:ptCount val="6"/>
                <c:pt idx="0">
                  <c:v>1.0</c:v>
                </c:pt>
                <c:pt idx="1">
                  <c:v>0.235403534280386</c:v>
                </c:pt>
                <c:pt idx="2">
                  <c:v>0.382271472194572</c:v>
                </c:pt>
                <c:pt idx="3">
                  <c:v>0.0636230058714306</c:v>
                </c:pt>
                <c:pt idx="4">
                  <c:v>2.232349162523874</c:v>
                </c:pt>
                <c:pt idx="5">
                  <c:v>0.0781996501624537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339629376"/>
        <c:axId val="-339626624"/>
      </c:lineChart>
      <c:catAx>
        <c:axId val="-339629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-339626624"/>
        <c:crosses val="autoZero"/>
        <c:auto val="1"/>
        <c:lblAlgn val="ctr"/>
        <c:lblOffset val="100"/>
        <c:noMultiLvlLbl val="0"/>
      </c:catAx>
      <c:valAx>
        <c:axId val="-339626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r>
                  <a:rPr lang="en-US"/>
                  <a:t>Normliaed Cost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-339629376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legend>
      <c:legendPos val="t"/>
      <c:legendEntry>
        <c:idx val="3"/>
        <c:delete val="1"/>
      </c:legendEntry>
      <c:layout>
        <c:manualLayout>
          <c:xMode val="edge"/>
          <c:yMode val="edge"/>
          <c:x val="0.00666595970125661"/>
          <c:y val="0.0260394164730971"/>
          <c:w val="0.993333926200648"/>
          <c:h val="0.1916793458957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Arial" charset="0"/>
              <a:ea typeface="Arial" charset="0"/>
              <a:cs typeface="Arial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  <a:latin typeface="Arial" charset="0"/>
          <a:ea typeface="Arial" charset="0"/>
          <a:cs typeface="Arial" charset="0"/>
        </a:defRPr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9573560767591"/>
          <c:y val="0.18464135021097"/>
          <c:w val="0.8427078891258"/>
          <c:h val="0.5212182129420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Summary!$O$104</c:f>
              <c:strCache>
                <c:ptCount val="1"/>
                <c:pt idx="0">
                  <c:v>Machine Cost (Compute)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multiLvlStrRef>
              <c:f>Summary!$M$105:$N$110</c:f>
              <c:multiLvlStrCache>
                <c:ptCount val="6"/>
                <c:lvl>
                  <c:pt idx="0">
                    <c:v>Baseline</c:v>
                  </c:pt>
                  <c:pt idx="1">
                    <c:v>Gaia</c:v>
                  </c:pt>
                  <c:pt idx="2">
                    <c:v>Baseline</c:v>
                  </c:pt>
                  <c:pt idx="3">
                    <c:v>Gaia</c:v>
                  </c:pt>
                  <c:pt idx="4">
                    <c:v>Baseline</c:v>
                  </c:pt>
                  <c:pt idx="5">
                    <c:v>Gaia</c:v>
                  </c:pt>
                </c:lvl>
                <c:lvl>
                  <c:pt idx="0">
                    <c:v>EC2-ALL</c:v>
                  </c:pt>
                  <c:pt idx="2">
                    <c:v>V/C WAN</c:v>
                  </c:pt>
                  <c:pt idx="4">
                    <c:v>S/S WAN</c:v>
                  </c:pt>
                </c:lvl>
              </c:multiLvlStrCache>
            </c:multiLvlStrRef>
          </c:cat>
          <c:val>
            <c:numRef>
              <c:f>Summary!$O$105:$O$110</c:f>
              <c:numCache>
                <c:formatCode>General</c:formatCode>
                <c:ptCount val="6"/>
                <c:pt idx="0">
                  <c:v>0.0442749738160523</c:v>
                </c:pt>
                <c:pt idx="1">
                  <c:v>0.0433524161709366</c:v>
                </c:pt>
                <c:pt idx="2">
                  <c:v>0.0363066503414386</c:v>
                </c:pt>
                <c:pt idx="3">
                  <c:v>0.035472617571324</c:v>
                </c:pt>
                <c:pt idx="4">
                  <c:v>0.0537080626352641</c:v>
                </c:pt>
                <c:pt idx="5">
                  <c:v>0.0523463673431601</c:v>
                </c:pt>
              </c:numCache>
            </c:numRef>
          </c:val>
        </c:ser>
        <c:ser>
          <c:idx val="1"/>
          <c:order val="1"/>
          <c:tx>
            <c:strRef>
              <c:f>Summary!$P$104</c:f>
              <c:strCache>
                <c:ptCount val="1"/>
                <c:pt idx="0">
                  <c:v>Machine Cost (Network)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multiLvlStrRef>
              <c:f>Summary!$M$105:$N$110</c:f>
              <c:multiLvlStrCache>
                <c:ptCount val="6"/>
                <c:lvl>
                  <c:pt idx="0">
                    <c:v>Baseline</c:v>
                  </c:pt>
                  <c:pt idx="1">
                    <c:v>Gaia</c:v>
                  </c:pt>
                  <c:pt idx="2">
                    <c:v>Baseline</c:v>
                  </c:pt>
                  <c:pt idx="3">
                    <c:v>Gaia</c:v>
                  </c:pt>
                  <c:pt idx="4">
                    <c:v>Baseline</c:v>
                  </c:pt>
                  <c:pt idx="5">
                    <c:v>Gaia</c:v>
                  </c:pt>
                </c:lvl>
                <c:lvl>
                  <c:pt idx="0">
                    <c:v>EC2-ALL</c:v>
                  </c:pt>
                  <c:pt idx="2">
                    <c:v>V/C WAN</c:v>
                  </c:pt>
                  <c:pt idx="4">
                    <c:v>S/S WAN</c:v>
                  </c:pt>
                </c:lvl>
              </c:multiLvlStrCache>
            </c:multiLvlStrRef>
          </c:cat>
          <c:val>
            <c:numRef>
              <c:f>Summary!$P$105:$P$110</c:f>
              <c:numCache>
                <c:formatCode>General</c:formatCode>
                <c:ptCount val="6"/>
                <c:pt idx="0">
                  <c:v>0.330487545843316</c:v>
                </c:pt>
                <c:pt idx="1">
                  <c:v>0.018660310896616</c:v>
                </c:pt>
                <c:pt idx="2">
                  <c:v>0.231414843571843</c:v>
                </c:pt>
                <c:pt idx="3">
                  <c:v>0.000871454738750018</c:v>
                </c:pt>
                <c:pt idx="4">
                  <c:v>2.828225053254854</c:v>
                </c:pt>
                <c:pt idx="5">
                  <c:v>0.00151603721905984</c:v>
                </c:pt>
              </c:numCache>
            </c:numRef>
          </c:val>
        </c:ser>
        <c:ser>
          <c:idx val="2"/>
          <c:order val="2"/>
          <c:tx>
            <c:strRef>
              <c:f>Summary!$Q$104</c:f>
              <c:strCache>
                <c:ptCount val="1"/>
                <c:pt idx="0">
                  <c:v>Communication Cost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multiLvlStrRef>
              <c:f>Summary!$M$105:$N$110</c:f>
              <c:multiLvlStrCache>
                <c:ptCount val="6"/>
                <c:lvl>
                  <c:pt idx="0">
                    <c:v>Baseline</c:v>
                  </c:pt>
                  <c:pt idx="1">
                    <c:v>Gaia</c:v>
                  </c:pt>
                  <c:pt idx="2">
                    <c:v>Baseline</c:v>
                  </c:pt>
                  <c:pt idx="3">
                    <c:v>Gaia</c:v>
                  </c:pt>
                  <c:pt idx="4">
                    <c:v>Baseline</c:v>
                  </c:pt>
                  <c:pt idx="5">
                    <c:v>Gaia</c:v>
                  </c:pt>
                </c:lvl>
                <c:lvl>
                  <c:pt idx="0">
                    <c:v>EC2-ALL</c:v>
                  </c:pt>
                  <c:pt idx="2">
                    <c:v>V/C WAN</c:v>
                  </c:pt>
                  <c:pt idx="4">
                    <c:v>S/S WAN</c:v>
                  </c:pt>
                </c:lvl>
              </c:multiLvlStrCache>
            </c:multiLvlStrRef>
          </c:cat>
          <c:val>
            <c:numRef>
              <c:f>Summary!$Q$105:$Q$110</c:f>
              <c:numCache>
                <c:formatCode>General</c:formatCode>
                <c:ptCount val="6"/>
                <c:pt idx="0">
                  <c:v>0.625237480340632</c:v>
                </c:pt>
                <c:pt idx="1">
                  <c:v>0.0559283015252338</c:v>
                </c:pt>
                <c:pt idx="2">
                  <c:v>0.132562405335644</c:v>
                </c:pt>
                <c:pt idx="3">
                  <c:v>0.00112392735144864</c:v>
                </c:pt>
                <c:pt idx="4">
                  <c:v>0.596517804244994</c:v>
                </c:pt>
                <c:pt idx="5">
                  <c:v>0.0050576730815189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339601376"/>
        <c:axId val="-339598624"/>
      </c:barChart>
      <c:lineChart>
        <c:grouping val="standard"/>
        <c:varyColors val="0"/>
        <c:ser>
          <c:idx val="3"/>
          <c:order val="3"/>
          <c:tx>
            <c:strRef>
              <c:f>Summary!$R$104</c:f>
              <c:strCache>
                <c:ptCount val="1"/>
                <c:pt idx="0">
                  <c:v>Total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strRef>
                  <c:f>Summary!$V$106</c:f>
                  <c:strCache>
                    <c:ptCount val="1"/>
                    <c:pt idx="0">
                      <c:v>8.5X</c:v>
                    </c:pt>
                  </c:strCache>
                </c:strRef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{9CD721BA-7C85-AC48-A214-63DA47963C2D}</c15:txfldGUID>
                      <c15:f>Summary!$V$106</c15:f>
                      <c15:dlblFieldTableCache>
                        <c:ptCount val="1"/>
                        <c:pt idx="0">
                          <c:v>8.5X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/>
              <c:tx>
                <c:strRef>
                  <c:f>Summary!$V$108</c:f>
                  <c:strCache>
                    <c:ptCount val="1"/>
                    <c:pt idx="0">
                      <c:v>10.7X</c:v>
                    </c:pt>
                  </c:strCache>
                </c:strRef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{354ADA73-7646-6A4D-B946-B7091328403B}</c15:txfldGUID>
                      <c15:f>Summary!$V$108</c15:f>
                      <c15:dlblFieldTableCache>
                        <c:ptCount val="1"/>
                        <c:pt idx="0">
                          <c:v>10.7X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/>
              <c:tx>
                <c:strRef>
                  <c:f>Summary!$V$110</c:f>
                  <c:strCache>
                    <c:ptCount val="1"/>
                    <c:pt idx="0">
                      <c:v>59.0X</c:v>
                    </c:pt>
                  </c:strCache>
                </c:strRef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{F9C3EF55-964C-584F-B7A0-8AA21E7D25D9}</c15:txfldGUID>
                      <c15:f>Summary!$V$110</c15:f>
                      <c15:dlblFieldTableCache>
                        <c:ptCount val="1"/>
                        <c:pt idx="0">
                          <c:v>59.0X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Summary!$M$105:$N$110</c:f>
              <c:multiLvlStrCache>
                <c:ptCount val="6"/>
                <c:lvl>
                  <c:pt idx="0">
                    <c:v>Baseline</c:v>
                  </c:pt>
                  <c:pt idx="1">
                    <c:v>Gaia</c:v>
                  </c:pt>
                  <c:pt idx="2">
                    <c:v>Baseline</c:v>
                  </c:pt>
                  <c:pt idx="3">
                    <c:v>Gaia</c:v>
                  </c:pt>
                  <c:pt idx="4">
                    <c:v>Baseline</c:v>
                  </c:pt>
                  <c:pt idx="5">
                    <c:v>Gaia</c:v>
                  </c:pt>
                </c:lvl>
                <c:lvl>
                  <c:pt idx="0">
                    <c:v>EC2-ALL</c:v>
                  </c:pt>
                  <c:pt idx="2">
                    <c:v>V/C WAN</c:v>
                  </c:pt>
                  <c:pt idx="4">
                    <c:v>S/S WAN</c:v>
                  </c:pt>
                </c:lvl>
              </c:multiLvlStrCache>
            </c:multiLvlStrRef>
          </c:cat>
          <c:val>
            <c:numRef>
              <c:f>Summary!$R$105:$R$110</c:f>
              <c:numCache>
                <c:formatCode>General</c:formatCode>
                <c:ptCount val="6"/>
                <c:pt idx="0">
                  <c:v>1.0</c:v>
                </c:pt>
                <c:pt idx="1">
                  <c:v>0.117941028592786</c:v>
                </c:pt>
                <c:pt idx="2">
                  <c:v>0.400283899248925</c:v>
                </c:pt>
                <c:pt idx="3">
                  <c:v>0.0374679996615227</c:v>
                </c:pt>
                <c:pt idx="4">
                  <c:v>3.478450920135113</c:v>
                </c:pt>
                <c:pt idx="5">
                  <c:v>0.0589200776437388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339601376"/>
        <c:axId val="-339598624"/>
      </c:lineChart>
      <c:catAx>
        <c:axId val="-339601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-339598624"/>
        <c:crosses val="autoZero"/>
        <c:auto val="1"/>
        <c:lblAlgn val="ctr"/>
        <c:lblOffset val="100"/>
        <c:noMultiLvlLbl val="0"/>
      </c:catAx>
      <c:valAx>
        <c:axId val="-339598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-339601376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  <a:latin typeface="Arial" charset="0"/>
          <a:ea typeface="Arial" charset="0"/>
          <a:cs typeface="Arial" charset="0"/>
        </a:defRPr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274530697119399"/>
          <c:y val="0.215744660770959"/>
          <c:w val="0.644354652927346"/>
          <c:h val="0.543258513747711"/>
        </c:manualLayout>
      </c:layout>
      <c:scatterChart>
        <c:scatterStyle val="smoothMarker"/>
        <c:varyColors val="0"/>
        <c:ser>
          <c:idx val="0"/>
          <c:order val="0"/>
          <c:tx>
            <c:v>Gaia</c:v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USP_TM_all_0918!$B$2:$E$2</c:f>
              <c:numCache>
                <c:formatCode>General</c:formatCode>
                <c:ptCount val="4"/>
                <c:pt idx="0">
                  <c:v>110.193</c:v>
                </c:pt>
                <c:pt idx="1">
                  <c:v>296.373</c:v>
                </c:pt>
                <c:pt idx="2">
                  <c:v>473.689</c:v>
                </c:pt>
                <c:pt idx="3">
                  <c:v>653.203</c:v>
                </c:pt>
              </c:numCache>
            </c:numRef>
          </c:xVal>
          <c:yVal>
            <c:numRef>
              <c:f>USP_TM_all_0918!$B$3:$E$3</c:f>
              <c:numCache>
                <c:formatCode>General</c:formatCode>
                <c:ptCount val="4"/>
                <c:pt idx="0">
                  <c:v>-1.34182E9</c:v>
                </c:pt>
                <c:pt idx="1">
                  <c:v>-1.04474E9</c:v>
                </c:pt>
                <c:pt idx="2">
                  <c:v>-1.00825E9</c:v>
                </c:pt>
                <c:pt idx="3">
                  <c:v>-9.90999E8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40A7-4744-9654-BBE7D8E1CF29}"/>
            </c:ext>
          </c:extLst>
        </c:ser>
        <c:ser>
          <c:idx val="1"/>
          <c:order val="1"/>
          <c:tx>
            <c:v>Gaia_Async</c:v>
          </c:tx>
          <c:spPr>
            <a:ln w="28575" cap="rnd">
              <a:solidFill>
                <a:schemeClr val="accent2"/>
              </a:solidFill>
              <a:prstDash val="dash"/>
              <a:round/>
            </a:ln>
            <a:effectLst/>
          </c:spPr>
          <c:marker>
            <c:symbol val="none"/>
          </c:marker>
          <c:xVal>
            <c:numRef>
              <c:f>USP_TM_all_0918!$B$58:$G$58</c:f>
              <c:numCache>
                <c:formatCode>General</c:formatCode>
                <c:ptCount val="6"/>
                <c:pt idx="0">
                  <c:v>40.8</c:v>
                </c:pt>
                <c:pt idx="1">
                  <c:v>113.7</c:v>
                </c:pt>
                <c:pt idx="2">
                  <c:v>185.3</c:v>
                </c:pt>
                <c:pt idx="3">
                  <c:v>256.3999999999999</c:v>
                </c:pt>
                <c:pt idx="4">
                  <c:v>541.6</c:v>
                </c:pt>
                <c:pt idx="5">
                  <c:v>1070.0</c:v>
                </c:pt>
              </c:numCache>
            </c:numRef>
          </c:xVal>
          <c:yVal>
            <c:numRef>
              <c:f>USP_TM_all_0918!$B$59:$G$59</c:f>
              <c:numCache>
                <c:formatCode>General</c:formatCode>
                <c:ptCount val="6"/>
                <c:pt idx="0">
                  <c:v>-1.38885E9</c:v>
                </c:pt>
                <c:pt idx="1">
                  <c:v>-1.13307E9</c:v>
                </c:pt>
                <c:pt idx="2">
                  <c:v>-1.07531E9</c:v>
                </c:pt>
                <c:pt idx="3">
                  <c:v>-1.05818E9</c:v>
                </c:pt>
                <c:pt idx="4">
                  <c:v>-1.03336E9</c:v>
                </c:pt>
                <c:pt idx="5">
                  <c:v>-1.02321E9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40A7-4744-9654-BBE7D8E1CF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339224128"/>
        <c:axId val="-339220096"/>
      </c:scatterChart>
      <c:valAx>
        <c:axId val="-339224128"/>
        <c:scaling>
          <c:orientation val="minMax"/>
          <c:max val="1200.0"/>
          <c:min val="0.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onsolas" panose="020B0609020204030204" pitchFamily="49" charset="0"/>
                    <a:ea typeface="+mn-ea"/>
                    <a:cs typeface="+mn-cs"/>
                  </a:defRPr>
                </a:pPr>
                <a:r>
                  <a:rPr lang="en-US" sz="120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Time (Seconds)</a:t>
                </a:r>
              </a:p>
            </c:rich>
          </c:tx>
          <c:layout>
            <c:manualLayout>
              <c:xMode val="edge"/>
              <c:yMode val="edge"/>
              <c:x val="0.444385856495279"/>
              <c:y val="0.89730103398723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onsolas" panose="020B0609020204030204" pitchFamily="49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pPr>
            <a:endParaRPr lang="en-US"/>
          </a:p>
        </c:txPr>
        <c:crossAx val="-339220096"/>
        <c:crossesAt val="-2.0E9"/>
        <c:crossBetween val="midCat"/>
        <c:majorUnit val="250.0"/>
      </c:valAx>
      <c:valAx>
        <c:axId val="-339220096"/>
        <c:scaling>
          <c:orientation val="minMax"/>
          <c:max val="-9.0E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onsolas" panose="020B0609020204030204" pitchFamily="49" charset="0"/>
                    <a:ea typeface="+mn-ea"/>
                    <a:cs typeface="+mn-cs"/>
                  </a:defRPr>
                </a:pPr>
                <a:r>
                  <a:rPr lang="en-US" sz="120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Objective</a:t>
                </a:r>
                <a:r>
                  <a:rPr lang="en-US" sz="1200" baseline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 value</a:t>
                </a:r>
                <a:endParaRPr lang="en-US" sz="1200">
                  <a:solidFill>
                    <a:schemeClr val="tx1"/>
                  </a:solidFill>
                  <a:latin typeface="Consolas" panose="020B0609020204030204" pitchFamily="49" charset="0"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onsolas" panose="020B0609020204030204" pitchFamily="49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0.0E+0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pPr>
            <a:endParaRPr lang="en-US"/>
          </a:p>
        </c:txPr>
        <c:crossAx val="-339224128"/>
        <c:crosses val="autoZero"/>
        <c:crossBetween val="midCat"/>
        <c:majorUnit val="1.0E8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Consolas" panose="020B0609020204030204" pitchFamily="49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userShapes r:id="rId5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25259507793462"/>
          <c:y val="0.220034354656371"/>
          <c:w val="0.669584024921525"/>
          <c:h val="0.544142184235012"/>
        </c:manualLayout>
      </c:layout>
      <c:scatterChart>
        <c:scatterStyle val="smoothMarker"/>
        <c:varyColors val="0"/>
        <c:ser>
          <c:idx val="0"/>
          <c:order val="0"/>
          <c:tx>
            <c:v>Gaia</c:v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xVal>
            <c:numRef>
              <c:f>USP_MF_new_loss!$B$4:$G$4</c:f>
              <c:numCache>
                <c:formatCode>General</c:formatCode>
                <c:ptCount val="6"/>
                <c:pt idx="0">
                  <c:v>57.2558</c:v>
                </c:pt>
                <c:pt idx="1">
                  <c:v>115.372</c:v>
                </c:pt>
                <c:pt idx="2">
                  <c:v>172.434</c:v>
                </c:pt>
                <c:pt idx="3">
                  <c:v>231.239</c:v>
                </c:pt>
                <c:pt idx="4">
                  <c:v>288.9909999999986</c:v>
                </c:pt>
                <c:pt idx="5">
                  <c:v>347.165</c:v>
                </c:pt>
              </c:numCache>
            </c:numRef>
          </c:xVal>
          <c:yVal>
            <c:numRef>
              <c:f>USP_MF_new_loss!$B$5:$G$5</c:f>
              <c:numCache>
                <c:formatCode>General</c:formatCode>
                <c:ptCount val="6"/>
                <c:pt idx="0">
                  <c:v>8.3950245E8</c:v>
                </c:pt>
                <c:pt idx="1">
                  <c:v>3.00908775E8</c:v>
                </c:pt>
                <c:pt idx="2">
                  <c:v>2.13042643E8</c:v>
                </c:pt>
                <c:pt idx="3">
                  <c:v>1.7687596E8</c:v>
                </c:pt>
                <c:pt idx="4">
                  <c:v>1.56856178E8</c:v>
                </c:pt>
                <c:pt idx="5">
                  <c:v>1.44016634E8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F30C-46C0-A7C2-9FF85D37740D}"/>
            </c:ext>
          </c:extLst>
        </c:ser>
        <c:ser>
          <c:idx val="1"/>
          <c:order val="1"/>
          <c:tx>
            <c:v>Gaia_Async</c:v>
          </c:tx>
          <c:spPr>
            <a:ln w="28575" cap="rnd">
              <a:solidFill>
                <a:schemeClr val="accent2"/>
              </a:solidFill>
              <a:prstDash val="sysDash"/>
              <a:round/>
            </a:ln>
            <a:effectLst/>
          </c:spPr>
          <c:marker>
            <c:symbol val="none"/>
          </c:marker>
          <c:xVal>
            <c:numRef>
              <c:f>USP_MF_new_loss!$B$8:$G$8</c:f>
              <c:numCache>
                <c:formatCode>General</c:formatCode>
                <c:ptCount val="6"/>
                <c:pt idx="0">
                  <c:v>56.1762</c:v>
                </c:pt>
                <c:pt idx="1">
                  <c:v>113.449</c:v>
                </c:pt>
                <c:pt idx="2">
                  <c:v>169.392</c:v>
                </c:pt>
                <c:pt idx="3">
                  <c:v>225.784</c:v>
                </c:pt>
                <c:pt idx="4">
                  <c:v>282.63</c:v>
                </c:pt>
                <c:pt idx="5">
                  <c:v>337.9529999999999</c:v>
                </c:pt>
              </c:numCache>
            </c:numRef>
          </c:xVal>
          <c:yVal>
            <c:numRef>
              <c:f>USP_MF_new_loss!$B$9:$G$9</c:f>
              <c:numCache>
                <c:formatCode>General</c:formatCode>
                <c:ptCount val="6"/>
                <c:pt idx="0">
                  <c:v>9.9378838E8</c:v>
                </c:pt>
                <c:pt idx="1">
                  <c:v>4.59122324E8</c:v>
                </c:pt>
                <c:pt idx="2">
                  <c:v>4.36452729E8</c:v>
                </c:pt>
                <c:pt idx="3">
                  <c:v>4.7782618E8</c:v>
                </c:pt>
                <c:pt idx="4">
                  <c:v>5.22922675E8</c:v>
                </c:pt>
                <c:pt idx="5">
                  <c:v>5.6788893E8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F30C-46C0-A7C2-9FF85D3774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339186704"/>
        <c:axId val="-339182672"/>
      </c:scatterChart>
      <c:valAx>
        <c:axId val="-339186704"/>
        <c:scaling>
          <c:orientation val="minMax"/>
          <c:max val="350.0"/>
          <c:min val="0.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onsolas" panose="020B0609020204030204" pitchFamily="49" charset="0"/>
                    <a:ea typeface="+mn-ea"/>
                    <a:cs typeface="+mn-cs"/>
                  </a:defRPr>
                </a:pPr>
                <a:r>
                  <a:rPr lang="en-US" sz="120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Time (Seconds)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onsolas" panose="020B0609020204030204" pitchFamily="49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pPr>
            <a:endParaRPr lang="en-US"/>
          </a:p>
        </c:txPr>
        <c:crossAx val="-339182672"/>
        <c:crosses val="autoZero"/>
        <c:crossBetween val="midCat"/>
        <c:majorUnit val="50.0"/>
      </c:valAx>
      <c:valAx>
        <c:axId val="-339182672"/>
        <c:scaling>
          <c:orientation val="minMax"/>
          <c:max val="1.0E9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onsolas" panose="020B0609020204030204" pitchFamily="49" charset="0"/>
                    <a:ea typeface="+mn-ea"/>
                    <a:cs typeface="+mn-cs"/>
                  </a:defRPr>
                </a:pPr>
                <a:r>
                  <a:rPr lang="en-US" sz="120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Objective</a:t>
                </a:r>
                <a:r>
                  <a:rPr lang="en-US" sz="1200" baseline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 value</a:t>
                </a:r>
                <a:endParaRPr lang="en-US" sz="1200">
                  <a:solidFill>
                    <a:schemeClr val="tx1"/>
                  </a:solidFill>
                  <a:latin typeface="Consolas" panose="020B0609020204030204" pitchFamily="49" charset="0"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onsolas" panose="020B0609020204030204" pitchFamily="49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0E+0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+mn-cs"/>
              </a:defRPr>
            </a:pPr>
            <a:endParaRPr lang="en-US"/>
          </a:p>
        </c:txPr>
        <c:crossAx val="-339186704"/>
        <c:crosses val="autoZero"/>
        <c:crossBetween val="midCat"/>
        <c:majorUnit val="1.0E8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Consolas" panose="020B0609020204030204" pitchFamily="49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userShapes r:id="rId5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9432522651407"/>
          <c:y val="0.12505332736418"/>
          <c:w val="0.854339532665713"/>
          <c:h val="0.65967353997138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USP_MF_new_loss_40Gbps!$H$111</c:f>
              <c:strCache>
                <c:ptCount val="1"/>
                <c:pt idx="0">
                  <c:v>Amazon-EC2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9B0A-46BB-AAD2-CCEE8E189809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strRef>
                  <c:f>USP_MF_new_loss_40Gbps!$H$133</c:f>
                  <c:strCache>
                    <c:ptCount val="1"/>
                    <c:pt idx="0">
                      <c:v>2.0X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9B0A-46BB-AAD2-CCEE8E189809}"/>
                </c:ex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{C60803CB-2D12-AE4B-A0B5-8868A977C2A5}</c15:txfldGUID>
                      <c15:f>USP_MF_new_loss_40Gbps!$H$133</c15:f>
                      <c15:dlblFieldTableCache>
                        <c:ptCount val="1"/>
                        <c:pt idx="0">
                          <c:v>2.0X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dLbl>
              <c:idx val="2"/>
              <c:layout/>
              <c:tx>
                <c:strRef>
                  <c:f>USP_MF_new_loss_40Gbps!$H$134</c:f>
                  <c:strCache>
                    <c:ptCount val="1"/>
                    <c:pt idx="0">
                      <c:v>2.0X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9B0A-46BB-AAD2-CCEE8E189809}"/>
                </c:ex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{3C027033-C486-0343-B76A-9E351DB430D6}</c15:txfldGUID>
                      <c15:f>USP_MF_new_loss_40Gbps!$H$134</c15:f>
                      <c15:dlblFieldTableCache>
                        <c:ptCount val="1"/>
                        <c:pt idx="0">
                          <c:v>2.0X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dLbl>
              <c:idx val="3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9B0A-46BB-AAD2-CCEE8E189809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/>
              <c:tx>
                <c:strRef>
                  <c:f>USP_MF_new_loss_40Gbps!$H$136</c:f>
                  <c:strCache>
                    <c:ptCount val="1"/>
                    <c:pt idx="0">
                      <c:v>1.5X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9B0A-46BB-AAD2-CCEE8E189809}"/>
                </c:ex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{1733659A-56A4-A146-A4BD-BE754C95D137}</c15:txfldGUID>
                      <c15:f>USP_MF_new_loss_40Gbps!$H$136</c15:f>
                      <c15:dlblFieldTableCache>
                        <c:ptCount val="1"/>
                        <c:pt idx="0">
                          <c:v>1.5X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dLbl>
              <c:idx val="5"/>
              <c:layout/>
              <c:tx>
                <c:strRef>
                  <c:f>USP_MF_new_loss_40Gbps!$H$137</c:f>
                  <c:strCache>
                    <c:ptCount val="1"/>
                    <c:pt idx="0">
                      <c:v>1.5X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0-9B0A-46BB-AAD2-CCEE8E189809}"/>
                </c:ex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{1B5C141E-6905-E346-A7DD-2F709A66D199}</c15:txfldGUID>
                      <c15:f>USP_MF_new_loss_40Gbps!$H$137</c15:f>
                      <c15:dlblFieldTableCache>
                        <c:ptCount val="1"/>
                        <c:pt idx="0">
                          <c:v>1.5X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USP_MF_new_loss_40Gbps!$F$112:$G$117</c:f>
              <c:multiLvlStrCache>
                <c:ptCount val="6"/>
                <c:lvl>
                  <c:pt idx="0">
                    <c:v>Baseline</c:v>
                  </c:pt>
                  <c:pt idx="1">
                    <c:v>Gaia</c:v>
                  </c:pt>
                  <c:pt idx="2">
                    <c:v>LAN</c:v>
                  </c:pt>
                  <c:pt idx="3">
                    <c:v>Baseline</c:v>
                  </c:pt>
                  <c:pt idx="4">
                    <c:v>Gaia</c:v>
                  </c:pt>
                  <c:pt idx="5">
                    <c:v>LAN</c:v>
                  </c:pt>
                </c:lvl>
                <c:lvl>
                  <c:pt idx="0">
                    <c:v>BSP</c:v>
                  </c:pt>
                  <c:pt idx="3">
                    <c:v>SSP</c:v>
                  </c:pt>
                </c:lvl>
              </c:multiLvlStrCache>
            </c:multiLvlStrRef>
          </c:cat>
          <c:val>
            <c:numRef>
              <c:f>USP_MF_new_loss_40Gbps!$H$112:$H$117</c:f>
              <c:numCache>
                <c:formatCode>General</c:formatCode>
                <c:ptCount val="6"/>
                <c:pt idx="0">
                  <c:v>1.0</c:v>
                </c:pt>
                <c:pt idx="1">
                  <c:v>0.500802963278708</c:v>
                </c:pt>
                <c:pt idx="2">
                  <c:v>0.496850124789992</c:v>
                </c:pt>
                <c:pt idx="3">
                  <c:v>0.705889535076786</c:v>
                </c:pt>
                <c:pt idx="4">
                  <c:v>0.457990515508469</c:v>
                </c:pt>
                <c:pt idx="5">
                  <c:v>0.471490964426054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E65-449B-9596-160134190FB2}"/>
            </c:ext>
          </c:extLst>
        </c:ser>
        <c:ser>
          <c:idx val="1"/>
          <c:order val="1"/>
          <c:tx>
            <c:strRef>
              <c:f>USP_MF_new_loss_40Gbps!$I$111</c:f>
              <c:strCache>
                <c:ptCount val="1"/>
                <c:pt idx="0">
                  <c:v>Emulation-EC2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9B0A-46BB-AAD2-CCEE8E189809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0124342703176099"/>
                  <c:y val="0.00372901949396324"/>
                </c:manualLayout>
              </c:layout>
              <c:tx>
                <c:strRef>
                  <c:f>USP_MF_new_loss_40Gbps!$I$133</c:f>
                  <c:strCache>
                    <c:ptCount val="1"/>
                    <c:pt idx="0">
                      <c:v>1.8X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9B0A-46BB-AAD2-CCEE8E189809}"/>
                </c:ex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{8C090D47-3B6A-2C48-8340-1DDE1B5A767E}</c15:txfldGUID>
                      <c15:f>USP_MF_new_loss_40Gbps!$I$133</c15:f>
                      <c15:dlblFieldTableCache>
                        <c:ptCount val="1"/>
                        <c:pt idx="0">
                          <c:v>1.8X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dLbl>
              <c:idx val="2"/>
              <c:layout>
                <c:manualLayout>
                  <c:x val="0.0202056892661161"/>
                  <c:y val="0.00372901949396324"/>
                </c:manualLayout>
              </c:layout>
              <c:tx>
                <c:strRef>
                  <c:f>USP_MF_new_loss_40Gbps!$I$134</c:f>
                  <c:strCache>
                    <c:ptCount val="1"/>
                    <c:pt idx="0">
                      <c:v>1.8X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9B0A-46BB-AAD2-CCEE8E189809}"/>
                </c:ex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{84523467-9C85-1D40-899E-5E5D99E871CA}</c15:txfldGUID>
                      <c15:f>USP_MF_new_loss_40Gbps!$I$134</c15:f>
                      <c15:dlblFieldTableCache>
                        <c:ptCount val="1"/>
                        <c:pt idx="0">
                          <c:v>1.8X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dLbl>
              <c:idx val="3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9B0A-46BB-AAD2-CCEE8E189809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0.00466285136910361"/>
                  <c:y val="-0.00372901949396331"/>
                </c:manualLayout>
              </c:layout>
              <c:tx>
                <c:strRef>
                  <c:f>USP_MF_new_loss_40Gbps!$I$136</c:f>
                  <c:strCache>
                    <c:ptCount val="1"/>
                    <c:pt idx="0">
                      <c:v>1.3X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E-9B0A-46BB-AAD2-CCEE8E189809}"/>
                </c:ex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{5D85ED54-B9C6-EB45-9E4F-0EBA9B7D9FFC}</c15:txfldGUID>
                      <c15:f>USP_MF_new_loss_40Gbps!$I$136</c15:f>
                      <c15:dlblFieldTableCache>
                        <c:ptCount val="1"/>
                        <c:pt idx="0">
                          <c:v>1.3X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dLbl>
              <c:idx val="5"/>
              <c:layout>
                <c:manualLayout>
                  <c:x val="0.0217599730558174"/>
                  <c:y val="-0.00372901949396331"/>
                </c:manualLayout>
              </c:layout>
              <c:tx>
                <c:strRef>
                  <c:f>USP_MF_new_loss_40Gbps!$I$137</c:f>
                  <c:strCache>
                    <c:ptCount val="1"/>
                    <c:pt idx="0">
                      <c:v>1.3X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1-9B0A-46BB-AAD2-CCEE8E189809}"/>
                </c:ex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{C03B5200-9414-4D4A-B02E-A43900756CBE}</c15:txfldGUID>
                      <c15:f>USP_MF_new_loss_40Gbps!$I$137</c15:f>
                      <c15:dlblFieldTableCache>
                        <c:ptCount val="1"/>
                        <c:pt idx="0">
                          <c:v>1.3X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USP_MF_new_loss_40Gbps!$F$112:$G$117</c:f>
              <c:multiLvlStrCache>
                <c:ptCount val="6"/>
                <c:lvl>
                  <c:pt idx="0">
                    <c:v>Baseline</c:v>
                  </c:pt>
                  <c:pt idx="1">
                    <c:v>Gaia</c:v>
                  </c:pt>
                  <c:pt idx="2">
                    <c:v>LAN</c:v>
                  </c:pt>
                  <c:pt idx="3">
                    <c:v>Baseline</c:v>
                  </c:pt>
                  <c:pt idx="4">
                    <c:v>Gaia</c:v>
                  </c:pt>
                  <c:pt idx="5">
                    <c:v>LAN</c:v>
                  </c:pt>
                </c:lvl>
                <c:lvl>
                  <c:pt idx="0">
                    <c:v>BSP</c:v>
                  </c:pt>
                  <c:pt idx="3">
                    <c:v>SSP</c:v>
                  </c:pt>
                </c:lvl>
              </c:multiLvlStrCache>
            </c:multiLvlStrRef>
          </c:cat>
          <c:val>
            <c:numRef>
              <c:f>USP_MF_new_loss_40Gbps!$I$112:$I$117</c:f>
              <c:numCache>
                <c:formatCode>General</c:formatCode>
                <c:ptCount val="6"/>
                <c:pt idx="0">
                  <c:v>0.941653847373123</c:v>
                </c:pt>
                <c:pt idx="1">
                  <c:v>0.520663311722425</c:v>
                </c:pt>
                <c:pt idx="2">
                  <c:v>0.519809057808544</c:v>
                </c:pt>
                <c:pt idx="3">
                  <c:v>0.55138618946751</c:v>
                </c:pt>
                <c:pt idx="4">
                  <c:v>0.439660080796516</c:v>
                </c:pt>
                <c:pt idx="5">
                  <c:v>0.439660080796516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E65-449B-9596-160134190FB2}"/>
            </c:ext>
          </c:extLst>
        </c:ser>
        <c:ser>
          <c:idx val="2"/>
          <c:order val="2"/>
          <c:tx>
            <c:strRef>
              <c:f>USP_MF_new_loss_40Gbps!$J$111</c:f>
              <c:strCache>
                <c:ptCount val="1"/>
                <c:pt idx="0">
                  <c:v>Emulation-Full-Speed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9B0A-46BB-AAD2-CCEE8E189809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strRef>
                  <c:f>USP_MF_new_loss_40Gbps!$J$133</c:f>
                  <c:strCache>
                    <c:ptCount val="1"/>
                    <c:pt idx="0">
                      <c:v>3.8X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9B0A-46BB-AAD2-CCEE8E189809}"/>
                </c:ex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{D7AA2E8E-2AF5-CA43-930E-1480D44FF2BF}</c15:txfldGUID>
                      <c15:f>USP_MF_new_loss_40Gbps!$J$133</c15:f>
                      <c15:dlblFieldTableCache>
                        <c:ptCount val="1"/>
                        <c:pt idx="0">
                          <c:v>3.8X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dLbl>
              <c:idx val="2"/>
              <c:layout/>
              <c:tx>
                <c:strRef>
                  <c:f>USP_MF_new_loss_40Gbps!$J$134</c:f>
                  <c:strCache>
                    <c:ptCount val="1"/>
                    <c:pt idx="0">
                      <c:v>3.7X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9B0A-46BB-AAD2-CCEE8E189809}"/>
                </c:ex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{01ABF3C3-7489-4741-A81B-80F4A413F3FC}</c15:txfldGUID>
                      <c15:f>USP_MF_new_loss_40Gbps!$J$134</c15:f>
                      <c15:dlblFieldTableCache>
                        <c:ptCount val="1"/>
                        <c:pt idx="0">
                          <c:v>3.7X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dLbl>
              <c:idx val="3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9B0A-46BB-AAD2-CCEE8E189809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/>
              <c:tx>
                <c:strRef>
                  <c:f>USP_MF_new_loss_40Gbps!$J$136</c:f>
                  <c:strCache>
                    <c:ptCount val="1"/>
                    <c:pt idx="0">
                      <c:v>3.0X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F-9B0A-46BB-AAD2-CCEE8E189809}"/>
                </c:ex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{78C6B5DE-67DF-114F-B160-D6B42EE41A64}</c15:txfldGUID>
                      <c15:f>USP_MF_new_loss_40Gbps!$J$136</c15:f>
                      <c15:dlblFieldTableCache>
                        <c:ptCount val="1"/>
                        <c:pt idx="0">
                          <c:v>3.0X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dLbl>
              <c:idx val="5"/>
              <c:layout/>
              <c:tx>
                <c:strRef>
                  <c:f>USP_MF_new_loss_40Gbps!$J$137</c:f>
                  <c:strCache>
                    <c:ptCount val="1"/>
                    <c:pt idx="0">
                      <c:v>2.7X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2-9B0A-46BB-AAD2-CCEE8E189809}"/>
                </c:ex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{1480CD1E-8C41-AD4A-BFB7-B15D3CE57446}</c15:txfldGUID>
                      <c15:f>USP_MF_new_loss_40Gbps!$J$137</c15:f>
                      <c15:dlblFieldTableCache>
                        <c:ptCount val="1"/>
                        <c:pt idx="0">
                          <c:v>2.7X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USP_MF_new_loss_40Gbps!$F$112:$G$117</c:f>
              <c:multiLvlStrCache>
                <c:ptCount val="6"/>
                <c:lvl>
                  <c:pt idx="0">
                    <c:v>Baseline</c:v>
                  </c:pt>
                  <c:pt idx="1">
                    <c:v>Gaia</c:v>
                  </c:pt>
                  <c:pt idx="2">
                    <c:v>LAN</c:v>
                  </c:pt>
                  <c:pt idx="3">
                    <c:v>Baseline</c:v>
                  </c:pt>
                  <c:pt idx="4">
                    <c:v>Gaia</c:v>
                  </c:pt>
                  <c:pt idx="5">
                    <c:v>LAN</c:v>
                  </c:pt>
                </c:lvl>
                <c:lvl>
                  <c:pt idx="0">
                    <c:v>BSP</c:v>
                  </c:pt>
                  <c:pt idx="3">
                    <c:v>SSP</c:v>
                  </c:pt>
                </c:lvl>
              </c:multiLvlStrCache>
            </c:multiLvlStrRef>
          </c:cat>
          <c:val>
            <c:numRef>
              <c:f>USP_MF_new_loss_40Gbps!$J$112:$J$117</c:f>
              <c:numCache>
                <c:formatCode>General</c:formatCode>
                <c:ptCount val="6"/>
                <c:pt idx="0">
                  <c:v>0.667580477382781</c:v>
                </c:pt>
                <c:pt idx="1">
                  <c:v>0.174200731058296</c:v>
                </c:pt>
                <c:pt idx="2">
                  <c:v>0.179952668618964</c:v>
                </c:pt>
                <c:pt idx="3">
                  <c:v>0.464407847856215</c:v>
                </c:pt>
                <c:pt idx="4">
                  <c:v>0.156332337575613</c:v>
                </c:pt>
                <c:pt idx="5">
                  <c:v>0.17203450671994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B0A-46BB-AAD2-CCEE8E1898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7"/>
        <c:overlap val="-79"/>
        <c:axId val="-339105824"/>
        <c:axId val="-339102560"/>
      </c:barChart>
      <c:catAx>
        <c:axId val="-339105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-339102560"/>
        <c:crosses val="autoZero"/>
        <c:auto val="1"/>
        <c:lblAlgn val="ctr"/>
        <c:lblOffset val="100"/>
        <c:noMultiLvlLbl val="0"/>
      </c:catAx>
      <c:valAx>
        <c:axId val="-339102560"/>
        <c:scaling>
          <c:orientation val="minMax"/>
          <c:max val="1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r>
                  <a:rPr lang="en-US"/>
                  <a:t>Nromalized Execution Time</a:t>
                </a:r>
              </a:p>
            </c:rich>
          </c:tx>
          <c:layout>
            <c:manualLayout>
              <c:xMode val="edge"/>
              <c:yMode val="edge"/>
              <c:x val="0.0207439762089825"/>
              <c:y val="0.16659274179874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-339105824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608149606299212"/>
          <c:y val="0.103359173126615"/>
          <c:w val="0.358413280236522"/>
          <c:h val="0.20739486052615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Arial" charset="0"/>
              <a:ea typeface="Arial" charset="0"/>
              <a:cs typeface="Arial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  <a:latin typeface="Arial" charset="0"/>
          <a:ea typeface="Arial" charset="0"/>
          <a:cs typeface="Arial" charset="0"/>
        </a:defRPr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9432522651407"/>
          <c:y val="0.12505332736418"/>
          <c:w val="0.854339532665713"/>
          <c:h val="0.65967353997138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USP_TM_MLU_1Gbps!$D$99</c:f>
              <c:strCache>
                <c:ptCount val="1"/>
                <c:pt idx="0">
                  <c:v>Emulation-EC2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2F2C-4D2F-88CB-CC93684EA495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strRef>
                  <c:f>USP_TM_MLU_1Gbps!$D$123</c:f>
                  <c:strCache>
                    <c:ptCount val="1"/>
                    <c:pt idx="0">
                      <c:v>2.0X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2F2C-4D2F-88CB-CC93684EA495}"/>
                </c:ex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{84B8B41B-66AE-174A-8838-7C146F2462A7}</c15:txfldGUID>
                      <c15:f>USP_TM_MLU_1Gbps!$D$123</c15:f>
                      <c15:dlblFieldTableCache>
                        <c:ptCount val="1"/>
                        <c:pt idx="0">
                          <c:v>2.0X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dLbl>
              <c:idx val="2"/>
              <c:layout/>
              <c:tx>
                <c:strRef>
                  <c:f>USP_TM_MLU_1Gbps!$D$125</c:f>
                  <c:strCache>
                    <c:ptCount val="1"/>
                    <c:pt idx="0">
                      <c:v>2.5X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2F2C-4D2F-88CB-CC93684EA495}"/>
                </c:ex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{F471B247-3CF3-6242-A389-B427739D619E}</c15:txfldGUID>
                      <c15:f>USP_TM_MLU_1Gbps!$D$125</c15:f>
                      <c15:dlblFieldTableCache>
                        <c:ptCount val="1"/>
                        <c:pt idx="0">
                          <c:v>2.5X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dLbl>
              <c:idx val="3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2F2C-4D2F-88CB-CC93684EA495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/>
              <c:tx>
                <c:strRef>
                  <c:f>USP_TM_MLU_1Gbps!$D$127</c:f>
                  <c:strCache>
                    <c:ptCount val="1"/>
                    <c:pt idx="0">
                      <c:v>1.5X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2F2C-4D2F-88CB-CC93684EA495}"/>
                </c:ex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{1B92625A-99AB-7A4E-AD70-071A39628D2A}</c15:txfldGUID>
                      <c15:f>USP_TM_MLU_1Gbps!$D$127</c15:f>
                      <c15:dlblFieldTableCache>
                        <c:ptCount val="1"/>
                        <c:pt idx="0">
                          <c:v>1.5X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dLbl>
              <c:idx val="5"/>
              <c:layout/>
              <c:tx>
                <c:strRef>
                  <c:f>USP_TM_MLU_1Gbps!$D$129</c:f>
                  <c:strCache>
                    <c:ptCount val="1"/>
                    <c:pt idx="0">
                      <c:v>1.7X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2F2C-4D2F-88CB-CC93684EA495}"/>
                </c:ex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{63137F69-B0B0-DE48-B32F-9CE3B5F08D88}</c15:txfldGUID>
                      <c15:f>USP_TM_MLU_1Gbps!$D$129</c15:f>
                      <c15:dlblFieldTableCache>
                        <c:ptCount val="1"/>
                        <c:pt idx="0">
                          <c:v>1.7X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USP_TM_MLU_1Gbps!$B$100:$C$106</c:f>
              <c:multiLvlStrCache>
                <c:ptCount val="6"/>
                <c:lvl>
                  <c:pt idx="0">
                    <c:v>Baseline</c:v>
                  </c:pt>
                  <c:pt idx="1">
                    <c:v>Gaia</c:v>
                  </c:pt>
                  <c:pt idx="2">
                    <c:v>LAN</c:v>
                  </c:pt>
                  <c:pt idx="3">
                    <c:v>Baseline</c:v>
                  </c:pt>
                  <c:pt idx="4">
                    <c:v>Gaia</c:v>
                  </c:pt>
                  <c:pt idx="5">
                    <c:v>LAN</c:v>
                  </c:pt>
                </c:lvl>
                <c:lvl>
                  <c:pt idx="0">
                    <c:v>BSP</c:v>
                  </c:pt>
                  <c:pt idx="3">
                    <c:v>SSP</c:v>
                  </c:pt>
                </c:lvl>
              </c:multiLvlStrCache>
            </c:multiLvlStrRef>
          </c:cat>
          <c:val>
            <c:numRef>
              <c:f>USP_TM_MLU_1Gbps!$D$100:$D$105</c:f>
              <c:numCache>
                <c:formatCode>General</c:formatCode>
                <c:ptCount val="6"/>
                <c:pt idx="0">
                  <c:v>1.0</c:v>
                </c:pt>
                <c:pt idx="1">
                  <c:v>0.496129517884538</c:v>
                </c:pt>
                <c:pt idx="2">
                  <c:v>0.405875036191217</c:v>
                </c:pt>
                <c:pt idx="3">
                  <c:v>0.714522202401239</c:v>
                </c:pt>
                <c:pt idx="4">
                  <c:v>0.462246918363841</c:v>
                </c:pt>
                <c:pt idx="5">
                  <c:v>0.417587749367871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2F2C-4D2F-88CB-CC93684EA495}"/>
            </c:ext>
          </c:extLst>
        </c:ser>
        <c:ser>
          <c:idx val="1"/>
          <c:order val="1"/>
          <c:tx>
            <c:strRef>
              <c:f>USP_TM_MLU_1Gbps!$E$99</c:f>
              <c:strCache>
                <c:ptCount val="1"/>
                <c:pt idx="0">
                  <c:v>Emulation-Full-Speed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2F2C-4D2F-88CB-CC93684EA495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strRef>
                  <c:f>USP_TM_MLU_1Gbps!$E$123</c:f>
                  <c:strCache>
                    <c:ptCount val="1"/>
                    <c:pt idx="0">
                      <c:v>3.7X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2F2C-4D2F-88CB-CC93684EA495}"/>
                </c:ex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{6EF3E57F-7A85-BB45-B9C2-6E640C341725}</c15:txfldGUID>
                      <c15:f>USP_TM_MLU_1Gbps!$E$123</c15:f>
                      <c15:dlblFieldTableCache>
                        <c:ptCount val="1"/>
                        <c:pt idx="0">
                          <c:v>3.7X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dLbl>
              <c:idx val="2"/>
              <c:layout/>
              <c:tx>
                <c:strRef>
                  <c:f>USP_TM_MLU_1Gbps!$E$125</c:f>
                  <c:strCache>
                    <c:ptCount val="1"/>
                    <c:pt idx="0">
                      <c:v>4.8X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2F2C-4D2F-88CB-CC93684EA495}"/>
                </c:ex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{26C08C02-60CF-A54E-B7A4-FC6BC8A3DD8F}</c15:txfldGUID>
                      <c15:f>USP_TM_MLU_1Gbps!$E$125</c15:f>
                      <c15:dlblFieldTableCache>
                        <c:ptCount val="1"/>
                        <c:pt idx="0">
                          <c:v>4.8X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dLbl>
              <c:idx val="3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2F2C-4D2F-88CB-CC93684EA495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/>
              <c:tx>
                <c:strRef>
                  <c:f>USP_TM_MLU_1Gbps!$E$127</c:f>
                  <c:strCache>
                    <c:ptCount val="1"/>
                    <c:pt idx="0">
                      <c:v>2.0X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2F2C-4D2F-88CB-CC93684EA495}"/>
                </c:ex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{5E73A08A-4BDB-F44A-9AFE-98AEB5118A89}</c15:txfldGUID>
                      <c15:f>USP_TM_MLU_1Gbps!$E$127</c15:f>
                      <c15:dlblFieldTableCache>
                        <c:ptCount val="1"/>
                        <c:pt idx="0">
                          <c:v>2.0X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dLbl>
              <c:idx val="5"/>
              <c:layout/>
              <c:tx>
                <c:strRef>
                  <c:f>USP_TM_MLU_1Gbps!$E$129</c:f>
                  <c:strCache>
                    <c:ptCount val="1"/>
                    <c:pt idx="0">
                      <c:v>3.5X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2F2C-4D2F-88CB-CC93684EA495}"/>
                </c:ex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{C343945B-7A11-3445-931C-356B4F90BFC7}</c15:txfldGUID>
                      <c15:f>USP_TM_MLU_1Gbps!$E$129</c15:f>
                      <c15:dlblFieldTableCache>
                        <c:ptCount val="1"/>
                        <c:pt idx="0">
                          <c:v>3.5X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USP_TM_MLU_1Gbps!$B$100:$C$106</c:f>
              <c:multiLvlStrCache>
                <c:ptCount val="6"/>
                <c:lvl>
                  <c:pt idx="0">
                    <c:v>Baseline</c:v>
                  </c:pt>
                  <c:pt idx="1">
                    <c:v>Gaia</c:v>
                  </c:pt>
                  <c:pt idx="2">
                    <c:v>LAN</c:v>
                  </c:pt>
                  <c:pt idx="3">
                    <c:v>Baseline</c:v>
                  </c:pt>
                  <c:pt idx="4">
                    <c:v>Gaia</c:v>
                  </c:pt>
                  <c:pt idx="5">
                    <c:v>LAN</c:v>
                  </c:pt>
                </c:lvl>
                <c:lvl>
                  <c:pt idx="0">
                    <c:v>BSP</c:v>
                  </c:pt>
                  <c:pt idx="3">
                    <c:v>SSP</c:v>
                  </c:pt>
                </c:lvl>
              </c:multiLvlStrCache>
            </c:multiLvlStrRef>
          </c:cat>
          <c:val>
            <c:numRef>
              <c:f>USP_TM_MLU_1Gbps!$E$100:$E$105</c:f>
              <c:numCache>
                <c:formatCode>General</c:formatCode>
                <c:ptCount val="6"/>
                <c:pt idx="0">
                  <c:v>0.884680890218616</c:v>
                </c:pt>
                <c:pt idx="1">
                  <c:v>0.238337546254273</c:v>
                </c:pt>
                <c:pt idx="2">
                  <c:v>0.184073487972505</c:v>
                </c:pt>
                <c:pt idx="3">
                  <c:v>0.625447237848267</c:v>
                </c:pt>
                <c:pt idx="4">
                  <c:v>0.308874495431187</c:v>
                </c:pt>
                <c:pt idx="5">
                  <c:v>0.1780652664696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D-2F2C-4D2F-88CB-CC93684EA4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7"/>
        <c:overlap val="-79"/>
        <c:axId val="-339058080"/>
        <c:axId val="-339055328"/>
      </c:barChart>
      <c:catAx>
        <c:axId val="-339058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-339055328"/>
        <c:crosses val="autoZero"/>
        <c:auto val="1"/>
        <c:lblAlgn val="ctr"/>
        <c:lblOffset val="100"/>
        <c:noMultiLvlLbl val="0"/>
      </c:catAx>
      <c:valAx>
        <c:axId val="-339055328"/>
        <c:scaling>
          <c:orientation val="minMax"/>
          <c:max val="1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r>
                  <a:rPr lang="en-US"/>
                  <a:t>Nromalized Execution Time</a:t>
                </a:r>
              </a:p>
            </c:rich>
          </c:tx>
          <c:layout>
            <c:manualLayout>
              <c:xMode val="edge"/>
              <c:yMode val="edge"/>
              <c:x val="0.0238436183849112"/>
              <c:y val="0.16485169616955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-339058080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681438119653648"/>
          <c:y val="0.12406015037594"/>
          <c:w val="0.303236717503335"/>
          <c:h val="0.15096649103072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Arial" charset="0"/>
              <a:ea typeface="Arial" charset="0"/>
              <a:cs typeface="Arial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  <a:latin typeface="Arial" charset="0"/>
          <a:ea typeface="Arial" charset="0"/>
          <a:cs typeface="Arial" charset="0"/>
        </a:defRPr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7217535308086"/>
          <c:y val="0.12505332736418"/>
          <c:w val="0.776554493188351"/>
          <c:h val="0.77343930558168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USP_MF_new_loss_40Gbps!$G$152</c:f>
              <c:strCache>
                <c:ptCount val="1"/>
                <c:pt idx="0">
                  <c:v>Baseline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(USP_MF_new_loss_40Gbps!$F$152,USP_MF_new_loss_40Gbps!$F$155)</c:f>
              <c:strCache>
                <c:ptCount val="2"/>
                <c:pt idx="0">
                  <c:v>BSP</c:v>
                </c:pt>
                <c:pt idx="1">
                  <c:v>SSP</c:v>
                </c:pt>
              </c:strCache>
            </c:strRef>
          </c:cat>
          <c:val>
            <c:numRef>
              <c:f>(USP_MF_new_loss_40Gbps!$H$152,USP_MF_new_loss_40Gbps!$H$155)</c:f>
              <c:numCache>
                <c:formatCode>General</c:formatCode>
                <c:ptCount val="2"/>
                <c:pt idx="0">
                  <c:v>1.0</c:v>
                </c:pt>
                <c:pt idx="1">
                  <c:v>0.624883660638242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65F-4A0F-96AD-4354B2743944}"/>
            </c:ext>
          </c:extLst>
        </c:ser>
        <c:ser>
          <c:idx val="1"/>
          <c:order val="1"/>
          <c:tx>
            <c:strRef>
              <c:f>USP_MF_new_loss_40Gbps!$G$153</c:f>
              <c:strCache>
                <c:ptCount val="1"/>
                <c:pt idx="0">
                  <c:v>Gaia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layout/>
              <c:tx>
                <c:strRef>
                  <c:f>USP_MF_new_loss_40Gbps!$H$169</c:f>
                  <c:strCache>
                    <c:ptCount val="1"/>
                    <c:pt idx="0">
                      <c:v>3.7X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B65F-4A0F-96AD-4354B2743944}"/>
                </c:ex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{F884B3E6-1419-A247-A259-D71DA807BED9}</c15:txfldGUID>
                      <c15:f>USP_MF_new_loss_40Gbps!$H$169</c15:f>
                      <c15:dlblFieldTableCache>
                        <c:ptCount val="1"/>
                        <c:pt idx="0">
                          <c:v>3.7X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dLbl>
              <c:idx val="1"/>
              <c:layout/>
              <c:tx>
                <c:strRef>
                  <c:f>USP_MF_new_loss_40Gbps!$H$172</c:f>
                  <c:strCache>
                    <c:ptCount val="1"/>
                    <c:pt idx="0">
                      <c:v>2.6X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B65F-4A0F-96AD-4354B2743944}"/>
                </c:ex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{96E693C4-84F5-1B4D-95ED-4CBDE4189803}</c15:txfldGUID>
                      <c15:f>USP_MF_new_loss_40Gbps!$H$172</c15:f>
                      <c15:dlblFieldTableCache>
                        <c:ptCount val="1"/>
                        <c:pt idx="0">
                          <c:v>2.6X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(USP_MF_new_loss_40Gbps!$F$152,USP_MF_new_loss_40Gbps!$F$155)</c:f>
              <c:strCache>
                <c:ptCount val="2"/>
                <c:pt idx="0">
                  <c:v>BSP</c:v>
                </c:pt>
                <c:pt idx="1">
                  <c:v>SSP</c:v>
                </c:pt>
              </c:strCache>
            </c:strRef>
          </c:cat>
          <c:val>
            <c:numRef>
              <c:f>(USP_MF_new_loss_40Gbps!$H$153,USP_MF_new_loss_40Gbps!$H$156)</c:f>
              <c:numCache>
                <c:formatCode>General</c:formatCode>
                <c:ptCount val="2"/>
                <c:pt idx="0">
                  <c:v>0.269885191431919</c:v>
                </c:pt>
                <c:pt idx="1">
                  <c:v>0.239798144999418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B65F-4A0F-96AD-4354B2743944}"/>
            </c:ext>
          </c:extLst>
        </c:ser>
        <c:ser>
          <c:idx val="2"/>
          <c:order val="2"/>
          <c:tx>
            <c:strRef>
              <c:f>USP_MF_new_loss_40Gbps!$G$154</c:f>
              <c:strCache>
                <c:ptCount val="1"/>
                <c:pt idx="0">
                  <c:v>LAN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0.0119047619047619"/>
                  <c:y val="0.0"/>
                </c:manualLayout>
              </c:layout>
              <c:tx>
                <c:strRef>
                  <c:f>USP_MF_new_loss_40Gbps!$H$170</c:f>
                  <c:strCache>
                    <c:ptCount val="1"/>
                    <c:pt idx="0">
                      <c:v>3.5X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B65F-4A0F-96AD-4354B2743944}"/>
                </c:ex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{D1CFBD88-C0EA-6746-8A60-818E18CBD45C}</c15:txfldGUID>
                      <c15:f>USP_MF_new_loss_40Gbps!$H$170</c15:f>
                      <c15:dlblFieldTableCache>
                        <c:ptCount val="1"/>
                        <c:pt idx="0">
                          <c:v>3.5X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dLbl>
              <c:idx val="1"/>
              <c:layout>
                <c:manualLayout>
                  <c:x val="0.0158730158730157"/>
                  <c:y val="0.0"/>
                </c:manualLayout>
              </c:layout>
              <c:tx>
                <c:strRef>
                  <c:f>USP_MF_new_loss_40Gbps!$H$173</c:f>
                  <c:strCache>
                    <c:ptCount val="1"/>
                    <c:pt idx="0">
                      <c:v>2.3X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B65F-4A0F-96AD-4354B2743944}"/>
                </c:ex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{1838A6CD-6139-CE44-9778-ED247698A4F9}</c15:txfldGUID>
                      <c15:f>USP_MF_new_loss_40Gbps!$H$173</c15:f>
                      <c15:dlblFieldTableCache>
                        <c:ptCount val="1"/>
                        <c:pt idx="0">
                          <c:v>2.3X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(USP_MF_new_loss_40Gbps!$F$152,USP_MF_new_loss_40Gbps!$F$155)</c:f>
              <c:strCache>
                <c:ptCount val="2"/>
                <c:pt idx="0">
                  <c:v>BSP</c:v>
                </c:pt>
                <c:pt idx="1">
                  <c:v>SSP</c:v>
                </c:pt>
              </c:strCache>
            </c:strRef>
          </c:cat>
          <c:val>
            <c:numRef>
              <c:f>(USP_MF_new_loss_40Gbps!$H$154,USP_MF_new_loss_40Gbps!$H$157)</c:f>
              <c:numCache>
                <c:formatCode>General</c:formatCode>
                <c:ptCount val="2"/>
                <c:pt idx="0">
                  <c:v>0.287136252725039</c:v>
                </c:pt>
                <c:pt idx="1">
                  <c:v>0.274501867508058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B65F-4A0F-96AD-4354B27439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6"/>
        <c:overlap val="-25"/>
        <c:axId val="-339037168"/>
        <c:axId val="-341192432"/>
      </c:barChart>
      <c:catAx>
        <c:axId val="-339037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-341192432"/>
        <c:crosses val="autoZero"/>
        <c:auto val="1"/>
        <c:lblAlgn val="ctr"/>
        <c:lblOffset val="100"/>
        <c:noMultiLvlLbl val="0"/>
      </c:catAx>
      <c:valAx>
        <c:axId val="-341192432"/>
        <c:scaling>
          <c:orientation val="minMax"/>
          <c:max val="1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-339037168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0499999110883497"/>
          <c:y val="0.0106428267347808"/>
          <c:w val="0.899999733265049"/>
          <c:h val="0.10594640708225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Arial" charset="0"/>
              <a:ea typeface="Arial" charset="0"/>
              <a:cs typeface="Arial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  <a:latin typeface="Arial" charset="0"/>
          <a:ea typeface="Arial" charset="0"/>
          <a:cs typeface="Arial" charset="0"/>
        </a:defRPr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3249281339833"/>
          <c:y val="0.12505332736418"/>
          <c:w val="0.780522747156605"/>
          <c:h val="0.77343930558168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USP_TM_MLU_1Gbps!$C$139</c:f>
              <c:strCache>
                <c:ptCount val="1"/>
                <c:pt idx="0">
                  <c:v>Baseline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USP_TM_MLU_1Gbps!$B$140:$B$141</c:f>
              <c:strCache>
                <c:ptCount val="2"/>
                <c:pt idx="0">
                  <c:v>BSP</c:v>
                </c:pt>
                <c:pt idx="1">
                  <c:v>SSP</c:v>
                </c:pt>
              </c:strCache>
            </c:strRef>
          </c:cat>
          <c:val>
            <c:numRef>
              <c:f>USP_TM_MLU_1Gbps!$C$140:$C$141</c:f>
              <c:numCache>
                <c:formatCode>General</c:formatCode>
                <c:ptCount val="2"/>
                <c:pt idx="0">
                  <c:v>1.0</c:v>
                </c:pt>
                <c:pt idx="1">
                  <c:v>0.797601810122347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84F-4E3F-940F-81FF5FC2D0E8}"/>
            </c:ext>
          </c:extLst>
        </c:ser>
        <c:ser>
          <c:idx val="1"/>
          <c:order val="1"/>
          <c:tx>
            <c:strRef>
              <c:f>USP_TM_MLU_1Gbps!$D$139</c:f>
              <c:strCache>
                <c:ptCount val="1"/>
                <c:pt idx="0">
                  <c:v>Gaia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layout/>
              <c:tx>
                <c:strRef>
                  <c:f>USP_TM_MLU_1Gbps!$D$152</c:f>
                  <c:strCache>
                    <c:ptCount val="1"/>
                    <c:pt idx="0">
                      <c:v>3.7X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E84F-4E3F-940F-81FF5FC2D0E8}"/>
                </c:ex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{58B33BAE-AB14-F040-BEB6-6CE70BA44CF2}</c15:txfldGUID>
                      <c15:f>USP_TM_MLU_1Gbps!$D$152</c15:f>
                      <c15:dlblFieldTableCache>
                        <c:ptCount val="1"/>
                        <c:pt idx="0">
                          <c:v>3.7X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dLbl>
              <c:idx val="1"/>
              <c:layout/>
              <c:tx>
                <c:strRef>
                  <c:f>USP_TM_MLU_1Gbps!$D$153</c:f>
                  <c:strCache>
                    <c:ptCount val="1"/>
                    <c:pt idx="0">
                      <c:v>3.1X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E84F-4E3F-940F-81FF5FC2D0E8}"/>
                </c:ex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{7B21D91F-8BE6-834E-9137-B7D369B1BE6A}</c15:txfldGUID>
                      <c15:f>USP_TM_MLU_1Gbps!$D$153</c15:f>
                      <c15:dlblFieldTableCache>
                        <c:ptCount val="1"/>
                        <c:pt idx="0">
                          <c:v>3.1X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USP_TM_MLU_1Gbps!$B$140:$B$141</c:f>
              <c:strCache>
                <c:ptCount val="2"/>
                <c:pt idx="0">
                  <c:v>BSP</c:v>
                </c:pt>
                <c:pt idx="1">
                  <c:v>SSP</c:v>
                </c:pt>
              </c:strCache>
            </c:strRef>
          </c:cat>
          <c:val>
            <c:numRef>
              <c:f>USP_TM_MLU_1Gbps!$D$140:$D$141</c:f>
              <c:numCache>
                <c:formatCode>General</c:formatCode>
                <c:ptCount val="2"/>
                <c:pt idx="0">
                  <c:v>0.269996799213637</c:v>
                </c:pt>
                <c:pt idx="1">
                  <c:v>0.254387855294948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E84F-4E3F-940F-81FF5FC2D0E8}"/>
            </c:ext>
          </c:extLst>
        </c:ser>
        <c:ser>
          <c:idx val="2"/>
          <c:order val="2"/>
          <c:tx>
            <c:strRef>
              <c:f>USP_TM_MLU_1Gbps!$F$139</c:f>
              <c:strCache>
                <c:ptCount val="1"/>
                <c:pt idx="0">
                  <c:v>LAN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layout/>
              <c:tx>
                <c:strRef>
                  <c:f>USP_TM_MLU_1Gbps!$F$152</c:f>
                  <c:strCache>
                    <c:ptCount val="1"/>
                    <c:pt idx="0">
                      <c:v>3.9X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E84F-4E3F-940F-81FF5FC2D0E8}"/>
                </c:ex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{438DB425-B08B-994A-BD5A-2F598E3E81D0}</c15:txfldGUID>
                      <c15:f>USP_TM_MLU_1Gbps!$F$152</c15:f>
                      <c15:dlblFieldTableCache>
                        <c:ptCount val="1"/>
                        <c:pt idx="0">
                          <c:v>3.9X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dLbl>
              <c:idx val="1"/>
              <c:layout/>
              <c:tx>
                <c:strRef>
                  <c:f>USP_TM_MLU_1Gbps!$F$153</c:f>
                  <c:strCache>
                    <c:ptCount val="1"/>
                    <c:pt idx="0">
                      <c:v>3.2X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E84F-4E3F-940F-81FF5FC2D0E8}"/>
                </c:ex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{692EA035-1F75-0D49-A439-FB37C0557792}</c15:txfldGUID>
                      <c15:f>USP_TM_MLU_1Gbps!$F$153</c15:f>
                      <c15:dlblFieldTableCache>
                        <c:ptCount val="1"/>
                        <c:pt idx="0">
                          <c:v>3.2X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USP_TM_MLU_1Gbps!$B$140:$B$141</c:f>
              <c:strCache>
                <c:ptCount val="2"/>
                <c:pt idx="0">
                  <c:v>BSP</c:v>
                </c:pt>
                <c:pt idx="1">
                  <c:v>SSP</c:v>
                </c:pt>
              </c:strCache>
            </c:strRef>
          </c:cat>
          <c:val>
            <c:numRef>
              <c:f>USP_TM_MLU_1Gbps!$F$140:$F$141</c:f>
              <c:numCache>
                <c:formatCode>General</c:formatCode>
                <c:ptCount val="2"/>
                <c:pt idx="0">
                  <c:v>0.255890687576198</c:v>
                </c:pt>
                <c:pt idx="1">
                  <c:v>0.247538328154845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E84F-4E3F-940F-81FF5FC2D0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6"/>
        <c:overlap val="-25"/>
        <c:axId val="-340228016"/>
        <c:axId val="-340224752"/>
      </c:barChart>
      <c:catAx>
        <c:axId val="-340228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-340224752"/>
        <c:crosses val="autoZero"/>
        <c:auto val="1"/>
        <c:lblAlgn val="ctr"/>
        <c:lblOffset val="100"/>
        <c:noMultiLvlLbl val="0"/>
      </c:catAx>
      <c:valAx>
        <c:axId val="-340224752"/>
        <c:scaling>
          <c:orientation val="minMax"/>
          <c:max val="1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-340228016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0556497175141243"/>
          <c:y val="0.0106496272630458"/>
          <c:w val="0.9"/>
          <c:h val="0.10601410446697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Arial" charset="0"/>
              <a:ea typeface="Arial" charset="0"/>
              <a:cs typeface="Arial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  <a:latin typeface="Arial" charset="0"/>
          <a:ea typeface="Arial" charset="0"/>
          <a:cs typeface="Arial" charset="0"/>
        </a:defRPr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5154043244594"/>
          <c:y val="0.12505332736418"/>
          <c:w val="0.768617985251843"/>
          <c:h val="0.77343930558168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USP_MF_new_loss_40Gbps!$G$152</c:f>
              <c:strCache>
                <c:ptCount val="1"/>
                <c:pt idx="0">
                  <c:v>Baseline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(USP_MF_new_loss_40Gbps!$F$152,USP_MF_new_loss_40Gbps!$F$155)</c:f>
              <c:strCache>
                <c:ptCount val="2"/>
                <c:pt idx="0">
                  <c:v>BSP</c:v>
                </c:pt>
                <c:pt idx="1">
                  <c:v>SSP</c:v>
                </c:pt>
              </c:strCache>
            </c:strRef>
          </c:cat>
          <c:val>
            <c:numRef>
              <c:f>(USP_MF_new_loss_40Gbps!$H$188,USP_MF_new_loss_40Gbps!$H$191)</c:f>
              <c:numCache>
                <c:formatCode>General</c:formatCode>
                <c:ptCount val="2"/>
                <c:pt idx="0">
                  <c:v>1.0</c:v>
                </c:pt>
                <c:pt idx="1">
                  <c:v>0.549595456456069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0BD-4CE2-BCB3-87991E9692B7}"/>
            </c:ext>
          </c:extLst>
        </c:ser>
        <c:ser>
          <c:idx val="1"/>
          <c:order val="1"/>
          <c:tx>
            <c:strRef>
              <c:f>USP_MF_new_loss_40Gbps!$G$153</c:f>
              <c:strCache>
                <c:ptCount val="1"/>
                <c:pt idx="0">
                  <c:v>Gaia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0.00396825396825393"/>
                  <c:y val="0.0"/>
                </c:manualLayout>
              </c:layout>
              <c:tx>
                <c:strRef>
                  <c:f>USP_MF_new_loss_40Gbps!$I$205</c:f>
                  <c:strCache>
                    <c:ptCount val="1"/>
                    <c:pt idx="0">
                      <c:v>25X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F0BD-4CE2-BCB3-87991E9692B7}"/>
                </c:ex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{BA8742A0-70AB-9344-9BAD-6342C1D6A188}</c15:txfldGUID>
                      <c15:f>USP_MF_new_loss_40Gbps!$I$205</c15:f>
                      <c15:dlblFieldTableCache>
                        <c:ptCount val="1"/>
                        <c:pt idx="0">
                          <c:v>25X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dLbl>
              <c:idx val="1"/>
              <c:layout/>
              <c:tx>
                <c:strRef>
                  <c:f>USP_MF_new_loss_40Gbps!$I$208</c:f>
                  <c:strCache>
                    <c:ptCount val="1"/>
                    <c:pt idx="0">
                      <c:v>16X</c:v>
                    </c:pt>
                  </c:strCache>
                </c:strRef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F0BD-4CE2-BCB3-87991E9692B7}"/>
                </c:ex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{1A567FEA-50A0-6E4E-8C36-9878F726CB9C}</c15:txfldGUID>
                      <c15:f>USP_MF_new_loss_40Gbps!$I$208</c15:f>
                      <c15:dlblFieldTableCache>
                        <c:ptCount val="1"/>
                        <c:pt idx="0">
                          <c:v>16X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(USP_MF_new_loss_40Gbps!$F$152,USP_MF_new_loss_40Gbps!$F$155)</c:f>
              <c:strCache>
                <c:ptCount val="2"/>
                <c:pt idx="0">
                  <c:v>BSP</c:v>
                </c:pt>
                <c:pt idx="1">
                  <c:v>SSP</c:v>
                </c:pt>
              </c:strCache>
            </c:strRef>
          </c:cat>
          <c:val>
            <c:numRef>
              <c:f>(USP_MF_new_loss_40Gbps!$H$189,USP_MF_new_loss_40Gbps!$H$192)</c:f>
              <c:numCache>
                <c:formatCode>General</c:formatCode>
                <c:ptCount val="2"/>
                <c:pt idx="0">
                  <c:v>0.0393409291488124</c:v>
                </c:pt>
                <c:pt idx="1">
                  <c:v>0.0350290262640945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F0BD-4CE2-BCB3-87991E9692B7}"/>
            </c:ext>
          </c:extLst>
        </c:ser>
        <c:ser>
          <c:idx val="2"/>
          <c:order val="2"/>
          <c:tx>
            <c:strRef>
              <c:f>USP_MF_new_loss_40Gbps!$G$154</c:f>
              <c:strCache>
                <c:ptCount val="1"/>
                <c:pt idx="0">
                  <c:v>LAN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layout/>
              <c:tx>
                <c:strRef>
                  <c:f>USP_MF_new_loss_40Gbps!$I$206</c:f>
                  <c:strCache>
                    <c:ptCount val="1"/>
                    <c:pt idx="0">
                      <c:v>24X</c:v>
                    </c:pt>
                  </c:strCache>
                </c:strRef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F0BD-4CE2-BCB3-87991E9692B7}"/>
                </c:ex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{E3F6DD56-9CAB-1B48-834D-830923B369E4}</c15:txfldGUID>
                      <c15:f>USP_MF_new_loss_40Gbps!$I$206</c15:f>
                      <c15:dlblFieldTableCache>
                        <c:ptCount val="1"/>
                        <c:pt idx="0">
                          <c:v>24X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dLbl>
              <c:idx val="1"/>
              <c:layout/>
              <c:tx>
                <c:strRef>
                  <c:f>USP_MF_new_loss_40Gbps!$I$209</c:f>
                  <c:strCache>
                    <c:ptCount val="1"/>
                    <c:pt idx="0">
                      <c:v>14X</c:v>
                    </c:pt>
                  </c:strCache>
                </c:strRef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F0BD-4CE2-BCB3-87991E9692B7}"/>
                </c:ex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{F5737E89-9C3C-F546-BD37-C9E8FA062903}</c15:txfldGUID>
                      <c15:f>USP_MF_new_loss_40Gbps!$I$209</c15:f>
                      <c15:dlblFieldTableCache>
                        <c:ptCount val="1"/>
                        <c:pt idx="0">
                          <c:v>14X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(USP_MF_new_loss_40Gbps!$F$152,USP_MF_new_loss_40Gbps!$F$155)</c:f>
              <c:strCache>
                <c:ptCount val="2"/>
                <c:pt idx="0">
                  <c:v>BSP</c:v>
                </c:pt>
                <c:pt idx="1">
                  <c:v>SSP</c:v>
                </c:pt>
              </c:strCache>
            </c:strRef>
          </c:cat>
          <c:val>
            <c:numRef>
              <c:f>(USP_MF_new_loss_40Gbps!$H$190,USP_MF_new_loss_40Gbps!$H$193)</c:f>
              <c:numCache>
                <c:formatCode>General</c:formatCode>
                <c:ptCount val="2"/>
                <c:pt idx="0">
                  <c:v>0.0420551037919115</c:v>
                </c:pt>
                <c:pt idx="1">
                  <c:v>0.0402046220899163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F0BD-4CE2-BCB3-87991E9692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0"/>
        <c:overlap val="-25"/>
        <c:axId val="-338572368"/>
        <c:axId val="-338569536"/>
      </c:barChart>
      <c:catAx>
        <c:axId val="-338572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-338569536"/>
        <c:crosses val="autoZero"/>
        <c:auto val="1"/>
        <c:lblAlgn val="ctr"/>
        <c:lblOffset val="100"/>
        <c:noMultiLvlLbl val="0"/>
      </c:catAx>
      <c:valAx>
        <c:axId val="-338569536"/>
        <c:scaling>
          <c:orientation val="minMax"/>
          <c:max val="1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-338572368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0612916906728122"/>
          <c:y val="0.0159642401021711"/>
          <c:w val="0.899999733265049"/>
          <c:h val="0.10594640708225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Arial" charset="0"/>
              <a:ea typeface="Arial" charset="0"/>
              <a:cs typeface="Arial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  <a:latin typeface="Arial" charset="0"/>
          <a:ea typeface="Arial" charset="0"/>
          <a:cs typeface="Arial" charset="0"/>
        </a:defRPr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3249281339833"/>
          <c:y val="0.12505332736418"/>
          <c:w val="0.780522747156605"/>
          <c:h val="0.77343930558168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USP_TM_MLU_1Gbps!$C$163</c:f>
              <c:strCache>
                <c:ptCount val="1"/>
                <c:pt idx="0">
                  <c:v>Baseline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USP_TM_MLU_1Gbps!$B$164:$B$165</c:f>
              <c:strCache>
                <c:ptCount val="2"/>
                <c:pt idx="0">
                  <c:v>BSP</c:v>
                </c:pt>
                <c:pt idx="1">
                  <c:v>SSP</c:v>
                </c:pt>
              </c:strCache>
            </c:strRef>
          </c:cat>
          <c:val>
            <c:numRef>
              <c:f>USP_TM_MLU_1Gbps!$C$164:$C$165</c:f>
              <c:numCache>
                <c:formatCode>General</c:formatCode>
                <c:ptCount val="2"/>
                <c:pt idx="0">
                  <c:v>1.0</c:v>
                </c:pt>
                <c:pt idx="1">
                  <c:v>1.176473402623755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137-4CB1-A8ED-A7F9811056A2}"/>
            </c:ext>
          </c:extLst>
        </c:ser>
        <c:ser>
          <c:idx val="1"/>
          <c:order val="1"/>
          <c:tx>
            <c:strRef>
              <c:f>USP_TM_MLU_1Gbps!$D$163</c:f>
              <c:strCache>
                <c:ptCount val="1"/>
                <c:pt idx="0">
                  <c:v>Gaia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layout/>
              <c:tx>
                <c:strRef>
                  <c:f>USP_TM_MLU_1Gbps!$D$182</c:f>
                  <c:strCache>
                    <c:ptCount val="1"/>
                    <c:pt idx="0">
                      <c:v>14X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1137-4CB1-A8ED-A7F9811056A2}"/>
                </c:ex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{03E7F985-246B-9F44-AEAF-925EC66A6D5B}</c15:txfldGUID>
                      <c15:f>USP_TM_MLU_1Gbps!$D$182</c15:f>
                      <c15:dlblFieldTableCache>
                        <c:ptCount val="1"/>
                        <c:pt idx="0">
                          <c:v>14X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dLbl>
              <c:idx val="1"/>
              <c:layout/>
              <c:tx>
                <c:strRef>
                  <c:f>USP_TM_MLU_1Gbps!$D$183</c:f>
                  <c:strCache>
                    <c:ptCount val="1"/>
                    <c:pt idx="0">
                      <c:v>17X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1137-4CB1-A8ED-A7F9811056A2}"/>
                </c:ex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{06092D25-8B4E-3147-B834-34E4A5D5B115}</c15:txfldGUID>
                      <c15:f>USP_TM_MLU_1Gbps!$D$183</c15:f>
                      <c15:dlblFieldTableCache>
                        <c:ptCount val="1"/>
                        <c:pt idx="0">
                          <c:v>17X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USP_TM_MLU_1Gbps!$B$164:$B$165</c:f>
              <c:strCache>
                <c:ptCount val="2"/>
                <c:pt idx="0">
                  <c:v>BSP</c:v>
                </c:pt>
                <c:pt idx="1">
                  <c:v>SSP</c:v>
                </c:pt>
              </c:strCache>
            </c:strRef>
          </c:cat>
          <c:val>
            <c:numRef>
              <c:f>USP_TM_MLU_1Gbps!$D$164:$D$165</c:f>
              <c:numCache>
                <c:formatCode>General</c:formatCode>
                <c:ptCount val="2"/>
                <c:pt idx="0">
                  <c:v>0.0710787069147883</c:v>
                </c:pt>
                <c:pt idx="1">
                  <c:v>0.0701212635446178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1137-4CB1-A8ED-A7F9811056A2}"/>
            </c:ext>
          </c:extLst>
        </c:ser>
        <c:ser>
          <c:idx val="2"/>
          <c:order val="2"/>
          <c:tx>
            <c:strRef>
              <c:f>USP_TM_MLU_1Gbps!$F$163</c:f>
              <c:strCache>
                <c:ptCount val="1"/>
                <c:pt idx="0">
                  <c:v>LAN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layout/>
              <c:tx>
                <c:strRef>
                  <c:f>USP_TM_MLU_1Gbps!$F$182</c:f>
                  <c:strCache>
                    <c:ptCount val="1"/>
                    <c:pt idx="0">
                      <c:v>17X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1137-4CB1-A8ED-A7F9811056A2}"/>
                </c:ex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{AEA3E88F-2C7F-FD4C-817A-A3B35514DA7E}</c15:txfldGUID>
                      <c15:f>USP_TM_MLU_1Gbps!$F$182</c15:f>
                      <c15:dlblFieldTableCache>
                        <c:ptCount val="1"/>
                        <c:pt idx="0">
                          <c:v>17X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dLbl>
              <c:idx val="1"/>
              <c:layout/>
              <c:tx>
                <c:strRef>
                  <c:f>USP_TM_MLU_1Gbps!$F$183</c:f>
                  <c:strCache>
                    <c:ptCount val="1"/>
                    <c:pt idx="0">
                      <c:v>21X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1137-4CB1-A8ED-A7F9811056A2}"/>
                </c:ex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{A5216471-7ABC-C241-B7B2-3548D18336A9}</c15:txfldGUID>
                      <c15:f>USP_TM_MLU_1Gbps!$F$183</c15:f>
                      <c15:dlblFieldTableCache>
                        <c:ptCount val="1"/>
                        <c:pt idx="0">
                          <c:v>21X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USP_TM_MLU_1Gbps!$B$164:$B$165</c:f>
              <c:strCache>
                <c:ptCount val="2"/>
                <c:pt idx="0">
                  <c:v>BSP</c:v>
                </c:pt>
                <c:pt idx="1">
                  <c:v>SSP</c:v>
                </c:pt>
              </c:strCache>
            </c:strRef>
          </c:cat>
          <c:val>
            <c:numRef>
              <c:f>USP_TM_MLU_1Gbps!$F$164:$F$165</c:f>
              <c:numCache>
                <c:formatCode>General</c:formatCode>
                <c:ptCount val="2"/>
                <c:pt idx="0">
                  <c:v>0.0577333760419819</c:v>
                </c:pt>
                <c:pt idx="1">
                  <c:v>0.0558489389337844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1137-4CB1-A8ED-A7F9811056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6"/>
        <c:overlap val="-25"/>
        <c:axId val="-338486880"/>
        <c:axId val="-338483616"/>
      </c:barChart>
      <c:catAx>
        <c:axId val="-338486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-338483616"/>
        <c:crosses val="autoZero"/>
        <c:auto val="1"/>
        <c:lblAlgn val="ctr"/>
        <c:lblOffset val="100"/>
        <c:noMultiLvlLbl val="0"/>
      </c:catAx>
      <c:valAx>
        <c:axId val="-338483616"/>
        <c:scaling>
          <c:orientation val="minMax"/>
          <c:max val="1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-338486880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0582744898823131"/>
          <c:y val="0.0106496272630458"/>
          <c:w val="0.883450596901194"/>
          <c:h val="0.10601410446697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Arial" charset="0"/>
              <a:ea typeface="Arial" charset="0"/>
              <a:cs typeface="Arial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  <a:latin typeface="Arial" charset="0"/>
          <a:ea typeface="Arial" charset="0"/>
          <a:cs typeface="Arial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B948ED8-CE03-F144-915C-797410D7813B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3E3006B-B005-3947-8F08-7DCF193666AC}">
      <dgm:prSet phldrT="[Text]"/>
      <dgm:spPr>
        <a:solidFill>
          <a:srgbClr val="941100"/>
        </a:solidFill>
      </dgm:spPr>
      <dgm:t>
        <a:bodyPr/>
        <a:lstStyle/>
        <a:p>
          <a:r>
            <a:rPr lang="en-US" b="1" dirty="0" smtClean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The significance filter</a:t>
          </a:r>
          <a:endParaRPr lang="en-US" dirty="0"/>
        </a:p>
      </dgm:t>
    </dgm:pt>
    <dgm:pt modelId="{058DEDDB-D4D8-9E45-A2EB-585B56CB31CA}" type="parTrans" cxnId="{A631409F-4C7E-ED45-9010-B3732CA19A1F}">
      <dgm:prSet/>
      <dgm:spPr/>
      <dgm:t>
        <a:bodyPr/>
        <a:lstStyle/>
        <a:p>
          <a:endParaRPr lang="en-US"/>
        </a:p>
      </dgm:t>
    </dgm:pt>
    <dgm:pt modelId="{3E9E6292-9DB1-0C49-BE2F-6FB84AC6E8A5}" type="sibTrans" cxnId="{A631409F-4C7E-ED45-9010-B3732CA19A1F}">
      <dgm:prSet/>
      <dgm:spPr/>
      <dgm:t>
        <a:bodyPr/>
        <a:lstStyle/>
        <a:p>
          <a:endParaRPr lang="en-US"/>
        </a:p>
      </dgm:t>
    </dgm:pt>
    <dgm:pt modelId="{0901384C-5E8F-BD47-A4EC-334AB51CE2F1}">
      <dgm:prSet phldrT="[Text]"/>
      <dgm:spPr/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Filter updates based on their </a:t>
          </a:r>
          <a:r>
            <a:rPr lang="en-US" dirty="0" smtClean="0">
              <a:solidFill>
                <a:srgbClr val="0070C0"/>
              </a:solidFill>
              <a:latin typeface="Calibri" panose="020F0502020204030204"/>
              <a:ea typeface="+mn-ea"/>
              <a:cs typeface="+mn-cs"/>
            </a:rPr>
            <a:t>significance</a:t>
          </a:r>
          <a:endParaRPr lang="en-US" dirty="0"/>
        </a:p>
      </dgm:t>
    </dgm:pt>
    <dgm:pt modelId="{180B68A1-98CA-9348-80B5-7738C75BE761}" type="parTrans" cxnId="{DCF1255E-2E8A-9042-9974-8EE4FC195AE1}">
      <dgm:prSet/>
      <dgm:spPr/>
      <dgm:t>
        <a:bodyPr/>
        <a:lstStyle/>
        <a:p>
          <a:endParaRPr lang="en-US"/>
        </a:p>
      </dgm:t>
    </dgm:pt>
    <dgm:pt modelId="{C6BAF232-DE5B-774A-A9A6-74E85E54142A}" type="sibTrans" cxnId="{DCF1255E-2E8A-9042-9974-8EE4FC195AE1}">
      <dgm:prSet/>
      <dgm:spPr/>
      <dgm:t>
        <a:bodyPr/>
        <a:lstStyle/>
        <a:p>
          <a:endParaRPr lang="en-US"/>
        </a:p>
      </dgm:t>
    </dgm:pt>
    <dgm:pt modelId="{12A488D6-064D-724C-A7AF-A4BC906615D3}">
      <dgm:prSet phldrT="[Text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US" b="1" dirty="0" smtClean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ASP selective barrier</a:t>
          </a:r>
          <a:endParaRPr lang="en-US" dirty="0"/>
        </a:p>
      </dgm:t>
    </dgm:pt>
    <dgm:pt modelId="{B633E4AA-97CC-9040-A16C-130CDC131C47}" type="parTrans" cxnId="{4A7C403E-C478-D34D-A64C-26E6B6F91D17}">
      <dgm:prSet/>
      <dgm:spPr/>
      <dgm:t>
        <a:bodyPr/>
        <a:lstStyle/>
        <a:p>
          <a:endParaRPr lang="en-US"/>
        </a:p>
      </dgm:t>
    </dgm:pt>
    <dgm:pt modelId="{73635F77-ECAB-384B-9778-4D83D93561C6}" type="sibTrans" cxnId="{4A7C403E-C478-D34D-A64C-26E6B6F91D17}">
      <dgm:prSet/>
      <dgm:spPr/>
      <dgm:t>
        <a:bodyPr/>
        <a:lstStyle/>
        <a:p>
          <a:endParaRPr lang="en-US"/>
        </a:p>
      </dgm:t>
    </dgm:pt>
    <dgm:pt modelId="{5A149B70-BF0A-BC4F-9717-A44D816181D7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Ensure significant updates are read in time</a:t>
          </a:r>
          <a:endParaRPr lang="en-US" dirty="0"/>
        </a:p>
      </dgm:t>
    </dgm:pt>
    <dgm:pt modelId="{3983AF90-1179-5040-ADD7-D4AD65AB0E94}" type="parTrans" cxnId="{D2B1C631-32BA-A841-82A9-D0417A637363}">
      <dgm:prSet/>
      <dgm:spPr/>
      <dgm:t>
        <a:bodyPr/>
        <a:lstStyle/>
        <a:p>
          <a:endParaRPr lang="en-US"/>
        </a:p>
      </dgm:t>
    </dgm:pt>
    <dgm:pt modelId="{B78236A6-3B5C-D043-80F6-D2B6ED517C56}" type="sibTrans" cxnId="{D2B1C631-32BA-A841-82A9-D0417A637363}">
      <dgm:prSet/>
      <dgm:spPr/>
      <dgm:t>
        <a:bodyPr/>
        <a:lstStyle/>
        <a:p>
          <a:endParaRPr lang="en-US"/>
        </a:p>
      </dgm:t>
    </dgm:pt>
    <dgm:pt modelId="{83FCF4ED-76DA-6949-99B3-256A859EF6B1}">
      <dgm:prSet phldrT="[Text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US" b="1" dirty="0" smtClean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Mirror clock</a:t>
          </a:r>
          <a:endParaRPr lang="en-US" dirty="0"/>
        </a:p>
      </dgm:t>
    </dgm:pt>
    <dgm:pt modelId="{D0429B0E-E8A6-EE41-934F-27308578A9B3}" type="parTrans" cxnId="{1A3D08AD-B7E7-DE44-B7DD-72431B979619}">
      <dgm:prSet/>
      <dgm:spPr/>
      <dgm:t>
        <a:bodyPr/>
        <a:lstStyle/>
        <a:p>
          <a:endParaRPr lang="en-US"/>
        </a:p>
      </dgm:t>
    </dgm:pt>
    <dgm:pt modelId="{C7616554-71FE-B748-8C3A-EC72A28CE2D2}" type="sibTrans" cxnId="{1A3D08AD-B7E7-DE44-B7DD-72431B979619}">
      <dgm:prSet/>
      <dgm:spPr/>
      <dgm:t>
        <a:bodyPr/>
        <a:lstStyle/>
        <a:p>
          <a:endParaRPr lang="en-US"/>
        </a:p>
      </dgm:t>
    </dgm:pt>
    <dgm:pt modelId="{8D1A9474-E763-AF47-8E7C-8F3917AEC954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Safe guard for pathological cases</a:t>
          </a:r>
          <a:endParaRPr lang="en-US" dirty="0"/>
        </a:p>
      </dgm:t>
    </dgm:pt>
    <dgm:pt modelId="{1552F28B-5DA4-724D-A76F-6DB0E484BB66}" type="parTrans" cxnId="{74790729-B60F-CE45-924B-628D709E6F11}">
      <dgm:prSet/>
      <dgm:spPr/>
      <dgm:t>
        <a:bodyPr/>
        <a:lstStyle/>
        <a:p>
          <a:endParaRPr lang="en-US"/>
        </a:p>
      </dgm:t>
    </dgm:pt>
    <dgm:pt modelId="{01430C0B-5D25-8042-9D65-EBE7C9F0D3C4}" type="sibTrans" cxnId="{74790729-B60F-CE45-924B-628D709E6F11}">
      <dgm:prSet/>
      <dgm:spPr/>
      <dgm:t>
        <a:bodyPr/>
        <a:lstStyle/>
        <a:p>
          <a:endParaRPr lang="en-US"/>
        </a:p>
      </dgm:t>
    </dgm:pt>
    <dgm:pt modelId="{BB7ED149-4C09-0E48-ADC4-CD4E4BF2C663}" type="pres">
      <dgm:prSet presAssocID="{3B948ED8-CE03-F144-915C-797410D7813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F058798-EA0F-3D4E-BF2E-59EE09662F1B}" type="pres">
      <dgm:prSet presAssocID="{13E3006B-B005-3947-8F08-7DCF193666AC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C2E915-AEA4-8B4E-8DCC-4882E810FE72}" type="pres">
      <dgm:prSet presAssocID="{13E3006B-B005-3947-8F08-7DCF193666AC}" presName="childText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F179D9-CFAB-9342-B81C-069FE2F3800A}" type="pres">
      <dgm:prSet presAssocID="{12A488D6-064D-724C-A7AF-A4BC906615D3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A56EB8-6812-8043-96BC-ABCC456A3879}" type="pres">
      <dgm:prSet presAssocID="{12A488D6-064D-724C-A7AF-A4BC906615D3}" presName="childText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957C14-3498-F04F-8ACB-1158061A04B6}" type="pres">
      <dgm:prSet presAssocID="{83FCF4ED-76DA-6949-99B3-256A859EF6B1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9ECD32-9830-FC4C-B041-2BB5E64CF1A2}" type="pres">
      <dgm:prSet presAssocID="{83FCF4ED-76DA-6949-99B3-256A859EF6B1}" presName="childText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66305D7-1961-EE40-8DA3-B0D69B23DABE}" type="presOf" srcId="{0901384C-5E8F-BD47-A4EC-334AB51CE2F1}" destId="{E7C2E915-AEA4-8B4E-8DCC-4882E810FE72}" srcOrd="0" destOrd="0" presId="urn:microsoft.com/office/officeart/2005/8/layout/vList2"/>
    <dgm:cxn modelId="{4A7C403E-C478-D34D-A64C-26E6B6F91D17}" srcId="{3B948ED8-CE03-F144-915C-797410D7813B}" destId="{12A488D6-064D-724C-A7AF-A4BC906615D3}" srcOrd="1" destOrd="0" parTransId="{B633E4AA-97CC-9040-A16C-130CDC131C47}" sibTransId="{73635F77-ECAB-384B-9778-4D83D93561C6}"/>
    <dgm:cxn modelId="{3F219CB3-3D55-2A41-9040-6F8221C2687F}" type="presOf" srcId="{83FCF4ED-76DA-6949-99B3-256A859EF6B1}" destId="{16957C14-3498-F04F-8ACB-1158061A04B6}" srcOrd="0" destOrd="0" presId="urn:microsoft.com/office/officeart/2005/8/layout/vList2"/>
    <dgm:cxn modelId="{74790729-B60F-CE45-924B-628D709E6F11}" srcId="{83FCF4ED-76DA-6949-99B3-256A859EF6B1}" destId="{8D1A9474-E763-AF47-8E7C-8F3917AEC954}" srcOrd="0" destOrd="0" parTransId="{1552F28B-5DA4-724D-A76F-6DB0E484BB66}" sibTransId="{01430C0B-5D25-8042-9D65-EBE7C9F0D3C4}"/>
    <dgm:cxn modelId="{56D18A63-AECD-1C48-8CA9-E265FA51055E}" type="presOf" srcId="{5A149B70-BF0A-BC4F-9717-A44D816181D7}" destId="{EAA56EB8-6812-8043-96BC-ABCC456A3879}" srcOrd="0" destOrd="0" presId="urn:microsoft.com/office/officeart/2005/8/layout/vList2"/>
    <dgm:cxn modelId="{D2B1C631-32BA-A841-82A9-D0417A637363}" srcId="{12A488D6-064D-724C-A7AF-A4BC906615D3}" destId="{5A149B70-BF0A-BC4F-9717-A44D816181D7}" srcOrd="0" destOrd="0" parTransId="{3983AF90-1179-5040-ADD7-D4AD65AB0E94}" sibTransId="{B78236A6-3B5C-D043-80F6-D2B6ED517C56}"/>
    <dgm:cxn modelId="{A631409F-4C7E-ED45-9010-B3732CA19A1F}" srcId="{3B948ED8-CE03-F144-915C-797410D7813B}" destId="{13E3006B-B005-3947-8F08-7DCF193666AC}" srcOrd="0" destOrd="0" parTransId="{058DEDDB-D4D8-9E45-A2EB-585B56CB31CA}" sibTransId="{3E9E6292-9DB1-0C49-BE2F-6FB84AC6E8A5}"/>
    <dgm:cxn modelId="{1A3D08AD-B7E7-DE44-B7DD-72431B979619}" srcId="{3B948ED8-CE03-F144-915C-797410D7813B}" destId="{83FCF4ED-76DA-6949-99B3-256A859EF6B1}" srcOrd="2" destOrd="0" parTransId="{D0429B0E-E8A6-EE41-934F-27308578A9B3}" sibTransId="{C7616554-71FE-B748-8C3A-EC72A28CE2D2}"/>
    <dgm:cxn modelId="{521FA9AA-F9AA-054B-A6B3-A74221A685E2}" type="presOf" srcId="{8D1A9474-E763-AF47-8E7C-8F3917AEC954}" destId="{CB9ECD32-9830-FC4C-B041-2BB5E64CF1A2}" srcOrd="0" destOrd="0" presId="urn:microsoft.com/office/officeart/2005/8/layout/vList2"/>
    <dgm:cxn modelId="{0149EB05-DDC4-2C4E-BC19-59B84770D0AC}" type="presOf" srcId="{12A488D6-064D-724C-A7AF-A4BC906615D3}" destId="{19F179D9-CFAB-9342-B81C-069FE2F3800A}" srcOrd="0" destOrd="0" presId="urn:microsoft.com/office/officeart/2005/8/layout/vList2"/>
    <dgm:cxn modelId="{DCF1255E-2E8A-9042-9974-8EE4FC195AE1}" srcId="{13E3006B-B005-3947-8F08-7DCF193666AC}" destId="{0901384C-5E8F-BD47-A4EC-334AB51CE2F1}" srcOrd="0" destOrd="0" parTransId="{180B68A1-98CA-9348-80B5-7738C75BE761}" sibTransId="{C6BAF232-DE5B-774A-A9A6-74E85E54142A}"/>
    <dgm:cxn modelId="{9DF04150-C123-0947-958C-4822C2CE1F6F}" type="presOf" srcId="{3B948ED8-CE03-F144-915C-797410D7813B}" destId="{BB7ED149-4C09-0E48-ADC4-CD4E4BF2C663}" srcOrd="0" destOrd="0" presId="urn:microsoft.com/office/officeart/2005/8/layout/vList2"/>
    <dgm:cxn modelId="{93235786-4A74-E74D-9E3F-16A9A8C29E2C}" type="presOf" srcId="{13E3006B-B005-3947-8F08-7DCF193666AC}" destId="{3F058798-EA0F-3D4E-BF2E-59EE09662F1B}" srcOrd="0" destOrd="0" presId="urn:microsoft.com/office/officeart/2005/8/layout/vList2"/>
    <dgm:cxn modelId="{8C1C409A-D840-C64C-8088-F51822EB11FA}" type="presParOf" srcId="{BB7ED149-4C09-0E48-ADC4-CD4E4BF2C663}" destId="{3F058798-EA0F-3D4E-BF2E-59EE09662F1B}" srcOrd="0" destOrd="0" presId="urn:microsoft.com/office/officeart/2005/8/layout/vList2"/>
    <dgm:cxn modelId="{9AC34502-933A-BC40-9143-E8D8DAAC7B6B}" type="presParOf" srcId="{BB7ED149-4C09-0E48-ADC4-CD4E4BF2C663}" destId="{E7C2E915-AEA4-8B4E-8DCC-4882E810FE72}" srcOrd="1" destOrd="0" presId="urn:microsoft.com/office/officeart/2005/8/layout/vList2"/>
    <dgm:cxn modelId="{37524843-3542-B349-9156-0AB378E1E01B}" type="presParOf" srcId="{BB7ED149-4C09-0E48-ADC4-CD4E4BF2C663}" destId="{19F179D9-CFAB-9342-B81C-069FE2F3800A}" srcOrd="2" destOrd="0" presId="urn:microsoft.com/office/officeart/2005/8/layout/vList2"/>
    <dgm:cxn modelId="{017DB390-350E-9341-A4FD-5D5C3F6BB247}" type="presParOf" srcId="{BB7ED149-4C09-0E48-ADC4-CD4E4BF2C663}" destId="{EAA56EB8-6812-8043-96BC-ABCC456A3879}" srcOrd="3" destOrd="0" presId="urn:microsoft.com/office/officeart/2005/8/layout/vList2"/>
    <dgm:cxn modelId="{712C75CB-8841-6840-AA9B-412E961018BC}" type="presParOf" srcId="{BB7ED149-4C09-0E48-ADC4-CD4E4BF2C663}" destId="{16957C14-3498-F04F-8ACB-1158061A04B6}" srcOrd="4" destOrd="0" presId="urn:microsoft.com/office/officeart/2005/8/layout/vList2"/>
    <dgm:cxn modelId="{21EC821A-E4D7-F84A-B0E1-2EB3A86870D3}" type="presParOf" srcId="{BB7ED149-4C09-0E48-ADC4-CD4E4BF2C663}" destId="{CB9ECD32-9830-FC4C-B041-2BB5E64CF1A2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B948ED8-CE03-F144-915C-797410D7813B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3E3006B-B005-3947-8F08-7DCF193666AC}">
      <dgm:prSet phldrT="[Text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US" b="1" dirty="0" smtClean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The significance filter</a:t>
          </a:r>
          <a:endParaRPr lang="en-US" dirty="0"/>
        </a:p>
      </dgm:t>
    </dgm:pt>
    <dgm:pt modelId="{058DEDDB-D4D8-9E45-A2EB-585B56CB31CA}" type="parTrans" cxnId="{A631409F-4C7E-ED45-9010-B3732CA19A1F}">
      <dgm:prSet/>
      <dgm:spPr/>
      <dgm:t>
        <a:bodyPr/>
        <a:lstStyle/>
        <a:p>
          <a:endParaRPr lang="en-US"/>
        </a:p>
      </dgm:t>
    </dgm:pt>
    <dgm:pt modelId="{3E9E6292-9DB1-0C49-BE2F-6FB84AC6E8A5}" type="sibTrans" cxnId="{A631409F-4C7E-ED45-9010-B3732CA19A1F}">
      <dgm:prSet/>
      <dgm:spPr/>
      <dgm:t>
        <a:bodyPr/>
        <a:lstStyle/>
        <a:p>
          <a:endParaRPr lang="en-US"/>
        </a:p>
      </dgm:t>
    </dgm:pt>
    <dgm:pt modelId="{0901384C-5E8F-BD47-A4EC-334AB51CE2F1}">
      <dgm:prSet phldrT="[Text]"/>
      <dgm:spPr/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Filter updates based on their </a:t>
          </a:r>
          <a:r>
            <a:rPr lang="en-US" dirty="0" smtClean="0">
              <a:solidFill>
                <a:srgbClr val="0070C0"/>
              </a:solidFill>
              <a:latin typeface="Calibri" panose="020F0502020204030204"/>
              <a:ea typeface="+mn-ea"/>
              <a:cs typeface="+mn-cs"/>
            </a:rPr>
            <a:t>significance</a:t>
          </a:r>
          <a:endParaRPr lang="en-US" dirty="0"/>
        </a:p>
      </dgm:t>
    </dgm:pt>
    <dgm:pt modelId="{180B68A1-98CA-9348-80B5-7738C75BE761}" type="parTrans" cxnId="{DCF1255E-2E8A-9042-9974-8EE4FC195AE1}">
      <dgm:prSet/>
      <dgm:spPr/>
      <dgm:t>
        <a:bodyPr/>
        <a:lstStyle/>
        <a:p>
          <a:endParaRPr lang="en-US"/>
        </a:p>
      </dgm:t>
    </dgm:pt>
    <dgm:pt modelId="{C6BAF232-DE5B-774A-A9A6-74E85E54142A}" type="sibTrans" cxnId="{DCF1255E-2E8A-9042-9974-8EE4FC195AE1}">
      <dgm:prSet/>
      <dgm:spPr/>
      <dgm:t>
        <a:bodyPr/>
        <a:lstStyle/>
        <a:p>
          <a:endParaRPr lang="en-US"/>
        </a:p>
      </dgm:t>
    </dgm:pt>
    <dgm:pt modelId="{12A488D6-064D-724C-A7AF-A4BC906615D3}">
      <dgm:prSet phldrT="[Text]"/>
      <dgm:spPr>
        <a:solidFill>
          <a:srgbClr val="941100"/>
        </a:solidFill>
      </dgm:spPr>
      <dgm:t>
        <a:bodyPr/>
        <a:lstStyle/>
        <a:p>
          <a:r>
            <a:rPr lang="en-US" b="1" dirty="0" smtClean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ASP selective barrier</a:t>
          </a:r>
          <a:endParaRPr lang="en-US" dirty="0"/>
        </a:p>
      </dgm:t>
    </dgm:pt>
    <dgm:pt modelId="{B633E4AA-97CC-9040-A16C-130CDC131C47}" type="parTrans" cxnId="{4A7C403E-C478-D34D-A64C-26E6B6F91D17}">
      <dgm:prSet/>
      <dgm:spPr/>
      <dgm:t>
        <a:bodyPr/>
        <a:lstStyle/>
        <a:p>
          <a:endParaRPr lang="en-US"/>
        </a:p>
      </dgm:t>
    </dgm:pt>
    <dgm:pt modelId="{73635F77-ECAB-384B-9778-4D83D93561C6}" type="sibTrans" cxnId="{4A7C403E-C478-D34D-A64C-26E6B6F91D17}">
      <dgm:prSet/>
      <dgm:spPr/>
      <dgm:t>
        <a:bodyPr/>
        <a:lstStyle/>
        <a:p>
          <a:endParaRPr lang="en-US"/>
        </a:p>
      </dgm:t>
    </dgm:pt>
    <dgm:pt modelId="{5A149B70-BF0A-BC4F-9717-A44D816181D7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Ensure significant updates are read in time</a:t>
          </a:r>
          <a:endParaRPr lang="en-US" dirty="0"/>
        </a:p>
      </dgm:t>
    </dgm:pt>
    <dgm:pt modelId="{3983AF90-1179-5040-ADD7-D4AD65AB0E94}" type="parTrans" cxnId="{D2B1C631-32BA-A841-82A9-D0417A637363}">
      <dgm:prSet/>
      <dgm:spPr/>
      <dgm:t>
        <a:bodyPr/>
        <a:lstStyle/>
        <a:p>
          <a:endParaRPr lang="en-US"/>
        </a:p>
      </dgm:t>
    </dgm:pt>
    <dgm:pt modelId="{B78236A6-3B5C-D043-80F6-D2B6ED517C56}" type="sibTrans" cxnId="{D2B1C631-32BA-A841-82A9-D0417A637363}">
      <dgm:prSet/>
      <dgm:spPr/>
      <dgm:t>
        <a:bodyPr/>
        <a:lstStyle/>
        <a:p>
          <a:endParaRPr lang="en-US"/>
        </a:p>
      </dgm:t>
    </dgm:pt>
    <dgm:pt modelId="{83FCF4ED-76DA-6949-99B3-256A859EF6B1}">
      <dgm:prSet phldrT="[Text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US" b="1" dirty="0" smtClean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Mirror clock</a:t>
          </a:r>
          <a:endParaRPr lang="en-US" dirty="0"/>
        </a:p>
      </dgm:t>
    </dgm:pt>
    <dgm:pt modelId="{D0429B0E-E8A6-EE41-934F-27308578A9B3}" type="parTrans" cxnId="{1A3D08AD-B7E7-DE44-B7DD-72431B979619}">
      <dgm:prSet/>
      <dgm:spPr/>
      <dgm:t>
        <a:bodyPr/>
        <a:lstStyle/>
        <a:p>
          <a:endParaRPr lang="en-US"/>
        </a:p>
      </dgm:t>
    </dgm:pt>
    <dgm:pt modelId="{C7616554-71FE-B748-8C3A-EC72A28CE2D2}" type="sibTrans" cxnId="{1A3D08AD-B7E7-DE44-B7DD-72431B979619}">
      <dgm:prSet/>
      <dgm:spPr/>
      <dgm:t>
        <a:bodyPr/>
        <a:lstStyle/>
        <a:p>
          <a:endParaRPr lang="en-US"/>
        </a:p>
      </dgm:t>
    </dgm:pt>
    <dgm:pt modelId="{8D1A9474-E763-AF47-8E7C-8F3917AEC954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Safeguard for pathological cases</a:t>
          </a:r>
          <a:endParaRPr lang="en-US" dirty="0"/>
        </a:p>
      </dgm:t>
    </dgm:pt>
    <dgm:pt modelId="{1552F28B-5DA4-724D-A76F-6DB0E484BB66}" type="parTrans" cxnId="{74790729-B60F-CE45-924B-628D709E6F11}">
      <dgm:prSet/>
      <dgm:spPr/>
      <dgm:t>
        <a:bodyPr/>
        <a:lstStyle/>
        <a:p>
          <a:endParaRPr lang="en-US"/>
        </a:p>
      </dgm:t>
    </dgm:pt>
    <dgm:pt modelId="{01430C0B-5D25-8042-9D65-EBE7C9F0D3C4}" type="sibTrans" cxnId="{74790729-B60F-CE45-924B-628D709E6F11}">
      <dgm:prSet/>
      <dgm:spPr/>
      <dgm:t>
        <a:bodyPr/>
        <a:lstStyle/>
        <a:p>
          <a:endParaRPr lang="en-US"/>
        </a:p>
      </dgm:t>
    </dgm:pt>
    <dgm:pt modelId="{BB7ED149-4C09-0E48-ADC4-CD4E4BF2C663}" type="pres">
      <dgm:prSet presAssocID="{3B948ED8-CE03-F144-915C-797410D7813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F058798-EA0F-3D4E-BF2E-59EE09662F1B}" type="pres">
      <dgm:prSet presAssocID="{13E3006B-B005-3947-8F08-7DCF193666AC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C2E915-AEA4-8B4E-8DCC-4882E810FE72}" type="pres">
      <dgm:prSet presAssocID="{13E3006B-B005-3947-8F08-7DCF193666AC}" presName="childText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F179D9-CFAB-9342-B81C-069FE2F3800A}" type="pres">
      <dgm:prSet presAssocID="{12A488D6-064D-724C-A7AF-A4BC906615D3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A56EB8-6812-8043-96BC-ABCC456A3879}" type="pres">
      <dgm:prSet presAssocID="{12A488D6-064D-724C-A7AF-A4BC906615D3}" presName="childText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957C14-3498-F04F-8ACB-1158061A04B6}" type="pres">
      <dgm:prSet presAssocID="{83FCF4ED-76DA-6949-99B3-256A859EF6B1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9ECD32-9830-FC4C-B041-2BB5E64CF1A2}" type="pres">
      <dgm:prSet presAssocID="{83FCF4ED-76DA-6949-99B3-256A859EF6B1}" presName="childText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722463A-412A-F143-A047-F6C9013B3003}" type="presOf" srcId="{0901384C-5E8F-BD47-A4EC-334AB51CE2F1}" destId="{E7C2E915-AEA4-8B4E-8DCC-4882E810FE72}" srcOrd="0" destOrd="0" presId="urn:microsoft.com/office/officeart/2005/8/layout/vList2"/>
    <dgm:cxn modelId="{4A7C403E-C478-D34D-A64C-26E6B6F91D17}" srcId="{3B948ED8-CE03-F144-915C-797410D7813B}" destId="{12A488D6-064D-724C-A7AF-A4BC906615D3}" srcOrd="1" destOrd="0" parTransId="{B633E4AA-97CC-9040-A16C-130CDC131C47}" sibTransId="{73635F77-ECAB-384B-9778-4D83D93561C6}"/>
    <dgm:cxn modelId="{74790729-B60F-CE45-924B-628D709E6F11}" srcId="{83FCF4ED-76DA-6949-99B3-256A859EF6B1}" destId="{8D1A9474-E763-AF47-8E7C-8F3917AEC954}" srcOrd="0" destOrd="0" parTransId="{1552F28B-5DA4-724D-A76F-6DB0E484BB66}" sibTransId="{01430C0B-5D25-8042-9D65-EBE7C9F0D3C4}"/>
    <dgm:cxn modelId="{7F1DB1C1-27D3-0244-8761-5F8980D7CE91}" type="presOf" srcId="{5A149B70-BF0A-BC4F-9717-A44D816181D7}" destId="{EAA56EB8-6812-8043-96BC-ABCC456A3879}" srcOrd="0" destOrd="0" presId="urn:microsoft.com/office/officeart/2005/8/layout/vList2"/>
    <dgm:cxn modelId="{D2B1C631-32BA-A841-82A9-D0417A637363}" srcId="{12A488D6-064D-724C-A7AF-A4BC906615D3}" destId="{5A149B70-BF0A-BC4F-9717-A44D816181D7}" srcOrd="0" destOrd="0" parTransId="{3983AF90-1179-5040-ADD7-D4AD65AB0E94}" sibTransId="{B78236A6-3B5C-D043-80F6-D2B6ED517C56}"/>
    <dgm:cxn modelId="{48BBF622-302D-E74F-9BF9-4D1B9E1F9BE5}" type="presOf" srcId="{12A488D6-064D-724C-A7AF-A4BC906615D3}" destId="{19F179D9-CFAB-9342-B81C-069FE2F3800A}" srcOrd="0" destOrd="0" presId="urn:microsoft.com/office/officeart/2005/8/layout/vList2"/>
    <dgm:cxn modelId="{A631409F-4C7E-ED45-9010-B3732CA19A1F}" srcId="{3B948ED8-CE03-F144-915C-797410D7813B}" destId="{13E3006B-B005-3947-8F08-7DCF193666AC}" srcOrd="0" destOrd="0" parTransId="{058DEDDB-D4D8-9E45-A2EB-585B56CB31CA}" sibTransId="{3E9E6292-9DB1-0C49-BE2F-6FB84AC6E8A5}"/>
    <dgm:cxn modelId="{616B4D04-053D-4148-909E-A803C3BA9A0B}" type="presOf" srcId="{3B948ED8-CE03-F144-915C-797410D7813B}" destId="{BB7ED149-4C09-0E48-ADC4-CD4E4BF2C663}" srcOrd="0" destOrd="0" presId="urn:microsoft.com/office/officeart/2005/8/layout/vList2"/>
    <dgm:cxn modelId="{1A3D08AD-B7E7-DE44-B7DD-72431B979619}" srcId="{3B948ED8-CE03-F144-915C-797410D7813B}" destId="{83FCF4ED-76DA-6949-99B3-256A859EF6B1}" srcOrd="2" destOrd="0" parTransId="{D0429B0E-E8A6-EE41-934F-27308578A9B3}" sibTransId="{C7616554-71FE-B748-8C3A-EC72A28CE2D2}"/>
    <dgm:cxn modelId="{783538EF-1960-8041-B845-575D67B9913C}" type="presOf" srcId="{83FCF4ED-76DA-6949-99B3-256A859EF6B1}" destId="{16957C14-3498-F04F-8ACB-1158061A04B6}" srcOrd="0" destOrd="0" presId="urn:microsoft.com/office/officeart/2005/8/layout/vList2"/>
    <dgm:cxn modelId="{46D74532-BFFC-3A47-AE50-F1A13A70DDEC}" type="presOf" srcId="{13E3006B-B005-3947-8F08-7DCF193666AC}" destId="{3F058798-EA0F-3D4E-BF2E-59EE09662F1B}" srcOrd="0" destOrd="0" presId="urn:microsoft.com/office/officeart/2005/8/layout/vList2"/>
    <dgm:cxn modelId="{F6A75506-7BBF-EF44-A4AB-08E44E4B0121}" type="presOf" srcId="{8D1A9474-E763-AF47-8E7C-8F3917AEC954}" destId="{CB9ECD32-9830-FC4C-B041-2BB5E64CF1A2}" srcOrd="0" destOrd="0" presId="urn:microsoft.com/office/officeart/2005/8/layout/vList2"/>
    <dgm:cxn modelId="{DCF1255E-2E8A-9042-9974-8EE4FC195AE1}" srcId="{13E3006B-B005-3947-8F08-7DCF193666AC}" destId="{0901384C-5E8F-BD47-A4EC-334AB51CE2F1}" srcOrd="0" destOrd="0" parTransId="{180B68A1-98CA-9348-80B5-7738C75BE761}" sibTransId="{C6BAF232-DE5B-774A-A9A6-74E85E54142A}"/>
    <dgm:cxn modelId="{9F2FEC66-63DC-5F49-9B37-F02977F70FA6}" type="presParOf" srcId="{BB7ED149-4C09-0E48-ADC4-CD4E4BF2C663}" destId="{3F058798-EA0F-3D4E-BF2E-59EE09662F1B}" srcOrd="0" destOrd="0" presId="urn:microsoft.com/office/officeart/2005/8/layout/vList2"/>
    <dgm:cxn modelId="{37EA7047-A9E8-5C40-9E5B-8F72830BD34E}" type="presParOf" srcId="{BB7ED149-4C09-0E48-ADC4-CD4E4BF2C663}" destId="{E7C2E915-AEA4-8B4E-8DCC-4882E810FE72}" srcOrd="1" destOrd="0" presId="urn:microsoft.com/office/officeart/2005/8/layout/vList2"/>
    <dgm:cxn modelId="{60966435-8AD7-1C4C-8B54-08F5A44E4A2F}" type="presParOf" srcId="{BB7ED149-4C09-0E48-ADC4-CD4E4BF2C663}" destId="{19F179D9-CFAB-9342-B81C-069FE2F3800A}" srcOrd="2" destOrd="0" presId="urn:microsoft.com/office/officeart/2005/8/layout/vList2"/>
    <dgm:cxn modelId="{00A60FF8-5160-AC49-A323-24E536E28BD6}" type="presParOf" srcId="{BB7ED149-4C09-0E48-ADC4-CD4E4BF2C663}" destId="{EAA56EB8-6812-8043-96BC-ABCC456A3879}" srcOrd="3" destOrd="0" presId="urn:microsoft.com/office/officeart/2005/8/layout/vList2"/>
    <dgm:cxn modelId="{D676CB20-7D29-9243-AEAE-86DC82F71C6F}" type="presParOf" srcId="{BB7ED149-4C09-0E48-ADC4-CD4E4BF2C663}" destId="{16957C14-3498-F04F-8ACB-1158061A04B6}" srcOrd="4" destOrd="0" presId="urn:microsoft.com/office/officeart/2005/8/layout/vList2"/>
    <dgm:cxn modelId="{B67D69E5-4148-E749-9753-F546EC08259E}" type="presParOf" srcId="{BB7ED149-4C09-0E48-ADC4-CD4E4BF2C663}" destId="{CB9ECD32-9830-FC4C-B041-2BB5E64CF1A2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B948ED8-CE03-F144-915C-797410D7813B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3E3006B-B005-3947-8F08-7DCF193666AC}">
      <dgm:prSet phldrT="[Text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US" b="1" dirty="0" smtClean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The significance filter</a:t>
          </a:r>
          <a:endParaRPr lang="en-US" dirty="0"/>
        </a:p>
      </dgm:t>
    </dgm:pt>
    <dgm:pt modelId="{058DEDDB-D4D8-9E45-A2EB-585B56CB31CA}" type="parTrans" cxnId="{A631409F-4C7E-ED45-9010-B3732CA19A1F}">
      <dgm:prSet/>
      <dgm:spPr/>
      <dgm:t>
        <a:bodyPr/>
        <a:lstStyle/>
        <a:p>
          <a:endParaRPr lang="en-US"/>
        </a:p>
      </dgm:t>
    </dgm:pt>
    <dgm:pt modelId="{3E9E6292-9DB1-0C49-BE2F-6FB84AC6E8A5}" type="sibTrans" cxnId="{A631409F-4C7E-ED45-9010-B3732CA19A1F}">
      <dgm:prSet/>
      <dgm:spPr/>
      <dgm:t>
        <a:bodyPr/>
        <a:lstStyle/>
        <a:p>
          <a:endParaRPr lang="en-US"/>
        </a:p>
      </dgm:t>
    </dgm:pt>
    <dgm:pt modelId="{0901384C-5E8F-BD47-A4EC-334AB51CE2F1}">
      <dgm:prSet phldrT="[Text]"/>
      <dgm:spPr/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Filter updates based their </a:t>
          </a:r>
          <a:r>
            <a:rPr lang="en-US" dirty="0" smtClean="0">
              <a:solidFill>
                <a:srgbClr val="0070C0"/>
              </a:solidFill>
              <a:latin typeface="Calibri" panose="020F0502020204030204"/>
              <a:ea typeface="+mn-ea"/>
              <a:cs typeface="+mn-cs"/>
            </a:rPr>
            <a:t>significance</a:t>
          </a:r>
          <a:endParaRPr lang="en-US" dirty="0"/>
        </a:p>
      </dgm:t>
    </dgm:pt>
    <dgm:pt modelId="{180B68A1-98CA-9348-80B5-7738C75BE761}" type="parTrans" cxnId="{DCF1255E-2E8A-9042-9974-8EE4FC195AE1}">
      <dgm:prSet/>
      <dgm:spPr/>
      <dgm:t>
        <a:bodyPr/>
        <a:lstStyle/>
        <a:p>
          <a:endParaRPr lang="en-US"/>
        </a:p>
      </dgm:t>
    </dgm:pt>
    <dgm:pt modelId="{C6BAF232-DE5B-774A-A9A6-74E85E54142A}" type="sibTrans" cxnId="{DCF1255E-2E8A-9042-9974-8EE4FC195AE1}">
      <dgm:prSet/>
      <dgm:spPr/>
      <dgm:t>
        <a:bodyPr/>
        <a:lstStyle/>
        <a:p>
          <a:endParaRPr lang="en-US"/>
        </a:p>
      </dgm:t>
    </dgm:pt>
    <dgm:pt modelId="{12A488D6-064D-724C-A7AF-A4BC906615D3}">
      <dgm:prSet phldrT="[Text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US" b="1" dirty="0" smtClean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ASP selective barrier</a:t>
          </a:r>
          <a:endParaRPr lang="en-US" dirty="0"/>
        </a:p>
      </dgm:t>
    </dgm:pt>
    <dgm:pt modelId="{B633E4AA-97CC-9040-A16C-130CDC131C47}" type="parTrans" cxnId="{4A7C403E-C478-D34D-A64C-26E6B6F91D17}">
      <dgm:prSet/>
      <dgm:spPr/>
      <dgm:t>
        <a:bodyPr/>
        <a:lstStyle/>
        <a:p>
          <a:endParaRPr lang="en-US"/>
        </a:p>
      </dgm:t>
    </dgm:pt>
    <dgm:pt modelId="{73635F77-ECAB-384B-9778-4D83D93561C6}" type="sibTrans" cxnId="{4A7C403E-C478-D34D-A64C-26E6B6F91D17}">
      <dgm:prSet/>
      <dgm:spPr/>
      <dgm:t>
        <a:bodyPr/>
        <a:lstStyle/>
        <a:p>
          <a:endParaRPr lang="en-US"/>
        </a:p>
      </dgm:t>
    </dgm:pt>
    <dgm:pt modelId="{5A149B70-BF0A-BC4F-9717-A44D816181D7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Ensure significant updates are read in time</a:t>
          </a:r>
          <a:endParaRPr lang="en-US" dirty="0"/>
        </a:p>
      </dgm:t>
    </dgm:pt>
    <dgm:pt modelId="{3983AF90-1179-5040-ADD7-D4AD65AB0E94}" type="parTrans" cxnId="{D2B1C631-32BA-A841-82A9-D0417A637363}">
      <dgm:prSet/>
      <dgm:spPr/>
      <dgm:t>
        <a:bodyPr/>
        <a:lstStyle/>
        <a:p>
          <a:endParaRPr lang="en-US"/>
        </a:p>
      </dgm:t>
    </dgm:pt>
    <dgm:pt modelId="{B78236A6-3B5C-D043-80F6-D2B6ED517C56}" type="sibTrans" cxnId="{D2B1C631-32BA-A841-82A9-D0417A637363}">
      <dgm:prSet/>
      <dgm:spPr/>
      <dgm:t>
        <a:bodyPr/>
        <a:lstStyle/>
        <a:p>
          <a:endParaRPr lang="en-US"/>
        </a:p>
      </dgm:t>
    </dgm:pt>
    <dgm:pt modelId="{83FCF4ED-76DA-6949-99B3-256A859EF6B1}">
      <dgm:prSet phldrT="[Text]"/>
      <dgm:spPr>
        <a:solidFill>
          <a:srgbClr val="941100"/>
        </a:solidFill>
      </dgm:spPr>
      <dgm:t>
        <a:bodyPr/>
        <a:lstStyle/>
        <a:p>
          <a:r>
            <a:rPr lang="en-US" b="1" dirty="0" smtClean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Mirror clock</a:t>
          </a:r>
          <a:endParaRPr lang="en-US" dirty="0"/>
        </a:p>
      </dgm:t>
    </dgm:pt>
    <dgm:pt modelId="{D0429B0E-E8A6-EE41-934F-27308578A9B3}" type="parTrans" cxnId="{1A3D08AD-B7E7-DE44-B7DD-72431B979619}">
      <dgm:prSet/>
      <dgm:spPr/>
      <dgm:t>
        <a:bodyPr/>
        <a:lstStyle/>
        <a:p>
          <a:endParaRPr lang="en-US"/>
        </a:p>
      </dgm:t>
    </dgm:pt>
    <dgm:pt modelId="{C7616554-71FE-B748-8C3A-EC72A28CE2D2}" type="sibTrans" cxnId="{1A3D08AD-B7E7-DE44-B7DD-72431B979619}">
      <dgm:prSet/>
      <dgm:spPr/>
      <dgm:t>
        <a:bodyPr/>
        <a:lstStyle/>
        <a:p>
          <a:endParaRPr lang="en-US"/>
        </a:p>
      </dgm:t>
    </dgm:pt>
    <dgm:pt modelId="{8D1A9474-E763-AF47-8E7C-8F3917AEC954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Safeguard for pathological cases</a:t>
          </a:r>
          <a:endParaRPr lang="en-US" dirty="0"/>
        </a:p>
      </dgm:t>
    </dgm:pt>
    <dgm:pt modelId="{1552F28B-5DA4-724D-A76F-6DB0E484BB66}" type="parTrans" cxnId="{74790729-B60F-CE45-924B-628D709E6F11}">
      <dgm:prSet/>
      <dgm:spPr/>
      <dgm:t>
        <a:bodyPr/>
        <a:lstStyle/>
        <a:p>
          <a:endParaRPr lang="en-US"/>
        </a:p>
      </dgm:t>
    </dgm:pt>
    <dgm:pt modelId="{01430C0B-5D25-8042-9D65-EBE7C9F0D3C4}" type="sibTrans" cxnId="{74790729-B60F-CE45-924B-628D709E6F11}">
      <dgm:prSet/>
      <dgm:spPr/>
      <dgm:t>
        <a:bodyPr/>
        <a:lstStyle/>
        <a:p>
          <a:endParaRPr lang="en-US"/>
        </a:p>
      </dgm:t>
    </dgm:pt>
    <dgm:pt modelId="{BB7ED149-4C09-0E48-ADC4-CD4E4BF2C663}" type="pres">
      <dgm:prSet presAssocID="{3B948ED8-CE03-F144-915C-797410D7813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F058798-EA0F-3D4E-BF2E-59EE09662F1B}" type="pres">
      <dgm:prSet presAssocID="{13E3006B-B005-3947-8F08-7DCF193666AC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C2E915-AEA4-8B4E-8DCC-4882E810FE72}" type="pres">
      <dgm:prSet presAssocID="{13E3006B-B005-3947-8F08-7DCF193666AC}" presName="childText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F179D9-CFAB-9342-B81C-069FE2F3800A}" type="pres">
      <dgm:prSet presAssocID="{12A488D6-064D-724C-A7AF-A4BC906615D3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A56EB8-6812-8043-96BC-ABCC456A3879}" type="pres">
      <dgm:prSet presAssocID="{12A488D6-064D-724C-A7AF-A4BC906615D3}" presName="childText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957C14-3498-F04F-8ACB-1158061A04B6}" type="pres">
      <dgm:prSet presAssocID="{83FCF4ED-76DA-6949-99B3-256A859EF6B1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9ECD32-9830-FC4C-B041-2BB5E64CF1A2}" type="pres">
      <dgm:prSet presAssocID="{83FCF4ED-76DA-6949-99B3-256A859EF6B1}" presName="childText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EAC4B2C-BA1A-F642-8C24-EDB1366ADD37}" type="presOf" srcId="{12A488D6-064D-724C-A7AF-A4BC906615D3}" destId="{19F179D9-CFAB-9342-B81C-069FE2F3800A}" srcOrd="0" destOrd="0" presId="urn:microsoft.com/office/officeart/2005/8/layout/vList2"/>
    <dgm:cxn modelId="{4A7C403E-C478-D34D-A64C-26E6B6F91D17}" srcId="{3B948ED8-CE03-F144-915C-797410D7813B}" destId="{12A488D6-064D-724C-A7AF-A4BC906615D3}" srcOrd="1" destOrd="0" parTransId="{B633E4AA-97CC-9040-A16C-130CDC131C47}" sibTransId="{73635F77-ECAB-384B-9778-4D83D93561C6}"/>
    <dgm:cxn modelId="{55D485EF-F298-C946-8936-AF66FEC1D02D}" type="presOf" srcId="{8D1A9474-E763-AF47-8E7C-8F3917AEC954}" destId="{CB9ECD32-9830-FC4C-B041-2BB5E64CF1A2}" srcOrd="0" destOrd="0" presId="urn:microsoft.com/office/officeart/2005/8/layout/vList2"/>
    <dgm:cxn modelId="{74790729-B60F-CE45-924B-628D709E6F11}" srcId="{83FCF4ED-76DA-6949-99B3-256A859EF6B1}" destId="{8D1A9474-E763-AF47-8E7C-8F3917AEC954}" srcOrd="0" destOrd="0" parTransId="{1552F28B-5DA4-724D-A76F-6DB0E484BB66}" sibTransId="{01430C0B-5D25-8042-9D65-EBE7C9F0D3C4}"/>
    <dgm:cxn modelId="{D2B1C631-32BA-A841-82A9-D0417A637363}" srcId="{12A488D6-064D-724C-A7AF-A4BC906615D3}" destId="{5A149B70-BF0A-BC4F-9717-A44D816181D7}" srcOrd="0" destOrd="0" parTransId="{3983AF90-1179-5040-ADD7-D4AD65AB0E94}" sibTransId="{B78236A6-3B5C-D043-80F6-D2B6ED517C56}"/>
    <dgm:cxn modelId="{A45DD255-F407-A74B-9077-2994E72A511A}" type="presOf" srcId="{3B948ED8-CE03-F144-915C-797410D7813B}" destId="{BB7ED149-4C09-0E48-ADC4-CD4E4BF2C663}" srcOrd="0" destOrd="0" presId="urn:microsoft.com/office/officeart/2005/8/layout/vList2"/>
    <dgm:cxn modelId="{A631409F-4C7E-ED45-9010-B3732CA19A1F}" srcId="{3B948ED8-CE03-F144-915C-797410D7813B}" destId="{13E3006B-B005-3947-8F08-7DCF193666AC}" srcOrd="0" destOrd="0" parTransId="{058DEDDB-D4D8-9E45-A2EB-585B56CB31CA}" sibTransId="{3E9E6292-9DB1-0C49-BE2F-6FB84AC6E8A5}"/>
    <dgm:cxn modelId="{7E74DBB7-A6EC-844C-BD9F-E6DBECA37616}" type="presOf" srcId="{5A149B70-BF0A-BC4F-9717-A44D816181D7}" destId="{EAA56EB8-6812-8043-96BC-ABCC456A3879}" srcOrd="0" destOrd="0" presId="urn:microsoft.com/office/officeart/2005/8/layout/vList2"/>
    <dgm:cxn modelId="{45581152-92C1-AC46-B660-AEF61E9F61E0}" type="presOf" srcId="{83FCF4ED-76DA-6949-99B3-256A859EF6B1}" destId="{16957C14-3498-F04F-8ACB-1158061A04B6}" srcOrd="0" destOrd="0" presId="urn:microsoft.com/office/officeart/2005/8/layout/vList2"/>
    <dgm:cxn modelId="{1A3D08AD-B7E7-DE44-B7DD-72431B979619}" srcId="{3B948ED8-CE03-F144-915C-797410D7813B}" destId="{83FCF4ED-76DA-6949-99B3-256A859EF6B1}" srcOrd="2" destOrd="0" parTransId="{D0429B0E-E8A6-EE41-934F-27308578A9B3}" sibTransId="{C7616554-71FE-B748-8C3A-EC72A28CE2D2}"/>
    <dgm:cxn modelId="{B68B1D21-66E3-6C4F-91FD-C81B04015719}" type="presOf" srcId="{0901384C-5E8F-BD47-A4EC-334AB51CE2F1}" destId="{E7C2E915-AEA4-8B4E-8DCC-4882E810FE72}" srcOrd="0" destOrd="0" presId="urn:microsoft.com/office/officeart/2005/8/layout/vList2"/>
    <dgm:cxn modelId="{7FF537BA-A147-6E48-8273-010AB245F12C}" type="presOf" srcId="{13E3006B-B005-3947-8F08-7DCF193666AC}" destId="{3F058798-EA0F-3D4E-BF2E-59EE09662F1B}" srcOrd="0" destOrd="0" presId="urn:microsoft.com/office/officeart/2005/8/layout/vList2"/>
    <dgm:cxn modelId="{DCF1255E-2E8A-9042-9974-8EE4FC195AE1}" srcId="{13E3006B-B005-3947-8F08-7DCF193666AC}" destId="{0901384C-5E8F-BD47-A4EC-334AB51CE2F1}" srcOrd="0" destOrd="0" parTransId="{180B68A1-98CA-9348-80B5-7738C75BE761}" sibTransId="{C6BAF232-DE5B-774A-A9A6-74E85E54142A}"/>
    <dgm:cxn modelId="{97840C09-D37B-1648-A2AB-26099EC7241A}" type="presParOf" srcId="{BB7ED149-4C09-0E48-ADC4-CD4E4BF2C663}" destId="{3F058798-EA0F-3D4E-BF2E-59EE09662F1B}" srcOrd="0" destOrd="0" presId="urn:microsoft.com/office/officeart/2005/8/layout/vList2"/>
    <dgm:cxn modelId="{395C9895-EE67-6A4F-AF60-87C66626BC1A}" type="presParOf" srcId="{BB7ED149-4C09-0E48-ADC4-CD4E4BF2C663}" destId="{E7C2E915-AEA4-8B4E-8DCC-4882E810FE72}" srcOrd="1" destOrd="0" presId="urn:microsoft.com/office/officeart/2005/8/layout/vList2"/>
    <dgm:cxn modelId="{BF81FB75-7F79-7546-9C68-1A51E3723672}" type="presParOf" srcId="{BB7ED149-4C09-0E48-ADC4-CD4E4BF2C663}" destId="{19F179D9-CFAB-9342-B81C-069FE2F3800A}" srcOrd="2" destOrd="0" presId="urn:microsoft.com/office/officeart/2005/8/layout/vList2"/>
    <dgm:cxn modelId="{A659308B-D18D-EA4F-961B-0B671D1F67F2}" type="presParOf" srcId="{BB7ED149-4C09-0E48-ADC4-CD4E4BF2C663}" destId="{EAA56EB8-6812-8043-96BC-ABCC456A3879}" srcOrd="3" destOrd="0" presId="urn:microsoft.com/office/officeart/2005/8/layout/vList2"/>
    <dgm:cxn modelId="{52A63929-B5CF-2841-A3D0-4B2F6EC620F7}" type="presParOf" srcId="{BB7ED149-4C09-0E48-ADC4-CD4E4BF2C663}" destId="{16957C14-3498-F04F-8ACB-1158061A04B6}" srcOrd="4" destOrd="0" presId="urn:microsoft.com/office/officeart/2005/8/layout/vList2"/>
    <dgm:cxn modelId="{AD46BE0F-7D3C-7C4A-8FB4-1BEB07A9E95B}" type="presParOf" srcId="{BB7ED149-4C09-0E48-ADC4-CD4E4BF2C663}" destId="{CB9ECD32-9830-FC4C-B041-2BB5E64CF1A2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058798-EA0F-3D4E-BF2E-59EE09662F1B}">
      <dsp:nvSpPr>
        <dsp:cNvPr id="0" name=""/>
        <dsp:cNvSpPr/>
      </dsp:nvSpPr>
      <dsp:spPr>
        <a:xfrm>
          <a:off x="0" y="10094"/>
          <a:ext cx="7886700" cy="743535"/>
        </a:xfrm>
        <a:prstGeom prst="roundRect">
          <a:avLst/>
        </a:prstGeom>
        <a:solidFill>
          <a:srgbClr val="9411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b="1" kern="1200" dirty="0" smtClean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The significance filter</a:t>
          </a:r>
          <a:endParaRPr lang="en-US" sz="3100" kern="1200" dirty="0"/>
        </a:p>
      </dsp:txBody>
      <dsp:txXfrm>
        <a:off x="36296" y="46390"/>
        <a:ext cx="7814108" cy="670943"/>
      </dsp:txXfrm>
    </dsp:sp>
    <dsp:sp modelId="{E7C2E915-AEA4-8B4E-8DCC-4882E810FE72}">
      <dsp:nvSpPr>
        <dsp:cNvPr id="0" name=""/>
        <dsp:cNvSpPr/>
      </dsp:nvSpPr>
      <dsp:spPr>
        <a:xfrm>
          <a:off x="0" y="753629"/>
          <a:ext cx="7886700" cy="5133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0403" tIns="39370" rIns="220472" bIns="3937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Filter updates based on their </a:t>
          </a:r>
          <a:r>
            <a:rPr lang="en-US" sz="2400" kern="1200" dirty="0" smtClean="0">
              <a:solidFill>
                <a:srgbClr val="0070C0"/>
              </a:solidFill>
              <a:latin typeface="Calibri" panose="020F0502020204030204"/>
              <a:ea typeface="+mn-ea"/>
              <a:cs typeface="+mn-cs"/>
            </a:rPr>
            <a:t>significance</a:t>
          </a:r>
          <a:endParaRPr lang="en-US" sz="2400" kern="1200" dirty="0"/>
        </a:p>
      </dsp:txBody>
      <dsp:txXfrm>
        <a:off x="0" y="753629"/>
        <a:ext cx="7886700" cy="513360"/>
      </dsp:txXfrm>
    </dsp:sp>
    <dsp:sp modelId="{19F179D9-CFAB-9342-B81C-069FE2F3800A}">
      <dsp:nvSpPr>
        <dsp:cNvPr id="0" name=""/>
        <dsp:cNvSpPr/>
      </dsp:nvSpPr>
      <dsp:spPr>
        <a:xfrm>
          <a:off x="0" y="1266989"/>
          <a:ext cx="7886700" cy="743535"/>
        </a:xfrm>
        <a:prstGeom prst="roundRect">
          <a:avLst/>
        </a:prstGeom>
        <a:solidFill>
          <a:schemeClr val="bg1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b="1" kern="1200" dirty="0" smtClean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ASP selective barrier</a:t>
          </a:r>
          <a:endParaRPr lang="en-US" sz="3100" kern="1200" dirty="0"/>
        </a:p>
      </dsp:txBody>
      <dsp:txXfrm>
        <a:off x="36296" y="1303285"/>
        <a:ext cx="7814108" cy="670943"/>
      </dsp:txXfrm>
    </dsp:sp>
    <dsp:sp modelId="{EAA56EB8-6812-8043-96BC-ABCC456A3879}">
      <dsp:nvSpPr>
        <dsp:cNvPr id="0" name=""/>
        <dsp:cNvSpPr/>
      </dsp:nvSpPr>
      <dsp:spPr>
        <a:xfrm>
          <a:off x="0" y="2010524"/>
          <a:ext cx="7886700" cy="5133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0403" tIns="39370" rIns="220472" bIns="3937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kern="1200" dirty="0" smtClean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Ensure significant updates are read in time</a:t>
          </a:r>
          <a:endParaRPr lang="en-US" sz="2400" kern="1200" dirty="0"/>
        </a:p>
      </dsp:txBody>
      <dsp:txXfrm>
        <a:off x="0" y="2010524"/>
        <a:ext cx="7886700" cy="513360"/>
      </dsp:txXfrm>
    </dsp:sp>
    <dsp:sp modelId="{16957C14-3498-F04F-8ACB-1158061A04B6}">
      <dsp:nvSpPr>
        <dsp:cNvPr id="0" name=""/>
        <dsp:cNvSpPr/>
      </dsp:nvSpPr>
      <dsp:spPr>
        <a:xfrm>
          <a:off x="0" y="2523884"/>
          <a:ext cx="7886700" cy="743535"/>
        </a:xfrm>
        <a:prstGeom prst="roundRect">
          <a:avLst/>
        </a:prstGeom>
        <a:solidFill>
          <a:schemeClr val="bg1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b="1" kern="1200" dirty="0" smtClean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Mirror clock</a:t>
          </a:r>
          <a:endParaRPr lang="en-US" sz="3100" kern="1200" dirty="0"/>
        </a:p>
      </dsp:txBody>
      <dsp:txXfrm>
        <a:off x="36296" y="2560180"/>
        <a:ext cx="7814108" cy="670943"/>
      </dsp:txXfrm>
    </dsp:sp>
    <dsp:sp modelId="{CB9ECD32-9830-FC4C-B041-2BB5E64CF1A2}">
      <dsp:nvSpPr>
        <dsp:cNvPr id="0" name=""/>
        <dsp:cNvSpPr/>
      </dsp:nvSpPr>
      <dsp:spPr>
        <a:xfrm>
          <a:off x="0" y="3267419"/>
          <a:ext cx="7886700" cy="5133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0403" tIns="39370" rIns="220472" bIns="3937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kern="1200" dirty="0" smtClean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Safe guard for pathological cases</a:t>
          </a:r>
          <a:endParaRPr lang="en-US" sz="2400" kern="1200" dirty="0"/>
        </a:p>
      </dsp:txBody>
      <dsp:txXfrm>
        <a:off x="0" y="3267419"/>
        <a:ext cx="7886700" cy="5133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058798-EA0F-3D4E-BF2E-59EE09662F1B}">
      <dsp:nvSpPr>
        <dsp:cNvPr id="0" name=""/>
        <dsp:cNvSpPr/>
      </dsp:nvSpPr>
      <dsp:spPr>
        <a:xfrm>
          <a:off x="0" y="10094"/>
          <a:ext cx="7886700" cy="743535"/>
        </a:xfrm>
        <a:prstGeom prst="roundRect">
          <a:avLst/>
        </a:prstGeom>
        <a:solidFill>
          <a:schemeClr val="bg1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b="1" kern="1200" dirty="0" smtClean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The significance filter</a:t>
          </a:r>
          <a:endParaRPr lang="en-US" sz="3100" kern="1200" dirty="0"/>
        </a:p>
      </dsp:txBody>
      <dsp:txXfrm>
        <a:off x="36296" y="46390"/>
        <a:ext cx="7814108" cy="670943"/>
      </dsp:txXfrm>
    </dsp:sp>
    <dsp:sp modelId="{E7C2E915-AEA4-8B4E-8DCC-4882E810FE72}">
      <dsp:nvSpPr>
        <dsp:cNvPr id="0" name=""/>
        <dsp:cNvSpPr/>
      </dsp:nvSpPr>
      <dsp:spPr>
        <a:xfrm>
          <a:off x="0" y="753629"/>
          <a:ext cx="7886700" cy="5133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0403" tIns="39370" rIns="220472" bIns="3937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Filter updates based on their </a:t>
          </a:r>
          <a:r>
            <a:rPr lang="en-US" sz="2400" kern="1200" dirty="0" smtClean="0">
              <a:solidFill>
                <a:srgbClr val="0070C0"/>
              </a:solidFill>
              <a:latin typeface="Calibri" panose="020F0502020204030204"/>
              <a:ea typeface="+mn-ea"/>
              <a:cs typeface="+mn-cs"/>
            </a:rPr>
            <a:t>significance</a:t>
          </a:r>
          <a:endParaRPr lang="en-US" sz="2400" kern="1200" dirty="0"/>
        </a:p>
      </dsp:txBody>
      <dsp:txXfrm>
        <a:off x="0" y="753629"/>
        <a:ext cx="7886700" cy="513360"/>
      </dsp:txXfrm>
    </dsp:sp>
    <dsp:sp modelId="{19F179D9-CFAB-9342-B81C-069FE2F3800A}">
      <dsp:nvSpPr>
        <dsp:cNvPr id="0" name=""/>
        <dsp:cNvSpPr/>
      </dsp:nvSpPr>
      <dsp:spPr>
        <a:xfrm>
          <a:off x="0" y="1266989"/>
          <a:ext cx="7886700" cy="743535"/>
        </a:xfrm>
        <a:prstGeom prst="roundRect">
          <a:avLst/>
        </a:prstGeom>
        <a:solidFill>
          <a:srgbClr val="9411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b="1" kern="1200" dirty="0" smtClean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ASP selective barrier</a:t>
          </a:r>
          <a:endParaRPr lang="en-US" sz="3100" kern="1200" dirty="0"/>
        </a:p>
      </dsp:txBody>
      <dsp:txXfrm>
        <a:off x="36296" y="1303285"/>
        <a:ext cx="7814108" cy="670943"/>
      </dsp:txXfrm>
    </dsp:sp>
    <dsp:sp modelId="{EAA56EB8-6812-8043-96BC-ABCC456A3879}">
      <dsp:nvSpPr>
        <dsp:cNvPr id="0" name=""/>
        <dsp:cNvSpPr/>
      </dsp:nvSpPr>
      <dsp:spPr>
        <a:xfrm>
          <a:off x="0" y="2010524"/>
          <a:ext cx="7886700" cy="5133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0403" tIns="39370" rIns="220472" bIns="3937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kern="1200" dirty="0" smtClean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Ensure significant updates are read in time</a:t>
          </a:r>
          <a:endParaRPr lang="en-US" sz="2400" kern="1200" dirty="0"/>
        </a:p>
      </dsp:txBody>
      <dsp:txXfrm>
        <a:off x="0" y="2010524"/>
        <a:ext cx="7886700" cy="513360"/>
      </dsp:txXfrm>
    </dsp:sp>
    <dsp:sp modelId="{16957C14-3498-F04F-8ACB-1158061A04B6}">
      <dsp:nvSpPr>
        <dsp:cNvPr id="0" name=""/>
        <dsp:cNvSpPr/>
      </dsp:nvSpPr>
      <dsp:spPr>
        <a:xfrm>
          <a:off x="0" y="2523884"/>
          <a:ext cx="7886700" cy="743535"/>
        </a:xfrm>
        <a:prstGeom prst="roundRect">
          <a:avLst/>
        </a:prstGeom>
        <a:solidFill>
          <a:schemeClr val="bg1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b="1" kern="1200" dirty="0" smtClean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Mirror clock</a:t>
          </a:r>
          <a:endParaRPr lang="en-US" sz="3100" kern="1200" dirty="0"/>
        </a:p>
      </dsp:txBody>
      <dsp:txXfrm>
        <a:off x="36296" y="2560180"/>
        <a:ext cx="7814108" cy="670943"/>
      </dsp:txXfrm>
    </dsp:sp>
    <dsp:sp modelId="{CB9ECD32-9830-FC4C-B041-2BB5E64CF1A2}">
      <dsp:nvSpPr>
        <dsp:cNvPr id="0" name=""/>
        <dsp:cNvSpPr/>
      </dsp:nvSpPr>
      <dsp:spPr>
        <a:xfrm>
          <a:off x="0" y="3267419"/>
          <a:ext cx="7886700" cy="5133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0403" tIns="39370" rIns="220472" bIns="3937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kern="1200" dirty="0" smtClean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Safeguard for pathological cases</a:t>
          </a:r>
          <a:endParaRPr lang="en-US" sz="2400" kern="1200" dirty="0"/>
        </a:p>
      </dsp:txBody>
      <dsp:txXfrm>
        <a:off x="0" y="3267419"/>
        <a:ext cx="7886700" cy="51336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058798-EA0F-3D4E-BF2E-59EE09662F1B}">
      <dsp:nvSpPr>
        <dsp:cNvPr id="0" name=""/>
        <dsp:cNvSpPr/>
      </dsp:nvSpPr>
      <dsp:spPr>
        <a:xfrm>
          <a:off x="0" y="10094"/>
          <a:ext cx="7886700" cy="743535"/>
        </a:xfrm>
        <a:prstGeom prst="roundRect">
          <a:avLst/>
        </a:prstGeom>
        <a:solidFill>
          <a:schemeClr val="bg1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b="1" kern="1200" dirty="0" smtClean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The significance filter</a:t>
          </a:r>
          <a:endParaRPr lang="en-US" sz="3100" kern="1200" dirty="0"/>
        </a:p>
      </dsp:txBody>
      <dsp:txXfrm>
        <a:off x="36296" y="46390"/>
        <a:ext cx="7814108" cy="670943"/>
      </dsp:txXfrm>
    </dsp:sp>
    <dsp:sp modelId="{E7C2E915-AEA4-8B4E-8DCC-4882E810FE72}">
      <dsp:nvSpPr>
        <dsp:cNvPr id="0" name=""/>
        <dsp:cNvSpPr/>
      </dsp:nvSpPr>
      <dsp:spPr>
        <a:xfrm>
          <a:off x="0" y="753629"/>
          <a:ext cx="7886700" cy="5133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0403" tIns="39370" rIns="220472" bIns="3937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Filter updates based their </a:t>
          </a:r>
          <a:r>
            <a:rPr lang="en-US" sz="2400" kern="1200" dirty="0" smtClean="0">
              <a:solidFill>
                <a:srgbClr val="0070C0"/>
              </a:solidFill>
              <a:latin typeface="Calibri" panose="020F0502020204030204"/>
              <a:ea typeface="+mn-ea"/>
              <a:cs typeface="+mn-cs"/>
            </a:rPr>
            <a:t>significance</a:t>
          </a:r>
          <a:endParaRPr lang="en-US" sz="2400" kern="1200" dirty="0"/>
        </a:p>
      </dsp:txBody>
      <dsp:txXfrm>
        <a:off x="0" y="753629"/>
        <a:ext cx="7886700" cy="513360"/>
      </dsp:txXfrm>
    </dsp:sp>
    <dsp:sp modelId="{19F179D9-CFAB-9342-B81C-069FE2F3800A}">
      <dsp:nvSpPr>
        <dsp:cNvPr id="0" name=""/>
        <dsp:cNvSpPr/>
      </dsp:nvSpPr>
      <dsp:spPr>
        <a:xfrm>
          <a:off x="0" y="1266989"/>
          <a:ext cx="7886700" cy="743535"/>
        </a:xfrm>
        <a:prstGeom prst="roundRect">
          <a:avLst/>
        </a:prstGeom>
        <a:solidFill>
          <a:schemeClr val="bg1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b="1" kern="1200" dirty="0" smtClean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ASP selective barrier</a:t>
          </a:r>
          <a:endParaRPr lang="en-US" sz="3100" kern="1200" dirty="0"/>
        </a:p>
      </dsp:txBody>
      <dsp:txXfrm>
        <a:off x="36296" y="1303285"/>
        <a:ext cx="7814108" cy="670943"/>
      </dsp:txXfrm>
    </dsp:sp>
    <dsp:sp modelId="{EAA56EB8-6812-8043-96BC-ABCC456A3879}">
      <dsp:nvSpPr>
        <dsp:cNvPr id="0" name=""/>
        <dsp:cNvSpPr/>
      </dsp:nvSpPr>
      <dsp:spPr>
        <a:xfrm>
          <a:off x="0" y="2010524"/>
          <a:ext cx="7886700" cy="5133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0403" tIns="39370" rIns="220472" bIns="3937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kern="1200" dirty="0" smtClean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Ensure significant updates are read in time</a:t>
          </a:r>
          <a:endParaRPr lang="en-US" sz="2400" kern="1200" dirty="0"/>
        </a:p>
      </dsp:txBody>
      <dsp:txXfrm>
        <a:off x="0" y="2010524"/>
        <a:ext cx="7886700" cy="513360"/>
      </dsp:txXfrm>
    </dsp:sp>
    <dsp:sp modelId="{16957C14-3498-F04F-8ACB-1158061A04B6}">
      <dsp:nvSpPr>
        <dsp:cNvPr id="0" name=""/>
        <dsp:cNvSpPr/>
      </dsp:nvSpPr>
      <dsp:spPr>
        <a:xfrm>
          <a:off x="0" y="2523884"/>
          <a:ext cx="7886700" cy="743535"/>
        </a:xfrm>
        <a:prstGeom prst="roundRect">
          <a:avLst/>
        </a:prstGeom>
        <a:solidFill>
          <a:srgbClr val="9411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b="1" kern="1200" dirty="0" smtClean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Mirror clock</a:t>
          </a:r>
          <a:endParaRPr lang="en-US" sz="3100" kern="1200" dirty="0"/>
        </a:p>
      </dsp:txBody>
      <dsp:txXfrm>
        <a:off x="36296" y="2560180"/>
        <a:ext cx="7814108" cy="670943"/>
      </dsp:txXfrm>
    </dsp:sp>
    <dsp:sp modelId="{CB9ECD32-9830-FC4C-B041-2BB5E64CF1A2}">
      <dsp:nvSpPr>
        <dsp:cNvPr id="0" name=""/>
        <dsp:cNvSpPr/>
      </dsp:nvSpPr>
      <dsp:spPr>
        <a:xfrm>
          <a:off x="0" y="3267419"/>
          <a:ext cx="7886700" cy="5133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0403" tIns="39370" rIns="220472" bIns="3937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kern="1200" dirty="0" smtClean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Safeguard for pathological cases</a:t>
          </a:r>
          <a:endParaRPr lang="en-US" sz="2400" kern="1200" dirty="0"/>
        </a:p>
      </dsp:txBody>
      <dsp:txXfrm>
        <a:off x="0" y="3267419"/>
        <a:ext cx="7886700" cy="5133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0.27199</cdr:x>
      <cdr:y>0.30436</cdr:y>
    </cdr:from>
    <cdr:to>
      <cdr:x>0.86009</cdr:x>
      <cdr:y>0.3066</cdr:y>
    </cdr:to>
    <cdr:cxnSp macro="">
      <cdr:nvCxnSpPr>
        <cdr:cNvPr id="3" name="Straight Connector 2"/>
        <cdr:cNvCxnSpPr/>
      </cdr:nvCxnSpPr>
      <cdr:spPr>
        <a:xfrm xmlns:a="http://schemas.openxmlformats.org/drawingml/2006/main" flipV="1">
          <a:off x="1115729" y="754645"/>
          <a:ext cx="2412442" cy="5554"/>
        </a:xfrm>
        <a:prstGeom xmlns:a="http://schemas.openxmlformats.org/drawingml/2006/main" prst="line">
          <a:avLst/>
        </a:prstGeom>
        <a:ln xmlns:a="http://schemas.openxmlformats.org/drawingml/2006/main" w="28575">
          <a:solidFill>
            <a:schemeClr val="tx1"/>
          </a:solidFill>
          <a:prstDash val="sys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0.41936</cdr:x>
      <cdr:y>0.19369</cdr:y>
    </cdr:from>
    <cdr:to>
      <cdr:x>0.82432</cdr:x>
      <cdr:y>0.28814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720237" y="480252"/>
          <a:ext cx="1661189" cy="2341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200" dirty="0" smtClean="0">
              <a:latin typeface="Consolas" panose="020B0609020204030204" pitchFamily="49" charset="0"/>
            </a:rPr>
            <a:t>Convergence value</a:t>
          </a:r>
          <a:endParaRPr lang="en-US" sz="1200" dirty="0">
            <a:latin typeface="Consolas" panose="020B0609020204030204" pitchFamily="49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0.24723</cdr:x>
      <cdr:y>0.6752</cdr:y>
    </cdr:from>
    <cdr:to>
      <cdr:x>0.91591</cdr:x>
      <cdr:y>0.6752</cdr:y>
    </cdr:to>
    <cdr:cxnSp macro="">
      <cdr:nvCxnSpPr>
        <cdr:cNvPr id="3" name="Straight Connector 2"/>
        <cdr:cNvCxnSpPr/>
      </cdr:nvCxnSpPr>
      <cdr:spPr>
        <a:xfrm xmlns:a="http://schemas.openxmlformats.org/drawingml/2006/main">
          <a:off x="923949" y="1674116"/>
          <a:ext cx="2498965" cy="0"/>
        </a:xfrm>
        <a:prstGeom xmlns:a="http://schemas.openxmlformats.org/drawingml/2006/main" prst="line">
          <a:avLst/>
        </a:prstGeom>
        <a:ln xmlns:a="http://schemas.openxmlformats.org/drawingml/2006/main" w="28575">
          <a:solidFill>
            <a:schemeClr val="tx1"/>
          </a:solidFill>
          <a:prstDash val="sys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0.38956</cdr:x>
      <cdr:y>0.67626</cdr:y>
    </cdr:from>
    <cdr:to>
      <cdr:x>0.83354</cdr:x>
      <cdr:y>0.7707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455843" y="1676748"/>
          <a:ext cx="1659223" cy="23415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200" dirty="0" smtClean="0">
              <a:latin typeface="Consolas" panose="020B0609020204030204" pitchFamily="49" charset="0"/>
            </a:rPr>
            <a:t>Convergence value</a:t>
          </a:r>
          <a:endParaRPr lang="en-US" sz="1200" dirty="0">
            <a:latin typeface="Consolas" panose="020B0609020204030204" pitchFamily="49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87FBD1-A786-4944-85C1-F00657A73DBE}" type="datetimeFigureOut">
              <a:rPr lang="en-US" smtClean="0"/>
              <a:t>4/1/17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E3271F-7425-1F4D-9CEB-AA003F758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1421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DE85CC-C942-4BEA-8A51-D004A285CE75}" type="datetimeFigureOut">
              <a:rPr lang="en-US" smtClean="0"/>
              <a:t>4/1/17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070261-DDF3-4A25-A57F-F361917ECC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69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0261-DDF3-4A25-A57F-F361917ECCF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5938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6F5BE9-85D2-4A16-82FD-D692B94D4B30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30339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6F5BE9-85D2-4A16-82FD-D692B94D4B30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36679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6F5BE9-85D2-4A16-82FD-D692B94D4B30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50775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6F5BE9-85D2-4A16-82FD-D692B94D4B30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9329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6F5BE9-85D2-4A16-82FD-D692B94D4B30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1049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6F5BE9-85D2-4A16-82FD-D692B94D4B30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00625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6F5BE9-85D2-4A16-82FD-D692B94D4B30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51299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6F5BE9-85D2-4A16-82FD-D692B94D4B30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66761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6F5BE9-85D2-4A16-82FD-D692B94D4B30}" type="slidenum">
              <a:rPr lang="en-US" altLang="en-US" smtClean="0"/>
              <a:pPr/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98326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6F5BE9-85D2-4A16-82FD-D692B94D4B30}" type="slidenum">
              <a:rPr lang="en-US" altLang="en-US" smtClean="0"/>
              <a:pPr/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99089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6F5BE9-85D2-4A16-82FD-D692B94D4B30}" type="slidenum">
              <a:rPr lang="en-US" altLang="en-US" smtClean="0"/>
              <a:pPr/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82083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6F5BE9-85D2-4A16-82FD-D692B94D4B30}" type="slidenum">
              <a:rPr lang="en-US" altLang="en-US" smtClean="0"/>
              <a:pPr/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62576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6F5BE9-85D2-4A16-82FD-D692B94D4B30}" type="slidenum">
              <a:rPr lang="en-US" altLang="en-US" smtClean="0"/>
              <a:pPr/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58477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6F5BE9-85D2-4A16-82FD-D692B94D4B30}" type="slidenum">
              <a:rPr lang="en-US" altLang="en-US" smtClean="0"/>
              <a:pPr/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712825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0261-DDF3-4A25-A57F-F361917ECCF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0911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6F5BE9-85D2-4A16-82FD-D692B94D4B30}" type="slidenum">
              <a:rPr lang="en-US" altLang="en-US" smtClean="0"/>
              <a:pPr/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50181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6F5BE9-85D2-4A16-82FD-D692B94D4B30}" type="slidenum">
              <a:rPr lang="en-US" altLang="en-US" smtClean="0"/>
              <a:pPr/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18937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6F5BE9-85D2-4A16-82FD-D692B94D4B30}" type="slidenum">
              <a:rPr lang="en-US" altLang="en-US" smtClean="0"/>
              <a:pPr/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34846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0261-DDF3-4A25-A57F-F361917ECCF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1226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6F5BE9-85D2-4A16-82FD-D692B94D4B30}" type="slidenum">
              <a:rPr lang="en-US" altLang="en-US" smtClean="0"/>
              <a:pPr/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32720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0261-DDF3-4A25-A57F-F361917ECCF6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55000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0261-DDF3-4A25-A57F-F361917ECCF6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74917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6F5BE9-85D2-4A16-82FD-D692B94D4B30}" type="slidenum">
              <a:rPr lang="en-US" altLang="en-US" smtClean="0"/>
              <a:pPr/>
              <a:t>34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70970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6F5BE9-85D2-4A16-82FD-D692B94D4B30}" type="slidenum">
              <a:rPr lang="en-US" altLang="en-US" smtClean="0"/>
              <a:pPr/>
              <a:t>41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592444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0261-DDF3-4A25-A57F-F361917ECCF6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75431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0261-DDF3-4A25-A57F-F361917ECCF6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1660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6678B-5A7A-4B90-B104-08D81DE501A8}" type="datetime1">
              <a:rPr lang="en-US" smtClean="0"/>
              <a:t>4/1/17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904761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21533"/>
            <a:ext cx="7886700" cy="7832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60834"/>
            <a:ext cx="7886700" cy="347188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58419-6133-49E9-B2AC-5BC3AB74657C}" type="datetime1">
              <a:rPr lang="en-US" smtClean="0"/>
              <a:t>4/1/17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03999" y="4767263"/>
            <a:ext cx="2057400" cy="273844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fld id="{41761933-5E43-49A2-AD73-7C7EDD79F2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A1266-C3DB-42D6-86AE-14035E33A8BD}" type="datetime1">
              <a:rPr lang="en-US" smtClean="0"/>
              <a:t>4/1/17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0D769-23A8-4C3A-A7DA-3008081AC88D}" type="datetime1">
              <a:rPr lang="en-US" smtClean="0"/>
              <a:t>4/1/17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A3600-220B-4590-B408-BA8ECB6E25BB}" type="datetime1">
              <a:rPr lang="en-US" smtClean="0"/>
              <a:t>4/1/17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EDA88-5A0B-4296-ADE5-A67D092B0EAE}" type="datetime1">
              <a:rPr lang="en-US" smtClean="0"/>
              <a:t>4/1/17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4AAEB-00FA-49C4-903C-825242744E6F}" type="datetime1">
              <a:rPr lang="en-US" smtClean="0"/>
              <a:t>4/1/17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D5CC0-D307-42C4-8DD8-A1304BC2F6A7}" type="datetime1">
              <a:rPr lang="en-US" smtClean="0"/>
              <a:t>4/1/17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97031-1807-44C6-9E33-9D4219CB35E4}" type="datetime1">
              <a:rPr lang="en-US" smtClean="0"/>
              <a:t>4/1/17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70DDE-3A47-4319-8657-B02B4FE328D8}" type="datetime1">
              <a:rPr lang="en-US" smtClean="0"/>
              <a:t>4/1/17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01CC4-A03E-4285-8700-BD0558A54FBC}" type="datetime1">
              <a:rPr lang="en-US" smtClean="0"/>
              <a:t>4/1/17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330472-63BD-4F26-8322-E7B4933B0A11}" type="datetime1">
              <a:rPr lang="en-US" smtClean="0"/>
              <a:t>4/1/17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761933-5E43-49A2-AD73-7C7EDD79F2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551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i="0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Arial" charset="0"/>
          <a:ea typeface="Arial" charset="0"/>
          <a:cs typeface="Arial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Arial" charset="0"/>
          <a:ea typeface="Arial" charset="0"/>
          <a:cs typeface="Arial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4" Type="http://schemas.openxmlformats.org/officeDocument/2006/relationships/image" Target="../media/image2.wm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chart" Target="../charts/char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chart" Target="../charts/char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5.xml"/><Relationship Id="rId3" Type="http://schemas.openxmlformats.org/officeDocument/2006/relationships/chart" Target="../charts/char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4" Type="http://schemas.openxmlformats.org/officeDocument/2006/relationships/chart" Target="../charts/chart9.xml"/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4" Type="http://schemas.openxmlformats.org/officeDocument/2006/relationships/image" Target="../media/image2.wm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1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0.xml"/><Relationship Id="rId3" Type="http://schemas.openxmlformats.org/officeDocument/2006/relationships/chart" Target="../charts/chart1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4" Type="http://schemas.openxmlformats.org/officeDocument/2006/relationships/chart" Target="../charts/chart15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4" Type="http://schemas.openxmlformats.org/officeDocument/2006/relationships/chart" Target="../charts/chart17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232474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08495"/>
            <a:ext cx="9144000" cy="1243552"/>
          </a:xfrm>
        </p:spPr>
        <p:txBody>
          <a:bodyPr anchor="t">
            <a:no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Gaia: Geo-Distributed </a:t>
            </a:r>
            <a:r>
              <a:rPr lang="en-US" sz="3600" b="1" dirty="0" smtClean="0">
                <a:solidFill>
                  <a:schemeClr val="bg1"/>
                </a:solidFill>
              </a:rPr>
              <a:t>Machine </a:t>
            </a:r>
            <a:r>
              <a:rPr lang="en-US" sz="3600" b="1" dirty="0">
                <a:solidFill>
                  <a:schemeClr val="bg1"/>
                </a:solidFill>
              </a:rPr>
              <a:t>Learning </a:t>
            </a:r>
            <a:br>
              <a:rPr lang="en-US" sz="3600" b="1" dirty="0">
                <a:solidFill>
                  <a:schemeClr val="bg1"/>
                </a:solidFill>
              </a:rPr>
            </a:br>
            <a:r>
              <a:rPr lang="en-US" sz="3600" b="1" dirty="0">
                <a:solidFill>
                  <a:schemeClr val="bg1"/>
                </a:solidFill>
              </a:rPr>
              <a:t>Approaching LAN Speeds</a:t>
            </a:r>
            <a:endParaRPr lang="en-US" sz="3600" b="1" i="1" dirty="0">
              <a:solidFill>
                <a:schemeClr val="bg1"/>
              </a:solidFill>
              <a:latin typeface="Gill Sans MT" charset="0"/>
              <a:ea typeface="Gill Sans MT" charset="0"/>
              <a:cs typeface="Gill Sans MT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847" y="2581039"/>
            <a:ext cx="8640305" cy="1355529"/>
          </a:xfrm>
        </p:spPr>
        <p:txBody>
          <a:bodyPr>
            <a:normAutofit fontScale="85000" lnSpcReduction="10000"/>
          </a:bodyPr>
          <a:lstStyle/>
          <a:p>
            <a:r>
              <a:rPr lang="en-US" sz="3500" b="1" dirty="0"/>
              <a:t>Kevin Hsieh</a:t>
            </a:r>
          </a:p>
          <a:p>
            <a:r>
              <a:rPr lang="en-US" sz="3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Aaron </a:t>
            </a:r>
            <a:r>
              <a:rPr lang="en-US" sz="30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Harlap</a:t>
            </a:r>
            <a:r>
              <a:rPr lang="en-US" sz="3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30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Nandita</a:t>
            </a:r>
            <a:r>
              <a:rPr lang="en-US" sz="3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30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Vijaykumar</a:t>
            </a:r>
            <a:r>
              <a:rPr lang="en-US" sz="3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Dimitris </a:t>
            </a:r>
            <a:r>
              <a:rPr lang="en-US" sz="30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Konomis</a:t>
            </a:r>
            <a:r>
              <a:rPr lang="en-US" sz="3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</a:p>
          <a:p>
            <a:r>
              <a:rPr lang="en-US" sz="3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Gregory R. Ganger, Phillip B. </a:t>
            </a:r>
            <a:r>
              <a:rPr lang="en-US" sz="3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Gibbons, </a:t>
            </a:r>
            <a:r>
              <a:rPr lang="en-US" sz="3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Onur</a:t>
            </a:r>
            <a:r>
              <a:rPr lang="en-US" sz="3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3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Mutlu</a:t>
            </a:r>
            <a:r>
              <a:rPr lang="en-US" sz="3000" b="1" baseline="30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†</a:t>
            </a:r>
            <a:endParaRPr lang="en-US" sz="3000" b="1" baseline="30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184" y="4336030"/>
            <a:ext cx="4564250" cy="406046"/>
          </a:xfrm>
          <a:prstGeom prst="rect">
            <a:avLst/>
          </a:prstGeom>
        </p:spPr>
      </p:pic>
      <p:pic>
        <p:nvPicPr>
          <p:cNvPr id="10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0411" y="3936568"/>
            <a:ext cx="2956004" cy="1092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717896" y="4213839"/>
            <a:ext cx="38985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baseline="30000" dirty="0"/>
              <a:t>†</a:t>
            </a:r>
            <a:endParaRPr lang="en-US" sz="2800" b="1" baseline="300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46024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Machine Learning </a:t>
            </a:r>
            <a:r>
              <a:rPr lang="en-US" dirty="0" smtClean="0"/>
              <a:t>and Big </a:t>
            </a:r>
            <a:r>
              <a:rPr lang="en-US" dirty="0"/>
              <a:t>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2921" y="1085790"/>
            <a:ext cx="7873749" cy="994393"/>
          </a:xfrm>
        </p:spPr>
        <p:txBody>
          <a:bodyPr>
            <a:normAutofit/>
          </a:bodyPr>
          <a:lstStyle/>
          <a:p>
            <a:r>
              <a:rPr lang="en-US" sz="3000" dirty="0">
                <a:solidFill>
                  <a:srgbClr val="006C31"/>
                </a:solidFill>
              </a:rPr>
              <a:t>Machine learning </a:t>
            </a:r>
            <a:r>
              <a:rPr lang="en-US" sz="3000" dirty="0"/>
              <a:t>is widely used to derive useful information from large-scale data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CF02B-730C-42A4-AB4A-0623F3D2E3E7}" type="slidenum">
              <a:rPr lang="en-US" altLang="en-US" smtClean="0"/>
              <a:pPr/>
              <a:t>2</a:t>
            </a:fld>
            <a:endParaRPr lang="en-US" altLang="en-US" sz="1200"/>
          </a:p>
        </p:txBody>
      </p:sp>
      <p:sp>
        <p:nvSpPr>
          <p:cNvPr id="7" name="TextBox 6"/>
          <p:cNvSpPr txBox="1"/>
          <p:nvPr/>
        </p:nvSpPr>
        <p:spPr>
          <a:xfrm>
            <a:off x="1401769" y="3869377"/>
            <a:ext cx="218521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rial" charset="0"/>
                <a:ea typeface="Arial" charset="0"/>
                <a:cs typeface="Arial" charset="0"/>
              </a:rPr>
              <a:t>Image </a:t>
            </a:r>
          </a:p>
          <a:p>
            <a:r>
              <a:rPr lang="en-US" sz="2400" b="1" dirty="0">
                <a:latin typeface="Arial" charset="0"/>
                <a:ea typeface="Arial" charset="0"/>
                <a:cs typeface="Arial" charset="0"/>
              </a:rPr>
              <a:t>Classification</a:t>
            </a:r>
          </a:p>
        </p:txBody>
      </p:sp>
      <p:pic>
        <p:nvPicPr>
          <p:cNvPr id="1028" name="Picture 4" descr="Image result for picture ic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1111" y="2715128"/>
            <a:ext cx="1518662" cy="1216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Image result for vide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6551" y="2885962"/>
            <a:ext cx="1456079" cy="1092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3826128" y="2439630"/>
            <a:ext cx="11874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rial" charset="0"/>
                <a:ea typeface="Arial" charset="0"/>
                <a:cs typeface="Arial" charset="0"/>
              </a:rPr>
              <a:t>Videos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21115" y="2439630"/>
            <a:ext cx="13997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rial" charset="0"/>
                <a:ea typeface="Arial" charset="0"/>
                <a:cs typeface="Arial" charset="0"/>
              </a:rPr>
              <a:t>Pictures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41939" y="3910920"/>
            <a:ext cx="155363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rial" charset="0"/>
                <a:ea typeface="Arial" charset="0"/>
                <a:cs typeface="Arial" charset="0"/>
              </a:rPr>
              <a:t>Video </a:t>
            </a:r>
          </a:p>
          <a:p>
            <a:r>
              <a:rPr lang="en-US" sz="2400" b="1" dirty="0">
                <a:latin typeface="Arial" charset="0"/>
                <a:ea typeface="Arial" charset="0"/>
                <a:cs typeface="Arial" charset="0"/>
              </a:rPr>
              <a:t>Analytics</a:t>
            </a:r>
          </a:p>
        </p:txBody>
      </p:sp>
      <p:pic>
        <p:nvPicPr>
          <p:cNvPr id="1038" name="Picture 14" descr="Image result for user activity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9602" y="2787899"/>
            <a:ext cx="2259969" cy="1288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5575375" y="2439630"/>
            <a:ext cx="23132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rial" charset="0"/>
                <a:ea typeface="Arial" charset="0"/>
                <a:cs typeface="Arial" charset="0"/>
              </a:rPr>
              <a:t>User Activities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99883" y="3978021"/>
            <a:ext cx="186301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rial" charset="0"/>
                <a:ea typeface="Arial" charset="0"/>
                <a:cs typeface="Arial" charset="0"/>
              </a:rPr>
              <a:t>Preference </a:t>
            </a:r>
          </a:p>
          <a:p>
            <a:r>
              <a:rPr lang="en-US" sz="2400" b="1" dirty="0">
                <a:latin typeface="Arial" charset="0"/>
                <a:ea typeface="Arial" charset="0"/>
                <a:cs typeface="Arial" charset="0"/>
              </a:rPr>
              <a:t>Prediction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29571" y="3016053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mr-IN" sz="2400" b="1" smtClean="0">
                <a:latin typeface="Arial" charset="0"/>
                <a:ea typeface="Arial" charset="0"/>
                <a:cs typeface="Arial" charset="0"/>
              </a:rPr>
              <a:t>……</a:t>
            </a:r>
            <a:endParaRPr lang="en-US" sz="2400" b="1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6970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8323" y="2105112"/>
            <a:ext cx="4936331" cy="26574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 Data is Geo-Distributed </a:t>
            </a:r>
          </a:p>
        </p:txBody>
      </p:sp>
      <p:sp>
        <p:nvSpPr>
          <p:cNvPr id="34" name="Content Placeholder 2"/>
          <p:cNvSpPr>
            <a:spLocks noGrp="1"/>
          </p:cNvSpPr>
          <p:nvPr>
            <p:ph idx="1"/>
          </p:nvPr>
        </p:nvSpPr>
        <p:spPr>
          <a:xfrm>
            <a:off x="628650" y="1052028"/>
            <a:ext cx="7886700" cy="929567"/>
          </a:xfrm>
        </p:spPr>
        <p:txBody>
          <a:bodyPr>
            <a:normAutofit/>
          </a:bodyPr>
          <a:lstStyle/>
          <a:p>
            <a:r>
              <a:rPr lang="en-US" sz="2700" dirty="0"/>
              <a:t>A large amount of data is generated </a:t>
            </a:r>
            <a:r>
              <a:rPr lang="en-US" sz="2700" dirty="0" smtClean="0">
                <a:solidFill>
                  <a:srgbClr val="0070C0"/>
                </a:solidFill>
              </a:rPr>
              <a:t>rapidly,       all </a:t>
            </a:r>
            <a:r>
              <a:rPr lang="en-US" sz="2700" dirty="0">
                <a:solidFill>
                  <a:srgbClr val="0070C0"/>
                </a:solidFill>
              </a:rPr>
              <a:t>over the world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CF02B-730C-42A4-AB4A-0623F3D2E3E7}" type="slidenum">
              <a:rPr lang="en-US" altLang="en-US" smtClean="0"/>
              <a:pPr/>
              <a:t>3</a:t>
            </a:fld>
            <a:endParaRPr lang="en-US" altLang="en-US" sz="1200"/>
          </a:p>
        </p:txBody>
      </p:sp>
      <p:pic>
        <p:nvPicPr>
          <p:cNvPr id="25" name="Picture 14" descr="Image result for user activit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1803" y="2916123"/>
            <a:ext cx="636275" cy="362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4" descr="Image result for user activit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8078" y="2893470"/>
            <a:ext cx="636275" cy="362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4" descr="Image result for user activit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6403" y="3976230"/>
            <a:ext cx="636275" cy="362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4" descr="Image result for user activit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2124" y="2652887"/>
            <a:ext cx="636275" cy="362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4" descr="Image result for user activit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1902" y="3596006"/>
            <a:ext cx="636275" cy="362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4" descr="Image result for user activit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8680" y="4157568"/>
            <a:ext cx="636275" cy="362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4" descr="Image result for user activit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4462" y="3031482"/>
            <a:ext cx="636275" cy="362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14" descr="Image result for user activit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1528" y="2995781"/>
            <a:ext cx="636275" cy="362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4" descr="Image result for user activit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3764" y="3177076"/>
            <a:ext cx="636275" cy="362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1624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2000" fill="hold"/>
                                        <p:tgtEl>
                                          <p:spTgt spid="25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2000" fill="hold"/>
                                        <p:tgtEl>
                                          <p:spTgt spid="2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8" dur="2000" fill="hold"/>
                                        <p:tgtEl>
                                          <p:spTgt spid="27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0" dur="2000" fill="hold"/>
                                        <p:tgtEl>
                                          <p:spTgt spid="28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" dur="2000" fill="hold"/>
                                        <p:tgtEl>
                                          <p:spTgt spid="29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4" dur="2000" fill="hold"/>
                                        <p:tgtEl>
                                          <p:spTgt spid="3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6" dur="2000" fill="hold"/>
                                        <p:tgtEl>
                                          <p:spTgt spid="31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8" dur="2000" fill="hold"/>
                                        <p:tgtEl>
                                          <p:spTgt spid="32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2000" fill="hold"/>
                                        <p:tgtEl>
                                          <p:spTgt spid="33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1846" y="2109788"/>
            <a:ext cx="4936331" cy="26574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Centralizing Data is </a:t>
            </a:r>
            <a:r>
              <a:rPr lang="en-US" dirty="0" smtClean="0"/>
              <a:t>Infeasible </a:t>
            </a:r>
            <a:r>
              <a:rPr lang="en-US" sz="2000" b="0" dirty="0"/>
              <a:t>[1, 2, 3]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72995"/>
            <a:ext cx="7886700" cy="1177654"/>
          </a:xfrm>
        </p:spPr>
        <p:txBody>
          <a:bodyPr>
            <a:noAutofit/>
          </a:bodyPr>
          <a:lstStyle/>
          <a:p>
            <a:r>
              <a:rPr lang="en-US" sz="2400" dirty="0"/>
              <a:t>Moving data over wide-area networks (WANs) can be 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extremely slow</a:t>
            </a:r>
            <a:endParaRPr lang="en-US" sz="2400" dirty="0" smtClean="0"/>
          </a:p>
          <a:p>
            <a:r>
              <a:rPr lang="en-US" sz="2400" dirty="0" smtClean="0"/>
              <a:t>It is also subject to </a:t>
            </a:r>
            <a:r>
              <a:rPr lang="en-US" sz="2400" dirty="0" smtClean="0">
                <a:solidFill>
                  <a:srgbClr val="FF0000"/>
                </a:solidFill>
              </a:rPr>
              <a:t>data sovereignty laws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CF02B-730C-42A4-AB4A-0623F3D2E3E7}" type="slidenum">
              <a:rPr lang="en-US" altLang="en-US" smtClean="0"/>
              <a:pPr/>
              <a:t>4</a:t>
            </a:fld>
            <a:endParaRPr lang="en-US" altLang="en-US" sz="1200"/>
          </a:p>
        </p:txBody>
      </p:sp>
      <p:pic>
        <p:nvPicPr>
          <p:cNvPr id="17" name="Picture 14" descr="Image result for user activit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5326" y="2920799"/>
            <a:ext cx="636275" cy="362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4" descr="Image result for user activit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1601" y="2898146"/>
            <a:ext cx="636275" cy="362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4" descr="Image result for user activit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9926" y="3980906"/>
            <a:ext cx="636275" cy="362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4" descr="Image result for user activit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5647" y="2657563"/>
            <a:ext cx="636275" cy="362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4" descr="Image result for user activit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5425" y="3600682"/>
            <a:ext cx="636275" cy="362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4" descr="Image result for user activit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2203" y="4162244"/>
            <a:ext cx="636275" cy="362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4" descr="Image result for user activit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3347" y="3030637"/>
            <a:ext cx="636275" cy="362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4" descr="Image result for user activit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5051" y="3000457"/>
            <a:ext cx="636275" cy="362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4" descr="Image result for user activit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9386" y="3285791"/>
            <a:ext cx="636275" cy="362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Curved Down Arrow 25"/>
          <p:cNvSpPr/>
          <p:nvPr/>
        </p:nvSpPr>
        <p:spPr bwMode="auto">
          <a:xfrm>
            <a:off x="2834646" y="2591615"/>
            <a:ext cx="870439" cy="408842"/>
          </a:xfrm>
          <a:prstGeom prst="curvedDown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latin typeface="Arial" charset="0"/>
            </a:endParaRPr>
          </a:p>
        </p:txBody>
      </p:sp>
      <p:sp>
        <p:nvSpPr>
          <p:cNvPr id="29" name="Curved Right Arrow 28"/>
          <p:cNvSpPr/>
          <p:nvPr/>
        </p:nvSpPr>
        <p:spPr bwMode="auto">
          <a:xfrm rot="5400000">
            <a:off x="4047868" y="1999369"/>
            <a:ext cx="562156" cy="1235396"/>
          </a:xfrm>
          <a:prstGeom prst="curvedRightArrow">
            <a:avLst>
              <a:gd name="adj1" fmla="val 25000"/>
              <a:gd name="adj2" fmla="val 57719"/>
              <a:gd name="adj3" fmla="val 25000"/>
            </a:avLst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latin typeface="Arial" charset="0"/>
            </a:endParaRPr>
          </a:p>
        </p:txBody>
      </p:sp>
      <p:sp>
        <p:nvSpPr>
          <p:cNvPr id="30" name="Curved Right Arrow 29"/>
          <p:cNvSpPr/>
          <p:nvPr/>
        </p:nvSpPr>
        <p:spPr bwMode="auto">
          <a:xfrm rot="9539947">
            <a:off x="4102032" y="2885932"/>
            <a:ext cx="457313" cy="1235396"/>
          </a:xfrm>
          <a:prstGeom prst="curvedRightArrow">
            <a:avLst>
              <a:gd name="adj1" fmla="val 25000"/>
              <a:gd name="adj2" fmla="val 57719"/>
              <a:gd name="adj3" fmla="val 25000"/>
            </a:avLst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latin typeface="Arial" charset="0"/>
            </a:endParaRPr>
          </a:p>
        </p:txBody>
      </p:sp>
      <p:sp>
        <p:nvSpPr>
          <p:cNvPr id="31" name="Curved Right Arrow 30"/>
          <p:cNvSpPr/>
          <p:nvPr/>
        </p:nvSpPr>
        <p:spPr bwMode="auto">
          <a:xfrm rot="5870809">
            <a:off x="4717988" y="1826172"/>
            <a:ext cx="457313" cy="2328184"/>
          </a:xfrm>
          <a:prstGeom prst="curvedRightArrow">
            <a:avLst>
              <a:gd name="adj1" fmla="val 25000"/>
              <a:gd name="adj2" fmla="val 57719"/>
              <a:gd name="adj3" fmla="val 25000"/>
            </a:avLst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latin typeface="Arial" charset="0"/>
            </a:endParaRPr>
          </a:p>
        </p:txBody>
      </p:sp>
      <p:sp>
        <p:nvSpPr>
          <p:cNvPr id="32" name="Curved Right Arrow 31"/>
          <p:cNvSpPr/>
          <p:nvPr/>
        </p:nvSpPr>
        <p:spPr bwMode="auto">
          <a:xfrm rot="5400000">
            <a:off x="4859030" y="1459255"/>
            <a:ext cx="559139" cy="2679198"/>
          </a:xfrm>
          <a:prstGeom prst="curvedRightArrow">
            <a:avLst>
              <a:gd name="adj1" fmla="val 25000"/>
              <a:gd name="adj2" fmla="val 57719"/>
              <a:gd name="adj3" fmla="val 25000"/>
            </a:avLst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latin typeface="Arial" charset="0"/>
            </a:endParaRPr>
          </a:p>
        </p:txBody>
      </p:sp>
      <p:sp>
        <p:nvSpPr>
          <p:cNvPr id="33" name="Curved Right Arrow 32"/>
          <p:cNvSpPr/>
          <p:nvPr/>
        </p:nvSpPr>
        <p:spPr bwMode="auto">
          <a:xfrm rot="5400000">
            <a:off x="5274639" y="1272245"/>
            <a:ext cx="457313" cy="3179991"/>
          </a:xfrm>
          <a:prstGeom prst="curvedRightArrow">
            <a:avLst>
              <a:gd name="adj1" fmla="val 25000"/>
              <a:gd name="adj2" fmla="val 57719"/>
              <a:gd name="adj3" fmla="val 25000"/>
            </a:avLst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latin typeface="Arial" charset="0"/>
            </a:endParaRPr>
          </a:p>
        </p:txBody>
      </p:sp>
      <p:sp>
        <p:nvSpPr>
          <p:cNvPr id="34" name="Curved Right Arrow 33"/>
          <p:cNvSpPr/>
          <p:nvPr/>
        </p:nvSpPr>
        <p:spPr bwMode="auto">
          <a:xfrm rot="6358810">
            <a:off x="4832287" y="1907439"/>
            <a:ext cx="457313" cy="2561178"/>
          </a:xfrm>
          <a:prstGeom prst="curvedRightArrow">
            <a:avLst>
              <a:gd name="adj1" fmla="val 25000"/>
              <a:gd name="adj2" fmla="val 57719"/>
              <a:gd name="adj3" fmla="val 25000"/>
            </a:avLst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latin typeface="Arial" charset="0"/>
            </a:endParaRPr>
          </a:p>
        </p:txBody>
      </p:sp>
      <p:sp>
        <p:nvSpPr>
          <p:cNvPr id="35" name="Curved Right Arrow 34"/>
          <p:cNvSpPr/>
          <p:nvPr/>
        </p:nvSpPr>
        <p:spPr bwMode="auto">
          <a:xfrm rot="6891754">
            <a:off x="5102190" y="1604508"/>
            <a:ext cx="597609" cy="3474920"/>
          </a:xfrm>
          <a:prstGeom prst="curvedRightArrow">
            <a:avLst>
              <a:gd name="adj1" fmla="val 25000"/>
              <a:gd name="adj2" fmla="val 57719"/>
              <a:gd name="adj3" fmla="val 25000"/>
            </a:avLst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latin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081" y="3467129"/>
            <a:ext cx="268259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1. </a:t>
            </a:r>
            <a:r>
              <a:rPr lang="en-US" sz="1600" dirty="0" err="1"/>
              <a:t>Vulimiri</a:t>
            </a:r>
            <a:r>
              <a:rPr lang="en-US" sz="1600" dirty="0"/>
              <a:t> </a:t>
            </a:r>
            <a:r>
              <a:rPr lang="en-US" sz="1600" dirty="0" smtClean="0"/>
              <a:t>et al., NSDI’15</a:t>
            </a:r>
          </a:p>
          <a:p>
            <a:r>
              <a:rPr lang="en-US" sz="1600" dirty="0" smtClean="0"/>
              <a:t>2. Pu et al., SIGCOMM’15</a:t>
            </a:r>
          </a:p>
          <a:p>
            <a:r>
              <a:rPr lang="en-US" sz="1600" dirty="0" smtClean="0"/>
              <a:t>3. </a:t>
            </a:r>
            <a:r>
              <a:rPr lang="en-US" sz="1600" dirty="0"/>
              <a:t>Viswanathan </a:t>
            </a:r>
            <a:r>
              <a:rPr lang="en-US" sz="1600" dirty="0" smtClean="0"/>
              <a:t>et al., OSDI’16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32761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6445" y="2096712"/>
            <a:ext cx="4936331" cy="26574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Geo-distributed ML is Challenging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84495"/>
            <a:ext cx="7886699" cy="865623"/>
          </a:xfrm>
        </p:spPr>
        <p:txBody>
          <a:bodyPr>
            <a:normAutofit/>
          </a:bodyPr>
          <a:lstStyle/>
          <a:p>
            <a:r>
              <a:rPr lang="en-US" sz="2400" dirty="0"/>
              <a:t>No ML system is designed to run </a:t>
            </a:r>
            <a:r>
              <a:rPr lang="en-US" sz="2400" dirty="0">
                <a:solidFill>
                  <a:srgbClr val="FF0000"/>
                </a:solidFill>
              </a:rPr>
              <a:t>across </a:t>
            </a:r>
            <a:r>
              <a:rPr lang="en-US" sz="2400" dirty="0" smtClean="0">
                <a:solidFill>
                  <a:srgbClr val="FF0000"/>
                </a:solidFill>
              </a:rPr>
              <a:t>data </a:t>
            </a:r>
            <a:r>
              <a:rPr lang="en-US" sz="2400" dirty="0">
                <a:solidFill>
                  <a:srgbClr val="FF0000"/>
                </a:solidFill>
              </a:rPr>
              <a:t>centers</a:t>
            </a:r>
            <a:r>
              <a:rPr lang="en-US" sz="2400" dirty="0"/>
              <a:t> (up to </a:t>
            </a:r>
            <a:r>
              <a:rPr lang="en-US" sz="2400" dirty="0" smtClean="0">
                <a:solidFill>
                  <a:srgbClr val="FF0000"/>
                </a:solidFill>
              </a:rPr>
              <a:t>53X slowdown </a:t>
            </a:r>
            <a:r>
              <a:rPr lang="en-US" sz="2400" dirty="0"/>
              <a:t>in our study)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CF02B-730C-42A4-AB4A-0623F3D2E3E7}" type="slidenum">
              <a:rPr lang="en-US" altLang="en-US" smtClean="0"/>
              <a:pPr/>
              <a:t>5</a:t>
            </a:fld>
            <a:endParaRPr lang="en-US" altLang="en-US" sz="1200"/>
          </a:p>
        </p:txBody>
      </p:sp>
      <p:pic>
        <p:nvPicPr>
          <p:cNvPr id="8" name="Picture 14" descr="Image result for user activit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9925" y="2907723"/>
            <a:ext cx="636275" cy="362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4" descr="Image result for user activit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6200" y="2885070"/>
            <a:ext cx="636275" cy="362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4" descr="Image result for user activit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525" y="3967830"/>
            <a:ext cx="636275" cy="362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4" descr="Image result for user activit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0246" y="2644487"/>
            <a:ext cx="636275" cy="362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4" descr="Image result for user activit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0024" y="3587606"/>
            <a:ext cx="636275" cy="362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4" descr="Image result for user activit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6802" y="4149168"/>
            <a:ext cx="636275" cy="362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4" descr="Image result for user activit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4680" y="2991111"/>
            <a:ext cx="636275" cy="362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Image result for user activit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9650" y="2987381"/>
            <a:ext cx="636275" cy="362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4" descr="Image result for user activit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3985" y="3272715"/>
            <a:ext cx="636275" cy="362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Up-Down Arrow 16"/>
          <p:cNvSpPr/>
          <p:nvPr/>
        </p:nvSpPr>
        <p:spPr bwMode="auto">
          <a:xfrm rot="19230323">
            <a:off x="3485768" y="2979005"/>
            <a:ext cx="112102" cy="1276349"/>
          </a:xfrm>
          <a:prstGeom prst="upDown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latin typeface="Arial" charset="0"/>
            </a:endParaRPr>
          </a:p>
        </p:txBody>
      </p:sp>
      <p:sp>
        <p:nvSpPr>
          <p:cNvPr id="18" name="Up-Down Arrow 17"/>
          <p:cNvSpPr/>
          <p:nvPr/>
        </p:nvSpPr>
        <p:spPr bwMode="auto">
          <a:xfrm rot="20709051">
            <a:off x="3834844" y="3057732"/>
            <a:ext cx="111489" cy="1059746"/>
          </a:xfrm>
          <a:prstGeom prst="upDown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latin typeface="Arial" charset="0"/>
            </a:endParaRPr>
          </a:p>
        </p:txBody>
      </p:sp>
      <p:sp>
        <p:nvSpPr>
          <p:cNvPr id="19" name="Up-Down Arrow 18"/>
          <p:cNvSpPr/>
          <p:nvPr/>
        </p:nvSpPr>
        <p:spPr bwMode="auto">
          <a:xfrm rot="15942725">
            <a:off x="3329002" y="2710543"/>
            <a:ext cx="86695" cy="622961"/>
          </a:xfrm>
          <a:prstGeom prst="upDown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latin typeface="Arial" charset="0"/>
            </a:endParaRPr>
          </a:p>
        </p:txBody>
      </p:sp>
      <p:sp>
        <p:nvSpPr>
          <p:cNvPr id="20" name="Up-Down Arrow 19"/>
          <p:cNvSpPr/>
          <p:nvPr/>
        </p:nvSpPr>
        <p:spPr bwMode="auto">
          <a:xfrm rot="12468390" flipH="1">
            <a:off x="4387142" y="2747446"/>
            <a:ext cx="98055" cy="1356038"/>
          </a:xfrm>
          <a:prstGeom prst="upDown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latin typeface="Arial" charset="0"/>
            </a:endParaRPr>
          </a:p>
        </p:txBody>
      </p:sp>
      <p:sp>
        <p:nvSpPr>
          <p:cNvPr id="21" name="Up-Down Arrow 20"/>
          <p:cNvSpPr/>
          <p:nvPr/>
        </p:nvSpPr>
        <p:spPr bwMode="auto">
          <a:xfrm rot="18455287">
            <a:off x="5229448" y="2630030"/>
            <a:ext cx="122443" cy="954719"/>
          </a:xfrm>
          <a:prstGeom prst="upDown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latin typeface="Arial" charset="0"/>
            </a:endParaRPr>
          </a:p>
        </p:txBody>
      </p:sp>
      <p:sp>
        <p:nvSpPr>
          <p:cNvPr id="22" name="Up-Down Arrow 21"/>
          <p:cNvSpPr/>
          <p:nvPr/>
        </p:nvSpPr>
        <p:spPr bwMode="auto">
          <a:xfrm rot="17204146">
            <a:off x="5562952" y="2309489"/>
            <a:ext cx="100596" cy="1202540"/>
          </a:xfrm>
          <a:prstGeom prst="upDown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latin typeface="Arial" charset="0"/>
            </a:endParaRPr>
          </a:p>
        </p:txBody>
      </p:sp>
      <p:sp>
        <p:nvSpPr>
          <p:cNvPr id="23" name="Up-Down Arrow 22"/>
          <p:cNvSpPr/>
          <p:nvPr/>
        </p:nvSpPr>
        <p:spPr bwMode="auto">
          <a:xfrm rot="13689441">
            <a:off x="6577843" y="2985607"/>
            <a:ext cx="122276" cy="869456"/>
          </a:xfrm>
          <a:prstGeom prst="upDown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latin typeface="Arial" charset="0"/>
            </a:endParaRPr>
          </a:p>
        </p:txBody>
      </p:sp>
      <p:sp>
        <p:nvSpPr>
          <p:cNvPr id="24" name="Up-Down Arrow 23"/>
          <p:cNvSpPr/>
          <p:nvPr/>
        </p:nvSpPr>
        <p:spPr bwMode="auto">
          <a:xfrm rot="18827351">
            <a:off x="5989788" y="3361125"/>
            <a:ext cx="106629" cy="413677"/>
          </a:xfrm>
          <a:prstGeom prst="upDown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latin typeface="Arial" charset="0"/>
            </a:endParaRPr>
          </a:p>
        </p:txBody>
      </p:sp>
      <p:sp>
        <p:nvSpPr>
          <p:cNvPr id="25" name="Up-Down Arrow 24"/>
          <p:cNvSpPr/>
          <p:nvPr/>
        </p:nvSpPr>
        <p:spPr bwMode="auto">
          <a:xfrm rot="16200000">
            <a:off x="6489845" y="2859786"/>
            <a:ext cx="113557" cy="462296"/>
          </a:xfrm>
          <a:prstGeom prst="upDown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latin typeface="Arial" charset="0"/>
            </a:endParaRPr>
          </a:p>
        </p:txBody>
      </p:sp>
      <p:sp>
        <p:nvSpPr>
          <p:cNvPr id="26" name="Up-Down Arrow 25"/>
          <p:cNvSpPr/>
          <p:nvPr/>
        </p:nvSpPr>
        <p:spPr bwMode="auto">
          <a:xfrm rot="18827351">
            <a:off x="6532534" y="3642439"/>
            <a:ext cx="112386" cy="784040"/>
          </a:xfrm>
          <a:prstGeom prst="upDown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latin typeface="Arial" charset="0"/>
            </a:endParaRPr>
          </a:p>
        </p:txBody>
      </p:sp>
      <p:sp>
        <p:nvSpPr>
          <p:cNvPr id="27" name="Up-Down Arrow 26"/>
          <p:cNvSpPr/>
          <p:nvPr/>
        </p:nvSpPr>
        <p:spPr bwMode="auto">
          <a:xfrm rot="15563833">
            <a:off x="5012739" y="3044066"/>
            <a:ext cx="122900" cy="1749699"/>
          </a:xfrm>
          <a:prstGeom prst="upDown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latin typeface="Arial" charset="0"/>
            </a:endParaRPr>
          </a:p>
        </p:txBody>
      </p:sp>
      <p:sp>
        <p:nvSpPr>
          <p:cNvPr id="28" name="Up-Down Arrow 27"/>
          <p:cNvSpPr/>
          <p:nvPr/>
        </p:nvSpPr>
        <p:spPr bwMode="auto">
          <a:xfrm rot="16532299">
            <a:off x="5451899" y="3022502"/>
            <a:ext cx="98668" cy="2379264"/>
          </a:xfrm>
          <a:prstGeom prst="upDown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latin typeface="Arial" charset="0"/>
            </a:endParaRPr>
          </a:p>
        </p:txBody>
      </p:sp>
      <p:sp>
        <p:nvSpPr>
          <p:cNvPr id="29" name="Up-Down Arrow 28"/>
          <p:cNvSpPr/>
          <p:nvPr/>
        </p:nvSpPr>
        <p:spPr bwMode="auto">
          <a:xfrm rot="15306556">
            <a:off x="4201420" y="2601668"/>
            <a:ext cx="86695" cy="622961"/>
          </a:xfrm>
          <a:prstGeom prst="upDown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0028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</a:t>
            </a:r>
            <a:r>
              <a:rPr lang="en-US" dirty="0" smtClean="0"/>
              <a:t>Goal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Develop </a:t>
            </a:r>
            <a:r>
              <a:rPr lang="en-US" sz="2800" dirty="0"/>
              <a:t>a </a:t>
            </a:r>
            <a:r>
              <a:rPr lang="en-US" sz="2800" dirty="0">
                <a:solidFill>
                  <a:srgbClr val="0070C0"/>
                </a:solidFill>
              </a:rPr>
              <a:t>geo-distributed ML system</a:t>
            </a:r>
          </a:p>
          <a:p>
            <a:pPr lvl="1"/>
            <a:r>
              <a:rPr lang="en-US" sz="2800" dirty="0" smtClean="0">
                <a:solidFill>
                  <a:srgbClr val="006C31"/>
                </a:solidFill>
              </a:rPr>
              <a:t>Minimize </a:t>
            </a:r>
            <a:r>
              <a:rPr lang="en-US" sz="2800" dirty="0">
                <a:solidFill>
                  <a:srgbClr val="006C31"/>
                </a:solidFill>
              </a:rPr>
              <a:t>communication </a:t>
            </a:r>
            <a:r>
              <a:rPr lang="en-US" sz="2800" dirty="0"/>
              <a:t>over </a:t>
            </a:r>
            <a:r>
              <a:rPr lang="en-US" sz="2800" dirty="0" smtClean="0"/>
              <a:t>                  wide-area networks</a:t>
            </a:r>
            <a:endParaRPr lang="en-US" sz="2800" dirty="0"/>
          </a:p>
          <a:p>
            <a:pPr lvl="1"/>
            <a:r>
              <a:rPr lang="en-US" sz="2800" dirty="0" smtClean="0"/>
              <a:t>Retain </a:t>
            </a:r>
            <a:r>
              <a:rPr lang="en-US" sz="2800" dirty="0"/>
              <a:t>the </a:t>
            </a:r>
            <a:r>
              <a:rPr lang="en-US" sz="2800" dirty="0">
                <a:solidFill>
                  <a:srgbClr val="006C31"/>
                </a:solidFill>
              </a:rPr>
              <a:t>accuracy and correctness </a:t>
            </a:r>
            <a:r>
              <a:rPr lang="en-US" sz="2800" dirty="0"/>
              <a:t>of  </a:t>
            </a:r>
            <a:r>
              <a:rPr lang="en-US" sz="2800" dirty="0" smtClean="0"/>
              <a:t>                 ML algorithms</a:t>
            </a:r>
            <a:endParaRPr lang="en-US" sz="2800" dirty="0"/>
          </a:p>
          <a:p>
            <a:pPr lvl="1"/>
            <a:r>
              <a:rPr lang="en-US" sz="2800" dirty="0">
                <a:solidFill>
                  <a:srgbClr val="006C31"/>
                </a:solidFill>
              </a:rPr>
              <a:t>Without requiring changes </a:t>
            </a:r>
            <a:r>
              <a:rPr lang="en-US" sz="2800" dirty="0"/>
              <a:t>to the </a:t>
            </a:r>
            <a:r>
              <a:rPr lang="en-US" sz="2800" dirty="0" smtClean="0"/>
              <a:t>algorithms</a:t>
            </a:r>
          </a:p>
          <a:p>
            <a:pPr lvl="1"/>
            <a:endParaRPr lang="en-US" sz="2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CF02B-730C-42A4-AB4A-0623F3D2E3E7}" type="slidenum">
              <a:rPr lang="en-US" altLang="en-US" smtClean="0"/>
              <a:pPr/>
              <a:t>6</a:t>
            </a:fld>
            <a:endParaRPr lang="en-US" altLang="en-US" sz="1200"/>
          </a:p>
        </p:txBody>
      </p:sp>
      <p:sp>
        <p:nvSpPr>
          <p:cNvPr id="5" name="Rounded Rectangle 4"/>
          <p:cNvSpPr/>
          <p:nvPr/>
        </p:nvSpPr>
        <p:spPr>
          <a:xfrm>
            <a:off x="804367" y="3770249"/>
            <a:ext cx="7535265" cy="1270858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3600" b="1" dirty="0">
                <a:solidFill>
                  <a:srgbClr val="006C30"/>
                </a:solidFill>
              </a:rPr>
              <a:t>Key Result</a:t>
            </a:r>
            <a:r>
              <a:rPr lang="en-US" sz="3600" dirty="0">
                <a:solidFill>
                  <a:srgbClr val="006C30"/>
                </a:solidFill>
              </a:rPr>
              <a:t>: </a:t>
            </a:r>
            <a:r>
              <a:rPr lang="en-US" sz="3600" b="1" dirty="0">
                <a:solidFill>
                  <a:srgbClr val="006C30"/>
                </a:solidFill>
              </a:rPr>
              <a:t>1.8-53.5X speedup </a:t>
            </a:r>
            <a:r>
              <a:rPr lang="en-US" sz="3600" dirty="0">
                <a:solidFill>
                  <a:srgbClr val="006C30"/>
                </a:solidFill>
              </a:rPr>
              <a:t>over       state-of-the-art ML systems on WANs </a:t>
            </a:r>
          </a:p>
        </p:txBody>
      </p:sp>
    </p:spTree>
    <p:extLst>
      <p:ext uri="{BB962C8B-B14F-4D97-AF65-F5344CB8AC3E}">
        <p14:creationId xmlns:p14="http://schemas.microsoft.com/office/powerpoint/2010/main" val="90912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dirty="0">
                <a:solidFill>
                  <a:schemeClr val="bg1">
                    <a:lumMod val="65000"/>
                  </a:schemeClr>
                </a:solidFill>
              </a:rPr>
              <a:t>Problem &amp; Goal</a:t>
            </a:r>
          </a:p>
          <a:p>
            <a:r>
              <a:rPr lang="en-US" sz="3200" dirty="0">
                <a:solidFill>
                  <a:srgbClr val="CC0000"/>
                </a:solidFill>
              </a:rPr>
              <a:t>Background &amp; Motivation</a:t>
            </a:r>
          </a:p>
          <a:p>
            <a:r>
              <a:rPr lang="en-US" sz="3200" dirty="0" smtClean="0"/>
              <a:t>Gaia </a:t>
            </a:r>
            <a:r>
              <a:rPr lang="en-US" sz="3200" dirty="0"/>
              <a:t>System Overview</a:t>
            </a:r>
          </a:p>
          <a:p>
            <a:r>
              <a:rPr lang="en-US" sz="3200" dirty="0"/>
              <a:t>Approximate Synchronous </a:t>
            </a:r>
            <a:r>
              <a:rPr lang="en-US" sz="3200" dirty="0" smtClean="0"/>
              <a:t>Parallel</a:t>
            </a:r>
          </a:p>
          <a:p>
            <a:r>
              <a:rPr lang="en-US" sz="3200" dirty="0" smtClean="0"/>
              <a:t>System Implementation</a:t>
            </a:r>
            <a:endParaRPr lang="en-US" sz="3200" dirty="0"/>
          </a:p>
          <a:p>
            <a:r>
              <a:rPr lang="en-US" sz="3200" dirty="0" smtClean="0"/>
              <a:t>Evaluation</a:t>
            </a:r>
            <a:endParaRPr lang="en-US" sz="3200" dirty="0"/>
          </a:p>
          <a:p>
            <a:r>
              <a:rPr lang="en-US" sz="3200" dirty="0"/>
              <a:t>Conclusion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CF02B-730C-42A4-AB4A-0623F3D2E3E7}" type="slidenum">
              <a:rPr lang="en-US" altLang="en-US" smtClean="0"/>
              <a:pPr/>
              <a:t>7</a:t>
            </a:fld>
            <a:endParaRPr lang="en-US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296014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/>
          <p:cNvSpPr/>
          <p:nvPr/>
        </p:nvSpPr>
        <p:spPr>
          <a:xfrm>
            <a:off x="5289582" y="2920249"/>
            <a:ext cx="1536295" cy="510851"/>
          </a:xfrm>
          <a:prstGeom prst="rect">
            <a:avLst/>
          </a:prstGeom>
          <a:solidFill>
            <a:srgbClr val="5B9BD5">
              <a:lumMod val="40000"/>
              <a:lumOff val="60000"/>
            </a:srgbClr>
          </a:solid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kern="0" dirty="0">
                <a:solidFill>
                  <a:prstClr val="black"/>
                </a:solidFill>
              </a:rPr>
              <a:t>Worker Machine </a:t>
            </a:r>
            <a:r>
              <a:rPr lang="en-US" kern="0" dirty="0" smtClean="0">
                <a:solidFill>
                  <a:prstClr val="black"/>
                </a:solidFill>
              </a:rPr>
              <a:t>N</a:t>
            </a:r>
            <a:endParaRPr lang="en-US" kern="0" dirty="0">
              <a:solidFill>
                <a:prstClr val="black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5358196" y="3845722"/>
            <a:ext cx="1407144" cy="510851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kern="0" dirty="0">
                <a:solidFill>
                  <a:prstClr val="black"/>
                </a:solidFill>
              </a:rPr>
              <a:t>Parameter</a:t>
            </a:r>
          </a:p>
          <a:p>
            <a:pPr algn="ctr" defTabSz="685800">
              <a:defRPr/>
            </a:pPr>
            <a:r>
              <a:rPr lang="en-US" kern="0" dirty="0">
                <a:solidFill>
                  <a:prstClr val="black"/>
                </a:solidFill>
              </a:rPr>
              <a:t>Server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21533"/>
            <a:ext cx="8515350" cy="783228"/>
          </a:xfrm>
        </p:spPr>
        <p:txBody>
          <a:bodyPr>
            <a:normAutofit/>
          </a:bodyPr>
          <a:lstStyle/>
          <a:p>
            <a:r>
              <a:rPr lang="en-US" sz="3100" dirty="0" smtClean="0"/>
              <a:t>Background: Parameter Server Architecture</a:t>
            </a:r>
            <a:endParaRPr lang="en-US" sz="3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613" y="1055858"/>
            <a:ext cx="7886700" cy="866305"/>
          </a:xfrm>
        </p:spPr>
        <p:txBody>
          <a:bodyPr>
            <a:normAutofit/>
          </a:bodyPr>
          <a:lstStyle/>
          <a:p>
            <a:r>
              <a:rPr lang="en-US" sz="2400" dirty="0"/>
              <a:t>The </a:t>
            </a:r>
            <a:r>
              <a:rPr lang="en-US" sz="2400" dirty="0">
                <a:solidFill>
                  <a:srgbClr val="0070C0"/>
                </a:solidFill>
              </a:rPr>
              <a:t>parameter server architecture </a:t>
            </a:r>
            <a:r>
              <a:rPr lang="en-US" sz="2400" dirty="0"/>
              <a:t>has </a:t>
            </a:r>
            <a:r>
              <a:rPr lang="en-US" sz="2400" dirty="0" smtClean="0"/>
              <a:t>been           widely adopted </a:t>
            </a:r>
            <a:r>
              <a:rPr lang="en-US" sz="2400" dirty="0"/>
              <a:t>in many ML systems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CF02B-730C-42A4-AB4A-0623F3D2E3E7}" type="slidenum">
              <a:rPr lang="en-US" altLang="en-US" smtClean="0"/>
              <a:pPr/>
              <a:t>8</a:t>
            </a:fld>
            <a:endParaRPr lang="en-US" alt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4185204" y="2775344"/>
            <a:ext cx="4788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</a:rPr>
              <a:t>…</a:t>
            </a:r>
          </a:p>
        </p:txBody>
      </p:sp>
      <p:cxnSp>
        <p:nvCxnSpPr>
          <p:cNvPr id="21" name="Straight Arrow Connector 20"/>
          <p:cNvCxnSpPr>
            <a:stCxn id="25" idx="2"/>
            <a:endCxn id="29" idx="0"/>
          </p:cNvCxnSpPr>
          <p:nvPr/>
        </p:nvCxnSpPr>
        <p:spPr>
          <a:xfrm flipH="1">
            <a:off x="2720478" y="3450184"/>
            <a:ext cx="1" cy="439590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miter lim="800000"/>
            <a:headEnd type="triangle" w="med" len="med"/>
            <a:tailEnd type="triangle" w="med" len="med"/>
          </a:ln>
          <a:effectLst/>
        </p:spPr>
      </p:cxnSp>
      <p:cxnSp>
        <p:nvCxnSpPr>
          <p:cNvPr id="22" name="Straight Arrow Connector 21"/>
          <p:cNvCxnSpPr>
            <a:stCxn id="25" idx="2"/>
            <a:endCxn id="52" idx="0"/>
          </p:cNvCxnSpPr>
          <p:nvPr/>
        </p:nvCxnSpPr>
        <p:spPr>
          <a:xfrm>
            <a:off x="2720479" y="3450184"/>
            <a:ext cx="3341289" cy="395538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miter lim="800000"/>
            <a:headEnd type="triangle" w="med" len="med"/>
            <a:tailEnd type="triangle" w="med" len="med"/>
          </a:ln>
          <a:effectLst/>
        </p:spPr>
      </p:cxnSp>
      <p:cxnSp>
        <p:nvCxnSpPr>
          <p:cNvPr id="24" name="Straight Arrow Connector 23"/>
          <p:cNvCxnSpPr>
            <a:stCxn id="50" idx="2"/>
            <a:endCxn id="29" idx="0"/>
          </p:cNvCxnSpPr>
          <p:nvPr/>
        </p:nvCxnSpPr>
        <p:spPr>
          <a:xfrm flipH="1">
            <a:off x="2720478" y="3431100"/>
            <a:ext cx="3337252" cy="458674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miter lim="800000"/>
            <a:headEnd type="triangle" w="med" len="med"/>
            <a:tailEnd type="triangle" w="med" len="med"/>
          </a:ln>
          <a:effectLst/>
        </p:spPr>
      </p:cxnSp>
      <p:sp>
        <p:nvSpPr>
          <p:cNvPr id="25" name="Rectangle 24"/>
          <p:cNvSpPr/>
          <p:nvPr/>
        </p:nvSpPr>
        <p:spPr>
          <a:xfrm>
            <a:off x="1952331" y="2939333"/>
            <a:ext cx="1536295" cy="510851"/>
          </a:xfrm>
          <a:prstGeom prst="rect">
            <a:avLst/>
          </a:prstGeom>
          <a:solidFill>
            <a:srgbClr val="5B9BD5">
              <a:lumMod val="40000"/>
              <a:lumOff val="60000"/>
            </a:srgbClr>
          </a:solid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kern="0" dirty="0">
                <a:solidFill>
                  <a:prstClr val="black"/>
                </a:solidFill>
              </a:rPr>
              <a:t>Worker Machine 1</a:t>
            </a:r>
          </a:p>
        </p:txBody>
      </p:sp>
      <p:sp>
        <p:nvSpPr>
          <p:cNvPr id="26" name="Flowchart: Magnetic Disk 25"/>
          <p:cNvSpPr/>
          <p:nvPr/>
        </p:nvSpPr>
        <p:spPr>
          <a:xfrm>
            <a:off x="2247894" y="2501331"/>
            <a:ext cx="945170" cy="472364"/>
          </a:xfrm>
          <a:prstGeom prst="flowChartMagneticDisk">
            <a:avLst/>
          </a:prstGeom>
          <a:solidFill>
            <a:srgbClr val="A5A5A5">
              <a:lumMod val="40000"/>
              <a:lumOff val="6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kern="0" dirty="0">
                <a:solidFill>
                  <a:prstClr val="black"/>
                </a:solidFill>
              </a:rPr>
              <a:t>Data 1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016906" y="3889774"/>
            <a:ext cx="1407144" cy="510851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kern="0" dirty="0">
                <a:solidFill>
                  <a:prstClr val="black"/>
                </a:solidFill>
              </a:rPr>
              <a:t>Parameter</a:t>
            </a:r>
          </a:p>
          <a:p>
            <a:pPr algn="ctr" defTabSz="685800">
              <a:defRPr/>
            </a:pPr>
            <a:r>
              <a:rPr lang="en-US" kern="0" dirty="0">
                <a:solidFill>
                  <a:prstClr val="black"/>
                </a:solidFill>
              </a:rPr>
              <a:t>Server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1720313" y="3775094"/>
            <a:ext cx="5184182" cy="716952"/>
          </a:xfrm>
          <a:prstGeom prst="roundRect">
            <a:avLst/>
          </a:prstGeom>
          <a:noFill/>
          <a:ln w="38100" cap="flat" cmpd="sng" algn="ctr">
            <a:solidFill>
              <a:srgbClr val="C0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1400" kern="0">
              <a:solidFill>
                <a:prstClr val="white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247047" y="3336563"/>
            <a:ext cx="1620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>
                <a:solidFill>
                  <a:srgbClr val="C00000"/>
                </a:solidFill>
              </a:rPr>
              <a:t>ML Model</a:t>
            </a:r>
            <a:endParaRPr lang="en-US" dirty="0">
              <a:solidFill>
                <a:srgbClr val="C00000"/>
              </a:solidFill>
            </a:endParaRPr>
          </a:p>
        </p:txBody>
      </p:sp>
      <p:pic>
        <p:nvPicPr>
          <p:cNvPr id="33" name="Picture 14" descr="Image result for user activit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9548" y="1615871"/>
            <a:ext cx="2259969" cy="1288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Down Arrow 33"/>
          <p:cNvSpPr/>
          <p:nvPr/>
        </p:nvSpPr>
        <p:spPr bwMode="auto">
          <a:xfrm rot="2459631">
            <a:off x="3387799" y="2500001"/>
            <a:ext cx="321999" cy="311195"/>
          </a:xfrm>
          <a:prstGeom prst="downArrow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 sz="3600" b="1"/>
          </a:p>
        </p:txBody>
      </p:sp>
      <p:sp>
        <p:nvSpPr>
          <p:cNvPr id="35" name="Down Arrow 34"/>
          <p:cNvSpPr/>
          <p:nvPr/>
        </p:nvSpPr>
        <p:spPr bwMode="auto">
          <a:xfrm rot="18729389">
            <a:off x="5273920" y="2467836"/>
            <a:ext cx="261732" cy="313272"/>
          </a:xfrm>
          <a:prstGeom prst="downArrow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 sz="2800" b="1"/>
          </a:p>
        </p:txBody>
      </p:sp>
      <p:sp>
        <p:nvSpPr>
          <p:cNvPr id="36" name="Down Arrow 35"/>
          <p:cNvSpPr/>
          <p:nvPr/>
        </p:nvSpPr>
        <p:spPr bwMode="auto">
          <a:xfrm>
            <a:off x="4287422" y="2527412"/>
            <a:ext cx="284578" cy="265906"/>
          </a:xfrm>
          <a:prstGeom prst="downArrow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 sz="2800" b="1"/>
          </a:p>
        </p:txBody>
      </p:sp>
      <p:pic>
        <p:nvPicPr>
          <p:cNvPr id="3074" name="Picture 2" descr="http://www.ebuyer.com/blog/wp-content/uploads/2015/07/neural-map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62" b="13193"/>
          <a:stretch/>
        </p:blipFill>
        <p:spPr bwMode="auto">
          <a:xfrm>
            <a:off x="7038121" y="3675567"/>
            <a:ext cx="1540903" cy="1173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Rectangle 40"/>
          <p:cNvSpPr/>
          <p:nvPr/>
        </p:nvSpPr>
        <p:spPr>
          <a:xfrm>
            <a:off x="2217847" y="3264544"/>
            <a:ext cx="1036713" cy="250409"/>
          </a:xfrm>
          <a:prstGeom prst="rect">
            <a:avLst/>
          </a:prstGeom>
          <a:solidFill>
            <a:srgbClr val="4472C4">
              <a:lumMod val="20000"/>
              <a:lumOff val="8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kern="0" dirty="0">
                <a:solidFill>
                  <a:prstClr val="black"/>
                </a:solidFill>
              </a:rPr>
              <a:t>Update</a:t>
            </a:r>
          </a:p>
        </p:txBody>
      </p:sp>
      <p:sp>
        <p:nvSpPr>
          <p:cNvPr id="42" name="Rectangle 41"/>
          <p:cNvSpPr/>
          <p:nvPr/>
        </p:nvSpPr>
        <p:spPr>
          <a:xfrm>
            <a:off x="2268032" y="3260619"/>
            <a:ext cx="1017785" cy="268592"/>
          </a:xfrm>
          <a:prstGeom prst="rect">
            <a:avLst/>
          </a:prstGeom>
          <a:solidFill>
            <a:srgbClr val="4472C4">
              <a:lumMod val="20000"/>
              <a:lumOff val="8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kern="0" dirty="0">
                <a:solidFill>
                  <a:prstClr val="black"/>
                </a:solidFill>
              </a:rPr>
              <a:t>Update</a:t>
            </a:r>
          </a:p>
        </p:txBody>
      </p:sp>
      <p:sp>
        <p:nvSpPr>
          <p:cNvPr id="45" name="Rectangle 44"/>
          <p:cNvSpPr/>
          <p:nvPr/>
        </p:nvSpPr>
        <p:spPr>
          <a:xfrm>
            <a:off x="2429755" y="3891767"/>
            <a:ext cx="777288" cy="268958"/>
          </a:xfrm>
          <a:prstGeom prst="rect">
            <a:avLst/>
          </a:prstGeom>
          <a:solidFill>
            <a:srgbClr val="FFCCCC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kern="0" dirty="0">
                <a:solidFill>
                  <a:prstClr val="black"/>
                </a:solidFill>
              </a:rPr>
              <a:t>Read</a:t>
            </a:r>
          </a:p>
        </p:txBody>
      </p:sp>
      <p:sp>
        <p:nvSpPr>
          <p:cNvPr id="46" name="Rectangle 45"/>
          <p:cNvSpPr/>
          <p:nvPr/>
        </p:nvSpPr>
        <p:spPr>
          <a:xfrm>
            <a:off x="2383015" y="3925776"/>
            <a:ext cx="787817" cy="268958"/>
          </a:xfrm>
          <a:prstGeom prst="rect">
            <a:avLst/>
          </a:prstGeom>
          <a:solidFill>
            <a:srgbClr val="FFCCCC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kern="0" dirty="0">
                <a:solidFill>
                  <a:prstClr val="black"/>
                </a:solidFill>
              </a:rPr>
              <a:t>Read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174627" y="3761790"/>
            <a:ext cx="4788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</a:rPr>
              <a:t>…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020945" y="1761967"/>
            <a:ext cx="1683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Training Data</a:t>
            </a:r>
            <a:endParaRPr lang="en-US" dirty="0">
              <a:solidFill>
                <a:srgbClr val="C00000"/>
              </a:solidFill>
            </a:endParaRPr>
          </a:p>
        </p:txBody>
      </p:sp>
      <p:cxnSp>
        <p:nvCxnSpPr>
          <p:cNvPr id="49" name="Straight Arrow Connector 48"/>
          <p:cNvCxnSpPr>
            <a:stCxn id="50" idx="2"/>
            <a:endCxn id="52" idx="0"/>
          </p:cNvCxnSpPr>
          <p:nvPr/>
        </p:nvCxnSpPr>
        <p:spPr>
          <a:xfrm>
            <a:off x="6057730" y="3431100"/>
            <a:ext cx="4038" cy="414622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miter lim="800000"/>
            <a:headEnd type="triangle" w="med" len="med"/>
            <a:tailEnd type="triangle" w="med" len="med"/>
          </a:ln>
          <a:effectLst/>
        </p:spPr>
      </p:cxnSp>
      <p:sp>
        <p:nvSpPr>
          <p:cNvPr id="51" name="Flowchart: Magnetic Disk 25"/>
          <p:cNvSpPr/>
          <p:nvPr/>
        </p:nvSpPr>
        <p:spPr>
          <a:xfrm>
            <a:off x="5585145" y="2482247"/>
            <a:ext cx="945170" cy="472364"/>
          </a:xfrm>
          <a:prstGeom prst="flowChartMagneticDisk">
            <a:avLst/>
          </a:prstGeom>
          <a:solidFill>
            <a:srgbClr val="A5A5A5">
              <a:lumMod val="40000"/>
              <a:lumOff val="6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kern="0" dirty="0">
                <a:solidFill>
                  <a:prstClr val="black"/>
                </a:solidFill>
              </a:rPr>
              <a:t>Data </a:t>
            </a:r>
            <a:r>
              <a:rPr lang="en-US" kern="0" dirty="0" smtClean="0">
                <a:solidFill>
                  <a:prstClr val="black"/>
                </a:solidFill>
              </a:rPr>
              <a:t>N</a:t>
            </a:r>
            <a:endParaRPr lang="en-US" kern="0" dirty="0">
              <a:solidFill>
                <a:prstClr val="black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5499570" y="3243055"/>
            <a:ext cx="1036713" cy="250409"/>
          </a:xfrm>
          <a:prstGeom prst="rect">
            <a:avLst/>
          </a:prstGeom>
          <a:solidFill>
            <a:srgbClr val="4472C4">
              <a:lumMod val="20000"/>
              <a:lumOff val="8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kern="0" dirty="0">
                <a:solidFill>
                  <a:prstClr val="black"/>
                </a:solidFill>
              </a:rPr>
              <a:t>Update</a:t>
            </a:r>
          </a:p>
        </p:txBody>
      </p:sp>
      <p:sp>
        <p:nvSpPr>
          <p:cNvPr id="54" name="Rectangle 53"/>
          <p:cNvSpPr/>
          <p:nvPr/>
        </p:nvSpPr>
        <p:spPr>
          <a:xfrm>
            <a:off x="5537038" y="3268258"/>
            <a:ext cx="1017785" cy="268592"/>
          </a:xfrm>
          <a:prstGeom prst="rect">
            <a:avLst/>
          </a:prstGeom>
          <a:solidFill>
            <a:srgbClr val="4472C4">
              <a:lumMod val="20000"/>
              <a:lumOff val="8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kern="0" dirty="0">
                <a:solidFill>
                  <a:prstClr val="black"/>
                </a:solidFill>
              </a:rPr>
              <a:t>Update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767006" y="3872683"/>
            <a:ext cx="777288" cy="268958"/>
          </a:xfrm>
          <a:prstGeom prst="rect">
            <a:avLst/>
          </a:prstGeom>
          <a:solidFill>
            <a:srgbClr val="FFCCCC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kern="0" dirty="0">
                <a:solidFill>
                  <a:prstClr val="black"/>
                </a:solidFill>
              </a:rPr>
              <a:t>Read</a:t>
            </a:r>
          </a:p>
        </p:txBody>
      </p:sp>
      <p:sp>
        <p:nvSpPr>
          <p:cNvPr id="56" name="Rectangle 55"/>
          <p:cNvSpPr/>
          <p:nvPr/>
        </p:nvSpPr>
        <p:spPr>
          <a:xfrm>
            <a:off x="5713747" y="3897689"/>
            <a:ext cx="787817" cy="268958"/>
          </a:xfrm>
          <a:prstGeom prst="rect">
            <a:avLst/>
          </a:prstGeom>
          <a:solidFill>
            <a:srgbClr val="FFCCCC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kern="0" dirty="0">
                <a:solidFill>
                  <a:prstClr val="black"/>
                </a:solidFill>
              </a:rPr>
              <a:t>Read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179343" y="2491525"/>
            <a:ext cx="4788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</a:rPr>
              <a:t>…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471318" y="3650968"/>
            <a:ext cx="8396597" cy="1270858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defRPr/>
            </a:pPr>
            <a:r>
              <a:rPr lang="en-US" sz="3200" b="1" kern="0" dirty="0" smtClean="0">
                <a:solidFill>
                  <a:srgbClr val="006C31"/>
                </a:solidFill>
                <a:latin typeface="Arial" charset="0"/>
                <a:ea typeface="Arial" charset="0"/>
                <a:cs typeface="Arial" charset="0"/>
              </a:rPr>
              <a:t>Synchronization is critical </a:t>
            </a:r>
            <a:r>
              <a:rPr lang="en-US" sz="3200" b="1" kern="0" smtClean="0">
                <a:solidFill>
                  <a:srgbClr val="006C31"/>
                </a:solidFill>
                <a:latin typeface="Arial" charset="0"/>
                <a:ea typeface="Arial" charset="0"/>
                <a:cs typeface="Arial" charset="0"/>
              </a:rPr>
              <a:t>to the </a:t>
            </a:r>
            <a:r>
              <a:rPr lang="en-US" sz="3200" b="1" kern="0" dirty="0" smtClean="0">
                <a:solidFill>
                  <a:srgbClr val="006C31"/>
                </a:solidFill>
                <a:latin typeface="Arial" charset="0"/>
                <a:ea typeface="Arial" charset="0"/>
                <a:cs typeface="Arial" charset="0"/>
              </a:rPr>
              <a:t>accuracy and correctness of </a:t>
            </a:r>
            <a:r>
              <a:rPr lang="en-US" sz="3200" b="1" kern="0" smtClean="0">
                <a:solidFill>
                  <a:srgbClr val="006C31"/>
                </a:solidFill>
                <a:latin typeface="Arial" charset="0"/>
                <a:ea typeface="Arial" charset="0"/>
                <a:cs typeface="Arial" charset="0"/>
              </a:rPr>
              <a:t>ML algorithms</a:t>
            </a:r>
            <a:endParaRPr lang="en-US" sz="3200" b="1" kern="0" dirty="0">
              <a:solidFill>
                <a:srgbClr val="006C3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536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34 -0.00093 L 0.36024 0.11605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29" y="5833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56 -0.00401 L -0.00208 0.15247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7809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39 -0.00247 L -0.37639 0.11759 " pathEditMode="relative" ptsTypes="AA">
                                      <p:cBhvr>
                                        <p:cTn id="77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51 0.00648 L 0.00329 0.15031 " pathEditMode="relative" rAng="0" ptsTypes="AA">
                                      <p:cBhvr>
                                        <p:cTn id="79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" y="71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35885 -0.1392 " pathEditMode="relative" ptsTypes="AA">
                                      <p:cBhvr>
                                        <p:cTn id="101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11945 " pathEditMode="relative" ptsTypes="AA">
                                      <p:cBhvr>
                                        <p:cTn id="103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36024 -0.12407 " pathEditMode="relative" ptsTypes="AA">
                                      <p:cBhvr>
                                        <p:cTn id="105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13302 " pathEditMode="relative" ptsTypes="AA">
                                      <p:cBhvr>
                                        <p:cTn id="107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2" grpId="0" animBg="1"/>
      <p:bldP spid="20" grpId="0"/>
      <p:bldP spid="25" grpId="0" animBg="1"/>
      <p:bldP spid="26" grpId="0" animBg="1"/>
      <p:bldP spid="29" grpId="0" animBg="1"/>
      <p:bldP spid="31" grpId="0" animBg="1"/>
      <p:bldP spid="32" grpId="0"/>
      <p:bldP spid="34" grpId="0" animBg="1"/>
      <p:bldP spid="35" grpId="0" animBg="1"/>
      <p:bldP spid="36" grpId="0" animBg="1"/>
      <p:bldP spid="41" grpId="0" animBg="1"/>
      <p:bldP spid="41" grpId="1" animBg="1"/>
      <p:bldP spid="41" grpId="2" animBg="1"/>
      <p:bldP spid="42" grpId="0" animBg="1"/>
      <p:bldP spid="42" grpId="1" animBg="1"/>
      <p:bldP spid="42" grpId="2" animBg="1"/>
      <p:bldP spid="45" grpId="0" animBg="1"/>
      <p:bldP spid="45" grpId="1" animBg="1"/>
      <p:bldP spid="46" grpId="0" animBg="1"/>
      <p:bldP spid="46" grpId="1" animBg="1"/>
      <p:bldP spid="39" grpId="0"/>
      <p:bldP spid="40" grpId="0"/>
      <p:bldP spid="51" grpId="0" animBg="1"/>
      <p:bldP spid="53" grpId="0" animBg="1"/>
      <p:bldP spid="53" grpId="1" animBg="1"/>
      <p:bldP spid="53" grpId="2" animBg="1"/>
      <p:bldP spid="54" grpId="0" animBg="1"/>
      <p:bldP spid="54" grpId="1" animBg="1"/>
      <p:bldP spid="54" grpId="2" animBg="1"/>
      <p:bldP spid="55" grpId="0" animBg="1"/>
      <p:bldP spid="55" grpId="1" animBg="1"/>
      <p:bldP spid="56" grpId="0" animBg="1"/>
      <p:bldP spid="56" grpId="1" animBg="1"/>
      <p:bldP spid="57" grpId="0"/>
      <p:bldP spid="3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2" descr="http://www.ebuyer.com/blog/wp-content/uploads/2015/07/neural-map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62" b="13193"/>
          <a:stretch/>
        </p:blipFill>
        <p:spPr bwMode="auto">
          <a:xfrm>
            <a:off x="7038121" y="3675567"/>
            <a:ext cx="1540903" cy="1173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" name="Rounded Rectangle 62"/>
          <p:cNvSpPr/>
          <p:nvPr/>
        </p:nvSpPr>
        <p:spPr>
          <a:xfrm>
            <a:off x="4806076" y="2053939"/>
            <a:ext cx="2336508" cy="265085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62" name="Rounded Rectangle 61"/>
          <p:cNvSpPr/>
          <p:nvPr/>
        </p:nvSpPr>
        <p:spPr>
          <a:xfrm>
            <a:off x="1542557" y="2042064"/>
            <a:ext cx="2336508" cy="26229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Deploy Parameter </a:t>
            </a:r>
            <a:r>
              <a:rPr lang="en-US" dirty="0"/>
              <a:t>Servers on </a:t>
            </a:r>
            <a:r>
              <a:rPr lang="en-US" dirty="0" smtClean="0"/>
              <a:t>WANs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48830"/>
            <a:ext cx="7886700" cy="849165"/>
          </a:xfrm>
        </p:spPr>
        <p:txBody>
          <a:bodyPr>
            <a:normAutofit/>
          </a:bodyPr>
          <a:lstStyle/>
          <a:p>
            <a:r>
              <a:rPr lang="en-US" sz="2400" dirty="0"/>
              <a:t>Deploying parameter servers across data centers requires </a:t>
            </a:r>
            <a:r>
              <a:rPr lang="en-US" sz="2400" dirty="0">
                <a:solidFill>
                  <a:srgbClr val="FF0000"/>
                </a:solidFill>
              </a:rPr>
              <a:t>a lot of communication </a:t>
            </a:r>
            <a:r>
              <a:rPr lang="en-US" sz="2400" dirty="0"/>
              <a:t>over WANs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CF02B-730C-42A4-AB4A-0623F3D2E3E7}" type="slidenum">
              <a:rPr lang="en-US" altLang="en-US" smtClean="0"/>
              <a:pPr/>
              <a:t>9</a:t>
            </a:fld>
            <a:endParaRPr lang="en-US" altLang="en-US" sz="1200"/>
          </a:p>
        </p:txBody>
      </p:sp>
      <p:sp>
        <p:nvSpPr>
          <p:cNvPr id="27" name="Rectangle 26"/>
          <p:cNvSpPr/>
          <p:nvPr/>
        </p:nvSpPr>
        <p:spPr>
          <a:xfrm>
            <a:off x="5289582" y="2920249"/>
            <a:ext cx="1536295" cy="510851"/>
          </a:xfrm>
          <a:prstGeom prst="rect">
            <a:avLst/>
          </a:prstGeom>
          <a:solidFill>
            <a:srgbClr val="5B9BD5">
              <a:lumMod val="40000"/>
              <a:lumOff val="60000"/>
            </a:srgbClr>
          </a:solid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kern="0" dirty="0">
                <a:solidFill>
                  <a:prstClr val="black"/>
                </a:solidFill>
              </a:rPr>
              <a:t>Worker Machine </a:t>
            </a:r>
            <a:r>
              <a:rPr lang="en-US" kern="0" dirty="0" smtClean="0">
                <a:solidFill>
                  <a:prstClr val="black"/>
                </a:solidFill>
              </a:rPr>
              <a:t>N</a:t>
            </a:r>
            <a:endParaRPr lang="en-US" kern="0" dirty="0">
              <a:solidFill>
                <a:prstClr val="black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358196" y="3845722"/>
            <a:ext cx="1407144" cy="510851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kern="0" dirty="0">
                <a:solidFill>
                  <a:prstClr val="black"/>
                </a:solidFill>
              </a:rPr>
              <a:t>Parameter</a:t>
            </a:r>
          </a:p>
          <a:p>
            <a:pPr algn="ctr" defTabSz="685800">
              <a:defRPr/>
            </a:pPr>
            <a:r>
              <a:rPr lang="en-US" kern="0" dirty="0">
                <a:solidFill>
                  <a:prstClr val="black"/>
                </a:solidFill>
              </a:rPr>
              <a:t>Server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185204" y="2775344"/>
            <a:ext cx="4788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</a:rPr>
              <a:t>…</a:t>
            </a:r>
          </a:p>
        </p:txBody>
      </p:sp>
      <p:cxnSp>
        <p:nvCxnSpPr>
          <p:cNvPr id="30" name="Straight Arrow Connector 29"/>
          <p:cNvCxnSpPr/>
          <p:nvPr/>
        </p:nvCxnSpPr>
        <p:spPr>
          <a:xfrm flipH="1">
            <a:off x="2720478" y="3450184"/>
            <a:ext cx="1" cy="439590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miter lim="800000"/>
            <a:headEnd type="triangle" w="med" len="med"/>
            <a:tailEnd type="triangle" w="med" len="med"/>
          </a:ln>
          <a:effectLst/>
        </p:spPr>
      </p:cxnSp>
      <p:cxnSp>
        <p:nvCxnSpPr>
          <p:cNvPr id="31" name="Straight Arrow Connector 30"/>
          <p:cNvCxnSpPr/>
          <p:nvPr/>
        </p:nvCxnSpPr>
        <p:spPr>
          <a:xfrm>
            <a:off x="2720479" y="3450184"/>
            <a:ext cx="3341289" cy="395538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miter lim="800000"/>
            <a:headEnd type="triangle" w="med" len="med"/>
            <a:tailEnd type="triangle" w="med" len="med"/>
          </a:ln>
          <a:effectLst/>
        </p:spPr>
      </p:cxnSp>
      <p:cxnSp>
        <p:nvCxnSpPr>
          <p:cNvPr id="32" name="Straight Arrow Connector 31"/>
          <p:cNvCxnSpPr/>
          <p:nvPr/>
        </p:nvCxnSpPr>
        <p:spPr>
          <a:xfrm flipH="1">
            <a:off x="2720478" y="3431100"/>
            <a:ext cx="3337252" cy="458674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miter lim="800000"/>
            <a:headEnd type="triangle" w="med" len="med"/>
            <a:tailEnd type="triangle" w="med" len="med"/>
          </a:ln>
          <a:effectLst/>
        </p:spPr>
      </p:cxnSp>
      <p:sp>
        <p:nvSpPr>
          <p:cNvPr id="33" name="Rectangle 32"/>
          <p:cNvSpPr/>
          <p:nvPr/>
        </p:nvSpPr>
        <p:spPr>
          <a:xfrm>
            <a:off x="1952331" y="2939333"/>
            <a:ext cx="1536295" cy="510851"/>
          </a:xfrm>
          <a:prstGeom prst="rect">
            <a:avLst/>
          </a:prstGeom>
          <a:solidFill>
            <a:srgbClr val="5B9BD5">
              <a:lumMod val="40000"/>
              <a:lumOff val="60000"/>
            </a:srgbClr>
          </a:solid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kern="0" dirty="0">
                <a:solidFill>
                  <a:prstClr val="black"/>
                </a:solidFill>
              </a:rPr>
              <a:t>Worker Machine 1</a:t>
            </a:r>
          </a:p>
        </p:txBody>
      </p:sp>
      <p:sp>
        <p:nvSpPr>
          <p:cNvPr id="38" name="Rectangle 37"/>
          <p:cNvSpPr/>
          <p:nvPr/>
        </p:nvSpPr>
        <p:spPr>
          <a:xfrm>
            <a:off x="2016906" y="3889774"/>
            <a:ext cx="1407144" cy="510851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kern="0" dirty="0">
                <a:solidFill>
                  <a:prstClr val="black"/>
                </a:solidFill>
              </a:rPr>
              <a:t>Parameter</a:t>
            </a:r>
          </a:p>
          <a:p>
            <a:pPr algn="ctr" defTabSz="685800">
              <a:defRPr/>
            </a:pPr>
            <a:r>
              <a:rPr lang="en-US" kern="0" dirty="0">
                <a:solidFill>
                  <a:prstClr val="black"/>
                </a:solidFill>
              </a:rPr>
              <a:t>Server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1720313" y="3775094"/>
            <a:ext cx="5184182" cy="716952"/>
          </a:xfrm>
          <a:prstGeom prst="roundRect">
            <a:avLst/>
          </a:prstGeom>
          <a:noFill/>
          <a:ln w="38100" cap="flat" cmpd="sng" algn="ctr">
            <a:solidFill>
              <a:srgbClr val="C0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1400" kern="0">
              <a:solidFill>
                <a:prstClr val="white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247047" y="3336563"/>
            <a:ext cx="1620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>
                <a:solidFill>
                  <a:srgbClr val="C00000"/>
                </a:solidFill>
              </a:rPr>
              <a:t>ML Model</a:t>
            </a:r>
            <a:endParaRPr lang="en-US" dirty="0">
              <a:solidFill>
                <a:srgbClr val="C00000"/>
              </a:solidFill>
            </a:endParaRPr>
          </a:p>
        </p:txBody>
      </p:sp>
      <p:pic>
        <p:nvPicPr>
          <p:cNvPr id="43" name="Picture 14" descr="Image result for user activit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9673" y="1959160"/>
            <a:ext cx="2259969" cy="1288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TextBox 51"/>
          <p:cNvSpPr txBox="1"/>
          <p:nvPr/>
        </p:nvSpPr>
        <p:spPr>
          <a:xfrm>
            <a:off x="4174627" y="3761790"/>
            <a:ext cx="4788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</a:rPr>
              <a:t>…</a:t>
            </a:r>
          </a:p>
        </p:txBody>
      </p:sp>
      <p:cxnSp>
        <p:nvCxnSpPr>
          <p:cNvPr id="54" name="Straight Arrow Connector 53"/>
          <p:cNvCxnSpPr/>
          <p:nvPr/>
        </p:nvCxnSpPr>
        <p:spPr>
          <a:xfrm>
            <a:off x="6057730" y="3431100"/>
            <a:ext cx="4038" cy="414622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miter lim="800000"/>
            <a:headEnd type="triangle" w="med" len="med"/>
            <a:tailEnd type="triangle" w="med" len="med"/>
          </a:ln>
          <a:effectLst/>
        </p:spPr>
      </p:cxnSp>
      <p:pic>
        <p:nvPicPr>
          <p:cNvPr id="61" name="Picture 14" descr="Image result for user activit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9647" y="1925920"/>
            <a:ext cx="2259969" cy="1288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1408874" y="1708464"/>
            <a:ext cx="1511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Data Center 1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602290" y="1697202"/>
            <a:ext cx="1511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Data Center </a:t>
            </a:r>
            <a:r>
              <a:rPr lang="en-US" dirty="0" smtClean="0">
                <a:solidFill>
                  <a:prstClr val="black"/>
                </a:solidFill>
              </a:rPr>
              <a:t>2 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7879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2600"/>
                                      </p:to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2600"/>
                                      </p:to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1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3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5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9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1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62" grpId="0" animBg="1"/>
      <p:bldP spid="22" grpId="0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WAN: Low </a:t>
            </a:r>
            <a:r>
              <a:rPr lang="en-US" dirty="0"/>
              <a:t>Bandwidth and </a:t>
            </a:r>
            <a:r>
              <a:rPr lang="en-US" dirty="0" smtClean="0"/>
              <a:t>High Cost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628650" y="942873"/>
            <a:ext cx="7886700" cy="1090247"/>
          </a:xfrm>
        </p:spPr>
        <p:txBody>
          <a:bodyPr>
            <a:noAutofit/>
          </a:bodyPr>
          <a:lstStyle/>
          <a:p>
            <a:r>
              <a:rPr lang="en-US" sz="1950" dirty="0"/>
              <a:t>WAN bandwidth is </a:t>
            </a:r>
            <a:r>
              <a:rPr lang="en-US" dirty="0">
                <a:solidFill>
                  <a:srgbClr val="FF0000"/>
                </a:solidFill>
                <a:latin typeface="+mn-lt"/>
              </a:rPr>
              <a:t>15</a:t>
            </a:r>
            <a:r>
              <a:rPr lang="en-US" sz="1950" dirty="0">
                <a:solidFill>
                  <a:srgbClr val="FF0000"/>
                </a:solidFill>
              </a:rPr>
              <a:t>X smaller </a:t>
            </a:r>
            <a:r>
              <a:rPr lang="en-US" sz="1950" dirty="0"/>
              <a:t>than </a:t>
            </a:r>
            <a:r>
              <a:rPr lang="en-US" sz="1950" dirty="0" smtClean="0"/>
              <a:t>LAN bandwidth on average, </a:t>
            </a:r>
            <a:r>
              <a:rPr lang="en-US" sz="1950" dirty="0"/>
              <a:t>and </a:t>
            </a:r>
            <a:r>
              <a:rPr lang="en-US" sz="1950" dirty="0" smtClean="0">
                <a:solidFill>
                  <a:srgbClr val="FF0000"/>
                </a:solidFill>
              </a:rPr>
              <a:t>up </a:t>
            </a:r>
            <a:r>
              <a:rPr lang="en-US" sz="1950" dirty="0">
                <a:solidFill>
                  <a:srgbClr val="FF0000"/>
                </a:solidFill>
              </a:rPr>
              <a:t>to 60X smaller</a:t>
            </a:r>
          </a:p>
          <a:p>
            <a:r>
              <a:rPr lang="en-US" sz="1950" dirty="0"/>
              <a:t>In Amazon EC2, the </a:t>
            </a:r>
            <a:r>
              <a:rPr lang="en-US" sz="1950" dirty="0">
                <a:solidFill>
                  <a:srgbClr val="0070C0"/>
                </a:solidFill>
              </a:rPr>
              <a:t>monetary cost </a:t>
            </a:r>
            <a:r>
              <a:rPr lang="en-US" sz="1950" dirty="0"/>
              <a:t>of WAN communication is </a:t>
            </a:r>
            <a:r>
              <a:rPr lang="en-US" sz="1950" dirty="0" smtClean="0"/>
              <a:t>       </a:t>
            </a:r>
            <a:r>
              <a:rPr lang="en-US" sz="1950" dirty="0" smtClean="0">
                <a:solidFill>
                  <a:srgbClr val="FF0000"/>
                </a:solidFill>
              </a:rPr>
              <a:t>up </a:t>
            </a:r>
            <a:r>
              <a:rPr lang="en-US" sz="1950" dirty="0">
                <a:solidFill>
                  <a:srgbClr val="FF0000"/>
                </a:solidFill>
              </a:rPr>
              <a:t>to 38X </a:t>
            </a:r>
            <a:r>
              <a:rPr lang="en-US" sz="1950" dirty="0"/>
              <a:t>the cost of renting machines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CF02B-730C-42A4-AB4A-0623F3D2E3E7}" type="slidenum">
              <a:rPr lang="en-US" altLang="en-US" smtClean="0"/>
              <a:pPr/>
              <a:t>10</a:t>
            </a:fld>
            <a:endParaRPr lang="en-US" altLang="en-US" sz="1200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540756"/>
              </p:ext>
            </p:extLst>
          </p:nvPr>
        </p:nvGraphicFramePr>
        <p:xfrm>
          <a:off x="1697065" y="2179210"/>
          <a:ext cx="6228080" cy="28618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015369" y="4734908"/>
            <a:ext cx="25687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smtClean="0">
                <a:latin typeface="Arial" charset="0"/>
                <a:ea typeface="Arial" charset="0"/>
                <a:cs typeface="Arial" charset="0"/>
              </a:rPr>
              <a:t>11 Amazon EC2 Regions</a:t>
            </a:r>
            <a:endParaRPr lang="en-US" sz="16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 rot="18873587">
            <a:off x="5721004" y="3664685"/>
            <a:ext cx="25687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latin typeface="Arial" charset="0"/>
                <a:ea typeface="Arial" charset="0"/>
                <a:cs typeface="Arial" charset="0"/>
              </a:rPr>
              <a:t>11 Amazon EC2 Regions</a:t>
            </a:r>
            <a:endParaRPr lang="en-US" sz="1600" b="1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0626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8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8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6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8">
                                            <p:graphicEl>
                                              <a:chart seriesIdx="6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7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8">
                                            <p:graphicEl>
                                              <a:chart seriesIdx="7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8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8">
                                            <p:graphicEl>
                                              <a:chart seriesIdx="8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9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8">
                                            <p:graphicEl>
                                              <a:chart seriesIdx="9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1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8">
                                            <p:graphicEl>
                                              <a:chart seriesIdx="1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 uiExpand="1">
        <p:bldSub>
          <a:bldChart bld="series"/>
        </p:bldSub>
      </p:bldGraphic>
      <p:bldP spid="7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003240"/>
              </p:ext>
            </p:extLst>
          </p:nvPr>
        </p:nvGraphicFramePr>
        <p:xfrm>
          <a:off x="830580" y="1168400"/>
          <a:ext cx="7482840" cy="2806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ML System Performance on WANs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949271" y="3900882"/>
            <a:ext cx="7245458" cy="666017"/>
          </a:xfrm>
        </p:spPr>
        <p:txBody>
          <a:bodyPr>
            <a:noAutofit/>
          </a:bodyPr>
          <a:lstStyle/>
          <a:p>
            <a:pPr marL="342900" indent="-342900">
              <a:buFont typeface="+mj-lt"/>
              <a:buAutoNum type="arabicParenR"/>
            </a:pPr>
            <a:r>
              <a:rPr lang="en-US" sz="1600" dirty="0"/>
              <a:t>Cui et al., “Exploiting Iterative-ness for Parallel ML Computations”, SoCC’14</a:t>
            </a:r>
          </a:p>
          <a:p>
            <a:pPr marL="342900" indent="-342900">
              <a:buFont typeface="+mj-lt"/>
              <a:buAutoNum type="arabicParenR"/>
            </a:pPr>
            <a:r>
              <a:rPr lang="en-US" sz="1600" dirty="0"/>
              <a:t>Wei et al., “Managed Communication and Consistency for Fast Data-Parallel Iterative Analytics”, SoCC’15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CF02B-730C-42A4-AB4A-0623F3D2E3E7}" type="slidenum">
              <a:rPr lang="en-US" altLang="en-US" smtClean="0"/>
              <a:pPr/>
              <a:t>11</a:t>
            </a:fld>
            <a:endParaRPr lang="en-US" altLang="en-US" sz="1200"/>
          </a:p>
        </p:txBody>
      </p:sp>
      <p:sp>
        <p:nvSpPr>
          <p:cNvPr id="11" name="Rounded Rectangle 10"/>
          <p:cNvSpPr/>
          <p:nvPr/>
        </p:nvSpPr>
        <p:spPr>
          <a:xfrm>
            <a:off x="1622847" y="2254372"/>
            <a:ext cx="6181567" cy="943561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defRPr/>
            </a:pPr>
            <a:r>
              <a:rPr lang="en-US" sz="2400" b="1" kern="0" dirty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Running ML systems on WANs can seriously slow down ML applications</a:t>
            </a:r>
          </a:p>
        </p:txBody>
      </p:sp>
      <p:sp>
        <p:nvSpPr>
          <p:cNvPr id="3" name="Rounded Rectangular Callout 2"/>
          <p:cNvSpPr/>
          <p:nvPr/>
        </p:nvSpPr>
        <p:spPr>
          <a:xfrm>
            <a:off x="1385658" y="3885168"/>
            <a:ext cx="2504491" cy="522143"/>
          </a:xfrm>
          <a:prstGeom prst="wedgeRoundRectCallout">
            <a:avLst>
              <a:gd name="adj1" fmla="val 61021"/>
              <a:gd name="adj2" fmla="val -94817"/>
              <a:gd name="adj3" fmla="val 16667"/>
            </a:avLst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11 </a:t>
            </a:r>
            <a:r>
              <a:rPr lang="en-US" sz="2400" dirty="0">
                <a:solidFill>
                  <a:schemeClr val="bg1"/>
                </a:solidFill>
              </a:rPr>
              <a:t>EC2 Regions</a:t>
            </a:r>
          </a:p>
        </p:txBody>
      </p:sp>
      <p:sp>
        <p:nvSpPr>
          <p:cNvPr id="10" name="Rounded Rectangular Callout 9"/>
          <p:cNvSpPr/>
          <p:nvPr/>
        </p:nvSpPr>
        <p:spPr>
          <a:xfrm>
            <a:off x="4107125" y="4406010"/>
            <a:ext cx="2626303" cy="522143"/>
          </a:xfrm>
          <a:prstGeom prst="wedgeRoundRectCallout">
            <a:avLst>
              <a:gd name="adj1" fmla="val 4256"/>
              <a:gd name="adj2" fmla="val -189801"/>
              <a:gd name="adj3" fmla="val 16667"/>
            </a:avLst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Virginia / California</a:t>
            </a:r>
          </a:p>
        </p:txBody>
      </p:sp>
      <p:sp>
        <p:nvSpPr>
          <p:cNvPr id="12" name="Rounded Rectangular Callout 11"/>
          <p:cNvSpPr/>
          <p:nvPr/>
        </p:nvSpPr>
        <p:spPr>
          <a:xfrm>
            <a:off x="6161143" y="3935193"/>
            <a:ext cx="2991415" cy="522143"/>
          </a:xfrm>
          <a:prstGeom prst="wedgeRoundRectCallout">
            <a:avLst>
              <a:gd name="adj1" fmla="val -14349"/>
              <a:gd name="adj2" fmla="val -102239"/>
              <a:gd name="adj3" fmla="val 16667"/>
            </a:avLst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Singapore / S</a:t>
            </a: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ã</a:t>
            </a:r>
            <a:r>
              <a:rPr lang="en-US" sz="2400" dirty="0">
                <a:solidFill>
                  <a:schemeClr val="bg1"/>
                </a:solidFill>
              </a:rPr>
              <a:t>o Paulo</a:t>
            </a:r>
          </a:p>
        </p:txBody>
      </p:sp>
      <p:sp>
        <p:nvSpPr>
          <p:cNvPr id="4" name="Rectangle 3"/>
          <p:cNvSpPr/>
          <p:nvPr/>
        </p:nvSpPr>
        <p:spPr>
          <a:xfrm>
            <a:off x="6792415" y="935550"/>
            <a:ext cx="22028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 b="1" dirty="0" smtClean="0"/>
              <a:t>Matrix Factorization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052072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3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3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3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3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3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1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3">
                                            <p:graphicEl>
                                              <a:chart seriesIdx="1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1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3">
                                            <p:graphicEl>
                                              <a:chart seriesIdx="1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1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3">
                                            <p:graphicEl>
                                              <a:chart seriesIdx="1" categoryIdx="3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 uiExpand="1">
        <p:bldSub>
          <a:bldChart bld="seriesEl"/>
        </p:bldSub>
      </p:bldGraphic>
      <p:bldP spid="9" grpId="0" uiExpand="1" build="p"/>
      <p:bldP spid="11" grpId="0" animBg="1"/>
      <p:bldP spid="3" grpId="0" animBg="1"/>
      <p:bldP spid="10" grpId="0" animBg="1"/>
      <p:bldP spid="12" grpId="0" animBg="1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200" dirty="0">
                <a:solidFill>
                  <a:schemeClr val="bg1">
                    <a:lumMod val="65000"/>
                  </a:schemeClr>
                </a:solidFill>
              </a:rPr>
              <a:t>Problem &amp; Goal</a:t>
            </a:r>
          </a:p>
          <a:p>
            <a:r>
              <a:rPr lang="en-US" sz="3200" dirty="0">
                <a:solidFill>
                  <a:schemeClr val="bg1">
                    <a:lumMod val="65000"/>
                  </a:schemeClr>
                </a:solidFill>
              </a:rPr>
              <a:t>Background &amp; Motivation</a:t>
            </a:r>
          </a:p>
          <a:p>
            <a:r>
              <a:rPr lang="en-US" sz="3200" dirty="0" smtClean="0">
                <a:solidFill>
                  <a:srgbClr val="CC0000"/>
                </a:solidFill>
              </a:rPr>
              <a:t>Gaia </a:t>
            </a:r>
            <a:r>
              <a:rPr lang="en-US" sz="3200" dirty="0">
                <a:solidFill>
                  <a:srgbClr val="CC0000"/>
                </a:solidFill>
              </a:rPr>
              <a:t>System Overview</a:t>
            </a:r>
          </a:p>
          <a:p>
            <a:r>
              <a:rPr lang="en-US" sz="3200" dirty="0"/>
              <a:t>Approximate Synchronous </a:t>
            </a:r>
            <a:r>
              <a:rPr lang="en-US" sz="3200" dirty="0" smtClean="0"/>
              <a:t>Parallel</a:t>
            </a:r>
          </a:p>
          <a:p>
            <a:r>
              <a:rPr lang="en-US" sz="3200" dirty="0"/>
              <a:t>System </a:t>
            </a:r>
            <a:r>
              <a:rPr lang="en-US" sz="3200" dirty="0" smtClean="0"/>
              <a:t>Implementation</a:t>
            </a:r>
            <a:endParaRPr lang="en-US" sz="3200" dirty="0"/>
          </a:p>
          <a:p>
            <a:r>
              <a:rPr lang="en-US" sz="3200" dirty="0" smtClean="0"/>
              <a:t>Evaluation</a:t>
            </a:r>
          </a:p>
          <a:p>
            <a:r>
              <a:rPr lang="en-US" sz="3200" dirty="0" smtClean="0"/>
              <a:t>Conclusion</a:t>
            </a:r>
            <a:endParaRPr lang="en-US" sz="32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CF02B-730C-42A4-AB4A-0623F3D2E3E7}" type="slidenum">
              <a:rPr lang="en-US" altLang="en-US" smtClean="0"/>
              <a:pPr/>
              <a:t>12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864005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Gaia System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921667"/>
            <a:ext cx="7886700" cy="944535"/>
          </a:xfrm>
        </p:spPr>
        <p:txBody>
          <a:bodyPr>
            <a:noAutofit/>
          </a:bodyPr>
          <a:lstStyle/>
          <a:p>
            <a:r>
              <a:rPr lang="en-US" sz="2400" b="1" dirty="0"/>
              <a:t>Key idea</a:t>
            </a:r>
            <a:r>
              <a:rPr lang="en-US" sz="2400" dirty="0"/>
              <a:t>: </a:t>
            </a:r>
            <a:r>
              <a:rPr lang="en-US" sz="2400" dirty="0">
                <a:solidFill>
                  <a:srgbClr val="006C31"/>
                </a:solidFill>
              </a:rPr>
              <a:t>Decouple the synchronization model </a:t>
            </a:r>
            <a:r>
              <a:rPr lang="en-US" sz="2400" i="1" dirty="0">
                <a:solidFill>
                  <a:schemeClr val="accent1"/>
                </a:solidFill>
              </a:rPr>
              <a:t>within</a:t>
            </a:r>
            <a:r>
              <a:rPr lang="en-US" sz="2400" i="1" dirty="0"/>
              <a:t> </a:t>
            </a:r>
            <a:r>
              <a:rPr lang="en-US" sz="2400" dirty="0"/>
              <a:t>the data center from the synchronization model </a:t>
            </a:r>
            <a:r>
              <a:rPr lang="en-US" sz="2400" i="1" dirty="0">
                <a:solidFill>
                  <a:schemeClr val="accent1"/>
                </a:solidFill>
              </a:rPr>
              <a:t>between</a:t>
            </a:r>
            <a:r>
              <a:rPr lang="en-US" sz="2400" dirty="0"/>
              <a:t> data centers</a:t>
            </a:r>
          </a:p>
          <a:p>
            <a:endParaRPr lang="en-US" sz="2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CF02B-730C-42A4-AB4A-0623F3D2E3E7}" type="slidenum">
              <a:rPr lang="en-US" altLang="en-US" smtClean="0"/>
              <a:pPr/>
              <a:t>13</a:t>
            </a:fld>
            <a:endParaRPr lang="en-US" altLang="en-US" sz="1200"/>
          </a:p>
        </p:txBody>
      </p:sp>
      <p:sp>
        <p:nvSpPr>
          <p:cNvPr id="8" name="Rounded Rectangle 7"/>
          <p:cNvSpPr/>
          <p:nvPr/>
        </p:nvSpPr>
        <p:spPr>
          <a:xfrm>
            <a:off x="628651" y="2320109"/>
            <a:ext cx="4327088" cy="1794851"/>
          </a:xfrm>
          <a:prstGeom prst="roundRect">
            <a:avLst/>
          </a:prstGeom>
          <a:solidFill>
            <a:sysClr val="window" lastClr="FFFFFF">
              <a:lumMod val="95000"/>
            </a:sysClr>
          </a:solidFill>
          <a:ln w="28575" cap="flat" cmpd="sng" algn="ctr">
            <a:solidFill>
              <a:sysClr val="window" lastClr="FFFFFF">
                <a:lumMod val="50000"/>
              </a:sysClr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1350" kern="0" dirty="0">
              <a:solidFill>
                <a:prstClr val="black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616162" y="2685367"/>
            <a:ext cx="1225296" cy="466344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kern="0" dirty="0">
                <a:solidFill>
                  <a:prstClr val="black"/>
                </a:solidFill>
              </a:rPr>
              <a:t>Parameter</a:t>
            </a:r>
          </a:p>
          <a:p>
            <a:pPr algn="ctr" defTabSz="685800">
              <a:defRPr/>
            </a:pPr>
            <a:r>
              <a:rPr lang="en-US" kern="0" dirty="0">
                <a:solidFill>
                  <a:prstClr val="black"/>
                </a:solidFill>
              </a:rPr>
              <a:t>Server</a:t>
            </a:r>
          </a:p>
        </p:txBody>
      </p:sp>
      <p:cxnSp>
        <p:nvCxnSpPr>
          <p:cNvPr id="10" name="Straight Arrow Connector 9"/>
          <p:cNvCxnSpPr>
            <a:stCxn id="42" idx="3"/>
            <a:endCxn id="9" idx="1"/>
          </p:cNvCxnSpPr>
          <p:nvPr/>
        </p:nvCxnSpPr>
        <p:spPr>
          <a:xfrm>
            <a:off x="2717001" y="2690135"/>
            <a:ext cx="899161" cy="228404"/>
          </a:xfrm>
          <a:prstGeom prst="straightConnector1">
            <a:avLst/>
          </a:prstGeom>
          <a:noFill/>
          <a:ln w="57150" cap="flat" cmpd="sng" algn="ctr">
            <a:solidFill>
              <a:sysClr val="windowText" lastClr="000000"/>
            </a:solidFill>
            <a:prstDash val="solid"/>
            <a:miter lim="800000"/>
            <a:headEnd type="triangle" w="med" len="med"/>
            <a:tailEnd type="triangle" w="med" len="med"/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695714" y="1950366"/>
            <a:ext cx="1511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Data Center 1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603160" y="3293200"/>
            <a:ext cx="1225296" cy="466344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kern="0" dirty="0">
                <a:solidFill>
                  <a:prstClr val="black"/>
                </a:solidFill>
              </a:rPr>
              <a:t>Parameter</a:t>
            </a:r>
          </a:p>
          <a:p>
            <a:pPr algn="ctr" defTabSz="685800">
              <a:defRPr/>
            </a:pPr>
            <a:r>
              <a:rPr lang="en-US" kern="0" dirty="0">
                <a:solidFill>
                  <a:prstClr val="black"/>
                </a:solidFill>
              </a:rPr>
              <a:t>Server</a:t>
            </a:r>
          </a:p>
        </p:txBody>
      </p:sp>
      <p:sp>
        <p:nvSpPr>
          <p:cNvPr id="42" name="Rectangle 41"/>
          <p:cNvSpPr/>
          <p:nvPr/>
        </p:nvSpPr>
        <p:spPr>
          <a:xfrm>
            <a:off x="1451620" y="2456963"/>
            <a:ext cx="1265381" cy="466344"/>
          </a:xfrm>
          <a:prstGeom prst="rect">
            <a:avLst/>
          </a:prstGeom>
          <a:solidFill>
            <a:srgbClr val="5B9BD5">
              <a:lumMod val="40000"/>
              <a:lumOff val="60000"/>
            </a:srgbClr>
          </a:solid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kern="0" dirty="0">
                <a:solidFill>
                  <a:prstClr val="black"/>
                </a:solidFill>
              </a:rPr>
              <a:t>Worker Machine</a:t>
            </a:r>
          </a:p>
        </p:txBody>
      </p:sp>
      <p:cxnSp>
        <p:nvCxnSpPr>
          <p:cNvPr id="14" name="Straight Arrow Connector 13"/>
          <p:cNvCxnSpPr>
            <a:stCxn id="42" idx="3"/>
            <a:endCxn id="12" idx="1"/>
          </p:cNvCxnSpPr>
          <p:nvPr/>
        </p:nvCxnSpPr>
        <p:spPr>
          <a:xfrm>
            <a:off x="2717001" y="2690135"/>
            <a:ext cx="886159" cy="836237"/>
          </a:xfrm>
          <a:prstGeom prst="straightConnector1">
            <a:avLst/>
          </a:prstGeom>
          <a:noFill/>
          <a:ln w="57150" cap="flat" cmpd="sng" algn="ctr">
            <a:solidFill>
              <a:sysClr val="windowText" lastClr="000000"/>
            </a:solidFill>
            <a:prstDash val="solid"/>
            <a:miter lim="800000"/>
            <a:headEnd type="triangle" w="med" len="med"/>
            <a:tailEnd type="triangle" w="med" len="med"/>
          </a:ln>
          <a:effectLst/>
        </p:spPr>
      </p:cxnSp>
      <p:cxnSp>
        <p:nvCxnSpPr>
          <p:cNvPr id="15" name="Straight Arrow Connector 14"/>
          <p:cNvCxnSpPr>
            <a:stCxn id="40" idx="3"/>
            <a:endCxn id="9" idx="1"/>
          </p:cNvCxnSpPr>
          <p:nvPr/>
        </p:nvCxnSpPr>
        <p:spPr>
          <a:xfrm flipV="1">
            <a:off x="2686369" y="2918539"/>
            <a:ext cx="929793" cy="348142"/>
          </a:xfrm>
          <a:prstGeom prst="straightConnector1">
            <a:avLst/>
          </a:prstGeom>
          <a:noFill/>
          <a:ln w="57150" cap="flat" cmpd="sng" algn="ctr">
            <a:solidFill>
              <a:sysClr val="windowText" lastClr="000000"/>
            </a:solidFill>
            <a:prstDash val="solid"/>
            <a:miter lim="800000"/>
            <a:headEnd type="triangle" w="med" len="med"/>
            <a:tailEnd type="triangle" w="med" len="med"/>
          </a:ln>
          <a:effectLst/>
        </p:spPr>
      </p:cxnSp>
      <p:cxnSp>
        <p:nvCxnSpPr>
          <p:cNvPr id="16" name="Straight Arrow Connector 15"/>
          <p:cNvCxnSpPr>
            <a:stCxn id="40" idx="3"/>
            <a:endCxn id="12" idx="1"/>
          </p:cNvCxnSpPr>
          <p:nvPr/>
        </p:nvCxnSpPr>
        <p:spPr>
          <a:xfrm>
            <a:off x="2686369" y="3266681"/>
            <a:ext cx="916791" cy="259691"/>
          </a:xfrm>
          <a:prstGeom prst="straightConnector1">
            <a:avLst/>
          </a:prstGeom>
          <a:noFill/>
          <a:ln w="57150" cap="flat" cmpd="sng" algn="ctr">
            <a:solidFill>
              <a:sysClr val="windowText" lastClr="000000"/>
            </a:solidFill>
            <a:prstDash val="solid"/>
            <a:miter lim="800000"/>
            <a:headEnd type="triangle" w="med" len="med"/>
            <a:tailEnd type="triangle" w="med" len="med"/>
          </a:ln>
          <a:effectLst/>
        </p:spPr>
      </p:cxnSp>
      <p:cxnSp>
        <p:nvCxnSpPr>
          <p:cNvPr id="17" name="Straight Arrow Connector 16"/>
          <p:cNvCxnSpPr>
            <a:stCxn id="38" idx="3"/>
            <a:endCxn id="12" idx="1"/>
          </p:cNvCxnSpPr>
          <p:nvPr/>
        </p:nvCxnSpPr>
        <p:spPr>
          <a:xfrm flipV="1">
            <a:off x="2680983" y="3526372"/>
            <a:ext cx="922177" cy="302205"/>
          </a:xfrm>
          <a:prstGeom prst="straightConnector1">
            <a:avLst/>
          </a:prstGeom>
          <a:noFill/>
          <a:ln w="57150" cap="flat" cmpd="sng" algn="ctr">
            <a:solidFill>
              <a:sysClr val="windowText" lastClr="000000"/>
            </a:solidFill>
            <a:prstDash val="solid"/>
            <a:miter lim="800000"/>
            <a:headEnd type="triangle" w="med" len="med"/>
            <a:tailEnd type="triangle" w="med" len="med"/>
          </a:ln>
          <a:effectLst/>
        </p:spPr>
      </p:cxnSp>
      <p:cxnSp>
        <p:nvCxnSpPr>
          <p:cNvPr id="18" name="Straight Arrow Connector 17"/>
          <p:cNvCxnSpPr>
            <a:stCxn id="38" idx="3"/>
            <a:endCxn id="9" idx="1"/>
          </p:cNvCxnSpPr>
          <p:nvPr/>
        </p:nvCxnSpPr>
        <p:spPr>
          <a:xfrm flipV="1">
            <a:off x="2680983" y="2918539"/>
            <a:ext cx="935179" cy="910038"/>
          </a:xfrm>
          <a:prstGeom prst="straightConnector1">
            <a:avLst/>
          </a:prstGeom>
          <a:noFill/>
          <a:ln w="57150" cap="flat" cmpd="sng" algn="ctr">
            <a:solidFill>
              <a:sysClr val="windowText" lastClr="000000"/>
            </a:solidFill>
            <a:prstDash val="solid"/>
            <a:miter lim="800000"/>
            <a:headEnd type="triangle" w="med" len="med"/>
            <a:tailEnd type="triangle" w="med" len="med"/>
          </a:ln>
          <a:effectLst/>
        </p:spPr>
      </p:cxnSp>
      <p:sp>
        <p:nvSpPr>
          <p:cNvPr id="19" name="TextBox 18"/>
          <p:cNvSpPr txBox="1"/>
          <p:nvPr/>
        </p:nvSpPr>
        <p:spPr>
          <a:xfrm>
            <a:off x="2623392" y="3794049"/>
            <a:ext cx="16284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prstClr val="black"/>
                </a:solidFill>
              </a:rPr>
              <a:t>Local Sync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539971" y="2575214"/>
            <a:ext cx="1358500" cy="1348876"/>
          </a:xfrm>
          <a:prstGeom prst="roundRect">
            <a:avLst/>
          </a:prstGeom>
          <a:noFill/>
          <a:ln w="38100" cap="flat" cmpd="sng" algn="ctr">
            <a:solidFill>
              <a:srgbClr val="C0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1350" kern="0">
              <a:solidFill>
                <a:prstClr val="white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5763634" y="2320109"/>
            <a:ext cx="2523519" cy="1789214"/>
          </a:xfrm>
          <a:prstGeom prst="roundRect">
            <a:avLst/>
          </a:prstGeom>
          <a:solidFill>
            <a:sysClr val="window" lastClr="FFFFFF">
              <a:lumMod val="95000"/>
            </a:sysClr>
          </a:solidFill>
          <a:ln w="28575" cap="flat" cmpd="sng" algn="ctr">
            <a:solidFill>
              <a:sysClr val="window" lastClr="FFFFFF">
                <a:lumMod val="50000"/>
              </a:sysClr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1350" kern="0" dirty="0">
              <a:solidFill>
                <a:prstClr val="black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224389" y="2677371"/>
            <a:ext cx="1225296" cy="466344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kern="0" dirty="0">
                <a:solidFill>
                  <a:prstClr val="black"/>
                </a:solidFill>
              </a:rPr>
              <a:t>Parameter</a:t>
            </a:r>
          </a:p>
          <a:p>
            <a:pPr algn="ctr" defTabSz="685800">
              <a:defRPr/>
            </a:pPr>
            <a:r>
              <a:rPr lang="en-US" kern="0" dirty="0">
                <a:solidFill>
                  <a:prstClr val="black"/>
                </a:solidFill>
              </a:rPr>
              <a:t>Server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224389" y="3285204"/>
            <a:ext cx="1225406" cy="464840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kern="0" dirty="0">
                <a:solidFill>
                  <a:prstClr val="black"/>
                </a:solidFill>
              </a:rPr>
              <a:t>Parameter</a:t>
            </a:r>
          </a:p>
          <a:p>
            <a:pPr algn="ctr" defTabSz="685800">
              <a:defRPr/>
            </a:pPr>
            <a:r>
              <a:rPr lang="en-US" kern="0" dirty="0">
                <a:solidFill>
                  <a:prstClr val="black"/>
                </a:solidFill>
              </a:rPr>
              <a:t>Server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788305" y="2493169"/>
            <a:ext cx="18396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prstClr val="black"/>
                </a:solidFill>
              </a:rPr>
              <a:t>…</a:t>
            </a:r>
          </a:p>
        </p:txBody>
      </p:sp>
      <p:cxnSp>
        <p:nvCxnSpPr>
          <p:cNvPr id="26" name="Straight Arrow Connector 25"/>
          <p:cNvCxnSpPr>
            <a:stCxn id="9" idx="3"/>
            <a:endCxn id="24" idx="1"/>
          </p:cNvCxnSpPr>
          <p:nvPr/>
        </p:nvCxnSpPr>
        <p:spPr>
          <a:xfrm>
            <a:off x="4841458" y="2918539"/>
            <a:ext cx="1382931" cy="599085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/>
            </a:solidFill>
            <a:prstDash val="sysDot"/>
            <a:miter lim="800000"/>
            <a:headEnd type="triangle" w="med" len="med"/>
            <a:tailEnd type="triangle" w="med" len="med"/>
          </a:ln>
          <a:effectLst/>
        </p:spPr>
      </p:cxnSp>
      <p:cxnSp>
        <p:nvCxnSpPr>
          <p:cNvPr id="27" name="Straight Arrow Connector 26"/>
          <p:cNvCxnSpPr>
            <a:stCxn id="12" idx="3"/>
            <a:endCxn id="23" idx="1"/>
          </p:cNvCxnSpPr>
          <p:nvPr/>
        </p:nvCxnSpPr>
        <p:spPr>
          <a:xfrm flipV="1">
            <a:off x="4828456" y="2910543"/>
            <a:ext cx="1395933" cy="615829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/>
            </a:solidFill>
            <a:prstDash val="sysDot"/>
            <a:miter lim="800000"/>
            <a:headEnd type="triangle" w="med" len="med"/>
            <a:tailEnd type="triangle" w="med" len="med"/>
          </a:ln>
          <a:effectLst/>
        </p:spPr>
      </p:cxnSp>
      <p:cxnSp>
        <p:nvCxnSpPr>
          <p:cNvPr id="28" name="Straight Arrow Connector 27"/>
          <p:cNvCxnSpPr>
            <a:stCxn id="12" idx="3"/>
            <a:endCxn id="24" idx="1"/>
          </p:cNvCxnSpPr>
          <p:nvPr/>
        </p:nvCxnSpPr>
        <p:spPr>
          <a:xfrm flipV="1">
            <a:off x="4828456" y="3517624"/>
            <a:ext cx="1395933" cy="8748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/>
            </a:solidFill>
            <a:prstDash val="sysDot"/>
            <a:miter lim="800000"/>
            <a:headEnd type="triangle" w="med" len="med"/>
            <a:tailEnd type="triangle" w="med" len="med"/>
          </a:ln>
          <a:effectLst/>
        </p:spPr>
      </p:cxnSp>
      <p:cxnSp>
        <p:nvCxnSpPr>
          <p:cNvPr id="29" name="Straight Arrow Connector 28"/>
          <p:cNvCxnSpPr>
            <a:stCxn id="9" idx="3"/>
            <a:endCxn id="23" idx="1"/>
          </p:cNvCxnSpPr>
          <p:nvPr/>
        </p:nvCxnSpPr>
        <p:spPr>
          <a:xfrm flipV="1">
            <a:off x="4841458" y="2910543"/>
            <a:ext cx="1382931" cy="7996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/>
            </a:solidFill>
            <a:prstDash val="sysDot"/>
            <a:miter lim="800000"/>
            <a:headEnd type="triangle" w="med" len="med"/>
            <a:tailEnd type="triangle" w="med" len="med"/>
          </a:ln>
          <a:effectLst/>
        </p:spPr>
      </p:cxnSp>
      <p:sp>
        <p:nvSpPr>
          <p:cNvPr id="31" name="TextBox 30"/>
          <p:cNvSpPr txBox="1"/>
          <p:nvPr/>
        </p:nvSpPr>
        <p:spPr>
          <a:xfrm>
            <a:off x="5963711" y="1934443"/>
            <a:ext cx="1485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Data Center 2 </a:t>
            </a:r>
          </a:p>
        </p:txBody>
      </p:sp>
      <p:sp>
        <p:nvSpPr>
          <p:cNvPr id="40" name="Rectangle 39"/>
          <p:cNvSpPr/>
          <p:nvPr/>
        </p:nvSpPr>
        <p:spPr>
          <a:xfrm>
            <a:off x="1424497" y="3033509"/>
            <a:ext cx="1261872" cy="466344"/>
          </a:xfrm>
          <a:prstGeom prst="rect">
            <a:avLst/>
          </a:prstGeom>
          <a:solidFill>
            <a:srgbClr val="5B9BD5">
              <a:lumMod val="40000"/>
              <a:lumOff val="60000"/>
            </a:srgbClr>
          </a:solid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kern="0" dirty="0">
                <a:solidFill>
                  <a:prstClr val="black"/>
                </a:solidFill>
              </a:rPr>
              <a:t>Worker Machine</a:t>
            </a:r>
          </a:p>
        </p:txBody>
      </p:sp>
      <p:sp>
        <p:nvSpPr>
          <p:cNvPr id="38" name="Rectangle 37"/>
          <p:cNvSpPr/>
          <p:nvPr/>
        </p:nvSpPr>
        <p:spPr>
          <a:xfrm>
            <a:off x="1419111" y="3595405"/>
            <a:ext cx="1261872" cy="466344"/>
          </a:xfrm>
          <a:prstGeom prst="rect">
            <a:avLst/>
          </a:prstGeom>
          <a:solidFill>
            <a:srgbClr val="5B9BD5">
              <a:lumMod val="40000"/>
              <a:lumOff val="60000"/>
            </a:srgbClr>
          </a:solid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kern="0" dirty="0">
                <a:solidFill>
                  <a:prstClr val="black"/>
                </a:solidFill>
              </a:rPr>
              <a:t>Worker Machine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2691755" y="2597717"/>
            <a:ext cx="906019" cy="1262058"/>
          </a:xfrm>
          <a:prstGeom prst="roundRect">
            <a:avLst/>
          </a:prstGeom>
          <a:noFill/>
          <a:ln w="19050" cap="flat" cmpd="sng" algn="ctr">
            <a:solidFill>
              <a:sysClr val="windowText" lastClr="000000"/>
            </a:solidFill>
            <a:prstDash val="sysDot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1350" kern="0">
              <a:solidFill>
                <a:prstClr val="white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825188" y="3361755"/>
            <a:ext cx="18396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prstClr val="black"/>
                </a:solidFill>
              </a:rPr>
              <a:t>…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177422" y="2575214"/>
            <a:ext cx="1369766" cy="1348876"/>
          </a:xfrm>
          <a:prstGeom prst="roundRect">
            <a:avLst/>
          </a:prstGeom>
          <a:noFill/>
          <a:ln w="38100" cap="flat" cmpd="sng" algn="ctr">
            <a:solidFill>
              <a:srgbClr val="C0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1350" kern="0">
              <a:solidFill>
                <a:prstClr val="white"/>
              </a:solidFill>
            </a:endParaRPr>
          </a:p>
        </p:txBody>
      </p:sp>
      <p:pic>
        <p:nvPicPr>
          <p:cNvPr id="44" name="Picture 14" descr="Image result for user activit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363" y="2319835"/>
            <a:ext cx="795781" cy="453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14" descr="Image result for user activit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334" y="2901281"/>
            <a:ext cx="795781" cy="453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14" descr="Image result for user activit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333" y="3462158"/>
            <a:ext cx="795781" cy="453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2" descr="http://www.ebuyer.com/blog/wp-content/uploads/2015/07/neural-map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62" b="13193"/>
          <a:stretch/>
        </p:blipFill>
        <p:spPr bwMode="auto">
          <a:xfrm>
            <a:off x="6285941" y="3940823"/>
            <a:ext cx="838306" cy="638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2" descr="http://www.ebuyer.com/blog/wp-content/uploads/2015/07/neural-map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62" b="13193"/>
          <a:stretch/>
        </p:blipFill>
        <p:spPr bwMode="auto">
          <a:xfrm>
            <a:off x="4060165" y="3915753"/>
            <a:ext cx="838306" cy="638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xtBox 49"/>
          <p:cNvSpPr txBox="1"/>
          <p:nvPr/>
        </p:nvSpPr>
        <p:spPr>
          <a:xfrm>
            <a:off x="3322790" y="4478732"/>
            <a:ext cx="23942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Approximately Correct Model Copy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283903" y="4462515"/>
            <a:ext cx="2289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Approximately Correct Model Copy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932908" y="2243774"/>
            <a:ext cx="11841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70C0"/>
                </a:solidFill>
              </a:rPr>
              <a:t>Remote Sync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1408338" y="2747452"/>
            <a:ext cx="6286871" cy="1056528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defRPr/>
            </a:pPr>
            <a:r>
              <a:rPr lang="en-US" sz="3200" kern="0" dirty="0" smtClean="0">
                <a:solidFill>
                  <a:srgbClr val="006C31"/>
                </a:solidFill>
                <a:latin typeface="Arial" charset="0"/>
                <a:ea typeface="Arial" charset="0"/>
                <a:cs typeface="Arial" charset="0"/>
              </a:rPr>
              <a:t>Communicate </a:t>
            </a:r>
            <a:r>
              <a:rPr lang="en-US" sz="3200" kern="0" dirty="0">
                <a:solidFill>
                  <a:srgbClr val="006C31"/>
                </a:solidFill>
                <a:latin typeface="Arial" charset="0"/>
                <a:ea typeface="Arial" charset="0"/>
                <a:cs typeface="Arial" charset="0"/>
              </a:rPr>
              <a:t>over </a:t>
            </a:r>
            <a:r>
              <a:rPr lang="en-US" sz="3200" kern="0" dirty="0" smtClean="0">
                <a:solidFill>
                  <a:srgbClr val="006C31"/>
                </a:solidFill>
                <a:latin typeface="Arial" charset="0"/>
                <a:ea typeface="Arial" charset="0"/>
                <a:cs typeface="Arial" charset="0"/>
              </a:rPr>
              <a:t>WANs</a:t>
            </a:r>
          </a:p>
          <a:p>
            <a:pPr algn="ctr" defTabSz="685800">
              <a:defRPr/>
            </a:pPr>
            <a:r>
              <a:rPr lang="en-US" sz="3200" b="1" kern="0" dirty="0" smtClean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only</a:t>
            </a:r>
            <a:r>
              <a:rPr lang="en-US" sz="3200" kern="0" dirty="0" smtClean="0">
                <a:solidFill>
                  <a:srgbClr val="006C3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3200" b="1" kern="0" dirty="0" smtClean="0">
                <a:solidFill>
                  <a:srgbClr val="006C31"/>
                </a:solidFill>
                <a:latin typeface="Arial" charset="0"/>
                <a:ea typeface="Arial" charset="0"/>
                <a:cs typeface="Arial" charset="0"/>
              </a:rPr>
              <a:t>significant updates</a:t>
            </a:r>
            <a:endParaRPr lang="en-US" sz="3200" kern="0" dirty="0">
              <a:solidFill>
                <a:srgbClr val="006C3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706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8" dur="indefinite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9" dur="indefinite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1" dur="indefinite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2" dur="indefinite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4" dur="indefinite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5" dur="indefinite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7" dur="indefinite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8" dur="indefinite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0" dur="indefinite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1" dur="indefinite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3" dur="indefinite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4" dur="indefinite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6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7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9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0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2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3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5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6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8" dur="indefinite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9" dur="indefinite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1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2" dur="indefinite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4" dur="indefinite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5" dur="indefinite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7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8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0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1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3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4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6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7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9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40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2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43" dur="indefinite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5" dur="indefinite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46" dur="indefinite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8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49" dur="indefinite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1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52" dur="indefinite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4" dur="indefinite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55" dur="indefinite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7" dur="indefinite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58" dur="indefinite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60" dur="indefinite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1" dur="indefinite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63" dur="indefinite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4" dur="indefinite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66" dur="indefinite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7" dur="indefinite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69" dur="indefinite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70" dur="indefinite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72" dur="indefinite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73" dur="indefinite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75" dur="indefinite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76" dur="indefinite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78" dur="indefinite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79" dur="indefinite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1" dur="indefinite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82" dur="indefinite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4" dur="indefinit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85" dur="indefinite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7" dur="indefinit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88" dur="indefinite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90" dur="indefinite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1" dur="indefinite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1" grpId="0"/>
      <p:bldP spid="11" grpId="1"/>
      <p:bldP spid="12" grpId="0" animBg="1"/>
      <p:bldP spid="12" grpId="1" animBg="1"/>
      <p:bldP spid="42" grpId="0" animBg="1"/>
      <p:bldP spid="42" grpId="1" animBg="1"/>
      <p:bldP spid="19" grpId="0"/>
      <p:bldP spid="19" grpId="1"/>
      <p:bldP spid="20" grpId="0" animBg="1"/>
      <p:bldP spid="20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/>
      <p:bldP spid="25" grpId="1"/>
      <p:bldP spid="31" grpId="0"/>
      <p:bldP spid="31" grpId="1"/>
      <p:bldP spid="40" grpId="0" animBg="1"/>
      <p:bldP spid="40" grpId="1" animBg="1"/>
      <p:bldP spid="38" grpId="0" animBg="1"/>
      <p:bldP spid="38" grpId="1" animBg="1"/>
      <p:bldP spid="34" grpId="0" animBg="1"/>
      <p:bldP spid="34" grpId="1" animBg="1"/>
      <p:bldP spid="35" grpId="0"/>
      <p:bldP spid="35" grpId="1"/>
      <p:bldP spid="36" grpId="0" animBg="1"/>
      <p:bldP spid="36" grpId="1" animBg="1"/>
      <p:bldP spid="50" grpId="0"/>
      <p:bldP spid="50" grpId="1"/>
      <p:bldP spid="51" grpId="0"/>
      <p:bldP spid="51" grpId="1"/>
      <p:bldP spid="30" grpId="0"/>
      <p:bldP spid="30" grpId="1"/>
      <p:bldP spid="5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5261160"/>
              </p:ext>
            </p:extLst>
          </p:nvPr>
        </p:nvGraphicFramePr>
        <p:xfrm>
          <a:off x="260161" y="1338165"/>
          <a:ext cx="8623678" cy="29956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21533"/>
            <a:ext cx="8515350" cy="783228"/>
          </a:xfrm>
        </p:spPr>
        <p:txBody>
          <a:bodyPr>
            <a:normAutofit/>
          </a:bodyPr>
          <a:lstStyle/>
          <a:p>
            <a:r>
              <a:rPr lang="en-US" sz="3200" dirty="0" smtClean="0"/>
              <a:t>Key Finding: Study </a:t>
            </a:r>
            <a:r>
              <a:rPr lang="en-US" sz="3200" dirty="0"/>
              <a:t>of Update Significance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CF02B-730C-42A4-AB4A-0623F3D2E3E7}" type="slidenum">
              <a:rPr lang="en-US" altLang="en-US" smtClean="0"/>
              <a:pPr/>
              <a:t>14</a:t>
            </a:fld>
            <a:endParaRPr lang="en-US" altLang="en-US" sz="1200"/>
          </a:p>
        </p:txBody>
      </p:sp>
      <p:sp>
        <p:nvSpPr>
          <p:cNvPr id="12" name="Oval 11"/>
          <p:cNvSpPr/>
          <p:nvPr/>
        </p:nvSpPr>
        <p:spPr bwMode="auto">
          <a:xfrm>
            <a:off x="3444955" y="1521986"/>
            <a:ext cx="1053885" cy="2378866"/>
          </a:xfrm>
          <a:prstGeom prst="ellipse">
            <a:avLst/>
          </a:prstGeom>
          <a:noFill/>
          <a:ln w="38100" cap="flat" cmpd="sng" algn="ctr">
            <a:solidFill>
              <a:srgbClr val="006C3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latin typeface="Arial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606615" y="3867121"/>
            <a:ext cx="6406463" cy="1037064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defRPr/>
            </a:pPr>
            <a:r>
              <a:rPr lang="en-US" sz="3200" kern="0" dirty="0">
                <a:solidFill>
                  <a:srgbClr val="006C31"/>
                </a:solidFill>
                <a:latin typeface="Arial" charset="0"/>
                <a:ea typeface="Arial" charset="0"/>
                <a:cs typeface="Arial" charset="0"/>
              </a:rPr>
              <a:t>The vast majority of updates are </a:t>
            </a:r>
            <a:r>
              <a:rPr lang="en-US" sz="3200" b="1" i="1" kern="0" dirty="0">
                <a:solidFill>
                  <a:srgbClr val="006C31"/>
                </a:solidFill>
                <a:latin typeface="Arial" charset="0"/>
                <a:ea typeface="Arial" charset="0"/>
                <a:cs typeface="Arial" charset="0"/>
              </a:rPr>
              <a:t>insignificant</a:t>
            </a:r>
          </a:p>
        </p:txBody>
      </p:sp>
    </p:spTree>
    <p:extLst>
      <p:ext uri="{BB962C8B-B14F-4D97-AF65-F5344CB8AC3E}">
        <p14:creationId xmlns:p14="http://schemas.microsoft.com/office/powerpoint/2010/main" val="4149628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6" dur="indefinite"/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7" dur="indefinite"/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9" dur="indefinite"/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0" dur="indefinite"/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2" dur="indefinite"/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3" dur="indefinite"/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5" dur="indefinite"/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6" dur="indefinite"/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8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9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 uiExpand="1">
        <p:bldSub>
          <a:bldChart bld="series"/>
        </p:bldSub>
      </p:bldGraphic>
      <p:bldGraphic spid="7" grpId="1">
        <p:bldSub>
          <a:bldChart bld="series"/>
        </p:bldSub>
      </p:bldGraphic>
      <p:bldP spid="12" grpId="0" animBg="1"/>
      <p:bldP spid="12" grpId="1" animBg="1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200" dirty="0">
                <a:solidFill>
                  <a:schemeClr val="bg1">
                    <a:lumMod val="65000"/>
                  </a:schemeClr>
                </a:solidFill>
              </a:rPr>
              <a:t>Problem &amp; Goal</a:t>
            </a:r>
          </a:p>
          <a:p>
            <a:r>
              <a:rPr lang="en-US" sz="3200" dirty="0">
                <a:solidFill>
                  <a:schemeClr val="bg1">
                    <a:lumMod val="65000"/>
                  </a:schemeClr>
                </a:solidFill>
              </a:rPr>
              <a:t>Background &amp; Motivation</a:t>
            </a:r>
          </a:p>
          <a:p>
            <a:r>
              <a:rPr lang="en-US" sz="3200" dirty="0" smtClean="0">
                <a:solidFill>
                  <a:schemeClr val="bg1">
                    <a:lumMod val="65000"/>
                  </a:schemeClr>
                </a:solidFill>
              </a:rPr>
              <a:t>Gaia </a:t>
            </a:r>
            <a:r>
              <a:rPr lang="en-US" sz="3200" dirty="0">
                <a:solidFill>
                  <a:schemeClr val="bg1">
                    <a:lumMod val="65000"/>
                  </a:schemeClr>
                </a:solidFill>
              </a:rPr>
              <a:t>System Overview</a:t>
            </a:r>
          </a:p>
          <a:p>
            <a:r>
              <a:rPr lang="en-US" sz="3200" dirty="0">
                <a:solidFill>
                  <a:srgbClr val="CC0000"/>
                </a:solidFill>
              </a:rPr>
              <a:t>Approximate Synchronous Parallel</a:t>
            </a:r>
          </a:p>
          <a:p>
            <a:r>
              <a:rPr lang="en-US" sz="3200" dirty="0"/>
              <a:t>System </a:t>
            </a:r>
            <a:r>
              <a:rPr lang="en-US" sz="3200" dirty="0" smtClean="0"/>
              <a:t>Implementation</a:t>
            </a:r>
          </a:p>
          <a:p>
            <a:r>
              <a:rPr lang="en-US" sz="3200" dirty="0" smtClean="0"/>
              <a:t>Evaluation</a:t>
            </a:r>
            <a:endParaRPr lang="en-US" sz="3200" dirty="0"/>
          </a:p>
          <a:p>
            <a:r>
              <a:rPr lang="en-US" sz="3200" dirty="0"/>
              <a:t>Conclusion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CF02B-730C-42A4-AB4A-0623F3D2E3E7}" type="slidenum">
              <a:rPr lang="en-US" altLang="en-US" smtClean="0"/>
              <a:pPr/>
              <a:t>15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900519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Approximate Synchronous Parallel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9173695"/>
              </p:ext>
            </p:extLst>
          </p:nvPr>
        </p:nvGraphicFramePr>
        <p:xfrm>
          <a:off x="628650" y="1160834"/>
          <a:ext cx="7886700" cy="37908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47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/>
          <p:cNvSpPr/>
          <p:nvPr/>
        </p:nvSpPr>
        <p:spPr>
          <a:xfrm>
            <a:off x="1666034" y="1568025"/>
            <a:ext cx="1457325" cy="681169"/>
          </a:xfrm>
          <a:prstGeom prst="rect">
            <a:avLst/>
          </a:prstGeom>
          <a:solidFill>
            <a:srgbClr val="5B9BD5">
              <a:lumMod val="40000"/>
              <a:lumOff val="60000"/>
            </a:srgbClr>
          </a:solid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2000" kern="0" dirty="0">
              <a:solidFill>
                <a:prstClr val="black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849977" y="1397979"/>
            <a:ext cx="1457325" cy="681169"/>
          </a:xfrm>
          <a:prstGeom prst="rect">
            <a:avLst/>
          </a:prstGeom>
          <a:solidFill>
            <a:srgbClr val="5B9BD5">
              <a:lumMod val="40000"/>
              <a:lumOff val="60000"/>
            </a:srgbClr>
          </a:solid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2000" kern="0" dirty="0">
              <a:solidFill>
                <a:prstClr val="black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5395827" y="2625752"/>
            <a:ext cx="1484155" cy="272498"/>
          </a:xfrm>
          <a:prstGeom prst="rect">
            <a:avLst/>
          </a:prstGeom>
          <a:solidFill>
            <a:srgbClr val="FF99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Significance Filter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CF02B-730C-42A4-AB4A-0623F3D2E3E7}" type="slidenum">
              <a:rPr lang="en-US" altLang="en-US" smtClean="0"/>
              <a:pPr/>
              <a:t>17</a:t>
            </a:fld>
            <a:endParaRPr lang="en-US" altLang="en-US" sz="1200"/>
          </a:p>
        </p:txBody>
      </p:sp>
      <p:sp>
        <p:nvSpPr>
          <p:cNvPr id="7" name="Rectangle 6"/>
          <p:cNvSpPr/>
          <p:nvPr/>
        </p:nvSpPr>
        <p:spPr>
          <a:xfrm>
            <a:off x="2092569" y="1256141"/>
            <a:ext cx="1457325" cy="681169"/>
          </a:xfrm>
          <a:prstGeom prst="rect">
            <a:avLst/>
          </a:prstGeom>
          <a:solidFill>
            <a:srgbClr val="5B9BD5">
              <a:lumMod val="40000"/>
              <a:lumOff val="60000"/>
            </a:srgbClr>
          </a:solid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2000" kern="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Worker Machine</a:t>
            </a:r>
          </a:p>
        </p:txBody>
      </p:sp>
      <p:sp>
        <p:nvSpPr>
          <p:cNvPr id="9" name="Rectangle 8"/>
          <p:cNvSpPr/>
          <p:nvPr/>
        </p:nvSpPr>
        <p:spPr>
          <a:xfrm>
            <a:off x="5395828" y="1296917"/>
            <a:ext cx="1669990" cy="528875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2000" kern="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Parameter</a:t>
            </a:r>
          </a:p>
          <a:p>
            <a:pPr algn="ctr" defTabSz="685800">
              <a:defRPr/>
            </a:pPr>
            <a:r>
              <a:rPr lang="en-US" sz="2000" kern="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Server</a:t>
            </a:r>
          </a:p>
        </p:txBody>
      </p:sp>
      <p:sp>
        <p:nvSpPr>
          <p:cNvPr id="12" name="Right Arrow 11"/>
          <p:cNvSpPr/>
          <p:nvPr/>
        </p:nvSpPr>
        <p:spPr bwMode="auto">
          <a:xfrm>
            <a:off x="3549894" y="1404571"/>
            <a:ext cx="1845933" cy="230798"/>
          </a:xfrm>
          <a:prstGeom prst="rightArrow">
            <a:avLst/>
          </a:prstGeom>
          <a:solidFill>
            <a:schemeClr val="tx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58642" y="2571525"/>
            <a:ext cx="16225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Arial" charset="0"/>
                <a:ea typeface="Arial" charset="0"/>
                <a:cs typeface="Arial" charset="0"/>
              </a:rPr>
              <a:t>Parameter X</a:t>
            </a:r>
          </a:p>
        </p:txBody>
      </p:sp>
      <p:cxnSp>
        <p:nvCxnSpPr>
          <p:cNvPr id="16" name="Straight Connector 15"/>
          <p:cNvCxnSpPr/>
          <p:nvPr/>
        </p:nvCxnSpPr>
        <p:spPr bwMode="auto">
          <a:xfrm flipV="1">
            <a:off x="2092569" y="1849094"/>
            <a:ext cx="3285586" cy="993021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/>
          <p:cNvCxnSpPr/>
          <p:nvPr/>
        </p:nvCxnSpPr>
        <p:spPr bwMode="auto">
          <a:xfrm flipH="1" flipV="1">
            <a:off x="7065818" y="1825792"/>
            <a:ext cx="1246909" cy="1016323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20" name="Rectangle 19"/>
          <p:cNvSpPr/>
          <p:nvPr/>
        </p:nvSpPr>
        <p:spPr bwMode="auto">
          <a:xfrm>
            <a:off x="4064244" y="2624046"/>
            <a:ext cx="1331583" cy="272498"/>
          </a:xfrm>
          <a:prstGeom prst="rect">
            <a:avLst/>
          </a:prstGeom>
          <a:solidFill>
            <a:srgbClr val="CCE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323825" y="2288404"/>
            <a:ext cx="8229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Arial" charset="0"/>
                <a:ea typeface="Arial" charset="0"/>
                <a:cs typeface="Arial" charset="0"/>
              </a:rPr>
              <a:t>Value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378155" y="2269165"/>
            <a:ext cx="24080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Arial" charset="0"/>
                <a:ea typeface="Arial" charset="0"/>
                <a:cs typeface="Arial" charset="0"/>
              </a:rPr>
              <a:t>Aggregated Update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307302" y="1377087"/>
            <a:ext cx="2226599" cy="403594"/>
          </a:xfrm>
          <a:prstGeom prst="rect">
            <a:avLst/>
          </a:prstGeom>
          <a:solidFill>
            <a:srgbClr val="4472C4">
              <a:lumMod val="20000"/>
              <a:lumOff val="8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2000" kern="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Update (</a:t>
            </a:r>
            <a:r>
              <a:rPr lang="en-US" sz="2000" kern="0" dirty="0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Δ</a:t>
            </a:r>
            <a:r>
              <a:rPr lang="en-US" sz="2000" kern="0" baseline="-25000" dirty="0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1</a:t>
            </a:r>
            <a:r>
              <a:rPr lang="en-US" sz="2000" kern="0" dirty="0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) </a:t>
            </a:r>
            <a:r>
              <a:rPr lang="en-US" sz="2000" kern="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on X</a:t>
            </a:r>
          </a:p>
        </p:txBody>
      </p:sp>
      <p:sp>
        <p:nvSpPr>
          <p:cNvPr id="25" name="Rectangle 24"/>
          <p:cNvSpPr/>
          <p:nvPr/>
        </p:nvSpPr>
        <p:spPr bwMode="auto">
          <a:xfrm>
            <a:off x="2833740" y="3382116"/>
            <a:ext cx="1636378" cy="626875"/>
          </a:xfrm>
          <a:prstGeom prst="rect">
            <a:avLst/>
          </a:prstGeom>
          <a:solidFill>
            <a:srgbClr val="FF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latin typeface="Arial" charset="0"/>
                <a:ea typeface="Arial" charset="0"/>
                <a:cs typeface="Arial" charset="0"/>
              </a:rPr>
              <a:t>Significance Function</a:t>
            </a:r>
          </a:p>
        </p:txBody>
      </p:sp>
      <p:sp>
        <p:nvSpPr>
          <p:cNvPr id="26" name="Down Arrow 25"/>
          <p:cNvSpPr/>
          <p:nvPr/>
        </p:nvSpPr>
        <p:spPr bwMode="auto">
          <a:xfrm rot="2722687">
            <a:off x="4263542" y="2805997"/>
            <a:ext cx="266745" cy="516346"/>
          </a:xfrm>
          <a:prstGeom prst="down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7" name="Down Arrow 26"/>
          <p:cNvSpPr/>
          <p:nvPr/>
        </p:nvSpPr>
        <p:spPr bwMode="auto">
          <a:xfrm rot="3691050">
            <a:off x="4922517" y="2524574"/>
            <a:ext cx="299182" cy="1144579"/>
          </a:xfrm>
          <a:prstGeom prst="down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8" name="Down Arrow 27"/>
          <p:cNvSpPr/>
          <p:nvPr/>
        </p:nvSpPr>
        <p:spPr bwMode="auto">
          <a:xfrm rot="16200000">
            <a:off x="2576264" y="3479171"/>
            <a:ext cx="266745" cy="310937"/>
          </a:xfrm>
          <a:prstGeom prst="down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045422" y="3348493"/>
            <a:ext cx="15087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Arial" charset="0"/>
                <a:ea typeface="Arial" charset="0"/>
                <a:cs typeface="Arial" charset="0"/>
              </a:rPr>
              <a:t>Other </a:t>
            </a:r>
          </a:p>
          <a:p>
            <a:r>
              <a:rPr lang="en-US" sz="2000" dirty="0">
                <a:latin typeface="Arial" charset="0"/>
                <a:ea typeface="Arial" charset="0"/>
                <a:cs typeface="Arial" charset="0"/>
              </a:rPr>
              <a:t>Parameters</a:t>
            </a:r>
          </a:p>
        </p:txBody>
      </p:sp>
      <p:sp>
        <p:nvSpPr>
          <p:cNvPr id="30" name="Rectangle 29"/>
          <p:cNvSpPr/>
          <p:nvPr/>
        </p:nvSpPr>
        <p:spPr bwMode="auto">
          <a:xfrm>
            <a:off x="5087258" y="3368763"/>
            <a:ext cx="1636378" cy="626875"/>
          </a:xfrm>
          <a:prstGeom prst="rect">
            <a:avLst/>
          </a:prstGeom>
          <a:solidFill>
            <a:srgbClr val="FFCC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latin typeface="Arial" charset="0"/>
                <a:ea typeface="Arial" charset="0"/>
                <a:cs typeface="Arial" charset="0"/>
              </a:rPr>
              <a:t>Significance Threshold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522302" y="3439826"/>
            <a:ext cx="579005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700" dirty="0">
                <a:latin typeface="Arial" charset="0"/>
                <a:ea typeface="Arial" charset="0"/>
                <a:cs typeface="Arial" charset="0"/>
              </a:rPr>
              <a:t>&gt;?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2709636" y="4119521"/>
                <a:ext cx="1957331" cy="6849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‖"/>
                          <m:endChr m:val="‖"/>
                          <m:ctrlPr>
                            <a:rPr lang="en-US" sz="2000" i="1" smtClean="0">
                              <a:solidFill>
                                <a:srgbClr val="002060"/>
                              </a:solidFill>
                              <a:latin typeface="Cambria Math" charset="0"/>
                              <a:ea typeface="Arial" charset="0"/>
                              <a:cs typeface="Arial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000" i="1">
                                  <a:solidFill>
                                    <a:srgbClr val="002060"/>
                                  </a:solidFill>
                                  <a:latin typeface="Cambria Math" charset="0"/>
                                  <a:ea typeface="Arial" charset="0"/>
                                  <a:cs typeface="Arial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solidFill>
                                    <a:srgbClr val="002060"/>
                                  </a:solidFill>
                                  <a:latin typeface="Cambria Math" charset="0"/>
                                  <a:ea typeface="Arial" charset="0"/>
                                  <a:cs typeface="Arial" charset="0"/>
                                </a:rPr>
                                <m:t>𝐴𝑔𝑔</m:t>
                              </m:r>
                              <m:r>
                                <a:rPr lang="en-US" sz="2000" i="1">
                                  <a:solidFill>
                                    <a:srgbClr val="002060"/>
                                  </a:solidFill>
                                  <a:latin typeface="Cambria Math" charset="0"/>
                                  <a:ea typeface="Arial" charset="0"/>
                                  <a:cs typeface="Arial" charset="0"/>
                                </a:rPr>
                                <m:t>. </m:t>
                              </m:r>
                              <m:r>
                                <a:rPr lang="en-US" sz="2000" i="1">
                                  <a:solidFill>
                                    <a:srgbClr val="002060"/>
                                  </a:solidFill>
                                  <a:latin typeface="Cambria Math" charset="0"/>
                                  <a:ea typeface="Arial" charset="0"/>
                                  <a:cs typeface="Arial" charset="0"/>
                                </a:rPr>
                                <m:t>𝑈𝑝𝑑𝑎𝑡𝑒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2060"/>
                                  </a:solidFill>
                                  <a:latin typeface="Cambria Math" charset="0"/>
                                  <a:ea typeface="Arial" charset="0"/>
                                  <a:cs typeface="Arial" charset="0"/>
                                </a:rPr>
                                <m:t>𝑉𝑎𝑙𝑢𝑒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2000" dirty="0">
                  <a:solidFill>
                    <a:srgbClr val="002060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9636" y="4119521"/>
                <a:ext cx="1957331" cy="684931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5755476" y="4064180"/>
                <a:ext cx="625492" cy="7280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>
                              <a:solidFill>
                                <a:srgbClr val="002060"/>
                              </a:solidFill>
                              <a:latin typeface="Cambria Math" charset="0"/>
                              <a:ea typeface="Arial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rgbClr val="002060"/>
                              </a:solidFill>
                              <a:latin typeface="Cambria Math" charset="0"/>
                              <a:ea typeface="Arial" charset="0"/>
                              <a:cs typeface="Arial" charset="0"/>
                            </a:rPr>
                            <m:t>1%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000" i="1">
                                  <a:solidFill>
                                    <a:srgbClr val="002060"/>
                                  </a:solidFill>
                                  <a:latin typeface="Cambria Math" charset="0"/>
                                  <a:ea typeface="Arial" charset="0"/>
                                  <a:cs typeface="Arial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i="1">
                                  <a:solidFill>
                                    <a:srgbClr val="002060"/>
                                  </a:solidFill>
                                  <a:latin typeface="Cambria Math" charset="0"/>
                                  <a:ea typeface="Arial" charset="0"/>
                                  <a:cs typeface="Arial" charset="0"/>
                                </a:rPr>
                                <m:t>𝑇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000" dirty="0">
                  <a:solidFill>
                    <a:srgbClr val="002060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5476" y="4064180"/>
                <a:ext cx="625492" cy="72808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/>
          <p:cNvSpPr txBox="1"/>
          <p:nvPr/>
        </p:nvSpPr>
        <p:spPr>
          <a:xfrm>
            <a:off x="5719475" y="4064180"/>
            <a:ext cx="684803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700" dirty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1%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334024" y="1375042"/>
            <a:ext cx="2125779" cy="403594"/>
          </a:xfrm>
          <a:prstGeom prst="rect">
            <a:avLst/>
          </a:prstGeom>
          <a:solidFill>
            <a:srgbClr val="4472C4">
              <a:lumMod val="20000"/>
              <a:lumOff val="8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2000" kern="0" dirty="0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Update </a:t>
            </a:r>
            <a:r>
              <a:rPr lang="en-US" sz="2000" kern="0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(Δ</a:t>
            </a:r>
            <a:r>
              <a:rPr lang="en-US" sz="2000" kern="0" baseline="-25000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2</a:t>
            </a:r>
            <a:r>
              <a:rPr lang="en-US" sz="2000" kern="0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) </a:t>
            </a:r>
            <a:r>
              <a:rPr lang="en-US" sz="2000" kern="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on X</a:t>
            </a:r>
          </a:p>
        </p:txBody>
      </p:sp>
      <p:sp>
        <p:nvSpPr>
          <p:cNvPr id="3" name="Rectangle 2"/>
          <p:cNvSpPr/>
          <p:nvPr/>
        </p:nvSpPr>
        <p:spPr>
          <a:xfrm>
            <a:off x="6050696" y="2963844"/>
            <a:ext cx="4235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ker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Δ</a:t>
            </a:r>
            <a:r>
              <a:rPr lang="en-US" kern="0" baseline="-2500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1</a:t>
            </a:r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6050696" y="2973093"/>
            <a:ext cx="9499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kern="0" dirty="0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Δ</a:t>
            </a:r>
            <a:r>
              <a:rPr lang="en-US" kern="0" baseline="-25000" dirty="0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1</a:t>
            </a:r>
            <a:r>
              <a:rPr lang="en-US" kern="0" dirty="0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+Δ</a:t>
            </a:r>
            <a:r>
              <a:rPr lang="en-US" kern="0" baseline="-25000" dirty="0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2</a:t>
            </a:r>
            <a:endParaRPr lang="en-US" dirty="0"/>
          </a:p>
        </p:txBody>
      </p:sp>
      <p:sp>
        <p:nvSpPr>
          <p:cNvPr id="39" name="Rectangle 38"/>
          <p:cNvSpPr/>
          <p:nvPr/>
        </p:nvSpPr>
        <p:spPr>
          <a:xfrm>
            <a:off x="6071172" y="2998115"/>
            <a:ext cx="2805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kern="0" dirty="0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114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56 0.00031 L 0.26111 0.0009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78" y="31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6042 0.00216 L 0.23577 0.23519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33" y="116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9" presetClass="emph" presetSubtype="0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7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8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55 0.00031 L 0.26111 0.00093 " pathEditMode="relative" rAng="0" ptsTypes="AA">
                                      <p:cBhvr>
                                        <p:cTn id="4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78" y="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6042 0.00216 L 0.23576 0.23519 " pathEditMode="relative" rAng="0" ptsTypes="AA">
                                      <p:cBhvr>
                                        <p:cTn id="5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33" y="116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9" presetClass="emph" presetSubtype="0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4" dur="indefinite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5" dur="indefinite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2" grpId="0" animBg="1"/>
      <p:bldP spid="14" grpId="0"/>
      <p:bldP spid="20" grpId="0" animBg="1"/>
      <p:bldP spid="22" grpId="0"/>
      <p:bldP spid="23" grpId="0"/>
      <p:bldP spid="13" grpId="0" animBg="1"/>
      <p:bldP spid="13" grpId="1" animBg="1"/>
      <p:bldP spid="13" grpId="2" animBg="1"/>
      <p:bldP spid="13" grpId="3" animBg="1"/>
      <p:bldP spid="25" grpId="0" animBg="1"/>
      <p:bldP spid="26" grpId="0" animBg="1"/>
      <p:bldP spid="27" grpId="0" animBg="1"/>
      <p:bldP spid="28" grpId="0" animBg="1"/>
      <p:bldP spid="29" grpId="0"/>
      <p:bldP spid="30" grpId="0" animBg="1"/>
      <p:bldP spid="31" grpId="0"/>
      <p:bldP spid="33" grpId="0"/>
      <p:bldP spid="34" grpId="0"/>
      <p:bldP spid="24" grpId="0"/>
      <p:bldP spid="24" grpId="1"/>
      <p:bldP spid="36" grpId="0" animBg="1"/>
      <p:bldP spid="36" grpId="1" animBg="1"/>
      <p:bldP spid="36" grpId="2" animBg="1"/>
      <p:bldP spid="36" grpId="3" animBg="1"/>
      <p:bldP spid="3" grpId="0"/>
      <p:bldP spid="3" grpId="1"/>
      <p:bldP spid="37" grpId="1"/>
      <p:bldP spid="39" grpId="0"/>
      <p:bldP spid="39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Approximate Synchronous Parallel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488220"/>
              </p:ext>
            </p:extLst>
          </p:nvPr>
        </p:nvGraphicFramePr>
        <p:xfrm>
          <a:off x="628650" y="1160834"/>
          <a:ext cx="7886700" cy="37908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542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ASP Selective Barrier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CF02B-730C-42A4-AB4A-0623F3D2E3E7}" type="slidenum">
              <a:rPr lang="en-US" altLang="en-US" smtClean="0"/>
              <a:pPr/>
              <a:t>19</a:t>
            </a:fld>
            <a:endParaRPr lang="en-US" altLang="en-US" sz="1200"/>
          </a:p>
        </p:txBody>
      </p:sp>
      <p:sp>
        <p:nvSpPr>
          <p:cNvPr id="8" name="Rounded Rectangle 7"/>
          <p:cNvSpPr/>
          <p:nvPr/>
        </p:nvSpPr>
        <p:spPr>
          <a:xfrm>
            <a:off x="1445741" y="1212435"/>
            <a:ext cx="2578608" cy="1179576"/>
          </a:xfrm>
          <a:prstGeom prst="roundRect">
            <a:avLst/>
          </a:prstGeom>
          <a:solidFill>
            <a:sysClr val="window" lastClr="FFFFFF">
              <a:lumMod val="95000"/>
            </a:sysClr>
          </a:solidFill>
          <a:ln w="28575" cap="flat" cmpd="sng" algn="ctr">
            <a:solidFill>
              <a:sysClr val="window" lastClr="FFFFFF">
                <a:lumMod val="50000"/>
              </a:sysClr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kern="0" dirty="0">
              <a:solidFill>
                <a:prstClr val="black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92105" y="889324"/>
            <a:ext cx="1804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Data Center 1 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911690" y="1165866"/>
            <a:ext cx="2581640" cy="1177609"/>
          </a:xfrm>
          <a:prstGeom prst="roundRect">
            <a:avLst/>
          </a:prstGeom>
          <a:solidFill>
            <a:sysClr val="window" lastClr="FFFFFF">
              <a:lumMod val="95000"/>
            </a:sysClr>
          </a:solidFill>
          <a:ln w="28575" cap="flat" cmpd="sng" algn="ctr">
            <a:solidFill>
              <a:sysClr val="window" lastClr="FFFFFF">
                <a:lumMod val="50000"/>
              </a:sysClr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kern="0" dirty="0">
              <a:solidFill>
                <a:prstClr val="black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70742" y="852668"/>
            <a:ext cx="1815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Data Center 2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026226" y="1422097"/>
            <a:ext cx="1080488" cy="530804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2800" kern="0" dirty="0">
              <a:solidFill>
                <a:prstClr val="black"/>
              </a:solidFill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14" name="Straight Arrow Connector 13"/>
          <p:cNvCxnSpPr>
            <a:stCxn id="12" idx="3"/>
            <a:endCxn id="18" idx="1"/>
          </p:cNvCxnSpPr>
          <p:nvPr/>
        </p:nvCxnSpPr>
        <p:spPr>
          <a:xfrm flipV="1">
            <a:off x="3106714" y="1686320"/>
            <a:ext cx="2441694" cy="1179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/>
            </a:solidFill>
            <a:prstDash val="sysDot"/>
            <a:miter lim="800000"/>
            <a:headEnd type="triangle" w="med" len="med"/>
            <a:tailEnd type="triangle" w="med" len="med"/>
          </a:ln>
          <a:effectLst/>
        </p:spPr>
      </p:cxnSp>
      <p:sp>
        <p:nvSpPr>
          <p:cNvPr id="18" name="Rectangle 17"/>
          <p:cNvSpPr/>
          <p:nvPr/>
        </p:nvSpPr>
        <p:spPr>
          <a:xfrm>
            <a:off x="5548408" y="1416983"/>
            <a:ext cx="1308203" cy="538673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2800" kern="0" dirty="0">
              <a:solidFill>
                <a:prstClr val="black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743924" y="1941548"/>
            <a:ext cx="2009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Parameter Server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240115" y="1921525"/>
            <a:ext cx="2098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Parameter Server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574857" y="1518490"/>
            <a:ext cx="1344168" cy="475488"/>
          </a:xfrm>
          <a:prstGeom prst="rect">
            <a:avLst/>
          </a:prstGeom>
          <a:solidFill>
            <a:srgbClr val="4472C4">
              <a:lumMod val="20000"/>
              <a:lumOff val="8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kern="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Significant Update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430957" y="1515676"/>
            <a:ext cx="1344168" cy="475488"/>
          </a:xfrm>
          <a:prstGeom prst="rect">
            <a:avLst/>
          </a:prstGeom>
          <a:solidFill>
            <a:srgbClr val="4472C4">
              <a:lumMod val="20000"/>
              <a:lumOff val="8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kern="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Significant Update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296724" y="1506574"/>
            <a:ext cx="1344168" cy="475488"/>
          </a:xfrm>
          <a:prstGeom prst="rect">
            <a:avLst/>
          </a:prstGeom>
          <a:solidFill>
            <a:srgbClr val="4472C4">
              <a:lumMod val="20000"/>
              <a:lumOff val="8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kern="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Significant Update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101216" y="1515676"/>
            <a:ext cx="1341082" cy="475685"/>
          </a:xfrm>
          <a:prstGeom prst="rect">
            <a:avLst/>
          </a:prstGeom>
          <a:solidFill>
            <a:srgbClr val="4472C4">
              <a:lumMod val="20000"/>
              <a:lumOff val="8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kern="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Significant Update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556542" y="2282354"/>
            <a:ext cx="18357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Arrive too late!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413470" y="3319615"/>
            <a:ext cx="2578608" cy="1179576"/>
          </a:xfrm>
          <a:prstGeom prst="roundRect">
            <a:avLst/>
          </a:prstGeom>
          <a:solidFill>
            <a:sysClr val="window" lastClr="FFFFFF">
              <a:lumMod val="95000"/>
            </a:sysClr>
          </a:solidFill>
          <a:ln w="28575" cap="flat" cmpd="sng" algn="ctr">
            <a:solidFill>
              <a:sysClr val="window" lastClr="FFFFFF">
                <a:lumMod val="50000"/>
              </a:sysClr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kern="0" dirty="0">
              <a:solidFill>
                <a:prstClr val="black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297323" y="3000021"/>
            <a:ext cx="1753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Data Center 1 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911690" y="3320589"/>
            <a:ext cx="2581640" cy="1179576"/>
          </a:xfrm>
          <a:prstGeom prst="roundRect">
            <a:avLst/>
          </a:prstGeom>
          <a:solidFill>
            <a:sysClr val="window" lastClr="FFFFFF">
              <a:lumMod val="95000"/>
            </a:sysClr>
          </a:solidFill>
          <a:ln w="28575" cap="flat" cmpd="sng" algn="ctr">
            <a:solidFill>
              <a:sysClr val="window" lastClr="FFFFFF">
                <a:lumMod val="50000"/>
              </a:sysClr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kern="0" dirty="0">
              <a:solidFill>
                <a:prstClr val="black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966454" y="2969453"/>
            <a:ext cx="17374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Data Center 2 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028042" y="3567236"/>
            <a:ext cx="1080488" cy="530804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2800" kern="0" dirty="0">
              <a:solidFill>
                <a:prstClr val="black"/>
              </a:solidFill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34" name="Straight Arrow Connector 33"/>
          <p:cNvCxnSpPr>
            <a:stCxn id="33" idx="3"/>
            <a:endCxn id="35" idx="1"/>
          </p:cNvCxnSpPr>
          <p:nvPr/>
        </p:nvCxnSpPr>
        <p:spPr>
          <a:xfrm flipV="1">
            <a:off x="3108530" y="3828704"/>
            <a:ext cx="2526901" cy="3934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/>
            </a:solidFill>
            <a:prstDash val="sysDot"/>
            <a:miter lim="800000"/>
            <a:headEnd type="triangle" w="med" len="med"/>
            <a:tailEnd type="triangle" w="med" len="med"/>
          </a:ln>
          <a:effectLst/>
        </p:spPr>
      </p:cxnSp>
      <p:sp>
        <p:nvSpPr>
          <p:cNvPr id="35" name="Rectangle 34"/>
          <p:cNvSpPr/>
          <p:nvPr/>
        </p:nvSpPr>
        <p:spPr>
          <a:xfrm>
            <a:off x="5635431" y="3559367"/>
            <a:ext cx="1308203" cy="538673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2800" kern="0" dirty="0">
              <a:solidFill>
                <a:prstClr val="black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750920" y="4073323"/>
            <a:ext cx="2100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Parameter Server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289073" y="4050634"/>
            <a:ext cx="2152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Parameter Server</a:t>
            </a:r>
          </a:p>
        </p:txBody>
      </p:sp>
      <p:sp>
        <p:nvSpPr>
          <p:cNvPr id="38" name="Rectangle 37"/>
          <p:cNvSpPr/>
          <p:nvPr/>
        </p:nvSpPr>
        <p:spPr>
          <a:xfrm>
            <a:off x="2576091" y="3592391"/>
            <a:ext cx="1344168" cy="475488"/>
          </a:xfrm>
          <a:prstGeom prst="rect">
            <a:avLst/>
          </a:prstGeom>
          <a:solidFill>
            <a:srgbClr val="4472C4">
              <a:lumMod val="20000"/>
              <a:lumOff val="8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kern="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Significant Update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399240" y="3611928"/>
            <a:ext cx="1344168" cy="475488"/>
          </a:xfrm>
          <a:prstGeom prst="rect">
            <a:avLst/>
          </a:prstGeom>
          <a:solidFill>
            <a:srgbClr val="4472C4">
              <a:lumMod val="20000"/>
              <a:lumOff val="8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kern="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Significant Update</a:t>
            </a:r>
          </a:p>
        </p:txBody>
      </p:sp>
      <p:sp>
        <p:nvSpPr>
          <p:cNvPr id="40" name="Rectangle 39"/>
          <p:cNvSpPr/>
          <p:nvPr/>
        </p:nvSpPr>
        <p:spPr>
          <a:xfrm>
            <a:off x="2249924" y="3591208"/>
            <a:ext cx="1344168" cy="475488"/>
          </a:xfrm>
          <a:prstGeom prst="rect">
            <a:avLst/>
          </a:prstGeom>
          <a:solidFill>
            <a:srgbClr val="4472C4">
              <a:lumMod val="20000"/>
              <a:lumOff val="8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kern="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Significant Update</a:t>
            </a:r>
          </a:p>
        </p:txBody>
      </p:sp>
      <p:sp>
        <p:nvSpPr>
          <p:cNvPr id="41" name="Rectangle 40"/>
          <p:cNvSpPr/>
          <p:nvPr/>
        </p:nvSpPr>
        <p:spPr>
          <a:xfrm>
            <a:off x="2122294" y="3609826"/>
            <a:ext cx="1344168" cy="475488"/>
          </a:xfrm>
          <a:prstGeom prst="rect">
            <a:avLst/>
          </a:prstGeom>
          <a:solidFill>
            <a:srgbClr val="4472C4">
              <a:lumMod val="20000"/>
              <a:lumOff val="8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kern="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Significant Update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905054" y="3490901"/>
            <a:ext cx="1178894" cy="673871"/>
          </a:xfrm>
          <a:prstGeom prst="rect">
            <a:avLst/>
          </a:prstGeom>
          <a:solidFill>
            <a:srgbClr val="C00000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kern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SelectiveBarrier</a:t>
            </a:r>
            <a:endParaRPr lang="en-US" kern="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4" name="Rectangle 43"/>
          <p:cNvSpPr/>
          <p:nvPr/>
        </p:nvSpPr>
        <p:spPr bwMode="auto">
          <a:xfrm>
            <a:off x="5732102" y="3604415"/>
            <a:ext cx="92912" cy="92320"/>
          </a:xfrm>
          <a:prstGeom prst="rect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 sz="3600" b="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5" name="Rectangle 44"/>
          <p:cNvSpPr/>
          <p:nvPr/>
        </p:nvSpPr>
        <p:spPr bwMode="auto">
          <a:xfrm>
            <a:off x="5825014" y="3895926"/>
            <a:ext cx="92912" cy="92320"/>
          </a:xfrm>
          <a:prstGeom prst="rect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 sz="3600" b="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6" name="Rectangle 45"/>
          <p:cNvSpPr/>
          <p:nvPr/>
        </p:nvSpPr>
        <p:spPr bwMode="auto">
          <a:xfrm>
            <a:off x="6060528" y="3766355"/>
            <a:ext cx="92912" cy="92320"/>
          </a:xfrm>
          <a:prstGeom prst="rect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 sz="3600" b="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7" name="Rectangle 46"/>
          <p:cNvSpPr/>
          <p:nvPr/>
        </p:nvSpPr>
        <p:spPr bwMode="auto">
          <a:xfrm>
            <a:off x="6453527" y="3669778"/>
            <a:ext cx="92912" cy="92320"/>
          </a:xfrm>
          <a:prstGeom prst="rect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 sz="3600" b="1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026" name="Picture 2" descr="Image result for sto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5555" y="3205469"/>
            <a:ext cx="361767" cy="361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Rounded Rectangle 41"/>
          <p:cNvSpPr/>
          <p:nvPr/>
        </p:nvSpPr>
        <p:spPr>
          <a:xfrm>
            <a:off x="1588915" y="2158546"/>
            <a:ext cx="5717261" cy="943561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defRPr/>
            </a:pPr>
            <a:r>
              <a:rPr lang="en-US" sz="2800" kern="0" dirty="0" smtClean="0">
                <a:solidFill>
                  <a:srgbClr val="006C31"/>
                </a:solidFill>
                <a:latin typeface="Arial" charset="0"/>
                <a:ea typeface="Arial" charset="0"/>
                <a:cs typeface="Arial" charset="0"/>
              </a:rPr>
              <a:t>Only workers </a:t>
            </a:r>
            <a:r>
              <a:rPr lang="en-US" sz="2800" kern="0" smtClean="0">
                <a:solidFill>
                  <a:srgbClr val="006C31"/>
                </a:solidFill>
                <a:latin typeface="Arial" charset="0"/>
                <a:ea typeface="Arial" charset="0"/>
                <a:cs typeface="Arial" charset="0"/>
              </a:rPr>
              <a:t>that depend on these parameters are blocked</a:t>
            </a:r>
            <a:endParaRPr lang="en-US" sz="2800" kern="0" dirty="0">
              <a:solidFill>
                <a:srgbClr val="006C3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5396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56 0.00031 L 0.26112 0.00092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78" y="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55 0.00062 L 0.20538 -0.00123 " pathEditMode="relative" rAng="0" ptsTypes="AA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83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56 0.00031 L 0.1849 -0.00062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958" y="-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56 0.00062 L 0.16164 0.00154 " pathEditMode="relative" rAng="0" ptsTypes="AA">
                                      <p:cBhvr>
                                        <p:cTn id="2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95" y="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9" presetClass="emph" presetSubtype="0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8" dur="indefinite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9" dur="indefinite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mph" presetSubtype="0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1" dur="indefinite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2" dur="indefinite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mph" presetSubtype="0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4" dur="indefinite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5" dur="indefinite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mph" presetSubtype="0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7" dur="indefinit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8" dur="indefinite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0" dur="indefinit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1" dur="indefinite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3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4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6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7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9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0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2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3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5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6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8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9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1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2" dur="indefinite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4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5" dur="indefinite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7" dur="indefinite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8" dur="indefinite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55 0.00061 L 0.28333 -0.00618 " pathEditMode="relative" rAng="0" ptsTypes="AA">
                                      <p:cBhvr>
                                        <p:cTn id="94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889" y="-3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000"/>
                            </p:stCondLst>
                            <p:childTnLst>
                              <p:par>
                                <p:cTn id="96" presetID="9" presetClass="emph" presetSubtype="0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7" dur="indefinite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8" dur="indefinite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55 0.00031 L 0.26111 0.00093 " pathEditMode="relative" rAng="0" ptsTypes="AA">
                                      <p:cBhvr>
                                        <p:cTn id="11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78" y="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1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56 0.00031 L 0.25782 -0.00309 " pathEditMode="relative" rAng="0" ptsTypes="AA">
                                      <p:cBhvr>
                                        <p:cTn id="12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604" y="-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2000"/>
                            </p:stCondLst>
                            <p:childTnLst>
                              <p:par>
                                <p:cTn id="12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000"/>
                            </p:stCondLst>
                            <p:childTnLst>
                              <p:par>
                                <p:cTn id="1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56 0.00031 L 0.29341 -0.0037 " pathEditMode="relative" rAng="0" ptsTypes="AA">
                                      <p:cBhvr>
                                        <p:cTn id="13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92" y="-2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3000"/>
                            </p:stCondLst>
                            <p:childTnLst>
                              <p:par>
                                <p:cTn id="13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3000"/>
                            </p:stCondLst>
                            <p:childTnLst>
                              <p:par>
                                <p:cTn id="1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55 0.00031 L 0.31059 0.00062 " pathEditMode="relative" rAng="0" ptsTypes="AA">
                                      <p:cBhvr>
                                        <p:cTn id="14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24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4000"/>
                            </p:stCondLst>
                            <p:childTnLst>
                              <p:par>
                                <p:cTn id="14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 animBg="1"/>
      <p:bldP spid="11" grpId="0"/>
      <p:bldP spid="12" grpId="0" animBg="1"/>
      <p:bldP spid="18" grpId="0" animBg="1"/>
      <p:bldP spid="22" grpId="0"/>
      <p:bldP spid="23" grpId="0"/>
      <p:bldP spid="24" grpId="0" animBg="1"/>
      <p:bldP spid="24" grpId="1" animBg="1"/>
      <p:bldP spid="24" grpId="2" animBg="1"/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  <p:bldP spid="27" grpId="0" animBg="1"/>
      <p:bldP spid="27" grpId="1" animBg="1"/>
      <p:bldP spid="27" grpId="2" animBg="1"/>
      <p:bldP spid="28" grpId="0"/>
      <p:bldP spid="28" grpId="1"/>
      <p:bldP spid="29" grpId="0" animBg="1"/>
      <p:bldP spid="30" grpId="0"/>
      <p:bldP spid="31" grpId="0" animBg="1"/>
      <p:bldP spid="32" grpId="0"/>
      <p:bldP spid="33" grpId="0" animBg="1"/>
      <p:bldP spid="35" grpId="0" animBg="1"/>
      <p:bldP spid="36" grpId="0"/>
      <p:bldP spid="37" grpId="0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3" grpId="0" animBg="1"/>
      <p:bldP spid="43" grpId="1" animBg="1"/>
      <p:bldP spid="43" grpId="2" animBg="1"/>
      <p:bldP spid="43" grpId="3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200" dirty="0">
                <a:solidFill>
                  <a:schemeClr val="bg1">
                    <a:lumMod val="65000"/>
                  </a:schemeClr>
                </a:solidFill>
              </a:rPr>
              <a:t>Problem &amp; Goal</a:t>
            </a:r>
          </a:p>
          <a:p>
            <a:r>
              <a:rPr lang="en-US" sz="3200" dirty="0">
                <a:solidFill>
                  <a:schemeClr val="bg1">
                    <a:lumMod val="65000"/>
                  </a:schemeClr>
                </a:solidFill>
              </a:rPr>
              <a:t>Background &amp; Motivation</a:t>
            </a:r>
          </a:p>
          <a:p>
            <a:r>
              <a:rPr lang="en-US" sz="3200" dirty="0" smtClean="0">
                <a:solidFill>
                  <a:schemeClr val="bg1">
                    <a:lumMod val="65000"/>
                  </a:schemeClr>
                </a:solidFill>
              </a:rPr>
              <a:t>Gaia </a:t>
            </a:r>
            <a:r>
              <a:rPr lang="en-US" sz="3200" dirty="0">
                <a:solidFill>
                  <a:schemeClr val="bg1">
                    <a:lumMod val="65000"/>
                  </a:schemeClr>
                </a:solidFill>
              </a:rPr>
              <a:t>System Overview</a:t>
            </a:r>
          </a:p>
          <a:p>
            <a:r>
              <a:rPr lang="en-US" sz="3200" dirty="0">
                <a:solidFill>
                  <a:schemeClr val="bg1">
                    <a:lumMod val="65000"/>
                  </a:schemeClr>
                </a:solidFill>
              </a:rPr>
              <a:t>Approximate Synchronous Parallel</a:t>
            </a:r>
          </a:p>
          <a:p>
            <a:r>
              <a:rPr lang="en-US" sz="3200" dirty="0">
                <a:solidFill>
                  <a:srgbClr val="CC0000"/>
                </a:solidFill>
              </a:rPr>
              <a:t>System </a:t>
            </a:r>
            <a:r>
              <a:rPr lang="en-US" sz="3200" dirty="0" smtClean="0">
                <a:solidFill>
                  <a:srgbClr val="CC0000"/>
                </a:solidFill>
              </a:rPr>
              <a:t>Implementation</a:t>
            </a:r>
          </a:p>
          <a:p>
            <a:r>
              <a:rPr lang="en-US" sz="3200" dirty="0" smtClean="0"/>
              <a:t>Evaluation</a:t>
            </a:r>
            <a:endParaRPr lang="en-US" sz="3200" dirty="0"/>
          </a:p>
          <a:p>
            <a:r>
              <a:rPr lang="en-US" sz="3200" dirty="0"/>
              <a:t>Conclusion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CF02B-730C-42A4-AB4A-0623F3D2E3E7}" type="slidenum">
              <a:rPr lang="en-US" altLang="en-US" smtClean="0"/>
              <a:pPr/>
              <a:t>20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869795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Put it All Together: The Gaia System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CF02B-730C-42A4-AB4A-0623F3D2E3E7}" type="slidenum">
              <a:rPr lang="en-US" altLang="en-US" smtClean="0"/>
              <a:pPr/>
              <a:t>21</a:t>
            </a:fld>
            <a:endParaRPr lang="en-US" altLang="en-US" sz="1200"/>
          </a:p>
        </p:txBody>
      </p:sp>
      <p:cxnSp>
        <p:nvCxnSpPr>
          <p:cNvPr id="44" name="Straight Connector 43"/>
          <p:cNvCxnSpPr/>
          <p:nvPr/>
        </p:nvCxnSpPr>
        <p:spPr>
          <a:xfrm>
            <a:off x="6874928" y="1397058"/>
            <a:ext cx="9784" cy="3370205"/>
          </a:xfrm>
          <a:prstGeom prst="line">
            <a:avLst/>
          </a:prstGeom>
          <a:noFill/>
          <a:ln w="28575" cap="flat" cmpd="sng" algn="ctr">
            <a:solidFill>
              <a:schemeClr val="tx1"/>
            </a:solidFill>
            <a:prstDash val="dash"/>
            <a:miter lim="800000"/>
          </a:ln>
          <a:effectLst/>
        </p:spPr>
      </p:cxnSp>
      <p:sp>
        <p:nvSpPr>
          <p:cNvPr id="45" name="Rounded Rectangle 44"/>
          <p:cNvSpPr/>
          <p:nvPr/>
        </p:nvSpPr>
        <p:spPr>
          <a:xfrm>
            <a:off x="2723488" y="1794492"/>
            <a:ext cx="4016008" cy="2942331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kern="0" dirty="0">
              <a:solidFill>
                <a:prstClr val="black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2938050" y="2013728"/>
            <a:ext cx="1018399" cy="510851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kern="0" dirty="0">
                <a:solidFill>
                  <a:prstClr val="black"/>
                </a:solidFill>
              </a:rPr>
              <a:t>Local Server</a:t>
            </a:r>
          </a:p>
        </p:txBody>
      </p:sp>
      <p:cxnSp>
        <p:nvCxnSpPr>
          <p:cNvPr id="47" name="Straight Arrow Connector 46"/>
          <p:cNvCxnSpPr>
            <a:stCxn id="49" idx="3"/>
            <a:endCxn id="46" idx="1"/>
          </p:cNvCxnSpPr>
          <p:nvPr/>
        </p:nvCxnSpPr>
        <p:spPr>
          <a:xfrm>
            <a:off x="2178487" y="2074151"/>
            <a:ext cx="759563" cy="195003"/>
          </a:xfrm>
          <a:prstGeom prst="straightConnector1">
            <a:avLst/>
          </a:prstGeom>
          <a:noFill/>
          <a:ln w="57150" cap="flat" cmpd="sng" algn="ctr">
            <a:solidFill>
              <a:sysClr val="windowText" lastClr="000000"/>
            </a:solidFill>
            <a:prstDash val="sysDot"/>
            <a:miter lim="800000"/>
            <a:headEnd type="triangle" w="med" len="med"/>
            <a:tailEnd type="triangle" w="med" len="med"/>
          </a:ln>
          <a:effectLst/>
        </p:spPr>
      </p:cxnSp>
      <p:sp>
        <p:nvSpPr>
          <p:cNvPr id="48" name="TextBox 47"/>
          <p:cNvSpPr txBox="1"/>
          <p:nvPr/>
        </p:nvSpPr>
        <p:spPr>
          <a:xfrm>
            <a:off x="7178936" y="1230280"/>
            <a:ext cx="16806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Gaia Parameter Server</a:t>
            </a:r>
          </a:p>
        </p:txBody>
      </p:sp>
      <p:sp>
        <p:nvSpPr>
          <p:cNvPr id="49" name="Rectangle 48"/>
          <p:cNvSpPr/>
          <p:nvPr/>
        </p:nvSpPr>
        <p:spPr>
          <a:xfrm>
            <a:off x="797743" y="1717535"/>
            <a:ext cx="1380744" cy="713232"/>
          </a:xfrm>
          <a:prstGeom prst="rect">
            <a:avLst/>
          </a:prstGeom>
          <a:solidFill>
            <a:srgbClr val="4472C4">
              <a:lumMod val="20000"/>
              <a:lumOff val="80000"/>
            </a:srgbClr>
          </a:solid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kern="0" dirty="0">
                <a:solidFill>
                  <a:prstClr val="black"/>
                </a:solidFill>
              </a:rPr>
              <a:t>Worker Machine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780279" y="3654005"/>
            <a:ext cx="1337858" cy="510851"/>
          </a:xfrm>
          <a:prstGeom prst="rect">
            <a:avLst/>
          </a:prstGeom>
          <a:solidFill>
            <a:srgbClr val="ED7D31">
              <a:lumMod val="20000"/>
              <a:lumOff val="80000"/>
            </a:srgbClr>
          </a:solid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kern="0" dirty="0">
                <a:solidFill>
                  <a:prstClr val="black"/>
                </a:solidFill>
              </a:rPr>
              <a:t>Significance Filter</a:t>
            </a:r>
          </a:p>
        </p:txBody>
      </p:sp>
      <p:sp>
        <p:nvSpPr>
          <p:cNvPr id="51" name="Cube 50"/>
          <p:cNvSpPr/>
          <p:nvPr/>
        </p:nvSpPr>
        <p:spPr>
          <a:xfrm>
            <a:off x="4594538" y="1864736"/>
            <a:ext cx="1821381" cy="707596"/>
          </a:xfrm>
          <a:prstGeom prst="cube">
            <a:avLst>
              <a:gd name="adj" fmla="val 9372"/>
            </a:avLst>
          </a:prstGeom>
          <a:solidFill>
            <a:srgbClr val="E7E6E6">
              <a:lumMod val="9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kern="0" dirty="0">
                <a:solidFill>
                  <a:prstClr val="black"/>
                </a:solidFill>
              </a:rPr>
              <a:t>Parameter Store</a:t>
            </a:r>
          </a:p>
        </p:txBody>
      </p:sp>
      <p:sp>
        <p:nvSpPr>
          <p:cNvPr id="52" name="Rectangle 51"/>
          <p:cNvSpPr/>
          <p:nvPr/>
        </p:nvSpPr>
        <p:spPr>
          <a:xfrm>
            <a:off x="797154" y="2743273"/>
            <a:ext cx="1380744" cy="713232"/>
          </a:xfrm>
          <a:prstGeom prst="rect">
            <a:avLst/>
          </a:prstGeom>
          <a:solidFill>
            <a:srgbClr val="4472C4">
              <a:lumMod val="20000"/>
              <a:lumOff val="80000"/>
            </a:srgbClr>
          </a:solid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kern="0" dirty="0">
                <a:solidFill>
                  <a:prstClr val="black"/>
                </a:solidFill>
              </a:rPr>
              <a:t>Worker Machine</a:t>
            </a:r>
          </a:p>
        </p:txBody>
      </p:sp>
      <p:sp>
        <p:nvSpPr>
          <p:cNvPr id="53" name="Rectangle 52"/>
          <p:cNvSpPr/>
          <p:nvPr/>
        </p:nvSpPr>
        <p:spPr>
          <a:xfrm>
            <a:off x="793678" y="3847092"/>
            <a:ext cx="1384220" cy="709463"/>
          </a:xfrm>
          <a:prstGeom prst="rect">
            <a:avLst/>
          </a:prstGeom>
          <a:solidFill>
            <a:srgbClr val="4472C4">
              <a:lumMod val="20000"/>
              <a:lumOff val="80000"/>
            </a:srgbClr>
          </a:solid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kern="0" dirty="0">
                <a:solidFill>
                  <a:prstClr val="black"/>
                </a:solidFill>
              </a:rPr>
              <a:t>Worker Machine</a:t>
            </a:r>
          </a:p>
        </p:txBody>
      </p:sp>
      <p:cxnSp>
        <p:nvCxnSpPr>
          <p:cNvPr id="54" name="Straight Arrow Connector 53"/>
          <p:cNvCxnSpPr>
            <a:stCxn id="52" idx="3"/>
            <a:endCxn id="46" idx="1"/>
          </p:cNvCxnSpPr>
          <p:nvPr/>
        </p:nvCxnSpPr>
        <p:spPr>
          <a:xfrm flipV="1">
            <a:off x="2177898" y="2269154"/>
            <a:ext cx="760152" cy="830735"/>
          </a:xfrm>
          <a:prstGeom prst="straightConnector1">
            <a:avLst/>
          </a:prstGeom>
          <a:noFill/>
          <a:ln w="57150" cap="flat" cmpd="sng" algn="ctr">
            <a:solidFill>
              <a:sysClr val="windowText" lastClr="000000"/>
            </a:solidFill>
            <a:prstDash val="sysDot"/>
            <a:miter lim="800000"/>
            <a:headEnd type="triangle" w="med" len="med"/>
            <a:tailEnd type="triangle" w="med" len="med"/>
          </a:ln>
          <a:effectLst/>
        </p:spPr>
      </p:cxnSp>
      <p:cxnSp>
        <p:nvCxnSpPr>
          <p:cNvPr id="55" name="Straight Arrow Connector 54"/>
          <p:cNvCxnSpPr>
            <a:stCxn id="53" idx="3"/>
            <a:endCxn id="46" idx="1"/>
          </p:cNvCxnSpPr>
          <p:nvPr/>
        </p:nvCxnSpPr>
        <p:spPr>
          <a:xfrm flipV="1">
            <a:off x="2177898" y="2269154"/>
            <a:ext cx="760152" cy="1932670"/>
          </a:xfrm>
          <a:prstGeom prst="straightConnector1">
            <a:avLst/>
          </a:prstGeom>
          <a:noFill/>
          <a:ln w="57150" cap="flat" cmpd="sng" algn="ctr">
            <a:solidFill>
              <a:sysClr val="windowText" lastClr="000000"/>
            </a:solidFill>
            <a:prstDash val="sysDot"/>
            <a:miter lim="800000"/>
            <a:headEnd type="triangle" w="med" len="med"/>
            <a:tailEnd type="triangle" w="med" len="med"/>
          </a:ln>
          <a:effectLst/>
        </p:spPr>
      </p:cxnSp>
      <p:sp>
        <p:nvSpPr>
          <p:cNvPr id="56" name="Rectangle 55"/>
          <p:cNvSpPr/>
          <p:nvPr/>
        </p:nvSpPr>
        <p:spPr>
          <a:xfrm>
            <a:off x="5610121" y="2870642"/>
            <a:ext cx="959295" cy="622857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kern="0" dirty="0">
                <a:solidFill>
                  <a:prstClr val="black"/>
                </a:solidFill>
              </a:rPr>
              <a:t>Mirror Server</a:t>
            </a:r>
          </a:p>
        </p:txBody>
      </p:sp>
      <p:sp>
        <p:nvSpPr>
          <p:cNvPr id="57" name="Rectangle 56"/>
          <p:cNvSpPr/>
          <p:nvPr/>
        </p:nvSpPr>
        <p:spPr>
          <a:xfrm>
            <a:off x="5618798" y="3618922"/>
            <a:ext cx="969905" cy="664393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kern="0" dirty="0">
                <a:solidFill>
                  <a:prstClr val="black"/>
                </a:solidFill>
              </a:rPr>
              <a:t>Mirror Client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522448" y="1129093"/>
            <a:ext cx="2053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Data Center Boundary</a:t>
            </a:r>
          </a:p>
        </p:txBody>
      </p:sp>
      <p:cxnSp>
        <p:nvCxnSpPr>
          <p:cNvPr id="59" name="Straight Arrow Connector 58"/>
          <p:cNvCxnSpPr>
            <a:endCxn id="71" idx="1"/>
          </p:cNvCxnSpPr>
          <p:nvPr/>
        </p:nvCxnSpPr>
        <p:spPr>
          <a:xfrm flipV="1">
            <a:off x="6588703" y="3291124"/>
            <a:ext cx="960481" cy="684194"/>
          </a:xfrm>
          <a:prstGeom prst="straightConnector1">
            <a:avLst/>
          </a:prstGeom>
          <a:noFill/>
          <a:ln w="57150" cap="flat" cmpd="sng" algn="ctr">
            <a:solidFill>
              <a:sysClr val="windowText" lastClr="000000"/>
            </a:solidFill>
            <a:prstDash val="sysDot"/>
            <a:miter lim="800000"/>
            <a:headEnd type="triangle" w="med" len="med"/>
            <a:tailEnd type="triangle" w="med" len="med"/>
          </a:ln>
          <a:effectLst/>
        </p:spPr>
      </p:cxnSp>
      <p:cxnSp>
        <p:nvCxnSpPr>
          <p:cNvPr id="60" name="Straight Arrow Connector 59"/>
          <p:cNvCxnSpPr>
            <a:stCxn id="71" idx="1"/>
            <a:endCxn id="56" idx="3"/>
          </p:cNvCxnSpPr>
          <p:nvPr/>
        </p:nvCxnSpPr>
        <p:spPr>
          <a:xfrm flipH="1" flipV="1">
            <a:off x="6569416" y="3182071"/>
            <a:ext cx="979768" cy="109053"/>
          </a:xfrm>
          <a:prstGeom prst="straightConnector1">
            <a:avLst/>
          </a:prstGeom>
          <a:noFill/>
          <a:ln w="57150" cap="flat" cmpd="sng" algn="ctr">
            <a:solidFill>
              <a:sysClr val="windowText" lastClr="000000"/>
            </a:solidFill>
            <a:prstDash val="sysDot"/>
            <a:miter lim="800000"/>
            <a:headEnd type="triangle" w="med" len="med"/>
            <a:tailEnd type="triangle" w="med" len="med"/>
          </a:ln>
          <a:effectLst/>
        </p:spPr>
      </p:cxnSp>
      <p:cxnSp>
        <p:nvCxnSpPr>
          <p:cNvPr id="61" name="Elbow Connector 60"/>
          <p:cNvCxnSpPr>
            <a:stCxn id="46" idx="3"/>
            <a:endCxn id="51" idx="2"/>
          </p:cNvCxnSpPr>
          <p:nvPr/>
        </p:nvCxnSpPr>
        <p:spPr>
          <a:xfrm flipV="1">
            <a:off x="3956449" y="2251692"/>
            <a:ext cx="638089" cy="17462"/>
          </a:xfrm>
          <a:prstGeom prst="straightConnector1">
            <a:avLst/>
          </a:prstGeom>
          <a:noFill/>
          <a:ln w="57150" cap="flat" cmpd="sng" algn="ctr">
            <a:solidFill>
              <a:sysClr val="windowText" lastClr="000000"/>
            </a:solidFill>
            <a:prstDash val="solid"/>
            <a:miter lim="800000"/>
            <a:headEnd type="triangle" w="med" len="med"/>
            <a:tailEnd type="triangle" w="med" len="med"/>
          </a:ln>
          <a:effectLst/>
        </p:spPr>
      </p:cxnSp>
      <p:cxnSp>
        <p:nvCxnSpPr>
          <p:cNvPr id="62" name="Elbow Connector 61"/>
          <p:cNvCxnSpPr>
            <a:stCxn id="46" idx="2"/>
            <a:endCxn id="50" idx="0"/>
          </p:cNvCxnSpPr>
          <p:nvPr/>
        </p:nvCxnSpPr>
        <p:spPr>
          <a:xfrm rot="16200000" flipH="1">
            <a:off x="2883516" y="3088313"/>
            <a:ext cx="1129426" cy="1958"/>
          </a:xfrm>
          <a:prstGeom prst="bentConnector3">
            <a:avLst>
              <a:gd name="adj1" fmla="val 50000"/>
            </a:avLst>
          </a:prstGeom>
          <a:noFill/>
          <a:ln w="571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63" name="Rectangle 62"/>
          <p:cNvSpPr/>
          <p:nvPr/>
        </p:nvSpPr>
        <p:spPr>
          <a:xfrm>
            <a:off x="4311651" y="3164022"/>
            <a:ext cx="996696" cy="649224"/>
          </a:xfrm>
          <a:prstGeom prst="rect">
            <a:avLst/>
          </a:prstGeom>
          <a:solidFill>
            <a:srgbClr val="E7E6E6">
              <a:lumMod val="9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defRPr/>
            </a:pPr>
            <a:r>
              <a:rPr lang="en-US" kern="0" dirty="0">
                <a:solidFill>
                  <a:prstClr val="black"/>
                </a:solidFill>
              </a:rPr>
              <a:t>Control Queue</a:t>
            </a:r>
          </a:p>
        </p:txBody>
      </p:sp>
      <p:sp>
        <p:nvSpPr>
          <p:cNvPr id="64" name="Rectangle 63"/>
          <p:cNvSpPr/>
          <p:nvPr/>
        </p:nvSpPr>
        <p:spPr>
          <a:xfrm>
            <a:off x="4321946" y="3923583"/>
            <a:ext cx="998980" cy="651692"/>
          </a:xfrm>
          <a:prstGeom prst="rect">
            <a:avLst/>
          </a:prstGeom>
          <a:solidFill>
            <a:srgbClr val="E7E6E6">
              <a:lumMod val="9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defRPr/>
            </a:pPr>
            <a:r>
              <a:rPr lang="en-US" kern="0" dirty="0">
                <a:solidFill>
                  <a:prstClr val="black"/>
                </a:solidFill>
              </a:rPr>
              <a:t>Data Queue</a:t>
            </a:r>
          </a:p>
        </p:txBody>
      </p:sp>
      <p:cxnSp>
        <p:nvCxnSpPr>
          <p:cNvPr id="65" name="Elbow Connector 64"/>
          <p:cNvCxnSpPr>
            <a:stCxn id="51" idx="3"/>
            <a:endCxn id="50" idx="0"/>
          </p:cNvCxnSpPr>
          <p:nvPr/>
        </p:nvCxnSpPr>
        <p:spPr>
          <a:xfrm rot="5400000">
            <a:off x="3919804" y="2101737"/>
            <a:ext cx="1081673" cy="2022863"/>
          </a:xfrm>
          <a:prstGeom prst="bentConnector3">
            <a:avLst>
              <a:gd name="adj1" fmla="val 41217"/>
            </a:avLst>
          </a:prstGeom>
          <a:noFill/>
          <a:ln w="57150" cap="flat" cmpd="sng" algn="ctr">
            <a:solidFill>
              <a:sysClr val="windowText" lastClr="000000"/>
            </a:solidFill>
            <a:prstDash val="solid"/>
            <a:miter lim="800000"/>
            <a:headEnd type="triangle" w="med" len="med"/>
            <a:tailEnd type="triangle" w="med" len="med"/>
          </a:ln>
          <a:effectLst/>
        </p:spPr>
      </p:cxnSp>
      <p:cxnSp>
        <p:nvCxnSpPr>
          <p:cNvPr id="66" name="Straight Arrow Connector 65"/>
          <p:cNvCxnSpPr>
            <a:endCxn id="63" idx="1"/>
          </p:cNvCxnSpPr>
          <p:nvPr/>
        </p:nvCxnSpPr>
        <p:spPr>
          <a:xfrm flipV="1">
            <a:off x="4139475" y="3488634"/>
            <a:ext cx="172176" cy="358458"/>
          </a:xfrm>
          <a:prstGeom prst="straightConnector1">
            <a:avLst/>
          </a:prstGeom>
          <a:noFill/>
          <a:ln w="571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67" name="Straight Arrow Connector 66"/>
          <p:cNvCxnSpPr/>
          <p:nvPr/>
        </p:nvCxnSpPr>
        <p:spPr>
          <a:xfrm>
            <a:off x="4164218" y="3923583"/>
            <a:ext cx="157728" cy="352656"/>
          </a:xfrm>
          <a:prstGeom prst="straightConnector1">
            <a:avLst/>
          </a:prstGeom>
          <a:noFill/>
          <a:ln w="571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68" name="Straight Arrow Connector 67"/>
          <p:cNvCxnSpPr>
            <a:stCxn id="63" idx="3"/>
            <a:endCxn id="57" idx="1"/>
          </p:cNvCxnSpPr>
          <p:nvPr/>
        </p:nvCxnSpPr>
        <p:spPr>
          <a:xfrm>
            <a:off x="5308347" y="3488634"/>
            <a:ext cx="310451" cy="462485"/>
          </a:xfrm>
          <a:prstGeom prst="straightConnector1">
            <a:avLst/>
          </a:prstGeom>
          <a:noFill/>
          <a:ln w="571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69" name="Straight Arrow Connector 68"/>
          <p:cNvCxnSpPr>
            <a:stCxn id="64" idx="3"/>
            <a:endCxn id="57" idx="1"/>
          </p:cNvCxnSpPr>
          <p:nvPr/>
        </p:nvCxnSpPr>
        <p:spPr>
          <a:xfrm flipV="1">
            <a:off x="5320926" y="3951119"/>
            <a:ext cx="297872" cy="298310"/>
          </a:xfrm>
          <a:prstGeom prst="straightConnector1">
            <a:avLst/>
          </a:prstGeom>
          <a:noFill/>
          <a:ln w="571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70" name="Straight Arrow Connector 69"/>
          <p:cNvCxnSpPr>
            <a:stCxn id="56" idx="0"/>
          </p:cNvCxnSpPr>
          <p:nvPr/>
        </p:nvCxnSpPr>
        <p:spPr>
          <a:xfrm flipH="1" flipV="1">
            <a:off x="6009806" y="2573684"/>
            <a:ext cx="79963" cy="296958"/>
          </a:xfrm>
          <a:prstGeom prst="straightConnector1">
            <a:avLst/>
          </a:prstGeom>
          <a:noFill/>
          <a:ln w="571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71" name="Rounded Rectangle 70"/>
          <p:cNvSpPr/>
          <p:nvPr/>
        </p:nvSpPr>
        <p:spPr>
          <a:xfrm>
            <a:off x="7549184" y="1814985"/>
            <a:ext cx="1045025" cy="2952277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kern="0" dirty="0">
              <a:solidFill>
                <a:prstClr val="black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2686166" y="1400580"/>
            <a:ext cx="2747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Gaia Parameter Server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7758137" y="2514880"/>
            <a:ext cx="2048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prstClr val="black"/>
                </a:solidFill>
              </a:rPr>
              <a:t>…</a:t>
            </a:r>
          </a:p>
        </p:txBody>
      </p:sp>
      <p:sp>
        <p:nvSpPr>
          <p:cNvPr id="81" name="Rectangle 80"/>
          <p:cNvSpPr/>
          <p:nvPr/>
        </p:nvSpPr>
        <p:spPr>
          <a:xfrm>
            <a:off x="1255156" y="1993035"/>
            <a:ext cx="1023007" cy="246635"/>
          </a:xfrm>
          <a:prstGeom prst="rect">
            <a:avLst/>
          </a:prstGeom>
          <a:solidFill>
            <a:srgbClr val="FFC000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kern="0" dirty="0">
                <a:solidFill>
                  <a:prstClr val="black"/>
                </a:solidFill>
                <a:latin typeface="Calibri" panose="020F0502020204030204"/>
              </a:rPr>
              <a:t>Update</a:t>
            </a:r>
          </a:p>
        </p:txBody>
      </p:sp>
      <p:sp>
        <p:nvSpPr>
          <p:cNvPr id="82" name="Rectangle 81"/>
          <p:cNvSpPr/>
          <p:nvPr/>
        </p:nvSpPr>
        <p:spPr>
          <a:xfrm>
            <a:off x="4654401" y="1992278"/>
            <a:ext cx="1581488" cy="526237"/>
          </a:xfrm>
          <a:prstGeom prst="rect">
            <a:avLst/>
          </a:prstGeom>
          <a:solidFill>
            <a:srgbClr val="FFC000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kern="0" dirty="0">
                <a:solidFill>
                  <a:prstClr val="black"/>
                </a:solidFill>
                <a:latin typeface="Calibri" panose="020F0502020204030204"/>
              </a:rPr>
              <a:t>Aggregated Update</a:t>
            </a:r>
          </a:p>
        </p:txBody>
      </p:sp>
      <p:sp>
        <p:nvSpPr>
          <p:cNvPr id="83" name="Rectangle 82"/>
          <p:cNvSpPr/>
          <p:nvPr/>
        </p:nvSpPr>
        <p:spPr>
          <a:xfrm>
            <a:off x="2981920" y="3676876"/>
            <a:ext cx="1061004" cy="538962"/>
          </a:xfrm>
          <a:prstGeom prst="rect">
            <a:avLst/>
          </a:prstGeom>
          <a:solidFill>
            <a:srgbClr val="C00000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kern="0" smtClean="0">
                <a:solidFill>
                  <a:schemeClr val="bg1"/>
                </a:solidFill>
                <a:latin typeface="Calibri" panose="020F0502020204030204"/>
              </a:rPr>
              <a:t>SelectiveBarrier</a:t>
            </a:r>
            <a:endParaRPr lang="en-US" kern="0" dirty="0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84" name="Rounded Rectangle 83"/>
          <p:cNvSpPr/>
          <p:nvPr/>
        </p:nvSpPr>
        <p:spPr>
          <a:xfrm>
            <a:off x="1063584" y="1175290"/>
            <a:ext cx="7181634" cy="1117048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defRPr/>
            </a:pPr>
            <a:r>
              <a:rPr lang="en-US" sz="3200" b="1" kern="0" dirty="0">
                <a:solidFill>
                  <a:srgbClr val="006C31"/>
                </a:solidFill>
                <a:latin typeface="Arial" charset="0"/>
                <a:ea typeface="Arial" charset="0"/>
                <a:cs typeface="Arial" charset="0"/>
              </a:rPr>
              <a:t>Control messages (</a:t>
            </a:r>
            <a:r>
              <a:rPr lang="en-US" sz="3200" b="1" kern="0" dirty="0" smtClean="0">
                <a:solidFill>
                  <a:srgbClr val="006C31"/>
                </a:solidFill>
                <a:latin typeface="Arial" charset="0"/>
                <a:ea typeface="Arial" charset="0"/>
                <a:cs typeface="Arial" charset="0"/>
              </a:rPr>
              <a:t>barriers, etc.) </a:t>
            </a:r>
            <a:r>
              <a:rPr lang="en-US" sz="3200" b="1" kern="0" dirty="0">
                <a:solidFill>
                  <a:srgbClr val="006C31"/>
                </a:solidFill>
                <a:latin typeface="Arial" charset="0"/>
                <a:ea typeface="Arial" charset="0"/>
                <a:cs typeface="Arial" charset="0"/>
              </a:rPr>
              <a:t>are always prioritized</a:t>
            </a:r>
          </a:p>
        </p:txBody>
      </p:sp>
      <p:sp>
        <p:nvSpPr>
          <p:cNvPr id="85" name="Rounded Rectangle 84"/>
          <p:cNvSpPr/>
          <p:nvPr/>
        </p:nvSpPr>
        <p:spPr>
          <a:xfrm>
            <a:off x="938205" y="3503278"/>
            <a:ext cx="7766462" cy="1170171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defRPr/>
            </a:pPr>
            <a:r>
              <a:rPr lang="en-US" sz="3200" b="1" kern="0" dirty="0">
                <a:solidFill>
                  <a:srgbClr val="006C31"/>
                </a:solidFill>
                <a:latin typeface="Arial" charset="0"/>
                <a:ea typeface="Arial" charset="0"/>
                <a:cs typeface="Arial" charset="0"/>
              </a:rPr>
              <a:t>No change is required for                  ML algorithms and ML programs</a:t>
            </a:r>
          </a:p>
        </p:txBody>
      </p:sp>
    </p:spTree>
    <p:extLst>
      <p:ext uri="{BB962C8B-B14F-4D97-AF65-F5344CB8AC3E}">
        <p14:creationId xmlns:p14="http://schemas.microsoft.com/office/powerpoint/2010/main" val="1980473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55 0.00031 L 0.17396 0.03333 " pathEditMode="relative" rAng="0" ptsTypes="AA">
                                      <p:cBhvr>
                                        <p:cTn id="82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20" y="16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7396 0.03333 L 0.42778 0.03457 L 0.42778 0.03488 L 0.42778 0.03457 " pathEditMode="relative" rAng="0" ptsTypes="AAAA">
                                      <p:cBhvr>
                                        <p:cTn id="86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691" y="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17995E-17 6.17284E-7 L 0.00104 0.15525 L -0.19132 0.14969 L -0.19132 0.32222 " pathEditMode="relative" rAng="0" ptsTypes="AAAA">
                                      <p:cBhvr>
                                        <p:cTn id="98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14" y="16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5 -0.00586 L 0.14114 -0.08796 " pathEditMode="relative" rAng="0" ptsTypes="AA">
                                      <p:cBhvr>
                                        <p:cTn id="105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66" y="-41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132 0.32222 L -0.05382 0.39259 " pathEditMode="relative" rAng="0" ptsTypes="AA">
                                      <p:cBhvr>
                                        <p:cTn id="109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75" y="35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5" dur="indefinite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6" dur="indefinite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8" dur="indefinite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9" dur="indefinite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1" dur="indefinite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2" dur="indefinite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4" dur="indefinite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5" dur="indefinite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7" dur="indefinite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8" dur="indefinite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0" dur="indefinite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1" dur="indefinite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3" dur="indefinite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4" dur="indefinite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6" dur="indefinite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7" dur="indefinite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9" dur="indefinite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40" dur="indefinite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2" dur="indefinite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43" dur="indefinite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5" dur="indefinite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46" dur="indefinite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8" dur="indefinite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49" dur="indefinite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1" dur="indefinite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52" dur="indefinite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4" dur="indefinite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55" dur="indefinite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7" dur="indefinite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58" dur="indefinite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60" dur="indefinite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1" dur="indefinite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63" dur="indefinite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4" dur="indefinite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66" dur="indefinite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7" dur="indefinite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69" dur="indefinite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70" dur="indefinite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72" dur="indefinite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73" dur="indefinite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75" dur="indefinite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76" dur="indefinite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78" dur="indefinite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79" dur="indefinite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1" dur="indefinite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82" dur="indefinite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4" dur="indefinite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85" dur="indefinite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7" dur="indefinite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88" dur="indefinite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90" dur="indefinite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1" dur="indefinite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93" dur="indefinite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4" dur="indefinite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96" dur="indefinite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7" dur="indefinite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99" dur="indefinite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00" dur="indefinite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02" dur="indefinite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03" dur="indefinite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9" presetClass="emph" presetSubtype="0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05" dur="indefinite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06" dur="indefinite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9" presetClass="emph" presetSubtype="0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08" dur="indefinite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09" dur="indefinite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9" presetClass="emph" presetSubtype="0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11" dur="indefinite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12" dur="indefinite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5" grpId="1" animBg="1"/>
      <p:bldP spid="46" grpId="0" animBg="1"/>
      <p:bldP spid="46" grpId="1" animBg="1"/>
      <p:bldP spid="48" grpId="0"/>
      <p:bldP spid="48" grpId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6" grpId="0" animBg="1"/>
      <p:bldP spid="56" grpId="1" animBg="1"/>
      <p:bldP spid="57" grpId="0" animBg="1"/>
      <p:bldP spid="57" grpId="1" animBg="1"/>
      <p:bldP spid="58" grpId="0"/>
      <p:bldP spid="58" grpId="1"/>
      <p:bldP spid="63" grpId="0" animBg="1"/>
      <p:bldP spid="63" grpId="1" animBg="1"/>
      <p:bldP spid="64" grpId="0" animBg="1"/>
      <p:bldP spid="64" grpId="1" animBg="1"/>
      <p:bldP spid="71" grpId="0" animBg="1"/>
      <p:bldP spid="71" grpId="1" animBg="1"/>
      <p:bldP spid="72" grpId="0"/>
      <p:bldP spid="72" grpId="1"/>
      <p:bldP spid="73" grpId="0"/>
      <p:bldP spid="73" grpId="1"/>
      <p:bldP spid="81" grpId="0" animBg="1"/>
      <p:bldP spid="81" grpId="1" animBg="1"/>
      <p:bldP spid="81" grpId="2" animBg="1"/>
      <p:bldP spid="81" grpId="3" animBg="1"/>
      <p:bldP spid="81" grpId="4" animBg="1"/>
      <p:bldP spid="82" grpId="0" animBg="1"/>
      <p:bldP spid="82" grpId="1" animBg="1"/>
      <p:bldP spid="82" grpId="2" animBg="1"/>
      <p:bldP spid="82" grpId="3" animBg="1"/>
      <p:bldP spid="83" grpId="0" animBg="1"/>
      <p:bldP spid="83" grpId="1" animBg="1"/>
      <p:bldP spid="83" grpId="2" animBg="1"/>
      <p:bldP spid="84" grpId="0" animBg="1"/>
      <p:bldP spid="84" grpId="1" animBg="1"/>
      <p:bldP spid="8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9859" y="1477072"/>
            <a:ext cx="5209199" cy="280437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49" y="121533"/>
            <a:ext cx="8332749" cy="783228"/>
          </a:xfrm>
        </p:spPr>
        <p:txBody>
          <a:bodyPr>
            <a:normAutofit/>
          </a:bodyPr>
          <a:lstStyle/>
          <a:p>
            <a:r>
              <a:rPr lang="en-US" dirty="0" smtClean="0"/>
              <a:t>Problem: Broadcast </a:t>
            </a:r>
            <a:r>
              <a:rPr lang="en-US" dirty="0"/>
              <a:t>Significant Updates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CF02B-730C-42A4-AB4A-0623F3D2E3E7}" type="slidenum">
              <a:rPr lang="en-US" altLang="en-US" smtClean="0"/>
              <a:pPr/>
              <a:t>22</a:t>
            </a:fld>
            <a:endParaRPr lang="en-US" altLang="en-US" sz="1200"/>
          </a:p>
        </p:txBody>
      </p:sp>
      <p:pic>
        <p:nvPicPr>
          <p:cNvPr id="8" name="Picture 14" descr="Image result for user activit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986" y="2278173"/>
            <a:ext cx="636275" cy="362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4" descr="Image result for user activit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1261" y="2255519"/>
            <a:ext cx="636275" cy="362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4" descr="Image result for user activit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586" y="3338279"/>
            <a:ext cx="636275" cy="362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4" descr="Image result for user activit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5307" y="2014936"/>
            <a:ext cx="636275" cy="362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4" descr="Image result for user activit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5085" y="2958055"/>
            <a:ext cx="636275" cy="362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4" descr="Image result for user activit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1863" y="3519618"/>
            <a:ext cx="636275" cy="362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Image result for user activit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4711" y="2357830"/>
            <a:ext cx="636275" cy="362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Image result for user activit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9046" y="2643164"/>
            <a:ext cx="636275" cy="362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Curved Down Arrow 28"/>
          <p:cNvSpPr/>
          <p:nvPr/>
        </p:nvSpPr>
        <p:spPr bwMode="auto">
          <a:xfrm>
            <a:off x="2844945" y="2079348"/>
            <a:ext cx="758336" cy="283260"/>
          </a:xfrm>
          <a:prstGeom prst="curvedDownArrow">
            <a:avLst/>
          </a:prstGeom>
          <a:solidFill>
            <a:srgbClr val="006C3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latin typeface="Arial" charset="0"/>
            </a:endParaRPr>
          </a:p>
        </p:txBody>
      </p:sp>
      <p:sp>
        <p:nvSpPr>
          <p:cNvPr id="30" name="Curved Down Arrow 29"/>
          <p:cNvSpPr/>
          <p:nvPr/>
        </p:nvSpPr>
        <p:spPr bwMode="auto">
          <a:xfrm rot="2413868">
            <a:off x="2678519" y="2620953"/>
            <a:ext cx="1754747" cy="388522"/>
          </a:xfrm>
          <a:prstGeom prst="curvedDownArrow">
            <a:avLst/>
          </a:prstGeom>
          <a:solidFill>
            <a:srgbClr val="006C3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latin typeface="Arial" charset="0"/>
            </a:endParaRPr>
          </a:p>
        </p:txBody>
      </p:sp>
      <p:sp>
        <p:nvSpPr>
          <p:cNvPr id="31" name="Curved Down Arrow 30"/>
          <p:cNvSpPr/>
          <p:nvPr/>
        </p:nvSpPr>
        <p:spPr bwMode="auto">
          <a:xfrm rot="20932316">
            <a:off x="2783144" y="1809806"/>
            <a:ext cx="1754747" cy="388522"/>
          </a:xfrm>
          <a:prstGeom prst="curvedDownArrow">
            <a:avLst/>
          </a:prstGeom>
          <a:solidFill>
            <a:srgbClr val="006C3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latin typeface="Arial" charset="0"/>
            </a:endParaRPr>
          </a:p>
        </p:txBody>
      </p:sp>
      <p:sp>
        <p:nvSpPr>
          <p:cNvPr id="32" name="Curved Down Arrow 31"/>
          <p:cNvSpPr/>
          <p:nvPr/>
        </p:nvSpPr>
        <p:spPr bwMode="auto">
          <a:xfrm>
            <a:off x="2844944" y="1892677"/>
            <a:ext cx="4101743" cy="532907"/>
          </a:xfrm>
          <a:prstGeom prst="curvedDownArrow">
            <a:avLst/>
          </a:prstGeom>
          <a:solidFill>
            <a:srgbClr val="006C3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latin typeface="Arial" charset="0"/>
            </a:endParaRPr>
          </a:p>
        </p:txBody>
      </p:sp>
      <p:sp>
        <p:nvSpPr>
          <p:cNvPr id="33" name="Curved Down Arrow 32"/>
          <p:cNvSpPr/>
          <p:nvPr/>
        </p:nvSpPr>
        <p:spPr bwMode="auto">
          <a:xfrm rot="529647">
            <a:off x="2836504" y="2104359"/>
            <a:ext cx="3194961" cy="532907"/>
          </a:xfrm>
          <a:prstGeom prst="curvedDownArrow">
            <a:avLst/>
          </a:prstGeom>
          <a:solidFill>
            <a:srgbClr val="006C3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latin typeface="Arial" charset="0"/>
            </a:endParaRPr>
          </a:p>
        </p:txBody>
      </p:sp>
      <p:sp>
        <p:nvSpPr>
          <p:cNvPr id="34" name="Curved Down Arrow 33"/>
          <p:cNvSpPr/>
          <p:nvPr/>
        </p:nvSpPr>
        <p:spPr bwMode="auto">
          <a:xfrm rot="529647">
            <a:off x="2850500" y="2062337"/>
            <a:ext cx="3490399" cy="654303"/>
          </a:xfrm>
          <a:prstGeom prst="curvedDownArrow">
            <a:avLst/>
          </a:prstGeom>
          <a:solidFill>
            <a:srgbClr val="006C3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latin typeface="Arial" charset="0"/>
            </a:endParaRPr>
          </a:p>
        </p:txBody>
      </p:sp>
      <p:sp>
        <p:nvSpPr>
          <p:cNvPr id="35" name="Curved Down Arrow 34"/>
          <p:cNvSpPr/>
          <p:nvPr/>
        </p:nvSpPr>
        <p:spPr bwMode="auto">
          <a:xfrm rot="1120313">
            <a:off x="2949511" y="2241315"/>
            <a:ext cx="4343641" cy="787699"/>
          </a:xfrm>
          <a:prstGeom prst="curvedDownArrow">
            <a:avLst/>
          </a:prstGeom>
          <a:solidFill>
            <a:srgbClr val="006C3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latin typeface="Arial" charset="0"/>
            </a:endParaRPr>
          </a:p>
        </p:txBody>
      </p:sp>
      <p:pic>
        <p:nvPicPr>
          <p:cNvPr id="36" name="Picture 35" descr="Image result for user activit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6711" y="2433093"/>
            <a:ext cx="636275" cy="362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Curved Down Arrow 36"/>
          <p:cNvSpPr/>
          <p:nvPr/>
        </p:nvSpPr>
        <p:spPr bwMode="auto">
          <a:xfrm>
            <a:off x="2899225" y="1945941"/>
            <a:ext cx="3477638" cy="613733"/>
          </a:xfrm>
          <a:prstGeom prst="curvedDownArrow">
            <a:avLst/>
          </a:prstGeom>
          <a:solidFill>
            <a:srgbClr val="006C3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latin typeface="Arial" charset="0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488637" y="3530194"/>
            <a:ext cx="8331641" cy="1243917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defRPr/>
            </a:pPr>
            <a:r>
              <a:rPr lang="en-US" sz="3200" b="1" kern="0" dirty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Communication overhead is proportional to the number of data centers</a:t>
            </a:r>
          </a:p>
        </p:txBody>
      </p:sp>
    </p:spTree>
    <p:extLst>
      <p:ext uri="{BB962C8B-B14F-4D97-AF65-F5344CB8AC3E}">
        <p14:creationId xmlns:p14="http://schemas.microsoft.com/office/powerpoint/2010/main" val="1969943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6" dur="indefinite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7" dur="indefinite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9" dur="indefinite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0" dur="indefinite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2" dur="indefinite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3" dur="indefinite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5" dur="indefinite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6" dur="indefinite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8" dur="indefinite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9" dur="indefinite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1" dur="indefinite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2" dur="indefinite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4" dur="indefinite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5" dur="indefinite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7" dur="indefinite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8" dur="indefinite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0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1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3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4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6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7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9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0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2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3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5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6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8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9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1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2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4" dur="indefinite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5" dur="indefinite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7" grpId="0" animBg="1"/>
      <p:bldP spid="37" grpId="1" animBg="1"/>
      <p:bldP spid="3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9859" y="1477072"/>
            <a:ext cx="5209199" cy="280437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49" y="121533"/>
            <a:ext cx="8218467" cy="783228"/>
          </a:xfrm>
        </p:spPr>
        <p:txBody>
          <a:bodyPr>
            <a:normAutofit/>
          </a:bodyPr>
          <a:lstStyle/>
          <a:p>
            <a:r>
              <a:rPr lang="en-US" dirty="0" smtClean="0"/>
              <a:t>Mitigation: Overlay Networks </a:t>
            </a:r>
            <a:r>
              <a:rPr lang="en-US" dirty="0"/>
              <a:t>and </a:t>
            </a:r>
            <a:r>
              <a:rPr lang="en-US" dirty="0" smtClean="0"/>
              <a:t>Hubs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CF02B-730C-42A4-AB4A-0623F3D2E3E7}" type="slidenum">
              <a:rPr lang="en-US" altLang="en-US" smtClean="0"/>
              <a:pPr/>
              <a:t>23</a:t>
            </a:fld>
            <a:endParaRPr lang="en-US" altLang="en-US" sz="1200"/>
          </a:p>
        </p:txBody>
      </p:sp>
      <p:pic>
        <p:nvPicPr>
          <p:cNvPr id="8" name="Picture 14" descr="Image result for user activit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986" y="2278173"/>
            <a:ext cx="636275" cy="362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4" descr="Image result for user activit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1261" y="2255519"/>
            <a:ext cx="636275" cy="362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4" descr="Image result for user activit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586" y="3338279"/>
            <a:ext cx="636275" cy="362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4" descr="Image result for user activit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5307" y="2014936"/>
            <a:ext cx="636275" cy="362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4" descr="Image result for user activit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5085" y="2958055"/>
            <a:ext cx="636275" cy="362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4" descr="Image result for user activit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1863" y="3519618"/>
            <a:ext cx="636275" cy="362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Image result for user activit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4711" y="2357830"/>
            <a:ext cx="636275" cy="362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Image result for user activit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9046" y="2643164"/>
            <a:ext cx="636275" cy="362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2" descr="Image result for user activit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9099" y="2426124"/>
            <a:ext cx="636275" cy="362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Oval 25"/>
          <p:cNvSpPr/>
          <p:nvPr/>
        </p:nvSpPr>
        <p:spPr bwMode="auto">
          <a:xfrm>
            <a:off x="2409093" y="1549645"/>
            <a:ext cx="1776768" cy="2551967"/>
          </a:xfrm>
          <a:prstGeom prst="ellipse">
            <a:avLst/>
          </a:prstGeom>
          <a:noFill/>
          <a:ln w="57150" cap="flat" cmpd="sng" algn="ctr">
            <a:solidFill>
              <a:srgbClr val="C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latin typeface="Arial" charset="0"/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4123458" y="1664065"/>
            <a:ext cx="1303222" cy="826930"/>
          </a:xfrm>
          <a:prstGeom prst="ellipse">
            <a:avLst/>
          </a:prstGeom>
          <a:noFill/>
          <a:ln w="57150" cap="flat" cmpd="sng" algn="ctr">
            <a:solidFill>
              <a:srgbClr val="C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latin typeface="Arial" charset="0"/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5872367" y="1890655"/>
            <a:ext cx="1303222" cy="826930"/>
          </a:xfrm>
          <a:prstGeom prst="ellipse">
            <a:avLst/>
          </a:prstGeom>
          <a:noFill/>
          <a:ln w="57150" cap="flat" cmpd="sng" algn="ctr">
            <a:solidFill>
              <a:srgbClr val="C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latin typeface="Arial" charset="0"/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4714833" y="2644006"/>
            <a:ext cx="2373304" cy="1504587"/>
          </a:xfrm>
          <a:prstGeom prst="ellipse">
            <a:avLst/>
          </a:prstGeom>
          <a:noFill/>
          <a:ln w="57150" cap="flat" cmpd="sng" algn="ctr">
            <a:solidFill>
              <a:srgbClr val="C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latin typeface="Arial" charset="0"/>
            </a:endParaRPr>
          </a:p>
        </p:txBody>
      </p:sp>
      <p:sp>
        <p:nvSpPr>
          <p:cNvPr id="30" name="Curved Down Arrow 29"/>
          <p:cNvSpPr/>
          <p:nvPr/>
        </p:nvSpPr>
        <p:spPr bwMode="auto">
          <a:xfrm rot="21187555">
            <a:off x="3635233" y="1914430"/>
            <a:ext cx="1138406" cy="388522"/>
          </a:xfrm>
          <a:prstGeom prst="curvedDownArrow">
            <a:avLst/>
          </a:prstGeom>
          <a:solidFill>
            <a:srgbClr val="006C3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latin typeface="Arial" charset="0"/>
            </a:endParaRPr>
          </a:p>
        </p:txBody>
      </p:sp>
      <p:sp>
        <p:nvSpPr>
          <p:cNvPr id="32" name="Curved Up Arrow 31"/>
          <p:cNvSpPr/>
          <p:nvPr/>
        </p:nvSpPr>
        <p:spPr bwMode="auto">
          <a:xfrm rot="15780227">
            <a:off x="3361030" y="2658106"/>
            <a:ext cx="1261722" cy="400440"/>
          </a:xfrm>
          <a:prstGeom prst="curvedUpArrow">
            <a:avLst/>
          </a:prstGeom>
          <a:solidFill>
            <a:srgbClr val="006C3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latin typeface="Arial" charset="0"/>
            </a:endParaRPr>
          </a:p>
        </p:txBody>
      </p:sp>
      <p:sp>
        <p:nvSpPr>
          <p:cNvPr id="34" name="Curved Down Arrow 33"/>
          <p:cNvSpPr/>
          <p:nvPr/>
        </p:nvSpPr>
        <p:spPr bwMode="auto">
          <a:xfrm>
            <a:off x="2884279" y="2033902"/>
            <a:ext cx="750440" cy="388522"/>
          </a:xfrm>
          <a:prstGeom prst="curvedDownArrow">
            <a:avLst/>
          </a:prstGeom>
          <a:solidFill>
            <a:srgbClr val="006C3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latin typeface="Arial" charset="0"/>
            </a:endParaRPr>
          </a:p>
        </p:txBody>
      </p:sp>
      <p:sp>
        <p:nvSpPr>
          <p:cNvPr id="35" name="Curved Down Arrow 34"/>
          <p:cNvSpPr/>
          <p:nvPr/>
        </p:nvSpPr>
        <p:spPr bwMode="auto">
          <a:xfrm>
            <a:off x="3744717" y="1948538"/>
            <a:ext cx="2632843" cy="567708"/>
          </a:xfrm>
          <a:prstGeom prst="curvedDownArrow">
            <a:avLst/>
          </a:prstGeom>
          <a:solidFill>
            <a:srgbClr val="006C3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latin typeface="Arial" charset="0"/>
            </a:endParaRPr>
          </a:p>
        </p:txBody>
      </p:sp>
      <p:sp>
        <p:nvSpPr>
          <p:cNvPr id="38" name="Curved Down Arrow 37"/>
          <p:cNvSpPr/>
          <p:nvPr/>
        </p:nvSpPr>
        <p:spPr bwMode="auto">
          <a:xfrm rot="566547">
            <a:off x="3726139" y="2162389"/>
            <a:ext cx="2206385" cy="388522"/>
          </a:xfrm>
          <a:prstGeom prst="curvedDownArrow">
            <a:avLst/>
          </a:prstGeom>
          <a:solidFill>
            <a:srgbClr val="006C3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latin typeface="Arial" charset="0"/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962159" y="3730670"/>
            <a:ext cx="7553191" cy="1270858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defRPr/>
            </a:pPr>
            <a:r>
              <a:rPr lang="en-US" sz="3200" b="1" kern="0" dirty="0">
                <a:solidFill>
                  <a:srgbClr val="006C31"/>
                </a:solidFill>
                <a:latin typeface="Arial" charset="0"/>
                <a:ea typeface="Arial" charset="0"/>
                <a:cs typeface="Arial" charset="0"/>
              </a:rPr>
              <a:t>Save </a:t>
            </a:r>
            <a:r>
              <a:rPr lang="en-US" sz="3200" b="1" kern="0" dirty="0">
                <a:solidFill>
                  <a:srgbClr val="006C30"/>
                </a:solidFill>
                <a:latin typeface="Arial" charset="0"/>
                <a:ea typeface="Arial" charset="0"/>
                <a:cs typeface="Arial" charset="0"/>
              </a:rPr>
              <a:t>communication</a:t>
            </a:r>
            <a:r>
              <a:rPr lang="en-US" sz="3200" b="1" kern="0" dirty="0">
                <a:solidFill>
                  <a:srgbClr val="006C31"/>
                </a:solidFill>
                <a:latin typeface="Arial" charset="0"/>
                <a:ea typeface="Arial" charset="0"/>
                <a:cs typeface="Arial" charset="0"/>
              </a:rPr>
              <a:t> on WANs by aggregating the updates at hubs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34954" y="1200819"/>
            <a:ext cx="21543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Data Center </a:t>
            </a:r>
            <a:r>
              <a:rPr lang="en-US" dirty="0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Group </a:t>
            </a:r>
            <a:endParaRPr lang="en-US" dirty="0">
              <a:solidFill>
                <a:srgbClr val="C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047196" y="1188028"/>
            <a:ext cx="21543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Data Center </a:t>
            </a:r>
            <a:r>
              <a:rPr lang="en-US" dirty="0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Group </a:t>
            </a:r>
            <a:endParaRPr lang="en-US" dirty="0">
              <a:solidFill>
                <a:srgbClr val="C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424974" y="1425174"/>
            <a:ext cx="21543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Data </a:t>
            </a:r>
            <a:r>
              <a:rPr lang="en-US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Center </a:t>
            </a:r>
            <a:r>
              <a:rPr lang="en-US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Group </a:t>
            </a:r>
            <a:endParaRPr lang="en-US" dirty="0">
              <a:solidFill>
                <a:srgbClr val="C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026905" y="2989767"/>
            <a:ext cx="21543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Data </a:t>
            </a:r>
            <a:r>
              <a:rPr lang="en-US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Center </a:t>
            </a:r>
            <a:r>
              <a:rPr lang="en-US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Group </a:t>
            </a:r>
            <a:endParaRPr lang="en-US" dirty="0">
              <a:solidFill>
                <a:srgbClr val="C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359388" y="2586898"/>
            <a:ext cx="662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6C30"/>
                </a:solidFill>
                <a:latin typeface="Arial" charset="0"/>
                <a:ea typeface="Arial" charset="0"/>
                <a:cs typeface="Arial" charset="0"/>
              </a:rPr>
              <a:t>Hub</a:t>
            </a:r>
            <a:endParaRPr lang="en-US" b="1" dirty="0">
              <a:solidFill>
                <a:srgbClr val="006C3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631095" y="1685120"/>
            <a:ext cx="662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6C30"/>
                </a:solidFill>
                <a:latin typeface="Arial" charset="0"/>
                <a:ea typeface="Arial" charset="0"/>
                <a:cs typeface="Arial" charset="0"/>
              </a:rPr>
              <a:t>Hub</a:t>
            </a:r>
            <a:endParaRPr lang="en-US" b="1" dirty="0">
              <a:solidFill>
                <a:srgbClr val="006C3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975126" y="2088537"/>
            <a:ext cx="662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6C30"/>
                </a:solidFill>
                <a:latin typeface="Arial" charset="0"/>
                <a:ea typeface="Arial" charset="0"/>
                <a:cs typeface="Arial" charset="0"/>
              </a:rPr>
              <a:t>Hub</a:t>
            </a:r>
            <a:endParaRPr lang="en-US" b="1" dirty="0">
              <a:solidFill>
                <a:srgbClr val="006C3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149583" y="2800719"/>
            <a:ext cx="662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6C30"/>
                </a:solidFill>
                <a:latin typeface="Arial" charset="0"/>
                <a:ea typeface="Arial" charset="0"/>
                <a:cs typeface="Arial" charset="0"/>
              </a:rPr>
              <a:t>Hub</a:t>
            </a:r>
            <a:endParaRPr lang="en-US" b="1" dirty="0">
              <a:solidFill>
                <a:srgbClr val="006C30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6884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8" dur="indefinite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9" dur="indefinite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1" dur="indefinite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2" dur="indefinite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4" dur="indefinite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5" dur="indefinite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7" dur="indefinite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8" dur="indefinite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0" dur="indefinite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1" dur="indefinite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3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4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6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7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9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0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2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3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5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6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8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9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1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2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4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5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7" dur="indefinite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8" dur="indefinite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0" dur="indefinite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1" dur="indefinite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3" dur="indefinit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4" dur="indefinite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6" dur="indefinit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7" dur="indefinite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9" dur="indefinite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0" dur="indefinite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2" dur="indefinite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3" dur="indefinite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5" dur="indefinite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6" dur="indefinite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8" dur="indefinite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9" dur="indefinite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1" dur="indefinite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2" dur="indefinite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4" dur="indefinite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5" dur="indefinite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7" dur="indefinite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8" dur="indefinite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0" dur="indefinite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1" dur="indefinite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3" dur="indefinite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4" dur="indefinite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2" grpId="0" animBg="1"/>
      <p:bldP spid="32" grpId="1" animBg="1"/>
      <p:bldP spid="34" grpId="0" animBg="1"/>
      <p:bldP spid="34" grpId="1" animBg="1"/>
      <p:bldP spid="35" grpId="0" animBg="1"/>
      <p:bldP spid="35" grpId="1" animBg="1"/>
      <p:bldP spid="38" grpId="0" animBg="1"/>
      <p:bldP spid="38" grpId="1" animBg="1"/>
      <p:bldP spid="39" grpId="0" animBg="1"/>
      <p:bldP spid="24" grpId="0"/>
      <p:bldP spid="24" grpId="1"/>
      <p:bldP spid="25" grpId="0"/>
      <p:bldP spid="25" grpId="1"/>
      <p:bldP spid="33" grpId="0"/>
      <p:bldP spid="33" grpId="1"/>
      <p:bldP spid="36" grpId="0"/>
      <p:bldP spid="36" grpId="1"/>
      <p:bldP spid="37" grpId="0"/>
      <p:bldP spid="37" grpId="1"/>
      <p:bldP spid="40" grpId="0"/>
      <p:bldP spid="40" grpId="1"/>
      <p:bldP spid="41" grpId="0"/>
      <p:bldP spid="41" grpId="1"/>
      <p:bldP spid="42" grpId="0"/>
      <p:bldP spid="42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200" dirty="0">
                <a:solidFill>
                  <a:schemeClr val="bg1">
                    <a:lumMod val="65000"/>
                  </a:schemeClr>
                </a:solidFill>
              </a:rPr>
              <a:t>Problem &amp; Goal</a:t>
            </a:r>
          </a:p>
          <a:p>
            <a:r>
              <a:rPr lang="en-US" sz="3200" dirty="0">
                <a:solidFill>
                  <a:schemeClr val="bg1">
                    <a:lumMod val="65000"/>
                  </a:schemeClr>
                </a:solidFill>
              </a:rPr>
              <a:t>Background &amp; Motivation</a:t>
            </a:r>
          </a:p>
          <a:p>
            <a:r>
              <a:rPr lang="en-US" sz="3200" dirty="0" smtClean="0">
                <a:solidFill>
                  <a:schemeClr val="bg1">
                    <a:lumMod val="65000"/>
                  </a:schemeClr>
                </a:solidFill>
              </a:rPr>
              <a:t>Gaia </a:t>
            </a:r>
            <a:r>
              <a:rPr lang="en-US" sz="3200" dirty="0">
                <a:solidFill>
                  <a:schemeClr val="bg1">
                    <a:lumMod val="65000"/>
                  </a:schemeClr>
                </a:solidFill>
              </a:rPr>
              <a:t>System Overview</a:t>
            </a:r>
          </a:p>
          <a:p>
            <a:r>
              <a:rPr lang="en-US" sz="3200" dirty="0">
                <a:solidFill>
                  <a:schemeClr val="bg1">
                    <a:lumMod val="65000"/>
                  </a:schemeClr>
                </a:solidFill>
              </a:rPr>
              <a:t>Approximate Synchronous Parallel</a:t>
            </a:r>
          </a:p>
          <a:p>
            <a:r>
              <a:rPr lang="en-US" sz="3200" dirty="0">
                <a:solidFill>
                  <a:schemeClr val="bg1">
                    <a:lumMod val="65000"/>
                  </a:schemeClr>
                </a:solidFill>
              </a:rPr>
              <a:t>System </a:t>
            </a:r>
            <a:r>
              <a:rPr lang="en-US" sz="3200" dirty="0" smtClean="0">
                <a:solidFill>
                  <a:schemeClr val="bg1">
                    <a:lumMod val="65000"/>
                  </a:schemeClr>
                </a:solidFill>
              </a:rPr>
              <a:t>Implementation</a:t>
            </a:r>
          </a:p>
          <a:p>
            <a:r>
              <a:rPr lang="en-US" sz="3200" dirty="0" smtClean="0">
                <a:solidFill>
                  <a:srgbClr val="CC0000"/>
                </a:solidFill>
              </a:rPr>
              <a:t>Evaluation</a:t>
            </a:r>
            <a:endParaRPr lang="en-US" sz="3200" dirty="0">
              <a:solidFill>
                <a:srgbClr val="CC0000"/>
              </a:solidFill>
            </a:endParaRPr>
          </a:p>
          <a:p>
            <a:r>
              <a:rPr lang="en-US" sz="3200" dirty="0"/>
              <a:t>Conclusion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CF02B-730C-42A4-AB4A-0623F3D2E3E7}" type="slidenum">
              <a:rPr lang="en-US" altLang="en-US" smtClean="0"/>
              <a:pPr/>
              <a:t>24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470848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60834"/>
            <a:ext cx="7886700" cy="3798624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Applications</a:t>
            </a:r>
            <a:endParaRPr lang="en-US" b="1" dirty="0"/>
          </a:p>
          <a:p>
            <a:pPr lvl="1"/>
            <a:r>
              <a:rPr lang="en-US" dirty="0">
                <a:solidFill>
                  <a:srgbClr val="0070C0"/>
                </a:solidFill>
              </a:rPr>
              <a:t>Matrix </a:t>
            </a:r>
            <a:r>
              <a:rPr lang="en-US" dirty="0" smtClean="0">
                <a:solidFill>
                  <a:srgbClr val="0070C0"/>
                </a:solidFill>
              </a:rPr>
              <a:t>Factorization </a:t>
            </a:r>
            <a:r>
              <a:rPr lang="en-US" dirty="0"/>
              <a:t>with the </a:t>
            </a:r>
            <a:r>
              <a:rPr lang="en-US" i="1" dirty="0"/>
              <a:t>Netflix </a:t>
            </a:r>
            <a:r>
              <a:rPr lang="en-US" dirty="0"/>
              <a:t>dataset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Topic Modeling </a:t>
            </a:r>
            <a:r>
              <a:rPr lang="en-US" dirty="0" smtClean="0"/>
              <a:t>with </a:t>
            </a:r>
            <a:r>
              <a:rPr lang="en-US" dirty="0"/>
              <a:t>the </a:t>
            </a:r>
            <a:r>
              <a:rPr lang="en-US" i="1" dirty="0" err="1"/>
              <a:t>Nytimes</a:t>
            </a:r>
            <a:r>
              <a:rPr lang="en-US" dirty="0"/>
              <a:t> </a:t>
            </a:r>
            <a:r>
              <a:rPr lang="en-US" dirty="0" smtClean="0"/>
              <a:t>dataset</a:t>
            </a:r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Image Classification </a:t>
            </a:r>
            <a:r>
              <a:rPr lang="en-US" dirty="0" smtClean="0"/>
              <a:t>with </a:t>
            </a:r>
            <a:r>
              <a:rPr lang="en-US" dirty="0"/>
              <a:t>the </a:t>
            </a:r>
            <a:r>
              <a:rPr lang="en-US" i="1" dirty="0" smtClean="0"/>
              <a:t>ILSVRC12</a:t>
            </a:r>
            <a:r>
              <a:rPr lang="en-US" dirty="0" smtClean="0"/>
              <a:t> dataset</a:t>
            </a:r>
            <a:endParaRPr lang="en-US" dirty="0"/>
          </a:p>
          <a:p>
            <a:r>
              <a:rPr lang="en-US" b="1" dirty="0"/>
              <a:t>Hardware platform</a:t>
            </a:r>
          </a:p>
          <a:p>
            <a:pPr lvl="1"/>
            <a:r>
              <a:rPr lang="en-US" dirty="0"/>
              <a:t>22 machines with emulated EC2 WAN bandwidth</a:t>
            </a:r>
          </a:p>
          <a:p>
            <a:pPr lvl="1"/>
            <a:r>
              <a:rPr lang="en-US" dirty="0"/>
              <a:t>We validated the performance with a real EC2 deployment</a:t>
            </a:r>
          </a:p>
          <a:p>
            <a:r>
              <a:rPr lang="en-US" b="1" dirty="0"/>
              <a:t>Baseline</a:t>
            </a:r>
          </a:p>
          <a:p>
            <a:pPr lvl="1"/>
            <a:r>
              <a:rPr lang="en-US" dirty="0" err="1">
                <a:solidFill>
                  <a:srgbClr val="0070C0"/>
                </a:solidFill>
              </a:rPr>
              <a:t>IterStore</a:t>
            </a:r>
            <a:r>
              <a:rPr lang="en-US" dirty="0"/>
              <a:t> (</a:t>
            </a:r>
            <a:r>
              <a:rPr lang="en-US" sz="1400" dirty="0"/>
              <a:t>Cui et al., SoCC’14</a:t>
            </a:r>
            <a:r>
              <a:rPr lang="en-US" dirty="0"/>
              <a:t>) </a:t>
            </a:r>
            <a:r>
              <a:rPr lang="en-US" dirty="0" smtClean="0"/>
              <a:t>and </a:t>
            </a:r>
            <a:r>
              <a:rPr lang="en-US" dirty="0" err="1" smtClean="0">
                <a:solidFill>
                  <a:srgbClr val="0070C0"/>
                </a:solidFill>
              </a:rPr>
              <a:t>GeePS</a:t>
            </a:r>
            <a:r>
              <a:rPr lang="en-US" dirty="0" smtClean="0"/>
              <a:t> (</a:t>
            </a:r>
            <a:r>
              <a:rPr lang="en-US" sz="1400" dirty="0" smtClean="0"/>
              <a:t>Cui et al., EuroSys’16</a:t>
            </a:r>
            <a:r>
              <a:rPr lang="en-US" dirty="0" smtClean="0"/>
              <a:t>) on WAN</a:t>
            </a:r>
            <a:endParaRPr lang="en-US" dirty="0"/>
          </a:p>
          <a:p>
            <a:r>
              <a:rPr lang="en-US" b="1" dirty="0"/>
              <a:t>Performance metrics</a:t>
            </a:r>
          </a:p>
          <a:p>
            <a:pPr lvl="1"/>
            <a:r>
              <a:rPr lang="en-US" dirty="0"/>
              <a:t>Execution time </a:t>
            </a:r>
            <a:r>
              <a:rPr lang="en-US" dirty="0" smtClean="0"/>
              <a:t>until algorithm </a:t>
            </a:r>
            <a:r>
              <a:rPr lang="en-US" dirty="0"/>
              <a:t>convergence</a:t>
            </a:r>
          </a:p>
          <a:p>
            <a:pPr lvl="1"/>
            <a:r>
              <a:rPr lang="en-US" dirty="0"/>
              <a:t>Monetary cost of algorithm convergence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CF02B-730C-42A4-AB4A-0623F3D2E3E7}" type="slidenum">
              <a:rPr lang="en-US" altLang="en-US" smtClean="0"/>
              <a:pPr/>
              <a:t>25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607292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4741060"/>
              </p:ext>
            </p:extLst>
          </p:nvPr>
        </p:nvGraphicFramePr>
        <p:xfrm>
          <a:off x="844660" y="1030329"/>
          <a:ext cx="7670690" cy="28820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– </a:t>
            </a:r>
            <a:r>
              <a:rPr lang="en-US" dirty="0" smtClean="0"/>
              <a:t>11 EC2 Data Centers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CF02B-730C-42A4-AB4A-0623F3D2E3E7}" type="slidenum">
              <a:rPr lang="en-US" altLang="en-US" smtClean="0"/>
              <a:pPr/>
              <a:t>26</a:t>
            </a:fld>
            <a:endParaRPr lang="en-US" altLang="en-US" sz="1200"/>
          </a:p>
        </p:txBody>
      </p:sp>
      <p:sp>
        <p:nvSpPr>
          <p:cNvPr id="13" name="Rounded Rectangle 12"/>
          <p:cNvSpPr/>
          <p:nvPr/>
        </p:nvSpPr>
        <p:spPr>
          <a:xfrm>
            <a:off x="1033278" y="3912343"/>
            <a:ext cx="7293454" cy="943561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defRPr/>
            </a:pPr>
            <a:r>
              <a:rPr lang="en-US" sz="2800" b="1" kern="0" dirty="0">
                <a:solidFill>
                  <a:srgbClr val="006C31"/>
                </a:solidFill>
              </a:rPr>
              <a:t>Gaia achieves </a:t>
            </a:r>
            <a:r>
              <a:rPr lang="en-US" sz="2800" b="1" kern="0" dirty="0" smtClean="0">
                <a:solidFill>
                  <a:srgbClr val="006C31"/>
                </a:solidFill>
              </a:rPr>
              <a:t>3.7-6.0X </a:t>
            </a:r>
            <a:r>
              <a:rPr lang="en-US" sz="2800" b="1" kern="0" dirty="0">
                <a:solidFill>
                  <a:srgbClr val="006C31"/>
                </a:solidFill>
              </a:rPr>
              <a:t>speedup over Baseline</a:t>
            </a:r>
          </a:p>
          <a:p>
            <a:pPr algn="ctr" defTabSz="685800">
              <a:defRPr/>
            </a:pPr>
            <a:r>
              <a:rPr lang="en-US" sz="2800" b="1" kern="0" dirty="0">
                <a:solidFill>
                  <a:srgbClr val="006C31"/>
                </a:solidFill>
              </a:rPr>
              <a:t>Gaia is </a:t>
            </a:r>
            <a:r>
              <a:rPr lang="en-US" sz="2800" b="1" kern="0" dirty="0" smtClean="0">
                <a:solidFill>
                  <a:srgbClr val="006C31"/>
                </a:solidFill>
              </a:rPr>
              <a:t>at most 1.40X </a:t>
            </a:r>
            <a:r>
              <a:rPr lang="en-US" sz="2800" b="1" kern="0" dirty="0">
                <a:solidFill>
                  <a:srgbClr val="006C31"/>
                </a:solidFill>
              </a:rPr>
              <a:t>of LAN speeds</a:t>
            </a:r>
          </a:p>
        </p:txBody>
      </p:sp>
      <p:sp>
        <p:nvSpPr>
          <p:cNvPr id="7" name="Oval 6"/>
          <p:cNvSpPr/>
          <p:nvPr/>
        </p:nvSpPr>
        <p:spPr>
          <a:xfrm>
            <a:off x="4680005" y="2585320"/>
            <a:ext cx="616390" cy="383512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870260" y="2777076"/>
            <a:ext cx="616390" cy="383512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138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4" grpId="0" uiExpand="1">
        <p:bldSub>
          <a:bldChart bld="category"/>
        </p:bldSub>
      </p:bldGraphic>
      <p:bldP spid="13" grpId="0" animBg="1"/>
      <p:bldP spid="7" grpId="0" animBg="1"/>
      <p:bldP spid="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7173971"/>
              </p:ext>
            </p:extLst>
          </p:nvPr>
        </p:nvGraphicFramePr>
        <p:xfrm>
          <a:off x="4583628" y="1068440"/>
          <a:ext cx="4358491" cy="28820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50629560"/>
              </p:ext>
            </p:extLst>
          </p:nvPr>
        </p:nvGraphicFramePr>
        <p:xfrm>
          <a:off x="0" y="1013684"/>
          <a:ext cx="4654632" cy="28820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</a:t>
            </a:r>
            <a:r>
              <a:rPr lang="en-US" dirty="0" smtClean="0"/>
              <a:t>and WAN Bandwidth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CF02B-730C-42A4-AB4A-0623F3D2E3E7}" type="slidenum">
              <a:rPr lang="en-US" altLang="en-US" smtClean="0"/>
              <a:pPr/>
              <a:t>27</a:t>
            </a:fld>
            <a:endParaRPr lang="en-US" altLang="en-US" sz="1200"/>
          </a:p>
        </p:txBody>
      </p:sp>
      <p:sp>
        <p:nvSpPr>
          <p:cNvPr id="8" name="TextBox 7"/>
          <p:cNvSpPr txBox="1"/>
          <p:nvPr/>
        </p:nvSpPr>
        <p:spPr>
          <a:xfrm>
            <a:off x="1555255" y="3969586"/>
            <a:ext cx="23633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Arial" charset="0"/>
                <a:ea typeface="Arial" charset="0"/>
                <a:cs typeface="Arial" charset="0"/>
              </a:rPr>
              <a:t>V/C WAN</a:t>
            </a:r>
          </a:p>
          <a:p>
            <a:pPr algn="ctr"/>
            <a:r>
              <a:rPr lang="en-US" sz="2000" dirty="0">
                <a:latin typeface="Arial" charset="0"/>
                <a:ea typeface="Arial" charset="0"/>
                <a:cs typeface="Arial" charset="0"/>
              </a:rPr>
              <a:t>(Virginia/California)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37890" y="3895698"/>
            <a:ext cx="27799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Arial" charset="0"/>
                <a:ea typeface="Arial" charset="0"/>
                <a:cs typeface="Arial" charset="0"/>
              </a:rPr>
              <a:t>S/S WAN</a:t>
            </a:r>
          </a:p>
          <a:p>
            <a:pPr algn="ctr"/>
            <a:r>
              <a:rPr lang="en-US" sz="2000" dirty="0">
                <a:latin typeface="Arial" charset="0"/>
                <a:ea typeface="Arial" charset="0"/>
                <a:cs typeface="Arial" charset="0"/>
              </a:rPr>
              <a:t>(Singapore/São Paulo)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29915" y="3887078"/>
            <a:ext cx="7673735" cy="943561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defRPr/>
            </a:pPr>
            <a:r>
              <a:rPr lang="en-US" sz="2800" b="1" kern="0" dirty="0">
                <a:solidFill>
                  <a:srgbClr val="006C31"/>
                </a:solidFill>
              </a:rPr>
              <a:t>Gaia achieves </a:t>
            </a:r>
            <a:r>
              <a:rPr lang="en-US" sz="2800" b="1" kern="0" dirty="0" smtClean="0">
                <a:solidFill>
                  <a:srgbClr val="006C31"/>
                </a:solidFill>
              </a:rPr>
              <a:t>3.7-53.5X </a:t>
            </a:r>
            <a:r>
              <a:rPr lang="en-US" sz="2800" b="1" kern="0" dirty="0">
                <a:solidFill>
                  <a:srgbClr val="006C31"/>
                </a:solidFill>
              </a:rPr>
              <a:t>speedup over Baseline</a:t>
            </a:r>
          </a:p>
          <a:p>
            <a:pPr algn="ctr" defTabSz="685800">
              <a:defRPr/>
            </a:pPr>
            <a:r>
              <a:rPr lang="en-US" sz="2800" b="1" kern="0" dirty="0">
                <a:solidFill>
                  <a:srgbClr val="006C31"/>
                </a:solidFill>
              </a:rPr>
              <a:t>Gaia is </a:t>
            </a:r>
            <a:r>
              <a:rPr lang="en-US" sz="2800" b="1" kern="0" dirty="0" smtClean="0">
                <a:solidFill>
                  <a:srgbClr val="006C31"/>
                </a:solidFill>
              </a:rPr>
              <a:t>at most 1.23X </a:t>
            </a:r>
            <a:r>
              <a:rPr lang="en-US" sz="2800" b="1" kern="0" dirty="0">
                <a:solidFill>
                  <a:srgbClr val="006C31"/>
                </a:solidFill>
              </a:rPr>
              <a:t>of LAN speeds</a:t>
            </a:r>
          </a:p>
        </p:txBody>
      </p:sp>
      <p:sp>
        <p:nvSpPr>
          <p:cNvPr id="3" name="Oval 2"/>
          <p:cNvSpPr/>
          <p:nvPr/>
        </p:nvSpPr>
        <p:spPr>
          <a:xfrm>
            <a:off x="7564582" y="1295210"/>
            <a:ext cx="1377538" cy="2818923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2410691" y="2454692"/>
            <a:ext cx="463138" cy="383512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7990114" y="2927725"/>
            <a:ext cx="613535" cy="383512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737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1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 uiExpand="1">
        <p:bldSub>
          <a:bldChart bld="series"/>
        </p:bldSub>
      </p:bldGraphic>
      <p:bldGraphic spid="7" grpId="0" uiExpand="1">
        <p:bldSub>
          <a:bldChart bld="category"/>
        </p:bldSub>
      </p:bldGraphic>
      <p:bldP spid="8" grpId="0"/>
      <p:bldP spid="10" grpId="0"/>
      <p:bldP spid="13" grpId="0" animBg="1"/>
      <p:bldP spid="3" grpId="0" animBg="1"/>
      <p:bldP spid="3" grpId="1" animBg="1"/>
      <p:bldP spid="12" grpId="0" animBg="1"/>
      <p:bldP spid="1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Chart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52053797"/>
              </p:ext>
            </p:extLst>
          </p:nvPr>
        </p:nvGraphicFramePr>
        <p:xfrm>
          <a:off x="3209889" y="1059652"/>
          <a:ext cx="2967925" cy="36420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– EC2 Monetary Cost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CF02B-730C-42A4-AB4A-0623F3D2E3E7}" type="slidenum">
              <a:rPr lang="en-US" altLang="en-US" smtClean="0"/>
              <a:pPr/>
              <a:t>28</a:t>
            </a:fld>
            <a:endParaRPr lang="en-US" altLang="en-US" sz="1200"/>
          </a:p>
        </p:txBody>
      </p:sp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3185303"/>
              </p:ext>
            </p:extLst>
          </p:nvPr>
        </p:nvGraphicFramePr>
        <p:xfrm>
          <a:off x="3788" y="917062"/>
          <a:ext cx="3206101" cy="35413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658487" y="4456441"/>
            <a:ext cx="26035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latin typeface="Arial" charset="0"/>
                <a:ea typeface="Arial" charset="0"/>
                <a:cs typeface="Arial" charset="0"/>
              </a:rPr>
              <a:t>Matrix Factorization</a:t>
            </a:r>
            <a:endParaRPr lang="en-US" sz="2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25130" y="4456441"/>
            <a:ext cx="20460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latin typeface="Arial" charset="0"/>
                <a:ea typeface="Arial" charset="0"/>
                <a:cs typeface="Arial" charset="0"/>
              </a:rPr>
              <a:t>Topic Modeling</a:t>
            </a:r>
            <a:endParaRPr lang="en-US" sz="2000" b="1" dirty="0"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18" name="Chart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4778267"/>
              </p:ext>
            </p:extLst>
          </p:nvPr>
        </p:nvGraphicFramePr>
        <p:xfrm>
          <a:off x="6177814" y="887281"/>
          <a:ext cx="2966186" cy="34387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6482694" y="4456441"/>
            <a:ext cx="26613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latin typeface="Arial" charset="0"/>
                <a:ea typeface="Arial" charset="0"/>
                <a:cs typeface="Arial" charset="0"/>
              </a:rPr>
              <a:t>Image Classification</a:t>
            </a:r>
            <a:endParaRPr lang="en-US" sz="2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834293" y="3468774"/>
            <a:ext cx="6376703" cy="943561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800" b="1" dirty="0">
                <a:solidFill>
                  <a:srgbClr val="006C31"/>
                </a:solidFill>
              </a:rPr>
              <a:t>Gaia </a:t>
            </a:r>
            <a:r>
              <a:rPr lang="en-US" sz="2800" b="1">
                <a:solidFill>
                  <a:srgbClr val="006C31"/>
                </a:solidFill>
              </a:rPr>
              <a:t>is </a:t>
            </a:r>
            <a:r>
              <a:rPr lang="en-US" sz="2800" b="1" smtClean="0">
                <a:solidFill>
                  <a:srgbClr val="006C31"/>
                </a:solidFill>
              </a:rPr>
              <a:t>2.6-59.0X </a:t>
            </a:r>
            <a:r>
              <a:rPr lang="en-US" sz="2800" b="1" dirty="0">
                <a:solidFill>
                  <a:srgbClr val="006C31"/>
                </a:solidFill>
              </a:rPr>
              <a:t>cheaper than Baseline </a:t>
            </a:r>
          </a:p>
        </p:txBody>
      </p:sp>
      <p:sp>
        <p:nvSpPr>
          <p:cNvPr id="12" name="Oval 11"/>
          <p:cNvSpPr/>
          <p:nvPr/>
        </p:nvSpPr>
        <p:spPr>
          <a:xfrm>
            <a:off x="960425" y="2588821"/>
            <a:ext cx="646414" cy="435991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1761950" y="2662660"/>
            <a:ext cx="646414" cy="435991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2589573" y="2673305"/>
            <a:ext cx="646414" cy="435991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3927277" y="2515590"/>
            <a:ext cx="646414" cy="435991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8500183" y="2733585"/>
            <a:ext cx="646414" cy="435991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372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3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3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3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3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3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6" grpId="0">
        <p:bldAsOne/>
      </p:bldGraphic>
      <p:bldGraphic spid="13" grpId="0" uiExpand="1">
        <p:bldSub>
          <a:bldChart bld="category"/>
        </p:bldSub>
      </p:bldGraphic>
      <p:bldP spid="14" grpId="0"/>
      <p:bldP spid="17" grpId="0"/>
      <p:bldGraphic spid="18" grpId="0">
        <p:bldAsOne/>
      </p:bldGraphic>
      <p:bldP spid="19" grpId="0"/>
      <p:bldP spid="11" grpId="0" animBg="1"/>
      <p:bldP spid="12" grpId="0" animBg="1"/>
      <p:bldP spid="12" grpId="1" animBg="1"/>
      <p:bldP spid="15" grpId="0" animBg="1"/>
      <p:bldP spid="15" grpId="1" animBg="1"/>
      <p:bldP spid="20" grpId="0" animBg="1"/>
      <p:bldP spid="20" grpId="1" animBg="1"/>
      <p:bldP spid="21" grpId="0" animBg="1"/>
      <p:bldP spid="2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in the Paper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072296"/>
            <a:ext cx="8289719" cy="3694967"/>
          </a:xfrm>
        </p:spPr>
        <p:txBody>
          <a:bodyPr>
            <a:normAutofit/>
          </a:bodyPr>
          <a:lstStyle/>
          <a:p>
            <a:r>
              <a:rPr lang="en-US" sz="3400" b="1" dirty="0" smtClean="0">
                <a:solidFill>
                  <a:srgbClr val="0070C0"/>
                </a:solidFill>
              </a:rPr>
              <a:t>Convergence proof </a:t>
            </a:r>
            <a:r>
              <a:rPr lang="en-US" sz="3400" dirty="0"/>
              <a:t>of </a:t>
            </a:r>
            <a:r>
              <a:rPr lang="en-US" sz="3400" dirty="0" smtClean="0"/>
              <a:t>                   Approximate </a:t>
            </a:r>
            <a:r>
              <a:rPr lang="en-US" sz="3400" dirty="0"/>
              <a:t>Synchronous </a:t>
            </a:r>
            <a:r>
              <a:rPr lang="en-US" sz="3400" dirty="0" smtClean="0"/>
              <a:t>Parallel (ASP)</a:t>
            </a:r>
          </a:p>
          <a:p>
            <a:endParaRPr lang="en-US" sz="3400" dirty="0" smtClean="0"/>
          </a:p>
          <a:p>
            <a:r>
              <a:rPr lang="en-US" sz="3400" dirty="0" smtClean="0"/>
              <a:t>ASP </a:t>
            </a:r>
            <a:r>
              <a:rPr lang="en-US" sz="3400" dirty="0"/>
              <a:t>vs. fully asynchronous </a:t>
            </a:r>
            <a:endParaRPr lang="en-US" sz="3400" dirty="0" smtClean="0"/>
          </a:p>
          <a:p>
            <a:endParaRPr lang="en-US" sz="3400" dirty="0"/>
          </a:p>
          <a:p>
            <a:r>
              <a:rPr lang="en-US" sz="3400" dirty="0" smtClean="0"/>
              <a:t>Gaia vs. centralizing data approach</a:t>
            </a:r>
          </a:p>
          <a:p>
            <a:endParaRPr lang="en-US" sz="3400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CF02B-730C-42A4-AB4A-0623F3D2E3E7}" type="slidenum">
              <a:rPr lang="en-US" altLang="en-US" smtClean="0"/>
              <a:pPr/>
              <a:t>29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167745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Takeaways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072296"/>
            <a:ext cx="8515351" cy="3968811"/>
          </a:xfrm>
        </p:spPr>
        <p:txBody>
          <a:bodyPr>
            <a:normAutofit lnSpcReduction="10000"/>
          </a:bodyPr>
          <a:lstStyle/>
          <a:p>
            <a:r>
              <a:rPr lang="en-US" sz="2200" b="1" dirty="0"/>
              <a:t>The </a:t>
            </a:r>
            <a:r>
              <a:rPr lang="en-US" sz="2200" b="1" dirty="0" smtClean="0"/>
              <a:t>Problem</a:t>
            </a:r>
            <a:r>
              <a:rPr lang="en-US" sz="2200" dirty="0"/>
              <a:t>: </a:t>
            </a:r>
            <a:r>
              <a:rPr lang="en-US" sz="2200" b="1" dirty="0" smtClean="0">
                <a:solidFill>
                  <a:srgbClr val="FF0000"/>
                </a:solidFill>
              </a:rPr>
              <a:t>How to perform </a:t>
            </a:r>
            <a:r>
              <a:rPr lang="en-US" sz="2200" b="1" dirty="0">
                <a:solidFill>
                  <a:srgbClr val="FF0000"/>
                </a:solidFill>
              </a:rPr>
              <a:t>ML on geo-distributed </a:t>
            </a:r>
            <a:r>
              <a:rPr lang="en-US" sz="2200" b="1" dirty="0" smtClean="0">
                <a:solidFill>
                  <a:srgbClr val="FF0000"/>
                </a:solidFill>
              </a:rPr>
              <a:t>data?</a:t>
            </a:r>
          </a:p>
          <a:p>
            <a:pPr lvl="1"/>
            <a:r>
              <a:rPr lang="en-US" sz="2000" dirty="0" smtClean="0"/>
              <a:t>Centralizing data is infeasible. Geo-distributed ML is very slow</a:t>
            </a:r>
          </a:p>
          <a:p>
            <a:pPr lvl="1"/>
            <a:endParaRPr lang="en-US" sz="300" dirty="0">
              <a:solidFill>
                <a:srgbClr val="FF0000"/>
              </a:solidFill>
            </a:endParaRPr>
          </a:p>
          <a:p>
            <a:r>
              <a:rPr lang="en-US" sz="2200" b="1" dirty="0"/>
              <a:t>Our </a:t>
            </a:r>
            <a:r>
              <a:rPr lang="en-US" sz="2200" b="1" dirty="0" smtClean="0">
                <a:solidFill>
                  <a:srgbClr val="0070C0"/>
                </a:solidFill>
              </a:rPr>
              <a:t>Gaia</a:t>
            </a:r>
            <a:r>
              <a:rPr lang="en-US" sz="2200" b="1" dirty="0" smtClean="0"/>
              <a:t> Approach</a:t>
            </a:r>
            <a:endParaRPr lang="en-US" sz="2200" dirty="0">
              <a:solidFill>
                <a:srgbClr val="0070C0"/>
              </a:solidFill>
            </a:endParaRPr>
          </a:p>
          <a:p>
            <a:pPr lvl="1"/>
            <a:r>
              <a:rPr lang="en-US" sz="2000" b="1" dirty="0">
                <a:solidFill>
                  <a:srgbClr val="0070C0"/>
                </a:solidFill>
              </a:rPr>
              <a:t>Decouple the synchronization model </a:t>
            </a:r>
            <a:r>
              <a:rPr lang="en-US" sz="2000" dirty="0"/>
              <a:t>within the data center from that across data centers </a:t>
            </a:r>
            <a:endParaRPr lang="en-US" sz="2000" dirty="0" smtClean="0"/>
          </a:p>
          <a:p>
            <a:pPr lvl="2"/>
            <a:r>
              <a:rPr lang="en-US" sz="1900" b="1" dirty="0" smtClean="0">
                <a:solidFill>
                  <a:srgbClr val="008F00"/>
                </a:solidFill>
              </a:rPr>
              <a:t>Eliminate insignificant </a:t>
            </a:r>
            <a:r>
              <a:rPr lang="en-US" sz="1900" b="1" dirty="0">
                <a:solidFill>
                  <a:srgbClr val="008F00"/>
                </a:solidFill>
              </a:rPr>
              <a:t>updates across data centers</a:t>
            </a:r>
            <a:endParaRPr lang="en-US" sz="1900" b="1" dirty="0" smtClean="0">
              <a:solidFill>
                <a:srgbClr val="008F00"/>
              </a:solidFill>
            </a:endParaRPr>
          </a:p>
          <a:p>
            <a:pPr lvl="1"/>
            <a:r>
              <a:rPr lang="en-US" sz="2000" dirty="0" smtClean="0"/>
              <a:t>A </a:t>
            </a:r>
            <a:r>
              <a:rPr lang="en-US" sz="2000" b="1" dirty="0" smtClean="0">
                <a:solidFill>
                  <a:srgbClr val="0070C0"/>
                </a:solidFill>
              </a:rPr>
              <a:t>new synchronization model: </a:t>
            </a:r>
            <a:r>
              <a:rPr lang="en-US" sz="2000" dirty="0" smtClean="0"/>
              <a:t>Approximate Synchronous Parallel</a:t>
            </a:r>
          </a:p>
          <a:p>
            <a:pPr lvl="2"/>
            <a:r>
              <a:rPr lang="en-US" sz="1900" b="1" dirty="0" smtClean="0">
                <a:solidFill>
                  <a:srgbClr val="008F00"/>
                </a:solidFill>
              </a:rPr>
              <a:t>Retain the correctness and accuracy of ML algorithms</a:t>
            </a:r>
            <a:endParaRPr lang="en-US" sz="1900" b="1" dirty="0">
              <a:solidFill>
                <a:srgbClr val="008F00"/>
              </a:solidFill>
            </a:endParaRPr>
          </a:p>
          <a:p>
            <a:endParaRPr lang="en-US" sz="600" dirty="0" smtClean="0"/>
          </a:p>
          <a:p>
            <a:r>
              <a:rPr lang="en-US" sz="2200" b="1" dirty="0" smtClean="0"/>
              <a:t>Key Results</a:t>
            </a:r>
            <a:r>
              <a:rPr lang="en-US" sz="2200" dirty="0"/>
              <a:t>: </a:t>
            </a:r>
            <a:endParaRPr lang="en-US" sz="2200" dirty="0" smtClean="0"/>
          </a:p>
          <a:p>
            <a:pPr lvl="1"/>
            <a:r>
              <a:rPr lang="en-US" sz="2000" b="1" dirty="0" smtClean="0">
                <a:solidFill>
                  <a:srgbClr val="0070C0"/>
                </a:solidFill>
              </a:rPr>
              <a:t>1.8-53.5X speedup </a:t>
            </a:r>
            <a:r>
              <a:rPr lang="en-US" sz="2000" dirty="0"/>
              <a:t>over </a:t>
            </a:r>
            <a:r>
              <a:rPr lang="en-US" sz="2000" dirty="0" smtClean="0"/>
              <a:t>state-of-the-art ML systems on WANs </a:t>
            </a:r>
          </a:p>
          <a:p>
            <a:pPr lvl="1"/>
            <a:r>
              <a:rPr lang="en-US" sz="2000" b="1" dirty="0" smtClean="0">
                <a:solidFill>
                  <a:srgbClr val="0070C0"/>
                </a:solidFill>
              </a:rPr>
              <a:t>at most 1.40X </a:t>
            </a:r>
            <a:r>
              <a:rPr lang="en-US" sz="2000" dirty="0"/>
              <a:t>of </a:t>
            </a:r>
            <a:r>
              <a:rPr lang="en-US" sz="2000" dirty="0" smtClean="0"/>
              <a:t>LAN speeds</a:t>
            </a:r>
          </a:p>
          <a:p>
            <a:pPr lvl="1"/>
            <a:r>
              <a:rPr lang="en-US" sz="2000" b="1" dirty="0" smtClean="0">
                <a:solidFill>
                  <a:srgbClr val="0070C0"/>
                </a:solidFill>
              </a:rPr>
              <a:t>without requiring changes</a:t>
            </a:r>
            <a:r>
              <a:rPr lang="en-US" sz="2000" dirty="0" smtClean="0">
                <a:solidFill>
                  <a:srgbClr val="0070C0"/>
                </a:solidFill>
              </a:rPr>
              <a:t> </a:t>
            </a:r>
            <a:r>
              <a:rPr lang="en-US" sz="2000" dirty="0" smtClean="0"/>
              <a:t>to algorithms</a:t>
            </a:r>
            <a:endParaRPr lang="en-US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CF02B-730C-42A4-AB4A-0623F3D2E3E7}" type="slidenum">
              <a:rPr lang="en-US" altLang="en-US" smtClean="0"/>
              <a:pPr/>
              <a:t>30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59028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232474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08495"/>
            <a:ext cx="9144000" cy="1243552"/>
          </a:xfrm>
        </p:spPr>
        <p:txBody>
          <a:bodyPr anchor="t">
            <a:no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Gaia: Geo-Distributed </a:t>
            </a:r>
            <a:r>
              <a:rPr lang="en-US" sz="3600" b="1" dirty="0" smtClean="0">
                <a:solidFill>
                  <a:schemeClr val="bg1"/>
                </a:solidFill>
              </a:rPr>
              <a:t>Machine </a:t>
            </a:r>
            <a:r>
              <a:rPr lang="en-US" sz="3600" b="1" dirty="0">
                <a:solidFill>
                  <a:schemeClr val="bg1"/>
                </a:solidFill>
              </a:rPr>
              <a:t>Learning </a:t>
            </a:r>
            <a:br>
              <a:rPr lang="en-US" sz="3600" b="1" dirty="0">
                <a:solidFill>
                  <a:schemeClr val="bg1"/>
                </a:solidFill>
              </a:rPr>
            </a:br>
            <a:r>
              <a:rPr lang="en-US" sz="3600" b="1" dirty="0">
                <a:solidFill>
                  <a:schemeClr val="bg1"/>
                </a:solidFill>
              </a:rPr>
              <a:t>Approaching LAN Speeds</a:t>
            </a:r>
            <a:endParaRPr lang="en-US" sz="3600" b="1" i="1" dirty="0">
              <a:solidFill>
                <a:schemeClr val="bg1"/>
              </a:solidFill>
              <a:latin typeface="Gill Sans MT" charset="0"/>
              <a:ea typeface="Gill Sans MT" charset="0"/>
              <a:cs typeface="Gill Sans MT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847" y="2581039"/>
            <a:ext cx="8640305" cy="1355529"/>
          </a:xfrm>
        </p:spPr>
        <p:txBody>
          <a:bodyPr>
            <a:normAutofit fontScale="85000" lnSpcReduction="10000"/>
          </a:bodyPr>
          <a:lstStyle/>
          <a:p>
            <a:r>
              <a:rPr lang="en-US" sz="3500" b="1" dirty="0"/>
              <a:t>Kevin Hsieh</a:t>
            </a:r>
          </a:p>
          <a:p>
            <a:r>
              <a:rPr lang="en-US" sz="3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Aaron </a:t>
            </a:r>
            <a:r>
              <a:rPr lang="en-US" sz="30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Harlap</a:t>
            </a:r>
            <a:r>
              <a:rPr lang="en-US" sz="3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30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Nandita</a:t>
            </a:r>
            <a:r>
              <a:rPr lang="en-US" sz="3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30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Vijaykumar</a:t>
            </a:r>
            <a:r>
              <a:rPr lang="en-US" sz="3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Dimitris </a:t>
            </a:r>
            <a:r>
              <a:rPr lang="en-US" sz="30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Konomis</a:t>
            </a:r>
            <a:r>
              <a:rPr lang="en-US" sz="3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</a:p>
          <a:p>
            <a:r>
              <a:rPr lang="en-US" sz="3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Gregory R. Ganger, Phillip B. </a:t>
            </a:r>
            <a:r>
              <a:rPr lang="en-US" sz="3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Gibbons, </a:t>
            </a:r>
            <a:r>
              <a:rPr lang="en-US" sz="3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Onur</a:t>
            </a:r>
            <a:r>
              <a:rPr lang="en-US" sz="3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3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Mutlu</a:t>
            </a:r>
            <a:r>
              <a:rPr lang="en-US" sz="3000" b="1" baseline="30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†</a:t>
            </a:r>
            <a:endParaRPr lang="en-US" sz="3000" b="1" baseline="30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184" y="4336030"/>
            <a:ext cx="4564250" cy="406046"/>
          </a:xfrm>
          <a:prstGeom prst="rect">
            <a:avLst/>
          </a:prstGeom>
        </p:spPr>
      </p:pic>
      <p:pic>
        <p:nvPicPr>
          <p:cNvPr id="10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0411" y="3936568"/>
            <a:ext cx="2956004" cy="1092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717896" y="4213839"/>
            <a:ext cx="38985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baseline="30000" dirty="0"/>
              <a:t>†</a:t>
            </a:r>
            <a:endParaRPr lang="en-US" sz="2800" b="1" baseline="300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22719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Executive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072296"/>
            <a:ext cx="8289719" cy="4071204"/>
          </a:xfrm>
        </p:spPr>
        <p:txBody>
          <a:bodyPr>
            <a:normAutofit fontScale="92500" lnSpcReduction="10000"/>
          </a:bodyPr>
          <a:lstStyle/>
          <a:p>
            <a:r>
              <a:rPr lang="en-US" sz="2200" b="1" dirty="0"/>
              <a:t>The </a:t>
            </a:r>
            <a:r>
              <a:rPr lang="en-US" sz="2200" b="1" dirty="0" smtClean="0"/>
              <a:t>Problem</a:t>
            </a:r>
            <a:r>
              <a:rPr lang="en-US" sz="2200" dirty="0"/>
              <a:t>: </a:t>
            </a:r>
            <a:r>
              <a:rPr lang="en-US" sz="2200" b="1" dirty="0" smtClean="0">
                <a:solidFill>
                  <a:srgbClr val="FF0000"/>
                </a:solidFill>
              </a:rPr>
              <a:t>How to perform </a:t>
            </a:r>
            <a:r>
              <a:rPr lang="en-US" sz="2200" b="1" dirty="0">
                <a:solidFill>
                  <a:srgbClr val="FF0000"/>
                </a:solidFill>
              </a:rPr>
              <a:t>ML on geo-distributed </a:t>
            </a:r>
            <a:r>
              <a:rPr lang="en-US" sz="2200" b="1" dirty="0" smtClean="0">
                <a:solidFill>
                  <a:srgbClr val="FF0000"/>
                </a:solidFill>
              </a:rPr>
              <a:t>data?</a:t>
            </a:r>
          </a:p>
          <a:p>
            <a:pPr lvl="1"/>
            <a:r>
              <a:rPr lang="en-US" sz="2000" dirty="0" smtClean="0"/>
              <a:t>Centralizing data is infeasible. Geo-distributed ML is very slow</a:t>
            </a:r>
          </a:p>
          <a:p>
            <a:pPr lvl="1"/>
            <a:endParaRPr lang="en-US" sz="300" dirty="0">
              <a:solidFill>
                <a:srgbClr val="FF0000"/>
              </a:solidFill>
            </a:endParaRPr>
          </a:p>
          <a:p>
            <a:r>
              <a:rPr lang="en-US" sz="2200" b="1" dirty="0" smtClean="0"/>
              <a:t>Our Goal</a:t>
            </a:r>
          </a:p>
          <a:p>
            <a:pPr lvl="1"/>
            <a:r>
              <a:rPr lang="en-US" sz="1900" b="1" dirty="0" smtClean="0">
                <a:solidFill>
                  <a:srgbClr val="0070C0"/>
                </a:solidFill>
              </a:rPr>
              <a:t>Minimize communication </a:t>
            </a:r>
            <a:r>
              <a:rPr lang="en-US" sz="1900" dirty="0" smtClean="0"/>
              <a:t>over WANs</a:t>
            </a:r>
          </a:p>
          <a:p>
            <a:pPr lvl="1"/>
            <a:r>
              <a:rPr lang="en-US" sz="1900" dirty="0" smtClean="0"/>
              <a:t>Retain the </a:t>
            </a:r>
            <a:r>
              <a:rPr lang="en-US" sz="1900" b="1" dirty="0" smtClean="0">
                <a:solidFill>
                  <a:srgbClr val="0070C0"/>
                </a:solidFill>
              </a:rPr>
              <a:t>correctness and accuracy </a:t>
            </a:r>
            <a:r>
              <a:rPr lang="en-US" sz="1900" dirty="0" smtClean="0"/>
              <a:t>of ML algorithms</a:t>
            </a:r>
          </a:p>
          <a:p>
            <a:pPr lvl="1"/>
            <a:r>
              <a:rPr lang="en-US" sz="1900" b="1" dirty="0" smtClean="0">
                <a:solidFill>
                  <a:srgbClr val="0070C0"/>
                </a:solidFill>
              </a:rPr>
              <a:t>Without requiring changes </a:t>
            </a:r>
            <a:r>
              <a:rPr lang="en-US" sz="1900" dirty="0" smtClean="0"/>
              <a:t>to ML algorithms</a:t>
            </a:r>
          </a:p>
          <a:p>
            <a:pPr lvl="1"/>
            <a:endParaRPr lang="en-US" sz="300" dirty="0" smtClean="0"/>
          </a:p>
          <a:p>
            <a:r>
              <a:rPr lang="en-US" sz="2200" b="1" dirty="0" smtClean="0"/>
              <a:t>Our </a:t>
            </a:r>
            <a:r>
              <a:rPr lang="en-US" sz="2200" b="1" dirty="0" smtClean="0">
                <a:solidFill>
                  <a:srgbClr val="0070C0"/>
                </a:solidFill>
              </a:rPr>
              <a:t>Gaia</a:t>
            </a:r>
            <a:r>
              <a:rPr lang="en-US" sz="2200" b="1" dirty="0" smtClean="0"/>
              <a:t> Approach</a:t>
            </a:r>
            <a:endParaRPr lang="en-US" sz="2200" dirty="0">
              <a:solidFill>
                <a:srgbClr val="0070C0"/>
              </a:solidFill>
            </a:endParaRPr>
          </a:p>
          <a:p>
            <a:pPr lvl="1"/>
            <a:r>
              <a:rPr lang="en-US" sz="2000" b="1" dirty="0" smtClean="0">
                <a:solidFill>
                  <a:srgbClr val="0070C0"/>
                </a:solidFill>
              </a:rPr>
              <a:t>Decouple the synchronization model </a:t>
            </a:r>
            <a:r>
              <a:rPr lang="en-US" sz="2000" dirty="0"/>
              <a:t>within the data center from that across data </a:t>
            </a:r>
            <a:r>
              <a:rPr lang="en-US" sz="2000" dirty="0" smtClean="0"/>
              <a:t>centers: Eliminate insignificant updates on WANs</a:t>
            </a:r>
          </a:p>
          <a:p>
            <a:pPr lvl="1"/>
            <a:r>
              <a:rPr lang="en-US" sz="2000" dirty="0" smtClean="0"/>
              <a:t>A </a:t>
            </a:r>
            <a:r>
              <a:rPr lang="en-US" sz="2000" b="1" dirty="0">
                <a:solidFill>
                  <a:srgbClr val="0070C0"/>
                </a:solidFill>
              </a:rPr>
              <a:t>new synchronization </a:t>
            </a:r>
            <a:r>
              <a:rPr lang="en-US" sz="2000" b="1" dirty="0" smtClean="0">
                <a:solidFill>
                  <a:srgbClr val="0070C0"/>
                </a:solidFill>
              </a:rPr>
              <a:t>model: </a:t>
            </a:r>
            <a:r>
              <a:rPr lang="en-US" sz="2000" dirty="0" smtClean="0"/>
              <a:t>Approximate </a:t>
            </a:r>
            <a:r>
              <a:rPr lang="en-US" sz="2000" dirty="0"/>
              <a:t>Synchronous </a:t>
            </a:r>
            <a:r>
              <a:rPr lang="en-US" sz="2000" dirty="0" smtClean="0"/>
              <a:t>Parallel</a:t>
            </a:r>
          </a:p>
          <a:p>
            <a:pPr lvl="1"/>
            <a:endParaRPr lang="en-US" sz="300" dirty="0" smtClean="0"/>
          </a:p>
          <a:p>
            <a:r>
              <a:rPr lang="en-US" sz="2200" b="1" dirty="0" smtClean="0"/>
              <a:t>Key Results</a:t>
            </a:r>
            <a:r>
              <a:rPr lang="en-US" sz="2200" dirty="0"/>
              <a:t>: </a:t>
            </a:r>
            <a:endParaRPr lang="en-US" sz="2200" dirty="0" smtClean="0"/>
          </a:p>
          <a:p>
            <a:pPr lvl="1"/>
            <a:r>
              <a:rPr lang="en-US" sz="1900" b="1" dirty="0" smtClean="0">
                <a:solidFill>
                  <a:srgbClr val="0070C0"/>
                </a:solidFill>
              </a:rPr>
              <a:t>1.8-53.5X speedup </a:t>
            </a:r>
            <a:r>
              <a:rPr lang="en-US" sz="1900" dirty="0"/>
              <a:t>over </a:t>
            </a:r>
            <a:r>
              <a:rPr lang="en-US" sz="1900" dirty="0" smtClean="0"/>
              <a:t>state-of-the-art ML systems on WANs</a:t>
            </a:r>
          </a:p>
          <a:p>
            <a:pPr lvl="1"/>
            <a:r>
              <a:rPr lang="en-US" sz="1900" b="1" dirty="0" smtClean="0">
                <a:solidFill>
                  <a:srgbClr val="0070C0"/>
                </a:solidFill>
              </a:rPr>
              <a:t>within 1.40X </a:t>
            </a:r>
            <a:r>
              <a:rPr lang="en-US" sz="1900" dirty="0"/>
              <a:t>of </a:t>
            </a:r>
            <a:r>
              <a:rPr lang="en-US" sz="1900" dirty="0" smtClean="0"/>
              <a:t>LAN speeds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CF02B-730C-42A4-AB4A-0623F3D2E3E7}" type="slidenum">
              <a:rPr lang="en-US" altLang="en-US" smtClean="0"/>
              <a:pPr/>
              <a:t>32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597257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Approximate Synchronous Parallel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/>
          </p:nvPr>
        </p:nvGraphicFramePr>
        <p:xfrm>
          <a:off x="628650" y="1160834"/>
          <a:ext cx="7886700" cy="37908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692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Mirror Clock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CF02B-730C-42A4-AB4A-0623F3D2E3E7}" type="slidenum">
              <a:rPr lang="en-US" altLang="en-US" smtClean="0"/>
              <a:pPr/>
              <a:t>34</a:t>
            </a:fld>
            <a:endParaRPr lang="en-US" altLang="en-US" sz="1200"/>
          </a:p>
        </p:txBody>
      </p:sp>
      <p:sp>
        <p:nvSpPr>
          <p:cNvPr id="7" name="Rounded Rectangle 6"/>
          <p:cNvSpPr/>
          <p:nvPr/>
        </p:nvSpPr>
        <p:spPr>
          <a:xfrm>
            <a:off x="1644701" y="1152679"/>
            <a:ext cx="2274156" cy="1267168"/>
          </a:xfrm>
          <a:prstGeom prst="roundRect">
            <a:avLst/>
          </a:prstGeom>
          <a:solidFill>
            <a:sysClr val="window" lastClr="FFFFFF">
              <a:lumMod val="95000"/>
            </a:sysClr>
          </a:solidFill>
          <a:ln w="28575" cap="flat" cmpd="sng" algn="ctr">
            <a:solidFill>
              <a:sysClr val="window" lastClr="FFFFFF">
                <a:lumMod val="50000"/>
              </a:sysClr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kern="0" dirty="0">
              <a:solidFill>
                <a:prstClr val="black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44701" y="829863"/>
            <a:ext cx="19587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Data Center 1 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911690" y="1165866"/>
            <a:ext cx="2469931" cy="1202494"/>
          </a:xfrm>
          <a:prstGeom prst="roundRect">
            <a:avLst/>
          </a:prstGeom>
          <a:solidFill>
            <a:sysClr val="window" lastClr="FFFFFF">
              <a:lumMod val="95000"/>
            </a:sysClr>
          </a:solidFill>
          <a:ln w="28575" cap="flat" cmpd="sng" algn="ctr">
            <a:solidFill>
              <a:sysClr val="window" lastClr="FFFFFF">
                <a:lumMod val="50000"/>
              </a:sysClr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kern="0" dirty="0">
              <a:solidFill>
                <a:prstClr val="black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99172" y="839516"/>
            <a:ext cx="20561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Data Center 2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033222" y="1387796"/>
            <a:ext cx="1080488" cy="530804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kern="0" dirty="0">
              <a:solidFill>
                <a:prstClr val="black"/>
              </a:solidFill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12" name="Straight Arrow Connector 11"/>
          <p:cNvCxnSpPr>
            <a:stCxn id="11" idx="3"/>
            <a:endCxn id="13" idx="1"/>
          </p:cNvCxnSpPr>
          <p:nvPr/>
        </p:nvCxnSpPr>
        <p:spPr>
          <a:xfrm flipV="1">
            <a:off x="3113710" y="1649263"/>
            <a:ext cx="2227271" cy="3935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/>
            </a:solidFill>
            <a:prstDash val="sysDot"/>
            <a:miter lim="800000"/>
            <a:headEnd type="triangle" w="med" len="med"/>
            <a:tailEnd type="triangle" w="med" len="med"/>
          </a:ln>
          <a:effectLst/>
        </p:spPr>
      </p:cxnSp>
      <p:sp>
        <p:nvSpPr>
          <p:cNvPr id="13" name="Rectangle 12"/>
          <p:cNvSpPr/>
          <p:nvPr/>
        </p:nvSpPr>
        <p:spPr>
          <a:xfrm>
            <a:off x="5340980" y="1379927"/>
            <a:ext cx="1308203" cy="538673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kern="0" dirty="0">
              <a:solidFill>
                <a:prstClr val="black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916617" y="1918600"/>
            <a:ext cx="2002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Parameter Server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40115" y="1921525"/>
            <a:ext cx="2141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Parameter Server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644701" y="2927566"/>
            <a:ext cx="2493016" cy="1445095"/>
          </a:xfrm>
          <a:prstGeom prst="roundRect">
            <a:avLst/>
          </a:prstGeom>
          <a:solidFill>
            <a:sysClr val="window" lastClr="FFFFFF">
              <a:lumMod val="95000"/>
            </a:sysClr>
          </a:solidFill>
          <a:ln w="28575" cap="flat" cmpd="sng" algn="ctr">
            <a:solidFill>
              <a:sysClr val="window" lastClr="FFFFFF">
                <a:lumMod val="50000"/>
              </a:sysClr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kern="0" dirty="0">
              <a:solidFill>
                <a:prstClr val="black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4911690" y="2940754"/>
            <a:ext cx="2469931" cy="1428142"/>
          </a:xfrm>
          <a:prstGeom prst="roundRect">
            <a:avLst/>
          </a:prstGeom>
          <a:solidFill>
            <a:sysClr val="window" lastClr="FFFFFF">
              <a:lumMod val="95000"/>
            </a:sysClr>
          </a:solidFill>
          <a:ln w="28575" cap="flat" cmpd="sng" algn="ctr">
            <a:solidFill>
              <a:sysClr val="window" lastClr="FFFFFF">
                <a:lumMod val="50000"/>
              </a:sysClr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kern="0" dirty="0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d</a:t>
            </a:r>
            <a:endParaRPr lang="en-US" kern="0" dirty="0">
              <a:solidFill>
                <a:prstClr val="black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911690" y="2637978"/>
            <a:ext cx="20561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Data Center 2 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033222" y="3281434"/>
            <a:ext cx="1080488" cy="530804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kern="0" dirty="0">
              <a:solidFill>
                <a:prstClr val="black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635886" y="2581430"/>
            <a:ext cx="2248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Data Center 1 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340980" y="3273565"/>
            <a:ext cx="1308203" cy="538673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kern="0" dirty="0">
              <a:solidFill>
                <a:prstClr val="black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916617" y="3812237"/>
            <a:ext cx="2109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Parameter Server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240114" y="3815163"/>
            <a:ext cx="2039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Parameter Server</a:t>
            </a:r>
          </a:p>
        </p:txBody>
      </p:sp>
      <p:cxnSp>
        <p:nvCxnSpPr>
          <p:cNvPr id="30" name="Straight Arrow Connector 29"/>
          <p:cNvCxnSpPr/>
          <p:nvPr/>
        </p:nvCxnSpPr>
        <p:spPr>
          <a:xfrm flipV="1">
            <a:off x="3113710" y="3542901"/>
            <a:ext cx="2227271" cy="3935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/>
            </a:solidFill>
            <a:prstDash val="sysDot"/>
            <a:miter lim="800000"/>
            <a:headEnd type="triangle" w="med" len="med"/>
            <a:tailEnd type="triangle" w="med" len="med"/>
          </a:ln>
          <a:effectLst/>
        </p:spPr>
      </p:cxnSp>
      <p:sp>
        <p:nvSpPr>
          <p:cNvPr id="31" name="Rectangle 30"/>
          <p:cNvSpPr/>
          <p:nvPr/>
        </p:nvSpPr>
        <p:spPr>
          <a:xfrm>
            <a:off x="3062222" y="3369920"/>
            <a:ext cx="1013625" cy="318572"/>
          </a:xfrm>
          <a:prstGeom prst="rect">
            <a:avLst/>
          </a:prstGeom>
          <a:solidFill>
            <a:srgbClr val="C00000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Clock 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014010" y="2896820"/>
            <a:ext cx="128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Clock 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328462" y="2919581"/>
            <a:ext cx="1669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Clock N + </a:t>
            </a:r>
            <a:r>
              <a:rPr lang="en-US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DS</a:t>
            </a:r>
          </a:p>
        </p:txBody>
      </p:sp>
      <p:pic>
        <p:nvPicPr>
          <p:cNvPr id="34" name="Picture 2" descr="Image result for sto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6114" y="3342873"/>
            <a:ext cx="361767" cy="361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Rounded Rectangle 34"/>
          <p:cNvSpPr/>
          <p:nvPr/>
        </p:nvSpPr>
        <p:spPr>
          <a:xfrm>
            <a:off x="2039621" y="3155624"/>
            <a:ext cx="5717261" cy="943561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defRPr/>
            </a:pPr>
            <a:r>
              <a:rPr lang="en-US" sz="2800" kern="0" dirty="0" smtClean="0">
                <a:solidFill>
                  <a:srgbClr val="006C31"/>
                </a:solidFill>
                <a:latin typeface="Arial" charset="0"/>
                <a:ea typeface="Arial" charset="0"/>
                <a:cs typeface="Arial" charset="0"/>
              </a:rPr>
              <a:t>Guarantees </a:t>
            </a:r>
            <a:r>
              <a:rPr lang="en-US" sz="2800" kern="0" dirty="0">
                <a:solidFill>
                  <a:srgbClr val="006C31"/>
                </a:solidFill>
                <a:latin typeface="Arial" charset="0"/>
                <a:ea typeface="Arial" charset="0"/>
                <a:cs typeface="Arial" charset="0"/>
              </a:rPr>
              <a:t>all significant updates are seen after </a:t>
            </a:r>
            <a:r>
              <a:rPr lang="en-US" sz="2800" i="1" kern="0" dirty="0">
                <a:solidFill>
                  <a:srgbClr val="006C31"/>
                </a:solidFill>
                <a:latin typeface="Arial" charset="0"/>
                <a:ea typeface="Arial" charset="0"/>
                <a:cs typeface="Arial" charset="0"/>
              </a:rPr>
              <a:t>DS</a:t>
            </a:r>
            <a:r>
              <a:rPr lang="en-US" sz="2800" kern="0" dirty="0">
                <a:solidFill>
                  <a:srgbClr val="006C31"/>
                </a:solidFill>
                <a:latin typeface="Arial" charset="0"/>
                <a:ea typeface="Arial" charset="0"/>
                <a:cs typeface="Arial" charset="0"/>
              </a:rPr>
              <a:t> clocks 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936206" y="1492464"/>
            <a:ext cx="956827" cy="275837"/>
          </a:xfrm>
          <a:prstGeom prst="rect">
            <a:avLst/>
          </a:prstGeom>
          <a:solidFill>
            <a:srgbClr val="C00000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Barrier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394528" y="1268423"/>
            <a:ext cx="4705900" cy="943561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defRPr/>
            </a:pPr>
            <a:r>
              <a:rPr lang="en-US" sz="2800" kern="0" dirty="0" smtClean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No guarantee under      extreme </a:t>
            </a:r>
            <a:r>
              <a:rPr lang="en-US" sz="2800" kern="0" dirty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network </a:t>
            </a:r>
            <a:r>
              <a:rPr lang="en-US" sz="2800" kern="0" dirty="0" smtClean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conditions</a:t>
            </a:r>
            <a:endParaRPr lang="en-US" sz="2800" kern="0" dirty="0">
              <a:solidFill>
                <a:srgbClr val="FF0000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7373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55 0.00061 L 0.13663 0.0024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45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mph" presetSubtype="0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6" dur="indefinite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7" dur="indefinite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9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0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2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3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5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6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8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9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55 0.00031 L 0.28559 -0.00062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93" y="-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9" presetClass="emph" presetSubtype="0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0" dur="indefinite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1" dur="indefinite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  <p:bldP spid="13" grpId="0" animBg="1"/>
      <p:bldP spid="22" grpId="0" animBg="1"/>
      <p:bldP spid="23" grpId="0" animBg="1"/>
      <p:bldP spid="24" grpId="0"/>
      <p:bldP spid="25" grpId="0" animBg="1"/>
      <p:bldP spid="26" grpId="0"/>
      <p:bldP spid="27" grpId="0" animBg="1"/>
      <p:bldP spid="28" grpId="0"/>
      <p:bldP spid="29" grpId="0"/>
      <p:bldP spid="31" grpId="0" animBg="1"/>
      <p:bldP spid="31" grpId="1" animBg="1"/>
      <p:bldP spid="31" grpId="2" animBg="1"/>
      <p:bldP spid="32" grpId="0"/>
      <p:bldP spid="33" grpId="0"/>
      <p:bldP spid="35" grpId="0" animBg="1"/>
      <p:bldP spid="36" grpId="0" animBg="1"/>
      <p:bldP spid="36" grpId="1" animBg="1"/>
      <p:bldP spid="36" grpId="2" animBg="1"/>
      <p:bldP spid="21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/>
              <a:t>Effect of Synchronization Mechanisms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CF02B-730C-42A4-AB4A-0623F3D2E3E7}" type="slidenum">
              <a:rPr lang="en-US" altLang="en-US" smtClean="0"/>
              <a:pPr/>
              <a:t>35</a:t>
            </a:fld>
            <a:endParaRPr lang="en-US" altLang="en-US" sz="1200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4855972"/>
              </p:ext>
            </p:extLst>
          </p:nvPr>
        </p:nvGraphicFramePr>
        <p:xfrm>
          <a:off x="4499463" y="1586754"/>
          <a:ext cx="4102095" cy="24794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9106286"/>
              </p:ext>
            </p:extLst>
          </p:nvPr>
        </p:nvGraphicFramePr>
        <p:xfrm>
          <a:off x="628650" y="1586754"/>
          <a:ext cx="3737171" cy="24794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776646" y="4040557"/>
            <a:ext cx="22749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Matrix Factorization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12224" y="4040557"/>
            <a:ext cx="17731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Topic Modeling</a:t>
            </a:r>
          </a:p>
        </p:txBody>
      </p:sp>
    </p:spTree>
    <p:extLst>
      <p:ext uri="{BB962C8B-B14F-4D97-AF65-F5344CB8AC3E}">
        <p14:creationId xmlns:p14="http://schemas.microsoft.com/office/powerpoint/2010/main" val="3916203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Methodology Details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959006"/>
                <a:ext cx="7886700" cy="3622431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b="1" dirty="0"/>
                  <a:t>Hardware</a:t>
                </a:r>
              </a:p>
              <a:p>
                <a:pPr lvl="1"/>
                <a:r>
                  <a:rPr lang="en-US" dirty="0"/>
                  <a:t>A 22-node cluster. Each has a 16-core Intel Xeon CPU (E5-2698</a:t>
                </a:r>
                <a:r>
                  <a:rPr lang="en-US" dirty="0" smtClean="0"/>
                  <a:t>), a NVIDIA </a:t>
                </a:r>
                <a:r>
                  <a:rPr lang="en-US" dirty="0"/>
                  <a:t>Titan X GPU, 64GB RAM, </a:t>
                </a:r>
                <a:r>
                  <a:rPr lang="en-US" dirty="0" smtClean="0"/>
                  <a:t>and a </a:t>
                </a:r>
                <a:r>
                  <a:rPr lang="en-US" dirty="0"/>
                  <a:t>40GbE </a:t>
                </a:r>
                <a:r>
                  <a:rPr lang="en-US" dirty="0" smtClean="0"/>
                  <a:t>NIC</a:t>
                </a:r>
                <a:endParaRPr lang="en-US" dirty="0"/>
              </a:p>
              <a:p>
                <a:r>
                  <a:rPr lang="en-US" b="1" dirty="0"/>
                  <a:t>Application details</a:t>
                </a:r>
              </a:p>
              <a:p>
                <a:pPr lvl="1"/>
                <a:r>
                  <a:rPr lang="en-US" dirty="0"/>
                  <a:t>Matrix Factorization: SGD algorithm, 500 ranks</a:t>
                </a:r>
              </a:p>
              <a:p>
                <a:pPr lvl="1"/>
                <a:r>
                  <a:rPr lang="en-US" dirty="0"/>
                  <a:t>Topic Modeling: Gibbs sampling, 500 topics</a:t>
                </a:r>
              </a:p>
              <a:p>
                <a:r>
                  <a:rPr lang="en-US" b="1" dirty="0"/>
                  <a:t>Convergence criteria</a:t>
                </a:r>
              </a:p>
              <a:p>
                <a:pPr lvl="1"/>
                <a:r>
                  <a:rPr lang="en-US" dirty="0"/>
                  <a:t>The value of the objective function changes less than 2% over the course of 10 iterations</a:t>
                </a:r>
              </a:p>
              <a:p>
                <a:r>
                  <a:rPr lang="en-US" b="1" dirty="0"/>
                  <a:t>Significance Threshold</a:t>
                </a:r>
              </a:p>
              <a:p>
                <a:pPr lvl="1"/>
                <a:r>
                  <a:rPr lang="en-US" sz="2100" dirty="0">
                    <a:latin typeface="+mn-lt"/>
                  </a:rPr>
                  <a:t>1</a:t>
                </a:r>
                <a:r>
                  <a:rPr lang="en-US" dirty="0"/>
                  <a:t>% and shrinks over time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 smtClean="0">
                            <a:latin typeface="Cambria Math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latin typeface="Cambria Math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1%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i="1">
                                    <a:latin typeface="Cambria Math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</m:rad>
                          </m:den>
                        </m:f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959006"/>
                <a:ext cx="7886700" cy="3622431"/>
              </a:xfrm>
              <a:blipFill rotWithShape="0">
                <a:blip r:embed="rId2"/>
                <a:stretch>
                  <a:fillRect l="-773" t="-2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CF02B-730C-42A4-AB4A-0623F3D2E3E7}" type="slidenum">
              <a:rPr lang="en-US" altLang="en-US" smtClean="0"/>
              <a:pPr/>
              <a:t>36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287129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ML System Performance Comparison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IterStore</a:t>
            </a:r>
            <a:r>
              <a:rPr lang="en-US" dirty="0"/>
              <a:t> [Cui et al. SoCC’15] shows </a:t>
            </a:r>
            <a:r>
              <a:rPr lang="en-US" sz="2400" dirty="0">
                <a:latin typeface="+mn-lt"/>
              </a:rPr>
              <a:t>10</a:t>
            </a:r>
            <a:r>
              <a:rPr lang="en-US" dirty="0"/>
              <a:t>X performance improvement over </a:t>
            </a:r>
            <a:r>
              <a:rPr lang="en-US" dirty="0" err="1"/>
              <a:t>PowerGraph</a:t>
            </a:r>
            <a:r>
              <a:rPr lang="en-US" dirty="0"/>
              <a:t> [Gonzalez et al., OSDI’12] for Matrix Factorization</a:t>
            </a:r>
          </a:p>
          <a:p>
            <a:endParaRPr lang="en-US" dirty="0"/>
          </a:p>
          <a:p>
            <a:r>
              <a:rPr lang="en-US" dirty="0" err="1"/>
              <a:t>PowerGraph</a:t>
            </a:r>
            <a:r>
              <a:rPr lang="en-US" dirty="0"/>
              <a:t> matches the performance of </a:t>
            </a:r>
            <a:r>
              <a:rPr lang="en-US" dirty="0" err="1"/>
              <a:t>GraphX</a:t>
            </a:r>
            <a:r>
              <a:rPr lang="en-US" dirty="0"/>
              <a:t> [Gonzalez et al., OSDI’14], a Spark-based system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246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Matrix Factorization (</a:t>
            </a:r>
            <a:r>
              <a:rPr lang="en-US" sz="3000" dirty="0">
                <a:latin typeface="+mn-lt"/>
              </a:rPr>
              <a:t>1</a:t>
            </a:r>
            <a:r>
              <a:rPr lang="en-US" dirty="0">
                <a:latin typeface="+mn-lt"/>
              </a:rPr>
              <a:t>/</a:t>
            </a:r>
            <a:r>
              <a:rPr lang="en-US" sz="3000" dirty="0">
                <a:latin typeface="+mn-lt"/>
              </a:rPr>
              <a:t>3</a:t>
            </a:r>
            <a:r>
              <a:rPr lang="en-US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907869"/>
            <a:ext cx="7886700" cy="923530"/>
          </a:xfrm>
        </p:spPr>
        <p:txBody>
          <a:bodyPr>
            <a:normAutofit/>
          </a:bodyPr>
          <a:lstStyle/>
          <a:p>
            <a:r>
              <a:rPr lang="en-US" dirty="0"/>
              <a:t>Matrix factorization (also known as collaborative filtering) is a technique commonly used in recommender systems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38</a:t>
            </a:fld>
            <a:endParaRPr lang="en-US"/>
          </a:p>
        </p:txBody>
      </p:sp>
      <p:pic>
        <p:nvPicPr>
          <p:cNvPr id="1026" name="Picture 2" descr="http://www.holehouse.org/mlclass/16_Recommender_Systems_files/Image%20%5b11%5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4488" y="1922839"/>
            <a:ext cx="5650706" cy="2071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9500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Matrix Factorization (2/3)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780765" y="1430172"/>
            <a:ext cx="2058853" cy="34913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909756" y="2857577"/>
                <a:ext cx="596638" cy="6001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3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</m:oMath>
                  </m:oMathPara>
                </a14:m>
                <a:endParaRPr lang="en-US" sz="33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9756" y="2857577"/>
                <a:ext cx="596638" cy="600164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Left Brace 6"/>
          <p:cNvSpPr/>
          <p:nvPr/>
        </p:nvSpPr>
        <p:spPr>
          <a:xfrm>
            <a:off x="1558660" y="1430172"/>
            <a:ext cx="151967" cy="3491345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TextBox 7"/>
          <p:cNvSpPr txBox="1"/>
          <p:nvPr/>
        </p:nvSpPr>
        <p:spPr>
          <a:xfrm>
            <a:off x="2496195" y="908324"/>
            <a:ext cx="62799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Movie</a:t>
            </a:r>
          </a:p>
        </p:txBody>
      </p:sp>
      <p:sp>
        <p:nvSpPr>
          <p:cNvPr id="9" name="Left Brace 8"/>
          <p:cNvSpPr/>
          <p:nvPr/>
        </p:nvSpPr>
        <p:spPr>
          <a:xfrm rot="5400000">
            <a:off x="2720827" y="268345"/>
            <a:ext cx="178730" cy="2058852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TextBox 9"/>
          <p:cNvSpPr txBox="1"/>
          <p:nvPr/>
        </p:nvSpPr>
        <p:spPr>
          <a:xfrm>
            <a:off x="1000065" y="3025803"/>
            <a:ext cx="51007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User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34523" y="1411987"/>
            <a:ext cx="849457" cy="349134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398255" y="2837653"/>
                <a:ext cx="401072" cy="6001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3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33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8255" y="2837653"/>
                <a:ext cx="401072" cy="60016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/>
          <p:cNvSpPr/>
          <p:nvPr/>
        </p:nvSpPr>
        <p:spPr>
          <a:xfrm>
            <a:off x="5868855" y="2713128"/>
            <a:ext cx="2058853" cy="85039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Left Brace 13"/>
          <p:cNvSpPr/>
          <p:nvPr/>
        </p:nvSpPr>
        <p:spPr>
          <a:xfrm rot="5400000">
            <a:off x="4975051" y="867881"/>
            <a:ext cx="168401" cy="849456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TextBox 14"/>
          <p:cNvSpPr txBox="1"/>
          <p:nvPr/>
        </p:nvSpPr>
        <p:spPr>
          <a:xfrm>
            <a:off x="4056904" y="954709"/>
            <a:ext cx="288219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Rank (User Preference Parameters) (</a:t>
            </a:r>
            <a:r>
              <a:rPr lang="el-GR" sz="1350" dirty="0">
                <a:latin typeface="Calibri" panose="020F0502020204030204" pitchFamily="34" charset="0"/>
                <a:cs typeface="Calibri" panose="020F0502020204030204" pitchFamily="34" charset="0"/>
              </a:rPr>
              <a:t>θ</a:t>
            </a:r>
            <a:r>
              <a:rPr lang="en-US" sz="135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sz="1350" dirty="0"/>
          </a:p>
        </p:txBody>
      </p:sp>
      <p:sp>
        <p:nvSpPr>
          <p:cNvPr id="17" name="Left Brace 16"/>
          <p:cNvSpPr/>
          <p:nvPr/>
        </p:nvSpPr>
        <p:spPr>
          <a:xfrm>
            <a:off x="5699850" y="2720922"/>
            <a:ext cx="137832" cy="850392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9" name="Curved Connector 18"/>
          <p:cNvCxnSpPr/>
          <p:nvPr/>
        </p:nvCxnSpPr>
        <p:spPr>
          <a:xfrm rot="5400000" flipH="1" flipV="1">
            <a:off x="5741652" y="2470815"/>
            <a:ext cx="260413" cy="239803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5696606" y="2165429"/>
            <a:ext cx="217982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Rank (Movie Parameters) (x)</a:t>
            </a:r>
          </a:p>
        </p:txBody>
      </p:sp>
    </p:spTree>
    <p:extLst>
      <p:ext uri="{BB962C8B-B14F-4D97-AF65-F5344CB8AC3E}">
        <p14:creationId xmlns:p14="http://schemas.microsoft.com/office/powerpoint/2010/main" val="843809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Matrix Factorization (3/3)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2753" y="1256579"/>
            <a:ext cx="5915025" cy="385800"/>
          </a:xfrm>
        </p:spPr>
        <p:txBody>
          <a:bodyPr/>
          <a:lstStyle/>
          <a:p>
            <a:r>
              <a:rPr lang="en-US" dirty="0"/>
              <a:t>Objective function (L2 regularization)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1482753" y="3209114"/>
            <a:ext cx="5915025" cy="385800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100" dirty="0"/>
              <a:t>Solve with stochastic gradient decent (SGD) 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75" r="36011"/>
          <a:stretch/>
        </p:blipFill>
        <p:spPr>
          <a:xfrm>
            <a:off x="1482752" y="1733819"/>
            <a:ext cx="5584568" cy="1256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148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</a:t>
            </a:r>
            <a:r>
              <a:rPr lang="mr-IN" dirty="0"/>
              <a:t>–</a:t>
            </a:r>
            <a:r>
              <a:rPr lang="en-US" dirty="0"/>
              <a:t> BSP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974616"/>
            <a:ext cx="7886700" cy="1109456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BSP (Bulk Synchronous Parallel)</a:t>
            </a:r>
          </a:p>
          <a:p>
            <a:pPr lvl="1"/>
            <a:r>
              <a:rPr lang="en-US" sz="2100" dirty="0"/>
              <a:t>All machines need to receive all updates before proceeding to the next iteration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CF02B-730C-42A4-AB4A-0623F3D2E3E7}" type="slidenum">
              <a:rPr lang="en-US" altLang="en-US" smtClean="0"/>
              <a:pPr/>
              <a:t>41</a:t>
            </a:fld>
            <a:endParaRPr lang="en-US" altLang="en-US" sz="1200"/>
          </a:p>
        </p:txBody>
      </p:sp>
      <p:cxnSp>
        <p:nvCxnSpPr>
          <p:cNvPr id="12" name="Straight Arrow Connector 11"/>
          <p:cNvCxnSpPr/>
          <p:nvPr/>
        </p:nvCxnSpPr>
        <p:spPr bwMode="auto">
          <a:xfrm>
            <a:off x="2936532" y="3643227"/>
            <a:ext cx="3687418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2054330" y="2626618"/>
            <a:ext cx="90319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/>
              <a:t>Worker 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063797" y="2955519"/>
            <a:ext cx="90319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/>
              <a:t>Worker 2</a:t>
            </a:r>
            <a:endParaRPr lang="en-US" sz="1500" dirty="0"/>
          </a:p>
        </p:txBody>
      </p:sp>
      <p:sp>
        <p:nvSpPr>
          <p:cNvPr id="15" name="TextBox 14"/>
          <p:cNvSpPr txBox="1"/>
          <p:nvPr/>
        </p:nvSpPr>
        <p:spPr>
          <a:xfrm>
            <a:off x="2072552" y="3299373"/>
            <a:ext cx="90319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/>
              <a:t>Worker 3</a:t>
            </a:r>
          </a:p>
        </p:txBody>
      </p:sp>
      <p:sp>
        <p:nvSpPr>
          <p:cNvPr id="18" name="Rectangle 17"/>
          <p:cNvSpPr/>
          <p:nvPr/>
        </p:nvSpPr>
        <p:spPr bwMode="auto">
          <a:xfrm>
            <a:off x="2986649" y="3377645"/>
            <a:ext cx="695384" cy="179138"/>
          </a:xfrm>
          <a:prstGeom prst="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latin typeface="Arial" charset="0"/>
            </a:endParaRPr>
          </a:p>
        </p:txBody>
      </p:sp>
      <p:cxnSp>
        <p:nvCxnSpPr>
          <p:cNvPr id="20" name="Straight Connector 19"/>
          <p:cNvCxnSpPr/>
          <p:nvPr/>
        </p:nvCxnSpPr>
        <p:spPr bwMode="auto">
          <a:xfrm>
            <a:off x="2984638" y="2534059"/>
            <a:ext cx="0" cy="126227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21" name="TextBox 20"/>
          <p:cNvSpPr txBox="1"/>
          <p:nvPr/>
        </p:nvSpPr>
        <p:spPr>
          <a:xfrm>
            <a:off x="6665732" y="3481793"/>
            <a:ext cx="603050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/>
              <a:t>Clock</a:t>
            </a:r>
          </a:p>
        </p:txBody>
      </p:sp>
      <p:sp>
        <p:nvSpPr>
          <p:cNvPr id="22" name="Rectangle 21"/>
          <p:cNvSpPr/>
          <p:nvPr/>
        </p:nvSpPr>
        <p:spPr bwMode="auto">
          <a:xfrm>
            <a:off x="2984638" y="3041793"/>
            <a:ext cx="695384" cy="179138"/>
          </a:xfrm>
          <a:prstGeom prst="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latin typeface="Arial" charset="0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2991739" y="2705941"/>
            <a:ext cx="695384" cy="179138"/>
          </a:xfrm>
          <a:prstGeom prst="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latin typeface="Arial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864369" y="3753255"/>
            <a:ext cx="282450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/>
              <a:t>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564372" y="3753255"/>
            <a:ext cx="282450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/>
              <a:t>1</a:t>
            </a:r>
          </a:p>
        </p:txBody>
      </p:sp>
      <p:cxnSp>
        <p:nvCxnSpPr>
          <p:cNvPr id="26" name="Straight Connector 25"/>
          <p:cNvCxnSpPr/>
          <p:nvPr/>
        </p:nvCxnSpPr>
        <p:spPr bwMode="auto">
          <a:xfrm>
            <a:off x="3680022" y="2509211"/>
            <a:ext cx="0" cy="126227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/>
          <p:cNvCxnSpPr/>
          <p:nvPr/>
        </p:nvCxnSpPr>
        <p:spPr bwMode="auto">
          <a:xfrm>
            <a:off x="4395813" y="2508455"/>
            <a:ext cx="0" cy="126227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28" name="Rectangle 27"/>
          <p:cNvSpPr/>
          <p:nvPr/>
        </p:nvSpPr>
        <p:spPr bwMode="auto">
          <a:xfrm>
            <a:off x="3687655" y="3377645"/>
            <a:ext cx="695384" cy="179138"/>
          </a:xfrm>
          <a:prstGeom prst="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latin typeface="Arial" charset="0"/>
            </a:endParaRPr>
          </a:p>
        </p:txBody>
      </p:sp>
      <p:sp>
        <p:nvSpPr>
          <p:cNvPr id="29" name="Rectangle 28"/>
          <p:cNvSpPr/>
          <p:nvPr/>
        </p:nvSpPr>
        <p:spPr bwMode="auto">
          <a:xfrm>
            <a:off x="3685644" y="3041793"/>
            <a:ext cx="695384" cy="179138"/>
          </a:xfrm>
          <a:prstGeom prst="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latin typeface="Arial" charset="0"/>
            </a:endParaRPr>
          </a:p>
        </p:txBody>
      </p:sp>
      <p:sp>
        <p:nvSpPr>
          <p:cNvPr id="30" name="Rectangle 29"/>
          <p:cNvSpPr/>
          <p:nvPr/>
        </p:nvSpPr>
        <p:spPr bwMode="auto">
          <a:xfrm>
            <a:off x="3692744" y="2705941"/>
            <a:ext cx="695384" cy="179138"/>
          </a:xfrm>
          <a:prstGeom prst="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latin typeface="Arial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283002" y="3740479"/>
            <a:ext cx="282450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/>
              <a:t>2</a:t>
            </a:r>
            <a:endParaRPr lang="en-US" sz="1500" dirty="0"/>
          </a:p>
        </p:txBody>
      </p:sp>
      <p:sp>
        <p:nvSpPr>
          <p:cNvPr id="32" name="TextBox 31"/>
          <p:cNvSpPr txBox="1"/>
          <p:nvPr/>
        </p:nvSpPr>
        <p:spPr>
          <a:xfrm>
            <a:off x="5006722" y="3767948"/>
            <a:ext cx="282450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/>
              <a:t>3</a:t>
            </a:r>
          </a:p>
        </p:txBody>
      </p:sp>
      <p:sp>
        <p:nvSpPr>
          <p:cNvPr id="33" name="Rectangle 32"/>
          <p:cNvSpPr/>
          <p:nvPr/>
        </p:nvSpPr>
        <p:spPr bwMode="auto">
          <a:xfrm>
            <a:off x="4407882" y="3382229"/>
            <a:ext cx="695384" cy="179138"/>
          </a:xfrm>
          <a:prstGeom prst="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latin typeface="Arial" charset="0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4405871" y="3046377"/>
            <a:ext cx="695384" cy="179138"/>
          </a:xfrm>
          <a:prstGeom prst="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latin typeface="Arial" charset="0"/>
            </a:endParaRPr>
          </a:p>
        </p:txBody>
      </p:sp>
      <p:sp>
        <p:nvSpPr>
          <p:cNvPr id="35" name="Rectangle 34"/>
          <p:cNvSpPr/>
          <p:nvPr/>
        </p:nvSpPr>
        <p:spPr bwMode="auto">
          <a:xfrm>
            <a:off x="4412971" y="2710525"/>
            <a:ext cx="695384" cy="179138"/>
          </a:xfrm>
          <a:prstGeom prst="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latin typeface="Arial" charset="0"/>
            </a:endParaRPr>
          </a:p>
        </p:txBody>
      </p:sp>
      <p:cxnSp>
        <p:nvCxnSpPr>
          <p:cNvPr id="36" name="Straight Connector 35"/>
          <p:cNvCxnSpPr/>
          <p:nvPr/>
        </p:nvCxnSpPr>
        <p:spPr bwMode="auto">
          <a:xfrm>
            <a:off x="5109594" y="2490985"/>
            <a:ext cx="0" cy="126227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37" name="Rounded Rectangle 36"/>
          <p:cNvSpPr/>
          <p:nvPr/>
        </p:nvSpPr>
        <p:spPr>
          <a:xfrm rot="21364223">
            <a:off x="1407530" y="2364619"/>
            <a:ext cx="6458952" cy="943561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defRPr/>
            </a:pPr>
            <a:r>
              <a:rPr lang="en-US" sz="2400" kern="0" dirty="0">
                <a:solidFill>
                  <a:srgbClr val="FF0000"/>
                </a:solidFill>
              </a:rPr>
              <a:t>Always sends and reads all updates</a:t>
            </a:r>
          </a:p>
          <a:p>
            <a:pPr algn="ctr" defTabSz="685800">
              <a:defRPr/>
            </a:pPr>
            <a:r>
              <a:rPr lang="en-US" sz="2400" kern="0" dirty="0">
                <a:solidFill>
                  <a:srgbClr val="FF0000"/>
                </a:solidFill>
              </a:rPr>
              <a:t>Accurate but slow</a:t>
            </a:r>
          </a:p>
        </p:txBody>
      </p:sp>
    </p:spTree>
    <p:extLst>
      <p:ext uri="{BB962C8B-B14F-4D97-AF65-F5344CB8AC3E}">
        <p14:creationId xmlns:p14="http://schemas.microsoft.com/office/powerpoint/2010/main" val="339958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9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0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2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3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5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6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8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9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1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2" dur="indefinite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4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5" dur="indefinite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7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8" dur="indefinite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0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1" dur="indefinite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3" dur="indefinite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4" dur="indefinite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6" dur="indefinite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7" dur="indefinite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9" dur="indefinite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0" dur="indefinite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2" dur="indefinite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3" dur="indefinite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5" dur="indefinit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6" dur="indefinite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8" dur="indefinit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9" dur="indefinite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1" dur="indefinite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2" dur="indefinite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4" dur="indefinite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5" dur="indefinite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7" dur="indefinite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8" dur="indefinite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0" dur="indefinite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1" dur="indefinite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3" dur="indefinite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4" dur="indefinite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6" dur="indefinite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7" dur="indefinite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9" dur="indefinite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40" dur="indefinite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2" dur="indefinite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43" dur="indefinite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14" grpId="0"/>
      <p:bldP spid="14" grpId="1"/>
      <p:bldP spid="15" grpId="0"/>
      <p:bldP spid="15" grpId="1"/>
      <p:bldP spid="18" grpId="0" animBg="1"/>
      <p:bldP spid="18" grpId="1" animBg="1"/>
      <p:bldP spid="21" grpId="0"/>
      <p:bldP spid="21" grpId="1"/>
      <p:bldP spid="22" grpId="0" animBg="1"/>
      <p:bldP spid="22" grpId="1" animBg="1"/>
      <p:bldP spid="23" grpId="0" animBg="1"/>
      <p:bldP spid="23" grpId="1" animBg="1"/>
      <p:bldP spid="24" grpId="0"/>
      <p:bldP spid="24" grpId="1"/>
      <p:bldP spid="25" grpId="0"/>
      <p:bldP spid="25" grpId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/>
      <p:bldP spid="31" grpId="1"/>
      <p:bldP spid="32" grpId="0"/>
      <p:bldP spid="32" grpId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7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</a:t>
            </a:r>
            <a:r>
              <a:rPr lang="mr-IN" dirty="0"/>
              <a:t>–</a:t>
            </a:r>
            <a:r>
              <a:rPr lang="en-US" dirty="0"/>
              <a:t> SSP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970148"/>
            <a:ext cx="7886700" cy="1099517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SSP (Stale Synchronous Parallel)</a:t>
            </a:r>
          </a:p>
          <a:p>
            <a:pPr lvl="1"/>
            <a:r>
              <a:rPr lang="en-US" sz="2100" dirty="0"/>
              <a:t>Allows the fastest worker ahead of the </a:t>
            </a:r>
            <a:r>
              <a:rPr lang="en-US" sz="2100" dirty="0" smtClean="0"/>
              <a:t>slowest </a:t>
            </a:r>
            <a:r>
              <a:rPr lang="en-US" sz="2100" dirty="0"/>
              <a:t>worker by </a:t>
            </a:r>
            <a:r>
              <a:rPr lang="en-US" sz="2100" dirty="0" smtClean="0"/>
              <a:t>    a </a:t>
            </a:r>
            <a:r>
              <a:rPr lang="en-US" sz="2100" dirty="0">
                <a:solidFill>
                  <a:srgbClr val="0070C0"/>
                </a:solidFill>
              </a:rPr>
              <a:t>bounded number </a:t>
            </a:r>
            <a:r>
              <a:rPr lang="en-US" sz="2100" dirty="0"/>
              <a:t>of iterations </a:t>
            </a:r>
          </a:p>
          <a:p>
            <a:endParaRPr lang="en-US" sz="2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CF02B-730C-42A4-AB4A-0623F3D2E3E7}" type="slidenum">
              <a:rPr lang="en-US" altLang="en-US" smtClean="0"/>
              <a:pPr/>
              <a:t>42</a:t>
            </a:fld>
            <a:endParaRPr lang="en-US" altLang="en-US" sz="1200"/>
          </a:p>
        </p:txBody>
      </p:sp>
      <p:cxnSp>
        <p:nvCxnSpPr>
          <p:cNvPr id="7" name="Straight Arrow Connector 6"/>
          <p:cNvCxnSpPr/>
          <p:nvPr/>
        </p:nvCxnSpPr>
        <p:spPr bwMode="auto">
          <a:xfrm>
            <a:off x="2936532" y="3674782"/>
            <a:ext cx="3687418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2054330" y="2658173"/>
            <a:ext cx="90319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/>
              <a:t>Worker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63797" y="2987074"/>
            <a:ext cx="90319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/>
              <a:t>Worker 2</a:t>
            </a:r>
            <a:endParaRPr lang="en-US" sz="1500" dirty="0"/>
          </a:p>
        </p:txBody>
      </p:sp>
      <p:sp>
        <p:nvSpPr>
          <p:cNvPr id="10" name="TextBox 9"/>
          <p:cNvSpPr txBox="1"/>
          <p:nvPr/>
        </p:nvSpPr>
        <p:spPr>
          <a:xfrm>
            <a:off x="2072552" y="3330928"/>
            <a:ext cx="90319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/>
              <a:t>Worker 3</a:t>
            </a:r>
          </a:p>
        </p:txBody>
      </p:sp>
      <p:sp>
        <p:nvSpPr>
          <p:cNvPr id="11" name="Rectangle 10"/>
          <p:cNvSpPr/>
          <p:nvPr/>
        </p:nvSpPr>
        <p:spPr bwMode="auto">
          <a:xfrm>
            <a:off x="2986649" y="3409200"/>
            <a:ext cx="695384" cy="179138"/>
          </a:xfrm>
          <a:prstGeom prst="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latin typeface="Arial" charset="0"/>
            </a:endParaRPr>
          </a:p>
        </p:txBody>
      </p:sp>
      <p:cxnSp>
        <p:nvCxnSpPr>
          <p:cNvPr id="12" name="Straight Connector 11"/>
          <p:cNvCxnSpPr/>
          <p:nvPr/>
        </p:nvCxnSpPr>
        <p:spPr bwMode="auto">
          <a:xfrm>
            <a:off x="2984638" y="2565614"/>
            <a:ext cx="0" cy="126227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6665732" y="3513348"/>
            <a:ext cx="603050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/>
              <a:t>Clock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2984638" y="3073348"/>
            <a:ext cx="695384" cy="179138"/>
          </a:xfrm>
          <a:prstGeom prst="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latin typeface="Arial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2991739" y="2737496"/>
            <a:ext cx="695384" cy="179138"/>
          </a:xfrm>
          <a:prstGeom prst="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latin typeface="Arial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864369" y="3784810"/>
            <a:ext cx="282450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/>
              <a:t>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64372" y="3784810"/>
            <a:ext cx="282450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/>
              <a:t>1</a:t>
            </a:r>
          </a:p>
        </p:txBody>
      </p:sp>
      <p:cxnSp>
        <p:nvCxnSpPr>
          <p:cNvPr id="18" name="Straight Connector 17"/>
          <p:cNvCxnSpPr/>
          <p:nvPr/>
        </p:nvCxnSpPr>
        <p:spPr bwMode="auto">
          <a:xfrm>
            <a:off x="3680022" y="2540766"/>
            <a:ext cx="0" cy="126227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/>
          <p:cNvCxnSpPr/>
          <p:nvPr/>
        </p:nvCxnSpPr>
        <p:spPr bwMode="auto">
          <a:xfrm>
            <a:off x="4395813" y="2540010"/>
            <a:ext cx="0" cy="126227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20" name="Rectangle 19"/>
          <p:cNvSpPr/>
          <p:nvPr/>
        </p:nvSpPr>
        <p:spPr bwMode="auto">
          <a:xfrm>
            <a:off x="3687655" y="3409200"/>
            <a:ext cx="695384" cy="179138"/>
          </a:xfrm>
          <a:prstGeom prst="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latin typeface="Arial" charset="0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3685644" y="3073348"/>
            <a:ext cx="695384" cy="179138"/>
          </a:xfrm>
          <a:prstGeom prst="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latin typeface="Arial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3692744" y="2737496"/>
            <a:ext cx="695384" cy="179138"/>
          </a:xfrm>
          <a:prstGeom prst="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latin typeface="Arial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283002" y="3772034"/>
            <a:ext cx="282450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/>
              <a:t>2</a:t>
            </a:r>
            <a:endParaRPr lang="en-US" sz="1500" dirty="0"/>
          </a:p>
        </p:txBody>
      </p:sp>
      <p:sp>
        <p:nvSpPr>
          <p:cNvPr id="24" name="TextBox 23"/>
          <p:cNvSpPr txBox="1"/>
          <p:nvPr/>
        </p:nvSpPr>
        <p:spPr>
          <a:xfrm>
            <a:off x="5006722" y="3799503"/>
            <a:ext cx="282450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/>
              <a:t>3</a:t>
            </a:r>
          </a:p>
        </p:txBody>
      </p:sp>
      <p:sp>
        <p:nvSpPr>
          <p:cNvPr id="26" name="Rectangle 25"/>
          <p:cNvSpPr/>
          <p:nvPr/>
        </p:nvSpPr>
        <p:spPr bwMode="auto">
          <a:xfrm>
            <a:off x="4405871" y="3077932"/>
            <a:ext cx="695384" cy="179138"/>
          </a:xfrm>
          <a:prstGeom prst="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latin typeface="Arial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4412971" y="2742080"/>
            <a:ext cx="695384" cy="179138"/>
          </a:xfrm>
          <a:prstGeom prst="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latin typeface="Arial" charset="0"/>
            </a:endParaRPr>
          </a:p>
        </p:txBody>
      </p:sp>
      <p:cxnSp>
        <p:nvCxnSpPr>
          <p:cNvPr id="28" name="Straight Connector 27"/>
          <p:cNvCxnSpPr/>
          <p:nvPr/>
        </p:nvCxnSpPr>
        <p:spPr bwMode="auto">
          <a:xfrm>
            <a:off x="5109594" y="2522540"/>
            <a:ext cx="0" cy="126227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29" name="TextBox 28"/>
          <p:cNvSpPr txBox="1"/>
          <p:nvPr/>
        </p:nvSpPr>
        <p:spPr>
          <a:xfrm>
            <a:off x="4246317" y="4123436"/>
            <a:ext cx="119545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/>
              <a:t>Staleness = 1</a:t>
            </a:r>
          </a:p>
        </p:txBody>
      </p:sp>
      <p:sp>
        <p:nvSpPr>
          <p:cNvPr id="30" name="Rounded Rectangle 29"/>
          <p:cNvSpPr/>
          <p:nvPr/>
        </p:nvSpPr>
        <p:spPr>
          <a:xfrm rot="21364223">
            <a:off x="1452904" y="2421500"/>
            <a:ext cx="6458952" cy="943561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defRPr/>
            </a:pPr>
            <a:r>
              <a:rPr lang="en-US" sz="2400" kern="0" dirty="0"/>
              <a:t>Alleviates the network bandwidth requirement, but still </a:t>
            </a:r>
            <a:r>
              <a:rPr lang="en-US" sz="2400" kern="0" dirty="0">
                <a:solidFill>
                  <a:srgbClr val="FF0000"/>
                </a:solidFill>
              </a:rPr>
              <a:t>sends all updates</a:t>
            </a:r>
          </a:p>
        </p:txBody>
      </p:sp>
    </p:spTree>
    <p:extLst>
      <p:ext uri="{BB962C8B-B14F-4D97-AF65-F5344CB8AC3E}">
        <p14:creationId xmlns:p14="http://schemas.microsoft.com/office/powerpoint/2010/main" val="1058236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2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3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5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6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8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9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1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2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4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5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7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8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0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1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3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4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6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7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9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0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2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3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5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6" dur="indefinite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8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9" dur="indefinite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1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2" dur="indefinite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4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5" dur="indefinite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7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8" dur="indefinite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0" dur="indefinite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1" dur="indefinite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3" dur="indefinite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4" dur="indefinite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6" dur="indefinite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7" dur="indefinite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9" dur="indefinit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0" dur="indefinite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2" dur="indefinit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3" dur="indefinite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9" grpId="0"/>
      <p:bldP spid="9" grpId="1"/>
      <p:bldP spid="10" grpId="0"/>
      <p:bldP spid="10" grpId="1"/>
      <p:bldP spid="11" grpId="0" animBg="1"/>
      <p:bldP spid="11" grpId="1" animBg="1"/>
      <p:bldP spid="13" grpId="0"/>
      <p:bldP spid="13" grpId="1"/>
      <p:bldP spid="14" grpId="0" animBg="1"/>
      <p:bldP spid="14" grpId="1" animBg="1"/>
      <p:bldP spid="15" grpId="0" animBg="1"/>
      <p:bldP spid="15" grpId="1" animBg="1"/>
      <p:bldP spid="16" grpId="0"/>
      <p:bldP spid="16" grpId="1"/>
      <p:bldP spid="17" grpId="0"/>
      <p:bldP spid="17" grpId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/>
      <p:bldP spid="23" grpId="1"/>
      <p:bldP spid="24" grpId="0"/>
      <p:bldP spid="24" grpId="1"/>
      <p:bldP spid="26" grpId="0" animBg="1"/>
      <p:bldP spid="26" grpId="1" animBg="1"/>
      <p:bldP spid="27" grpId="0" animBg="1"/>
      <p:bldP spid="27" grpId="1" animBg="1"/>
      <p:bldP spid="29" grpId="0"/>
      <p:bldP spid="30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49" y="121533"/>
            <a:ext cx="8332749" cy="783228"/>
          </a:xfrm>
        </p:spPr>
        <p:txBody>
          <a:bodyPr>
            <a:normAutofit/>
          </a:bodyPr>
          <a:lstStyle/>
          <a:p>
            <a:r>
              <a:rPr lang="en-US" dirty="0"/>
              <a:t>Compare </a:t>
            </a:r>
            <a:r>
              <a:rPr lang="en-US" smtClean="0"/>
              <a:t>Against Centralizing Approach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43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2994945"/>
              </p:ext>
            </p:extLst>
          </p:nvPr>
        </p:nvGraphicFramePr>
        <p:xfrm>
          <a:off x="628646" y="946543"/>
          <a:ext cx="7886704" cy="3873397"/>
        </p:xfrm>
        <a:graphic>
          <a:graphicData uri="http://schemas.openxmlformats.org/drawingml/2006/table">
            <a:tbl>
              <a:tblPr/>
              <a:tblGrid>
                <a:gridCol w="1971676"/>
                <a:gridCol w="1971676"/>
                <a:gridCol w="1971676"/>
                <a:gridCol w="1971676"/>
              </a:tblGrid>
              <a:tr h="933637">
                <a:tc>
                  <a:txBody>
                    <a:bodyPr/>
                    <a:lstStyle/>
                    <a:p>
                      <a:pPr algn="l" fontAlgn="b"/>
                      <a:r>
                        <a:rPr lang="sk-SK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8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 </a:t>
                      </a:r>
                      <a:endParaRPr lang="sk-SK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Gaia Speedup over Centralize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Gaia to Centralize Cost Ratio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858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Matrix Factorization 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EC2-ALL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 1.11 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3.54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</a:tr>
              <a:tr h="233409">
                <a:tc>
                  <a:txBody>
                    <a:bodyPr/>
                    <a:lstStyle/>
                    <a:p>
                      <a:pPr algn="l" fontAlgn="b"/>
                      <a:r>
                        <a:rPr lang="sk-SK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V/C WAN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 1.22 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1.00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</a:tr>
              <a:tr h="233409">
                <a:tc>
                  <a:txBody>
                    <a:bodyPr/>
                    <a:lstStyle/>
                    <a:p>
                      <a:pPr algn="l" fontAlgn="b"/>
                      <a:r>
                        <a:rPr lang="sk-SK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S/S WAN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 2.13 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1.17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</a:tr>
              <a:tr h="41858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Topic Modeling 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EC2-ALL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 0.80 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6.14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</a:tr>
              <a:tr h="233409">
                <a:tc>
                  <a:txBody>
                    <a:bodyPr/>
                    <a:lstStyle/>
                    <a:p>
                      <a:pPr algn="l" fontAlgn="b"/>
                      <a:r>
                        <a:rPr lang="sk-SK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V/C WAN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 1.02 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1.26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</a:tr>
              <a:tr h="233409">
                <a:tc>
                  <a:txBody>
                    <a:bodyPr/>
                    <a:lstStyle/>
                    <a:p>
                      <a:pPr algn="l" fontAlgn="b"/>
                      <a:r>
                        <a:rPr lang="sk-SK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S/S WAN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 1.25 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1.92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</a:tr>
              <a:tr h="41858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Image Classification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EC2-ALL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charset="0"/>
                        </a:rPr>
                        <a:t>0.76</a:t>
                      </a:r>
                      <a:endParaRPr lang="hr-H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charset="0"/>
                        </a:rPr>
                        <a:t>3.33</a:t>
                      </a:r>
                      <a:endParaRPr lang="hr-HR" sz="1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</a:tr>
              <a:tr h="233409">
                <a:tc>
                  <a:txBody>
                    <a:bodyPr/>
                    <a:lstStyle/>
                    <a:p>
                      <a:pPr algn="l" fontAlgn="b"/>
                      <a:r>
                        <a:rPr lang="sk-SK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V/C WAN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 1.12 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1.07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</a:tr>
              <a:tr h="233409">
                <a:tc>
                  <a:txBody>
                    <a:bodyPr/>
                    <a:lstStyle/>
                    <a:p>
                      <a:pPr algn="l" fontAlgn="b"/>
                      <a:r>
                        <a:rPr lang="sk-SK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S/S WAN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 1.86 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1.08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3951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SSP Performance </a:t>
            </a:r>
            <a:r>
              <a:rPr lang="mr-IN" dirty="0"/>
              <a:t>–</a:t>
            </a:r>
            <a:r>
              <a:rPr lang="en-US" dirty="0" smtClean="0"/>
              <a:t> 11 Data Centers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44</a:t>
            </a:fld>
            <a:endParaRPr lang="en-US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4211596"/>
              </p:ext>
            </p:extLst>
          </p:nvPr>
        </p:nvGraphicFramePr>
        <p:xfrm>
          <a:off x="628650" y="1361541"/>
          <a:ext cx="8170966" cy="34057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391723" y="1016685"/>
            <a:ext cx="50949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Arial" charset="0"/>
                <a:ea typeface="Arial" charset="0"/>
                <a:cs typeface="Arial" charset="0"/>
              </a:rPr>
              <a:t>Matrix Factorization</a:t>
            </a:r>
            <a:endParaRPr lang="en-US" sz="2400" b="1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3189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SSP Performance </a:t>
            </a:r>
            <a:r>
              <a:rPr lang="mr-IN" dirty="0" smtClean="0"/>
              <a:t>–</a:t>
            </a:r>
            <a:r>
              <a:rPr lang="en-US" dirty="0" smtClean="0"/>
              <a:t> 11 Data Centers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45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391723" y="1016685"/>
            <a:ext cx="50949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smtClean="0">
                <a:latin typeface="Arial" charset="0"/>
                <a:ea typeface="Arial" charset="0"/>
                <a:cs typeface="Arial" charset="0"/>
              </a:rPr>
              <a:t>Topic Modeling</a:t>
            </a:r>
            <a:endParaRPr lang="en-US" sz="2400" b="1" dirty="0"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606707"/>
              </p:ext>
            </p:extLst>
          </p:nvPr>
        </p:nvGraphicFramePr>
        <p:xfrm>
          <a:off x="427512" y="1433707"/>
          <a:ext cx="8253350" cy="337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02882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SSP Performance </a:t>
            </a:r>
            <a:r>
              <a:rPr lang="mr-IN" dirty="0" smtClean="0"/>
              <a:t>–</a:t>
            </a:r>
            <a:r>
              <a:rPr lang="en-US" dirty="0" smtClean="0"/>
              <a:t> V/C WAN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46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027008" y="1177894"/>
            <a:ext cx="3158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Arial" charset="0"/>
                <a:ea typeface="Arial" charset="0"/>
                <a:cs typeface="Arial" charset="0"/>
              </a:rPr>
              <a:t>Matrix Factorization</a:t>
            </a:r>
            <a:endParaRPr lang="en-US" sz="2400" b="1" dirty="0"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97150079"/>
              </p:ext>
            </p:extLst>
          </p:nvPr>
        </p:nvGraphicFramePr>
        <p:xfrm>
          <a:off x="628650" y="1639559"/>
          <a:ext cx="3955225" cy="31277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228893" y="1177894"/>
            <a:ext cx="3158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Arial" charset="0"/>
                <a:ea typeface="Arial" charset="0"/>
                <a:cs typeface="Arial" charset="0"/>
              </a:rPr>
              <a:t>Topic Modeling</a:t>
            </a:r>
            <a:endParaRPr lang="en-US" sz="2400" b="1" dirty="0"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53114285"/>
              </p:ext>
            </p:extLst>
          </p:nvPr>
        </p:nvGraphicFramePr>
        <p:xfrm>
          <a:off x="4583873" y="1639559"/>
          <a:ext cx="4286995" cy="31277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061727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SSP Performance </a:t>
            </a:r>
            <a:r>
              <a:rPr lang="mr-IN" dirty="0" smtClean="0"/>
              <a:t>–</a:t>
            </a:r>
            <a:r>
              <a:rPr lang="en-US" dirty="0" smtClean="0"/>
              <a:t> S/S WAN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47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027008" y="1177894"/>
            <a:ext cx="3158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Arial" charset="0"/>
                <a:ea typeface="Arial" charset="0"/>
                <a:cs typeface="Arial" charset="0"/>
              </a:rPr>
              <a:t>Matrix Factorization</a:t>
            </a:r>
            <a:endParaRPr lang="en-US" sz="24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28893" y="1177894"/>
            <a:ext cx="3158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Arial" charset="0"/>
                <a:ea typeface="Arial" charset="0"/>
                <a:cs typeface="Arial" charset="0"/>
              </a:rPr>
              <a:t>Topic Modeling</a:t>
            </a:r>
            <a:endParaRPr lang="en-US" sz="2400" b="1" dirty="0"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0621637"/>
              </p:ext>
            </p:extLst>
          </p:nvPr>
        </p:nvGraphicFramePr>
        <p:xfrm>
          <a:off x="543539" y="1639558"/>
          <a:ext cx="4040333" cy="32174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87937334"/>
              </p:ext>
            </p:extLst>
          </p:nvPr>
        </p:nvGraphicFramePr>
        <p:xfrm>
          <a:off x="4830535" y="1639557"/>
          <a:ext cx="4016581" cy="3217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081537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24401</TotalTime>
  <Words>1761</Words>
  <Application>Microsoft Macintosh PowerPoint</Application>
  <PresentationFormat>On-screen Show (16:9)</PresentationFormat>
  <Paragraphs>523</Paragraphs>
  <Slides>47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3" baseType="lpstr">
      <vt:lpstr>Arial</vt:lpstr>
      <vt:lpstr>Calibri</vt:lpstr>
      <vt:lpstr>Cambria Math</vt:lpstr>
      <vt:lpstr>Consolas</vt:lpstr>
      <vt:lpstr>Gill Sans MT</vt:lpstr>
      <vt:lpstr>Office Theme</vt:lpstr>
      <vt:lpstr>Gaia: Geo-Distributed Machine Learning  Approaching LAN Speeds</vt:lpstr>
      <vt:lpstr>Machine Learning and Big Data</vt:lpstr>
      <vt:lpstr>Big Data is Geo-Distributed </vt:lpstr>
      <vt:lpstr>Centralizing Data is Infeasible [1, 2, 3]</vt:lpstr>
      <vt:lpstr>Geo-distributed ML is Challenging</vt:lpstr>
      <vt:lpstr>Our Goal</vt:lpstr>
      <vt:lpstr>Outline</vt:lpstr>
      <vt:lpstr>Background: Parameter Server Architecture</vt:lpstr>
      <vt:lpstr>Deploy Parameter Servers on WANs</vt:lpstr>
      <vt:lpstr>WAN: Low Bandwidth and High Cost</vt:lpstr>
      <vt:lpstr>ML System Performance on WANs</vt:lpstr>
      <vt:lpstr>Outline</vt:lpstr>
      <vt:lpstr>Gaia System Overview</vt:lpstr>
      <vt:lpstr>Key Finding: Study of Update Significance</vt:lpstr>
      <vt:lpstr>Outline</vt:lpstr>
      <vt:lpstr>Approximate Synchronous Parallel</vt:lpstr>
      <vt:lpstr>The Significance Filter</vt:lpstr>
      <vt:lpstr>Approximate Synchronous Parallel</vt:lpstr>
      <vt:lpstr>ASP Selective Barrier</vt:lpstr>
      <vt:lpstr>Outline</vt:lpstr>
      <vt:lpstr>Put it All Together: The Gaia System</vt:lpstr>
      <vt:lpstr>Problem: Broadcast Significant Updates</vt:lpstr>
      <vt:lpstr>Mitigation: Overlay Networks and Hubs</vt:lpstr>
      <vt:lpstr>Outline</vt:lpstr>
      <vt:lpstr>Methodology</vt:lpstr>
      <vt:lpstr>Performance – 11 EC2 Data Centers</vt:lpstr>
      <vt:lpstr>Performance and WAN Bandwidth</vt:lpstr>
      <vt:lpstr>Results – EC2 Monetary Cost</vt:lpstr>
      <vt:lpstr>More in the Paper</vt:lpstr>
      <vt:lpstr>Key Takeaways</vt:lpstr>
      <vt:lpstr>Gaia: Geo-Distributed Machine Learning  Approaching LAN Speeds</vt:lpstr>
      <vt:lpstr>Executive Summary</vt:lpstr>
      <vt:lpstr>Approximate Synchronous Parallel</vt:lpstr>
      <vt:lpstr>Mirror Clock</vt:lpstr>
      <vt:lpstr>Effect of Synchronization Mechanisms</vt:lpstr>
      <vt:lpstr>Methodology Details</vt:lpstr>
      <vt:lpstr>ML System Performance Comparison</vt:lpstr>
      <vt:lpstr>Matrix Factorization (1/3)</vt:lpstr>
      <vt:lpstr>Matrix Factorization (2/3)</vt:lpstr>
      <vt:lpstr>Matrix Factorization (3/3)</vt:lpstr>
      <vt:lpstr>Background – BSP</vt:lpstr>
      <vt:lpstr>Background – SSP</vt:lpstr>
      <vt:lpstr>Compare Against Centralizing Approach</vt:lpstr>
      <vt:lpstr>SSP Performance – 11 Data Centers</vt:lpstr>
      <vt:lpstr>SSP Performance – 11 Data Centers</vt:lpstr>
      <vt:lpstr>SSP Performance – V/C WAN</vt:lpstr>
      <vt:lpstr>SSP Performance – S/S WAN</vt:lpstr>
    </vt:vector>
  </TitlesOfParts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Transparent Offloading and Mapping (TOM): Enabling Programmer-Transparent Near-Data Processing in GPU Systems</dc:title>
  <dc:creator>Kevin Hsieh</dc:creator>
  <cp:lastModifiedBy>Microsoft Office User</cp:lastModifiedBy>
  <cp:revision>1365</cp:revision>
  <cp:lastPrinted>2016-06-26T00:20:11Z</cp:lastPrinted>
  <dcterms:created xsi:type="dcterms:W3CDTF">2016-06-04T20:12:37Z</dcterms:created>
  <dcterms:modified xsi:type="dcterms:W3CDTF">2017-04-01T05:51:14Z</dcterms:modified>
</cp:coreProperties>
</file>