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2" r:id="rId3"/>
    <p:sldId id="263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686" autoAdjust="0"/>
  </p:normalViewPr>
  <p:slideViewPr>
    <p:cSldViewPr>
      <p:cViewPr varScale="1">
        <p:scale>
          <a:sx n="83" d="100"/>
          <a:sy n="83" d="100"/>
        </p:scale>
        <p:origin x="-1426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A88E4-2E5A-43C2-A74F-036FA7869E58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F08A3-FD1C-481C-91EA-295440BE7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2099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work is about a new memory control scheme. </a:t>
            </a:r>
          </a:p>
          <a:p>
            <a:endParaRPr lang="en-US" dirty="0" smtClean="0"/>
          </a:p>
          <a:p>
            <a:r>
              <a:rPr lang="en-US" dirty="0" smtClean="0"/>
              <a:t>For years,</a:t>
            </a:r>
            <a:r>
              <a:rPr lang="en-US" baseline="0" dirty="0" smtClean="0"/>
              <a:t> we have generated a variety of memory control schemes. </a:t>
            </a:r>
            <a:r>
              <a:rPr lang="en-US" dirty="0" smtClean="0"/>
              <a:t>You may be wondering why we need yet another one. If</a:t>
            </a:r>
            <a:r>
              <a:rPr lang="en-US" baseline="0" dirty="0" smtClean="0"/>
              <a:t> we take a closer look at previous schemes, most of them focus only on reads. This is sound when most conventional applications are read intensive and reads are on their critical execution path.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Unfortunately, with new persistent memory technology, these assumptions no longer hold. Persistent memory is a new tier between traditional main memory and storage with attributes from both. Like main memory, it has a fast load/store interface. Yet different from main memory, it is permanent home of data so it supports the storage property – data persistence.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ensure data persistence, persistent memory systems need to place careful control over writes.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 unbalanced design that only focuses on reads can be dangerous.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F08A3-FD1C-481C-91EA-295440BE78D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742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</a:t>
            </a:r>
            <a:r>
              <a:rPr lang="en-US" baseline="0" dirty="0" smtClean="0"/>
              <a:t> address this problem, </a:t>
            </a:r>
            <a:r>
              <a:rPr lang="en-US" dirty="0" smtClean="0"/>
              <a:t>we design a new memory scheduler for persistent memory systems</a:t>
            </a:r>
            <a:r>
              <a:rPr lang="en-US" baseline="0" dirty="0" smtClean="0"/>
              <a:t> that take</a:t>
            </a:r>
            <a:r>
              <a:rPr lang="en-US" dirty="0" smtClean="0"/>
              <a:t> into account writes as first-class citizens in memory scheduling.</a:t>
            </a:r>
            <a:r>
              <a:rPr lang="en-US" baseline="0" dirty="0" smtClean="0"/>
              <a:t> With our design, we can achieve both fair and high-performance memory control in persistent memory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F08A3-FD1C-481C-91EA-295440BE78D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1118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With our design, we can achieve both fair and high-performance memory control in persistent memory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5F08A3-FD1C-481C-91EA-295440BE78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1118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details of our design, you</a:t>
            </a:r>
            <a:r>
              <a:rPr lang="en-US" baseline="0" dirty="0" smtClean="0"/>
              <a:t> are welcome </a:t>
            </a:r>
            <a:r>
              <a:rPr lang="en-US" baseline="0" smtClean="0"/>
              <a:t>to come to </a:t>
            </a:r>
            <a:r>
              <a:rPr lang="en-US" baseline="0" dirty="0" smtClean="0"/>
              <a:t>our presentation </a:t>
            </a:r>
            <a:r>
              <a:rPr lang="en-US" altLang="zh-CN" baseline="0" dirty="0" smtClean="0"/>
              <a:t>in the</a:t>
            </a:r>
            <a:r>
              <a:rPr lang="en-US" baseline="0" dirty="0" smtClean="0"/>
              <a:t> afternoon right in </a:t>
            </a:r>
            <a:r>
              <a:rPr lang="en-US" baseline="0" smtClean="0"/>
              <a:t>this room and </a:t>
            </a:r>
            <a:r>
              <a:rPr lang="en-US" baseline="0" dirty="0" smtClean="0"/>
              <a:t>our poster tomorrow.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03B2C-B5D6-4D86-A85D-A8D0F854E53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947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5405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747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1522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2021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084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4477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212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661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887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564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F7226-A0FF-4EA3-8840-80863A7180C2}" type="datetimeFigureOut">
              <a:rPr lang="en-US" smtClean="0"/>
              <a:pPr/>
              <a:t>12/7/2014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D6C82-B4C8-47F6-B6D3-CD58DDAD26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728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6.pn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296" y="5571944"/>
            <a:ext cx="1412823" cy="796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640" y="1204339"/>
            <a:ext cx="3220209" cy="493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4197159" y="1078673"/>
            <a:ext cx="69120" cy="5253672"/>
          </a:xfrm>
          <a:prstGeom prst="line">
            <a:avLst/>
          </a:prstGeom>
          <a:ln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Rounded Rectangular Callout 31"/>
          <p:cNvSpPr/>
          <p:nvPr/>
        </p:nvSpPr>
        <p:spPr>
          <a:xfrm rot="5400000">
            <a:off x="5219700" y="2324100"/>
            <a:ext cx="4191000" cy="3048000"/>
          </a:xfrm>
          <a:prstGeom prst="wedgeRoundRectCallout">
            <a:avLst>
              <a:gd name="adj1" fmla="val 51718"/>
              <a:gd name="adj2" fmla="val 149150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xplosion 1 1"/>
          <p:cNvSpPr/>
          <p:nvPr/>
        </p:nvSpPr>
        <p:spPr>
          <a:xfrm rot="20800655">
            <a:off x="4231718" y="896048"/>
            <a:ext cx="1788081" cy="865006"/>
          </a:xfrm>
          <a:prstGeom prst="irregularSeal1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31"/>
          <p:cNvSpPr txBox="1">
            <a:spLocks/>
          </p:cNvSpPr>
          <p:nvPr/>
        </p:nvSpPr>
        <p:spPr>
          <a:xfrm>
            <a:off x="493920" y="275069"/>
            <a:ext cx="8225280" cy="803604"/>
          </a:xfrm>
          <a:prstGeom prst="rect">
            <a:avLst/>
          </a:prstGeom>
        </p:spPr>
        <p:txBody>
          <a:bodyPr lIns="82945" tIns="41473" rIns="82945" bIns="41473"/>
          <a:lstStyle/>
          <a:p>
            <a:pPr algn="ctr" defTabSz="91153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Why Another Memory Control Scheme?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13120" y="1147800"/>
            <a:ext cx="1075104" cy="422310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/>
            <a:r>
              <a:rPr lang="en-US" sz="2200" b="1" dirty="0"/>
              <a:t>Reads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64640" y="1147800"/>
            <a:ext cx="1075104" cy="422310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/>
            <a:r>
              <a:rPr lang="en-US" sz="2200" b="1" dirty="0"/>
              <a:t>Writes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4317" y="2145337"/>
            <a:ext cx="1955683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SMS [ISCA’12]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0160" y="3359873"/>
            <a:ext cx="2236277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PAR-BS [ISCA’08]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3705509"/>
            <a:ext cx="2503799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STFM [MICRO’07]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509554"/>
            <a:ext cx="2307459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TCM [MICRO’10]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2947318"/>
            <a:ext cx="2375403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ATLAS [HPCA’10]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1818267"/>
            <a:ext cx="2391059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i="1" dirty="0" smtClean="0">
                <a:solidFill>
                  <a:schemeClr val="bg2">
                    <a:lumMod val="25000"/>
                  </a:schemeClr>
                </a:solidFill>
                <a:latin typeface="Bell MT" panose="02020503060305020303" pitchFamily="18" charset="0"/>
                <a:cs typeface="EucrosiaUPC" panose="02020603050405020304" pitchFamily="18" charset="-34"/>
              </a:rPr>
              <a:t>BLISS [ICCD’14]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Bell MT" panose="02020503060305020303" pitchFamily="18" charset="0"/>
              <a:cs typeface="EucrosiaUPC" panose="02020603050405020304" pitchFamily="18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 rot="154815">
            <a:off x="1485500" y="5768679"/>
            <a:ext cx="1129422" cy="536082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bg1"/>
                </a:solidFill>
              </a:rPr>
              <a:t>Persistent Memory</a:t>
            </a:r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40" y="4191101"/>
            <a:ext cx="265187" cy="31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816" y="2852981"/>
            <a:ext cx="342787" cy="40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850" y="1830587"/>
            <a:ext cx="271404" cy="31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9463">
            <a:off x="3211613" y="4626964"/>
            <a:ext cx="308781" cy="335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403" y="3404097"/>
            <a:ext cx="338400" cy="41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923" y="2427070"/>
            <a:ext cx="315360" cy="42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350" y="2137995"/>
            <a:ext cx="293760" cy="345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426" y="3823088"/>
            <a:ext cx="415221" cy="51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09600" y="4136857"/>
            <a:ext cx="2465164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FR-FCFS [ISCA’00]</a:t>
            </a:r>
          </a:p>
        </p:txBody>
      </p:sp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76320" y="4232006"/>
            <a:ext cx="1070330" cy="157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200" y="828795"/>
            <a:ext cx="524159" cy="499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943600" y="1981200"/>
            <a:ext cx="2746632" cy="16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943600" y="3581400"/>
            <a:ext cx="2743200" cy="210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6461760" y="1899920"/>
            <a:ext cx="2240280" cy="77998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pPr algn="ctr"/>
            <a:r>
              <a:rPr lang="en-US" sz="2400" b="1" u="sng" dirty="0" smtClean="0">
                <a:cs typeface="Arial" pitchFamily="34" charset="0"/>
              </a:rPr>
              <a:t>Fast Load/Store</a:t>
            </a:r>
          </a:p>
          <a:p>
            <a:pPr algn="ctr"/>
            <a:r>
              <a:rPr lang="en-US" sz="2000" i="1" dirty="0" smtClean="0">
                <a:cs typeface="Arial" pitchFamily="34" charset="0"/>
              </a:rPr>
              <a:t>(Memory Attribute)</a:t>
            </a:r>
            <a:endParaRPr lang="en-US" sz="2000" i="1" dirty="0"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91200" y="3496779"/>
            <a:ext cx="2514600" cy="779985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2400" b="1" u="sng" dirty="0" smtClean="0">
                <a:cs typeface="Arial" pitchFamily="34" charset="0"/>
              </a:rPr>
              <a:t>Data Persistence</a:t>
            </a:r>
          </a:p>
          <a:p>
            <a:r>
              <a:rPr lang="en-US" sz="2000" i="1" dirty="0" smtClean="0">
                <a:cs typeface="Arial" pitchFamily="34" charset="0"/>
              </a:rPr>
              <a:t>(Storage Attribute)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08135" y="1436523"/>
            <a:ext cx="1030465" cy="468477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z="2500" b="1" i="1" dirty="0">
                <a:solidFill>
                  <a:schemeClr val="bg2">
                    <a:lumMod val="25000"/>
                  </a:schemeClr>
                </a:solidFill>
              </a:rPr>
              <a:t>…</a:t>
            </a:r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686800" cy="596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9921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" grpId="0" animBg="1"/>
      <p:bldP spid="23" grpId="0"/>
      <p:bldP spid="24" grpId="0"/>
      <p:bldP spid="11" grpId="0"/>
      <p:bldP spid="12" grpId="0"/>
      <p:bldP spid="15" grpId="0"/>
      <p:bldP spid="18" grpId="0"/>
      <p:bldP spid="19" grpId="0"/>
      <p:bldP spid="20" grpId="0"/>
      <p:bldP spid="26" grpId="0"/>
      <p:bldP spid="14" grpId="0"/>
      <p:bldP spid="29" grpId="0"/>
      <p:bldP spid="30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640" y="1204339"/>
            <a:ext cx="3220209" cy="493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296" y="5571944"/>
            <a:ext cx="1412823" cy="796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itle 31"/>
          <p:cNvSpPr txBox="1">
            <a:spLocks/>
          </p:cNvSpPr>
          <p:nvPr/>
        </p:nvSpPr>
        <p:spPr>
          <a:xfrm>
            <a:off x="493920" y="275069"/>
            <a:ext cx="8225280" cy="803604"/>
          </a:xfrm>
          <a:prstGeom prst="rect">
            <a:avLst/>
          </a:prstGeom>
        </p:spPr>
        <p:txBody>
          <a:bodyPr lIns="82945" tIns="41473" rIns="82945" bIns="41473"/>
          <a:lstStyle/>
          <a:p>
            <a:pPr algn="ctr" defTabSz="91153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Our Design: Towards A </a:t>
            </a:r>
            <a:r>
              <a:rPr lang="en-US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FIRM</a:t>
            </a:r>
            <a:r>
              <a:rPr lang="en-US" sz="36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Tree</a:t>
            </a:r>
            <a:endParaRPr lang="en-US" sz="36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3120" y="1147800"/>
            <a:ext cx="1075104" cy="422310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/>
            <a:r>
              <a:rPr lang="en-US" sz="2200" b="1" dirty="0"/>
              <a:t>Reads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7496" y="1147800"/>
            <a:ext cx="1075104" cy="422310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/>
            <a:r>
              <a:rPr lang="en-US" sz="2200" b="1" dirty="0"/>
              <a:t>Writes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34757" y="2145337"/>
            <a:ext cx="1955683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EucrosiaUPC" panose="02020603050405020304" pitchFamily="18" charset="-34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Bell MT" panose="02020503060305020303" pitchFamily="18" charset="0"/>
              </a:rPr>
              <a:t>SMS [ISCA’12]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3359873"/>
            <a:ext cx="2236277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PAR-BS [ISCA’08]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3705509"/>
            <a:ext cx="2351399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STFM [MICRO’07]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509554"/>
            <a:ext cx="2307459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TCM [MICRO’10]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2197" y="2961267"/>
            <a:ext cx="2299203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ATLAS [HPCA’10]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08135" y="1360323"/>
            <a:ext cx="1030465" cy="468477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z="2500" b="1" i="1" dirty="0">
                <a:solidFill>
                  <a:schemeClr val="bg2">
                    <a:lumMod val="25000"/>
                  </a:schemeClr>
                </a:solidFill>
              </a:rPr>
              <a:t>…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197159" y="1078673"/>
            <a:ext cx="69120" cy="5253672"/>
          </a:xfrm>
          <a:prstGeom prst="line">
            <a:avLst/>
          </a:prstGeom>
          <a:ln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54815">
            <a:off x="1485500" y="5768679"/>
            <a:ext cx="1129422" cy="536082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bg1"/>
                </a:solidFill>
              </a:rPr>
              <a:t>Persistent Memory</a:t>
            </a:r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40" y="4191101"/>
            <a:ext cx="265187" cy="31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816" y="2852981"/>
            <a:ext cx="342787" cy="40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850" y="1830587"/>
            <a:ext cx="271404" cy="31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9463">
            <a:off x="3211613" y="4626964"/>
            <a:ext cx="308781" cy="335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403" y="3404097"/>
            <a:ext cx="338400" cy="41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923" y="2427070"/>
            <a:ext cx="315360" cy="42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350" y="2137995"/>
            <a:ext cx="293760" cy="345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426" y="3823088"/>
            <a:ext cx="415221" cy="51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5800" y="4104267"/>
            <a:ext cx="2388964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Bell MT" panose="02020503060305020303" pitchFamily="18" charset="0"/>
                <a:cs typeface="EucrosiaUPC" panose="02020603050405020304" pitchFamily="18" charset="-34"/>
              </a:defRPr>
            </a:lvl1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FR-FCFS [ISCA’00]</a:t>
            </a:r>
          </a:p>
        </p:txBody>
      </p:sp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76320" y="4232006"/>
            <a:ext cx="1070330" cy="157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200" y="828795"/>
            <a:ext cx="524159" cy="499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 descr=" 29"/>
          <p:cNvSpPr txBox="1"/>
          <p:nvPr/>
        </p:nvSpPr>
        <p:spPr>
          <a:xfrm>
            <a:off x="5867400" y="2514600"/>
            <a:ext cx="2132208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GB"/>
            </a:defPPr>
            <a:lvl1pPr algn="ctr"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b="1" i="1" dirty="0" smtClean="0">
                <a:solidFill>
                  <a:schemeClr val="accent2"/>
                </a:solidFill>
              </a:rPr>
              <a:t>FIRM </a:t>
            </a:r>
            <a:r>
              <a:rPr lang="en-US" b="1" i="1" dirty="0">
                <a:solidFill>
                  <a:schemeClr val="accent2"/>
                </a:solidFill>
              </a:rPr>
              <a:t>[</a:t>
            </a:r>
            <a:r>
              <a:rPr lang="en-US" b="1" i="1" dirty="0" smtClean="0">
                <a:solidFill>
                  <a:schemeClr val="accent2"/>
                </a:solidFill>
              </a:rPr>
              <a:t>MICRO’14]</a:t>
            </a:r>
            <a:endParaRPr lang="en-US" b="1" i="1" dirty="0">
              <a:solidFill>
                <a:schemeClr val="accent2"/>
              </a:solidFill>
            </a:endParaRPr>
          </a:p>
        </p:txBody>
      </p:sp>
      <p:pic>
        <p:nvPicPr>
          <p:cNvPr id="34" name="Picture 7" descr=" 1031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76755" flipH="1">
            <a:off x="4769334" y="1917826"/>
            <a:ext cx="778585" cy="4035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 102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929" y="2188369"/>
            <a:ext cx="45719" cy="18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" descr="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310813"/>
            <a:ext cx="635991" cy="691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Oval Callout 38" descr=" 3"/>
          <p:cNvSpPr/>
          <p:nvPr/>
        </p:nvSpPr>
        <p:spPr>
          <a:xfrm>
            <a:off x="6477000" y="2895600"/>
            <a:ext cx="1289222" cy="1385082"/>
          </a:xfrm>
          <a:prstGeom prst="wedgeEllipseCallout">
            <a:avLst>
              <a:gd name="adj1" fmla="val -180171"/>
              <a:gd name="adj2" fmla="val -8361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5" descr=" 102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926080"/>
            <a:ext cx="1246224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600200" y="1752600"/>
            <a:ext cx="2336683" cy="391533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accent1"/>
                </a:solidFill>
                <a:latin typeface="EucrosiaUPC" panose="02020603050405020304" pitchFamily="18" charset="-34"/>
                <a:cs typeface="EucrosiaUPC" panose="02020603050405020304" pitchFamily="18" charset="-34"/>
              </a:defRPr>
            </a:lvl1pPr>
          </a:lstStyle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ell MT" panose="02020503060305020303" pitchFamily="18" charset="0"/>
              </a:rPr>
              <a:t>BLISS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Bell MT" panose="02020503060305020303" pitchFamily="18" charset="0"/>
              </a:rPr>
              <a:t>[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Bell MT" panose="02020503060305020303" pitchFamily="18" charset="0"/>
              </a:rPr>
              <a:t>ICCD’14]</a:t>
            </a:r>
            <a:endParaRPr lang="en-US" dirty="0">
              <a:solidFill>
                <a:schemeClr val="bg2">
                  <a:lumMod val="25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108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Up Ribbon 34" descr=" 8"/>
          <p:cNvSpPr/>
          <p:nvPr/>
        </p:nvSpPr>
        <p:spPr>
          <a:xfrm>
            <a:off x="152400" y="1294845"/>
            <a:ext cx="3733800" cy="1371600"/>
          </a:xfrm>
          <a:prstGeom prst="ribbon2">
            <a:avLst>
              <a:gd name="adj1" fmla="val 16667"/>
              <a:gd name="adj2" fmla="val 6530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rial" pitchFamily="34" charset="0"/>
                <a:cs typeface="Arial" pitchFamily="34" charset="0"/>
              </a:rPr>
              <a:t>Fair</a:t>
            </a:r>
            <a:r>
              <a:rPr lang="en-US" altLang="zh-CN" sz="3600" b="1" dirty="0" smtClean="0">
                <a:latin typeface="Arial" pitchFamily="34" charset="0"/>
                <a:cs typeface="Arial" pitchFamily="34" charset="0"/>
              </a:rPr>
              <a:t>ness</a:t>
            </a:r>
            <a:endParaRPr lang="en-US" altLang="zh-CN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Up Ribbon 35" descr=" 42"/>
          <p:cNvSpPr/>
          <p:nvPr/>
        </p:nvSpPr>
        <p:spPr>
          <a:xfrm>
            <a:off x="4191000" y="1294845"/>
            <a:ext cx="4648200" cy="1371600"/>
          </a:xfrm>
          <a:prstGeom prst="ribbon2">
            <a:avLst>
              <a:gd name="adj1" fmla="val 16667"/>
              <a:gd name="adj2" fmla="val 6530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3600" b="1" dirty="0" smtClean="0">
                <a:latin typeface="Arial" pitchFamily="34" charset="0"/>
                <a:cs typeface="Arial" pitchFamily="34" charset="0"/>
              </a:rPr>
              <a:t>Performance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14600" y="3047445"/>
            <a:ext cx="3657600" cy="1853471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/>
            <a:r>
              <a:rPr lang="en-US" sz="11500" b="1" dirty="0" smtClean="0">
                <a:latin typeface="Arial" pitchFamily="34" charset="0"/>
                <a:cs typeface="Arial" pitchFamily="34" charset="0"/>
              </a:rPr>
              <a:t>1.2</a:t>
            </a:r>
            <a:r>
              <a:rPr lang="en-US" altLang="zh-CN" sz="11500" b="1" dirty="0" smtClean="0">
                <a:latin typeface="Arial" pitchFamily="34" charset="0"/>
                <a:cs typeface="Arial" pitchFamily="34" charset="0"/>
              </a:rPr>
              <a:t>x</a:t>
            </a:r>
            <a:endParaRPr lang="en-US" sz="1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09800" y="4647645"/>
            <a:ext cx="4419600" cy="526954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. the best of</a:t>
            </a:r>
          </a:p>
          <a:p>
            <a:pPr algn="ctr">
              <a:lnSpc>
                <a:spcPct val="8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5 previous scheduler designs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108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7086600" cy="2438400"/>
          </a:xfrm>
        </p:spPr>
        <p:txBody>
          <a:bodyPr>
            <a:noAutofit/>
          </a:bodyPr>
          <a:lstStyle/>
          <a:p>
            <a:pPr algn="l"/>
            <a:r>
              <a:rPr lang="en-US" sz="2900" b="1" dirty="0" smtClean="0">
                <a:solidFill>
                  <a:schemeClr val="tx1"/>
                </a:solidFill>
                <a:cs typeface="Arial" pitchFamily="34" charset="0"/>
              </a:rPr>
              <a:t>Presentation:    Mon </a:t>
            </a:r>
            <a:r>
              <a:rPr lang="en-US" sz="2900" b="1" dirty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en-US" sz="2900" b="1" dirty="0" smtClean="0">
                <a:solidFill>
                  <a:schemeClr val="tx1"/>
                </a:solidFill>
                <a:cs typeface="Arial" pitchFamily="34" charset="0"/>
              </a:rPr>
              <a:t>Dec.15) 3:30 PM</a:t>
            </a:r>
          </a:p>
          <a:p>
            <a:pPr algn="l"/>
            <a:r>
              <a:rPr lang="en-US" sz="2900" b="1" dirty="0" smtClean="0">
                <a:solidFill>
                  <a:schemeClr val="tx1"/>
                </a:solidFill>
                <a:cs typeface="Arial" pitchFamily="34" charset="0"/>
              </a:rPr>
              <a:t>                             Session 2A</a:t>
            </a:r>
          </a:p>
          <a:p>
            <a:pPr algn="l"/>
            <a:r>
              <a:rPr lang="en-US" sz="29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900" dirty="0" smtClean="0">
                <a:solidFill>
                  <a:schemeClr val="tx1"/>
                </a:solidFill>
                <a:cs typeface="Arial" pitchFamily="34" charset="0"/>
              </a:rPr>
              <a:t>                            (Room</a:t>
            </a:r>
            <a:r>
              <a:rPr lang="en-US" sz="2900" dirty="0">
                <a:solidFill>
                  <a:schemeClr val="tx1"/>
                </a:solidFill>
                <a:cs typeface="Arial" pitchFamily="34" charset="0"/>
              </a:rPr>
              <a:t>: Dining </a:t>
            </a:r>
            <a:r>
              <a:rPr lang="en-US" sz="2900" dirty="0" smtClean="0">
                <a:solidFill>
                  <a:schemeClr val="tx1"/>
                </a:solidFill>
                <a:cs typeface="Arial" pitchFamily="34" charset="0"/>
              </a:rPr>
              <a:t>Hall)</a:t>
            </a:r>
            <a:endParaRPr lang="en-US" sz="2900" dirty="0">
              <a:solidFill>
                <a:schemeClr val="tx1"/>
              </a:solidFill>
              <a:cs typeface="Arial" pitchFamily="34" charset="0"/>
            </a:endParaRPr>
          </a:p>
          <a:p>
            <a:pPr algn="l"/>
            <a:endParaRPr lang="en-US" sz="2900" b="1" dirty="0" smtClean="0">
              <a:solidFill>
                <a:schemeClr val="tx1"/>
              </a:solidFill>
              <a:cs typeface="Arial" pitchFamily="34" charset="0"/>
            </a:endParaRPr>
          </a:p>
          <a:p>
            <a:pPr algn="l"/>
            <a:r>
              <a:rPr lang="en-US" sz="2900" b="1" dirty="0" smtClean="0">
                <a:solidFill>
                  <a:schemeClr val="tx1"/>
                </a:solidFill>
                <a:cs typeface="Arial" pitchFamily="34" charset="0"/>
              </a:rPr>
              <a:t>Poster Session: Tue </a:t>
            </a:r>
            <a:r>
              <a:rPr lang="en-US" sz="2900" b="1" dirty="0">
                <a:solidFill>
                  <a:schemeClr val="tx1"/>
                </a:solidFill>
                <a:cs typeface="Arial" pitchFamily="34" charset="0"/>
              </a:rPr>
              <a:t>(Dec. </a:t>
            </a:r>
            <a:r>
              <a:rPr lang="en-US" sz="2900" b="1" dirty="0" smtClean="0">
                <a:solidFill>
                  <a:schemeClr val="tx1"/>
                </a:solidFill>
                <a:cs typeface="Arial" pitchFamily="34" charset="0"/>
              </a:rPr>
              <a:t>16) 12:00 PM</a:t>
            </a:r>
            <a:r>
              <a:rPr lang="en-US" sz="2900" dirty="0">
                <a:solidFill>
                  <a:schemeClr val="tx1"/>
                </a:solidFill>
                <a:cs typeface="Arial" pitchFamily="34" charset="0"/>
              </a:rPr>
              <a:t/>
            </a:r>
            <a:br>
              <a:rPr lang="en-US" sz="2900" dirty="0">
                <a:solidFill>
                  <a:schemeClr val="tx1"/>
                </a:solidFill>
                <a:cs typeface="Arial" pitchFamily="34" charset="0"/>
              </a:rPr>
            </a:br>
            <a:endParaRPr lang="en-US" sz="29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1" name="Content Placeholder 85"/>
          <p:cNvSpPr txBox="1">
            <a:spLocks/>
          </p:cNvSpPr>
          <p:nvPr/>
        </p:nvSpPr>
        <p:spPr bwMode="auto">
          <a:xfrm>
            <a:off x="304800" y="228600"/>
            <a:ext cx="480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27" tIns="50366" rIns="100727" bIns="50366"/>
          <a:lstStyle/>
          <a:p>
            <a:pPr marL="374606" indent="-374606" defTabSz="1004770" eaLnBrk="0">
              <a:spcBef>
                <a:spcPct val="20000"/>
              </a:spcBef>
            </a:pPr>
            <a:r>
              <a:rPr lang="en-US" sz="3200" b="1" dirty="0">
                <a:solidFill>
                  <a:srgbClr val="C00000"/>
                </a:solidFill>
                <a:cs typeface="Arial" pitchFamily="34" charset="0"/>
              </a:rPr>
              <a:t>Details about </a:t>
            </a:r>
            <a:r>
              <a:rPr lang="en-US" sz="3200" b="1" dirty="0" smtClean="0">
                <a:solidFill>
                  <a:srgbClr val="C00000"/>
                </a:solidFill>
                <a:cs typeface="Arial" pitchFamily="34" charset="0"/>
              </a:rPr>
              <a:t>“FIRM”</a:t>
            </a:r>
            <a:endParaRPr lang="en-US" sz="32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2" name="Isosceles Triangle 11"/>
          <p:cNvSpPr/>
          <p:nvPr/>
        </p:nvSpPr>
        <p:spPr>
          <a:xfrm rot="5400000">
            <a:off x="609600" y="2362200"/>
            <a:ext cx="457200" cy="457200"/>
          </a:xfrm>
          <a:prstGeom prst="triangl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/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9" name="Content Placeholder 85"/>
          <p:cNvSpPr txBox="1">
            <a:spLocks/>
          </p:cNvSpPr>
          <p:nvPr/>
        </p:nvSpPr>
        <p:spPr bwMode="auto">
          <a:xfrm>
            <a:off x="609600" y="932544"/>
            <a:ext cx="3657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27" tIns="50366" rIns="100727" bIns="50366"/>
          <a:lstStyle/>
          <a:p>
            <a:pPr marL="374606" indent="-374606" defTabSz="1004770" eaLnBrk="0">
              <a:spcBef>
                <a:spcPct val="20000"/>
              </a:spcBef>
            </a:pPr>
            <a:r>
              <a:rPr lang="en-US" i="1" dirty="0" smtClean="0">
                <a:solidFill>
                  <a:schemeClr val="accent1"/>
                </a:solidFill>
                <a:cs typeface="Arial" pitchFamily="34" charset="0"/>
              </a:rPr>
              <a:t>Fair and High-Performance </a:t>
            </a:r>
          </a:p>
          <a:p>
            <a:pPr marL="374606" indent="-374606" defTabSz="1004770" eaLnBrk="0">
              <a:spcBef>
                <a:spcPct val="20000"/>
              </a:spcBef>
            </a:pPr>
            <a:r>
              <a:rPr lang="en-US" i="1" dirty="0" smtClean="0">
                <a:solidFill>
                  <a:schemeClr val="accent1"/>
                </a:solidFill>
                <a:cs typeface="Arial" pitchFamily="34" charset="0"/>
              </a:rPr>
              <a:t>Memory Control for </a:t>
            </a:r>
          </a:p>
          <a:p>
            <a:pPr marL="374606" indent="-374606" defTabSz="1004770" eaLnBrk="0">
              <a:spcBef>
                <a:spcPct val="20000"/>
              </a:spcBef>
            </a:pPr>
            <a:r>
              <a:rPr lang="en-US" i="1" dirty="0" smtClean="0">
                <a:solidFill>
                  <a:schemeClr val="accent1"/>
                </a:solidFill>
                <a:cs typeface="Arial" pitchFamily="34" charset="0"/>
              </a:rPr>
              <a:t>Persistent Memory Systems</a:t>
            </a: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10" name="Content Placeholder 85"/>
          <p:cNvSpPr txBox="1">
            <a:spLocks/>
          </p:cNvSpPr>
          <p:nvPr/>
        </p:nvSpPr>
        <p:spPr bwMode="auto">
          <a:xfrm>
            <a:off x="4114800" y="990600"/>
            <a:ext cx="201168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27" tIns="50366" rIns="100727" bIns="50366"/>
          <a:lstStyle/>
          <a:p>
            <a:pPr marL="374606" indent="-374606" defTabSz="1004770" eaLnBrk="0">
              <a:spcBef>
                <a:spcPct val="20000"/>
              </a:spcBef>
            </a:pPr>
            <a:r>
              <a:rPr lang="en-US" sz="1600" u="sng" dirty="0">
                <a:solidFill>
                  <a:schemeClr val="accent1"/>
                </a:solidFill>
                <a:cs typeface="Arial" pitchFamily="34" charset="0"/>
              </a:rPr>
              <a:t>Jishen Zhao  </a:t>
            </a:r>
          </a:p>
          <a:p>
            <a:pPr marL="374606" indent="-374606" defTabSz="1004770" eaLnBrk="0">
              <a:spcBef>
                <a:spcPct val="20000"/>
              </a:spcBef>
            </a:pPr>
            <a:r>
              <a:rPr lang="en-US" sz="1600" dirty="0" err="1" smtClean="0">
                <a:solidFill>
                  <a:schemeClr val="accent1"/>
                </a:solidFill>
                <a:cs typeface="Arial" pitchFamily="34" charset="0"/>
              </a:rPr>
              <a:t>Onur</a:t>
            </a:r>
            <a:r>
              <a:rPr lang="en-US" sz="1600" dirty="0" smtClean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accent1"/>
                </a:solidFill>
                <a:cs typeface="Arial" pitchFamily="34" charset="0"/>
              </a:rPr>
              <a:t>Mutlu</a:t>
            </a:r>
            <a:r>
              <a:rPr lang="en-US" sz="1600" dirty="0" smtClean="0">
                <a:solidFill>
                  <a:schemeClr val="accent1"/>
                </a:solidFill>
                <a:cs typeface="Arial" pitchFamily="34" charset="0"/>
              </a:rPr>
              <a:t> </a:t>
            </a:r>
          </a:p>
          <a:p>
            <a:pPr marL="374606" indent="-374606" defTabSz="1004770" eaLnBrk="0">
              <a:spcBef>
                <a:spcPct val="20000"/>
              </a:spcBef>
            </a:pPr>
            <a:r>
              <a:rPr lang="en-US" sz="1600" dirty="0" smtClean="0">
                <a:solidFill>
                  <a:schemeClr val="accent1"/>
                </a:solidFill>
                <a:cs typeface="Arial" pitchFamily="34" charset="0"/>
              </a:rPr>
              <a:t>Yuan </a:t>
            </a:r>
            <a:r>
              <a:rPr lang="en-US" sz="1600" dirty="0" err="1" smtClean="0">
                <a:solidFill>
                  <a:schemeClr val="accent1"/>
                </a:solidFill>
                <a:cs typeface="Arial" pitchFamily="34" charset="0"/>
              </a:rPr>
              <a:t>Xie</a:t>
            </a:r>
            <a:endParaRPr lang="en-US" sz="16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3" name="Content Placeholder 85"/>
          <p:cNvSpPr txBox="1">
            <a:spLocks/>
          </p:cNvSpPr>
          <p:nvPr/>
        </p:nvSpPr>
        <p:spPr bwMode="auto">
          <a:xfrm>
            <a:off x="5479472" y="990600"/>
            <a:ext cx="297872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27" tIns="50366" rIns="100727" bIns="50366"/>
          <a:lstStyle/>
          <a:p>
            <a:pPr marL="374606" indent="-374606" defTabSz="1004770" eaLnBrk="0">
              <a:spcBef>
                <a:spcPct val="20000"/>
              </a:spcBef>
            </a:pPr>
            <a:r>
              <a:rPr lang="en-US" sz="1600" i="1" dirty="0" smtClean="0">
                <a:solidFill>
                  <a:schemeClr val="accent1"/>
                </a:solidFill>
                <a:cs typeface="Arial" pitchFamily="34" charset="0"/>
              </a:rPr>
              <a:t>HP Labs/Penn State/CMU</a:t>
            </a:r>
            <a:endParaRPr lang="en-US" sz="1600" i="1" dirty="0">
              <a:solidFill>
                <a:schemeClr val="accent1"/>
              </a:solidFill>
              <a:cs typeface="Arial" pitchFamily="34" charset="0"/>
            </a:endParaRPr>
          </a:p>
          <a:p>
            <a:pPr marL="374606" indent="-374606" defTabSz="1004770" eaLnBrk="0">
              <a:spcBef>
                <a:spcPct val="20000"/>
              </a:spcBef>
            </a:pPr>
            <a:r>
              <a:rPr lang="en-US" sz="1600" i="1" dirty="0" smtClean="0">
                <a:solidFill>
                  <a:schemeClr val="accent1"/>
                </a:solidFill>
                <a:cs typeface="Arial" pitchFamily="34" charset="0"/>
              </a:rPr>
              <a:t>CMU</a:t>
            </a:r>
            <a:endParaRPr lang="en-US" sz="1600" i="1" dirty="0">
              <a:solidFill>
                <a:schemeClr val="accent1"/>
              </a:solidFill>
              <a:cs typeface="Arial" pitchFamily="34" charset="0"/>
            </a:endParaRPr>
          </a:p>
          <a:p>
            <a:pPr marL="374606" indent="-374606" defTabSz="1004770" eaLnBrk="0">
              <a:spcBef>
                <a:spcPct val="20000"/>
              </a:spcBef>
            </a:pPr>
            <a:r>
              <a:rPr lang="en-US" sz="1600" i="1" dirty="0" smtClean="0">
                <a:solidFill>
                  <a:schemeClr val="accent1"/>
                </a:solidFill>
                <a:cs typeface="Arial" pitchFamily="34" charset="0"/>
              </a:rPr>
              <a:t>UCSB/Penn </a:t>
            </a:r>
            <a:r>
              <a:rPr lang="en-US" sz="1600" i="1" dirty="0">
                <a:solidFill>
                  <a:schemeClr val="accent1"/>
                </a:solidFill>
                <a:cs typeface="Arial" pitchFamily="34" charset="0"/>
              </a:rPr>
              <a:t>State/AMD Research</a:t>
            </a:r>
          </a:p>
          <a:p>
            <a:pPr marL="374606" indent="-374606" defTabSz="1004770" eaLnBrk="0">
              <a:spcBef>
                <a:spcPct val="20000"/>
              </a:spcBef>
            </a:pP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040" y="5632368"/>
            <a:ext cx="1935360" cy="11394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5" name="Picture 2" descr="C:\Users\zhaojis\hp\HP_Circle_Logo_150dpi_RG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6800" y="5654837"/>
            <a:ext cx="1036800" cy="103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http://www.cs.cmu.edu/~spdow/images/logo-CM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154" y="5900346"/>
            <a:ext cx="1866240" cy="6739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1360" y="6004086"/>
            <a:ext cx="1612161" cy="4665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982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419</Words>
  <Application>Microsoft Office PowerPoint</Application>
  <PresentationFormat>On-screen Show (4:3)</PresentationFormat>
  <Paragraphs>65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FIRM: Fair and HIgh-PerfoRmance Memory Control for Persistent Memory Systems</dc:title>
  <dc:creator>Jishen Zhao</dc:creator>
  <cp:lastModifiedBy>sophie</cp:lastModifiedBy>
  <cp:revision>119</cp:revision>
  <dcterms:created xsi:type="dcterms:W3CDTF">2014-12-05T21:56:24Z</dcterms:created>
  <dcterms:modified xsi:type="dcterms:W3CDTF">2014-12-08T04:11:52Z</dcterms:modified>
</cp:coreProperties>
</file>