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xlsx" ContentType="application/vnd.openxmlformats-officedocument.spreadsheetml.sheet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27432000" cy="36576000"/>
  <p:notesSz cx="6858000" cy="9144000"/>
  <p:defaultTextStyle>
    <a:defPPr>
      <a:defRPr lang="en-US"/>
    </a:defPPr>
    <a:lvl1pPr marL="0" algn="l" defTabSz="18288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1pPr>
    <a:lvl2pPr marL="1828800" algn="l" defTabSz="18288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2pPr>
    <a:lvl3pPr marL="3657600" algn="l" defTabSz="18288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3pPr>
    <a:lvl4pPr marL="5486400" algn="l" defTabSz="18288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4pPr>
    <a:lvl5pPr marL="7315200" algn="l" defTabSz="18288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5pPr>
    <a:lvl6pPr marL="9144000" algn="l" defTabSz="18288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6pPr>
    <a:lvl7pPr marL="10972800" algn="l" defTabSz="18288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7pPr>
    <a:lvl8pPr marL="12801600" algn="l" defTabSz="18288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8pPr>
    <a:lvl9pPr marL="14630400" algn="l" defTabSz="1828800" rtl="0" eaLnBrk="1" latinLnBrk="0" hangingPunct="1">
      <a:defRPr sz="72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7" d="100"/>
          <a:sy n="17" d="100"/>
        </p:scale>
        <p:origin x="-3200" y="-168"/>
      </p:cViewPr>
      <p:guideLst>
        <p:guide orient="horz" pos="11520"/>
        <p:guide pos="86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9"/>
    </mc:Choice>
    <mc:Fallback>
      <c:style val="9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Retention Time</c:v>
                </c:pt>
              </c:strCache>
            </c:strRef>
          </c:tx>
          <c:spPr>
            <a:ln w="63500" cmpd="sng">
              <a:solidFill>
                <a:schemeClr val="tx2"/>
              </a:solidFill>
            </a:ln>
          </c:spPr>
          <c:marker>
            <c:spPr>
              <a:ln w="57150" cmpd="sng">
                <a:solidFill>
                  <a:schemeClr val="tx2"/>
                </a:solidFill>
              </a:ln>
            </c:spPr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110.0</c:v>
                </c:pt>
                <c:pt idx="1">
                  <c:v>110.0</c:v>
                </c:pt>
                <c:pt idx="2">
                  <c:v>32.0</c:v>
                </c:pt>
                <c:pt idx="3">
                  <c:v>32.0</c:v>
                </c:pt>
                <c:pt idx="4">
                  <c:v>32.0</c:v>
                </c:pt>
                <c:pt idx="5">
                  <c:v>110.0</c:v>
                </c:pt>
                <c:pt idx="6">
                  <c:v>110.0</c:v>
                </c:pt>
                <c:pt idx="7">
                  <c:v>110.0</c:v>
                </c:pt>
                <c:pt idx="8">
                  <c:v>110.0</c:v>
                </c:pt>
                <c:pt idx="9">
                  <c:v>110.0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ln w="63500"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cat>
            <c:numRef>
              <c:f>Sheet1!$A$2:$A$11</c:f>
              <c:numCache>
                <c:formatCode>General</c:formatCode>
                <c:ptCount val="10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  <c:pt idx="9">
                  <c:v>10.0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200.0</c:v>
                </c:pt>
                <c:pt idx="1">
                  <c:v>200.0</c:v>
                </c:pt>
                <c:pt idx="2">
                  <c:v>200.0</c:v>
                </c:pt>
                <c:pt idx="3">
                  <c:v>200.0</c:v>
                </c:pt>
                <c:pt idx="4">
                  <c:v>200.0</c:v>
                </c:pt>
                <c:pt idx="5">
                  <c:v>200.0</c:v>
                </c:pt>
                <c:pt idx="6">
                  <c:v>200.0</c:v>
                </c:pt>
                <c:pt idx="7">
                  <c:v>40.0</c:v>
                </c:pt>
                <c:pt idx="8">
                  <c:v>200.0</c:v>
                </c:pt>
                <c:pt idx="9">
                  <c:v>200.0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0831304"/>
        <c:axId val="2055749896"/>
      </c:lineChart>
      <c:catAx>
        <c:axId val="2010831304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>
                  <a:defRPr sz="2400" b="0"/>
                </a:pPr>
                <a:r>
                  <a:rPr lang="en-US" sz="2400" b="0"/>
                  <a:t>Time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055749896"/>
        <c:crosses val="autoZero"/>
        <c:auto val="1"/>
        <c:lblAlgn val="ctr"/>
        <c:lblOffset val="100"/>
        <c:noMultiLvlLbl val="0"/>
      </c:catAx>
      <c:valAx>
        <c:axId val="2055749896"/>
        <c:scaling>
          <c:orientation val="minMax"/>
          <c:max val="256.0"/>
          <c:min val="0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400" b="0"/>
                </a:pPr>
                <a:r>
                  <a:rPr lang="en-US" sz="2400" b="0"/>
                  <a:t>Retention Time (ms)</a:t>
                </a:r>
              </a:p>
            </c:rich>
          </c:tx>
          <c:layout>
            <c:manualLayout>
              <c:xMode val="edge"/>
              <c:yMode val="edge"/>
              <c:x val="0.00282172058300746"/>
              <c:y val="0.11636320602191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2010831304"/>
        <c:crosses val="autoZero"/>
        <c:crossBetween val="between"/>
        <c:majorUnit val="64.0"/>
      </c:valAx>
    </c:plotArea>
    <c:plotVisOnly val="1"/>
    <c:dispBlanksAs val="gap"/>
    <c:showDLblsOverMax val="0"/>
  </c:chart>
  <c:txPr>
    <a:bodyPr/>
    <a:lstStyle/>
    <a:p>
      <a:pPr>
        <a:defRPr sz="1800">
          <a:ln>
            <a:solidFill>
              <a:schemeClr val="tx1"/>
            </a:solidFill>
          </a:ln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9"/>
    </mc:Choice>
    <mc:Fallback>
      <c:style val="9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78566699253466"/>
          <c:y val="0.0645213733399717"/>
          <c:w val="0.621433300746534"/>
          <c:h val="0.69029740796813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Retention Time</c:v>
                </c:pt>
              </c:strCache>
            </c:strRef>
          </c:tx>
          <c:spPr>
            <a:ln w="57150" cmpd="sng">
              <a:solidFill>
                <a:schemeClr val="tx2"/>
              </a:solidFill>
            </a:ln>
          </c:spPr>
          <c:marker>
            <c:spPr>
              <a:ln w="57150" cmpd="sng">
                <a:solidFill>
                  <a:schemeClr val="tx2"/>
                </a:solidFill>
              </a:ln>
            </c:spPr>
          </c:marker>
          <c:cat>
            <c:numRef>
              <c:f>Sheet1!$A$2:$A$10</c:f>
              <c:numCache>
                <c:formatCode>General</c:formatCode>
                <c:ptCount val="9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  <c:pt idx="5">
                  <c:v>6.0</c:v>
                </c:pt>
                <c:pt idx="6">
                  <c:v>7.0</c:v>
                </c:pt>
                <c:pt idx="7">
                  <c:v>8.0</c:v>
                </c:pt>
                <c:pt idx="8">
                  <c:v>9.0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512.0</c:v>
                </c:pt>
                <c:pt idx="1">
                  <c:v>512.0</c:v>
                </c:pt>
                <c:pt idx="2">
                  <c:v>32.0</c:v>
                </c:pt>
                <c:pt idx="3">
                  <c:v>32.0</c:v>
                </c:pt>
                <c:pt idx="4">
                  <c:v>32.0</c:v>
                </c:pt>
                <c:pt idx="5">
                  <c:v>32.0</c:v>
                </c:pt>
                <c:pt idx="6">
                  <c:v>512.0</c:v>
                </c:pt>
                <c:pt idx="7">
                  <c:v>512.0</c:v>
                </c:pt>
                <c:pt idx="8">
                  <c:v>512.0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2196808"/>
        <c:axId val="1990584232"/>
      </c:lineChart>
      <c:catAx>
        <c:axId val="2012196808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>
                  <a:defRPr sz="2800"/>
                </a:pPr>
                <a:r>
                  <a:rPr lang="en-US" sz="2800"/>
                  <a:t>Time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990584232"/>
        <c:crosses val="autoZero"/>
        <c:auto val="1"/>
        <c:lblAlgn val="ctr"/>
        <c:lblOffset val="100"/>
        <c:noMultiLvlLbl val="0"/>
      </c:catAx>
      <c:valAx>
        <c:axId val="1990584232"/>
        <c:scaling>
          <c:orientation val="minMax"/>
          <c:max val="640.0"/>
          <c:min val="0.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800"/>
                </a:pPr>
                <a:r>
                  <a:rPr lang="en-US" sz="2800" dirty="0"/>
                  <a:t>Retention Time (</a:t>
                </a:r>
                <a:r>
                  <a:rPr lang="en-US" sz="2800" dirty="0" err="1"/>
                  <a:t>ms</a:t>
                </a:r>
                <a:r>
                  <a:rPr lang="en-US" sz="2800" dirty="0"/>
                  <a:t>)</a:t>
                </a:r>
              </a:p>
            </c:rich>
          </c:tx>
          <c:layout>
            <c:manualLayout>
              <c:xMode val="edge"/>
              <c:yMode val="edge"/>
              <c:x val="0.0946897732270139"/>
              <c:y val="0.048046457779592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/>
            </a:pPr>
            <a:endParaRPr lang="en-US"/>
          </a:p>
        </c:txPr>
        <c:crossAx val="2012196808"/>
        <c:crosses val="autoZero"/>
        <c:crossBetween val="between"/>
        <c:majorUnit val="128.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DE868C-12E7-8F45-8D32-D1809EFEDDCF}" type="datetimeFigureOut">
              <a:rPr lang="en-US" smtClean="0"/>
              <a:t>2/20/15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B18FB0-BCD3-E040-927D-4C4B6BD4F1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048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11362275"/>
            <a:ext cx="23317200" cy="78401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20726400"/>
            <a:ext cx="19202400" cy="9347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315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144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972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80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463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ED47F-0029-5847-B42E-424ECBF6A59A}" type="datetimeFigureOut">
              <a:rPr lang="en-US" smtClean="0"/>
              <a:t>2/20/15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89AF3-8D9D-874D-BF63-E087F53EE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610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ED47F-0029-5847-B42E-424ECBF6A59A}" type="datetimeFigureOut">
              <a:rPr lang="en-US" smtClean="0"/>
              <a:t>2/20/15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89AF3-8D9D-874D-BF63-E087F53EE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005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6939" y="23503469"/>
            <a:ext cx="23317200" cy="7264400"/>
          </a:xfrm>
        </p:spPr>
        <p:txBody>
          <a:bodyPr anchor="t"/>
          <a:lstStyle>
            <a:lvl1pPr algn="l">
              <a:defRPr sz="16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6939" y="15502478"/>
            <a:ext cx="23317200" cy="8000997"/>
          </a:xfrm>
        </p:spPr>
        <p:txBody>
          <a:bodyPr anchor="b"/>
          <a:lstStyle>
            <a:lvl1pPr marL="0" indent="0">
              <a:buNone/>
              <a:defRPr sz="8000">
                <a:solidFill>
                  <a:schemeClr val="tx1">
                    <a:tint val="75000"/>
                  </a:schemeClr>
                </a:solidFill>
              </a:defRPr>
            </a:lvl1pPr>
            <a:lvl2pPr marL="182880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2pPr>
            <a:lvl3pPr marL="3657600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3pPr>
            <a:lvl4pPr marL="54864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4pPr>
            <a:lvl5pPr marL="73152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5pPr>
            <a:lvl6pPr marL="91440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6pPr>
            <a:lvl7pPr marL="109728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7pPr>
            <a:lvl8pPr marL="128016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8pPr>
            <a:lvl9pPr marL="14630400" indent="0">
              <a:buNone/>
              <a:defRPr sz="5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ED47F-0029-5847-B42E-424ECBF6A59A}" type="datetimeFigureOut">
              <a:rPr lang="en-US" smtClean="0"/>
              <a:t>2/20/15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89AF3-8D9D-874D-BF63-E087F53EE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94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14800" y="45516800"/>
            <a:ext cx="36804600" cy="128735669"/>
          </a:xfrm>
        </p:spPr>
        <p:txBody>
          <a:bodyPr/>
          <a:lstStyle>
            <a:lvl1pPr>
              <a:defRPr sz="11200"/>
            </a:lvl1pPr>
            <a:lvl2pPr>
              <a:defRPr sz="9600"/>
            </a:lvl2pPr>
            <a:lvl3pPr>
              <a:defRPr sz="80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376600" y="45516800"/>
            <a:ext cx="36804600" cy="128735669"/>
          </a:xfrm>
        </p:spPr>
        <p:txBody>
          <a:bodyPr/>
          <a:lstStyle>
            <a:lvl1pPr>
              <a:defRPr sz="11200"/>
            </a:lvl1pPr>
            <a:lvl2pPr>
              <a:defRPr sz="9600"/>
            </a:lvl2pPr>
            <a:lvl3pPr>
              <a:defRPr sz="80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ED47F-0029-5847-B42E-424ECBF6A59A}" type="datetimeFigureOut">
              <a:rPr lang="en-US" smtClean="0"/>
              <a:t>2/20/15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89AF3-8D9D-874D-BF63-E087F53EE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131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464736"/>
            <a:ext cx="24688800" cy="6096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8187269"/>
            <a:ext cx="12120564" cy="3412064"/>
          </a:xfrm>
        </p:spPr>
        <p:txBody>
          <a:bodyPr anchor="b"/>
          <a:lstStyle>
            <a:lvl1pPr marL="0" indent="0">
              <a:buNone/>
              <a:defRPr sz="9600" b="1"/>
            </a:lvl1pPr>
            <a:lvl2pPr marL="1828800" indent="0">
              <a:buNone/>
              <a:defRPr sz="8000" b="1"/>
            </a:lvl2pPr>
            <a:lvl3pPr marL="3657600" indent="0">
              <a:buNone/>
              <a:defRPr sz="7200" b="1"/>
            </a:lvl3pPr>
            <a:lvl4pPr marL="5486400" indent="0">
              <a:buNone/>
              <a:defRPr sz="6400" b="1"/>
            </a:lvl4pPr>
            <a:lvl5pPr marL="7315200" indent="0">
              <a:buNone/>
              <a:defRPr sz="6400" b="1"/>
            </a:lvl5pPr>
            <a:lvl6pPr marL="9144000" indent="0">
              <a:buNone/>
              <a:defRPr sz="6400" b="1"/>
            </a:lvl6pPr>
            <a:lvl7pPr marL="10972800" indent="0">
              <a:buNone/>
              <a:defRPr sz="6400" b="1"/>
            </a:lvl7pPr>
            <a:lvl8pPr marL="12801600" indent="0">
              <a:buNone/>
              <a:defRPr sz="6400" b="1"/>
            </a:lvl8pPr>
            <a:lvl9pPr marL="14630400" indent="0">
              <a:buNone/>
              <a:defRPr sz="6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11599333"/>
            <a:ext cx="12120564" cy="21073536"/>
          </a:xfrm>
        </p:spPr>
        <p:txBody>
          <a:bodyPr/>
          <a:lstStyle>
            <a:lvl1pPr>
              <a:defRPr sz="9600"/>
            </a:lvl1pPr>
            <a:lvl2pPr>
              <a:defRPr sz="8000"/>
            </a:lvl2pPr>
            <a:lvl3pPr>
              <a:defRPr sz="7200"/>
            </a:lvl3pPr>
            <a:lvl4pPr>
              <a:defRPr sz="6400"/>
            </a:lvl4pPr>
            <a:lvl5pPr>
              <a:defRPr sz="6400"/>
            </a:lvl5pPr>
            <a:lvl6pPr>
              <a:defRPr sz="6400"/>
            </a:lvl6pPr>
            <a:lvl7pPr>
              <a:defRPr sz="6400"/>
            </a:lvl7pPr>
            <a:lvl8pPr>
              <a:defRPr sz="6400"/>
            </a:lvl8pPr>
            <a:lvl9pPr>
              <a:defRPr sz="6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3935080" y="8187269"/>
            <a:ext cx="12125325" cy="3412064"/>
          </a:xfrm>
        </p:spPr>
        <p:txBody>
          <a:bodyPr anchor="b"/>
          <a:lstStyle>
            <a:lvl1pPr marL="0" indent="0">
              <a:buNone/>
              <a:defRPr sz="9600" b="1"/>
            </a:lvl1pPr>
            <a:lvl2pPr marL="1828800" indent="0">
              <a:buNone/>
              <a:defRPr sz="8000" b="1"/>
            </a:lvl2pPr>
            <a:lvl3pPr marL="3657600" indent="0">
              <a:buNone/>
              <a:defRPr sz="7200" b="1"/>
            </a:lvl3pPr>
            <a:lvl4pPr marL="5486400" indent="0">
              <a:buNone/>
              <a:defRPr sz="6400" b="1"/>
            </a:lvl4pPr>
            <a:lvl5pPr marL="7315200" indent="0">
              <a:buNone/>
              <a:defRPr sz="6400" b="1"/>
            </a:lvl5pPr>
            <a:lvl6pPr marL="9144000" indent="0">
              <a:buNone/>
              <a:defRPr sz="6400" b="1"/>
            </a:lvl6pPr>
            <a:lvl7pPr marL="10972800" indent="0">
              <a:buNone/>
              <a:defRPr sz="6400" b="1"/>
            </a:lvl7pPr>
            <a:lvl8pPr marL="12801600" indent="0">
              <a:buNone/>
              <a:defRPr sz="6400" b="1"/>
            </a:lvl8pPr>
            <a:lvl9pPr marL="14630400" indent="0">
              <a:buNone/>
              <a:defRPr sz="6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3935080" y="11599333"/>
            <a:ext cx="12125325" cy="21073536"/>
          </a:xfrm>
        </p:spPr>
        <p:txBody>
          <a:bodyPr/>
          <a:lstStyle>
            <a:lvl1pPr>
              <a:defRPr sz="9600"/>
            </a:lvl1pPr>
            <a:lvl2pPr>
              <a:defRPr sz="8000"/>
            </a:lvl2pPr>
            <a:lvl3pPr>
              <a:defRPr sz="7200"/>
            </a:lvl3pPr>
            <a:lvl4pPr>
              <a:defRPr sz="6400"/>
            </a:lvl4pPr>
            <a:lvl5pPr>
              <a:defRPr sz="6400"/>
            </a:lvl5pPr>
            <a:lvl6pPr>
              <a:defRPr sz="6400"/>
            </a:lvl6pPr>
            <a:lvl7pPr>
              <a:defRPr sz="6400"/>
            </a:lvl7pPr>
            <a:lvl8pPr>
              <a:defRPr sz="6400"/>
            </a:lvl8pPr>
            <a:lvl9pPr>
              <a:defRPr sz="6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ED47F-0029-5847-B42E-424ECBF6A59A}" type="datetimeFigureOut">
              <a:rPr lang="en-US" smtClean="0"/>
              <a:t>2/20/15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89AF3-8D9D-874D-BF63-E087F53EE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078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ED47F-0029-5847-B42E-424ECBF6A59A}" type="datetimeFigureOut">
              <a:rPr lang="en-US" smtClean="0"/>
              <a:t>2/20/15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89AF3-8D9D-874D-BF63-E087F53EE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777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ED47F-0029-5847-B42E-424ECBF6A59A}" type="datetimeFigureOut">
              <a:rPr lang="en-US" smtClean="0"/>
              <a:t>2/20/15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89AF3-8D9D-874D-BF63-E087F53EE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748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5" y="1456267"/>
            <a:ext cx="9024939" cy="6197600"/>
          </a:xfrm>
        </p:spPr>
        <p:txBody>
          <a:bodyPr anchor="b"/>
          <a:lstStyle>
            <a:lvl1pPr algn="l">
              <a:defRPr sz="8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25150" y="1456275"/>
            <a:ext cx="15335250" cy="31216603"/>
          </a:xfrm>
        </p:spPr>
        <p:txBody>
          <a:bodyPr/>
          <a:lstStyle>
            <a:lvl1pPr>
              <a:defRPr sz="12800"/>
            </a:lvl1pPr>
            <a:lvl2pPr>
              <a:defRPr sz="11200"/>
            </a:lvl2pPr>
            <a:lvl3pPr>
              <a:defRPr sz="9600"/>
            </a:lvl3pPr>
            <a:lvl4pPr>
              <a:defRPr sz="8000"/>
            </a:lvl4pPr>
            <a:lvl5pPr>
              <a:defRPr sz="8000"/>
            </a:lvl5pPr>
            <a:lvl6pPr>
              <a:defRPr sz="8000"/>
            </a:lvl6pPr>
            <a:lvl7pPr>
              <a:defRPr sz="8000"/>
            </a:lvl7pPr>
            <a:lvl8pPr>
              <a:defRPr sz="8000"/>
            </a:lvl8pPr>
            <a:lvl9pPr>
              <a:defRPr sz="8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71605" y="7653875"/>
            <a:ext cx="9024939" cy="25019003"/>
          </a:xfrm>
        </p:spPr>
        <p:txBody>
          <a:bodyPr/>
          <a:lstStyle>
            <a:lvl1pPr marL="0" indent="0">
              <a:buNone/>
              <a:defRPr sz="5600"/>
            </a:lvl1pPr>
            <a:lvl2pPr marL="1828800" indent="0">
              <a:buNone/>
              <a:defRPr sz="4800"/>
            </a:lvl2pPr>
            <a:lvl3pPr marL="3657600" indent="0">
              <a:buNone/>
              <a:defRPr sz="4000"/>
            </a:lvl3pPr>
            <a:lvl4pPr marL="5486400" indent="0">
              <a:buNone/>
              <a:defRPr sz="3600"/>
            </a:lvl4pPr>
            <a:lvl5pPr marL="7315200" indent="0">
              <a:buNone/>
              <a:defRPr sz="3600"/>
            </a:lvl5pPr>
            <a:lvl6pPr marL="9144000" indent="0">
              <a:buNone/>
              <a:defRPr sz="3600"/>
            </a:lvl6pPr>
            <a:lvl7pPr marL="10972800" indent="0">
              <a:buNone/>
              <a:defRPr sz="3600"/>
            </a:lvl7pPr>
            <a:lvl8pPr marL="12801600" indent="0">
              <a:buNone/>
              <a:defRPr sz="3600"/>
            </a:lvl8pPr>
            <a:lvl9pPr marL="14630400" indent="0">
              <a:buNone/>
              <a:defRPr sz="3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ED47F-0029-5847-B42E-424ECBF6A59A}" type="datetimeFigureOut">
              <a:rPr lang="en-US" smtClean="0"/>
              <a:t>2/20/15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89AF3-8D9D-874D-BF63-E087F53EE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336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76864" y="25603200"/>
            <a:ext cx="16459200" cy="3022603"/>
          </a:xfrm>
        </p:spPr>
        <p:txBody>
          <a:bodyPr anchor="b"/>
          <a:lstStyle>
            <a:lvl1pPr algn="l">
              <a:defRPr sz="8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76864" y="3268133"/>
            <a:ext cx="16459200" cy="21945600"/>
          </a:xfrm>
        </p:spPr>
        <p:txBody>
          <a:bodyPr/>
          <a:lstStyle>
            <a:lvl1pPr marL="0" indent="0">
              <a:buNone/>
              <a:defRPr sz="12800"/>
            </a:lvl1pPr>
            <a:lvl2pPr marL="1828800" indent="0">
              <a:buNone/>
              <a:defRPr sz="11200"/>
            </a:lvl2pPr>
            <a:lvl3pPr marL="3657600" indent="0">
              <a:buNone/>
              <a:defRPr sz="9600"/>
            </a:lvl3pPr>
            <a:lvl4pPr marL="5486400" indent="0">
              <a:buNone/>
              <a:defRPr sz="8000"/>
            </a:lvl4pPr>
            <a:lvl5pPr marL="7315200" indent="0">
              <a:buNone/>
              <a:defRPr sz="8000"/>
            </a:lvl5pPr>
            <a:lvl6pPr marL="9144000" indent="0">
              <a:buNone/>
              <a:defRPr sz="8000"/>
            </a:lvl6pPr>
            <a:lvl7pPr marL="10972800" indent="0">
              <a:buNone/>
              <a:defRPr sz="8000"/>
            </a:lvl7pPr>
            <a:lvl8pPr marL="12801600" indent="0">
              <a:buNone/>
              <a:defRPr sz="8000"/>
            </a:lvl8pPr>
            <a:lvl9pPr marL="14630400" indent="0">
              <a:buNone/>
              <a:defRPr sz="8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76864" y="28625803"/>
            <a:ext cx="16459200" cy="4292597"/>
          </a:xfrm>
        </p:spPr>
        <p:txBody>
          <a:bodyPr/>
          <a:lstStyle>
            <a:lvl1pPr marL="0" indent="0">
              <a:buNone/>
              <a:defRPr sz="5600"/>
            </a:lvl1pPr>
            <a:lvl2pPr marL="1828800" indent="0">
              <a:buNone/>
              <a:defRPr sz="4800"/>
            </a:lvl2pPr>
            <a:lvl3pPr marL="3657600" indent="0">
              <a:buNone/>
              <a:defRPr sz="4000"/>
            </a:lvl3pPr>
            <a:lvl4pPr marL="5486400" indent="0">
              <a:buNone/>
              <a:defRPr sz="3600"/>
            </a:lvl4pPr>
            <a:lvl5pPr marL="7315200" indent="0">
              <a:buNone/>
              <a:defRPr sz="3600"/>
            </a:lvl5pPr>
            <a:lvl6pPr marL="9144000" indent="0">
              <a:buNone/>
              <a:defRPr sz="3600"/>
            </a:lvl6pPr>
            <a:lvl7pPr marL="10972800" indent="0">
              <a:buNone/>
              <a:defRPr sz="3600"/>
            </a:lvl7pPr>
            <a:lvl8pPr marL="12801600" indent="0">
              <a:buNone/>
              <a:defRPr sz="3600"/>
            </a:lvl8pPr>
            <a:lvl9pPr marL="14630400" indent="0">
              <a:buNone/>
              <a:defRPr sz="3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ED47F-0029-5847-B42E-424ECBF6A59A}" type="datetimeFigureOut">
              <a:rPr lang="en-US" smtClean="0"/>
              <a:t>2/20/15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89AF3-8D9D-874D-BF63-E087F53EE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320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ED47F-0029-5847-B42E-424ECBF6A59A}" type="datetimeFigureOut">
              <a:rPr lang="en-US" smtClean="0"/>
              <a:t>2/20/15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89AF3-8D9D-874D-BF63-E087F53EE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772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664600" y="7814744"/>
            <a:ext cx="18516600" cy="1664377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14800" y="7814744"/>
            <a:ext cx="55092600" cy="1664377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ED47F-0029-5847-B42E-424ECBF6A59A}" type="datetimeFigureOut">
              <a:rPr lang="en-US" smtClean="0"/>
              <a:t>2/20/15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389AF3-8D9D-874D-BF63-E087F53EE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216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464736"/>
            <a:ext cx="24688800" cy="6096000"/>
          </a:xfrm>
          <a:prstGeom prst="rect">
            <a:avLst/>
          </a:prstGeom>
        </p:spPr>
        <p:txBody>
          <a:bodyPr vert="horz" lIns="365760" tIns="182880" rIns="365760" bIns="18288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8534408"/>
            <a:ext cx="24688800" cy="24138469"/>
          </a:xfrm>
          <a:prstGeom prst="rect">
            <a:avLst/>
          </a:prstGeom>
        </p:spPr>
        <p:txBody>
          <a:bodyPr vert="horz" lIns="365760" tIns="182880" rIns="365760" bIns="18288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71600" y="33900542"/>
            <a:ext cx="6400800" cy="1947333"/>
          </a:xfrm>
          <a:prstGeom prst="rect">
            <a:avLst/>
          </a:prstGeom>
        </p:spPr>
        <p:txBody>
          <a:bodyPr vert="horz" lIns="365760" tIns="182880" rIns="365760" bIns="182880" rtlCol="0" anchor="ctr"/>
          <a:lstStyle>
            <a:lvl1pPr algn="l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AED47F-0029-5847-B42E-424ECBF6A59A}" type="datetimeFigureOut">
              <a:rPr lang="en-US" smtClean="0"/>
              <a:t>2/20/15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372600" y="33900542"/>
            <a:ext cx="8686800" cy="1947333"/>
          </a:xfrm>
          <a:prstGeom prst="rect">
            <a:avLst/>
          </a:prstGeom>
        </p:spPr>
        <p:txBody>
          <a:bodyPr vert="horz" lIns="365760" tIns="182880" rIns="365760" bIns="182880" rtlCol="0" anchor="ctr"/>
          <a:lstStyle>
            <a:lvl1pPr algn="ctr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9659600" y="33900542"/>
            <a:ext cx="6400800" cy="1947333"/>
          </a:xfrm>
          <a:prstGeom prst="rect">
            <a:avLst/>
          </a:prstGeom>
        </p:spPr>
        <p:txBody>
          <a:bodyPr vert="horz" lIns="365760" tIns="182880" rIns="365760" bIns="182880" rtlCol="0" anchor="ctr"/>
          <a:lstStyle>
            <a:lvl1pPr algn="r">
              <a:defRPr sz="4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389AF3-8D9D-874D-BF63-E087F53EE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95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828800" rtl="0" eaLnBrk="1" latinLnBrk="0" hangingPunct="1">
        <a:spcBef>
          <a:spcPct val="0"/>
        </a:spcBef>
        <a:buNone/>
        <a:defRPr sz="17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71600" indent="-1371600" algn="l" defTabSz="1828800" rtl="0" eaLnBrk="1" latinLnBrk="0" hangingPunct="1">
        <a:spcBef>
          <a:spcPct val="20000"/>
        </a:spcBef>
        <a:buFont typeface="Arial"/>
        <a:buChar char="•"/>
        <a:defRPr sz="12800" kern="1200">
          <a:solidFill>
            <a:schemeClr val="tx1"/>
          </a:solidFill>
          <a:latin typeface="+mn-lt"/>
          <a:ea typeface="+mn-ea"/>
          <a:cs typeface="+mn-cs"/>
        </a:defRPr>
      </a:lvl1pPr>
      <a:lvl2pPr marL="2971800" indent="-1143000" algn="l" defTabSz="1828800" rtl="0" eaLnBrk="1" latinLnBrk="0" hangingPunct="1">
        <a:spcBef>
          <a:spcPct val="20000"/>
        </a:spcBef>
        <a:buFont typeface="Arial"/>
        <a:buChar char="–"/>
        <a:defRPr sz="112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0" indent="-914400" algn="l" defTabSz="1828800" rtl="0" eaLnBrk="1" latinLnBrk="0" hangingPunct="1">
        <a:spcBef>
          <a:spcPct val="20000"/>
        </a:spcBef>
        <a:buFont typeface="Arial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0" indent="-914400" algn="l" defTabSz="1828800" rtl="0" eaLnBrk="1" latinLnBrk="0" hangingPunct="1">
        <a:spcBef>
          <a:spcPct val="20000"/>
        </a:spcBef>
        <a:buFont typeface="Arial"/>
        <a:buChar char="–"/>
        <a:defRPr sz="8000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0" indent="-914400" algn="l" defTabSz="1828800" rtl="0" eaLnBrk="1" latinLnBrk="0" hangingPunct="1">
        <a:spcBef>
          <a:spcPct val="20000"/>
        </a:spcBef>
        <a:buFont typeface="Arial"/>
        <a:buChar char="»"/>
        <a:defRPr sz="8000" kern="1200">
          <a:solidFill>
            <a:schemeClr val="tx1"/>
          </a:solidFill>
          <a:latin typeface="+mn-lt"/>
          <a:ea typeface="+mn-ea"/>
          <a:cs typeface="+mn-cs"/>
        </a:defRPr>
      </a:lvl5pPr>
      <a:lvl6pPr marL="10058400" indent="-914400" algn="l" defTabSz="1828800" rtl="0" eaLnBrk="1" latinLnBrk="0" hangingPunct="1">
        <a:spcBef>
          <a:spcPct val="20000"/>
        </a:spcBef>
        <a:buFont typeface="Arial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6pPr>
      <a:lvl7pPr marL="11887200" indent="-914400" algn="l" defTabSz="1828800" rtl="0" eaLnBrk="1" latinLnBrk="0" hangingPunct="1">
        <a:spcBef>
          <a:spcPct val="20000"/>
        </a:spcBef>
        <a:buFont typeface="Arial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7pPr>
      <a:lvl8pPr marL="13716000" indent="-914400" algn="l" defTabSz="1828800" rtl="0" eaLnBrk="1" latinLnBrk="0" hangingPunct="1">
        <a:spcBef>
          <a:spcPct val="20000"/>
        </a:spcBef>
        <a:buFont typeface="Arial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8pPr>
      <a:lvl9pPr marL="15544800" indent="-914400" algn="l" defTabSz="1828800" rtl="0" eaLnBrk="1" latinLnBrk="0" hangingPunct="1">
        <a:spcBef>
          <a:spcPct val="20000"/>
        </a:spcBef>
        <a:buFont typeface="Arial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1pPr>
      <a:lvl2pPr marL="1828800" algn="l" defTabSz="18288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2pPr>
      <a:lvl3pPr marL="3657600" algn="l" defTabSz="18288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486400" algn="l" defTabSz="18288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4pPr>
      <a:lvl5pPr marL="7315200" algn="l" defTabSz="18288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0" algn="l" defTabSz="18288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6pPr>
      <a:lvl7pPr marL="10972800" algn="l" defTabSz="18288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7pPr>
      <a:lvl8pPr marL="12801600" algn="l" defTabSz="18288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8pPr>
      <a:lvl9pPr marL="14630400" algn="l" defTabSz="1828800" rtl="0" eaLnBrk="1" latinLnBrk="0" hangingPunct="1">
        <a:defRPr sz="7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8.emf"/><Relationship Id="rId1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microsoft.com/office/2007/relationships/hdphoto" Target="../media/hdphoto1.wdp"/><Relationship Id="rId8" Type="http://schemas.openxmlformats.org/officeDocument/2006/relationships/image" Target="../media/image6.emf"/><Relationship Id="rId9" Type="http://schemas.openxmlformats.org/officeDocument/2006/relationships/chart" Target="../charts/chart1.xml"/><Relationship Id="rId10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6" name="Group 1055"/>
          <p:cNvGrpSpPr/>
          <p:nvPr/>
        </p:nvGrpSpPr>
        <p:grpSpPr>
          <a:xfrm>
            <a:off x="20200202" y="32360659"/>
            <a:ext cx="1436182" cy="2563934"/>
            <a:chOff x="2912465" y="3911935"/>
            <a:chExt cx="1436182" cy="2563934"/>
          </a:xfrm>
          <a:solidFill>
            <a:schemeClr val="bg1">
              <a:lumMod val="50000"/>
            </a:schemeClr>
          </a:solidFill>
        </p:grpSpPr>
        <p:cxnSp>
          <p:nvCxnSpPr>
            <p:cNvPr id="1057" name="Straight Connector 1056"/>
            <p:cNvCxnSpPr/>
            <p:nvPr/>
          </p:nvCxnSpPr>
          <p:spPr>
            <a:xfrm flipV="1">
              <a:off x="2934018" y="6069693"/>
              <a:ext cx="1414629" cy="12562"/>
            </a:xfrm>
            <a:prstGeom prst="lin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8" name="Straight Connector 1057"/>
            <p:cNvCxnSpPr/>
            <p:nvPr/>
          </p:nvCxnSpPr>
          <p:spPr>
            <a:xfrm flipV="1">
              <a:off x="2927810" y="5488552"/>
              <a:ext cx="1420837" cy="2774"/>
            </a:xfrm>
            <a:prstGeom prst="lin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9" name="Straight Connector 1058"/>
            <p:cNvCxnSpPr/>
            <p:nvPr/>
          </p:nvCxnSpPr>
          <p:spPr>
            <a:xfrm>
              <a:off x="3933455" y="3918159"/>
              <a:ext cx="0" cy="2557710"/>
            </a:xfrm>
            <a:prstGeom prst="lin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0" name="Straight Connector 1059"/>
            <p:cNvCxnSpPr/>
            <p:nvPr/>
          </p:nvCxnSpPr>
          <p:spPr>
            <a:xfrm>
              <a:off x="3296794" y="3911935"/>
              <a:ext cx="0" cy="2557710"/>
            </a:xfrm>
            <a:prstGeom prst="lin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1" name="Straight Connector 1060"/>
            <p:cNvCxnSpPr/>
            <p:nvPr/>
          </p:nvCxnSpPr>
          <p:spPr>
            <a:xfrm flipV="1">
              <a:off x="2913985" y="4283223"/>
              <a:ext cx="1413134" cy="13027"/>
            </a:xfrm>
            <a:prstGeom prst="lin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2" name="Straight Connector 1061"/>
            <p:cNvCxnSpPr/>
            <p:nvPr/>
          </p:nvCxnSpPr>
          <p:spPr>
            <a:xfrm flipV="1">
              <a:off x="2912465" y="4885888"/>
              <a:ext cx="1436182" cy="5374"/>
            </a:xfrm>
            <a:prstGeom prst="lin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63" name="Oval 1062"/>
            <p:cNvSpPr/>
            <p:nvPr/>
          </p:nvSpPr>
          <p:spPr>
            <a:xfrm>
              <a:off x="3018297" y="4033230"/>
              <a:ext cx="543301" cy="519582"/>
            </a:xfrm>
            <a:prstGeom prst="ellips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4" name="Oval 1063"/>
            <p:cNvSpPr/>
            <p:nvPr/>
          </p:nvSpPr>
          <p:spPr>
            <a:xfrm>
              <a:off x="3660834" y="4031678"/>
              <a:ext cx="543301" cy="519582"/>
            </a:xfrm>
            <a:prstGeom prst="ellips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5" name="Oval 1064"/>
            <p:cNvSpPr/>
            <p:nvPr/>
          </p:nvSpPr>
          <p:spPr>
            <a:xfrm>
              <a:off x="3025914" y="4628242"/>
              <a:ext cx="543301" cy="519582"/>
            </a:xfrm>
            <a:prstGeom prst="ellips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6" name="Oval 1065"/>
            <p:cNvSpPr/>
            <p:nvPr/>
          </p:nvSpPr>
          <p:spPr>
            <a:xfrm>
              <a:off x="3659314" y="4626690"/>
              <a:ext cx="543301" cy="519582"/>
            </a:xfrm>
            <a:prstGeom prst="ellips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7" name="Oval 1066"/>
            <p:cNvSpPr/>
            <p:nvPr/>
          </p:nvSpPr>
          <p:spPr>
            <a:xfrm>
              <a:off x="3022985" y="5237442"/>
              <a:ext cx="543301" cy="519582"/>
            </a:xfrm>
            <a:prstGeom prst="ellips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8" name="Oval 1067"/>
            <p:cNvSpPr/>
            <p:nvPr/>
          </p:nvSpPr>
          <p:spPr>
            <a:xfrm>
              <a:off x="3656385" y="5235890"/>
              <a:ext cx="543301" cy="519582"/>
            </a:xfrm>
            <a:prstGeom prst="ellips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9" name="Oval 1068"/>
            <p:cNvSpPr/>
            <p:nvPr/>
          </p:nvSpPr>
          <p:spPr>
            <a:xfrm>
              <a:off x="3020056" y="5837506"/>
              <a:ext cx="543301" cy="519582"/>
            </a:xfrm>
            <a:prstGeom prst="ellips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0" name="Oval 1069"/>
            <p:cNvSpPr/>
            <p:nvPr/>
          </p:nvSpPr>
          <p:spPr>
            <a:xfrm>
              <a:off x="3662593" y="5835954"/>
              <a:ext cx="543301" cy="519582"/>
            </a:xfrm>
            <a:prstGeom prst="ellipse">
              <a:avLst/>
            </a:prstGeom>
            <a:grp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0" y="25403"/>
            <a:ext cx="27432000" cy="2646879"/>
          </a:xfrm>
          <a:prstGeom prst="rect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sz="7000" b="1" dirty="0" smtClean="0">
                <a:solidFill>
                  <a:srgbClr val="FFFFFF"/>
                </a:solidFill>
              </a:rPr>
              <a:t>The Efficacy of Error Mitigation Techniques for DRAM Retention Failures </a:t>
            </a:r>
          </a:p>
          <a:p>
            <a:pPr algn="ctr"/>
            <a:r>
              <a:rPr lang="en-US" sz="4800" dirty="0" smtClean="0">
                <a:solidFill>
                  <a:srgbClr val="FFFFFF"/>
                </a:solidFill>
              </a:rPr>
              <a:t>Samira Khan*</a:t>
            </a:r>
            <a:r>
              <a:rPr lang="en-US" sz="4800" baseline="30000" dirty="0" smtClean="0">
                <a:solidFill>
                  <a:srgbClr val="FFFFFF"/>
                </a:solidFill>
              </a:rPr>
              <a:t>$</a:t>
            </a:r>
            <a:r>
              <a:rPr lang="en-US" sz="4800" dirty="0" smtClean="0">
                <a:solidFill>
                  <a:srgbClr val="FFFFFF"/>
                </a:solidFill>
              </a:rPr>
              <a:t>, </a:t>
            </a:r>
            <a:r>
              <a:rPr lang="en-US" sz="4800" dirty="0" err="1" smtClean="0">
                <a:solidFill>
                  <a:srgbClr val="FFFFFF"/>
                </a:solidFill>
              </a:rPr>
              <a:t>Donghyuk</a:t>
            </a:r>
            <a:r>
              <a:rPr lang="en-US" sz="4800" dirty="0" smtClean="0">
                <a:solidFill>
                  <a:srgbClr val="FFFFFF"/>
                </a:solidFill>
              </a:rPr>
              <a:t> Lee*, </a:t>
            </a:r>
            <a:r>
              <a:rPr lang="en-US" sz="4800" dirty="0" err="1" smtClean="0">
                <a:solidFill>
                  <a:srgbClr val="FFFFFF"/>
                </a:solidFill>
              </a:rPr>
              <a:t>Yoongu</a:t>
            </a:r>
            <a:r>
              <a:rPr lang="en-US" sz="4800" dirty="0" smtClean="0">
                <a:solidFill>
                  <a:srgbClr val="FFFFFF"/>
                </a:solidFill>
              </a:rPr>
              <a:t> Kim*, </a:t>
            </a:r>
            <a:r>
              <a:rPr lang="en-US" sz="4800" dirty="0" err="1" smtClean="0">
                <a:solidFill>
                  <a:srgbClr val="FFFFFF"/>
                </a:solidFill>
              </a:rPr>
              <a:t>Alaa</a:t>
            </a:r>
            <a:r>
              <a:rPr lang="en-US" sz="4800" dirty="0" smtClean="0">
                <a:solidFill>
                  <a:srgbClr val="FFFFFF"/>
                </a:solidFill>
              </a:rPr>
              <a:t> R. </a:t>
            </a:r>
            <a:r>
              <a:rPr lang="en-US" sz="4800" dirty="0" err="1" smtClean="0">
                <a:solidFill>
                  <a:srgbClr val="FFFFFF"/>
                </a:solidFill>
              </a:rPr>
              <a:t>Alameldeen</a:t>
            </a:r>
            <a:r>
              <a:rPr lang="en-US" sz="4800" baseline="30000" dirty="0" smtClean="0">
                <a:solidFill>
                  <a:srgbClr val="FFFFFF"/>
                </a:solidFill>
              </a:rPr>
              <a:t>$</a:t>
            </a:r>
            <a:r>
              <a:rPr lang="en-US" sz="4800" dirty="0" smtClean="0">
                <a:solidFill>
                  <a:srgbClr val="FFFFFF"/>
                </a:solidFill>
              </a:rPr>
              <a:t>, Chris Wilkerson</a:t>
            </a:r>
            <a:r>
              <a:rPr lang="en-US" sz="4800" baseline="30000" dirty="0" smtClean="0">
                <a:solidFill>
                  <a:srgbClr val="FFFFFF"/>
                </a:solidFill>
              </a:rPr>
              <a:t>$</a:t>
            </a:r>
            <a:r>
              <a:rPr lang="en-US" sz="4800" dirty="0" smtClean="0">
                <a:solidFill>
                  <a:srgbClr val="FFFFFF"/>
                </a:solidFill>
              </a:rPr>
              <a:t>, and </a:t>
            </a:r>
            <a:r>
              <a:rPr lang="en-US" sz="4800" dirty="0" err="1" smtClean="0">
                <a:solidFill>
                  <a:srgbClr val="FFFFFF"/>
                </a:solidFill>
              </a:rPr>
              <a:t>Onur</a:t>
            </a:r>
            <a:r>
              <a:rPr lang="en-US" sz="4800" dirty="0" smtClean="0">
                <a:solidFill>
                  <a:srgbClr val="FFFFFF"/>
                </a:solidFill>
              </a:rPr>
              <a:t> </a:t>
            </a:r>
            <a:r>
              <a:rPr lang="en-US" sz="4800" dirty="0" err="1" smtClean="0">
                <a:solidFill>
                  <a:srgbClr val="FFFFFF"/>
                </a:solidFill>
              </a:rPr>
              <a:t>Mutlu</a:t>
            </a:r>
            <a:r>
              <a:rPr lang="en-US" sz="4800" dirty="0" smtClean="0">
                <a:solidFill>
                  <a:srgbClr val="FFFFFF"/>
                </a:solidFill>
              </a:rPr>
              <a:t>*</a:t>
            </a:r>
          </a:p>
          <a:p>
            <a:pPr algn="ctr"/>
            <a:r>
              <a:rPr lang="en-US" sz="4800" dirty="0" smtClean="0">
                <a:solidFill>
                  <a:srgbClr val="FFFFFF"/>
                </a:solidFill>
              </a:rPr>
              <a:t>*Carnegie Mellon University  </a:t>
            </a:r>
            <a:r>
              <a:rPr lang="en-US" sz="4800" baseline="30000" dirty="0" smtClean="0">
                <a:solidFill>
                  <a:srgbClr val="FFFFFF"/>
                </a:solidFill>
              </a:rPr>
              <a:t>$</a:t>
            </a:r>
            <a:r>
              <a:rPr lang="en-US" sz="4800" dirty="0" smtClean="0">
                <a:solidFill>
                  <a:srgbClr val="FFFFFF"/>
                </a:solidFill>
              </a:rPr>
              <a:t>Intel Labs</a:t>
            </a:r>
            <a:endParaRPr lang="en-US" sz="4800" dirty="0">
              <a:solidFill>
                <a:srgbClr val="FFFFFF"/>
              </a:solidFill>
            </a:endParaRPr>
          </a:p>
        </p:txBody>
      </p:sp>
      <p:sp>
        <p:nvSpPr>
          <p:cNvPr id="571" name="TextBox 570"/>
          <p:cNvSpPr txBox="1"/>
          <p:nvPr/>
        </p:nvSpPr>
        <p:spPr>
          <a:xfrm>
            <a:off x="-39686" y="2652502"/>
            <a:ext cx="27542821" cy="1042416"/>
          </a:xfrm>
          <a:prstGeom prst="rect">
            <a:avLst/>
          </a:prstGeom>
          <a:solidFill>
            <a:schemeClr val="tx1"/>
          </a:solidFill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</a:rPr>
              <a:t>DRAM Scaling Problem</a:t>
            </a:r>
            <a:endParaRPr lang="en-US" sz="6000" b="1" dirty="0">
              <a:solidFill>
                <a:schemeClr val="bg1"/>
              </a:solidFill>
            </a:endParaRPr>
          </a:p>
        </p:txBody>
      </p:sp>
      <p:sp>
        <p:nvSpPr>
          <p:cNvPr id="572" name="TextBox 571"/>
          <p:cNvSpPr txBox="1"/>
          <p:nvPr/>
        </p:nvSpPr>
        <p:spPr>
          <a:xfrm>
            <a:off x="0" y="8076025"/>
            <a:ext cx="27432000" cy="1042416"/>
          </a:xfrm>
          <a:prstGeom prst="rect">
            <a:avLst/>
          </a:prstGeom>
          <a:solidFill>
            <a:srgbClr val="000000"/>
          </a:solidFill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</a:rPr>
              <a:t>Vision: Online Profiling</a:t>
            </a:r>
            <a:endParaRPr lang="en-US" sz="6000" b="1" dirty="0">
              <a:solidFill>
                <a:schemeClr val="bg1"/>
              </a:solidFill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9967692" y="3812330"/>
            <a:ext cx="8006418" cy="3401664"/>
            <a:chOff x="17244357" y="3874542"/>
            <a:chExt cx="8006418" cy="3401664"/>
          </a:xfrm>
        </p:grpSpPr>
        <p:sp>
          <p:nvSpPr>
            <p:cNvPr id="5" name="TextBox 4"/>
            <p:cNvSpPr txBox="1"/>
            <p:nvPr/>
          </p:nvSpPr>
          <p:spPr>
            <a:xfrm>
              <a:off x="18892800" y="3874542"/>
              <a:ext cx="437431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/>
                <a:t>Manufacturing Time Testing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19120344" y="4472107"/>
              <a:ext cx="202581" cy="2745069"/>
            </a:xfrm>
            <a:prstGeom prst="rect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22765082" y="4531137"/>
              <a:ext cx="202581" cy="2745069"/>
            </a:xfrm>
            <a:prstGeom prst="rect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22335720" y="4591880"/>
              <a:ext cx="0" cy="255771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21708196" y="4585656"/>
              <a:ext cx="0" cy="255771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21080671" y="4579432"/>
              <a:ext cx="0" cy="255771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19453710" y="6737304"/>
              <a:ext cx="325162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9447502" y="6146376"/>
              <a:ext cx="325162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20453147" y="4573208"/>
              <a:ext cx="0" cy="255771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19816486" y="4566984"/>
              <a:ext cx="0" cy="255771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433677" y="4951299"/>
              <a:ext cx="325162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19432157" y="5546311"/>
              <a:ext cx="325162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6"/>
            <p:cNvSpPr/>
            <p:nvPr/>
          </p:nvSpPr>
          <p:spPr>
            <a:xfrm>
              <a:off x="19537989" y="4688279"/>
              <a:ext cx="543301" cy="51958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20180526" y="4686727"/>
              <a:ext cx="543301" cy="51958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20804789" y="4685175"/>
              <a:ext cx="543301" cy="51958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21438190" y="4683623"/>
              <a:ext cx="543301" cy="51958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Oval 20"/>
            <p:cNvSpPr/>
            <p:nvPr/>
          </p:nvSpPr>
          <p:spPr>
            <a:xfrm>
              <a:off x="22062453" y="4682071"/>
              <a:ext cx="543301" cy="51958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/>
            <p:cNvSpPr/>
            <p:nvPr/>
          </p:nvSpPr>
          <p:spPr>
            <a:xfrm>
              <a:off x="19545606" y="5283291"/>
              <a:ext cx="543301" cy="51958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20179006" y="5281739"/>
              <a:ext cx="543301" cy="51958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/>
            <p:cNvSpPr/>
            <p:nvPr/>
          </p:nvSpPr>
          <p:spPr>
            <a:xfrm>
              <a:off x="20812406" y="5280187"/>
              <a:ext cx="543301" cy="51958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/>
            <p:cNvSpPr/>
            <p:nvPr/>
          </p:nvSpPr>
          <p:spPr>
            <a:xfrm>
              <a:off x="21436670" y="5278635"/>
              <a:ext cx="543301" cy="51958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/>
            <p:cNvSpPr/>
            <p:nvPr/>
          </p:nvSpPr>
          <p:spPr>
            <a:xfrm>
              <a:off x="22060933" y="5277083"/>
              <a:ext cx="543301" cy="51958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/>
            <p:cNvSpPr/>
            <p:nvPr/>
          </p:nvSpPr>
          <p:spPr>
            <a:xfrm>
              <a:off x="19542677" y="5892492"/>
              <a:ext cx="543301" cy="51958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20176077" y="5890940"/>
              <a:ext cx="543301" cy="51958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20809477" y="5889388"/>
              <a:ext cx="543301" cy="51958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21433741" y="5887836"/>
              <a:ext cx="543301" cy="51958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22067141" y="5886284"/>
              <a:ext cx="543301" cy="51958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19539748" y="6492556"/>
              <a:ext cx="543301" cy="51958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20182285" y="6491004"/>
              <a:ext cx="543301" cy="51958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20806548" y="6489452"/>
              <a:ext cx="543301" cy="51958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21439949" y="6487900"/>
              <a:ext cx="543301" cy="51958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/>
            <p:cNvSpPr/>
            <p:nvPr/>
          </p:nvSpPr>
          <p:spPr>
            <a:xfrm>
              <a:off x="22064212" y="6486348"/>
              <a:ext cx="543301" cy="519582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ight Arrow 36"/>
            <p:cNvSpPr/>
            <p:nvPr/>
          </p:nvSpPr>
          <p:spPr>
            <a:xfrm>
              <a:off x="22972736" y="4957630"/>
              <a:ext cx="1027153" cy="373478"/>
            </a:xfrm>
            <a:prstGeom prst="rightArrow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3023530" y="4509454"/>
              <a:ext cx="93279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</a:rPr>
                <a:t>PASS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23063874" y="6734670"/>
              <a:ext cx="81462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</a:rPr>
                <a:t>FAIL</a:t>
              </a:r>
            </a:p>
          </p:txBody>
        </p:sp>
        <p:sp>
          <p:nvSpPr>
            <p:cNvPr id="40" name="Right Arrow 39"/>
            <p:cNvSpPr/>
            <p:nvPr/>
          </p:nvSpPr>
          <p:spPr>
            <a:xfrm>
              <a:off x="22975728" y="6529255"/>
              <a:ext cx="1027153" cy="373478"/>
            </a:xfrm>
            <a:prstGeom prst="rightArrow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244357" y="5371633"/>
              <a:ext cx="1181100" cy="813435"/>
            </a:xfrm>
            <a:prstGeom prst="rect">
              <a:avLst/>
            </a:prstGeom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989701" y="4963818"/>
              <a:ext cx="1181100" cy="813435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971025" y="3880729"/>
              <a:ext cx="1181100" cy="813435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069675" y="6171343"/>
              <a:ext cx="1181100" cy="813435"/>
            </a:xfrm>
            <a:prstGeom prst="rect">
              <a:avLst/>
            </a:prstGeom>
          </p:spPr>
        </p:pic>
        <p:sp>
          <p:nvSpPr>
            <p:cNvPr id="45" name="Right Arrow 44"/>
            <p:cNvSpPr/>
            <p:nvPr/>
          </p:nvSpPr>
          <p:spPr>
            <a:xfrm>
              <a:off x="18436082" y="5685915"/>
              <a:ext cx="675312" cy="339139"/>
            </a:xfrm>
            <a:prstGeom prst="rightArrow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177678" y="4509455"/>
              <a:ext cx="954058" cy="896348"/>
            </a:xfrm>
            <a:prstGeom prst="rect">
              <a:avLst/>
            </a:prstGeom>
          </p:spPr>
        </p:pic>
        <p:sp>
          <p:nvSpPr>
            <p:cNvPr id="47" name="Multiply 46"/>
            <p:cNvSpPr>
              <a:spLocks noChangeAspect="1"/>
            </p:cNvSpPr>
            <p:nvPr/>
          </p:nvSpPr>
          <p:spPr>
            <a:xfrm>
              <a:off x="24077812" y="6054748"/>
              <a:ext cx="940679" cy="955606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</p:grpSp>
      <p:grpSp>
        <p:nvGrpSpPr>
          <p:cNvPr id="546" name="Group 545"/>
          <p:cNvGrpSpPr/>
          <p:nvPr/>
        </p:nvGrpSpPr>
        <p:grpSpPr>
          <a:xfrm>
            <a:off x="14181186" y="9112519"/>
            <a:ext cx="12252730" cy="3644785"/>
            <a:chOff x="126317" y="1032149"/>
            <a:chExt cx="12252730" cy="3644781"/>
          </a:xfrm>
        </p:grpSpPr>
        <p:sp>
          <p:nvSpPr>
            <p:cNvPr id="385" name="Rectangle 384"/>
            <p:cNvSpPr/>
            <p:nvPr/>
          </p:nvSpPr>
          <p:spPr>
            <a:xfrm>
              <a:off x="2751216" y="2346885"/>
              <a:ext cx="202581" cy="2285997"/>
            </a:xfrm>
            <a:prstGeom prst="rect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6" name="TextBox 385"/>
            <p:cNvSpPr txBox="1"/>
            <p:nvPr/>
          </p:nvSpPr>
          <p:spPr>
            <a:xfrm>
              <a:off x="3009663" y="2301978"/>
              <a:ext cx="93279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</a:rPr>
                <a:t>PASS</a:t>
              </a:r>
            </a:p>
          </p:txBody>
        </p:sp>
        <p:sp>
          <p:nvSpPr>
            <p:cNvPr id="387" name="TextBox 386"/>
            <p:cNvSpPr txBox="1"/>
            <p:nvPr/>
          </p:nvSpPr>
          <p:spPr>
            <a:xfrm>
              <a:off x="3050007" y="4153710"/>
              <a:ext cx="81462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</a:rPr>
                <a:t>FAIL</a:t>
              </a:r>
            </a:p>
          </p:txBody>
        </p:sp>
        <p:grpSp>
          <p:nvGrpSpPr>
            <p:cNvPr id="388" name="Group 387"/>
            <p:cNvGrpSpPr/>
            <p:nvPr/>
          </p:nvGrpSpPr>
          <p:grpSpPr>
            <a:xfrm>
              <a:off x="186655" y="2560393"/>
              <a:ext cx="2434972" cy="1813117"/>
              <a:chOff x="3454955" y="2670363"/>
              <a:chExt cx="2434972" cy="1813117"/>
            </a:xfrm>
            <a:solidFill>
              <a:schemeClr val="tx2">
                <a:lumMod val="50000"/>
              </a:schemeClr>
            </a:solidFill>
          </p:grpSpPr>
          <p:grpSp>
            <p:nvGrpSpPr>
              <p:cNvPr id="389" name="Group 388"/>
              <p:cNvGrpSpPr>
                <a:grpSpLocks noChangeAspect="1"/>
              </p:cNvGrpSpPr>
              <p:nvPr/>
            </p:nvGrpSpPr>
            <p:grpSpPr>
              <a:xfrm>
                <a:off x="3454955" y="2670363"/>
                <a:ext cx="1233724" cy="929423"/>
                <a:chOff x="428328" y="2110982"/>
                <a:chExt cx="3273181" cy="2582606"/>
              </a:xfrm>
              <a:grpFill/>
            </p:grpSpPr>
            <p:cxnSp>
              <p:nvCxnSpPr>
                <p:cNvPr id="492" name="Straight Connector 491"/>
                <p:cNvCxnSpPr/>
                <p:nvPr/>
              </p:nvCxnSpPr>
              <p:spPr>
                <a:xfrm>
                  <a:off x="3331890" y="2135878"/>
                  <a:ext cx="0" cy="2557710"/>
                </a:xfrm>
                <a:prstGeom prst="line">
                  <a:avLst/>
                </a:prstGeom>
                <a:grpFill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3" name="Straight Connector 492"/>
                <p:cNvCxnSpPr/>
                <p:nvPr/>
              </p:nvCxnSpPr>
              <p:spPr>
                <a:xfrm>
                  <a:off x="2704366" y="2129654"/>
                  <a:ext cx="0" cy="2557710"/>
                </a:xfrm>
                <a:prstGeom prst="line">
                  <a:avLst/>
                </a:prstGeom>
                <a:grpFill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4" name="Straight Connector 493"/>
                <p:cNvCxnSpPr/>
                <p:nvPr/>
              </p:nvCxnSpPr>
              <p:spPr>
                <a:xfrm>
                  <a:off x="2076842" y="2123430"/>
                  <a:ext cx="0" cy="2557710"/>
                </a:xfrm>
                <a:prstGeom prst="line">
                  <a:avLst/>
                </a:prstGeom>
                <a:grpFill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5" name="Straight Connector 494"/>
                <p:cNvCxnSpPr/>
                <p:nvPr/>
              </p:nvCxnSpPr>
              <p:spPr>
                <a:xfrm>
                  <a:off x="449881" y="4281301"/>
                  <a:ext cx="3251628" cy="0"/>
                </a:xfrm>
                <a:prstGeom prst="line">
                  <a:avLst/>
                </a:prstGeom>
                <a:grpFill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6" name="Straight Connector 495"/>
                <p:cNvCxnSpPr/>
                <p:nvPr/>
              </p:nvCxnSpPr>
              <p:spPr>
                <a:xfrm>
                  <a:off x="443673" y="3690373"/>
                  <a:ext cx="3251628" cy="0"/>
                </a:xfrm>
                <a:prstGeom prst="line">
                  <a:avLst/>
                </a:prstGeom>
                <a:grpFill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7" name="Straight Connector 496"/>
                <p:cNvCxnSpPr/>
                <p:nvPr/>
              </p:nvCxnSpPr>
              <p:spPr>
                <a:xfrm>
                  <a:off x="1449318" y="2117206"/>
                  <a:ext cx="0" cy="2557710"/>
                </a:xfrm>
                <a:prstGeom prst="line">
                  <a:avLst/>
                </a:prstGeom>
                <a:grpFill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8" name="Straight Connector 497"/>
                <p:cNvCxnSpPr/>
                <p:nvPr/>
              </p:nvCxnSpPr>
              <p:spPr>
                <a:xfrm>
                  <a:off x="812657" y="2110982"/>
                  <a:ext cx="0" cy="2557710"/>
                </a:xfrm>
                <a:prstGeom prst="line">
                  <a:avLst/>
                </a:prstGeom>
                <a:grpFill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9" name="Straight Connector 498"/>
                <p:cNvCxnSpPr/>
                <p:nvPr/>
              </p:nvCxnSpPr>
              <p:spPr>
                <a:xfrm>
                  <a:off x="429848" y="2495297"/>
                  <a:ext cx="3251628" cy="0"/>
                </a:xfrm>
                <a:prstGeom prst="line">
                  <a:avLst/>
                </a:prstGeom>
                <a:grpFill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0" name="Straight Connector 499"/>
                <p:cNvCxnSpPr/>
                <p:nvPr/>
              </p:nvCxnSpPr>
              <p:spPr>
                <a:xfrm>
                  <a:off x="428328" y="3090309"/>
                  <a:ext cx="3251628" cy="0"/>
                </a:xfrm>
                <a:prstGeom prst="line">
                  <a:avLst/>
                </a:prstGeom>
                <a:grpFill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501" name="Group 500"/>
                <p:cNvGrpSpPr/>
                <p:nvPr/>
              </p:nvGrpSpPr>
              <p:grpSpPr>
                <a:xfrm>
                  <a:off x="534160" y="2226069"/>
                  <a:ext cx="3067764" cy="525790"/>
                  <a:chOff x="534160" y="2226069"/>
                  <a:chExt cx="3067764" cy="525790"/>
                </a:xfrm>
                <a:grpFill/>
              </p:grpSpPr>
              <p:sp>
                <p:nvSpPr>
                  <p:cNvPr id="520" name="Oval 519"/>
                  <p:cNvSpPr/>
                  <p:nvPr/>
                </p:nvSpPr>
                <p:spPr>
                  <a:xfrm>
                    <a:off x="534160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1" name="Oval 520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2" name="Oval 521"/>
                  <p:cNvSpPr/>
                  <p:nvPr/>
                </p:nvSpPr>
                <p:spPr>
                  <a:xfrm>
                    <a:off x="1800961" y="2229173"/>
                    <a:ext cx="543300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3" name="Oval 522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24" name="Oval 523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02" name="Group 501"/>
                <p:cNvGrpSpPr/>
                <p:nvPr/>
              </p:nvGrpSpPr>
              <p:grpSpPr>
                <a:xfrm>
                  <a:off x="541777" y="2821081"/>
                  <a:ext cx="3058627" cy="525790"/>
                  <a:chOff x="534160" y="2226069"/>
                  <a:chExt cx="3058627" cy="525790"/>
                </a:xfrm>
                <a:grpFill/>
              </p:grpSpPr>
              <p:sp>
                <p:nvSpPr>
                  <p:cNvPr id="515" name="Oval 514"/>
                  <p:cNvSpPr/>
                  <p:nvPr/>
                </p:nvSpPr>
                <p:spPr>
                  <a:xfrm>
                    <a:off x="534160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6" name="Oval 515"/>
                  <p:cNvSpPr/>
                  <p:nvPr/>
                </p:nvSpPr>
                <p:spPr>
                  <a:xfrm>
                    <a:off x="1167560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7" name="Oval 516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8" name="Oval 517"/>
                  <p:cNvSpPr/>
                  <p:nvPr/>
                </p:nvSpPr>
                <p:spPr>
                  <a:xfrm>
                    <a:off x="2425223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9" name="Oval 518"/>
                  <p:cNvSpPr/>
                  <p:nvPr/>
                </p:nvSpPr>
                <p:spPr>
                  <a:xfrm>
                    <a:off x="3049486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03" name="Group 502"/>
                <p:cNvGrpSpPr/>
                <p:nvPr/>
              </p:nvGrpSpPr>
              <p:grpSpPr>
                <a:xfrm>
                  <a:off x="538848" y="3430281"/>
                  <a:ext cx="3067764" cy="525790"/>
                  <a:chOff x="543297" y="2226069"/>
                  <a:chExt cx="3067764" cy="525790"/>
                </a:xfrm>
                <a:grpFill/>
              </p:grpSpPr>
              <p:sp>
                <p:nvSpPr>
                  <p:cNvPr id="510" name="Oval 509"/>
                  <p:cNvSpPr/>
                  <p:nvPr/>
                </p:nvSpPr>
                <p:spPr>
                  <a:xfrm>
                    <a:off x="543297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1" name="Oval 510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2" name="Oval 511"/>
                  <p:cNvSpPr/>
                  <p:nvPr/>
                </p:nvSpPr>
                <p:spPr>
                  <a:xfrm>
                    <a:off x="1810097" y="2229173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3" name="Oval 512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4" name="Oval 513"/>
                  <p:cNvSpPr/>
                  <p:nvPr/>
                </p:nvSpPr>
                <p:spPr>
                  <a:xfrm>
                    <a:off x="3067760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504" name="Group 503"/>
                <p:cNvGrpSpPr/>
                <p:nvPr/>
              </p:nvGrpSpPr>
              <p:grpSpPr>
                <a:xfrm>
                  <a:off x="535919" y="4030345"/>
                  <a:ext cx="3067764" cy="525790"/>
                  <a:chOff x="543297" y="2226069"/>
                  <a:chExt cx="3067764" cy="525790"/>
                </a:xfrm>
                <a:grpFill/>
              </p:grpSpPr>
              <p:sp>
                <p:nvSpPr>
                  <p:cNvPr id="505" name="Oval 504"/>
                  <p:cNvSpPr/>
                  <p:nvPr/>
                </p:nvSpPr>
                <p:spPr>
                  <a:xfrm>
                    <a:off x="543297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06" name="Oval 505"/>
                  <p:cNvSpPr/>
                  <p:nvPr/>
                </p:nvSpPr>
                <p:spPr>
                  <a:xfrm>
                    <a:off x="1185834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07" name="Oval 506"/>
                  <p:cNvSpPr/>
                  <p:nvPr/>
                </p:nvSpPr>
                <p:spPr>
                  <a:xfrm>
                    <a:off x="1810097" y="2229173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08" name="Oval 507"/>
                  <p:cNvSpPr/>
                  <p:nvPr/>
                </p:nvSpPr>
                <p:spPr>
                  <a:xfrm>
                    <a:off x="2443497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09" name="Oval 508"/>
                  <p:cNvSpPr/>
                  <p:nvPr/>
                </p:nvSpPr>
                <p:spPr>
                  <a:xfrm>
                    <a:off x="3067760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390" name="Group 389"/>
              <p:cNvGrpSpPr>
                <a:grpSpLocks noChangeAspect="1"/>
              </p:cNvGrpSpPr>
              <p:nvPr/>
            </p:nvGrpSpPr>
            <p:grpSpPr>
              <a:xfrm>
                <a:off x="3457947" y="3551049"/>
                <a:ext cx="1233724" cy="929423"/>
                <a:chOff x="428328" y="2110982"/>
                <a:chExt cx="3273181" cy="2582606"/>
              </a:xfrm>
              <a:grpFill/>
            </p:grpSpPr>
            <p:cxnSp>
              <p:nvCxnSpPr>
                <p:cNvPr id="459" name="Straight Connector 458"/>
                <p:cNvCxnSpPr/>
                <p:nvPr/>
              </p:nvCxnSpPr>
              <p:spPr>
                <a:xfrm>
                  <a:off x="3331890" y="2135878"/>
                  <a:ext cx="0" cy="2557710"/>
                </a:xfrm>
                <a:prstGeom prst="line">
                  <a:avLst/>
                </a:prstGeom>
                <a:grpFill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0" name="Straight Connector 459"/>
                <p:cNvCxnSpPr/>
                <p:nvPr/>
              </p:nvCxnSpPr>
              <p:spPr>
                <a:xfrm>
                  <a:off x="2704366" y="2129654"/>
                  <a:ext cx="0" cy="2557710"/>
                </a:xfrm>
                <a:prstGeom prst="line">
                  <a:avLst/>
                </a:prstGeom>
                <a:grpFill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1" name="Straight Connector 460"/>
                <p:cNvCxnSpPr/>
                <p:nvPr/>
              </p:nvCxnSpPr>
              <p:spPr>
                <a:xfrm>
                  <a:off x="2076842" y="2123430"/>
                  <a:ext cx="0" cy="2557710"/>
                </a:xfrm>
                <a:prstGeom prst="line">
                  <a:avLst/>
                </a:prstGeom>
                <a:grpFill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2" name="Straight Connector 461"/>
                <p:cNvCxnSpPr/>
                <p:nvPr/>
              </p:nvCxnSpPr>
              <p:spPr>
                <a:xfrm>
                  <a:off x="449881" y="4281301"/>
                  <a:ext cx="3251628" cy="0"/>
                </a:xfrm>
                <a:prstGeom prst="line">
                  <a:avLst/>
                </a:prstGeom>
                <a:grpFill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3" name="Straight Connector 462"/>
                <p:cNvCxnSpPr/>
                <p:nvPr/>
              </p:nvCxnSpPr>
              <p:spPr>
                <a:xfrm>
                  <a:off x="443673" y="3690373"/>
                  <a:ext cx="3251628" cy="0"/>
                </a:xfrm>
                <a:prstGeom prst="line">
                  <a:avLst/>
                </a:prstGeom>
                <a:grpFill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4" name="Straight Connector 463"/>
                <p:cNvCxnSpPr/>
                <p:nvPr/>
              </p:nvCxnSpPr>
              <p:spPr>
                <a:xfrm>
                  <a:off x="1449318" y="2117206"/>
                  <a:ext cx="0" cy="2557710"/>
                </a:xfrm>
                <a:prstGeom prst="line">
                  <a:avLst/>
                </a:prstGeom>
                <a:grpFill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5" name="Straight Connector 464"/>
                <p:cNvCxnSpPr/>
                <p:nvPr/>
              </p:nvCxnSpPr>
              <p:spPr>
                <a:xfrm>
                  <a:off x="812657" y="2110982"/>
                  <a:ext cx="0" cy="2557710"/>
                </a:xfrm>
                <a:prstGeom prst="line">
                  <a:avLst/>
                </a:prstGeom>
                <a:grpFill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6" name="Straight Connector 465"/>
                <p:cNvCxnSpPr/>
                <p:nvPr/>
              </p:nvCxnSpPr>
              <p:spPr>
                <a:xfrm>
                  <a:off x="429848" y="2495297"/>
                  <a:ext cx="3251628" cy="0"/>
                </a:xfrm>
                <a:prstGeom prst="line">
                  <a:avLst/>
                </a:prstGeom>
                <a:grpFill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7" name="Straight Connector 466"/>
                <p:cNvCxnSpPr/>
                <p:nvPr/>
              </p:nvCxnSpPr>
              <p:spPr>
                <a:xfrm>
                  <a:off x="428328" y="3090309"/>
                  <a:ext cx="3251628" cy="0"/>
                </a:xfrm>
                <a:prstGeom prst="line">
                  <a:avLst/>
                </a:prstGeom>
                <a:grpFill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68" name="Group 467"/>
                <p:cNvGrpSpPr/>
                <p:nvPr/>
              </p:nvGrpSpPr>
              <p:grpSpPr>
                <a:xfrm>
                  <a:off x="534160" y="2226069"/>
                  <a:ext cx="3067764" cy="525790"/>
                  <a:chOff x="534160" y="2226069"/>
                  <a:chExt cx="3067764" cy="525790"/>
                </a:xfrm>
                <a:grpFill/>
              </p:grpSpPr>
              <p:sp>
                <p:nvSpPr>
                  <p:cNvPr id="487" name="Oval 486"/>
                  <p:cNvSpPr/>
                  <p:nvPr/>
                </p:nvSpPr>
                <p:spPr>
                  <a:xfrm>
                    <a:off x="534160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88" name="Oval 487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89" name="Oval 488"/>
                  <p:cNvSpPr/>
                  <p:nvPr/>
                </p:nvSpPr>
                <p:spPr>
                  <a:xfrm>
                    <a:off x="1800961" y="2229173"/>
                    <a:ext cx="543300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90" name="Oval 489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91" name="Oval 490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69" name="Group 468"/>
                <p:cNvGrpSpPr/>
                <p:nvPr/>
              </p:nvGrpSpPr>
              <p:grpSpPr>
                <a:xfrm>
                  <a:off x="541777" y="2821081"/>
                  <a:ext cx="3058627" cy="525790"/>
                  <a:chOff x="534160" y="2226069"/>
                  <a:chExt cx="3058627" cy="525790"/>
                </a:xfrm>
                <a:grpFill/>
              </p:grpSpPr>
              <p:sp>
                <p:nvSpPr>
                  <p:cNvPr id="482" name="Oval 481"/>
                  <p:cNvSpPr/>
                  <p:nvPr/>
                </p:nvSpPr>
                <p:spPr>
                  <a:xfrm>
                    <a:off x="534160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83" name="Oval 482"/>
                  <p:cNvSpPr/>
                  <p:nvPr/>
                </p:nvSpPr>
                <p:spPr>
                  <a:xfrm>
                    <a:off x="1167560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84" name="Oval 483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85" name="Oval 484"/>
                  <p:cNvSpPr/>
                  <p:nvPr/>
                </p:nvSpPr>
                <p:spPr>
                  <a:xfrm>
                    <a:off x="2425223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86" name="Oval 485"/>
                  <p:cNvSpPr/>
                  <p:nvPr/>
                </p:nvSpPr>
                <p:spPr>
                  <a:xfrm>
                    <a:off x="3049486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70" name="Group 469"/>
                <p:cNvGrpSpPr/>
                <p:nvPr/>
              </p:nvGrpSpPr>
              <p:grpSpPr>
                <a:xfrm>
                  <a:off x="538848" y="3430281"/>
                  <a:ext cx="3067764" cy="525790"/>
                  <a:chOff x="543297" y="2226069"/>
                  <a:chExt cx="3067764" cy="525790"/>
                </a:xfrm>
                <a:grpFill/>
              </p:grpSpPr>
              <p:sp>
                <p:nvSpPr>
                  <p:cNvPr id="477" name="Oval 476"/>
                  <p:cNvSpPr/>
                  <p:nvPr/>
                </p:nvSpPr>
                <p:spPr>
                  <a:xfrm>
                    <a:off x="543297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78" name="Oval 477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79" name="Oval 478"/>
                  <p:cNvSpPr/>
                  <p:nvPr/>
                </p:nvSpPr>
                <p:spPr>
                  <a:xfrm>
                    <a:off x="1810097" y="2229173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80" name="Oval 479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81" name="Oval 480"/>
                  <p:cNvSpPr/>
                  <p:nvPr/>
                </p:nvSpPr>
                <p:spPr>
                  <a:xfrm>
                    <a:off x="3067760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71" name="Group 470"/>
                <p:cNvGrpSpPr/>
                <p:nvPr/>
              </p:nvGrpSpPr>
              <p:grpSpPr>
                <a:xfrm>
                  <a:off x="535919" y="4030345"/>
                  <a:ext cx="3067764" cy="525790"/>
                  <a:chOff x="543297" y="2226069"/>
                  <a:chExt cx="3067764" cy="525790"/>
                </a:xfrm>
                <a:grpFill/>
              </p:grpSpPr>
              <p:sp>
                <p:nvSpPr>
                  <p:cNvPr id="472" name="Oval 471"/>
                  <p:cNvSpPr/>
                  <p:nvPr/>
                </p:nvSpPr>
                <p:spPr>
                  <a:xfrm>
                    <a:off x="543297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73" name="Oval 472"/>
                  <p:cNvSpPr/>
                  <p:nvPr/>
                </p:nvSpPr>
                <p:spPr>
                  <a:xfrm>
                    <a:off x="1185834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74" name="Oval 473"/>
                  <p:cNvSpPr/>
                  <p:nvPr/>
                </p:nvSpPr>
                <p:spPr>
                  <a:xfrm>
                    <a:off x="1810097" y="2229173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75" name="Oval 474"/>
                  <p:cNvSpPr/>
                  <p:nvPr/>
                </p:nvSpPr>
                <p:spPr>
                  <a:xfrm>
                    <a:off x="2443497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76" name="Oval 475"/>
                  <p:cNvSpPr/>
                  <p:nvPr/>
                </p:nvSpPr>
                <p:spPr>
                  <a:xfrm>
                    <a:off x="3067760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391" name="Group 390"/>
              <p:cNvGrpSpPr>
                <a:grpSpLocks noChangeAspect="1"/>
              </p:cNvGrpSpPr>
              <p:nvPr/>
            </p:nvGrpSpPr>
            <p:grpSpPr>
              <a:xfrm>
                <a:off x="4653211" y="2673371"/>
                <a:ext cx="1233724" cy="929423"/>
                <a:chOff x="428328" y="2110982"/>
                <a:chExt cx="3273181" cy="2582606"/>
              </a:xfrm>
              <a:grpFill/>
            </p:grpSpPr>
            <p:cxnSp>
              <p:nvCxnSpPr>
                <p:cNvPr id="426" name="Straight Connector 425"/>
                <p:cNvCxnSpPr/>
                <p:nvPr/>
              </p:nvCxnSpPr>
              <p:spPr>
                <a:xfrm>
                  <a:off x="3331890" y="2135878"/>
                  <a:ext cx="0" cy="2557710"/>
                </a:xfrm>
                <a:prstGeom prst="line">
                  <a:avLst/>
                </a:prstGeom>
                <a:grpFill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7" name="Straight Connector 426"/>
                <p:cNvCxnSpPr/>
                <p:nvPr/>
              </p:nvCxnSpPr>
              <p:spPr>
                <a:xfrm>
                  <a:off x="2704366" y="2129654"/>
                  <a:ext cx="0" cy="2557710"/>
                </a:xfrm>
                <a:prstGeom prst="line">
                  <a:avLst/>
                </a:prstGeom>
                <a:grpFill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8" name="Straight Connector 427"/>
                <p:cNvCxnSpPr/>
                <p:nvPr/>
              </p:nvCxnSpPr>
              <p:spPr>
                <a:xfrm>
                  <a:off x="2076842" y="2123430"/>
                  <a:ext cx="0" cy="2557710"/>
                </a:xfrm>
                <a:prstGeom prst="line">
                  <a:avLst/>
                </a:prstGeom>
                <a:grpFill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9" name="Straight Connector 428"/>
                <p:cNvCxnSpPr/>
                <p:nvPr/>
              </p:nvCxnSpPr>
              <p:spPr>
                <a:xfrm>
                  <a:off x="449881" y="4281301"/>
                  <a:ext cx="3251628" cy="0"/>
                </a:xfrm>
                <a:prstGeom prst="line">
                  <a:avLst/>
                </a:prstGeom>
                <a:grpFill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0" name="Straight Connector 429"/>
                <p:cNvCxnSpPr/>
                <p:nvPr/>
              </p:nvCxnSpPr>
              <p:spPr>
                <a:xfrm>
                  <a:off x="443673" y="3690373"/>
                  <a:ext cx="3251628" cy="0"/>
                </a:xfrm>
                <a:prstGeom prst="line">
                  <a:avLst/>
                </a:prstGeom>
                <a:grpFill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1" name="Straight Connector 430"/>
                <p:cNvCxnSpPr/>
                <p:nvPr/>
              </p:nvCxnSpPr>
              <p:spPr>
                <a:xfrm>
                  <a:off x="1449318" y="2117206"/>
                  <a:ext cx="0" cy="2557710"/>
                </a:xfrm>
                <a:prstGeom prst="line">
                  <a:avLst/>
                </a:prstGeom>
                <a:grpFill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2" name="Straight Connector 431"/>
                <p:cNvCxnSpPr/>
                <p:nvPr/>
              </p:nvCxnSpPr>
              <p:spPr>
                <a:xfrm>
                  <a:off x="812657" y="2110982"/>
                  <a:ext cx="0" cy="2557710"/>
                </a:xfrm>
                <a:prstGeom prst="line">
                  <a:avLst/>
                </a:prstGeom>
                <a:grpFill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3" name="Straight Connector 432"/>
                <p:cNvCxnSpPr/>
                <p:nvPr/>
              </p:nvCxnSpPr>
              <p:spPr>
                <a:xfrm>
                  <a:off x="429848" y="2495297"/>
                  <a:ext cx="3251628" cy="0"/>
                </a:xfrm>
                <a:prstGeom prst="line">
                  <a:avLst/>
                </a:prstGeom>
                <a:grpFill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4" name="Straight Connector 433"/>
                <p:cNvCxnSpPr/>
                <p:nvPr/>
              </p:nvCxnSpPr>
              <p:spPr>
                <a:xfrm>
                  <a:off x="428328" y="3090309"/>
                  <a:ext cx="3251628" cy="0"/>
                </a:xfrm>
                <a:prstGeom prst="line">
                  <a:avLst/>
                </a:prstGeom>
                <a:grpFill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35" name="Group 434"/>
                <p:cNvGrpSpPr/>
                <p:nvPr/>
              </p:nvGrpSpPr>
              <p:grpSpPr>
                <a:xfrm>
                  <a:off x="534160" y="2226069"/>
                  <a:ext cx="3067764" cy="525790"/>
                  <a:chOff x="534160" y="2226069"/>
                  <a:chExt cx="3067764" cy="525790"/>
                </a:xfrm>
                <a:grpFill/>
              </p:grpSpPr>
              <p:sp>
                <p:nvSpPr>
                  <p:cNvPr id="454" name="Oval 453"/>
                  <p:cNvSpPr/>
                  <p:nvPr/>
                </p:nvSpPr>
                <p:spPr>
                  <a:xfrm>
                    <a:off x="534160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55" name="Oval 454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56" name="Oval 455"/>
                  <p:cNvSpPr/>
                  <p:nvPr/>
                </p:nvSpPr>
                <p:spPr>
                  <a:xfrm>
                    <a:off x="1800961" y="2229173"/>
                    <a:ext cx="543300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57" name="Oval 456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58" name="Oval 457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36" name="Group 435"/>
                <p:cNvGrpSpPr/>
                <p:nvPr/>
              </p:nvGrpSpPr>
              <p:grpSpPr>
                <a:xfrm>
                  <a:off x="541777" y="2821081"/>
                  <a:ext cx="3058627" cy="525790"/>
                  <a:chOff x="534160" y="2226069"/>
                  <a:chExt cx="3058627" cy="525790"/>
                </a:xfrm>
                <a:grpFill/>
              </p:grpSpPr>
              <p:sp>
                <p:nvSpPr>
                  <p:cNvPr id="449" name="Oval 448"/>
                  <p:cNvSpPr/>
                  <p:nvPr/>
                </p:nvSpPr>
                <p:spPr>
                  <a:xfrm>
                    <a:off x="534160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50" name="Oval 449"/>
                  <p:cNvSpPr/>
                  <p:nvPr/>
                </p:nvSpPr>
                <p:spPr>
                  <a:xfrm>
                    <a:off x="1167560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51" name="Oval 450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52" name="Oval 451"/>
                  <p:cNvSpPr/>
                  <p:nvPr/>
                </p:nvSpPr>
                <p:spPr>
                  <a:xfrm>
                    <a:off x="2425223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53" name="Oval 452"/>
                  <p:cNvSpPr/>
                  <p:nvPr/>
                </p:nvSpPr>
                <p:spPr>
                  <a:xfrm>
                    <a:off x="3049486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37" name="Group 436"/>
                <p:cNvGrpSpPr/>
                <p:nvPr/>
              </p:nvGrpSpPr>
              <p:grpSpPr>
                <a:xfrm>
                  <a:off x="538848" y="3430281"/>
                  <a:ext cx="3067764" cy="525790"/>
                  <a:chOff x="543297" y="2226069"/>
                  <a:chExt cx="3067764" cy="525790"/>
                </a:xfrm>
                <a:grpFill/>
              </p:grpSpPr>
              <p:sp>
                <p:nvSpPr>
                  <p:cNvPr id="444" name="Oval 443"/>
                  <p:cNvSpPr/>
                  <p:nvPr/>
                </p:nvSpPr>
                <p:spPr>
                  <a:xfrm>
                    <a:off x="543297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45" name="Oval 444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46" name="Oval 445"/>
                  <p:cNvSpPr/>
                  <p:nvPr/>
                </p:nvSpPr>
                <p:spPr>
                  <a:xfrm>
                    <a:off x="1810097" y="2229173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47" name="Oval 446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48" name="Oval 447"/>
                  <p:cNvSpPr/>
                  <p:nvPr/>
                </p:nvSpPr>
                <p:spPr>
                  <a:xfrm>
                    <a:off x="3067760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38" name="Group 437"/>
                <p:cNvGrpSpPr/>
                <p:nvPr/>
              </p:nvGrpSpPr>
              <p:grpSpPr>
                <a:xfrm>
                  <a:off x="535919" y="4030345"/>
                  <a:ext cx="3067764" cy="525790"/>
                  <a:chOff x="543297" y="2226069"/>
                  <a:chExt cx="3067764" cy="525790"/>
                </a:xfrm>
                <a:grpFill/>
              </p:grpSpPr>
              <p:sp>
                <p:nvSpPr>
                  <p:cNvPr id="439" name="Oval 438"/>
                  <p:cNvSpPr/>
                  <p:nvPr/>
                </p:nvSpPr>
                <p:spPr>
                  <a:xfrm>
                    <a:off x="543297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40" name="Oval 439"/>
                  <p:cNvSpPr/>
                  <p:nvPr/>
                </p:nvSpPr>
                <p:spPr>
                  <a:xfrm>
                    <a:off x="1185834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41" name="Oval 440"/>
                  <p:cNvSpPr/>
                  <p:nvPr/>
                </p:nvSpPr>
                <p:spPr>
                  <a:xfrm>
                    <a:off x="1810097" y="2229173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42" name="Oval 441"/>
                  <p:cNvSpPr/>
                  <p:nvPr/>
                </p:nvSpPr>
                <p:spPr>
                  <a:xfrm>
                    <a:off x="2443497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43" name="Oval 442"/>
                  <p:cNvSpPr/>
                  <p:nvPr/>
                </p:nvSpPr>
                <p:spPr>
                  <a:xfrm>
                    <a:off x="3067760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392" name="Group 391"/>
              <p:cNvGrpSpPr>
                <a:grpSpLocks noChangeAspect="1"/>
              </p:cNvGrpSpPr>
              <p:nvPr/>
            </p:nvGrpSpPr>
            <p:grpSpPr>
              <a:xfrm>
                <a:off x="4656203" y="3554057"/>
                <a:ext cx="1233724" cy="929423"/>
                <a:chOff x="428328" y="2110982"/>
                <a:chExt cx="3273181" cy="2582606"/>
              </a:xfrm>
              <a:grpFill/>
            </p:grpSpPr>
            <p:cxnSp>
              <p:nvCxnSpPr>
                <p:cNvPr id="393" name="Straight Connector 392"/>
                <p:cNvCxnSpPr/>
                <p:nvPr/>
              </p:nvCxnSpPr>
              <p:spPr>
                <a:xfrm>
                  <a:off x="3331890" y="2135878"/>
                  <a:ext cx="0" cy="2557710"/>
                </a:xfrm>
                <a:prstGeom prst="line">
                  <a:avLst/>
                </a:prstGeom>
                <a:grpFill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4" name="Straight Connector 393"/>
                <p:cNvCxnSpPr/>
                <p:nvPr/>
              </p:nvCxnSpPr>
              <p:spPr>
                <a:xfrm>
                  <a:off x="2704366" y="2129654"/>
                  <a:ext cx="0" cy="2557710"/>
                </a:xfrm>
                <a:prstGeom prst="line">
                  <a:avLst/>
                </a:prstGeom>
                <a:grpFill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5" name="Straight Connector 394"/>
                <p:cNvCxnSpPr/>
                <p:nvPr/>
              </p:nvCxnSpPr>
              <p:spPr>
                <a:xfrm>
                  <a:off x="2076842" y="2123430"/>
                  <a:ext cx="0" cy="2557710"/>
                </a:xfrm>
                <a:prstGeom prst="line">
                  <a:avLst/>
                </a:prstGeom>
                <a:grpFill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6" name="Straight Connector 395"/>
                <p:cNvCxnSpPr/>
                <p:nvPr/>
              </p:nvCxnSpPr>
              <p:spPr>
                <a:xfrm>
                  <a:off x="449881" y="4281301"/>
                  <a:ext cx="3251628" cy="0"/>
                </a:xfrm>
                <a:prstGeom prst="line">
                  <a:avLst/>
                </a:prstGeom>
                <a:grpFill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7" name="Straight Connector 396"/>
                <p:cNvCxnSpPr/>
                <p:nvPr/>
              </p:nvCxnSpPr>
              <p:spPr>
                <a:xfrm>
                  <a:off x="443673" y="3690373"/>
                  <a:ext cx="3251628" cy="0"/>
                </a:xfrm>
                <a:prstGeom prst="line">
                  <a:avLst/>
                </a:prstGeom>
                <a:grpFill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8" name="Straight Connector 397"/>
                <p:cNvCxnSpPr/>
                <p:nvPr/>
              </p:nvCxnSpPr>
              <p:spPr>
                <a:xfrm>
                  <a:off x="1449318" y="2117206"/>
                  <a:ext cx="0" cy="2557710"/>
                </a:xfrm>
                <a:prstGeom prst="line">
                  <a:avLst/>
                </a:prstGeom>
                <a:grpFill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9" name="Straight Connector 398"/>
                <p:cNvCxnSpPr/>
                <p:nvPr/>
              </p:nvCxnSpPr>
              <p:spPr>
                <a:xfrm>
                  <a:off x="812657" y="2110982"/>
                  <a:ext cx="0" cy="2557710"/>
                </a:xfrm>
                <a:prstGeom prst="line">
                  <a:avLst/>
                </a:prstGeom>
                <a:grpFill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0" name="Straight Connector 399"/>
                <p:cNvCxnSpPr/>
                <p:nvPr/>
              </p:nvCxnSpPr>
              <p:spPr>
                <a:xfrm>
                  <a:off x="429848" y="2495297"/>
                  <a:ext cx="3251628" cy="0"/>
                </a:xfrm>
                <a:prstGeom prst="line">
                  <a:avLst/>
                </a:prstGeom>
                <a:grpFill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1" name="Straight Connector 400"/>
                <p:cNvCxnSpPr/>
                <p:nvPr/>
              </p:nvCxnSpPr>
              <p:spPr>
                <a:xfrm>
                  <a:off x="428328" y="3090309"/>
                  <a:ext cx="3251628" cy="0"/>
                </a:xfrm>
                <a:prstGeom prst="line">
                  <a:avLst/>
                </a:prstGeom>
                <a:grpFill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402" name="Group 401"/>
                <p:cNvGrpSpPr/>
                <p:nvPr/>
              </p:nvGrpSpPr>
              <p:grpSpPr>
                <a:xfrm>
                  <a:off x="534160" y="2226069"/>
                  <a:ext cx="3067764" cy="525790"/>
                  <a:chOff x="534160" y="2226069"/>
                  <a:chExt cx="3067764" cy="525790"/>
                </a:xfrm>
                <a:grpFill/>
              </p:grpSpPr>
              <p:sp>
                <p:nvSpPr>
                  <p:cNvPr id="421" name="Oval 420"/>
                  <p:cNvSpPr/>
                  <p:nvPr/>
                </p:nvSpPr>
                <p:spPr>
                  <a:xfrm>
                    <a:off x="534160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2" name="Oval 421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3" name="Oval 422"/>
                  <p:cNvSpPr/>
                  <p:nvPr/>
                </p:nvSpPr>
                <p:spPr>
                  <a:xfrm>
                    <a:off x="1800961" y="2229173"/>
                    <a:ext cx="543300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4" name="Oval 423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5" name="Oval 424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03" name="Group 402"/>
                <p:cNvGrpSpPr/>
                <p:nvPr/>
              </p:nvGrpSpPr>
              <p:grpSpPr>
                <a:xfrm>
                  <a:off x="541777" y="2821081"/>
                  <a:ext cx="3058627" cy="525790"/>
                  <a:chOff x="534160" y="2226069"/>
                  <a:chExt cx="3058627" cy="525790"/>
                </a:xfrm>
                <a:grpFill/>
              </p:grpSpPr>
              <p:sp>
                <p:nvSpPr>
                  <p:cNvPr id="416" name="Oval 415"/>
                  <p:cNvSpPr/>
                  <p:nvPr/>
                </p:nvSpPr>
                <p:spPr>
                  <a:xfrm>
                    <a:off x="534160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17" name="Oval 416"/>
                  <p:cNvSpPr/>
                  <p:nvPr/>
                </p:nvSpPr>
                <p:spPr>
                  <a:xfrm>
                    <a:off x="1167560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18" name="Oval 417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19" name="Oval 418"/>
                  <p:cNvSpPr/>
                  <p:nvPr/>
                </p:nvSpPr>
                <p:spPr>
                  <a:xfrm>
                    <a:off x="2425223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20" name="Oval 419"/>
                  <p:cNvSpPr/>
                  <p:nvPr/>
                </p:nvSpPr>
                <p:spPr>
                  <a:xfrm>
                    <a:off x="3049486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04" name="Group 403"/>
                <p:cNvGrpSpPr/>
                <p:nvPr/>
              </p:nvGrpSpPr>
              <p:grpSpPr>
                <a:xfrm>
                  <a:off x="538848" y="3430281"/>
                  <a:ext cx="3067764" cy="525790"/>
                  <a:chOff x="543297" y="2226069"/>
                  <a:chExt cx="3067764" cy="525790"/>
                </a:xfrm>
                <a:grpFill/>
              </p:grpSpPr>
              <p:sp>
                <p:nvSpPr>
                  <p:cNvPr id="411" name="Oval 410"/>
                  <p:cNvSpPr/>
                  <p:nvPr/>
                </p:nvSpPr>
                <p:spPr>
                  <a:xfrm>
                    <a:off x="543297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12" name="Oval 411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13" name="Oval 412"/>
                  <p:cNvSpPr/>
                  <p:nvPr/>
                </p:nvSpPr>
                <p:spPr>
                  <a:xfrm>
                    <a:off x="1810097" y="2229173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14" name="Oval 413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15" name="Oval 414"/>
                  <p:cNvSpPr/>
                  <p:nvPr/>
                </p:nvSpPr>
                <p:spPr>
                  <a:xfrm>
                    <a:off x="3067760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405" name="Group 404"/>
                <p:cNvGrpSpPr/>
                <p:nvPr/>
              </p:nvGrpSpPr>
              <p:grpSpPr>
                <a:xfrm>
                  <a:off x="535919" y="4030345"/>
                  <a:ext cx="3067764" cy="525790"/>
                  <a:chOff x="543297" y="2226069"/>
                  <a:chExt cx="3067764" cy="525790"/>
                </a:xfrm>
                <a:grpFill/>
              </p:grpSpPr>
              <p:sp>
                <p:nvSpPr>
                  <p:cNvPr id="406" name="Oval 405"/>
                  <p:cNvSpPr/>
                  <p:nvPr/>
                </p:nvSpPr>
                <p:spPr>
                  <a:xfrm>
                    <a:off x="543297" y="2232277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07" name="Oval 406"/>
                  <p:cNvSpPr/>
                  <p:nvPr/>
                </p:nvSpPr>
                <p:spPr>
                  <a:xfrm>
                    <a:off x="1185834" y="2230725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08" name="Oval 407"/>
                  <p:cNvSpPr/>
                  <p:nvPr/>
                </p:nvSpPr>
                <p:spPr>
                  <a:xfrm>
                    <a:off x="1810097" y="2229173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09" name="Oval 408"/>
                  <p:cNvSpPr/>
                  <p:nvPr/>
                </p:nvSpPr>
                <p:spPr>
                  <a:xfrm>
                    <a:off x="2443497" y="2227621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410" name="Oval 409"/>
                  <p:cNvSpPr/>
                  <p:nvPr/>
                </p:nvSpPr>
                <p:spPr>
                  <a:xfrm>
                    <a:off x="3067760" y="2226069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  <p:sp>
          <p:nvSpPr>
            <p:cNvPr id="525" name="TextBox 524"/>
            <p:cNvSpPr txBox="1"/>
            <p:nvPr/>
          </p:nvSpPr>
          <p:spPr>
            <a:xfrm>
              <a:off x="126317" y="1122512"/>
              <a:ext cx="3545537" cy="954106"/>
            </a:xfrm>
            <a:prstGeom prst="rect">
              <a:avLst/>
            </a:prstGeom>
            <a:ln w="76200" cmpd="sng">
              <a:solidFill>
                <a:srgbClr val="80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000000"/>
                  </a:solidFill>
                </a:rPr>
                <a:t>Not fully tested during</a:t>
              </a:r>
            </a:p>
            <a:p>
              <a:pPr algn="ctr"/>
              <a:r>
                <a:rPr lang="en-US" sz="2800" b="1" dirty="0">
                  <a:solidFill>
                    <a:srgbClr val="000000"/>
                  </a:solidFill>
                </a:rPr>
                <a:t>manufacture-time </a:t>
              </a:r>
            </a:p>
          </p:txBody>
        </p:sp>
        <p:sp>
          <p:nvSpPr>
            <p:cNvPr id="526" name="TextBox 525"/>
            <p:cNvSpPr txBox="1"/>
            <p:nvPr/>
          </p:nvSpPr>
          <p:spPr>
            <a:xfrm>
              <a:off x="4595375" y="1106842"/>
              <a:ext cx="3353552" cy="954106"/>
            </a:xfrm>
            <a:prstGeom prst="rect">
              <a:avLst/>
            </a:prstGeom>
            <a:noFill/>
            <a:ln w="76200" cmpd="sng">
              <a:solidFill>
                <a:srgbClr val="80000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/>
                <a:t>Ship modules </a:t>
              </a:r>
            </a:p>
            <a:p>
              <a:pPr algn="ctr"/>
              <a:r>
                <a:rPr lang="en-US" sz="2800" b="1" dirty="0"/>
                <a:t>with possible failures</a:t>
              </a:r>
            </a:p>
          </p:txBody>
        </p:sp>
        <p:pic>
          <p:nvPicPr>
            <p:cNvPr id="527" name="Picture 52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33947" y="2393930"/>
              <a:ext cx="1181100" cy="813435"/>
            </a:xfrm>
            <a:prstGeom prst="rect">
              <a:avLst/>
            </a:prstGeom>
          </p:spPr>
        </p:pic>
        <p:pic>
          <p:nvPicPr>
            <p:cNvPr id="528" name="Picture 52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99583" y="3627994"/>
              <a:ext cx="1181100" cy="813435"/>
            </a:xfrm>
            <a:prstGeom prst="rect">
              <a:avLst/>
            </a:prstGeom>
          </p:spPr>
        </p:pic>
        <p:pic>
          <p:nvPicPr>
            <p:cNvPr id="529" name="Picture 52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64245" y="2298966"/>
              <a:ext cx="2790112" cy="1890735"/>
            </a:xfrm>
            <a:prstGeom prst="rect">
              <a:avLst/>
            </a:prstGeom>
          </p:spPr>
        </p:pic>
        <p:sp>
          <p:nvSpPr>
            <p:cNvPr id="530" name="Right Arrow 529"/>
            <p:cNvSpPr/>
            <p:nvPr/>
          </p:nvSpPr>
          <p:spPr>
            <a:xfrm>
              <a:off x="2952894" y="2750152"/>
              <a:ext cx="1027153" cy="373478"/>
            </a:xfrm>
            <a:prstGeom prst="rightArrow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1" name="Right Arrow 530"/>
            <p:cNvSpPr/>
            <p:nvPr/>
          </p:nvSpPr>
          <p:spPr>
            <a:xfrm>
              <a:off x="2955886" y="3948296"/>
              <a:ext cx="1027153" cy="373478"/>
            </a:xfrm>
            <a:prstGeom prst="rightArrow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2" name="Right Arrow 531"/>
            <p:cNvSpPr/>
            <p:nvPr/>
          </p:nvSpPr>
          <p:spPr>
            <a:xfrm>
              <a:off x="6494921" y="3369400"/>
              <a:ext cx="1027153" cy="373478"/>
            </a:xfrm>
            <a:prstGeom prst="rightArrow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33" name="Picture 53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31316" y="2541728"/>
              <a:ext cx="1414006" cy="683865"/>
            </a:xfrm>
            <a:prstGeom prst="rect">
              <a:avLst/>
            </a:prstGeom>
          </p:spPr>
        </p:pic>
        <p:sp>
          <p:nvSpPr>
            <p:cNvPr id="534" name="Oval 533"/>
            <p:cNvSpPr>
              <a:spLocks noChangeAspect="1"/>
            </p:cNvSpPr>
            <p:nvPr/>
          </p:nvSpPr>
          <p:spPr>
            <a:xfrm>
              <a:off x="3361594" y="1552011"/>
              <a:ext cx="731520" cy="731520"/>
            </a:xfrm>
            <a:prstGeom prst="ellipse">
              <a:avLst/>
            </a:prstGeom>
            <a:solidFill>
              <a:srgbClr val="800000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/>
                <a:t>1</a:t>
              </a:r>
            </a:p>
          </p:txBody>
        </p:sp>
        <p:sp>
          <p:nvSpPr>
            <p:cNvPr id="535" name="Oval 534"/>
            <p:cNvSpPr>
              <a:spLocks noChangeAspect="1"/>
            </p:cNvSpPr>
            <p:nvPr/>
          </p:nvSpPr>
          <p:spPr>
            <a:xfrm>
              <a:off x="7622607" y="1032149"/>
              <a:ext cx="731520" cy="731520"/>
            </a:xfrm>
            <a:prstGeom prst="ellipse">
              <a:avLst/>
            </a:prstGeom>
            <a:solidFill>
              <a:srgbClr val="800000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/>
                <a:t>2</a:t>
              </a:r>
            </a:p>
          </p:txBody>
        </p:sp>
        <p:sp>
          <p:nvSpPr>
            <p:cNvPr id="536" name="TextBox 535"/>
            <p:cNvSpPr txBox="1"/>
            <p:nvPr/>
          </p:nvSpPr>
          <p:spPr>
            <a:xfrm>
              <a:off x="8913833" y="1140735"/>
              <a:ext cx="3140002" cy="954106"/>
            </a:xfrm>
            <a:prstGeom prst="rect">
              <a:avLst/>
            </a:prstGeom>
            <a:noFill/>
            <a:ln w="76200" cmpd="sng">
              <a:solidFill>
                <a:srgbClr val="80000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/>
                <a:t>Detect and mitigate </a:t>
              </a:r>
            </a:p>
            <a:p>
              <a:pPr algn="ctr"/>
              <a:r>
                <a:rPr lang="en-US" sz="2800" b="1" dirty="0"/>
                <a:t>failures online</a:t>
              </a:r>
            </a:p>
          </p:txBody>
        </p:sp>
        <p:sp>
          <p:nvSpPr>
            <p:cNvPr id="537" name="Oval 536"/>
            <p:cNvSpPr>
              <a:spLocks noChangeAspect="1"/>
            </p:cNvSpPr>
            <p:nvPr/>
          </p:nvSpPr>
          <p:spPr>
            <a:xfrm>
              <a:off x="11647527" y="1607587"/>
              <a:ext cx="731520" cy="731520"/>
            </a:xfrm>
            <a:prstGeom prst="ellipse">
              <a:avLst/>
            </a:prstGeom>
            <a:solidFill>
              <a:srgbClr val="800000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/>
                <a:t>3</a:t>
              </a:r>
            </a:p>
          </p:txBody>
        </p:sp>
        <p:pic>
          <p:nvPicPr>
            <p:cNvPr id="538" name="Picture 537" descr="21175849_s.png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8000" b="90000" l="8667" r="90000">
                          <a14:foregroundMark x1="55111" y1="19111" x2="55111" y2="19111"/>
                          <a14:foregroundMark x1="55111" y1="19111" x2="55111" y2="19111"/>
                          <a14:foregroundMark x1="40889" y1="36444" x2="40889" y2="36444"/>
                          <a14:foregroundMark x1="40889" y1="36444" x2="40889" y2="36444"/>
                          <a14:foregroundMark x1="30444" y1="23333" x2="30444" y2="23333"/>
                          <a14:foregroundMark x1="39556" y1="19556" x2="39556" y2="19556"/>
                          <a14:foregroundMark x1="66222" y1="21333" x2="66222" y2="21333"/>
                          <a14:foregroundMark x1="72000" y1="31111" x2="72000" y2="31111"/>
                          <a14:foregroundMark x1="18889" y1="28222" x2="18889" y2="28222"/>
                          <a14:foregroundMark x1="20667" y1="46444" x2="20667" y2="46444"/>
                          <a14:foregroundMark x1="19333" y1="59111" x2="19333" y2="59111"/>
                          <a14:foregroundMark x1="25556" y1="69111" x2="25556" y2="69111"/>
                          <a14:foregroundMark x1="34667" y1="77333" x2="34667" y2="77333"/>
                          <a14:foregroundMark x1="46222" y1="81778" x2="46222" y2="81778"/>
                          <a14:foregroundMark x1="58000" y1="81333" x2="58000" y2="81333"/>
                          <a14:foregroundMark x1="70000" y1="75111" x2="70000" y2="75111"/>
                          <a14:foregroundMark x1="78222" y1="64889" x2="78222" y2="64889"/>
                          <a14:foregroundMark x1="79556" y1="53333" x2="79556" y2="53333"/>
                          <a14:foregroundMark x1="79111" y1="40222" x2="79111" y2="4022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60207" y="2466757"/>
              <a:ext cx="1277484" cy="1277484"/>
            </a:xfrm>
            <a:prstGeom prst="rect">
              <a:avLst/>
            </a:prstGeom>
          </p:spPr>
        </p:pic>
        <p:pic>
          <p:nvPicPr>
            <p:cNvPr id="539" name="Picture 538" descr="21175849_s.png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8000" b="90000" l="8667" r="90000">
                          <a14:foregroundMark x1="55111" y1="19111" x2="55111" y2="19111"/>
                          <a14:foregroundMark x1="55111" y1="19111" x2="55111" y2="19111"/>
                          <a14:foregroundMark x1="40889" y1="36444" x2="40889" y2="36444"/>
                          <a14:foregroundMark x1="40889" y1="36444" x2="40889" y2="36444"/>
                          <a14:foregroundMark x1="30444" y1="23333" x2="30444" y2="23333"/>
                          <a14:foregroundMark x1="39556" y1="19556" x2="39556" y2="19556"/>
                          <a14:foregroundMark x1="66222" y1="21333" x2="66222" y2="21333"/>
                          <a14:foregroundMark x1="72000" y1="31111" x2="72000" y2="31111"/>
                          <a14:foregroundMark x1="18889" y1="28222" x2="18889" y2="28222"/>
                          <a14:foregroundMark x1="20667" y1="46444" x2="20667" y2="46444"/>
                          <a14:foregroundMark x1="19333" y1="59111" x2="19333" y2="59111"/>
                          <a14:foregroundMark x1="25556" y1="69111" x2="25556" y2="69111"/>
                          <a14:foregroundMark x1="34667" y1="77333" x2="34667" y2="77333"/>
                          <a14:foregroundMark x1="46222" y1="81778" x2="46222" y2="81778"/>
                          <a14:foregroundMark x1="58000" y1="81333" x2="58000" y2="81333"/>
                          <a14:foregroundMark x1="70000" y1="75111" x2="70000" y2="75111"/>
                          <a14:foregroundMark x1="78222" y1="64889" x2="78222" y2="64889"/>
                          <a14:foregroundMark x1="79556" y1="53333" x2="79556" y2="53333"/>
                          <a14:foregroundMark x1="79111" y1="40222" x2="79111" y2="4022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2712" y="3167740"/>
              <a:ext cx="1277484" cy="1277484"/>
            </a:xfrm>
            <a:prstGeom prst="rect">
              <a:avLst/>
            </a:prstGeom>
          </p:spPr>
        </p:pic>
        <p:pic>
          <p:nvPicPr>
            <p:cNvPr id="540" name="Picture 539" descr="21175849_s.png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8000" b="90000" l="8667" r="90000">
                          <a14:foregroundMark x1="55111" y1="19111" x2="55111" y2="19111"/>
                          <a14:foregroundMark x1="55111" y1="19111" x2="55111" y2="19111"/>
                          <a14:foregroundMark x1="40889" y1="36444" x2="40889" y2="36444"/>
                          <a14:foregroundMark x1="40889" y1="36444" x2="40889" y2="36444"/>
                          <a14:foregroundMark x1="30444" y1="23333" x2="30444" y2="23333"/>
                          <a14:foregroundMark x1="39556" y1="19556" x2="39556" y2="19556"/>
                          <a14:foregroundMark x1="66222" y1="21333" x2="66222" y2="21333"/>
                          <a14:foregroundMark x1="72000" y1="31111" x2="72000" y2="31111"/>
                          <a14:foregroundMark x1="18889" y1="28222" x2="18889" y2="28222"/>
                          <a14:foregroundMark x1="20667" y1="46444" x2="20667" y2="46444"/>
                          <a14:foregroundMark x1="19333" y1="59111" x2="19333" y2="59111"/>
                          <a14:foregroundMark x1="25556" y1="69111" x2="25556" y2="69111"/>
                          <a14:foregroundMark x1="34667" y1="77333" x2="34667" y2="77333"/>
                          <a14:foregroundMark x1="46222" y1="81778" x2="46222" y2="81778"/>
                          <a14:foregroundMark x1="58000" y1="81333" x2="58000" y2="81333"/>
                          <a14:foregroundMark x1="70000" y1="75111" x2="70000" y2="75111"/>
                          <a14:foregroundMark x1="78222" y1="64889" x2="78222" y2="64889"/>
                          <a14:foregroundMark x1="79556" y1="53333" x2="79556" y2="53333"/>
                          <a14:foregroundMark x1="79111" y1="40222" x2="79111" y2="4022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4903" y="2465284"/>
              <a:ext cx="1277484" cy="1277484"/>
            </a:xfrm>
            <a:prstGeom prst="rect">
              <a:avLst/>
            </a:prstGeom>
          </p:spPr>
        </p:pic>
        <p:pic>
          <p:nvPicPr>
            <p:cNvPr id="541" name="Picture 540" descr="21175849_s.png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8000" b="90000" l="8667" r="90000">
                          <a14:foregroundMark x1="55111" y1="19111" x2="55111" y2="19111"/>
                          <a14:foregroundMark x1="55111" y1="19111" x2="55111" y2="19111"/>
                          <a14:foregroundMark x1="40889" y1="36444" x2="40889" y2="36444"/>
                          <a14:foregroundMark x1="40889" y1="36444" x2="40889" y2="36444"/>
                          <a14:foregroundMark x1="30444" y1="23333" x2="30444" y2="23333"/>
                          <a14:foregroundMark x1="39556" y1="19556" x2="39556" y2="19556"/>
                          <a14:foregroundMark x1="66222" y1="21333" x2="66222" y2="21333"/>
                          <a14:foregroundMark x1="72000" y1="31111" x2="72000" y2="31111"/>
                          <a14:foregroundMark x1="18889" y1="28222" x2="18889" y2="28222"/>
                          <a14:foregroundMark x1="20667" y1="46444" x2="20667" y2="46444"/>
                          <a14:foregroundMark x1="19333" y1="59111" x2="19333" y2="59111"/>
                          <a14:foregroundMark x1="25556" y1="69111" x2="25556" y2="69111"/>
                          <a14:foregroundMark x1="34667" y1="77333" x2="34667" y2="77333"/>
                          <a14:foregroundMark x1="46222" y1="81778" x2="46222" y2="81778"/>
                          <a14:foregroundMark x1="58000" y1="81333" x2="58000" y2="81333"/>
                          <a14:foregroundMark x1="70000" y1="75111" x2="70000" y2="75111"/>
                          <a14:foregroundMark x1="78222" y1="64889" x2="78222" y2="64889"/>
                          <a14:foregroundMark x1="79556" y1="53333" x2="79556" y2="53333"/>
                          <a14:foregroundMark x1="79111" y1="40222" x2="79111" y2="4022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213" y="3219316"/>
              <a:ext cx="1277484" cy="1277484"/>
            </a:xfrm>
            <a:prstGeom prst="rect">
              <a:avLst/>
            </a:prstGeom>
          </p:spPr>
        </p:pic>
        <p:sp>
          <p:nvSpPr>
            <p:cNvPr id="542" name="Multiply 541"/>
            <p:cNvSpPr/>
            <p:nvPr/>
          </p:nvSpPr>
          <p:spPr>
            <a:xfrm>
              <a:off x="4062306" y="3793604"/>
              <a:ext cx="480110" cy="498845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543" name="Multiply 542"/>
            <p:cNvSpPr/>
            <p:nvPr/>
          </p:nvSpPr>
          <p:spPr>
            <a:xfrm>
              <a:off x="4482050" y="3728748"/>
              <a:ext cx="480110" cy="498845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544" name="Lightning Bolt 543"/>
            <p:cNvSpPr/>
            <p:nvPr/>
          </p:nvSpPr>
          <p:spPr>
            <a:xfrm>
              <a:off x="6897543" y="2713095"/>
              <a:ext cx="330080" cy="367463"/>
            </a:xfrm>
            <a:prstGeom prst="lightningBol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5" name="Lightning Bolt 544"/>
            <p:cNvSpPr/>
            <p:nvPr/>
          </p:nvSpPr>
          <p:spPr>
            <a:xfrm>
              <a:off x="4371786" y="2598113"/>
              <a:ext cx="330080" cy="367463"/>
            </a:xfrm>
            <a:prstGeom prst="lightningBolt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77" name="TextBox 576"/>
          <p:cNvSpPr txBox="1"/>
          <p:nvPr/>
        </p:nvSpPr>
        <p:spPr>
          <a:xfrm>
            <a:off x="346978" y="9078764"/>
            <a:ext cx="13493771" cy="347787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571500" indent="-571500">
              <a:buFont typeface="Arial"/>
              <a:buChar char="•"/>
            </a:pPr>
            <a:r>
              <a:rPr lang="en-US" sz="4400" b="1" dirty="0">
                <a:solidFill>
                  <a:srgbClr val="FF0000"/>
                </a:solidFill>
              </a:rPr>
              <a:t>Detect and mitigate </a:t>
            </a:r>
            <a:r>
              <a:rPr lang="en-US" sz="4400" b="1" dirty="0" smtClean="0">
                <a:solidFill>
                  <a:srgbClr val="FF0000"/>
                </a:solidFill>
              </a:rPr>
              <a:t>errors runtime</a:t>
            </a:r>
            <a:r>
              <a:rPr lang="en-US" sz="4400" b="1" dirty="0" smtClean="0"/>
              <a:t> </a:t>
            </a:r>
          </a:p>
          <a:p>
            <a:pPr marL="2400300" lvl="1" indent="-571500">
              <a:buFont typeface="Arial"/>
              <a:buChar char="•"/>
            </a:pPr>
            <a:r>
              <a:rPr lang="en-US" sz="4400" b="1" dirty="0"/>
              <a:t>A</a:t>
            </a:r>
            <a:r>
              <a:rPr lang="en-US" sz="4400" b="1" dirty="0" smtClean="0"/>
              <a:t>fter </a:t>
            </a:r>
            <a:r>
              <a:rPr lang="en-US" sz="4400" b="1" dirty="0"/>
              <a:t>the </a:t>
            </a:r>
            <a:r>
              <a:rPr lang="en-US" sz="4400" b="1" dirty="0" smtClean="0"/>
              <a:t>system </a:t>
            </a:r>
            <a:r>
              <a:rPr lang="en-US" sz="4400" b="1" dirty="0"/>
              <a:t>has </a:t>
            </a:r>
            <a:r>
              <a:rPr lang="en-US" sz="4400" b="1" dirty="0">
                <a:solidFill>
                  <a:srgbClr val="FF0000"/>
                </a:solidFill>
              </a:rPr>
              <a:t>become operational </a:t>
            </a:r>
          </a:p>
          <a:p>
            <a:pPr marL="571500" indent="-571500">
              <a:buFont typeface="Arial"/>
              <a:buChar char="•"/>
            </a:pPr>
            <a:r>
              <a:rPr lang="en-US" sz="4400" dirty="0"/>
              <a:t>Reduces cost of testing, increases yield, enables scaling</a:t>
            </a:r>
          </a:p>
          <a:p>
            <a:pPr marL="571500" indent="-571500">
              <a:buFont typeface="Arial"/>
              <a:buChar char="•"/>
            </a:pPr>
            <a:r>
              <a:rPr lang="en-US" sz="4400" b="1" dirty="0" smtClean="0"/>
              <a:t>We </a:t>
            </a:r>
            <a:r>
              <a:rPr lang="en-US" sz="4400" b="1" dirty="0">
                <a:solidFill>
                  <a:srgbClr val="FF0000"/>
                </a:solidFill>
              </a:rPr>
              <a:t>analyze</a:t>
            </a:r>
            <a:r>
              <a:rPr lang="en-US" sz="4400" b="1" dirty="0"/>
              <a:t> the </a:t>
            </a:r>
            <a:r>
              <a:rPr lang="en-US" sz="4400" b="1" dirty="0">
                <a:solidFill>
                  <a:srgbClr val="FF0000"/>
                </a:solidFill>
              </a:rPr>
              <a:t>efficacy</a:t>
            </a:r>
            <a:r>
              <a:rPr lang="en-US" sz="4400" b="1" dirty="0"/>
              <a:t> of </a:t>
            </a:r>
            <a:r>
              <a:rPr lang="en-US" sz="4400" b="1" dirty="0" smtClean="0"/>
              <a:t>system-level techniques </a:t>
            </a:r>
          </a:p>
          <a:p>
            <a:pPr marL="2400300" lvl="1" indent="-571500">
              <a:buFont typeface="Arial"/>
              <a:buChar char="•"/>
            </a:pPr>
            <a:r>
              <a:rPr lang="en-US" sz="4400" b="1" dirty="0">
                <a:solidFill>
                  <a:srgbClr val="FF0000"/>
                </a:solidFill>
              </a:rPr>
              <a:t>U</a:t>
            </a:r>
            <a:r>
              <a:rPr lang="en-US" sz="4400" b="1" dirty="0" smtClean="0">
                <a:solidFill>
                  <a:srgbClr val="FF0000"/>
                </a:solidFill>
              </a:rPr>
              <a:t>sing </a:t>
            </a:r>
            <a:r>
              <a:rPr lang="en-US" sz="4400" b="1" dirty="0">
                <a:solidFill>
                  <a:srgbClr val="FF0000"/>
                </a:solidFill>
              </a:rPr>
              <a:t>experimental data from real </a:t>
            </a:r>
            <a:r>
              <a:rPr lang="en-US" sz="4400" b="1" dirty="0" smtClean="0">
                <a:solidFill>
                  <a:srgbClr val="FF0000"/>
                </a:solidFill>
              </a:rPr>
              <a:t>DIMMs</a:t>
            </a:r>
            <a:endParaRPr lang="en-US" sz="4400" dirty="0"/>
          </a:p>
        </p:txBody>
      </p:sp>
      <p:sp>
        <p:nvSpPr>
          <p:cNvPr id="578" name="TextBox 577"/>
          <p:cNvSpPr txBox="1"/>
          <p:nvPr/>
        </p:nvSpPr>
        <p:spPr>
          <a:xfrm>
            <a:off x="-39686" y="17497939"/>
            <a:ext cx="27542822" cy="1042416"/>
          </a:xfrm>
          <a:prstGeom prst="rect">
            <a:avLst/>
          </a:prstGeom>
          <a:solidFill>
            <a:srgbClr val="000000"/>
          </a:solidFill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</a:rPr>
              <a:t>Efficacy of System-level Detection and Mitigation</a:t>
            </a:r>
            <a:endParaRPr lang="en-US" sz="6000" b="1" dirty="0">
              <a:solidFill>
                <a:schemeClr val="bg1"/>
              </a:solidFill>
            </a:endParaRPr>
          </a:p>
        </p:txBody>
      </p:sp>
      <p:grpSp>
        <p:nvGrpSpPr>
          <p:cNvPr id="894" name="Group 893"/>
          <p:cNvGrpSpPr/>
          <p:nvPr/>
        </p:nvGrpSpPr>
        <p:grpSpPr>
          <a:xfrm>
            <a:off x="566541" y="18441159"/>
            <a:ext cx="27058746" cy="11583131"/>
            <a:chOff x="720493" y="18979963"/>
            <a:chExt cx="27058746" cy="11583131"/>
          </a:xfrm>
        </p:grpSpPr>
        <p:grpSp>
          <p:nvGrpSpPr>
            <p:cNvPr id="888" name="Group 887"/>
            <p:cNvGrpSpPr/>
            <p:nvPr/>
          </p:nvGrpSpPr>
          <p:grpSpPr>
            <a:xfrm>
              <a:off x="720493" y="18979963"/>
              <a:ext cx="8710382" cy="11583131"/>
              <a:chOff x="720493" y="18979963"/>
              <a:chExt cx="8710382" cy="11583131"/>
            </a:xfrm>
          </p:grpSpPr>
          <p:grpSp>
            <p:nvGrpSpPr>
              <p:cNvPr id="596" name="Group 595"/>
              <p:cNvGrpSpPr>
                <a:grpSpLocks noChangeAspect="1"/>
              </p:cNvGrpSpPr>
              <p:nvPr/>
            </p:nvGrpSpPr>
            <p:grpSpPr>
              <a:xfrm>
                <a:off x="1055418" y="20091171"/>
                <a:ext cx="7969979" cy="2968078"/>
                <a:chOff x="133661" y="841880"/>
                <a:chExt cx="9962467" cy="3710098"/>
              </a:xfrm>
            </p:grpSpPr>
            <p:pic>
              <p:nvPicPr>
                <p:cNvPr id="597" name="Picture 596"/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603628" y="1579115"/>
                  <a:ext cx="3492500" cy="1689100"/>
                </a:xfrm>
                <a:prstGeom prst="rect">
                  <a:avLst/>
                </a:prstGeom>
              </p:spPr>
            </p:pic>
            <p:pic>
              <p:nvPicPr>
                <p:cNvPr id="598" name="Picture 597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33661" y="1219373"/>
                  <a:ext cx="2790112" cy="1890735"/>
                </a:xfrm>
                <a:prstGeom prst="rect">
                  <a:avLst/>
                </a:prstGeom>
              </p:spPr>
            </p:pic>
            <p:sp>
              <p:nvSpPr>
                <p:cNvPr id="599" name="Right Arrow 598"/>
                <p:cNvSpPr/>
                <p:nvPr/>
              </p:nvSpPr>
              <p:spPr>
                <a:xfrm>
                  <a:off x="4451756" y="2290835"/>
                  <a:ext cx="1027153" cy="373478"/>
                </a:xfrm>
                <a:prstGeom prst="rightArrow">
                  <a:avLst/>
                </a:prstGeom>
                <a:solidFill>
                  <a:srgbClr val="800000"/>
                </a:solidFill>
                <a:ln>
                  <a:solidFill>
                    <a:srgbClr val="80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0" name="TextBox 599"/>
                <p:cNvSpPr txBox="1"/>
                <p:nvPr/>
              </p:nvSpPr>
              <p:spPr>
                <a:xfrm>
                  <a:off x="2827504" y="841880"/>
                  <a:ext cx="3894748" cy="1189317"/>
                </a:xfrm>
                <a:prstGeom prst="rect">
                  <a:avLst/>
                </a:prstGeom>
                <a:ln w="76200" cmpd="sng">
                  <a:solidFill>
                    <a:srgbClr val="800000"/>
                  </a:solidFill>
                </a:ln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b="1" dirty="0" smtClean="0">
                      <a:solidFill>
                        <a:srgbClr val="000000"/>
                      </a:solidFill>
                    </a:rPr>
                    <a:t>Write some pattern</a:t>
                  </a:r>
                </a:p>
                <a:p>
                  <a:pPr algn="ctr"/>
                  <a:r>
                    <a:rPr lang="en-US" sz="2800" b="1" dirty="0">
                      <a:solidFill>
                        <a:srgbClr val="000000"/>
                      </a:solidFill>
                    </a:rPr>
                    <a:t>i</a:t>
                  </a:r>
                  <a:r>
                    <a:rPr lang="en-US" sz="2800" b="1" dirty="0" smtClean="0">
                      <a:solidFill>
                        <a:srgbClr val="000000"/>
                      </a:solidFill>
                    </a:rPr>
                    <a:t>n the module</a:t>
                  </a:r>
                </a:p>
              </p:txBody>
            </p:sp>
            <p:sp>
              <p:nvSpPr>
                <p:cNvPr id="601" name="Oval 600"/>
                <p:cNvSpPr>
                  <a:spLocks noChangeAspect="1"/>
                </p:cNvSpPr>
                <p:nvPr/>
              </p:nvSpPr>
              <p:spPr>
                <a:xfrm>
                  <a:off x="6095650" y="1506591"/>
                  <a:ext cx="731520" cy="731520"/>
                </a:xfrm>
                <a:prstGeom prst="ellipse">
                  <a:avLst/>
                </a:prstGeom>
                <a:solidFill>
                  <a:srgbClr val="800000"/>
                </a:solidFill>
                <a:ln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400" b="1" dirty="0" smtClean="0"/>
                    <a:t>1</a:t>
                  </a:r>
                  <a:endParaRPr lang="en-US" sz="4400" b="1" dirty="0"/>
                </a:p>
              </p:txBody>
            </p:sp>
            <p:sp>
              <p:nvSpPr>
                <p:cNvPr id="602" name="TextBox 601"/>
                <p:cNvSpPr txBox="1"/>
                <p:nvPr/>
              </p:nvSpPr>
              <p:spPr>
                <a:xfrm>
                  <a:off x="5950405" y="3359344"/>
                  <a:ext cx="3252548" cy="1192634"/>
                </a:xfrm>
                <a:prstGeom prst="rect">
                  <a:avLst/>
                </a:prstGeom>
                <a:ln w="76200" cmpd="sng">
                  <a:solidFill>
                    <a:srgbClr val="800000"/>
                  </a:solidFill>
                </a:ln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b="1" dirty="0" smtClean="0">
                      <a:solidFill>
                        <a:srgbClr val="000000"/>
                      </a:solidFill>
                    </a:rPr>
                    <a:t>Wait until  </a:t>
                  </a:r>
                  <a:endParaRPr lang="en-US" sz="2800" b="1" dirty="0">
                    <a:solidFill>
                      <a:srgbClr val="000000"/>
                    </a:solidFill>
                  </a:endParaRPr>
                </a:p>
                <a:p>
                  <a:pPr algn="ctr"/>
                  <a:r>
                    <a:rPr lang="en-US" sz="2800" b="1" dirty="0" smtClean="0">
                      <a:solidFill>
                        <a:srgbClr val="000000"/>
                      </a:solidFill>
                    </a:rPr>
                    <a:t>refresh interval</a:t>
                  </a:r>
                </a:p>
              </p:txBody>
            </p:sp>
            <p:sp>
              <p:nvSpPr>
                <p:cNvPr id="603" name="Oval 602"/>
                <p:cNvSpPr>
                  <a:spLocks noChangeAspect="1"/>
                </p:cNvSpPr>
                <p:nvPr/>
              </p:nvSpPr>
              <p:spPr>
                <a:xfrm>
                  <a:off x="8851596" y="3252268"/>
                  <a:ext cx="731520" cy="731520"/>
                </a:xfrm>
                <a:prstGeom prst="ellipse">
                  <a:avLst/>
                </a:prstGeom>
                <a:solidFill>
                  <a:srgbClr val="800000"/>
                </a:solidFill>
                <a:ln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400" b="1" dirty="0"/>
                    <a:t>2</a:t>
                  </a:r>
                </a:p>
              </p:txBody>
            </p:sp>
            <p:sp>
              <p:nvSpPr>
                <p:cNvPr id="604" name="TextBox 603"/>
                <p:cNvSpPr txBox="1"/>
                <p:nvPr/>
              </p:nvSpPr>
              <p:spPr>
                <a:xfrm>
                  <a:off x="1790597" y="3317822"/>
                  <a:ext cx="2565825" cy="1192634"/>
                </a:xfrm>
                <a:prstGeom prst="rect">
                  <a:avLst/>
                </a:prstGeom>
                <a:ln w="76200" cmpd="sng">
                  <a:solidFill>
                    <a:srgbClr val="800000"/>
                  </a:solidFill>
                </a:ln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800" b="1" dirty="0" smtClean="0">
                      <a:solidFill>
                        <a:srgbClr val="000000"/>
                      </a:solidFill>
                    </a:rPr>
                    <a:t>Read </a:t>
                  </a:r>
                </a:p>
                <a:p>
                  <a:pPr algn="ctr"/>
                  <a:r>
                    <a:rPr lang="en-US" sz="2800" b="1" dirty="0" smtClean="0">
                      <a:solidFill>
                        <a:srgbClr val="000000"/>
                      </a:solidFill>
                    </a:rPr>
                    <a:t>and verify</a:t>
                  </a:r>
                </a:p>
              </p:txBody>
            </p:sp>
            <p:sp>
              <p:nvSpPr>
                <p:cNvPr id="605" name="Oval 604"/>
                <p:cNvSpPr>
                  <a:spLocks noChangeAspect="1"/>
                </p:cNvSpPr>
                <p:nvPr/>
              </p:nvSpPr>
              <p:spPr>
                <a:xfrm>
                  <a:off x="4053900" y="3250638"/>
                  <a:ext cx="731520" cy="731520"/>
                </a:xfrm>
                <a:prstGeom prst="ellipse">
                  <a:avLst/>
                </a:prstGeom>
                <a:solidFill>
                  <a:srgbClr val="800000"/>
                </a:solidFill>
                <a:ln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400" b="1" dirty="0" smtClean="0"/>
                    <a:t>3</a:t>
                  </a:r>
                  <a:endParaRPr lang="en-US" sz="4400" b="1" dirty="0"/>
                </a:p>
              </p:txBody>
            </p:sp>
            <p:sp>
              <p:nvSpPr>
                <p:cNvPr id="606" name="Right Arrow 605"/>
                <p:cNvSpPr/>
                <p:nvPr/>
              </p:nvSpPr>
              <p:spPr>
                <a:xfrm>
                  <a:off x="3180514" y="2806265"/>
                  <a:ext cx="1027153" cy="373478"/>
                </a:xfrm>
                <a:prstGeom prst="rightArrow">
                  <a:avLst/>
                </a:prstGeom>
                <a:solidFill>
                  <a:srgbClr val="800000"/>
                </a:solidFill>
                <a:ln>
                  <a:solidFill>
                    <a:srgbClr val="800000"/>
                  </a:solidFill>
                </a:ln>
                <a:scene3d>
                  <a:camera prst="orthographicFront">
                    <a:rot lat="0" lon="0" rev="10800000"/>
                  </a:camera>
                  <a:lightRig rig="threePt" dir="t"/>
                </a:scene3d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7" name="Lightning Bolt 606"/>
                <p:cNvSpPr/>
                <p:nvPr/>
              </p:nvSpPr>
              <p:spPr>
                <a:xfrm>
                  <a:off x="7557020" y="2268540"/>
                  <a:ext cx="330080" cy="367463"/>
                </a:xfrm>
                <a:prstGeom prst="lightningBolt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86" name="Group 885"/>
              <p:cNvGrpSpPr/>
              <p:nvPr/>
            </p:nvGrpSpPr>
            <p:grpSpPr>
              <a:xfrm>
                <a:off x="720493" y="23304708"/>
                <a:ext cx="8710382" cy="5771597"/>
                <a:chOff x="720493" y="23304708"/>
                <a:chExt cx="8710382" cy="5771597"/>
              </a:xfrm>
            </p:grpSpPr>
            <p:pic>
              <p:nvPicPr>
                <p:cNvPr id="609" name="Picture 608" descr="pattern1000Rounds-eps-converted-to.pdf"/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20493" y="24377305"/>
                  <a:ext cx="6985000" cy="4699000"/>
                </a:xfrm>
                <a:prstGeom prst="rect">
                  <a:avLst/>
                </a:prstGeom>
              </p:spPr>
            </p:pic>
            <p:sp>
              <p:nvSpPr>
                <p:cNvPr id="610" name="Rectangle 609"/>
                <p:cNvSpPr/>
                <p:nvPr/>
              </p:nvSpPr>
              <p:spPr>
                <a:xfrm>
                  <a:off x="1847647" y="26756618"/>
                  <a:ext cx="352909" cy="319516"/>
                </a:xfrm>
                <a:prstGeom prst="rect">
                  <a:avLst/>
                </a:prstGeom>
                <a:noFill/>
                <a:ln w="76200" cmpd="sng">
                  <a:solidFill>
                    <a:srgbClr val="80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1" name="Rectangle 610"/>
                <p:cNvSpPr/>
                <p:nvPr/>
              </p:nvSpPr>
              <p:spPr>
                <a:xfrm>
                  <a:off x="1862337" y="27707154"/>
                  <a:ext cx="356947" cy="323555"/>
                </a:xfrm>
                <a:prstGeom prst="rect">
                  <a:avLst/>
                </a:prstGeom>
                <a:noFill/>
                <a:ln w="76200" cmpd="sng">
                  <a:solidFill>
                    <a:srgbClr val="80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2" name="Rectangle 611"/>
                <p:cNvSpPr/>
                <p:nvPr/>
              </p:nvSpPr>
              <p:spPr>
                <a:xfrm>
                  <a:off x="1862337" y="25685058"/>
                  <a:ext cx="352909" cy="319516"/>
                </a:xfrm>
                <a:prstGeom prst="rect">
                  <a:avLst/>
                </a:prstGeom>
                <a:noFill/>
                <a:ln w="76200" cmpd="sng">
                  <a:solidFill>
                    <a:srgbClr val="80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3" name="Rectangle 612"/>
                <p:cNvSpPr/>
                <p:nvPr/>
              </p:nvSpPr>
              <p:spPr>
                <a:xfrm>
                  <a:off x="1879046" y="25033310"/>
                  <a:ext cx="334181" cy="334231"/>
                </a:xfrm>
                <a:prstGeom prst="rect">
                  <a:avLst/>
                </a:prstGeom>
                <a:noFill/>
                <a:ln w="76200" cmpd="sng">
                  <a:solidFill>
                    <a:srgbClr val="80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4" name="Rectangular Callout 613"/>
                <p:cNvSpPr/>
                <p:nvPr/>
              </p:nvSpPr>
              <p:spPr>
                <a:xfrm>
                  <a:off x="3700767" y="26953120"/>
                  <a:ext cx="5730108" cy="674661"/>
                </a:xfrm>
                <a:prstGeom prst="wedgeRectCallout">
                  <a:avLst>
                    <a:gd name="adj1" fmla="val -78776"/>
                    <a:gd name="adj2" fmla="val -58426"/>
                  </a:avLst>
                </a:prstGeom>
                <a:solidFill>
                  <a:srgbClr val="800000"/>
                </a:solidFill>
                <a:ln>
                  <a:solidFill>
                    <a:srgbClr val="80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 smtClean="0">
                      <a:solidFill>
                        <a:schemeClr val="bg1"/>
                      </a:solidFill>
                    </a:rPr>
                    <a:t>Only a few rounds can discover most of the failures</a:t>
                  </a:r>
                  <a:endParaRPr lang="en-US" sz="28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15" name="Rectangle 614"/>
                <p:cNvSpPr/>
                <p:nvPr/>
              </p:nvSpPr>
              <p:spPr>
                <a:xfrm>
                  <a:off x="4519815" y="24619899"/>
                  <a:ext cx="3499893" cy="408951"/>
                </a:xfrm>
                <a:prstGeom prst="rect">
                  <a:avLst/>
                </a:prstGeom>
                <a:noFill/>
                <a:ln w="76200" cmpd="sng">
                  <a:solidFill>
                    <a:srgbClr val="80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6" name="Rectangular Callout 615"/>
                <p:cNvSpPr/>
                <p:nvPr/>
              </p:nvSpPr>
              <p:spPr>
                <a:xfrm>
                  <a:off x="1588360" y="23304708"/>
                  <a:ext cx="7520966" cy="703764"/>
                </a:xfrm>
                <a:prstGeom prst="wedgeRectCallout">
                  <a:avLst>
                    <a:gd name="adj1" fmla="val 35787"/>
                    <a:gd name="adj2" fmla="val 124007"/>
                  </a:avLst>
                </a:prstGeom>
                <a:solidFill>
                  <a:srgbClr val="800000"/>
                </a:solidFill>
                <a:ln>
                  <a:solidFill>
                    <a:srgbClr val="80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 smtClean="0">
                      <a:solidFill>
                        <a:schemeClr val="bg1"/>
                      </a:solidFill>
                    </a:rPr>
                    <a:t>Even after hundreds of rounds, a small number of new cells keep failing</a:t>
                  </a:r>
                  <a:endParaRPr lang="en-US" sz="2800" b="1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617" name="TextBox 616"/>
              <p:cNvSpPr txBox="1"/>
              <p:nvPr/>
            </p:nvSpPr>
            <p:spPr>
              <a:xfrm>
                <a:off x="1249069" y="29116544"/>
                <a:ext cx="6681336" cy="14465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4400" b="1" dirty="0" smtClean="0">
                    <a:solidFill>
                      <a:srgbClr val="FF0000"/>
                    </a:solidFill>
                  </a:rPr>
                  <a:t>Testing alone cannot detect </a:t>
                </a:r>
              </a:p>
              <a:p>
                <a:pPr algn="ctr"/>
                <a:r>
                  <a:rPr lang="en-US" sz="4400" b="1" dirty="0" smtClean="0">
                    <a:solidFill>
                      <a:srgbClr val="FF0000"/>
                    </a:solidFill>
                  </a:rPr>
                  <a:t>all possible failures</a:t>
                </a:r>
                <a:endParaRPr lang="en-US" sz="4400" b="1" dirty="0">
                  <a:solidFill>
                    <a:srgbClr val="FF0000"/>
                  </a:solidFill>
                </a:endParaRPr>
              </a:p>
            </p:txBody>
          </p:sp>
          <p:grpSp>
            <p:nvGrpSpPr>
              <p:cNvPr id="887" name="Group 886"/>
              <p:cNvGrpSpPr/>
              <p:nvPr/>
            </p:nvGrpSpPr>
            <p:grpSpPr>
              <a:xfrm>
                <a:off x="3278682" y="18979963"/>
                <a:ext cx="3961557" cy="1107996"/>
                <a:chOff x="3278682" y="18979963"/>
                <a:chExt cx="3961557" cy="1107996"/>
              </a:xfrm>
            </p:grpSpPr>
            <p:sp>
              <p:nvSpPr>
                <p:cNvPr id="618" name="Oval 617"/>
                <p:cNvSpPr>
                  <a:spLocks noChangeAspect="1"/>
                </p:cNvSpPr>
                <p:nvPr/>
              </p:nvSpPr>
              <p:spPr>
                <a:xfrm>
                  <a:off x="3278682" y="19277280"/>
                  <a:ext cx="655147" cy="655147"/>
                </a:xfrm>
                <a:prstGeom prst="ellipse">
                  <a:avLst/>
                </a:prstGeom>
                <a:solidFill>
                  <a:schemeClr val="tx1"/>
                </a:solidFill>
                <a:ln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400" b="1" dirty="0" smtClean="0"/>
                    <a:t>1</a:t>
                  </a:r>
                  <a:endParaRPr lang="en-US" sz="4400" b="1" dirty="0"/>
                </a:p>
              </p:txBody>
            </p:sp>
            <p:sp>
              <p:nvSpPr>
                <p:cNvPr id="619" name="TextBox 618"/>
                <p:cNvSpPr txBox="1"/>
                <p:nvPr/>
              </p:nvSpPr>
              <p:spPr>
                <a:xfrm>
                  <a:off x="4043473" y="18979963"/>
                  <a:ext cx="3196766" cy="11079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6600" b="1" dirty="0" smtClean="0"/>
                    <a:t>Testing</a:t>
                  </a:r>
                  <a:endParaRPr lang="en-US" sz="6600" b="1" dirty="0"/>
                </a:p>
              </p:txBody>
            </p:sp>
          </p:grpSp>
        </p:grpSp>
        <p:grpSp>
          <p:nvGrpSpPr>
            <p:cNvPr id="890" name="Group 889"/>
            <p:cNvGrpSpPr/>
            <p:nvPr/>
          </p:nvGrpSpPr>
          <p:grpSpPr>
            <a:xfrm>
              <a:off x="8208200" y="18993434"/>
              <a:ext cx="10732927" cy="11567215"/>
              <a:chOff x="8208200" y="18993434"/>
              <a:chExt cx="10732927" cy="11567215"/>
            </a:xfrm>
          </p:grpSpPr>
          <p:sp>
            <p:nvSpPr>
              <p:cNvPr id="633" name="TextBox 632"/>
              <p:cNvSpPr txBox="1"/>
              <p:nvPr/>
            </p:nvSpPr>
            <p:spPr>
              <a:xfrm>
                <a:off x="9755099" y="20137835"/>
                <a:ext cx="9144001" cy="584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b="1" dirty="0"/>
                  <a:t>A</a:t>
                </a:r>
                <a:r>
                  <a:rPr lang="en-US" sz="3200" b="1" dirty="0" smtClean="0"/>
                  <a:t>dding a safety-margin on the refresh interval</a:t>
                </a:r>
              </a:p>
            </p:txBody>
          </p:sp>
          <p:grpSp>
            <p:nvGrpSpPr>
              <p:cNvPr id="889" name="Group 888"/>
              <p:cNvGrpSpPr/>
              <p:nvPr/>
            </p:nvGrpSpPr>
            <p:grpSpPr>
              <a:xfrm>
                <a:off x="9748355" y="20593442"/>
                <a:ext cx="9192772" cy="4113076"/>
                <a:chOff x="9748355" y="20554956"/>
                <a:chExt cx="9192772" cy="4113076"/>
              </a:xfrm>
            </p:grpSpPr>
            <p:cxnSp>
              <p:nvCxnSpPr>
                <p:cNvPr id="624" name="Straight Connector 623"/>
                <p:cNvCxnSpPr/>
                <p:nvPr/>
              </p:nvCxnSpPr>
              <p:spPr>
                <a:xfrm flipV="1">
                  <a:off x="10942447" y="20768558"/>
                  <a:ext cx="5378583" cy="1"/>
                </a:xfrm>
                <a:prstGeom prst="line">
                  <a:avLst/>
                </a:prstGeom>
                <a:ln w="76200" cmpd="sng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714" name="Group 713"/>
                <p:cNvGrpSpPr/>
                <p:nvPr/>
              </p:nvGrpSpPr>
              <p:grpSpPr>
                <a:xfrm>
                  <a:off x="9748355" y="20554956"/>
                  <a:ext cx="9192772" cy="4113076"/>
                  <a:chOff x="10343630" y="20593442"/>
                  <a:chExt cx="9192772" cy="4113076"/>
                </a:xfrm>
              </p:grpSpPr>
              <p:graphicFrame>
                <p:nvGraphicFramePr>
                  <p:cNvPr id="621" name="Chart 620"/>
                  <p:cNvGraphicFramePr/>
                  <p:nvPr>
                    <p:extLst>
                      <p:ext uri="{D42A27DB-BD31-4B8C-83A1-F6EECF244321}">
                        <p14:modId xmlns:p14="http://schemas.microsoft.com/office/powerpoint/2010/main" val="214947536"/>
                      </p:ext>
                    </p:extLst>
                  </p:nvPr>
                </p:nvGraphicFramePr>
                <p:xfrm>
                  <a:off x="10343630" y="20593442"/>
                  <a:ext cx="5984772" cy="4113076"/>
                </p:xfrm>
                <a:graphic>
                  <a:graphicData uri="http://schemas.openxmlformats.org/drawingml/2006/chart">
                    <c:chart xmlns:c="http://schemas.openxmlformats.org/drawingml/2006/chart" xmlns:r="http://schemas.openxmlformats.org/officeDocument/2006/relationships" r:id="rId9"/>
                  </a:graphicData>
                </a:graphic>
              </p:graphicFrame>
              <p:cxnSp>
                <p:nvCxnSpPr>
                  <p:cNvPr id="622" name="Straight Connector 621"/>
                  <p:cNvCxnSpPr/>
                  <p:nvPr/>
                </p:nvCxnSpPr>
                <p:spPr>
                  <a:xfrm>
                    <a:off x="11517556" y="23267789"/>
                    <a:ext cx="5403517" cy="21523"/>
                  </a:xfrm>
                  <a:prstGeom prst="line">
                    <a:avLst/>
                  </a:prstGeom>
                  <a:ln w="76200" cmpd="sng">
                    <a:solidFill>
                      <a:schemeClr val="accent2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3" name="Straight Connector 622"/>
                  <p:cNvCxnSpPr/>
                  <p:nvPr/>
                </p:nvCxnSpPr>
                <p:spPr>
                  <a:xfrm>
                    <a:off x="11400205" y="22469784"/>
                    <a:ext cx="5403517" cy="21523"/>
                  </a:xfrm>
                  <a:prstGeom prst="line">
                    <a:avLst/>
                  </a:prstGeom>
                  <a:ln w="76200" cmpd="sng"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5" name="Straight Arrow Connector 624"/>
                  <p:cNvCxnSpPr/>
                  <p:nvPr/>
                </p:nvCxnSpPr>
                <p:spPr>
                  <a:xfrm>
                    <a:off x="16349930" y="22446526"/>
                    <a:ext cx="0" cy="860949"/>
                  </a:xfrm>
                  <a:prstGeom prst="straightConnector1">
                    <a:avLst/>
                  </a:prstGeom>
                  <a:ln w="76200" cmpd="sng">
                    <a:solidFill>
                      <a:srgbClr val="800000"/>
                    </a:solidFill>
                    <a:headEnd type="arrow"/>
                    <a:tailEnd type="arrow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6" name="Straight Arrow Connector 625"/>
                  <p:cNvCxnSpPr/>
                  <p:nvPr/>
                </p:nvCxnSpPr>
                <p:spPr>
                  <a:xfrm>
                    <a:off x="16845073" y="20789198"/>
                    <a:ext cx="0" cy="2539801"/>
                  </a:xfrm>
                  <a:prstGeom prst="straightConnector1">
                    <a:avLst/>
                  </a:prstGeom>
                  <a:ln w="76200" cmpd="sng">
                    <a:solidFill>
                      <a:srgbClr val="800000"/>
                    </a:solidFill>
                    <a:headEnd type="arrow"/>
                    <a:tailEnd type="arrow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27" name="TextBox 626"/>
                  <p:cNvSpPr txBox="1"/>
                  <p:nvPr/>
                </p:nvSpPr>
                <p:spPr>
                  <a:xfrm>
                    <a:off x="15475328" y="23246261"/>
                    <a:ext cx="2903158" cy="584776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200" b="1" dirty="0" smtClean="0"/>
                      <a:t>Refresh Interval</a:t>
                    </a:r>
                    <a:endParaRPr lang="en-US" sz="3200" b="1" dirty="0"/>
                  </a:p>
                </p:txBody>
              </p:sp>
              <p:sp>
                <p:nvSpPr>
                  <p:cNvPr id="628" name="TextBox 627"/>
                  <p:cNvSpPr txBox="1"/>
                  <p:nvPr/>
                </p:nvSpPr>
                <p:spPr>
                  <a:xfrm>
                    <a:off x="16888135" y="22511092"/>
                    <a:ext cx="2646563" cy="58477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3200" b="1" dirty="0"/>
                      <a:t>2</a:t>
                    </a:r>
                    <a:r>
                      <a:rPr lang="en-US" sz="3200" b="1" dirty="0" smtClean="0"/>
                      <a:t>X </a:t>
                    </a:r>
                    <a:r>
                      <a:rPr lang="en-US" sz="3200" b="1" dirty="0" err="1" smtClean="0"/>
                      <a:t>Guardband</a:t>
                    </a:r>
                    <a:endParaRPr lang="en-US" sz="3200" b="1" dirty="0"/>
                  </a:p>
                </p:txBody>
              </p:sp>
              <p:sp>
                <p:nvSpPr>
                  <p:cNvPr id="629" name="TextBox 628"/>
                  <p:cNvSpPr txBox="1"/>
                  <p:nvPr/>
                </p:nvSpPr>
                <p:spPr>
                  <a:xfrm>
                    <a:off x="16889839" y="21544244"/>
                    <a:ext cx="2646563" cy="58477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3200" b="1" dirty="0" smtClean="0"/>
                      <a:t>4X </a:t>
                    </a:r>
                    <a:r>
                      <a:rPr lang="en-US" sz="3200" b="1" dirty="0" err="1" smtClean="0"/>
                      <a:t>Guardband</a:t>
                    </a:r>
                    <a:endParaRPr lang="en-US" sz="3200" b="1" dirty="0"/>
                  </a:p>
                </p:txBody>
              </p:sp>
              <p:pic>
                <p:nvPicPr>
                  <p:cNvPr id="630" name="Picture 629"/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11409435" y="22522367"/>
                    <a:ext cx="894429" cy="840326"/>
                  </a:xfrm>
                  <a:prstGeom prst="rect">
                    <a:avLst/>
                  </a:prstGeom>
                </p:spPr>
              </p:pic>
              <p:pic>
                <p:nvPicPr>
                  <p:cNvPr id="631" name="Picture 630"/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11430964" y="21144160"/>
                    <a:ext cx="894429" cy="840326"/>
                  </a:xfrm>
                  <a:prstGeom prst="rect">
                    <a:avLst/>
                  </a:prstGeom>
                </p:spPr>
              </p:pic>
              <p:sp>
                <p:nvSpPr>
                  <p:cNvPr id="634" name="Multiply 633"/>
                  <p:cNvSpPr/>
                  <p:nvPr/>
                </p:nvSpPr>
                <p:spPr>
                  <a:xfrm>
                    <a:off x="12738164" y="23220117"/>
                    <a:ext cx="914400" cy="914400"/>
                  </a:xfrm>
                  <a:prstGeom prst="mathMultiply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635" name="Multiply 634"/>
                  <p:cNvSpPr/>
                  <p:nvPr/>
                </p:nvSpPr>
                <p:spPr>
                  <a:xfrm>
                    <a:off x="14546512" y="23198593"/>
                    <a:ext cx="914400" cy="914400"/>
                  </a:xfrm>
                  <a:prstGeom prst="mathMultiply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rgbClr val="FF0000"/>
                      </a:solidFill>
                    </a:endParaRPr>
                  </a:p>
                </p:txBody>
              </p:sp>
            </p:grpSp>
          </p:grpSp>
          <p:sp>
            <p:nvSpPr>
              <p:cNvPr id="636" name="Oval 635"/>
              <p:cNvSpPr>
                <a:spLocks noChangeAspect="1"/>
              </p:cNvSpPr>
              <p:nvPr/>
            </p:nvSpPr>
            <p:spPr>
              <a:xfrm>
                <a:off x="11452323" y="19286100"/>
                <a:ext cx="655147" cy="655147"/>
              </a:xfrm>
              <a:prstGeom prst="ellipse">
                <a:avLst/>
              </a:prstGeom>
              <a:solidFill>
                <a:schemeClr val="tx1"/>
              </a:solidFill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400" b="1" dirty="0"/>
                  <a:t>2</a:t>
                </a:r>
              </a:p>
            </p:txBody>
          </p:sp>
          <p:sp>
            <p:nvSpPr>
              <p:cNvPr id="641" name="TextBox 640"/>
              <p:cNvSpPr txBox="1"/>
              <p:nvPr/>
            </p:nvSpPr>
            <p:spPr>
              <a:xfrm>
                <a:off x="8208200" y="29114099"/>
                <a:ext cx="10522666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b="1" dirty="0" smtClean="0">
                    <a:solidFill>
                      <a:srgbClr val="FF0000"/>
                    </a:solidFill>
                  </a:rPr>
                  <a:t>Even a large </a:t>
                </a:r>
                <a:r>
                  <a:rPr lang="en-US" sz="4400" b="1" dirty="0" err="1">
                    <a:solidFill>
                      <a:srgbClr val="FF0000"/>
                    </a:solidFill>
                  </a:rPr>
                  <a:t>g</a:t>
                </a:r>
                <a:r>
                  <a:rPr lang="en-US" sz="4400" b="1" dirty="0" err="1" smtClean="0">
                    <a:solidFill>
                      <a:srgbClr val="FF0000"/>
                    </a:solidFill>
                  </a:rPr>
                  <a:t>uardband</a:t>
                </a:r>
                <a:r>
                  <a:rPr lang="en-US" sz="4400" b="1" dirty="0" smtClean="0">
                    <a:solidFill>
                      <a:srgbClr val="FF0000"/>
                    </a:solidFill>
                  </a:rPr>
                  <a:t> (5X) cannot detect 5-15% of the intermittently failing cells</a:t>
                </a:r>
                <a:endParaRPr lang="en-US" sz="4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13" name="TextBox 712"/>
              <p:cNvSpPr txBox="1"/>
              <p:nvPr/>
            </p:nvSpPr>
            <p:spPr>
              <a:xfrm>
                <a:off x="12196455" y="18993434"/>
                <a:ext cx="5338304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600" b="1" dirty="0" err="1" smtClean="0"/>
                  <a:t>Guardbanding</a:t>
                </a:r>
                <a:endParaRPr lang="en-US" sz="6600" b="1" dirty="0"/>
              </a:p>
            </p:txBody>
          </p:sp>
          <p:grpSp>
            <p:nvGrpSpPr>
              <p:cNvPr id="717" name="Group 716"/>
              <p:cNvGrpSpPr/>
              <p:nvPr/>
            </p:nvGrpSpPr>
            <p:grpSpPr>
              <a:xfrm>
                <a:off x="10175133" y="24448877"/>
                <a:ext cx="7781012" cy="4781550"/>
                <a:chOff x="11603793" y="24448877"/>
                <a:chExt cx="7781012" cy="4781550"/>
              </a:xfrm>
            </p:grpSpPr>
            <p:pic>
              <p:nvPicPr>
                <p:cNvPr id="638" name="Picture 637" descr="VRT-5-eps-converted-to.pdf"/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603793" y="24448877"/>
                  <a:ext cx="4267200" cy="4781550"/>
                </a:xfrm>
                <a:prstGeom prst="rect">
                  <a:avLst/>
                </a:prstGeom>
              </p:spPr>
            </p:pic>
            <p:sp>
              <p:nvSpPr>
                <p:cNvPr id="639" name="Rectangle 638"/>
                <p:cNvSpPr/>
                <p:nvPr/>
              </p:nvSpPr>
              <p:spPr>
                <a:xfrm>
                  <a:off x="13182840" y="26864806"/>
                  <a:ext cx="1488147" cy="1736927"/>
                </a:xfrm>
                <a:prstGeom prst="rect">
                  <a:avLst/>
                </a:prstGeom>
                <a:noFill/>
                <a:ln w="76200" cmpd="sng">
                  <a:solidFill>
                    <a:srgbClr val="80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0" name="Rectangular Callout 639"/>
                <p:cNvSpPr/>
                <p:nvPr/>
              </p:nvSpPr>
              <p:spPr>
                <a:xfrm>
                  <a:off x="14957858" y="26528552"/>
                  <a:ext cx="3763702" cy="1329911"/>
                </a:xfrm>
                <a:prstGeom prst="wedgeRectCallout">
                  <a:avLst>
                    <a:gd name="adj1" fmla="val -58616"/>
                    <a:gd name="adj2" fmla="val 73163"/>
                  </a:avLst>
                </a:prstGeom>
                <a:solidFill>
                  <a:srgbClr val="800000"/>
                </a:solidFill>
                <a:ln>
                  <a:solidFill>
                    <a:srgbClr val="80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 smtClean="0">
                      <a:solidFill>
                        <a:schemeClr val="bg1"/>
                      </a:solidFill>
                    </a:rPr>
                    <a:t>There are few cells with large differences in retention times</a:t>
                  </a:r>
                  <a:endParaRPr lang="en-US" sz="2800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15" name="Rectangle 714"/>
                <p:cNvSpPr/>
                <p:nvPr/>
              </p:nvSpPr>
              <p:spPr>
                <a:xfrm>
                  <a:off x="13056248" y="24528795"/>
                  <a:ext cx="1786093" cy="1904472"/>
                </a:xfrm>
                <a:prstGeom prst="rect">
                  <a:avLst/>
                </a:prstGeom>
                <a:noFill/>
                <a:ln w="76200" cmpd="sng">
                  <a:solidFill>
                    <a:srgbClr val="80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16" name="Rectangular Callout 715"/>
                <p:cNvSpPr/>
                <p:nvPr/>
              </p:nvSpPr>
              <p:spPr>
                <a:xfrm>
                  <a:off x="15531299" y="25137319"/>
                  <a:ext cx="3853506" cy="968569"/>
                </a:xfrm>
                <a:prstGeom prst="wedgeRectCallout">
                  <a:avLst>
                    <a:gd name="adj1" fmla="val -71275"/>
                    <a:gd name="adj2" fmla="val -64371"/>
                  </a:avLst>
                </a:prstGeom>
                <a:solidFill>
                  <a:srgbClr val="800000"/>
                </a:solidFill>
                <a:ln>
                  <a:solidFill>
                    <a:srgbClr val="80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b="1" dirty="0" smtClean="0">
                      <a:solidFill>
                        <a:schemeClr val="bg1"/>
                      </a:solidFill>
                    </a:rPr>
                    <a:t>Most of the cells exhibit </a:t>
                  </a:r>
                  <a:r>
                    <a:rPr lang="en-US" sz="2800" b="1" dirty="0" err="1" smtClean="0">
                      <a:solidFill>
                        <a:schemeClr val="bg1"/>
                      </a:solidFill>
                    </a:rPr>
                    <a:t>closeby</a:t>
                  </a:r>
                  <a:r>
                    <a:rPr lang="en-US" sz="2800" b="1" dirty="0" smtClean="0">
                      <a:solidFill>
                        <a:schemeClr val="bg1"/>
                      </a:solidFill>
                    </a:rPr>
                    <a:t> retention times</a:t>
                  </a:r>
                  <a:endParaRPr lang="en-US" sz="2800" b="1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893" name="Group 892"/>
            <p:cNvGrpSpPr/>
            <p:nvPr/>
          </p:nvGrpSpPr>
          <p:grpSpPr>
            <a:xfrm>
              <a:off x="18586615" y="18987090"/>
              <a:ext cx="9192624" cy="11542449"/>
              <a:chOff x="18586615" y="18987090"/>
              <a:chExt cx="9192624" cy="11542449"/>
            </a:xfrm>
          </p:grpSpPr>
          <p:grpSp>
            <p:nvGrpSpPr>
              <p:cNvPr id="642" name="Group 641"/>
              <p:cNvGrpSpPr>
                <a:grpSpLocks noChangeAspect="1"/>
              </p:cNvGrpSpPr>
              <p:nvPr/>
            </p:nvGrpSpPr>
            <p:grpSpPr>
              <a:xfrm>
                <a:off x="20884120" y="21148236"/>
                <a:ext cx="3697858" cy="2066086"/>
                <a:chOff x="2252580" y="2834181"/>
                <a:chExt cx="4622322" cy="2582608"/>
              </a:xfrm>
            </p:grpSpPr>
            <p:grpSp>
              <p:nvGrpSpPr>
                <p:cNvPr id="643" name="Group 642"/>
                <p:cNvGrpSpPr/>
                <p:nvPr/>
              </p:nvGrpSpPr>
              <p:grpSpPr>
                <a:xfrm>
                  <a:off x="2252580" y="2834183"/>
                  <a:ext cx="3273181" cy="2582606"/>
                  <a:chOff x="428328" y="2110982"/>
                  <a:chExt cx="3273181" cy="2582606"/>
                </a:xfrm>
              </p:grpSpPr>
              <p:cxnSp>
                <p:nvCxnSpPr>
                  <p:cNvPr id="660" name="Straight Connector 659"/>
                  <p:cNvCxnSpPr/>
                  <p:nvPr/>
                </p:nvCxnSpPr>
                <p:spPr>
                  <a:xfrm>
                    <a:off x="3331890" y="2135878"/>
                    <a:ext cx="0" cy="2557710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1" name="Straight Connector 660"/>
                  <p:cNvCxnSpPr/>
                  <p:nvPr/>
                </p:nvCxnSpPr>
                <p:spPr>
                  <a:xfrm>
                    <a:off x="2704366" y="2129654"/>
                    <a:ext cx="0" cy="2557710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2" name="Straight Connector 661"/>
                  <p:cNvCxnSpPr/>
                  <p:nvPr/>
                </p:nvCxnSpPr>
                <p:spPr>
                  <a:xfrm>
                    <a:off x="2076842" y="2123430"/>
                    <a:ext cx="0" cy="2557710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3" name="Straight Connector 662"/>
                  <p:cNvCxnSpPr/>
                  <p:nvPr/>
                </p:nvCxnSpPr>
                <p:spPr>
                  <a:xfrm>
                    <a:off x="449881" y="4281301"/>
                    <a:ext cx="3251628" cy="0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4" name="Straight Connector 663"/>
                  <p:cNvCxnSpPr/>
                  <p:nvPr/>
                </p:nvCxnSpPr>
                <p:spPr>
                  <a:xfrm>
                    <a:off x="443673" y="3690373"/>
                    <a:ext cx="3251628" cy="0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5" name="Straight Connector 664"/>
                  <p:cNvCxnSpPr/>
                  <p:nvPr/>
                </p:nvCxnSpPr>
                <p:spPr>
                  <a:xfrm>
                    <a:off x="1449318" y="2117206"/>
                    <a:ext cx="0" cy="2557710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6" name="Straight Connector 665"/>
                  <p:cNvCxnSpPr/>
                  <p:nvPr/>
                </p:nvCxnSpPr>
                <p:spPr>
                  <a:xfrm>
                    <a:off x="812657" y="2110982"/>
                    <a:ext cx="0" cy="2557710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7" name="Straight Connector 666"/>
                  <p:cNvCxnSpPr/>
                  <p:nvPr/>
                </p:nvCxnSpPr>
                <p:spPr>
                  <a:xfrm>
                    <a:off x="429848" y="2495297"/>
                    <a:ext cx="3251628" cy="0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68" name="Straight Connector 667"/>
                  <p:cNvCxnSpPr/>
                  <p:nvPr/>
                </p:nvCxnSpPr>
                <p:spPr>
                  <a:xfrm>
                    <a:off x="428328" y="3090309"/>
                    <a:ext cx="3251628" cy="0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669" name="Group 668"/>
                  <p:cNvGrpSpPr/>
                  <p:nvPr/>
                </p:nvGrpSpPr>
                <p:grpSpPr>
                  <a:xfrm>
                    <a:off x="534160" y="2226069"/>
                    <a:ext cx="3067764" cy="525790"/>
                    <a:chOff x="534160" y="2226069"/>
                    <a:chExt cx="3067764" cy="525790"/>
                  </a:xfrm>
                </p:grpSpPr>
                <p:sp>
                  <p:nvSpPr>
                    <p:cNvPr id="688" name="Oval 687"/>
                    <p:cNvSpPr/>
                    <p:nvPr/>
                  </p:nvSpPr>
                  <p:spPr>
                    <a:xfrm>
                      <a:off x="534160" y="2232277"/>
                      <a:ext cx="543301" cy="519582"/>
                    </a:xfrm>
                    <a:prstGeom prst="ellipse">
                      <a:avLst/>
                    </a:prstGeom>
                    <a:solidFill>
                      <a:srgbClr val="10253F"/>
                    </a:solidFill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89" name="Oval 688"/>
                    <p:cNvSpPr/>
                    <p:nvPr/>
                  </p:nvSpPr>
                  <p:spPr>
                    <a:xfrm>
                      <a:off x="1176697" y="2230725"/>
                      <a:ext cx="543301" cy="519582"/>
                    </a:xfrm>
                    <a:prstGeom prst="ellipse">
                      <a:avLst/>
                    </a:prstGeom>
                    <a:solidFill>
                      <a:srgbClr val="10253F"/>
                    </a:solidFill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90" name="Oval 689"/>
                    <p:cNvSpPr/>
                    <p:nvPr/>
                  </p:nvSpPr>
                  <p:spPr>
                    <a:xfrm>
                      <a:off x="1800960" y="2229173"/>
                      <a:ext cx="543301" cy="519582"/>
                    </a:xfrm>
                    <a:prstGeom prst="ellipse">
                      <a:avLst/>
                    </a:prstGeom>
                    <a:solidFill>
                      <a:srgbClr val="10253F"/>
                    </a:solidFill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91" name="Oval 690"/>
                    <p:cNvSpPr/>
                    <p:nvPr/>
                  </p:nvSpPr>
                  <p:spPr>
                    <a:xfrm>
                      <a:off x="2434360" y="2227621"/>
                      <a:ext cx="543301" cy="519582"/>
                    </a:xfrm>
                    <a:prstGeom prst="ellipse">
                      <a:avLst/>
                    </a:prstGeom>
                    <a:solidFill>
                      <a:srgbClr val="10253F"/>
                    </a:solidFill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92" name="Oval 691"/>
                    <p:cNvSpPr/>
                    <p:nvPr/>
                  </p:nvSpPr>
                  <p:spPr>
                    <a:xfrm>
                      <a:off x="3058623" y="2226069"/>
                      <a:ext cx="543301" cy="519582"/>
                    </a:xfrm>
                    <a:prstGeom prst="ellipse">
                      <a:avLst/>
                    </a:prstGeom>
                    <a:solidFill>
                      <a:srgbClr val="10253F"/>
                    </a:solidFill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670" name="Group 669"/>
                  <p:cNvGrpSpPr/>
                  <p:nvPr/>
                </p:nvGrpSpPr>
                <p:grpSpPr>
                  <a:xfrm>
                    <a:off x="541777" y="2821081"/>
                    <a:ext cx="3058627" cy="525790"/>
                    <a:chOff x="534160" y="2226069"/>
                    <a:chExt cx="3058627" cy="525790"/>
                  </a:xfrm>
                </p:grpSpPr>
                <p:sp>
                  <p:nvSpPr>
                    <p:cNvPr id="683" name="Oval 682"/>
                    <p:cNvSpPr/>
                    <p:nvPr/>
                  </p:nvSpPr>
                  <p:spPr>
                    <a:xfrm>
                      <a:off x="534160" y="2232277"/>
                      <a:ext cx="543301" cy="519582"/>
                    </a:xfrm>
                    <a:prstGeom prst="ellipse">
                      <a:avLst/>
                    </a:prstGeom>
                    <a:solidFill>
                      <a:srgbClr val="10253F"/>
                    </a:solidFill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84" name="Oval 683"/>
                    <p:cNvSpPr/>
                    <p:nvPr/>
                  </p:nvSpPr>
                  <p:spPr>
                    <a:xfrm>
                      <a:off x="1167560" y="2230725"/>
                      <a:ext cx="543301" cy="519582"/>
                    </a:xfrm>
                    <a:prstGeom prst="ellipse">
                      <a:avLst/>
                    </a:prstGeom>
                    <a:solidFill>
                      <a:srgbClr val="10253F"/>
                    </a:solidFill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85" name="Oval 684"/>
                    <p:cNvSpPr/>
                    <p:nvPr/>
                  </p:nvSpPr>
                  <p:spPr>
                    <a:xfrm>
                      <a:off x="1800960" y="2229173"/>
                      <a:ext cx="543301" cy="519582"/>
                    </a:xfrm>
                    <a:prstGeom prst="ellipse">
                      <a:avLst/>
                    </a:prstGeom>
                    <a:solidFill>
                      <a:srgbClr val="10253F"/>
                    </a:solidFill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86" name="Oval 685"/>
                    <p:cNvSpPr/>
                    <p:nvPr/>
                  </p:nvSpPr>
                  <p:spPr>
                    <a:xfrm>
                      <a:off x="2425223" y="2227621"/>
                      <a:ext cx="543301" cy="519582"/>
                    </a:xfrm>
                    <a:prstGeom prst="ellipse">
                      <a:avLst/>
                    </a:prstGeom>
                    <a:solidFill>
                      <a:srgbClr val="10253F"/>
                    </a:solidFill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87" name="Oval 686"/>
                    <p:cNvSpPr/>
                    <p:nvPr/>
                  </p:nvSpPr>
                  <p:spPr>
                    <a:xfrm>
                      <a:off x="3049486" y="2226069"/>
                      <a:ext cx="543301" cy="519582"/>
                    </a:xfrm>
                    <a:prstGeom prst="ellipse">
                      <a:avLst/>
                    </a:prstGeom>
                    <a:solidFill>
                      <a:srgbClr val="10253F"/>
                    </a:solidFill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671" name="Group 670"/>
                  <p:cNvGrpSpPr/>
                  <p:nvPr/>
                </p:nvGrpSpPr>
                <p:grpSpPr>
                  <a:xfrm>
                    <a:off x="538848" y="3430281"/>
                    <a:ext cx="3067764" cy="525790"/>
                    <a:chOff x="543297" y="2226069"/>
                    <a:chExt cx="3067764" cy="525790"/>
                  </a:xfrm>
                </p:grpSpPr>
                <p:sp>
                  <p:nvSpPr>
                    <p:cNvPr id="678" name="Oval 677"/>
                    <p:cNvSpPr/>
                    <p:nvPr/>
                  </p:nvSpPr>
                  <p:spPr>
                    <a:xfrm>
                      <a:off x="543297" y="2232277"/>
                      <a:ext cx="543301" cy="519582"/>
                    </a:xfrm>
                    <a:prstGeom prst="ellipse">
                      <a:avLst/>
                    </a:prstGeom>
                    <a:solidFill>
                      <a:srgbClr val="10253F"/>
                    </a:solidFill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79" name="Oval 678"/>
                    <p:cNvSpPr/>
                    <p:nvPr/>
                  </p:nvSpPr>
                  <p:spPr>
                    <a:xfrm>
                      <a:off x="1176697" y="2230725"/>
                      <a:ext cx="543301" cy="519582"/>
                    </a:xfrm>
                    <a:prstGeom prst="ellipse">
                      <a:avLst/>
                    </a:prstGeom>
                    <a:solidFill>
                      <a:srgbClr val="10253F"/>
                    </a:solidFill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80" name="Oval 679"/>
                    <p:cNvSpPr/>
                    <p:nvPr/>
                  </p:nvSpPr>
                  <p:spPr>
                    <a:xfrm>
                      <a:off x="1810097" y="2229173"/>
                      <a:ext cx="543301" cy="519582"/>
                    </a:xfrm>
                    <a:prstGeom prst="ellipse">
                      <a:avLst/>
                    </a:prstGeom>
                    <a:solidFill>
                      <a:srgbClr val="10253F"/>
                    </a:solidFill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81" name="Oval 680"/>
                    <p:cNvSpPr/>
                    <p:nvPr/>
                  </p:nvSpPr>
                  <p:spPr>
                    <a:xfrm>
                      <a:off x="2434360" y="2227621"/>
                      <a:ext cx="543301" cy="519582"/>
                    </a:xfrm>
                    <a:prstGeom prst="ellipse">
                      <a:avLst/>
                    </a:prstGeom>
                    <a:solidFill>
                      <a:srgbClr val="10253F"/>
                    </a:solidFill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82" name="Oval 681"/>
                    <p:cNvSpPr/>
                    <p:nvPr/>
                  </p:nvSpPr>
                  <p:spPr>
                    <a:xfrm>
                      <a:off x="3067760" y="2226069"/>
                      <a:ext cx="543301" cy="519582"/>
                    </a:xfrm>
                    <a:prstGeom prst="ellipse">
                      <a:avLst/>
                    </a:prstGeom>
                    <a:solidFill>
                      <a:srgbClr val="10253F"/>
                    </a:solidFill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672" name="Group 671"/>
                  <p:cNvGrpSpPr/>
                  <p:nvPr/>
                </p:nvGrpSpPr>
                <p:grpSpPr>
                  <a:xfrm>
                    <a:off x="535919" y="4030345"/>
                    <a:ext cx="3067764" cy="525790"/>
                    <a:chOff x="543297" y="2226069"/>
                    <a:chExt cx="3067764" cy="525790"/>
                  </a:xfrm>
                </p:grpSpPr>
                <p:sp>
                  <p:nvSpPr>
                    <p:cNvPr id="673" name="Oval 672"/>
                    <p:cNvSpPr/>
                    <p:nvPr/>
                  </p:nvSpPr>
                  <p:spPr>
                    <a:xfrm>
                      <a:off x="543297" y="2232277"/>
                      <a:ext cx="543301" cy="519582"/>
                    </a:xfrm>
                    <a:prstGeom prst="ellipse">
                      <a:avLst/>
                    </a:prstGeom>
                    <a:solidFill>
                      <a:srgbClr val="10253F"/>
                    </a:solidFill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74" name="Oval 673"/>
                    <p:cNvSpPr/>
                    <p:nvPr/>
                  </p:nvSpPr>
                  <p:spPr>
                    <a:xfrm>
                      <a:off x="1185834" y="2230725"/>
                      <a:ext cx="543301" cy="519582"/>
                    </a:xfrm>
                    <a:prstGeom prst="ellipse">
                      <a:avLst/>
                    </a:prstGeom>
                    <a:solidFill>
                      <a:srgbClr val="10253F"/>
                    </a:solidFill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75" name="Oval 674"/>
                    <p:cNvSpPr/>
                    <p:nvPr/>
                  </p:nvSpPr>
                  <p:spPr>
                    <a:xfrm>
                      <a:off x="1810097" y="2229173"/>
                      <a:ext cx="543301" cy="519582"/>
                    </a:xfrm>
                    <a:prstGeom prst="ellipse">
                      <a:avLst/>
                    </a:prstGeom>
                    <a:solidFill>
                      <a:srgbClr val="10253F"/>
                    </a:solidFill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76" name="Oval 675"/>
                    <p:cNvSpPr/>
                    <p:nvPr/>
                  </p:nvSpPr>
                  <p:spPr>
                    <a:xfrm>
                      <a:off x="2443497" y="2227621"/>
                      <a:ext cx="543301" cy="519582"/>
                    </a:xfrm>
                    <a:prstGeom prst="ellipse">
                      <a:avLst/>
                    </a:prstGeom>
                    <a:solidFill>
                      <a:srgbClr val="10253F"/>
                    </a:solidFill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677" name="Oval 676"/>
                    <p:cNvSpPr/>
                    <p:nvPr/>
                  </p:nvSpPr>
                  <p:spPr>
                    <a:xfrm>
                      <a:off x="3067760" y="2226069"/>
                      <a:ext cx="543301" cy="519582"/>
                    </a:xfrm>
                    <a:prstGeom prst="ellipse">
                      <a:avLst/>
                    </a:prstGeom>
                    <a:solidFill>
                      <a:srgbClr val="10253F"/>
                    </a:solidFill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grpSp>
              <p:nvGrpSpPr>
                <p:cNvPr id="644" name="Group 643"/>
                <p:cNvGrpSpPr/>
                <p:nvPr/>
              </p:nvGrpSpPr>
              <p:grpSpPr>
                <a:xfrm>
                  <a:off x="5438720" y="2834181"/>
                  <a:ext cx="1436182" cy="2563934"/>
                  <a:chOff x="2912465" y="3911935"/>
                  <a:chExt cx="1436182" cy="2563934"/>
                </a:xfrm>
                <a:solidFill>
                  <a:schemeClr val="bg1">
                    <a:lumMod val="50000"/>
                  </a:schemeClr>
                </a:solidFill>
              </p:grpSpPr>
              <p:cxnSp>
                <p:nvCxnSpPr>
                  <p:cNvPr id="646" name="Straight Connector 645"/>
                  <p:cNvCxnSpPr/>
                  <p:nvPr/>
                </p:nvCxnSpPr>
                <p:spPr>
                  <a:xfrm flipV="1">
                    <a:off x="2934018" y="6069693"/>
                    <a:ext cx="1414629" cy="12562"/>
                  </a:xfrm>
                  <a:prstGeom prst="line">
                    <a:avLst/>
                  </a:prstGeom>
                  <a:grpFill/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7" name="Straight Connector 646"/>
                  <p:cNvCxnSpPr/>
                  <p:nvPr/>
                </p:nvCxnSpPr>
                <p:spPr>
                  <a:xfrm flipV="1">
                    <a:off x="2927810" y="5488552"/>
                    <a:ext cx="1420837" cy="2774"/>
                  </a:xfrm>
                  <a:prstGeom prst="line">
                    <a:avLst/>
                  </a:prstGeom>
                  <a:grpFill/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8" name="Straight Connector 647"/>
                  <p:cNvCxnSpPr/>
                  <p:nvPr/>
                </p:nvCxnSpPr>
                <p:spPr>
                  <a:xfrm>
                    <a:off x="3933455" y="3918159"/>
                    <a:ext cx="0" cy="2557710"/>
                  </a:xfrm>
                  <a:prstGeom prst="line">
                    <a:avLst/>
                  </a:prstGeom>
                  <a:grpFill/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9" name="Straight Connector 648"/>
                  <p:cNvCxnSpPr/>
                  <p:nvPr/>
                </p:nvCxnSpPr>
                <p:spPr>
                  <a:xfrm>
                    <a:off x="3296794" y="3911935"/>
                    <a:ext cx="0" cy="2557710"/>
                  </a:xfrm>
                  <a:prstGeom prst="line">
                    <a:avLst/>
                  </a:prstGeom>
                  <a:grpFill/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0" name="Straight Connector 649"/>
                  <p:cNvCxnSpPr/>
                  <p:nvPr/>
                </p:nvCxnSpPr>
                <p:spPr>
                  <a:xfrm flipV="1">
                    <a:off x="2913985" y="4283223"/>
                    <a:ext cx="1413134" cy="13027"/>
                  </a:xfrm>
                  <a:prstGeom prst="line">
                    <a:avLst/>
                  </a:prstGeom>
                  <a:grpFill/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1" name="Straight Connector 650"/>
                  <p:cNvCxnSpPr/>
                  <p:nvPr/>
                </p:nvCxnSpPr>
                <p:spPr>
                  <a:xfrm flipV="1">
                    <a:off x="2912465" y="4885888"/>
                    <a:ext cx="1436182" cy="5374"/>
                  </a:xfrm>
                  <a:prstGeom prst="line">
                    <a:avLst/>
                  </a:prstGeom>
                  <a:grpFill/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52" name="Oval 651"/>
                  <p:cNvSpPr/>
                  <p:nvPr/>
                </p:nvSpPr>
                <p:spPr>
                  <a:xfrm>
                    <a:off x="3018297" y="4033230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53" name="Oval 652"/>
                  <p:cNvSpPr/>
                  <p:nvPr/>
                </p:nvSpPr>
                <p:spPr>
                  <a:xfrm>
                    <a:off x="3660834" y="4031678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54" name="Oval 653"/>
                  <p:cNvSpPr/>
                  <p:nvPr/>
                </p:nvSpPr>
                <p:spPr>
                  <a:xfrm>
                    <a:off x="3025914" y="4628242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55" name="Oval 654"/>
                  <p:cNvSpPr/>
                  <p:nvPr/>
                </p:nvSpPr>
                <p:spPr>
                  <a:xfrm>
                    <a:off x="3659314" y="4626690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56" name="Oval 655"/>
                  <p:cNvSpPr/>
                  <p:nvPr/>
                </p:nvSpPr>
                <p:spPr>
                  <a:xfrm>
                    <a:off x="3022985" y="5237442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57" name="Oval 656"/>
                  <p:cNvSpPr/>
                  <p:nvPr/>
                </p:nvSpPr>
                <p:spPr>
                  <a:xfrm>
                    <a:off x="3656385" y="5235890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58" name="Oval 657"/>
                  <p:cNvSpPr/>
                  <p:nvPr/>
                </p:nvSpPr>
                <p:spPr>
                  <a:xfrm>
                    <a:off x="3020056" y="5837506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59" name="Oval 658"/>
                  <p:cNvSpPr/>
                  <p:nvPr/>
                </p:nvSpPr>
                <p:spPr>
                  <a:xfrm>
                    <a:off x="3662593" y="5835954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645" name="TextBox 644"/>
                <p:cNvSpPr txBox="1"/>
                <p:nvPr/>
              </p:nvSpPr>
              <p:spPr>
                <a:xfrm>
                  <a:off x="5467188" y="3452893"/>
                  <a:ext cx="1374520" cy="1015663"/>
                </a:xfrm>
                <a:prstGeom prst="rect">
                  <a:avLst/>
                </a:prstGeom>
                <a:noFill/>
                <a:scene3d>
                  <a:camera prst="orthographicFront">
                    <a:rot lat="0" lon="0" rev="19199999"/>
                  </a:camera>
                  <a:lightRig rig="threePt" dir="t"/>
                </a:scene3d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6000" b="1" dirty="0" smtClean="0"/>
                    <a:t>ECC</a:t>
                  </a:r>
                  <a:endParaRPr lang="en-US" sz="6000" b="1" dirty="0"/>
                </a:p>
              </p:txBody>
            </p:sp>
          </p:grpSp>
          <p:sp>
            <p:nvSpPr>
              <p:cNvPr id="693" name="Content Placeholder 2"/>
              <p:cNvSpPr txBox="1">
                <a:spLocks/>
              </p:cNvSpPr>
              <p:nvPr/>
            </p:nvSpPr>
            <p:spPr>
              <a:xfrm>
                <a:off x="19246154" y="20118736"/>
                <a:ext cx="7928871" cy="1190628"/>
              </a:xfrm>
              <a:prstGeom prst="rect">
                <a:avLst/>
              </a:prstGeom>
            </p:spPr>
            <p:txBody>
              <a:bodyPr vert="horz" lIns="365760" tIns="182880" rIns="365760" bIns="182880" rtlCol="0">
                <a:normAutofit fontScale="25000" lnSpcReduction="20000"/>
              </a:bodyPr>
              <a:lstStyle>
                <a:lvl1pPr marL="0" indent="0" algn="ctr" defTabSz="1828800" rtl="0" eaLnBrk="1" latinLnBrk="0" hangingPunct="1">
                  <a:spcBef>
                    <a:spcPct val="20000"/>
                  </a:spcBef>
                  <a:buFont typeface="Arial"/>
                  <a:buNone/>
                  <a:defRPr sz="1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1828800" indent="0" algn="ctr" defTabSz="1828800" rtl="0" eaLnBrk="1" latinLnBrk="0" hangingPunct="1">
                  <a:spcBef>
                    <a:spcPct val="20000"/>
                  </a:spcBef>
                  <a:buFont typeface="Arial"/>
                  <a:buNone/>
                  <a:defRPr sz="1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3657600" indent="0" algn="ctr" defTabSz="1828800" rtl="0" eaLnBrk="1" latinLnBrk="0" hangingPunct="1">
                  <a:spcBef>
                    <a:spcPct val="20000"/>
                  </a:spcBef>
                  <a:buFont typeface="Arial"/>
                  <a:buNone/>
                  <a:defRPr sz="96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5486400" indent="0" algn="ctr" defTabSz="1828800" rtl="0" eaLnBrk="1" latinLnBrk="0" hangingPunct="1">
                  <a:spcBef>
                    <a:spcPct val="20000"/>
                  </a:spcBef>
                  <a:buFont typeface="Arial"/>
                  <a:buNone/>
                  <a:defRPr sz="8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7315200" indent="0" algn="ctr" defTabSz="1828800" rtl="0" eaLnBrk="1" latinLnBrk="0" hangingPunct="1">
                  <a:spcBef>
                    <a:spcPct val="20000"/>
                  </a:spcBef>
                  <a:buFont typeface="Arial"/>
                  <a:buNone/>
                  <a:defRPr sz="8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9144000" indent="0" algn="ctr" defTabSz="1828800" rtl="0" eaLnBrk="1" latinLnBrk="0" hangingPunct="1">
                  <a:spcBef>
                    <a:spcPct val="20000"/>
                  </a:spcBef>
                  <a:buFont typeface="Arial"/>
                  <a:buNone/>
                  <a:defRPr sz="8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10972800" indent="0" algn="ctr" defTabSz="1828800" rtl="0" eaLnBrk="1" latinLnBrk="0" hangingPunct="1">
                  <a:spcBef>
                    <a:spcPct val="20000"/>
                  </a:spcBef>
                  <a:buFont typeface="Arial"/>
                  <a:buNone/>
                  <a:defRPr sz="8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12801600" indent="0" algn="ctr" defTabSz="1828800" rtl="0" eaLnBrk="1" latinLnBrk="0" hangingPunct="1">
                  <a:spcBef>
                    <a:spcPct val="20000"/>
                  </a:spcBef>
                  <a:buFont typeface="Arial"/>
                  <a:buNone/>
                  <a:defRPr sz="8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14630400" indent="0" algn="ctr" defTabSz="1828800" rtl="0" eaLnBrk="1" latinLnBrk="0" hangingPunct="1">
                  <a:spcBef>
                    <a:spcPct val="20000"/>
                  </a:spcBef>
                  <a:buFont typeface="Arial"/>
                  <a:buNone/>
                  <a:defRPr sz="8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US" b="1" dirty="0" smtClean="0">
                    <a:solidFill>
                      <a:srgbClr val="000000"/>
                    </a:solidFill>
                  </a:rPr>
                  <a:t>Additional information to detect error and correct data</a:t>
                </a:r>
              </a:p>
              <a:p>
                <a:pPr marL="1600200" lvl="1" indent="-1143000">
                  <a:buFont typeface="Arial"/>
                  <a:buChar char="•"/>
                </a:pPr>
                <a:endParaRPr lang="en-US" dirty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892" name="Group 891"/>
              <p:cNvGrpSpPr/>
              <p:nvPr/>
            </p:nvGrpSpPr>
            <p:grpSpPr>
              <a:xfrm>
                <a:off x="19273367" y="23303869"/>
                <a:ext cx="7932461" cy="5702673"/>
                <a:chOff x="19273367" y="23303869"/>
                <a:chExt cx="7932461" cy="5702673"/>
              </a:xfrm>
            </p:grpSpPr>
            <p:cxnSp>
              <p:nvCxnSpPr>
                <p:cNvPr id="698" name="Straight Connector 697"/>
                <p:cNvCxnSpPr/>
                <p:nvPr/>
              </p:nvCxnSpPr>
              <p:spPr>
                <a:xfrm flipV="1">
                  <a:off x="24836839" y="27099544"/>
                  <a:ext cx="606190" cy="18051"/>
                </a:xfrm>
                <a:prstGeom prst="line">
                  <a:avLst/>
                </a:prstGeom>
                <a:ln w="57150" cmpd="sng">
                  <a:solidFill>
                    <a:srgbClr val="80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891" name="Group 890"/>
                <p:cNvGrpSpPr/>
                <p:nvPr/>
              </p:nvGrpSpPr>
              <p:grpSpPr>
                <a:xfrm>
                  <a:off x="19273367" y="23303869"/>
                  <a:ext cx="7932461" cy="5702673"/>
                  <a:chOff x="19273367" y="23303869"/>
                  <a:chExt cx="7932461" cy="5702673"/>
                </a:xfrm>
              </p:grpSpPr>
              <p:pic>
                <p:nvPicPr>
                  <p:cNvPr id="695" name="Picture 694" descr="ECC-4-eps-converted-to.pdf"/>
                  <p:cNvPicPr>
                    <a:picLocks noChangeAspect="1"/>
                  </p:cNvPicPr>
                  <p:nvPr/>
                </p:nvPicPr>
                <p:blipFill>
                  <a:blip r:embed="rId1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9273367" y="23303869"/>
                    <a:ext cx="5786120" cy="4792980"/>
                  </a:xfrm>
                  <a:prstGeom prst="rect">
                    <a:avLst/>
                  </a:prstGeom>
                </p:spPr>
              </p:pic>
              <p:grpSp>
                <p:nvGrpSpPr>
                  <p:cNvPr id="696" name="Group 695"/>
                  <p:cNvGrpSpPr/>
                  <p:nvPr/>
                </p:nvGrpSpPr>
                <p:grpSpPr>
                  <a:xfrm>
                    <a:off x="19596676" y="24768771"/>
                    <a:ext cx="1228797" cy="1108102"/>
                    <a:chOff x="861112" y="1176457"/>
                    <a:chExt cx="1228797" cy="1108102"/>
                  </a:xfrm>
                </p:grpSpPr>
                <p:cxnSp>
                  <p:nvCxnSpPr>
                    <p:cNvPr id="709" name="Straight Connector 708"/>
                    <p:cNvCxnSpPr/>
                    <p:nvPr/>
                  </p:nvCxnSpPr>
                  <p:spPr>
                    <a:xfrm flipV="1">
                      <a:off x="861112" y="1571228"/>
                      <a:ext cx="1227093" cy="5"/>
                    </a:xfrm>
                    <a:prstGeom prst="line">
                      <a:avLst/>
                    </a:prstGeom>
                    <a:ln w="57150" cmpd="sng">
                      <a:solidFill>
                        <a:srgbClr val="8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10" name="Straight Connector 709"/>
                    <p:cNvCxnSpPr/>
                    <p:nvPr/>
                  </p:nvCxnSpPr>
                  <p:spPr>
                    <a:xfrm>
                      <a:off x="861112" y="1897934"/>
                      <a:ext cx="1228797" cy="1730"/>
                    </a:xfrm>
                    <a:prstGeom prst="line">
                      <a:avLst/>
                    </a:prstGeom>
                    <a:ln w="57150" cmpd="sng">
                      <a:solidFill>
                        <a:srgbClr val="800000"/>
                      </a:solidFill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11" name="Straight Arrow Connector 710"/>
                    <p:cNvCxnSpPr/>
                    <p:nvPr/>
                  </p:nvCxnSpPr>
                  <p:spPr>
                    <a:xfrm>
                      <a:off x="1484272" y="1176457"/>
                      <a:ext cx="0" cy="373479"/>
                    </a:xfrm>
                    <a:prstGeom prst="straightConnector1">
                      <a:avLst/>
                    </a:prstGeom>
                    <a:ln w="57150" cmpd="sng">
                      <a:solidFill>
                        <a:srgbClr val="800000"/>
                      </a:solidFill>
                      <a:tailEnd type="arrow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712" name="Straight Arrow Connector 711"/>
                    <p:cNvCxnSpPr/>
                    <p:nvPr/>
                  </p:nvCxnSpPr>
                  <p:spPr>
                    <a:xfrm flipV="1">
                      <a:off x="1475366" y="1911080"/>
                      <a:ext cx="0" cy="373479"/>
                    </a:xfrm>
                    <a:prstGeom prst="straightConnector1">
                      <a:avLst/>
                    </a:prstGeom>
                    <a:ln w="57150" cmpd="sng">
                      <a:solidFill>
                        <a:srgbClr val="800000"/>
                      </a:solidFill>
                      <a:tailEnd type="arrow"/>
                    </a:ln>
                  </p:spPr>
                  <p:style>
                    <a:lnRef idx="2">
                      <a:schemeClr val="accent1"/>
                    </a:lnRef>
                    <a:fillRef idx="0">
                      <a:schemeClr val="accent1"/>
                    </a:fillRef>
                    <a:effectRef idx="1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697" name="Rectangular Callout 696"/>
                  <p:cNvSpPr/>
                  <p:nvPr/>
                </p:nvSpPr>
                <p:spPr>
                  <a:xfrm>
                    <a:off x="22114229" y="24377305"/>
                    <a:ext cx="5091599" cy="731188"/>
                  </a:xfrm>
                  <a:prstGeom prst="wedgeRectCallout">
                    <a:avLst>
                      <a:gd name="adj1" fmla="val -79808"/>
                      <a:gd name="adj2" fmla="val 48056"/>
                    </a:avLst>
                  </a:prstGeom>
                  <a:solidFill>
                    <a:srgbClr val="800000"/>
                  </a:solidFill>
                  <a:ln>
                    <a:solidFill>
                      <a:srgbClr val="80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800" b="1" dirty="0" smtClean="0"/>
                      <a:t>SECDED code reduces error rate by 100 times</a:t>
                    </a:r>
                    <a:endParaRPr lang="en-US" sz="2800" b="1" dirty="0"/>
                  </a:p>
                </p:txBody>
              </p:sp>
              <p:cxnSp>
                <p:nvCxnSpPr>
                  <p:cNvPr id="699" name="Straight Connector 698"/>
                  <p:cNvCxnSpPr/>
                  <p:nvPr/>
                </p:nvCxnSpPr>
                <p:spPr>
                  <a:xfrm>
                    <a:off x="19928100" y="25164130"/>
                    <a:ext cx="5387906" cy="3621"/>
                  </a:xfrm>
                  <a:prstGeom prst="line">
                    <a:avLst/>
                  </a:prstGeom>
                  <a:ln w="57150" cmpd="sng">
                    <a:solidFill>
                      <a:srgbClr val="800000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00" name="Rectangular Callout 699"/>
                  <p:cNvSpPr/>
                  <p:nvPr/>
                </p:nvSpPr>
                <p:spPr>
                  <a:xfrm>
                    <a:off x="22239967" y="28240623"/>
                    <a:ext cx="4938617" cy="765919"/>
                  </a:xfrm>
                  <a:prstGeom prst="wedgeRectCallout">
                    <a:avLst>
                      <a:gd name="adj1" fmla="val 8260"/>
                      <a:gd name="adj2" fmla="val -201953"/>
                    </a:avLst>
                  </a:prstGeom>
                  <a:solidFill>
                    <a:srgbClr val="800000"/>
                  </a:solidFill>
                  <a:ln>
                    <a:solidFill>
                      <a:srgbClr val="80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800" b="1" dirty="0" smtClean="0"/>
                      <a:t>Combination of techniques</a:t>
                    </a:r>
                  </a:p>
                  <a:p>
                    <a:pPr algn="ctr"/>
                    <a:r>
                      <a:rPr lang="en-US" sz="2800" b="1" dirty="0" smtClean="0"/>
                      <a:t>reduces error rate by 10</a:t>
                    </a:r>
                    <a:r>
                      <a:rPr lang="en-US" sz="2800" b="1" baseline="30000" dirty="0" smtClean="0"/>
                      <a:t>7</a:t>
                    </a:r>
                    <a:r>
                      <a:rPr lang="en-US" sz="2800" b="1" dirty="0" smtClean="0"/>
                      <a:t> times</a:t>
                    </a:r>
                    <a:endParaRPr lang="en-US" sz="2800" b="1" dirty="0"/>
                  </a:p>
                </p:txBody>
              </p:sp>
              <p:cxnSp>
                <p:nvCxnSpPr>
                  <p:cNvPr id="701" name="Straight Arrow Connector 700"/>
                  <p:cNvCxnSpPr/>
                  <p:nvPr/>
                </p:nvCxnSpPr>
                <p:spPr>
                  <a:xfrm>
                    <a:off x="25098931" y="25128224"/>
                    <a:ext cx="45082" cy="1990716"/>
                  </a:xfrm>
                  <a:prstGeom prst="straightConnector1">
                    <a:avLst/>
                  </a:prstGeom>
                  <a:ln w="76200" cmpd="sng">
                    <a:solidFill>
                      <a:srgbClr val="800000"/>
                    </a:solidFill>
                    <a:headEnd type="arrow"/>
                    <a:tailEnd type="arrow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sp>
            <p:nvSpPr>
              <p:cNvPr id="702" name="TextBox 701"/>
              <p:cNvSpPr txBox="1"/>
              <p:nvPr/>
            </p:nvSpPr>
            <p:spPr>
              <a:xfrm>
                <a:off x="18586615" y="29207126"/>
                <a:ext cx="9144000" cy="13224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4400" b="1" dirty="0" smtClean="0">
                    <a:solidFill>
                      <a:srgbClr val="FF0000"/>
                    </a:solidFill>
                  </a:rPr>
                  <a:t>A combination of mitigation techniques is much more effective</a:t>
                </a:r>
                <a:endParaRPr lang="en-US" sz="4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18" name="Oval 717"/>
              <p:cNvSpPr>
                <a:spLocks noChangeAspect="1"/>
              </p:cNvSpPr>
              <p:nvPr/>
            </p:nvSpPr>
            <p:spPr>
              <a:xfrm>
                <a:off x="18986133" y="19279756"/>
                <a:ext cx="655147" cy="655147"/>
              </a:xfrm>
              <a:prstGeom prst="ellipse">
                <a:avLst/>
              </a:prstGeom>
              <a:solidFill>
                <a:schemeClr val="tx1"/>
              </a:solidFill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400" b="1" dirty="0"/>
                  <a:t>3</a:t>
                </a:r>
              </a:p>
            </p:txBody>
          </p:sp>
          <p:sp>
            <p:nvSpPr>
              <p:cNvPr id="719" name="TextBox 718"/>
              <p:cNvSpPr txBox="1"/>
              <p:nvPr/>
            </p:nvSpPr>
            <p:spPr>
              <a:xfrm>
                <a:off x="19687897" y="18987090"/>
                <a:ext cx="8091342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6600" b="1" dirty="0" smtClean="0"/>
                  <a:t>Error Correcting Code</a:t>
                </a:r>
                <a:endParaRPr lang="en-US" sz="6600" b="1" dirty="0"/>
              </a:p>
            </p:txBody>
          </p:sp>
        </p:grpSp>
      </p:grpSp>
      <p:sp>
        <p:nvSpPr>
          <p:cNvPr id="720" name="TextBox 719"/>
          <p:cNvSpPr txBox="1"/>
          <p:nvPr/>
        </p:nvSpPr>
        <p:spPr>
          <a:xfrm>
            <a:off x="-17666" y="30106555"/>
            <a:ext cx="27542822" cy="1042416"/>
          </a:xfrm>
          <a:prstGeom prst="rect">
            <a:avLst/>
          </a:prstGeom>
          <a:solidFill>
            <a:srgbClr val="000000"/>
          </a:solidFill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</a:rPr>
              <a:t>Towards an Online Profiling System</a:t>
            </a:r>
            <a:endParaRPr lang="en-US" sz="6000" b="1" dirty="0">
              <a:solidFill>
                <a:schemeClr val="bg1"/>
              </a:solidFill>
            </a:endParaRPr>
          </a:p>
        </p:txBody>
      </p:sp>
      <p:grpSp>
        <p:nvGrpSpPr>
          <p:cNvPr id="896" name="Group 895"/>
          <p:cNvGrpSpPr/>
          <p:nvPr/>
        </p:nvGrpSpPr>
        <p:grpSpPr>
          <a:xfrm>
            <a:off x="-26102" y="31152940"/>
            <a:ext cx="27470543" cy="4525963"/>
            <a:chOff x="-487958" y="31768716"/>
            <a:chExt cx="27470543" cy="4525963"/>
          </a:xfrm>
        </p:grpSpPr>
        <p:sp>
          <p:nvSpPr>
            <p:cNvPr id="721" name="Content Placeholder 2"/>
            <p:cNvSpPr txBox="1">
              <a:spLocks/>
            </p:cNvSpPr>
            <p:nvPr/>
          </p:nvSpPr>
          <p:spPr>
            <a:xfrm>
              <a:off x="-487958" y="31768716"/>
              <a:ext cx="10532358" cy="4525963"/>
            </a:xfrm>
            <a:prstGeom prst="rect">
              <a:avLst/>
            </a:prstGeom>
          </p:spPr>
          <p:txBody>
            <a:bodyPr vert="horz" lIns="365760" tIns="182880" rIns="365760" bIns="182880" rtlCol="0">
              <a:normAutofit fontScale="25000" lnSpcReduction="20000"/>
            </a:bodyPr>
            <a:lstStyle>
              <a:lvl1pPr marL="0" indent="0" algn="ctr" defTabSz="1828800" rtl="0" eaLnBrk="1" latinLnBrk="0" hangingPunct="1">
                <a:spcBef>
                  <a:spcPct val="20000"/>
                </a:spcBef>
                <a:buFont typeface="Arial"/>
                <a:buNone/>
                <a:defRPr sz="12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1828800" indent="0" algn="ctr" defTabSz="1828800" rtl="0" eaLnBrk="1" latinLnBrk="0" hangingPunct="1">
                <a:spcBef>
                  <a:spcPct val="20000"/>
                </a:spcBef>
                <a:buFont typeface="Arial"/>
                <a:buNone/>
                <a:defRPr sz="1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3657600" indent="0" algn="ctr" defTabSz="1828800" rtl="0" eaLnBrk="1" latinLnBrk="0" hangingPunct="1">
                <a:spcBef>
                  <a:spcPct val="20000"/>
                </a:spcBef>
                <a:buFont typeface="Arial"/>
                <a:buNone/>
                <a:defRPr sz="96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5486400" indent="0" algn="ctr" defTabSz="1828800" rtl="0" eaLnBrk="1" latinLnBrk="0" hangingPunct="1">
                <a:spcBef>
                  <a:spcPct val="20000"/>
                </a:spcBef>
                <a:buFont typeface="Arial"/>
                <a:buNone/>
                <a:defRPr sz="8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7315200" indent="0" algn="ctr" defTabSz="1828800" rtl="0" eaLnBrk="1" latinLnBrk="0" hangingPunct="1">
                <a:spcBef>
                  <a:spcPct val="20000"/>
                </a:spcBef>
                <a:buFont typeface="Arial"/>
                <a:buNone/>
                <a:defRPr sz="8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9144000" indent="0" algn="ctr" defTabSz="1828800" rtl="0" eaLnBrk="1" latinLnBrk="0" hangingPunct="1">
                <a:spcBef>
                  <a:spcPct val="20000"/>
                </a:spcBef>
                <a:buFont typeface="Arial"/>
                <a:buNone/>
                <a:defRPr sz="8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0972800" indent="0" algn="ctr" defTabSz="1828800" rtl="0" eaLnBrk="1" latinLnBrk="0" hangingPunct="1">
                <a:spcBef>
                  <a:spcPct val="20000"/>
                </a:spcBef>
                <a:buFont typeface="Arial"/>
                <a:buNone/>
                <a:defRPr sz="8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2801600" indent="0" algn="ctr" defTabSz="1828800" rtl="0" eaLnBrk="1" latinLnBrk="0" hangingPunct="1">
                <a:spcBef>
                  <a:spcPct val="20000"/>
                </a:spcBef>
                <a:buFont typeface="Arial"/>
                <a:buNone/>
                <a:defRPr sz="8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4630400" indent="0" algn="ctr" defTabSz="1828800" rtl="0" eaLnBrk="1" latinLnBrk="0" hangingPunct="1">
                <a:spcBef>
                  <a:spcPct val="20000"/>
                </a:spcBef>
                <a:buFont typeface="Arial"/>
                <a:buNone/>
                <a:defRPr sz="80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4000" b="1" i="1" dirty="0" smtClean="0">
                  <a:solidFill>
                    <a:schemeClr val="tx2"/>
                  </a:solidFill>
                </a:rPr>
                <a:t>  </a:t>
              </a:r>
              <a:r>
                <a:rPr lang="en-US" sz="17600" b="1" i="1" dirty="0" smtClean="0">
                  <a:solidFill>
                    <a:schemeClr val="tx2"/>
                  </a:solidFill>
                </a:rPr>
                <a:t>Key Observations so far:</a:t>
              </a:r>
            </a:p>
            <a:p>
              <a:pPr algn="l"/>
              <a:r>
                <a:rPr lang="en-US" sz="16000" b="1" i="1" dirty="0" smtClean="0">
                  <a:solidFill>
                    <a:srgbClr val="FF0000"/>
                  </a:solidFill>
                </a:rPr>
                <a:t>1.</a:t>
              </a:r>
              <a:r>
                <a:rPr lang="en-US" sz="16000" b="1" i="1" dirty="0" smtClean="0">
                  <a:solidFill>
                    <a:schemeClr val="tx2"/>
                  </a:solidFill>
                </a:rPr>
                <a:t> </a:t>
              </a:r>
              <a:r>
                <a:rPr lang="en-US" sz="16000" b="1" dirty="0" smtClean="0">
                  <a:solidFill>
                    <a:srgbClr val="FF0000"/>
                  </a:solidFill>
                </a:rPr>
                <a:t>Testing </a:t>
              </a:r>
              <a:r>
                <a:rPr lang="en-US" sz="16000" b="1" dirty="0" smtClean="0">
                  <a:solidFill>
                    <a:schemeClr val="tx1"/>
                  </a:solidFill>
                </a:rPr>
                <a:t>alone</a:t>
              </a:r>
              <a:r>
                <a:rPr lang="en-US" sz="16000" b="1" dirty="0" smtClean="0">
                  <a:solidFill>
                    <a:srgbClr val="FF0000"/>
                  </a:solidFill>
                </a:rPr>
                <a:t> cannot detect </a:t>
              </a:r>
              <a:r>
                <a:rPr lang="en-US" sz="16000" b="1" dirty="0" smtClean="0">
                  <a:solidFill>
                    <a:srgbClr val="000000"/>
                  </a:solidFill>
                </a:rPr>
                <a:t>all possible failures</a:t>
              </a:r>
            </a:p>
            <a:p>
              <a:pPr algn="l"/>
              <a:r>
                <a:rPr lang="en-US" sz="16000" b="1" dirty="0" smtClean="0">
                  <a:solidFill>
                    <a:srgbClr val="FF0000"/>
                  </a:solidFill>
                </a:rPr>
                <a:t>2. Combination </a:t>
              </a:r>
              <a:r>
                <a:rPr lang="en-US" sz="16000" b="1" dirty="0" smtClean="0">
                  <a:solidFill>
                    <a:srgbClr val="000000"/>
                  </a:solidFill>
                </a:rPr>
                <a:t>of ECC and other mitigation techniques is much more</a:t>
              </a:r>
              <a:r>
                <a:rPr lang="en-US" sz="16000" b="1" dirty="0" smtClean="0">
                  <a:solidFill>
                    <a:srgbClr val="FF0000"/>
                  </a:solidFill>
                </a:rPr>
                <a:t> effective</a:t>
              </a:r>
            </a:p>
            <a:p>
              <a:pPr algn="l"/>
              <a:r>
                <a:rPr lang="en-US" b="1" dirty="0">
                  <a:solidFill>
                    <a:srgbClr val="FF0000"/>
                  </a:solidFill>
                </a:rPr>
                <a:t> </a:t>
              </a:r>
              <a:r>
                <a:rPr lang="en-US" b="1" dirty="0" smtClean="0">
                  <a:solidFill>
                    <a:srgbClr val="FF0000"/>
                  </a:solidFill>
                </a:rPr>
                <a:t>         - But degrades performance</a:t>
              </a:r>
              <a:endParaRPr lang="en-US" sz="16000" b="1" dirty="0" smtClean="0">
                <a:solidFill>
                  <a:srgbClr val="FF0000"/>
                </a:solidFill>
              </a:endParaRPr>
            </a:p>
            <a:p>
              <a:pPr algn="l"/>
              <a:r>
                <a:rPr lang="en-US" sz="16000" b="1" dirty="0" smtClean="0">
                  <a:solidFill>
                    <a:srgbClr val="FF0000"/>
                  </a:solidFill>
                </a:rPr>
                <a:t>3. Testing </a:t>
              </a:r>
              <a:r>
                <a:rPr lang="en-US" sz="16000" b="1" dirty="0" smtClean="0">
                  <a:solidFill>
                    <a:srgbClr val="000000"/>
                  </a:solidFill>
                </a:rPr>
                <a:t>can help to reduce the </a:t>
              </a:r>
              <a:r>
                <a:rPr lang="en-US" sz="16000" b="1" dirty="0" smtClean="0">
                  <a:solidFill>
                    <a:srgbClr val="FF0000"/>
                  </a:solidFill>
                </a:rPr>
                <a:t>ECC strength</a:t>
              </a:r>
            </a:p>
            <a:p>
              <a:pPr algn="l"/>
              <a:r>
                <a:rPr lang="en-US" b="1" dirty="0">
                  <a:solidFill>
                    <a:srgbClr val="FF0000"/>
                  </a:solidFill>
                </a:rPr>
                <a:t> </a:t>
              </a:r>
              <a:r>
                <a:rPr lang="en-US" b="1" dirty="0" smtClean="0">
                  <a:solidFill>
                    <a:srgbClr val="FF0000"/>
                  </a:solidFill>
                </a:rPr>
                <a:t>         </a:t>
              </a:r>
              <a:r>
                <a:rPr lang="en-US" b="1" dirty="0" smtClean="0">
                  <a:solidFill>
                    <a:srgbClr val="000000"/>
                  </a:solidFill>
                </a:rPr>
                <a:t>- Even if we start with a</a:t>
              </a:r>
              <a:r>
                <a:rPr lang="en-US" b="1" dirty="0" smtClean="0">
                  <a:solidFill>
                    <a:srgbClr val="FF0000"/>
                  </a:solidFill>
                </a:rPr>
                <a:t> higher strength ECC</a:t>
              </a:r>
              <a:endParaRPr lang="en-US" dirty="0" smtClean="0"/>
            </a:p>
            <a:p>
              <a:pPr algn="l"/>
              <a:endParaRPr lang="en-US" dirty="0" smtClean="0"/>
            </a:p>
            <a:p>
              <a:pPr algn="l"/>
              <a:endParaRPr lang="en-US" dirty="0"/>
            </a:p>
          </p:txBody>
        </p:sp>
        <p:grpSp>
          <p:nvGrpSpPr>
            <p:cNvPr id="895" name="Group 894"/>
            <p:cNvGrpSpPr/>
            <p:nvPr/>
          </p:nvGrpSpPr>
          <p:grpSpPr>
            <a:xfrm>
              <a:off x="8958140" y="31874445"/>
              <a:ext cx="18024445" cy="4366297"/>
              <a:chOff x="8958140" y="31874445"/>
              <a:chExt cx="18024445" cy="4366297"/>
            </a:xfrm>
          </p:grpSpPr>
          <p:pic>
            <p:nvPicPr>
              <p:cNvPr id="723" name="Picture 72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318589" y="33391219"/>
                <a:ext cx="2790112" cy="1890735"/>
              </a:xfrm>
              <a:prstGeom prst="rect">
                <a:avLst/>
              </a:prstGeom>
            </p:spPr>
          </p:pic>
          <p:grpSp>
            <p:nvGrpSpPr>
              <p:cNvPr id="796" name="Group 795"/>
              <p:cNvGrpSpPr/>
              <p:nvPr/>
            </p:nvGrpSpPr>
            <p:grpSpPr>
              <a:xfrm>
                <a:off x="8958140" y="31992035"/>
                <a:ext cx="3711832" cy="1161021"/>
                <a:chOff x="11880729" y="32010861"/>
                <a:chExt cx="3711832" cy="1161021"/>
              </a:xfrm>
            </p:grpSpPr>
            <p:sp>
              <p:nvSpPr>
                <p:cNvPr id="724" name="TextBox 723"/>
                <p:cNvSpPr txBox="1"/>
                <p:nvPr/>
              </p:nvSpPr>
              <p:spPr>
                <a:xfrm>
                  <a:off x="11880729" y="32010861"/>
                  <a:ext cx="3509244" cy="954107"/>
                </a:xfrm>
                <a:prstGeom prst="rect">
                  <a:avLst/>
                </a:prstGeom>
                <a:ln w="76200" cmpd="sng">
                  <a:solidFill>
                    <a:srgbClr val="800000"/>
                  </a:solidFill>
                </a:ln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800" b="1" dirty="0" smtClean="0">
                      <a:solidFill>
                        <a:srgbClr val="000000"/>
                      </a:solidFill>
                    </a:rPr>
                    <a:t>Initially Protect DRAM </a:t>
                  </a:r>
                </a:p>
                <a:p>
                  <a:pPr algn="ctr"/>
                  <a:r>
                    <a:rPr lang="en-US" sz="2800" b="1" dirty="0">
                      <a:solidFill>
                        <a:srgbClr val="000000"/>
                      </a:solidFill>
                    </a:rPr>
                    <a:t>w</a:t>
                  </a:r>
                  <a:r>
                    <a:rPr lang="en-US" sz="2800" b="1" dirty="0" smtClean="0">
                      <a:solidFill>
                        <a:srgbClr val="000000"/>
                      </a:solidFill>
                    </a:rPr>
                    <a:t>ith Strong ECC</a:t>
                  </a:r>
                </a:p>
              </p:txBody>
            </p:sp>
            <p:sp>
              <p:nvSpPr>
                <p:cNvPr id="725" name="Oval 724"/>
                <p:cNvSpPr>
                  <a:spLocks noChangeAspect="1"/>
                </p:cNvSpPr>
                <p:nvPr/>
              </p:nvSpPr>
              <p:spPr>
                <a:xfrm>
                  <a:off x="14861041" y="32440362"/>
                  <a:ext cx="731520" cy="731520"/>
                </a:xfrm>
                <a:prstGeom prst="ellipse">
                  <a:avLst/>
                </a:prstGeom>
                <a:solidFill>
                  <a:srgbClr val="800000"/>
                </a:solidFill>
                <a:ln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400" b="1" dirty="0" smtClean="0"/>
                    <a:t>1</a:t>
                  </a:r>
                  <a:endParaRPr lang="en-US" sz="4400" b="1" dirty="0"/>
                </a:p>
              </p:txBody>
            </p:sp>
          </p:grpSp>
          <p:grpSp>
            <p:nvGrpSpPr>
              <p:cNvPr id="799" name="Group 798"/>
              <p:cNvGrpSpPr/>
              <p:nvPr/>
            </p:nvGrpSpPr>
            <p:grpSpPr>
              <a:xfrm>
                <a:off x="13958714" y="31874445"/>
                <a:ext cx="3098600" cy="1161021"/>
                <a:chOff x="16210519" y="30062593"/>
                <a:chExt cx="3098600" cy="1161021"/>
              </a:xfrm>
            </p:grpSpPr>
            <p:sp>
              <p:nvSpPr>
                <p:cNvPr id="730" name="TextBox 729"/>
                <p:cNvSpPr txBox="1"/>
                <p:nvPr/>
              </p:nvSpPr>
              <p:spPr>
                <a:xfrm>
                  <a:off x="16681427" y="30062593"/>
                  <a:ext cx="2627692" cy="954107"/>
                </a:xfrm>
                <a:prstGeom prst="rect">
                  <a:avLst/>
                </a:prstGeom>
                <a:ln w="76200" cmpd="sng">
                  <a:solidFill>
                    <a:srgbClr val="800000"/>
                  </a:solidFill>
                </a:ln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800" b="1" dirty="0" smtClean="0">
                      <a:solidFill>
                        <a:srgbClr val="000000"/>
                      </a:solidFill>
                    </a:rPr>
                    <a:t>Periodically Test</a:t>
                  </a:r>
                </a:p>
                <a:p>
                  <a:pPr algn="ctr"/>
                  <a:r>
                    <a:rPr lang="en-US" sz="2800" b="1" dirty="0" smtClean="0">
                      <a:solidFill>
                        <a:srgbClr val="000000"/>
                      </a:solidFill>
                    </a:rPr>
                    <a:t> Parts of DRAM</a:t>
                  </a:r>
                </a:p>
              </p:txBody>
            </p:sp>
            <p:sp>
              <p:nvSpPr>
                <p:cNvPr id="731" name="Oval 730"/>
                <p:cNvSpPr>
                  <a:spLocks noChangeAspect="1"/>
                </p:cNvSpPr>
                <p:nvPr/>
              </p:nvSpPr>
              <p:spPr>
                <a:xfrm>
                  <a:off x="16210519" y="30492094"/>
                  <a:ext cx="731520" cy="731520"/>
                </a:xfrm>
                <a:prstGeom prst="ellipse">
                  <a:avLst/>
                </a:prstGeom>
                <a:solidFill>
                  <a:srgbClr val="800000"/>
                </a:solidFill>
                <a:ln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400" b="1" dirty="0"/>
                    <a:t>2</a:t>
                  </a:r>
                </a:p>
              </p:txBody>
            </p:sp>
          </p:grpSp>
          <p:grpSp>
            <p:nvGrpSpPr>
              <p:cNvPr id="801" name="Group 800"/>
              <p:cNvGrpSpPr/>
              <p:nvPr/>
            </p:nvGrpSpPr>
            <p:grpSpPr>
              <a:xfrm>
                <a:off x="21397640" y="31905328"/>
                <a:ext cx="3259725" cy="1144197"/>
                <a:chOff x="18441328" y="34458915"/>
                <a:chExt cx="3259725" cy="1144197"/>
              </a:xfrm>
            </p:grpSpPr>
            <p:sp>
              <p:nvSpPr>
                <p:cNvPr id="735" name="TextBox 734"/>
                <p:cNvSpPr txBox="1"/>
                <p:nvPr/>
              </p:nvSpPr>
              <p:spPr>
                <a:xfrm>
                  <a:off x="18441328" y="34458915"/>
                  <a:ext cx="3074605" cy="954107"/>
                </a:xfrm>
                <a:prstGeom prst="rect">
                  <a:avLst/>
                </a:prstGeom>
                <a:ln w="76200" cmpd="sng">
                  <a:solidFill>
                    <a:srgbClr val="800000"/>
                  </a:solidFill>
                </a:ln>
              </p:spPr>
              <p:style>
                <a:lnRef idx="2">
                  <a:schemeClr val="accent2"/>
                </a:lnRef>
                <a:fillRef idx="1">
                  <a:schemeClr val="lt1"/>
                </a:fillRef>
                <a:effectRef idx="0">
                  <a:schemeClr val="accent2"/>
                </a:effectRef>
                <a:fontRef idx="minor">
                  <a:schemeClr val="dk1"/>
                </a:fontRef>
              </p:style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2800" b="1" dirty="0" smtClean="0">
                      <a:solidFill>
                        <a:srgbClr val="000000"/>
                      </a:solidFill>
                    </a:rPr>
                    <a:t>Mitigate errors and</a:t>
                  </a:r>
                </a:p>
                <a:p>
                  <a:pPr algn="ctr"/>
                  <a:r>
                    <a:rPr lang="en-US" sz="2800" b="1" dirty="0" smtClean="0">
                      <a:solidFill>
                        <a:srgbClr val="000000"/>
                      </a:solidFill>
                    </a:rPr>
                    <a:t>reduce ECC</a:t>
                  </a:r>
                </a:p>
              </p:txBody>
            </p:sp>
            <p:sp>
              <p:nvSpPr>
                <p:cNvPr id="736" name="Oval 735"/>
                <p:cNvSpPr>
                  <a:spLocks noChangeAspect="1"/>
                </p:cNvSpPr>
                <p:nvPr/>
              </p:nvSpPr>
              <p:spPr>
                <a:xfrm>
                  <a:off x="20969533" y="34871592"/>
                  <a:ext cx="731520" cy="731520"/>
                </a:xfrm>
                <a:prstGeom prst="ellipse">
                  <a:avLst/>
                </a:prstGeom>
                <a:solidFill>
                  <a:srgbClr val="800000"/>
                </a:solidFill>
                <a:ln/>
              </p:spPr>
              <p:style>
                <a:lnRef idx="0">
                  <a:schemeClr val="accent2"/>
                </a:lnRef>
                <a:fillRef idx="3">
                  <a:schemeClr val="accent2"/>
                </a:fillRef>
                <a:effectRef idx="3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400" b="1" dirty="0" smtClean="0"/>
                    <a:t>3</a:t>
                  </a:r>
                  <a:endParaRPr lang="en-US" sz="4400" b="1" dirty="0"/>
                </a:p>
              </p:txBody>
            </p:sp>
          </p:grpSp>
          <p:sp>
            <p:nvSpPr>
              <p:cNvPr id="737" name="TextBox 736"/>
              <p:cNvSpPr txBox="1"/>
              <p:nvPr/>
            </p:nvSpPr>
            <p:spPr>
              <a:xfrm>
                <a:off x="9312591" y="35471301"/>
                <a:ext cx="17669994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400" b="1" dirty="0" smtClean="0">
                    <a:solidFill>
                      <a:srgbClr val="FF0000"/>
                    </a:solidFill>
                  </a:rPr>
                  <a:t>Run tests periodically after a short interval at smaller regions of memory </a:t>
                </a:r>
                <a:endParaRPr lang="en-US" sz="4400" b="1" dirty="0">
                  <a:solidFill>
                    <a:srgbClr val="FF0000"/>
                  </a:solidFill>
                </a:endParaRPr>
              </a:p>
            </p:txBody>
          </p:sp>
          <p:pic>
            <p:nvPicPr>
              <p:cNvPr id="738" name="Picture 737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976177" y="34037518"/>
                <a:ext cx="2095500" cy="1013460"/>
              </a:xfrm>
              <a:prstGeom prst="rect">
                <a:avLst/>
              </a:prstGeom>
            </p:spPr>
          </p:pic>
          <p:sp>
            <p:nvSpPr>
              <p:cNvPr id="739" name="Lightning Bolt 738"/>
              <p:cNvSpPr/>
              <p:nvPr/>
            </p:nvSpPr>
            <p:spPr>
              <a:xfrm>
                <a:off x="12698391" y="34223345"/>
                <a:ext cx="330080" cy="367463"/>
              </a:xfrm>
              <a:prstGeom prst="lightningBolt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97" name="Group 796"/>
              <p:cNvGrpSpPr/>
              <p:nvPr/>
            </p:nvGrpSpPr>
            <p:grpSpPr>
              <a:xfrm>
                <a:off x="14273225" y="32972643"/>
                <a:ext cx="6262359" cy="2582606"/>
                <a:chOff x="14978982" y="32151863"/>
                <a:chExt cx="6262359" cy="2582606"/>
              </a:xfrm>
            </p:grpSpPr>
            <p:grpSp>
              <p:nvGrpSpPr>
                <p:cNvPr id="726" name="Group 725"/>
                <p:cNvGrpSpPr/>
                <p:nvPr/>
              </p:nvGrpSpPr>
              <p:grpSpPr>
                <a:xfrm>
                  <a:off x="15969767" y="32151863"/>
                  <a:ext cx="3273181" cy="2582606"/>
                  <a:chOff x="428328" y="2110982"/>
                  <a:chExt cx="3273181" cy="2582606"/>
                </a:xfrm>
              </p:grpSpPr>
              <p:cxnSp>
                <p:nvCxnSpPr>
                  <p:cNvPr id="763" name="Straight Connector 762"/>
                  <p:cNvCxnSpPr/>
                  <p:nvPr/>
                </p:nvCxnSpPr>
                <p:spPr>
                  <a:xfrm>
                    <a:off x="3331890" y="2135878"/>
                    <a:ext cx="0" cy="2557710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4" name="Straight Connector 763"/>
                  <p:cNvCxnSpPr/>
                  <p:nvPr/>
                </p:nvCxnSpPr>
                <p:spPr>
                  <a:xfrm>
                    <a:off x="2704366" y="2129654"/>
                    <a:ext cx="0" cy="2557710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5" name="Straight Connector 764"/>
                  <p:cNvCxnSpPr/>
                  <p:nvPr/>
                </p:nvCxnSpPr>
                <p:spPr>
                  <a:xfrm>
                    <a:off x="2076842" y="2123430"/>
                    <a:ext cx="0" cy="2557710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6" name="Straight Connector 765"/>
                  <p:cNvCxnSpPr/>
                  <p:nvPr/>
                </p:nvCxnSpPr>
                <p:spPr>
                  <a:xfrm>
                    <a:off x="449881" y="4281301"/>
                    <a:ext cx="3251628" cy="0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7" name="Straight Connector 766"/>
                  <p:cNvCxnSpPr/>
                  <p:nvPr/>
                </p:nvCxnSpPr>
                <p:spPr>
                  <a:xfrm>
                    <a:off x="443673" y="3690373"/>
                    <a:ext cx="3251628" cy="0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8" name="Straight Connector 767"/>
                  <p:cNvCxnSpPr/>
                  <p:nvPr/>
                </p:nvCxnSpPr>
                <p:spPr>
                  <a:xfrm>
                    <a:off x="1449318" y="2117206"/>
                    <a:ext cx="0" cy="2557710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9" name="Straight Connector 768"/>
                  <p:cNvCxnSpPr/>
                  <p:nvPr/>
                </p:nvCxnSpPr>
                <p:spPr>
                  <a:xfrm>
                    <a:off x="812657" y="2110982"/>
                    <a:ext cx="0" cy="2557710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0" name="Straight Connector 769"/>
                  <p:cNvCxnSpPr/>
                  <p:nvPr/>
                </p:nvCxnSpPr>
                <p:spPr>
                  <a:xfrm>
                    <a:off x="429848" y="2495297"/>
                    <a:ext cx="3251628" cy="0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1" name="Straight Connector 770"/>
                  <p:cNvCxnSpPr/>
                  <p:nvPr/>
                </p:nvCxnSpPr>
                <p:spPr>
                  <a:xfrm>
                    <a:off x="428328" y="3090309"/>
                    <a:ext cx="3251628" cy="0"/>
                  </a:xfrm>
                  <a:prstGeom prst="line">
                    <a:avLst/>
                  </a:prstGeom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772" name="Group 771"/>
                  <p:cNvGrpSpPr/>
                  <p:nvPr/>
                </p:nvGrpSpPr>
                <p:grpSpPr>
                  <a:xfrm>
                    <a:off x="534160" y="2226069"/>
                    <a:ext cx="3067764" cy="525790"/>
                    <a:chOff x="534160" y="2226069"/>
                    <a:chExt cx="3067764" cy="525790"/>
                  </a:xfrm>
                </p:grpSpPr>
                <p:sp>
                  <p:nvSpPr>
                    <p:cNvPr id="791" name="Oval 790"/>
                    <p:cNvSpPr/>
                    <p:nvPr/>
                  </p:nvSpPr>
                  <p:spPr>
                    <a:xfrm>
                      <a:off x="534160" y="2232277"/>
                      <a:ext cx="543301" cy="519582"/>
                    </a:xfrm>
                    <a:prstGeom prst="ellipse">
                      <a:avLst/>
                    </a:prstGeom>
                    <a:solidFill>
                      <a:srgbClr val="10253F"/>
                    </a:solidFill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792" name="Oval 791"/>
                    <p:cNvSpPr/>
                    <p:nvPr/>
                  </p:nvSpPr>
                  <p:spPr>
                    <a:xfrm>
                      <a:off x="1176697" y="2230725"/>
                      <a:ext cx="543301" cy="519582"/>
                    </a:xfrm>
                    <a:prstGeom prst="ellipse">
                      <a:avLst/>
                    </a:prstGeom>
                    <a:solidFill>
                      <a:srgbClr val="10253F"/>
                    </a:solidFill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93" name="Oval 792"/>
                    <p:cNvSpPr/>
                    <p:nvPr/>
                  </p:nvSpPr>
                  <p:spPr>
                    <a:xfrm>
                      <a:off x="1800960" y="2229173"/>
                      <a:ext cx="543301" cy="519582"/>
                    </a:xfrm>
                    <a:prstGeom prst="ellipse">
                      <a:avLst/>
                    </a:prstGeom>
                    <a:solidFill>
                      <a:srgbClr val="10253F"/>
                    </a:solidFill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94" name="Oval 793"/>
                    <p:cNvSpPr/>
                    <p:nvPr/>
                  </p:nvSpPr>
                  <p:spPr>
                    <a:xfrm>
                      <a:off x="2434360" y="2227621"/>
                      <a:ext cx="543301" cy="519582"/>
                    </a:xfrm>
                    <a:prstGeom prst="ellipse">
                      <a:avLst/>
                    </a:prstGeom>
                    <a:solidFill>
                      <a:srgbClr val="10253F"/>
                    </a:solidFill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95" name="Oval 794"/>
                    <p:cNvSpPr/>
                    <p:nvPr/>
                  </p:nvSpPr>
                  <p:spPr>
                    <a:xfrm>
                      <a:off x="3058623" y="2226069"/>
                      <a:ext cx="543301" cy="519582"/>
                    </a:xfrm>
                    <a:prstGeom prst="ellipse">
                      <a:avLst/>
                    </a:prstGeom>
                    <a:solidFill>
                      <a:srgbClr val="10253F"/>
                    </a:solidFill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773" name="Group 772"/>
                  <p:cNvGrpSpPr/>
                  <p:nvPr/>
                </p:nvGrpSpPr>
                <p:grpSpPr>
                  <a:xfrm>
                    <a:off x="541777" y="2821081"/>
                    <a:ext cx="3058627" cy="525790"/>
                    <a:chOff x="534160" y="2226069"/>
                    <a:chExt cx="3058627" cy="525790"/>
                  </a:xfrm>
                </p:grpSpPr>
                <p:sp>
                  <p:nvSpPr>
                    <p:cNvPr id="786" name="Oval 785"/>
                    <p:cNvSpPr/>
                    <p:nvPr/>
                  </p:nvSpPr>
                  <p:spPr>
                    <a:xfrm>
                      <a:off x="534160" y="2232277"/>
                      <a:ext cx="543301" cy="519582"/>
                    </a:xfrm>
                    <a:prstGeom prst="ellipse">
                      <a:avLst/>
                    </a:prstGeom>
                    <a:solidFill>
                      <a:srgbClr val="10253F"/>
                    </a:solidFill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87" name="Oval 786"/>
                    <p:cNvSpPr/>
                    <p:nvPr/>
                  </p:nvSpPr>
                  <p:spPr>
                    <a:xfrm>
                      <a:off x="1167560" y="2230725"/>
                      <a:ext cx="543301" cy="519582"/>
                    </a:xfrm>
                    <a:prstGeom prst="ellipse">
                      <a:avLst/>
                    </a:prstGeom>
                    <a:solidFill>
                      <a:srgbClr val="10253F"/>
                    </a:solidFill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88" name="Oval 787"/>
                    <p:cNvSpPr/>
                    <p:nvPr/>
                  </p:nvSpPr>
                  <p:spPr>
                    <a:xfrm>
                      <a:off x="1800960" y="2229173"/>
                      <a:ext cx="543301" cy="519582"/>
                    </a:xfrm>
                    <a:prstGeom prst="ellipse">
                      <a:avLst/>
                    </a:prstGeom>
                    <a:solidFill>
                      <a:srgbClr val="10253F"/>
                    </a:solidFill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89" name="Oval 788"/>
                    <p:cNvSpPr/>
                    <p:nvPr/>
                  </p:nvSpPr>
                  <p:spPr>
                    <a:xfrm>
                      <a:off x="2425223" y="2227621"/>
                      <a:ext cx="543301" cy="519582"/>
                    </a:xfrm>
                    <a:prstGeom prst="ellipse">
                      <a:avLst/>
                    </a:prstGeom>
                    <a:solidFill>
                      <a:srgbClr val="10253F"/>
                    </a:solidFill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90" name="Oval 789"/>
                    <p:cNvSpPr/>
                    <p:nvPr/>
                  </p:nvSpPr>
                  <p:spPr>
                    <a:xfrm>
                      <a:off x="3049486" y="2226069"/>
                      <a:ext cx="543301" cy="519582"/>
                    </a:xfrm>
                    <a:prstGeom prst="ellipse">
                      <a:avLst/>
                    </a:prstGeom>
                    <a:solidFill>
                      <a:srgbClr val="10253F"/>
                    </a:solidFill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774" name="Group 773"/>
                  <p:cNvGrpSpPr/>
                  <p:nvPr/>
                </p:nvGrpSpPr>
                <p:grpSpPr>
                  <a:xfrm>
                    <a:off x="538848" y="3430281"/>
                    <a:ext cx="3067764" cy="525790"/>
                    <a:chOff x="543297" y="2226069"/>
                    <a:chExt cx="3067764" cy="525790"/>
                  </a:xfrm>
                </p:grpSpPr>
                <p:sp>
                  <p:nvSpPr>
                    <p:cNvPr id="781" name="Oval 780"/>
                    <p:cNvSpPr/>
                    <p:nvPr/>
                  </p:nvSpPr>
                  <p:spPr>
                    <a:xfrm>
                      <a:off x="543297" y="2232277"/>
                      <a:ext cx="543301" cy="519582"/>
                    </a:xfrm>
                    <a:prstGeom prst="ellipse">
                      <a:avLst/>
                    </a:prstGeom>
                    <a:solidFill>
                      <a:srgbClr val="10253F"/>
                    </a:solidFill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82" name="Oval 781"/>
                    <p:cNvSpPr/>
                    <p:nvPr/>
                  </p:nvSpPr>
                  <p:spPr>
                    <a:xfrm>
                      <a:off x="1176697" y="2230725"/>
                      <a:ext cx="543301" cy="519582"/>
                    </a:xfrm>
                    <a:prstGeom prst="ellipse">
                      <a:avLst/>
                    </a:prstGeom>
                    <a:solidFill>
                      <a:srgbClr val="10253F"/>
                    </a:solidFill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83" name="Oval 782"/>
                    <p:cNvSpPr/>
                    <p:nvPr/>
                  </p:nvSpPr>
                  <p:spPr>
                    <a:xfrm>
                      <a:off x="1810097" y="2229173"/>
                      <a:ext cx="543301" cy="519582"/>
                    </a:xfrm>
                    <a:prstGeom prst="ellipse">
                      <a:avLst/>
                    </a:prstGeom>
                    <a:solidFill>
                      <a:srgbClr val="10253F"/>
                    </a:solidFill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84" name="Oval 783"/>
                    <p:cNvSpPr/>
                    <p:nvPr/>
                  </p:nvSpPr>
                  <p:spPr>
                    <a:xfrm>
                      <a:off x="2434360" y="2227621"/>
                      <a:ext cx="543301" cy="519582"/>
                    </a:xfrm>
                    <a:prstGeom prst="ellipse">
                      <a:avLst/>
                    </a:prstGeom>
                    <a:solidFill>
                      <a:srgbClr val="10253F"/>
                    </a:solidFill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85" name="Oval 784"/>
                    <p:cNvSpPr/>
                    <p:nvPr/>
                  </p:nvSpPr>
                  <p:spPr>
                    <a:xfrm>
                      <a:off x="3067760" y="2226069"/>
                      <a:ext cx="543301" cy="519582"/>
                    </a:xfrm>
                    <a:prstGeom prst="ellipse">
                      <a:avLst/>
                    </a:prstGeom>
                    <a:solidFill>
                      <a:srgbClr val="10253F"/>
                    </a:solidFill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grpSp>
                <p:nvGrpSpPr>
                  <p:cNvPr id="775" name="Group 774"/>
                  <p:cNvGrpSpPr/>
                  <p:nvPr/>
                </p:nvGrpSpPr>
                <p:grpSpPr>
                  <a:xfrm>
                    <a:off x="535919" y="4030345"/>
                    <a:ext cx="3067764" cy="525790"/>
                    <a:chOff x="543297" y="2226069"/>
                    <a:chExt cx="3067764" cy="525790"/>
                  </a:xfrm>
                </p:grpSpPr>
                <p:sp>
                  <p:nvSpPr>
                    <p:cNvPr id="776" name="Oval 775"/>
                    <p:cNvSpPr/>
                    <p:nvPr/>
                  </p:nvSpPr>
                  <p:spPr>
                    <a:xfrm>
                      <a:off x="543297" y="2232277"/>
                      <a:ext cx="543301" cy="519582"/>
                    </a:xfrm>
                    <a:prstGeom prst="ellipse">
                      <a:avLst/>
                    </a:prstGeom>
                    <a:solidFill>
                      <a:srgbClr val="10253F"/>
                    </a:solidFill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77" name="Oval 776"/>
                    <p:cNvSpPr/>
                    <p:nvPr/>
                  </p:nvSpPr>
                  <p:spPr>
                    <a:xfrm>
                      <a:off x="1185834" y="2230725"/>
                      <a:ext cx="543301" cy="519582"/>
                    </a:xfrm>
                    <a:prstGeom prst="ellipse">
                      <a:avLst/>
                    </a:prstGeom>
                    <a:solidFill>
                      <a:srgbClr val="10253F"/>
                    </a:solidFill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78" name="Oval 777"/>
                    <p:cNvSpPr/>
                    <p:nvPr/>
                  </p:nvSpPr>
                  <p:spPr>
                    <a:xfrm>
                      <a:off x="1810097" y="2229173"/>
                      <a:ext cx="543301" cy="519582"/>
                    </a:xfrm>
                    <a:prstGeom prst="ellipse">
                      <a:avLst/>
                    </a:prstGeom>
                    <a:solidFill>
                      <a:srgbClr val="10253F"/>
                    </a:solidFill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79" name="Oval 778"/>
                    <p:cNvSpPr/>
                    <p:nvPr/>
                  </p:nvSpPr>
                  <p:spPr>
                    <a:xfrm>
                      <a:off x="2443497" y="2227621"/>
                      <a:ext cx="543301" cy="519582"/>
                    </a:xfrm>
                    <a:prstGeom prst="ellipse">
                      <a:avLst/>
                    </a:prstGeom>
                    <a:solidFill>
                      <a:srgbClr val="10253F"/>
                    </a:solidFill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780" name="Oval 779"/>
                    <p:cNvSpPr/>
                    <p:nvPr/>
                  </p:nvSpPr>
                  <p:spPr>
                    <a:xfrm>
                      <a:off x="3067760" y="2226069"/>
                      <a:ext cx="543301" cy="519582"/>
                    </a:xfrm>
                    <a:prstGeom prst="ellipse">
                      <a:avLst/>
                    </a:prstGeom>
                    <a:solidFill>
                      <a:srgbClr val="10253F"/>
                    </a:solidFill>
                    <a:ln>
                      <a:solidFill>
                        <a:schemeClr val="tx2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grpSp>
              <p:nvGrpSpPr>
                <p:cNvPr id="732" name="Group 731"/>
                <p:cNvGrpSpPr/>
                <p:nvPr/>
              </p:nvGrpSpPr>
              <p:grpSpPr>
                <a:xfrm>
                  <a:off x="19180848" y="32155330"/>
                  <a:ext cx="2060493" cy="2570158"/>
                  <a:chOff x="2912465" y="3911935"/>
                  <a:chExt cx="2060493" cy="2570158"/>
                </a:xfrm>
                <a:solidFill>
                  <a:srgbClr val="7F7F7F"/>
                </a:solidFill>
              </p:grpSpPr>
              <p:cxnSp>
                <p:nvCxnSpPr>
                  <p:cNvPr id="744" name="Straight Connector 743"/>
                  <p:cNvCxnSpPr/>
                  <p:nvPr/>
                </p:nvCxnSpPr>
                <p:spPr>
                  <a:xfrm>
                    <a:off x="4560979" y="3924383"/>
                    <a:ext cx="0" cy="2557710"/>
                  </a:xfrm>
                  <a:prstGeom prst="line">
                    <a:avLst/>
                  </a:prstGeom>
                  <a:grpFill/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5" name="Straight Connector 744"/>
                  <p:cNvCxnSpPr/>
                  <p:nvPr/>
                </p:nvCxnSpPr>
                <p:spPr>
                  <a:xfrm flipV="1">
                    <a:off x="2934018" y="6069693"/>
                    <a:ext cx="2038940" cy="12561"/>
                  </a:xfrm>
                  <a:prstGeom prst="line">
                    <a:avLst/>
                  </a:prstGeom>
                  <a:grpFill/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6" name="Straight Connector 745"/>
                  <p:cNvCxnSpPr/>
                  <p:nvPr/>
                </p:nvCxnSpPr>
                <p:spPr>
                  <a:xfrm flipV="1">
                    <a:off x="2927810" y="5488552"/>
                    <a:ext cx="2045148" cy="2774"/>
                  </a:xfrm>
                  <a:prstGeom prst="line">
                    <a:avLst/>
                  </a:prstGeom>
                  <a:grpFill/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7" name="Straight Connector 746"/>
                  <p:cNvCxnSpPr/>
                  <p:nvPr/>
                </p:nvCxnSpPr>
                <p:spPr>
                  <a:xfrm>
                    <a:off x="3933455" y="3918159"/>
                    <a:ext cx="0" cy="2557710"/>
                  </a:xfrm>
                  <a:prstGeom prst="line">
                    <a:avLst/>
                  </a:prstGeom>
                  <a:grpFill/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8" name="Straight Connector 747"/>
                  <p:cNvCxnSpPr/>
                  <p:nvPr/>
                </p:nvCxnSpPr>
                <p:spPr>
                  <a:xfrm>
                    <a:off x="3296794" y="3911935"/>
                    <a:ext cx="0" cy="2557710"/>
                  </a:xfrm>
                  <a:prstGeom prst="line">
                    <a:avLst/>
                  </a:prstGeom>
                  <a:grpFill/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9" name="Straight Connector 748"/>
                  <p:cNvCxnSpPr/>
                  <p:nvPr/>
                </p:nvCxnSpPr>
                <p:spPr>
                  <a:xfrm>
                    <a:off x="2913985" y="4296250"/>
                    <a:ext cx="2058973" cy="8497"/>
                  </a:xfrm>
                  <a:prstGeom prst="line">
                    <a:avLst/>
                  </a:prstGeom>
                  <a:grpFill/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50" name="Straight Connector 749"/>
                  <p:cNvCxnSpPr/>
                  <p:nvPr/>
                </p:nvCxnSpPr>
                <p:spPr>
                  <a:xfrm flipV="1">
                    <a:off x="2912465" y="4885888"/>
                    <a:ext cx="2060493" cy="5374"/>
                  </a:xfrm>
                  <a:prstGeom prst="line">
                    <a:avLst/>
                  </a:prstGeom>
                  <a:grpFill/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51" name="Oval 750"/>
                  <p:cNvSpPr/>
                  <p:nvPr/>
                </p:nvSpPr>
                <p:spPr>
                  <a:xfrm>
                    <a:off x="3018297" y="4033230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2" name="Oval 751"/>
                  <p:cNvSpPr/>
                  <p:nvPr/>
                </p:nvSpPr>
                <p:spPr>
                  <a:xfrm>
                    <a:off x="3660834" y="4031678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3" name="Oval 752"/>
                  <p:cNvSpPr/>
                  <p:nvPr/>
                </p:nvSpPr>
                <p:spPr>
                  <a:xfrm>
                    <a:off x="4285097" y="4030126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4" name="Oval 753"/>
                  <p:cNvSpPr/>
                  <p:nvPr/>
                </p:nvSpPr>
                <p:spPr>
                  <a:xfrm>
                    <a:off x="3025914" y="4628242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5" name="Oval 754"/>
                  <p:cNvSpPr/>
                  <p:nvPr/>
                </p:nvSpPr>
                <p:spPr>
                  <a:xfrm>
                    <a:off x="3659314" y="4626690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6" name="Oval 755"/>
                  <p:cNvSpPr/>
                  <p:nvPr/>
                </p:nvSpPr>
                <p:spPr>
                  <a:xfrm>
                    <a:off x="4292714" y="4625138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7" name="Oval 756"/>
                  <p:cNvSpPr/>
                  <p:nvPr/>
                </p:nvSpPr>
                <p:spPr>
                  <a:xfrm>
                    <a:off x="3022985" y="5237442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8" name="Oval 757"/>
                  <p:cNvSpPr/>
                  <p:nvPr/>
                </p:nvSpPr>
                <p:spPr>
                  <a:xfrm>
                    <a:off x="3656385" y="5235890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59" name="Oval 758"/>
                  <p:cNvSpPr/>
                  <p:nvPr/>
                </p:nvSpPr>
                <p:spPr>
                  <a:xfrm>
                    <a:off x="4289785" y="5234338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60" name="Oval 759"/>
                  <p:cNvSpPr/>
                  <p:nvPr/>
                </p:nvSpPr>
                <p:spPr>
                  <a:xfrm>
                    <a:off x="3020056" y="5837506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61" name="Oval 760"/>
                  <p:cNvSpPr/>
                  <p:nvPr/>
                </p:nvSpPr>
                <p:spPr>
                  <a:xfrm>
                    <a:off x="3662593" y="5835954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62" name="Oval 761"/>
                  <p:cNvSpPr/>
                  <p:nvPr/>
                </p:nvSpPr>
                <p:spPr>
                  <a:xfrm>
                    <a:off x="4286856" y="5834402"/>
                    <a:ext cx="543301" cy="519582"/>
                  </a:xfrm>
                  <a:prstGeom prst="ellipse">
                    <a:avLst/>
                  </a:prstGeom>
                  <a:grpFill/>
                  <a:ln>
                    <a:solidFill>
                      <a:schemeClr val="bg1">
                        <a:lumMod val="5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734" name="Group 733"/>
                <p:cNvGrpSpPr/>
                <p:nvPr/>
              </p:nvGrpSpPr>
              <p:grpSpPr>
                <a:xfrm>
                  <a:off x="14978982" y="32206008"/>
                  <a:ext cx="4301609" cy="1399650"/>
                  <a:chOff x="2608865" y="2066276"/>
                  <a:chExt cx="4301609" cy="1399650"/>
                </a:xfrm>
              </p:grpSpPr>
              <p:sp>
                <p:nvSpPr>
                  <p:cNvPr id="740" name="Rectangle 739"/>
                  <p:cNvSpPr/>
                  <p:nvPr/>
                </p:nvSpPr>
                <p:spPr>
                  <a:xfrm>
                    <a:off x="3552113" y="2066278"/>
                    <a:ext cx="3358361" cy="667236"/>
                  </a:xfrm>
                  <a:prstGeom prst="rect">
                    <a:avLst/>
                  </a:prstGeom>
                  <a:solidFill>
                    <a:srgbClr val="FFFFFF">
                      <a:alpha val="50000"/>
                    </a:srgbClr>
                  </a:solidFill>
                  <a:ln w="5715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41" name="TextBox 740"/>
                  <p:cNvSpPr txBox="1"/>
                  <p:nvPr/>
                </p:nvSpPr>
                <p:spPr>
                  <a:xfrm>
                    <a:off x="2608865" y="2819595"/>
                    <a:ext cx="989874" cy="64633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3600" b="1" dirty="0" smtClean="0"/>
                      <a:t>Test</a:t>
                    </a:r>
                    <a:endParaRPr lang="en-US" sz="3600" b="1" dirty="0"/>
                  </a:p>
                </p:txBody>
              </p:sp>
              <p:cxnSp>
                <p:nvCxnSpPr>
                  <p:cNvPr id="742" name="Straight Arrow Connector 741"/>
                  <p:cNvCxnSpPr>
                    <a:endCxn id="740" idx="1"/>
                  </p:cNvCxnSpPr>
                  <p:nvPr/>
                </p:nvCxnSpPr>
                <p:spPr>
                  <a:xfrm flipV="1">
                    <a:off x="3056970" y="2399896"/>
                    <a:ext cx="495143" cy="613428"/>
                  </a:xfrm>
                  <a:prstGeom prst="straightConnector1">
                    <a:avLst/>
                  </a:prstGeom>
                  <a:ln w="76200" cmpd="sng">
                    <a:solidFill>
                      <a:schemeClr val="tx1"/>
                    </a:solidFill>
                    <a:tailEnd type="arrow"/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43" name="&quot;No&quot; Symbol 742"/>
                  <p:cNvSpPr>
                    <a:spLocks noChangeAspect="1"/>
                  </p:cNvSpPr>
                  <p:nvPr/>
                </p:nvSpPr>
                <p:spPr>
                  <a:xfrm>
                    <a:off x="4951430" y="2066276"/>
                    <a:ext cx="640080" cy="640080"/>
                  </a:xfrm>
                  <a:prstGeom prst="noSmoking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733" name="TextBox 732"/>
                <p:cNvSpPr txBox="1"/>
                <p:nvPr/>
              </p:nvSpPr>
              <p:spPr>
                <a:xfrm>
                  <a:off x="19853639" y="32808566"/>
                  <a:ext cx="1374520" cy="1015663"/>
                </a:xfrm>
                <a:prstGeom prst="rect">
                  <a:avLst/>
                </a:prstGeom>
                <a:noFill/>
                <a:scene3d>
                  <a:camera prst="orthographicFront">
                    <a:rot lat="0" lon="0" rev="18900000"/>
                  </a:camera>
                  <a:lightRig rig="threePt" dir="t"/>
                </a:scene3d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6000" b="1" dirty="0" smtClean="0"/>
                    <a:t>ECC</a:t>
                  </a:r>
                  <a:endParaRPr lang="en-US" sz="6000" b="1" dirty="0"/>
                </a:p>
              </p:txBody>
            </p:sp>
          </p:grpSp>
          <p:grpSp>
            <p:nvGrpSpPr>
              <p:cNvPr id="803" name="Group 802"/>
              <p:cNvGrpSpPr/>
              <p:nvPr/>
            </p:nvGrpSpPr>
            <p:grpSpPr>
              <a:xfrm>
                <a:off x="21610908" y="32983692"/>
                <a:ext cx="3273181" cy="2582606"/>
                <a:chOff x="428328" y="2110982"/>
                <a:chExt cx="3273181" cy="2582606"/>
              </a:xfrm>
            </p:grpSpPr>
            <p:cxnSp>
              <p:nvCxnSpPr>
                <p:cNvPr id="830" name="Straight Connector 829"/>
                <p:cNvCxnSpPr/>
                <p:nvPr/>
              </p:nvCxnSpPr>
              <p:spPr>
                <a:xfrm>
                  <a:off x="3331890" y="2135878"/>
                  <a:ext cx="0" cy="255771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1" name="Straight Connector 830"/>
                <p:cNvCxnSpPr/>
                <p:nvPr/>
              </p:nvCxnSpPr>
              <p:spPr>
                <a:xfrm>
                  <a:off x="2704366" y="2129654"/>
                  <a:ext cx="0" cy="255771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2" name="Straight Connector 831"/>
                <p:cNvCxnSpPr/>
                <p:nvPr/>
              </p:nvCxnSpPr>
              <p:spPr>
                <a:xfrm>
                  <a:off x="2076842" y="2123430"/>
                  <a:ext cx="0" cy="255771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3" name="Straight Connector 832"/>
                <p:cNvCxnSpPr/>
                <p:nvPr/>
              </p:nvCxnSpPr>
              <p:spPr>
                <a:xfrm>
                  <a:off x="449881" y="4281301"/>
                  <a:ext cx="3251628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4" name="Straight Connector 833"/>
                <p:cNvCxnSpPr/>
                <p:nvPr/>
              </p:nvCxnSpPr>
              <p:spPr>
                <a:xfrm>
                  <a:off x="443673" y="3690373"/>
                  <a:ext cx="3251628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5" name="Straight Connector 834"/>
                <p:cNvCxnSpPr/>
                <p:nvPr/>
              </p:nvCxnSpPr>
              <p:spPr>
                <a:xfrm>
                  <a:off x="1449318" y="2117206"/>
                  <a:ext cx="0" cy="255771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6" name="Straight Connector 835"/>
                <p:cNvCxnSpPr/>
                <p:nvPr/>
              </p:nvCxnSpPr>
              <p:spPr>
                <a:xfrm>
                  <a:off x="812657" y="2110982"/>
                  <a:ext cx="0" cy="255771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7" name="Straight Connector 836"/>
                <p:cNvCxnSpPr/>
                <p:nvPr/>
              </p:nvCxnSpPr>
              <p:spPr>
                <a:xfrm>
                  <a:off x="429848" y="2495297"/>
                  <a:ext cx="3251628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8" name="Straight Connector 837"/>
                <p:cNvCxnSpPr/>
                <p:nvPr/>
              </p:nvCxnSpPr>
              <p:spPr>
                <a:xfrm>
                  <a:off x="428328" y="3090309"/>
                  <a:ext cx="3251628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839" name="Group 838"/>
                <p:cNvGrpSpPr/>
                <p:nvPr/>
              </p:nvGrpSpPr>
              <p:grpSpPr>
                <a:xfrm>
                  <a:off x="534160" y="2226069"/>
                  <a:ext cx="3067764" cy="525790"/>
                  <a:chOff x="534160" y="2226069"/>
                  <a:chExt cx="3067764" cy="525790"/>
                </a:xfrm>
              </p:grpSpPr>
              <p:sp>
                <p:nvSpPr>
                  <p:cNvPr id="858" name="Oval 857"/>
                  <p:cNvSpPr/>
                  <p:nvPr/>
                </p:nvSpPr>
                <p:spPr>
                  <a:xfrm>
                    <a:off x="534160" y="2232277"/>
                    <a:ext cx="543301" cy="519582"/>
                  </a:xfrm>
                  <a:prstGeom prst="ellipse">
                    <a:avLst/>
                  </a:prstGeom>
                  <a:solidFill>
                    <a:srgbClr val="10253F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859" name="Oval 858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solidFill>
                    <a:srgbClr val="10253F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60" name="Oval 859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solidFill>
                    <a:srgbClr val="10253F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61" name="Oval 860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solidFill>
                    <a:srgbClr val="10253F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62" name="Oval 861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solidFill>
                    <a:srgbClr val="10253F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840" name="Group 839"/>
                <p:cNvGrpSpPr/>
                <p:nvPr/>
              </p:nvGrpSpPr>
              <p:grpSpPr>
                <a:xfrm>
                  <a:off x="541777" y="2821081"/>
                  <a:ext cx="3058627" cy="525790"/>
                  <a:chOff x="534160" y="2226069"/>
                  <a:chExt cx="3058627" cy="525790"/>
                </a:xfrm>
              </p:grpSpPr>
              <p:sp>
                <p:nvSpPr>
                  <p:cNvPr id="853" name="Oval 852"/>
                  <p:cNvSpPr/>
                  <p:nvPr/>
                </p:nvSpPr>
                <p:spPr>
                  <a:xfrm>
                    <a:off x="534160" y="2232277"/>
                    <a:ext cx="543301" cy="519582"/>
                  </a:xfrm>
                  <a:prstGeom prst="ellipse">
                    <a:avLst/>
                  </a:prstGeom>
                  <a:solidFill>
                    <a:srgbClr val="10253F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54" name="Oval 853"/>
                  <p:cNvSpPr/>
                  <p:nvPr/>
                </p:nvSpPr>
                <p:spPr>
                  <a:xfrm>
                    <a:off x="1167560" y="2230725"/>
                    <a:ext cx="543301" cy="519582"/>
                  </a:xfrm>
                  <a:prstGeom prst="ellipse">
                    <a:avLst/>
                  </a:prstGeom>
                  <a:solidFill>
                    <a:srgbClr val="10253F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55" name="Oval 854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solidFill>
                    <a:srgbClr val="10253F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56" name="Oval 855"/>
                  <p:cNvSpPr/>
                  <p:nvPr/>
                </p:nvSpPr>
                <p:spPr>
                  <a:xfrm>
                    <a:off x="2425223" y="2227621"/>
                    <a:ext cx="543301" cy="519582"/>
                  </a:xfrm>
                  <a:prstGeom prst="ellipse">
                    <a:avLst/>
                  </a:prstGeom>
                  <a:solidFill>
                    <a:srgbClr val="10253F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57" name="Oval 856"/>
                  <p:cNvSpPr/>
                  <p:nvPr/>
                </p:nvSpPr>
                <p:spPr>
                  <a:xfrm>
                    <a:off x="3049486" y="2226069"/>
                    <a:ext cx="543301" cy="519582"/>
                  </a:xfrm>
                  <a:prstGeom prst="ellipse">
                    <a:avLst/>
                  </a:prstGeom>
                  <a:solidFill>
                    <a:srgbClr val="10253F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841" name="Group 840"/>
                <p:cNvGrpSpPr/>
                <p:nvPr/>
              </p:nvGrpSpPr>
              <p:grpSpPr>
                <a:xfrm>
                  <a:off x="538848" y="3430281"/>
                  <a:ext cx="3067764" cy="525790"/>
                  <a:chOff x="543297" y="2226069"/>
                  <a:chExt cx="3067764" cy="525790"/>
                </a:xfrm>
              </p:grpSpPr>
              <p:sp>
                <p:nvSpPr>
                  <p:cNvPr id="848" name="Oval 847"/>
                  <p:cNvSpPr/>
                  <p:nvPr/>
                </p:nvSpPr>
                <p:spPr>
                  <a:xfrm>
                    <a:off x="543297" y="2232277"/>
                    <a:ext cx="543301" cy="519582"/>
                  </a:xfrm>
                  <a:prstGeom prst="ellipse">
                    <a:avLst/>
                  </a:prstGeom>
                  <a:solidFill>
                    <a:srgbClr val="10253F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49" name="Oval 848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solidFill>
                    <a:srgbClr val="10253F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50" name="Oval 849"/>
                  <p:cNvSpPr/>
                  <p:nvPr/>
                </p:nvSpPr>
                <p:spPr>
                  <a:xfrm>
                    <a:off x="1810097" y="2229173"/>
                    <a:ext cx="543301" cy="519582"/>
                  </a:xfrm>
                  <a:prstGeom prst="ellipse">
                    <a:avLst/>
                  </a:prstGeom>
                  <a:solidFill>
                    <a:srgbClr val="10253F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51" name="Oval 850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solidFill>
                    <a:srgbClr val="10253F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52" name="Oval 851"/>
                  <p:cNvSpPr/>
                  <p:nvPr/>
                </p:nvSpPr>
                <p:spPr>
                  <a:xfrm>
                    <a:off x="3067760" y="2226069"/>
                    <a:ext cx="543301" cy="519582"/>
                  </a:xfrm>
                  <a:prstGeom prst="ellipse">
                    <a:avLst/>
                  </a:prstGeom>
                  <a:solidFill>
                    <a:srgbClr val="10253F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842" name="Group 841"/>
                <p:cNvGrpSpPr/>
                <p:nvPr/>
              </p:nvGrpSpPr>
              <p:grpSpPr>
                <a:xfrm>
                  <a:off x="535919" y="4030345"/>
                  <a:ext cx="3067764" cy="525790"/>
                  <a:chOff x="543297" y="2226069"/>
                  <a:chExt cx="3067764" cy="525790"/>
                </a:xfrm>
              </p:grpSpPr>
              <p:sp>
                <p:nvSpPr>
                  <p:cNvPr id="843" name="Oval 842"/>
                  <p:cNvSpPr/>
                  <p:nvPr/>
                </p:nvSpPr>
                <p:spPr>
                  <a:xfrm>
                    <a:off x="543297" y="2232277"/>
                    <a:ext cx="543301" cy="519582"/>
                  </a:xfrm>
                  <a:prstGeom prst="ellipse">
                    <a:avLst/>
                  </a:prstGeom>
                  <a:solidFill>
                    <a:srgbClr val="10253F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44" name="Oval 843"/>
                  <p:cNvSpPr/>
                  <p:nvPr/>
                </p:nvSpPr>
                <p:spPr>
                  <a:xfrm>
                    <a:off x="1185834" y="2230725"/>
                    <a:ext cx="543301" cy="519582"/>
                  </a:xfrm>
                  <a:prstGeom prst="ellipse">
                    <a:avLst/>
                  </a:prstGeom>
                  <a:solidFill>
                    <a:srgbClr val="10253F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45" name="Oval 844"/>
                  <p:cNvSpPr/>
                  <p:nvPr/>
                </p:nvSpPr>
                <p:spPr>
                  <a:xfrm>
                    <a:off x="1810097" y="2229173"/>
                    <a:ext cx="543301" cy="519582"/>
                  </a:xfrm>
                  <a:prstGeom prst="ellipse">
                    <a:avLst/>
                  </a:prstGeom>
                  <a:solidFill>
                    <a:srgbClr val="10253F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46" name="Oval 845"/>
                  <p:cNvSpPr/>
                  <p:nvPr/>
                </p:nvSpPr>
                <p:spPr>
                  <a:xfrm>
                    <a:off x="2443497" y="2227621"/>
                    <a:ext cx="543301" cy="519582"/>
                  </a:xfrm>
                  <a:prstGeom prst="ellipse">
                    <a:avLst/>
                  </a:prstGeom>
                  <a:solidFill>
                    <a:srgbClr val="10253F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847" name="Oval 846"/>
                  <p:cNvSpPr/>
                  <p:nvPr/>
                </p:nvSpPr>
                <p:spPr>
                  <a:xfrm>
                    <a:off x="3067760" y="2226069"/>
                    <a:ext cx="543301" cy="519582"/>
                  </a:xfrm>
                  <a:prstGeom prst="ellipse">
                    <a:avLst/>
                  </a:prstGeom>
                  <a:solidFill>
                    <a:srgbClr val="10253F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grpSp>
            <p:nvGrpSpPr>
              <p:cNvPr id="863" name="Group 862"/>
              <p:cNvGrpSpPr/>
              <p:nvPr/>
            </p:nvGrpSpPr>
            <p:grpSpPr>
              <a:xfrm>
                <a:off x="24800799" y="32985792"/>
                <a:ext cx="1436182" cy="2563934"/>
                <a:chOff x="2912465" y="3911935"/>
                <a:chExt cx="1436182" cy="2563934"/>
              </a:xfrm>
              <a:solidFill>
                <a:schemeClr val="bg1">
                  <a:lumMod val="50000"/>
                </a:schemeClr>
              </a:solidFill>
            </p:grpSpPr>
            <p:cxnSp>
              <p:nvCxnSpPr>
                <p:cNvPr id="864" name="Straight Connector 863"/>
                <p:cNvCxnSpPr/>
                <p:nvPr/>
              </p:nvCxnSpPr>
              <p:spPr>
                <a:xfrm flipV="1">
                  <a:off x="2934018" y="6069693"/>
                  <a:ext cx="1414629" cy="12562"/>
                </a:xfrm>
                <a:prstGeom prst="line">
                  <a:avLst/>
                </a:prstGeom>
                <a:grpFill/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5" name="Straight Connector 864"/>
                <p:cNvCxnSpPr/>
                <p:nvPr/>
              </p:nvCxnSpPr>
              <p:spPr>
                <a:xfrm flipV="1">
                  <a:off x="2927810" y="5488552"/>
                  <a:ext cx="1420837" cy="2774"/>
                </a:xfrm>
                <a:prstGeom prst="line">
                  <a:avLst/>
                </a:prstGeom>
                <a:grpFill/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6" name="Straight Connector 865"/>
                <p:cNvCxnSpPr/>
                <p:nvPr/>
              </p:nvCxnSpPr>
              <p:spPr>
                <a:xfrm>
                  <a:off x="3933455" y="3918159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7" name="Straight Connector 866"/>
                <p:cNvCxnSpPr/>
                <p:nvPr/>
              </p:nvCxnSpPr>
              <p:spPr>
                <a:xfrm>
                  <a:off x="3296794" y="3911935"/>
                  <a:ext cx="0" cy="2557710"/>
                </a:xfrm>
                <a:prstGeom prst="line">
                  <a:avLst/>
                </a:prstGeom>
                <a:grpFill/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8" name="Straight Connector 867"/>
                <p:cNvCxnSpPr/>
                <p:nvPr/>
              </p:nvCxnSpPr>
              <p:spPr>
                <a:xfrm flipV="1">
                  <a:off x="2913985" y="4283223"/>
                  <a:ext cx="1413134" cy="13027"/>
                </a:xfrm>
                <a:prstGeom prst="line">
                  <a:avLst/>
                </a:prstGeom>
                <a:grpFill/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9" name="Straight Connector 868"/>
                <p:cNvCxnSpPr/>
                <p:nvPr/>
              </p:nvCxnSpPr>
              <p:spPr>
                <a:xfrm flipV="1">
                  <a:off x="2912465" y="4885888"/>
                  <a:ext cx="1436182" cy="5374"/>
                </a:xfrm>
                <a:prstGeom prst="line">
                  <a:avLst/>
                </a:prstGeom>
                <a:grpFill/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70" name="Oval 869"/>
                <p:cNvSpPr/>
                <p:nvPr/>
              </p:nvSpPr>
              <p:spPr>
                <a:xfrm>
                  <a:off x="3018297" y="4033230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1" name="Oval 870"/>
                <p:cNvSpPr/>
                <p:nvPr/>
              </p:nvSpPr>
              <p:spPr>
                <a:xfrm>
                  <a:off x="3660834" y="4031678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2" name="Oval 871"/>
                <p:cNvSpPr/>
                <p:nvPr/>
              </p:nvSpPr>
              <p:spPr>
                <a:xfrm>
                  <a:off x="3025914" y="4628242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3" name="Oval 872"/>
                <p:cNvSpPr/>
                <p:nvPr/>
              </p:nvSpPr>
              <p:spPr>
                <a:xfrm>
                  <a:off x="3659314" y="4626690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4" name="Oval 873"/>
                <p:cNvSpPr/>
                <p:nvPr/>
              </p:nvSpPr>
              <p:spPr>
                <a:xfrm>
                  <a:off x="3022985" y="5237442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5" name="Oval 874"/>
                <p:cNvSpPr/>
                <p:nvPr/>
              </p:nvSpPr>
              <p:spPr>
                <a:xfrm>
                  <a:off x="3656385" y="5235890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6" name="Oval 875"/>
                <p:cNvSpPr/>
                <p:nvPr/>
              </p:nvSpPr>
              <p:spPr>
                <a:xfrm>
                  <a:off x="3020056" y="5837506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7" name="Oval 876"/>
                <p:cNvSpPr/>
                <p:nvPr/>
              </p:nvSpPr>
              <p:spPr>
                <a:xfrm>
                  <a:off x="3662593" y="5835954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805" name="TextBox 804"/>
              <p:cNvSpPr txBox="1"/>
              <p:nvPr/>
            </p:nvSpPr>
            <p:spPr>
              <a:xfrm>
                <a:off x="24943770" y="33616987"/>
                <a:ext cx="1374520" cy="1015663"/>
              </a:xfrm>
              <a:prstGeom prst="rect">
                <a:avLst/>
              </a:prstGeom>
              <a:noFill/>
              <a:scene3d>
                <a:camera prst="orthographicFront">
                  <a:rot lat="0" lon="0" rev="18900000"/>
                </a:camera>
                <a:lightRig rig="threePt" dir="t"/>
              </a:scene3d>
            </p:spPr>
            <p:txBody>
              <a:bodyPr wrap="none" rtlCol="0">
                <a:spAutoFit/>
              </a:bodyPr>
              <a:lstStyle/>
              <a:p>
                <a:r>
                  <a:rPr lang="en-US" sz="6000" b="1" dirty="0" smtClean="0"/>
                  <a:t>ECC</a:t>
                </a:r>
                <a:endParaRPr lang="en-US" sz="6000" b="1" dirty="0"/>
              </a:p>
            </p:txBody>
          </p:sp>
        </p:grpSp>
      </p:grpSp>
      <p:sp>
        <p:nvSpPr>
          <p:cNvPr id="3" name="TextBox 2"/>
          <p:cNvSpPr txBox="1"/>
          <p:nvPr/>
        </p:nvSpPr>
        <p:spPr>
          <a:xfrm>
            <a:off x="50874" y="3937618"/>
            <a:ext cx="979543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/>
              <a:buChar char="•"/>
            </a:pPr>
            <a:r>
              <a:rPr lang="en-US" sz="4400" b="1" dirty="0">
                <a:solidFill>
                  <a:srgbClr val="FF0000"/>
                </a:solidFill>
              </a:rPr>
              <a:t>DRAM</a:t>
            </a:r>
            <a:r>
              <a:rPr lang="en-US" sz="4400" dirty="0"/>
              <a:t> </a:t>
            </a:r>
            <a:r>
              <a:rPr lang="en-US" sz="4400" dirty="0" smtClean="0"/>
              <a:t>is </a:t>
            </a:r>
            <a:r>
              <a:rPr lang="en-US" sz="4400" dirty="0"/>
              <a:t>critical </a:t>
            </a:r>
            <a:r>
              <a:rPr lang="en-US" sz="4400" dirty="0" smtClean="0"/>
              <a:t>for performance</a:t>
            </a:r>
          </a:p>
          <a:p>
            <a:pPr marL="571500" indent="-571500">
              <a:buFont typeface="Arial"/>
              <a:buChar char="•"/>
            </a:pPr>
            <a:r>
              <a:rPr lang="en-US" sz="4400" dirty="0" smtClean="0"/>
              <a:t>Demand for high capacity</a:t>
            </a:r>
          </a:p>
          <a:p>
            <a:pPr marL="571500" indent="-571500">
              <a:buFont typeface="Arial"/>
              <a:buChar char="•"/>
            </a:pPr>
            <a:r>
              <a:rPr lang="en-US" sz="4400" b="1" dirty="0" smtClean="0"/>
              <a:t>Scaling enabled higher capacity</a:t>
            </a:r>
          </a:p>
          <a:p>
            <a:pPr marL="571500" indent="-571500">
              <a:buFont typeface="Arial"/>
              <a:buChar char="•"/>
            </a:pPr>
            <a:r>
              <a:rPr lang="en-US" sz="4400" b="1" dirty="0" smtClean="0">
                <a:solidFill>
                  <a:srgbClr val="FF0000"/>
                </a:solidFill>
              </a:rPr>
              <a:t>Scaling</a:t>
            </a:r>
            <a:r>
              <a:rPr lang="en-US" sz="4400" b="1" dirty="0" smtClean="0"/>
              <a:t> </a:t>
            </a:r>
            <a:r>
              <a:rPr lang="en-US" sz="4400" b="1" dirty="0"/>
              <a:t>of DRAM results in </a:t>
            </a:r>
            <a:r>
              <a:rPr lang="en-US" sz="4400" b="1" dirty="0" smtClean="0">
                <a:solidFill>
                  <a:srgbClr val="FF0000"/>
                </a:solidFill>
              </a:rPr>
              <a:t>failures</a:t>
            </a:r>
          </a:p>
          <a:p>
            <a:pPr marL="571500" indent="-571500">
              <a:buFont typeface="Arial"/>
              <a:buChar char="•"/>
            </a:pPr>
            <a:r>
              <a:rPr lang="en-US" sz="4400" dirty="0"/>
              <a:t>I</a:t>
            </a:r>
            <a:r>
              <a:rPr lang="en-US" sz="4400" dirty="0" smtClean="0"/>
              <a:t>ntermittent failures are </a:t>
            </a:r>
            <a:r>
              <a:rPr lang="en-US" sz="4400" b="1" dirty="0" smtClean="0">
                <a:solidFill>
                  <a:srgbClr val="FF0000"/>
                </a:solidFill>
              </a:rPr>
              <a:t>hard to detect</a:t>
            </a:r>
          </a:p>
        </p:txBody>
      </p:sp>
      <p:grpSp>
        <p:nvGrpSpPr>
          <p:cNvPr id="384" name="Group 383"/>
          <p:cNvGrpSpPr/>
          <p:nvPr/>
        </p:nvGrpSpPr>
        <p:grpSpPr>
          <a:xfrm>
            <a:off x="18430325" y="4055254"/>
            <a:ext cx="8912585" cy="3179044"/>
            <a:chOff x="17924236" y="7324992"/>
            <a:chExt cx="8912585" cy="3179044"/>
          </a:xfrm>
        </p:grpSpPr>
        <p:grpSp>
          <p:nvGrpSpPr>
            <p:cNvPr id="206" name="Group 205"/>
            <p:cNvGrpSpPr/>
            <p:nvPr/>
          </p:nvGrpSpPr>
          <p:grpSpPr>
            <a:xfrm>
              <a:off x="17924236" y="7324992"/>
              <a:ext cx="7997053" cy="3179044"/>
              <a:chOff x="17231452" y="7324992"/>
              <a:chExt cx="7997053" cy="3179044"/>
            </a:xfrm>
          </p:grpSpPr>
          <p:pic>
            <p:nvPicPr>
              <p:cNvPr id="190" name="Picture 189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727189" y="8453549"/>
                <a:ext cx="1181100" cy="813435"/>
              </a:xfrm>
              <a:prstGeom prst="rect">
                <a:avLst/>
              </a:prstGeom>
            </p:spPr>
          </p:pic>
          <p:pic>
            <p:nvPicPr>
              <p:cNvPr id="192" name="Picture 191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3883365" y="9514996"/>
                <a:ext cx="1181100" cy="813435"/>
              </a:xfrm>
              <a:prstGeom prst="rect">
                <a:avLst/>
              </a:prstGeom>
            </p:spPr>
          </p:pic>
          <p:grpSp>
            <p:nvGrpSpPr>
              <p:cNvPr id="882" name="Group 881"/>
              <p:cNvGrpSpPr/>
              <p:nvPr/>
            </p:nvGrpSpPr>
            <p:grpSpPr>
              <a:xfrm>
                <a:off x="17231452" y="7324992"/>
                <a:ext cx="7997053" cy="3179044"/>
                <a:chOff x="17154476" y="8518058"/>
                <a:chExt cx="7997053" cy="3179044"/>
              </a:xfrm>
            </p:grpSpPr>
            <p:sp>
              <p:nvSpPr>
                <p:cNvPr id="195" name="TextBox 194"/>
                <p:cNvSpPr txBox="1"/>
                <p:nvPr/>
              </p:nvSpPr>
              <p:spPr>
                <a:xfrm>
                  <a:off x="22986302" y="11152560"/>
                  <a:ext cx="814621" cy="523220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 rtlCol="0">
                  <a:spAutoFit/>
                </a:bodyPr>
                <a:lstStyle/>
                <a:p>
                  <a:r>
                    <a:rPr lang="en-US" sz="2800" b="1" dirty="0">
                      <a:solidFill>
                        <a:srgbClr val="000000"/>
                      </a:solidFill>
                    </a:rPr>
                    <a:t>FAIL</a:t>
                  </a:r>
                </a:p>
              </p:txBody>
            </p:sp>
            <p:grpSp>
              <p:nvGrpSpPr>
                <p:cNvPr id="881" name="Group 880"/>
                <p:cNvGrpSpPr/>
                <p:nvPr/>
              </p:nvGrpSpPr>
              <p:grpSpPr>
                <a:xfrm>
                  <a:off x="17154476" y="8518058"/>
                  <a:ext cx="7997053" cy="3179044"/>
                  <a:chOff x="17154476" y="8518058"/>
                  <a:chExt cx="7997053" cy="3179044"/>
                </a:xfrm>
              </p:grpSpPr>
              <p:sp>
                <p:nvSpPr>
                  <p:cNvPr id="49" name="Rectangle 48"/>
                  <p:cNvSpPr/>
                  <p:nvPr/>
                </p:nvSpPr>
                <p:spPr>
                  <a:xfrm>
                    <a:off x="19045766" y="8893005"/>
                    <a:ext cx="202581" cy="2745067"/>
                  </a:xfrm>
                  <a:prstGeom prst="rect">
                    <a:avLst/>
                  </a:prstGeom>
                  <a:solidFill>
                    <a:srgbClr val="800000"/>
                  </a:solidFill>
                  <a:ln>
                    <a:solidFill>
                      <a:srgbClr val="80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40" tIns="45720" rIns="91440" bIns="45720"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0" name="Rectangle 49"/>
                  <p:cNvSpPr/>
                  <p:nvPr/>
                </p:nvSpPr>
                <p:spPr>
                  <a:xfrm>
                    <a:off x="22690502" y="8952035"/>
                    <a:ext cx="202581" cy="2745067"/>
                  </a:xfrm>
                  <a:prstGeom prst="rect">
                    <a:avLst/>
                  </a:prstGeom>
                  <a:solidFill>
                    <a:srgbClr val="800000"/>
                  </a:solidFill>
                  <a:ln>
                    <a:solidFill>
                      <a:srgbClr val="80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40" tIns="45720" rIns="91440" bIns="45720"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1" name="Right Arrow 50"/>
                  <p:cNvSpPr/>
                  <p:nvPr/>
                </p:nvSpPr>
                <p:spPr>
                  <a:xfrm>
                    <a:off x="18361502" y="10106811"/>
                    <a:ext cx="675312" cy="339141"/>
                  </a:xfrm>
                  <a:prstGeom prst="rightArrow">
                    <a:avLst/>
                  </a:prstGeom>
                  <a:solidFill>
                    <a:srgbClr val="800000"/>
                  </a:solidFill>
                  <a:ln>
                    <a:solidFill>
                      <a:srgbClr val="80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40" tIns="45720" rIns="91440" bIns="45720" rtlCol="0" anchor="ctr"/>
                  <a:lstStyle/>
                  <a:p>
                    <a:pPr algn="ctr"/>
                    <a:endParaRPr lang="en-US"/>
                  </a:p>
                </p:txBody>
              </p:sp>
              <p:pic>
                <p:nvPicPr>
                  <p:cNvPr id="189" name="Picture 188"/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7154476" y="9789520"/>
                    <a:ext cx="1181100" cy="813435"/>
                  </a:xfrm>
                  <a:prstGeom prst="rect">
                    <a:avLst/>
                  </a:prstGeom>
                </p:spPr>
              </p:pic>
              <p:pic>
                <p:nvPicPr>
                  <p:cNvPr id="191" name="Picture 190"/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23970429" y="8518058"/>
                    <a:ext cx="1181100" cy="813435"/>
                  </a:xfrm>
                  <a:prstGeom prst="rect">
                    <a:avLst/>
                  </a:prstGeom>
                </p:spPr>
              </p:pic>
              <p:sp>
                <p:nvSpPr>
                  <p:cNvPr id="193" name="Right Arrow 192"/>
                  <p:cNvSpPr/>
                  <p:nvPr/>
                </p:nvSpPr>
                <p:spPr>
                  <a:xfrm>
                    <a:off x="22895162" y="9375520"/>
                    <a:ext cx="1027152" cy="373477"/>
                  </a:xfrm>
                  <a:prstGeom prst="rightArrow">
                    <a:avLst/>
                  </a:prstGeom>
                  <a:solidFill>
                    <a:srgbClr val="800000"/>
                  </a:solidFill>
                  <a:ln>
                    <a:solidFill>
                      <a:srgbClr val="80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40" tIns="45720" rIns="91440" bIns="45720"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94" name="TextBox 193"/>
                  <p:cNvSpPr txBox="1"/>
                  <p:nvPr/>
                </p:nvSpPr>
                <p:spPr>
                  <a:xfrm>
                    <a:off x="22945956" y="8887658"/>
                    <a:ext cx="932792" cy="523220"/>
                  </a:xfrm>
                  <a:prstGeom prst="rect">
                    <a:avLst/>
                  </a:prstGeom>
                  <a:noFill/>
                </p:spPr>
                <p:txBody>
                  <a:bodyPr wrap="none" lIns="91440" tIns="45720" rIns="91440" bIns="45720" rtlCol="0">
                    <a:spAutoFit/>
                  </a:bodyPr>
                  <a:lstStyle/>
                  <a:p>
                    <a:r>
                      <a:rPr lang="en-US" sz="2800" b="1" dirty="0"/>
                      <a:t>PASS</a:t>
                    </a:r>
                  </a:p>
                </p:txBody>
              </p:sp>
              <p:sp>
                <p:nvSpPr>
                  <p:cNvPr id="196" name="Right Arrow 195"/>
                  <p:cNvSpPr/>
                  <p:nvPr/>
                </p:nvSpPr>
                <p:spPr>
                  <a:xfrm>
                    <a:off x="22898156" y="10947147"/>
                    <a:ext cx="1027152" cy="373477"/>
                  </a:xfrm>
                  <a:prstGeom prst="rightArrow">
                    <a:avLst/>
                  </a:prstGeom>
                  <a:solidFill>
                    <a:srgbClr val="800000"/>
                  </a:solidFill>
                  <a:ln>
                    <a:solidFill>
                      <a:srgbClr val="80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40" tIns="45720" rIns="91440" bIns="45720" rtlCol="0" anchor="ctr"/>
                  <a:lstStyle/>
                  <a:p>
                    <a:pPr algn="ctr"/>
                    <a:endParaRPr lang="en-US"/>
                  </a:p>
                </p:txBody>
              </p:sp>
              <p:pic>
                <p:nvPicPr>
                  <p:cNvPr id="197" name="Picture 196"/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24138595" y="8572539"/>
                    <a:ext cx="954057" cy="896347"/>
                  </a:xfrm>
                  <a:prstGeom prst="rect">
                    <a:avLst/>
                  </a:prstGeom>
                </p:spPr>
              </p:pic>
              <p:sp>
                <p:nvSpPr>
                  <p:cNvPr id="198" name="Multiply 197"/>
                  <p:cNvSpPr>
                    <a:spLocks noChangeAspect="1"/>
                  </p:cNvSpPr>
                  <p:nvPr/>
                </p:nvSpPr>
                <p:spPr>
                  <a:xfrm>
                    <a:off x="23891136" y="10682696"/>
                    <a:ext cx="940680" cy="955606"/>
                  </a:xfrm>
                  <a:prstGeom prst="mathMultiply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40" tIns="45720" rIns="91440" bIns="45720" rtlCol="0" anchor="ctr"/>
                  <a:lstStyle/>
                  <a:p>
                    <a:pPr algn="ctr"/>
                    <a:endParaRPr lang="en-US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200" name="Multiply 199"/>
                  <p:cNvSpPr>
                    <a:spLocks noChangeAspect="1"/>
                  </p:cNvSpPr>
                  <p:nvPr/>
                </p:nvSpPr>
                <p:spPr>
                  <a:xfrm>
                    <a:off x="23872088" y="9565197"/>
                    <a:ext cx="940680" cy="955606"/>
                  </a:xfrm>
                  <a:prstGeom prst="mathMultiply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lIns="91440" tIns="45720" rIns="91440" bIns="45720" rtlCol="0" anchor="ctr"/>
                  <a:lstStyle/>
                  <a:p>
                    <a:pPr algn="ctr"/>
                    <a:endParaRPr lang="en-US">
                      <a:solidFill>
                        <a:srgbClr val="FF0000"/>
                      </a:solidFill>
                    </a:endParaRPr>
                  </a:p>
                </p:txBody>
              </p:sp>
              <p:grpSp>
                <p:nvGrpSpPr>
                  <p:cNvPr id="880" name="Group 879"/>
                  <p:cNvGrpSpPr/>
                  <p:nvPr/>
                </p:nvGrpSpPr>
                <p:grpSpPr>
                  <a:xfrm>
                    <a:off x="19789775" y="9235336"/>
                    <a:ext cx="2434971" cy="2031515"/>
                    <a:chOff x="19789775" y="9235336"/>
                    <a:chExt cx="2434971" cy="2031515"/>
                  </a:xfrm>
                </p:grpSpPr>
                <p:grpSp>
                  <p:nvGrpSpPr>
                    <p:cNvPr id="52" name="Group 51"/>
                    <p:cNvGrpSpPr/>
                    <p:nvPr/>
                  </p:nvGrpSpPr>
                  <p:grpSpPr>
                    <a:xfrm>
                      <a:off x="19789775" y="9296137"/>
                      <a:ext cx="2434971" cy="1813115"/>
                      <a:chOff x="3454955" y="2670363"/>
                      <a:chExt cx="2434972" cy="1813117"/>
                    </a:xfrm>
                    <a:solidFill>
                      <a:srgbClr val="10253F"/>
                    </a:solidFill>
                  </p:grpSpPr>
                  <p:grpSp>
                    <p:nvGrpSpPr>
                      <p:cNvPr id="53" name="Group 52"/>
                      <p:cNvGrpSpPr>
                        <a:grpSpLocks noChangeAspect="1"/>
                      </p:cNvGrpSpPr>
                      <p:nvPr/>
                    </p:nvGrpSpPr>
                    <p:grpSpPr>
                      <a:xfrm>
                        <a:off x="3454955" y="2670363"/>
                        <a:ext cx="1233724" cy="929423"/>
                        <a:chOff x="428328" y="2110982"/>
                        <a:chExt cx="3273181" cy="2582606"/>
                      </a:xfrm>
                      <a:grpFill/>
                    </p:grpSpPr>
                    <p:cxnSp>
                      <p:nvCxnSpPr>
                        <p:cNvPr id="156" name="Straight Connector 155"/>
                        <p:cNvCxnSpPr/>
                        <p:nvPr/>
                      </p:nvCxnSpPr>
                      <p:spPr>
                        <a:xfrm>
                          <a:off x="3331890" y="2135878"/>
                          <a:ext cx="0" cy="2557710"/>
                        </a:xfrm>
                        <a:prstGeom prst="line">
                          <a:avLst/>
                        </a:prstGeom>
                        <a:grpFill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57" name="Straight Connector 156"/>
                        <p:cNvCxnSpPr/>
                        <p:nvPr/>
                      </p:nvCxnSpPr>
                      <p:spPr>
                        <a:xfrm>
                          <a:off x="2704366" y="2129654"/>
                          <a:ext cx="0" cy="2557710"/>
                        </a:xfrm>
                        <a:prstGeom prst="line">
                          <a:avLst/>
                        </a:prstGeom>
                        <a:grpFill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58" name="Straight Connector 157"/>
                        <p:cNvCxnSpPr/>
                        <p:nvPr/>
                      </p:nvCxnSpPr>
                      <p:spPr>
                        <a:xfrm>
                          <a:off x="2076842" y="2123430"/>
                          <a:ext cx="0" cy="2557710"/>
                        </a:xfrm>
                        <a:prstGeom prst="line">
                          <a:avLst/>
                        </a:prstGeom>
                        <a:grpFill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59" name="Straight Connector 158"/>
                        <p:cNvCxnSpPr/>
                        <p:nvPr/>
                      </p:nvCxnSpPr>
                      <p:spPr>
                        <a:xfrm>
                          <a:off x="449881" y="4281301"/>
                          <a:ext cx="3251628" cy="0"/>
                        </a:xfrm>
                        <a:prstGeom prst="line">
                          <a:avLst/>
                        </a:prstGeom>
                        <a:grpFill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60" name="Straight Connector 159"/>
                        <p:cNvCxnSpPr/>
                        <p:nvPr/>
                      </p:nvCxnSpPr>
                      <p:spPr>
                        <a:xfrm>
                          <a:off x="443673" y="3690373"/>
                          <a:ext cx="3251628" cy="0"/>
                        </a:xfrm>
                        <a:prstGeom prst="line">
                          <a:avLst/>
                        </a:prstGeom>
                        <a:grpFill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61" name="Straight Connector 160"/>
                        <p:cNvCxnSpPr/>
                        <p:nvPr/>
                      </p:nvCxnSpPr>
                      <p:spPr>
                        <a:xfrm>
                          <a:off x="1449318" y="2117206"/>
                          <a:ext cx="0" cy="2557710"/>
                        </a:xfrm>
                        <a:prstGeom prst="line">
                          <a:avLst/>
                        </a:prstGeom>
                        <a:grpFill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62" name="Straight Connector 161"/>
                        <p:cNvCxnSpPr/>
                        <p:nvPr/>
                      </p:nvCxnSpPr>
                      <p:spPr>
                        <a:xfrm>
                          <a:off x="812657" y="2110982"/>
                          <a:ext cx="0" cy="2557710"/>
                        </a:xfrm>
                        <a:prstGeom prst="line">
                          <a:avLst/>
                        </a:prstGeom>
                        <a:grpFill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63" name="Straight Connector 162"/>
                        <p:cNvCxnSpPr/>
                        <p:nvPr/>
                      </p:nvCxnSpPr>
                      <p:spPr>
                        <a:xfrm>
                          <a:off x="429848" y="2495297"/>
                          <a:ext cx="3251628" cy="0"/>
                        </a:xfrm>
                        <a:prstGeom prst="line">
                          <a:avLst/>
                        </a:prstGeom>
                        <a:grpFill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64" name="Straight Connector 163"/>
                        <p:cNvCxnSpPr/>
                        <p:nvPr/>
                      </p:nvCxnSpPr>
                      <p:spPr>
                        <a:xfrm>
                          <a:off x="428328" y="3090309"/>
                          <a:ext cx="3251628" cy="0"/>
                        </a:xfrm>
                        <a:prstGeom prst="line">
                          <a:avLst/>
                        </a:prstGeom>
                        <a:grpFill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grpSp>
                      <p:nvGrpSpPr>
                        <p:cNvPr id="165" name="Group 164"/>
                        <p:cNvGrpSpPr/>
                        <p:nvPr/>
                      </p:nvGrpSpPr>
                      <p:grpSpPr>
                        <a:xfrm>
                          <a:off x="534160" y="2226069"/>
                          <a:ext cx="3067764" cy="525790"/>
                          <a:chOff x="534160" y="2226069"/>
                          <a:chExt cx="3067764" cy="525790"/>
                        </a:xfrm>
                        <a:grpFill/>
                      </p:grpSpPr>
                      <p:sp>
                        <p:nvSpPr>
                          <p:cNvPr id="184" name="Oval 183"/>
                          <p:cNvSpPr/>
                          <p:nvPr/>
                        </p:nvSpPr>
                        <p:spPr>
                          <a:xfrm>
                            <a:off x="534160" y="2232277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85" name="Oval 184"/>
                          <p:cNvSpPr/>
                          <p:nvPr/>
                        </p:nvSpPr>
                        <p:spPr>
                          <a:xfrm>
                            <a:off x="1176697" y="2230725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86" name="Oval 185"/>
                          <p:cNvSpPr/>
                          <p:nvPr/>
                        </p:nvSpPr>
                        <p:spPr>
                          <a:xfrm>
                            <a:off x="1800961" y="2229173"/>
                            <a:ext cx="543300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87" name="Oval 186"/>
                          <p:cNvSpPr/>
                          <p:nvPr/>
                        </p:nvSpPr>
                        <p:spPr>
                          <a:xfrm>
                            <a:off x="2434360" y="2227621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88" name="Oval 187"/>
                          <p:cNvSpPr/>
                          <p:nvPr/>
                        </p:nvSpPr>
                        <p:spPr>
                          <a:xfrm>
                            <a:off x="3058623" y="2226069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</p:grpSp>
                    <p:grpSp>
                      <p:nvGrpSpPr>
                        <p:cNvPr id="166" name="Group 165"/>
                        <p:cNvGrpSpPr/>
                        <p:nvPr/>
                      </p:nvGrpSpPr>
                      <p:grpSpPr>
                        <a:xfrm>
                          <a:off x="541777" y="2821081"/>
                          <a:ext cx="3058627" cy="525790"/>
                          <a:chOff x="534160" y="2226069"/>
                          <a:chExt cx="3058627" cy="525790"/>
                        </a:xfrm>
                        <a:grpFill/>
                      </p:grpSpPr>
                      <p:sp>
                        <p:nvSpPr>
                          <p:cNvPr id="179" name="Oval 178"/>
                          <p:cNvSpPr/>
                          <p:nvPr/>
                        </p:nvSpPr>
                        <p:spPr>
                          <a:xfrm>
                            <a:off x="534160" y="2232277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80" name="Oval 179"/>
                          <p:cNvSpPr/>
                          <p:nvPr/>
                        </p:nvSpPr>
                        <p:spPr>
                          <a:xfrm>
                            <a:off x="1167560" y="2230725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81" name="Oval 180"/>
                          <p:cNvSpPr/>
                          <p:nvPr/>
                        </p:nvSpPr>
                        <p:spPr>
                          <a:xfrm>
                            <a:off x="1800960" y="2229173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82" name="Oval 181"/>
                          <p:cNvSpPr/>
                          <p:nvPr/>
                        </p:nvSpPr>
                        <p:spPr>
                          <a:xfrm>
                            <a:off x="2425223" y="2227621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83" name="Oval 182"/>
                          <p:cNvSpPr/>
                          <p:nvPr/>
                        </p:nvSpPr>
                        <p:spPr>
                          <a:xfrm>
                            <a:off x="3049486" y="2226069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</p:grpSp>
                    <p:grpSp>
                      <p:nvGrpSpPr>
                        <p:cNvPr id="167" name="Group 166"/>
                        <p:cNvGrpSpPr/>
                        <p:nvPr/>
                      </p:nvGrpSpPr>
                      <p:grpSpPr>
                        <a:xfrm>
                          <a:off x="538848" y="3430281"/>
                          <a:ext cx="3067764" cy="525790"/>
                          <a:chOff x="543297" y="2226069"/>
                          <a:chExt cx="3067764" cy="525790"/>
                        </a:xfrm>
                        <a:grpFill/>
                      </p:grpSpPr>
                      <p:sp>
                        <p:nvSpPr>
                          <p:cNvPr id="174" name="Oval 173"/>
                          <p:cNvSpPr/>
                          <p:nvPr/>
                        </p:nvSpPr>
                        <p:spPr>
                          <a:xfrm>
                            <a:off x="543297" y="2232277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75" name="Oval 174"/>
                          <p:cNvSpPr/>
                          <p:nvPr/>
                        </p:nvSpPr>
                        <p:spPr>
                          <a:xfrm>
                            <a:off x="1176697" y="2230725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76" name="Oval 175"/>
                          <p:cNvSpPr/>
                          <p:nvPr/>
                        </p:nvSpPr>
                        <p:spPr>
                          <a:xfrm>
                            <a:off x="1810097" y="2229173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77" name="Oval 176"/>
                          <p:cNvSpPr/>
                          <p:nvPr/>
                        </p:nvSpPr>
                        <p:spPr>
                          <a:xfrm>
                            <a:off x="2434360" y="2227621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78" name="Oval 177"/>
                          <p:cNvSpPr/>
                          <p:nvPr/>
                        </p:nvSpPr>
                        <p:spPr>
                          <a:xfrm>
                            <a:off x="3067760" y="2226069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</p:grpSp>
                    <p:grpSp>
                      <p:nvGrpSpPr>
                        <p:cNvPr id="168" name="Group 167"/>
                        <p:cNvGrpSpPr/>
                        <p:nvPr/>
                      </p:nvGrpSpPr>
                      <p:grpSpPr>
                        <a:xfrm>
                          <a:off x="535919" y="4030345"/>
                          <a:ext cx="3067764" cy="525790"/>
                          <a:chOff x="543297" y="2226069"/>
                          <a:chExt cx="3067764" cy="525790"/>
                        </a:xfrm>
                        <a:grpFill/>
                      </p:grpSpPr>
                      <p:sp>
                        <p:nvSpPr>
                          <p:cNvPr id="169" name="Oval 168"/>
                          <p:cNvSpPr/>
                          <p:nvPr/>
                        </p:nvSpPr>
                        <p:spPr>
                          <a:xfrm>
                            <a:off x="543297" y="2232277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70" name="Oval 169"/>
                          <p:cNvSpPr/>
                          <p:nvPr/>
                        </p:nvSpPr>
                        <p:spPr>
                          <a:xfrm>
                            <a:off x="1185834" y="2230725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71" name="Oval 170"/>
                          <p:cNvSpPr/>
                          <p:nvPr/>
                        </p:nvSpPr>
                        <p:spPr>
                          <a:xfrm>
                            <a:off x="1810097" y="2229173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72" name="Oval 171"/>
                          <p:cNvSpPr/>
                          <p:nvPr/>
                        </p:nvSpPr>
                        <p:spPr>
                          <a:xfrm>
                            <a:off x="2443497" y="2227621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73" name="Oval 172"/>
                          <p:cNvSpPr/>
                          <p:nvPr/>
                        </p:nvSpPr>
                        <p:spPr>
                          <a:xfrm>
                            <a:off x="3067760" y="2226069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</p:grpSp>
                  </p:grpSp>
                  <p:grpSp>
                    <p:nvGrpSpPr>
                      <p:cNvPr id="54" name="Group 53"/>
                      <p:cNvGrpSpPr>
                        <a:grpSpLocks noChangeAspect="1"/>
                      </p:cNvGrpSpPr>
                      <p:nvPr/>
                    </p:nvGrpSpPr>
                    <p:grpSpPr>
                      <a:xfrm>
                        <a:off x="3457947" y="3551049"/>
                        <a:ext cx="1233724" cy="929423"/>
                        <a:chOff x="428328" y="2110982"/>
                        <a:chExt cx="3273181" cy="2582606"/>
                      </a:xfrm>
                      <a:grpFill/>
                    </p:grpSpPr>
                    <p:cxnSp>
                      <p:nvCxnSpPr>
                        <p:cNvPr id="123" name="Straight Connector 122"/>
                        <p:cNvCxnSpPr/>
                        <p:nvPr/>
                      </p:nvCxnSpPr>
                      <p:spPr>
                        <a:xfrm>
                          <a:off x="3331890" y="2135878"/>
                          <a:ext cx="0" cy="2557710"/>
                        </a:xfrm>
                        <a:prstGeom prst="line">
                          <a:avLst/>
                        </a:prstGeom>
                        <a:grpFill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24" name="Straight Connector 123"/>
                        <p:cNvCxnSpPr/>
                        <p:nvPr/>
                      </p:nvCxnSpPr>
                      <p:spPr>
                        <a:xfrm>
                          <a:off x="2704366" y="2129654"/>
                          <a:ext cx="0" cy="2557710"/>
                        </a:xfrm>
                        <a:prstGeom prst="line">
                          <a:avLst/>
                        </a:prstGeom>
                        <a:grpFill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25" name="Straight Connector 124"/>
                        <p:cNvCxnSpPr/>
                        <p:nvPr/>
                      </p:nvCxnSpPr>
                      <p:spPr>
                        <a:xfrm>
                          <a:off x="2076842" y="2123430"/>
                          <a:ext cx="0" cy="2557710"/>
                        </a:xfrm>
                        <a:prstGeom prst="line">
                          <a:avLst/>
                        </a:prstGeom>
                        <a:grpFill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26" name="Straight Connector 125"/>
                        <p:cNvCxnSpPr/>
                        <p:nvPr/>
                      </p:nvCxnSpPr>
                      <p:spPr>
                        <a:xfrm>
                          <a:off x="449881" y="4281301"/>
                          <a:ext cx="3251628" cy="0"/>
                        </a:xfrm>
                        <a:prstGeom prst="line">
                          <a:avLst/>
                        </a:prstGeom>
                        <a:grpFill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27" name="Straight Connector 126"/>
                        <p:cNvCxnSpPr/>
                        <p:nvPr/>
                      </p:nvCxnSpPr>
                      <p:spPr>
                        <a:xfrm>
                          <a:off x="443673" y="3690373"/>
                          <a:ext cx="3251628" cy="0"/>
                        </a:xfrm>
                        <a:prstGeom prst="line">
                          <a:avLst/>
                        </a:prstGeom>
                        <a:grpFill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28" name="Straight Connector 127"/>
                        <p:cNvCxnSpPr/>
                        <p:nvPr/>
                      </p:nvCxnSpPr>
                      <p:spPr>
                        <a:xfrm>
                          <a:off x="1449318" y="2117206"/>
                          <a:ext cx="0" cy="2557710"/>
                        </a:xfrm>
                        <a:prstGeom prst="line">
                          <a:avLst/>
                        </a:prstGeom>
                        <a:grpFill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29" name="Straight Connector 128"/>
                        <p:cNvCxnSpPr/>
                        <p:nvPr/>
                      </p:nvCxnSpPr>
                      <p:spPr>
                        <a:xfrm>
                          <a:off x="812657" y="2110982"/>
                          <a:ext cx="0" cy="2557710"/>
                        </a:xfrm>
                        <a:prstGeom prst="line">
                          <a:avLst/>
                        </a:prstGeom>
                        <a:grpFill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30" name="Straight Connector 129"/>
                        <p:cNvCxnSpPr/>
                        <p:nvPr/>
                      </p:nvCxnSpPr>
                      <p:spPr>
                        <a:xfrm>
                          <a:off x="429848" y="2495297"/>
                          <a:ext cx="3251628" cy="0"/>
                        </a:xfrm>
                        <a:prstGeom prst="line">
                          <a:avLst/>
                        </a:prstGeom>
                        <a:grpFill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31" name="Straight Connector 130"/>
                        <p:cNvCxnSpPr/>
                        <p:nvPr/>
                      </p:nvCxnSpPr>
                      <p:spPr>
                        <a:xfrm>
                          <a:off x="428328" y="3090309"/>
                          <a:ext cx="3251628" cy="0"/>
                        </a:xfrm>
                        <a:prstGeom prst="line">
                          <a:avLst/>
                        </a:prstGeom>
                        <a:grpFill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grpSp>
                      <p:nvGrpSpPr>
                        <p:cNvPr id="132" name="Group 131"/>
                        <p:cNvGrpSpPr/>
                        <p:nvPr/>
                      </p:nvGrpSpPr>
                      <p:grpSpPr>
                        <a:xfrm>
                          <a:off x="534160" y="2226069"/>
                          <a:ext cx="3067764" cy="525790"/>
                          <a:chOff x="534160" y="2226069"/>
                          <a:chExt cx="3067764" cy="525790"/>
                        </a:xfrm>
                        <a:grpFill/>
                      </p:grpSpPr>
                      <p:sp>
                        <p:nvSpPr>
                          <p:cNvPr id="151" name="Oval 150"/>
                          <p:cNvSpPr/>
                          <p:nvPr/>
                        </p:nvSpPr>
                        <p:spPr>
                          <a:xfrm>
                            <a:off x="534160" y="2232277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52" name="Oval 151"/>
                          <p:cNvSpPr/>
                          <p:nvPr/>
                        </p:nvSpPr>
                        <p:spPr>
                          <a:xfrm>
                            <a:off x="1176697" y="2230725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53" name="Oval 152"/>
                          <p:cNvSpPr/>
                          <p:nvPr/>
                        </p:nvSpPr>
                        <p:spPr>
                          <a:xfrm>
                            <a:off x="1800961" y="2229173"/>
                            <a:ext cx="543300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54" name="Oval 153"/>
                          <p:cNvSpPr/>
                          <p:nvPr/>
                        </p:nvSpPr>
                        <p:spPr>
                          <a:xfrm>
                            <a:off x="2434360" y="2227621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55" name="Oval 154"/>
                          <p:cNvSpPr/>
                          <p:nvPr/>
                        </p:nvSpPr>
                        <p:spPr>
                          <a:xfrm>
                            <a:off x="3058623" y="2226069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</p:grpSp>
                    <p:grpSp>
                      <p:nvGrpSpPr>
                        <p:cNvPr id="133" name="Group 132"/>
                        <p:cNvGrpSpPr/>
                        <p:nvPr/>
                      </p:nvGrpSpPr>
                      <p:grpSpPr>
                        <a:xfrm>
                          <a:off x="541777" y="2821081"/>
                          <a:ext cx="3058627" cy="525790"/>
                          <a:chOff x="534160" y="2226069"/>
                          <a:chExt cx="3058627" cy="525790"/>
                        </a:xfrm>
                        <a:grpFill/>
                      </p:grpSpPr>
                      <p:sp>
                        <p:nvSpPr>
                          <p:cNvPr id="146" name="Oval 145"/>
                          <p:cNvSpPr/>
                          <p:nvPr/>
                        </p:nvSpPr>
                        <p:spPr>
                          <a:xfrm>
                            <a:off x="534160" y="2232277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47" name="Oval 146"/>
                          <p:cNvSpPr/>
                          <p:nvPr/>
                        </p:nvSpPr>
                        <p:spPr>
                          <a:xfrm>
                            <a:off x="1167560" y="2230725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48" name="Oval 147"/>
                          <p:cNvSpPr/>
                          <p:nvPr/>
                        </p:nvSpPr>
                        <p:spPr>
                          <a:xfrm>
                            <a:off x="1800960" y="2229173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49" name="Oval 148"/>
                          <p:cNvSpPr/>
                          <p:nvPr/>
                        </p:nvSpPr>
                        <p:spPr>
                          <a:xfrm>
                            <a:off x="2425223" y="2227621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50" name="Oval 149"/>
                          <p:cNvSpPr/>
                          <p:nvPr/>
                        </p:nvSpPr>
                        <p:spPr>
                          <a:xfrm>
                            <a:off x="3049486" y="2226069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</p:grpSp>
                    <p:grpSp>
                      <p:nvGrpSpPr>
                        <p:cNvPr id="134" name="Group 133"/>
                        <p:cNvGrpSpPr/>
                        <p:nvPr/>
                      </p:nvGrpSpPr>
                      <p:grpSpPr>
                        <a:xfrm>
                          <a:off x="538848" y="3430281"/>
                          <a:ext cx="3067764" cy="525790"/>
                          <a:chOff x="543297" y="2226069"/>
                          <a:chExt cx="3067764" cy="525790"/>
                        </a:xfrm>
                        <a:grpFill/>
                      </p:grpSpPr>
                      <p:sp>
                        <p:nvSpPr>
                          <p:cNvPr id="141" name="Oval 140"/>
                          <p:cNvSpPr/>
                          <p:nvPr/>
                        </p:nvSpPr>
                        <p:spPr>
                          <a:xfrm>
                            <a:off x="543297" y="2232277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42" name="Oval 141"/>
                          <p:cNvSpPr/>
                          <p:nvPr/>
                        </p:nvSpPr>
                        <p:spPr>
                          <a:xfrm>
                            <a:off x="1176697" y="2230725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43" name="Oval 142"/>
                          <p:cNvSpPr/>
                          <p:nvPr/>
                        </p:nvSpPr>
                        <p:spPr>
                          <a:xfrm>
                            <a:off x="1810097" y="2229173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44" name="Oval 143"/>
                          <p:cNvSpPr/>
                          <p:nvPr/>
                        </p:nvSpPr>
                        <p:spPr>
                          <a:xfrm>
                            <a:off x="2434360" y="2227621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45" name="Oval 144"/>
                          <p:cNvSpPr/>
                          <p:nvPr/>
                        </p:nvSpPr>
                        <p:spPr>
                          <a:xfrm>
                            <a:off x="3067760" y="2226069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</p:grpSp>
                    <p:grpSp>
                      <p:nvGrpSpPr>
                        <p:cNvPr id="135" name="Group 134"/>
                        <p:cNvGrpSpPr/>
                        <p:nvPr/>
                      </p:nvGrpSpPr>
                      <p:grpSpPr>
                        <a:xfrm>
                          <a:off x="535919" y="4030345"/>
                          <a:ext cx="3067764" cy="525790"/>
                          <a:chOff x="543297" y="2226069"/>
                          <a:chExt cx="3067764" cy="525790"/>
                        </a:xfrm>
                        <a:grpFill/>
                      </p:grpSpPr>
                      <p:sp>
                        <p:nvSpPr>
                          <p:cNvPr id="136" name="Oval 135"/>
                          <p:cNvSpPr/>
                          <p:nvPr/>
                        </p:nvSpPr>
                        <p:spPr>
                          <a:xfrm>
                            <a:off x="543297" y="2232277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37" name="Oval 136"/>
                          <p:cNvSpPr/>
                          <p:nvPr/>
                        </p:nvSpPr>
                        <p:spPr>
                          <a:xfrm>
                            <a:off x="1185834" y="2230725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38" name="Oval 137"/>
                          <p:cNvSpPr/>
                          <p:nvPr/>
                        </p:nvSpPr>
                        <p:spPr>
                          <a:xfrm>
                            <a:off x="1810097" y="2229173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39" name="Oval 138"/>
                          <p:cNvSpPr/>
                          <p:nvPr/>
                        </p:nvSpPr>
                        <p:spPr>
                          <a:xfrm>
                            <a:off x="2443497" y="2227621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40" name="Oval 139"/>
                          <p:cNvSpPr/>
                          <p:nvPr/>
                        </p:nvSpPr>
                        <p:spPr>
                          <a:xfrm>
                            <a:off x="3067760" y="2226069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</p:grpSp>
                  </p:grpSp>
                  <p:grpSp>
                    <p:nvGrpSpPr>
                      <p:cNvPr id="55" name="Group 54"/>
                      <p:cNvGrpSpPr>
                        <a:grpSpLocks noChangeAspect="1"/>
                      </p:cNvGrpSpPr>
                      <p:nvPr/>
                    </p:nvGrpSpPr>
                    <p:grpSpPr>
                      <a:xfrm>
                        <a:off x="4653211" y="2673371"/>
                        <a:ext cx="1233724" cy="929423"/>
                        <a:chOff x="428328" y="2110982"/>
                        <a:chExt cx="3273181" cy="2582606"/>
                      </a:xfrm>
                      <a:grpFill/>
                    </p:grpSpPr>
                    <p:cxnSp>
                      <p:nvCxnSpPr>
                        <p:cNvPr id="90" name="Straight Connector 89"/>
                        <p:cNvCxnSpPr/>
                        <p:nvPr/>
                      </p:nvCxnSpPr>
                      <p:spPr>
                        <a:xfrm>
                          <a:off x="3331890" y="2135878"/>
                          <a:ext cx="0" cy="2557710"/>
                        </a:xfrm>
                        <a:prstGeom prst="line">
                          <a:avLst/>
                        </a:prstGeom>
                        <a:grpFill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91" name="Straight Connector 90"/>
                        <p:cNvCxnSpPr/>
                        <p:nvPr/>
                      </p:nvCxnSpPr>
                      <p:spPr>
                        <a:xfrm>
                          <a:off x="2704366" y="2129654"/>
                          <a:ext cx="0" cy="2557710"/>
                        </a:xfrm>
                        <a:prstGeom prst="line">
                          <a:avLst/>
                        </a:prstGeom>
                        <a:grpFill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92" name="Straight Connector 91"/>
                        <p:cNvCxnSpPr/>
                        <p:nvPr/>
                      </p:nvCxnSpPr>
                      <p:spPr>
                        <a:xfrm>
                          <a:off x="2076842" y="2123430"/>
                          <a:ext cx="0" cy="2557710"/>
                        </a:xfrm>
                        <a:prstGeom prst="line">
                          <a:avLst/>
                        </a:prstGeom>
                        <a:grpFill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93" name="Straight Connector 92"/>
                        <p:cNvCxnSpPr/>
                        <p:nvPr/>
                      </p:nvCxnSpPr>
                      <p:spPr>
                        <a:xfrm>
                          <a:off x="449881" y="4281301"/>
                          <a:ext cx="3251628" cy="0"/>
                        </a:xfrm>
                        <a:prstGeom prst="line">
                          <a:avLst/>
                        </a:prstGeom>
                        <a:grpFill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94" name="Straight Connector 93"/>
                        <p:cNvCxnSpPr/>
                        <p:nvPr/>
                      </p:nvCxnSpPr>
                      <p:spPr>
                        <a:xfrm>
                          <a:off x="443673" y="3690373"/>
                          <a:ext cx="3251628" cy="0"/>
                        </a:xfrm>
                        <a:prstGeom prst="line">
                          <a:avLst/>
                        </a:prstGeom>
                        <a:grpFill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95" name="Straight Connector 94"/>
                        <p:cNvCxnSpPr/>
                        <p:nvPr/>
                      </p:nvCxnSpPr>
                      <p:spPr>
                        <a:xfrm>
                          <a:off x="1449318" y="2117206"/>
                          <a:ext cx="0" cy="2557710"/>
                        </a:xfrm>
                        <a:prstGeom prst="line">
                          <a:avLst/>
                        </a:prstGeom>
                        <a:grpFill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96" name="Straight Connector 95"/>
                        <p:cNvCxnSpPr/>
                        <p:nvPr/>
                      </p:nvCxnSpPr>
                      <p:spPr>
                        <a:xfrm>
                          <a:off x="812657" y="2110982"/>
                          <a:ext cx="0" cy="2557710"/>
                        </a:xfrm>
                        <a:prstGeom prst="line">
                          <a:avLst/>
                        </a:prstGeom>
                        <a:grpFill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97" name="Straight Connector 96"/>
                        <p:cNvCxnSpPr/>
                        <p:nvPr/>
                      </p:nvCxnSpPr>
                      <p:spPr>
                        <a:xfrm>
                          <a:off x="429848" y="2495297"/>
                          <a:ext cx="3251628" cy="0"/>
                        </a:xfrm>
                        <a:prstGeom prst="line">
                          <a:avLst/>
                        </a:prstGeom>
                        <a:grpFill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98" name="Straight Connector 97"/>
                        <p:cNvCxnSpPr/>
                        <p:nvPr/>
                      </p:nvCxnSpPr>
                      <p:spPr>
                        <a:xfrm>
                          <a:off x="428328" y="3090309"/>
                          <a:ext cx="3251628" cy="0"/>
                        </a:xfrm>
                        <a:prstGeom prst="line">
                          <a:avLst/>
                        </a:prstGeom>
                        <a:grpFill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grpSp>
                      <p:nvGrpSpPr>
                        <p:cNvPr id="99" name="Group 98"/>
                        <p:cNvGrpSpPr/>
                        <p:nvPr/>
                      </p:nvGrpSpPr>
                      <p:grpSpPr>
                        <a:xfrm>
                          <a:off x="534160" y="2226069"/>
                          <a:ext cx="3067764" cy="525790"/>
                          <a:chOff x="534160" y="2226069"/>
                          <a:chExt cx="3067764" cy="525790"/>
                        </a:xfrm>
                        <a:grpFill/>
                      </p:grpSpPr>
                      <p:sp>
                        <p:nvSpPr>
                          <p:cNvPr id="118" name="Oval 117"/>
                          <p:cNvSpPr/>
                          <p:nvPr/>
                        </p:nvSpPr>
                        <p:spPr>
                          <a:xfrm>
                            <a:off x="534160" y="2232277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19" name="Oval 118"/>
                          <p:cNvSpPr/>
                          <p:nvPr/>
                        </p:nvSpPr>
                        <p:spPr>
                          <a:xfrm>
                            <a:off x="1176697" y="2230725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20" name="Oval 119"/>
                          <p:cNvSpPr/>
                          <p:nvPr/>
                        </p:nvSpPr>
                        <p:spPr>
                          <a:xfrm>
                            <a:off x="1800961" y="2229173"/>
                            <a:ext cx="543300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21" name="Oval 120"/>
                          <p:cNvSpPr/>
                          <p:nvPr/>
                        </p:nvSpPr>
                        <p:spPr>
                          <a:xfrm>
                            <a:off x="2434360" y="2227621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22" name="Oval 121"/>
                          <p:cNvSpPr/>
                          <p:nvPr/>
                        </p:nvSpPr>
                        <p:spPr>
                          <a:xfrm>
                            <a:off x="3058623" y="2226069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</p:grpSp>
                    <p:grpSp>
                      <p:nvGrpSpPr>
                        <p:cNvPr id="100" name="Group 99"/>
                        <p:cNvGrpSpPr/>
                        <p:nvPr/>
                      </p:nvGrpSpPr>
                      <p:grpSpPr>
                        <a:xfrm>
                          <a:off x="541777" y="2821081"/>
                          <a:ext cx="3058627" cy="525790"/>
                          <a:chOff x="534160" y="2226069"/>
                          <a:chExt cx="3058627" cy="525790"/>
                        </a:xfrm>
                        <a:grpFill/>
                      </p:grpSpPr>
                      <p:sp>
                        <p:nvSpPr>
                          <p:cNvPr id="113" name="Oval 112"/>
                          <p:cNvSpPr/>
                          <p:nvPr/>
                        </p:nvSpPr>
                        <p:spPr>
                          <a:xfrm>
                            <a:off x="534160" y="2232277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14" name="Oval 113"/>
                          <p:cNvSpPr/>
                          <p:nvPr/>
                        </p:nvSpPr>
                        <p:spPr>
                          <a:xfrm>
                            <a:off x="1167560" y="2230725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15" name="Oval 114"/>
                          <p:cNvSpPr/>
                          <p:nvPr/>
                        </p:nvSpPr>
                        <p:spPr>
                          <a:xfrm>
                            <a:off x="1800960" y="2229173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16" name="Oval 115"/>
                          <p:cNvSpPr/>
                          <p:nvPr/>
                        </p:nvSpPr>
                        <p:spPr>
                          <a:xfrm>
                            <a:off x="2425223" y="2227621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17" name="Oval 116"/>
                          <p:cNvSpPr/>
                          <p:nvPr/>
                        </p:nvSpPr>
                        <p:spPr>
                          <a:xfrm>
                            <a:off x="3049486" y="2226069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</p:grpSp>
                    <p:grpSp>
                      <p:nvGrpSpPr>
                        <p:cNvPr id="101" name="Group 100"/>
                        <p:cNvGrpSpPr/>
                        <p:nvPr/>
                      </p:nvGrpSpPr>
                      <p:grpSpPr>
                        <a:xfrm>
                          <a:off x="538848" y="3430281"/>
                          <a:ext cx="3067764" cy="525790"/>
                          <a:chOff x="543297" y="2226069"/>
                          <a:chExt cx="3067764" cy="525790"/>
                        </a:xfrm>
                        <a:grpFill/>
                      </p:grpSpPr>
                      <p:sp>
                        <p:nvSpPr>
                          <p:cNvPr id="108" name="Oval 107"/>
                          <p:cNvSpPr/>
                          <p:nvPr/>
                        </p:nvSpPr>
                        <p:spPr>
                          <a:xfrm>
                            <a:off x="543297" y="2232277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09" name="Oval 108"/>
                          <p:cNvSpPr/>
                          <p:nvPr/>
                        </p:nvSpPr>
                        <p:spPr>
                          <a:xfrm>
                            <a:off x="1176697" y="2230725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10" name="Oval 109"/>
                          <p:cNvSpPr/>
                          <p:nvPr/>
                        </p:nvSpPr>
                        <p:spPr>
                          <a:xfrm>
                            <a:off x="1810097" y="2229173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11" name="Oval 110"/>
                          <p:cNvSpPr/>
                          <p:nvPr/>
                        </p:nvSpPr>
                        <p:spPr>
                          <a:xfrm>
                            <a:off x="2434360" y="2227621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12" name="Oval 111"/>
                          <p:cNvSpPr/>
                          <p:nvPr/>
                        </p:nvSpPr>
                        <p:spPr>
                          <a:xfrm>
                            <a:off x="3067760" y="2226069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</p:grpSp>
                    <p:grpSp>
                      <p:nvGrpSpPr>
                        <p:cNvPr id="102" name="Group 101"/>
                        <p:cNvGrpSpPr/>
                        <p:nvPr/>
                      </p:nvGrpSpPr>
                      <p:grpSpPr>
                        <a:xfrm>
                          <a:off x="535919" y="4030345"/>
                          <a:ext cx="3067764" cy="525790"/>
                          <a:chOff x="543297" y="2226069"/>
                          <a:chExt cx="3067764" cy="525790"/>
                        </a:xfrm>
                        <a:grpFill/>
                      </p:grpSpPr>
                      <p:sp>
                        <p:nvSpPr>
                          <p:cNvPr id="103" name="Oval 102"/>
                          <p:cNvSpPr/>
                          <p:nvPr/>
                        </p:nvSpPr>
                        <p:spPr>
                          <a:xfrm>
                            <a:off x="543297" y="2232277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04" name="Oval 103"/>
                          <p:cNvSpPr/>
                          <p:nvPr/>
                        </p:nvSpPr>
                        <p:spPr>
                          <a:xfrm>
                            <a:off x="1185834" y="2230725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05" name="Oval 104"/>
                          <p:cNvSpPr/>
                          <p:nvPr/>
                        </p:nvSpPr>
                        <p:spPr>
                          <a:xfrm>
                            <a:off x="1810097" y="2229173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06" name="Oval 105"/>
                          <p:cNvSpPr/>
                          <p:nvPr/>
                        </p:nvSpPr>
                        <p:spPr>
                          <a:xfrm>
                            <a:off x="2443497" y="2227621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107" name="Oval 106"/>
                          <p:cNvSpPr/>
                          <p:nvPr/>
                        </p:nvSpPr>
                        <p:spPr>
                          <a:xfrm>
                            <a:off x="3067760" y="2226069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</p:grpSp>
                  </p:grpSp>
                  <p:grpSp>
                    <p:nvGrpSpPr>
                      <p:cNvPr id="56" name="Group 55"/>
                      <p:cNvGrpSpPr>
                        <a:grpSpLocks noChangeAspect="1"/>
                      </p:cNvGrpSpPr>
                      <p:nvPr/>
                    </p:nvGrpSpPr>
                    <p:grpSpPr>
                      <a:xfrm>
                        <a:off x="4656203" y="3554057"/>
                        <a:ext cx="1233724" cy="929423"/>
                        <a:chOff x="428328" y="2110982"/>
                        <a:chExt cx="3273181" cy="2582606"/>
                      </a:xfrm>
                      <a:grpFill/>
                    </p:grpSpPr>
                    <p:cxnSp>
                      <p:nvCxnSpPr>
                        <p:cNvPr id="57" name="Straight Connector 56"/>
                        <p:cNvCxnSpPr/>
                        <p:nvPr/>
                      </p:nvCxnSpPr>
                      <p:spPr>
                        <a:xfrm>
                          <a:off x="3331890" y="2135878"/>
                          <a:ext cx="0" cy="2557710"/>
                        </a:xfrm>
                        <a:prstGeom prst="line">
                          <a:avLst/>
                        </a:prstGeom>
                        <a:grpFill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58" name="Straight Connector 57"/>
                        <p:cNvCxnSpPr/>
                        <p:nvPr/>
                      </p:nvCxnSpPr>
                      <p:spPr>
                        <a:xfrm>
                          <a:off x="2704366" y="2129654"/>
                          <a:ext cx="0" cy="2557710"/>
                        </a:xfrm>
                        <a:prstGeom prst="line">
                          <a:avLst/>
                        </a:prstGeom>
                        <a:grpFill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59" name="Straight Connector 58"/>
                        <p:cNvCxnSpPr/>
                        <p:nvPr/>
                      </p:nvCxnSpPr>
                      <p:spPr>
                        <a:xfrm>
                          <a:off x="2076842" y="2123430"/>
                          <a:ext cx="0" cy="2557710"/>
                        </a:xfrm>
                        <a:prstGeom prst="line">
                          <a:avLst/>
                        </a:prstGeom>
                        <a:grpFill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60" name="Straight Connector 59"/>
                        <p:cNvCxnSpPr/>
                        <p:nvPr/>
                      </p:nvCxnSpPr>
                      <p:spPr>
                        <a:xfrm>
                          <a:off x="449881" y="4281301"/>
                          <a:ext cx="3251628" cy="0"/>
                        </a:xfrm>
                        <a:prstGeom prst="line">
                          <a:avLst/>
                        </a:prstGeom>
                        <a:grpFill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61" name="Straight Connector 60"/>
                        <p:cNvCxnSpPr/>
                        <p:nvPr/>
                      </p:nvCxnSpPr>
                      <p:spPr>
                        <a:xfrm>
                          <a:off x="443673" y="3690373"/>
                          <a:ext cx="3251628" cy="0"/>
                        </a:xfrm>
                        <a:prstGeom prst="line">
                          <a:avLst/>
                        </a:prstGeom>
                        <a:grpFill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62" name="Straight Connector 61"/>
                        <p:cNvCxnSpPr/>
                        <p:nvPr/>
                      </p:nvCxnSpPr>
                      <p:spPr>
                        <a:xfrm>
                          <a:off x="1449318" y="2117206"/>
                          <a:ext cx="0" cy="2557710"/>
                        </a:xfrm>
                        <a:prstGeom prst="line">
                          <a:avLst/>
                        </a:prstGeom>
                        <a:grpFill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63" name="Straight Connector 62"/>
                        <p:cNvCxnSpPr/>
                        <p:nvPr/>
                      </p:nvCxnSpPr>
                      <p:spPr>
                        <a:xfrm>
                          <a:off x="812657" y="2110982"/>
                          <a:ext cx="0" cy="2557710"/>
                        </a:xfrm>
                        <a:prstGeom prst="line">
                          <a:avLst/>
                        </a:prstGeom>
                        <a:grpFill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64" name="Straight Connector 63"/>
                        <p:cNvCxnSpPr/>
                        <p:nvPr/>
                      </p:nvCxnSpPr>
                      <p:spPr>
                        <a:xfrm>
                          <a:off x="429848" y="2495297"/>
                          <a:ext cx="3251628" cy="0"/>
                        </a:xfrm>
                        <a:prstGeom prst="line">
                          <a:avLst/>
                        </a:prstGeom>
                        <a:grpFill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65" name="Straight Connector 64"/>
                        <p:cNvCxnSpPr/>
                        <p:nvPr/>
                      </p:nvCxnSpPr>
                      <p:spPr>
                        <a:xfrm>
                          <a:off x="428328" y="3090309"/>
                          <a:ext cx="3251628" cy="0"/>
                        </a:xfrm>
                        <a:prstGeom prst="line">
                          <a:avLst/>
                        </a:prstGeom>
                        <a:grpFill/>
                      </p:spPr>
                      <p:style>
                        <a:lnRef idx="2">
                          <a:schemeClr val="accent1"/>
                        </a:lnRef>
                        <a:fillRef idx="0">
                          <a:schemeClr val="accent1"/>
                        </a:fillRef>
                        <a:effectRef idx="1">
                          <a:schemeClr val="accent1"/>
                        </a:effectRef>
                        <a:fontRef idx="minor">
                          <a:schemeClr val="tx1"/>
                        </a:fontRef>
                      </p:style>
                    </p:cxnSp>
                    <p:grpSp>
                      <p:nvGrpSpPr>
                        <p:cNvPr id="66" name="Group 65"/>
                        <p:cNvGrpSpPr/>
                        <p:nvPr/>
                      </p:nvGrpSpPr>
                      <p:grpSpPr>
                        <a:xfrm>
                          <a:off x="534160" y="2226069"/>
                          <a:ext cx="3067764" cy="525790"/>
                          <a:chOff x="534160" y="2226069"/>
                          <a:chExt cx="3067764" cy="525790"/>
                        </a:xfrm>
                        <a:grpFill/>
                      </p:grpSpPr>
                      <p:sp>
                        <p:nvSpPr>
                          <p:cNvPr id="85" name="Oval 84"/>
                          <p:cNvSpPr/>
                          <p:nvPr/>
                        </p:nvSpPr>
                        <p:spPr>
                          <a:xfrm>
                            <a:off x="534160" y="2232277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86" name="Oval 85"/>
                          <p:cNvSpPr/>
                          <p:nvPr/>
                        </p:nvSpPr>
                        <p:spPr>
                          <a:xfrm>
                            <a:off x="1176697" y="2230725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87" name="Oval 86"/>
                          <p:cNvSpPr/>
                          <p:nvPr/>
                        </p:nvSpPr>
                        <p:spPr>
                          <a:xfrm>
                            <a:off x="1800961" y="2229173"/>
                            <a:ext cx="543300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88" name="Oval 87"/>
                          <p:cNvSpPr/>
                          <p:nvPr/>
                        </p:nvSpPr>
                        <p:spPr>
                          <a:xfrm>
                            <a:off x="2434360" y="2227621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89" name="Oval 88"/>
                          <p:cNvSpPr/>
                          <p:nvPr/>
                        </p:nvSpPr>
                        <p:spPr>
                          <a:xfrm>
                            <a:off x="3058623" y="2226069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</p:grpSp>
                    <p:grpSp>
                      <p:nvGrpSpPr>
                        <p:cNvPr id="67" name="Group 66"/>
                        <p:cNvGrpSpPr/>
                        <p:nvPr/>
                      </p:nvGrpSpPr>
                      <p:grpSpPr>
                        <a:xfrm>
                          <a:off x="541777" y="2821081"/>
                          <a:ext cx="3058627" cy="525790"/>
                          <a:chOff x="534160" y="2226069"/>
                          <a:chExt cx="3058627" cy="525790"/>
                        </a:xfrm>
                        <a:grpFill/>
                      </p:grpSpPr>
                      <p:sp>
                        <p:nvSpPr>
                          <p:cNvPr id="80" name="Oval 79"/>
                          <p:cNvSpPr/>
                          <p:nvPr/>
                        </p:nvSpPr>
                        <p:spPr>
                          <a:xfrm>
                            <a:off x="534160" y="2232277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81" name="Oval 80"/>
                          <p:cNvSpPr/>
                          <p:nvPr/>
                        </p:nvSpPr>
                        <p:spPr>
                          <a:xfrm>
                            <a:off x="1167560" y="2230725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82" name="Oval 81"/>
                          <p:cNvSpPr/>
                          <p:nvPr/>
                        </p:nvSpPr>
                        <p:spPr>
                          <a:xfrm>
                            <a:off x="1800960" y="2229173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83" name="Oval 82"/>
                          <p:cNvSpPr/>
                          <p:nvPr/>
                        </p:nvSpPr>
                        <p:spPr>
                          <a:xfrm>
                            <a:off x="2425223" y="2227621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84" name="Oval 83"/>
                          <p:cNvSpPr/>
                          <p:nvPr/>
                        </p:nvSpPr>
                        <p:spPr>
                          <a:xfrm>
                            <a:off x="3049486" y="2226069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</p:grpSp>
                    <p:grpSp>
                      <p:nvGrpSpPr>
                        <p:cNvPr id="68" name="Group 67"/>
                        <p:cNvGrpSpPr/>
                        <p:nvPr/>
                      </p:nvGrpSpPr>
                      <p:grpSpPr>
                        <a:xfrm>
                          <a:off x="538848" y="3430281"/>
                          <a:ext cx="3067764" cy="525790"/>
                          <a:chOff x="543297" y="2226069"/>
                          <a:chExt cx="3067764" cy="525790"/>
                        </a:xfrm>
                        <a:grpFill/>
                      </p:grpSpPr>
                      <p:sp>
                        <p:nvSpPr>
                          <p:cNvPr id="75" name="Oval 74"/>
                          <p:cNvSpPr/>
                          <p:nvPr/>
                        </p:nvSpPr>
                        <p:spPr>
                          <a:xfrm>
                            <a:off x="543297" y="2232277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76" name="Oval 75"/>
                          <p:cNvSpPr/>
                          <p:nvPr/>
                        </p:nvSpPr>
                        <p:spPr>
                          <a:xfrm>
                            <a:off x="1176697" y="2230725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77" name="Oval 76"/>
                          <p:cNvSpPr/>
                          <p:nvPr/>
                        </p:nvSpPr>
                        <p:spPr>
                          <a:xfrm>
                            <a:off x="1810097" y="2229173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78" name="Oval 77"/>
                          <p:cNvSpPr/>
                          <p:nvPr/>
                        </p:nvSpPr>
                        <p:spPr>
                          <a:xfrm>
                            <a:off x="2434360" y="2227621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79" name="Oval 78"/>
                          <p:cNvSpPr/>
                          <p:nvPr/>
                        </p:nvSpPr>
                        <p:spPr>
                          <a:xfrm>
                            <a:off x="3067760" y="2226069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</p:grpSp>
                    <p:grpSp>
                      <p:nvGrpSpPr>
                        <p:cNvPr id="69" name="Group 68"/>
                        <p:cNvGrpSpPr/>
                        <p:nvPr/>
                      </p:nvGrpSpPr>
                      <p:grpSpPr>
                        <a:xfrm>
                          <a:off x="535919" y="4030345"/>
                          <a:ext cx="3067764" cy="525790"/>
                          <a:chOff x="543297" y="2226069"/>
                          <a:chExt cx="3067764" cy="525790"/>
                        </a:xfrm>
                        <a:grpFill/>
                      </p:grpSpPr>
                      <p:sp>
                        <p:nvSpPr>
                          <p:cNvPr id="70" name="Oval 69"/>
                          <p:cNvSpPr/>
                          <p:nvPr/>
                        </p:nvSpPr>
                        <p:spPr>
                          <a:xfrm>
                            <a:off x="543297" y="2232277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71" name="Oval 70"/>
                          <p:cNvSpPr/>
                          <p:nvPr/>
                        </p:nvSpPr>
                        <p:spPr>
                          <a:xfrm>
                            <a:off x="1185834" y="2230725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72" name="Oval 71"/>
                          <p:cNvSpPr/>
                          <p:nvPr/>
                        </p:nvSpPr>
                        <p:spPr>
                          <a:xfrm>
                            <a:off x="1810097" y="2229173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73" name="Oval 72"/>
                          <p:cNvSpPr/>
                          <p:nvPr/>
                        </p:nvSpPr>
                        <p:spPr>
                          <a:xfrm>
                            <a:off x="2443497" y="2227621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  <p:sp>
                        <p:nvSpPr>
                          <p:cNvPr id="74" name="Oval 73"/>
                          <p:cNvSpPr/>
                          <p:nvPr/>
                        </p:nvSpPr>
                        <p:spPr>
                          <a:xfrm>
                            <a:off x="3067760" y="2226069"/>
                            <a:ext cx="543301" cy="519582"/>
                          </a:xfrm>
                          <a:prstGeom prst="ellipse">
                            <a:avLst/>
                          </a:prstGeom>
                          <a:grpFill/>
                          <a:ln>
                            <a:solidFill>
                              <a:schemeClr val="tx2"/>
                            </a:solidFill>
                          </a:ln>
                        </p:spPr>
                        <p:style>
                          <a:lnRef idx="1">
                            <a:schemeClr val="accent1"/>
                          </a:lnRef>
                          <a:fillRef idx="3">
                            <a:schemeClr val="accent1"/>
                          </a:fillRef>
                          <a:effectRef idx="2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/>
                          </a:p>
                        </p:txBody>
                      </p:sp>
                    </p:grpSp>
                  </p:grpSp>
                </p:grpSp>
                <p:pic>
                  <p:nvPicPr>
                    <p:cNvPr id="202" name="Picture 201" descr="21175849_s.png"/>
                    <p:cNvPicPr>
                      <a:picLocks noChangeAspect="1"/>
                    </p:cNvPicPr>
                    <p:nvPr/>
                  </p:nvPicPr>
                  <p:blipFill>
                    <a:blip r:embed="rId6">
                      <a:extLst>
                        <a:ext uri="{BEBA8EAE-BF5A-486C-A8C5-ECC9F3942E4B}">
                          <a14:imgProps xmlns:a14="http://schemas.microsoft.com/office/drawing/2010/main">
                            <a14:imgLayer r:embed="rId7">
                              <a14:imgEffect>
                                <a14:backgroundRemoval t="8000" b="90000" l="8667" r="90000">
                                  <a14:foregroundMark x1="55111" y1="19111" x2="55111" y2="19111"/>
                                  <a14:foregroundMark x1="55111" y1="19111" x2="55111" y2="19111"/>
                                  <a14:foregroundMark x1="40889" y1="36444" x2="40889" y2="36444"/>
                                  <a14:foregroundMark x1="40889" y1="36444" x2="40889" y2="36444"/>
                                  <a14:foregroundMark x1="30444" y1="23333" x2="30444" y2="23333"/>
                                  <a14:foregroundMark x1="39556" y1="19556" x2="39556" y2="19556"/>
                                  <a14:foregroundMark x1="66222" y1="21333" x2="66222" y2="21333"/>
                                  <a14:foregroundMark x1="72000" y1="31111" x2="72000" y2="31111"/>
                                  <a14:foregroundMark x1="18889" y1="28222" x2="18889" y2="28222"/>
                                  <a14:foregroundMark x1="20667" y1="46444" x2="20667" y2="46444"/>
                                  <a14:foregroundMark x1="19333" y1="59111" x2="19333" y2="59111"/>
                                  <a14:foregroundMark x1="25556" y1="69111" x2="25556" y2="69111"/>
                                  <a14:foregroundMark x1="34667" y1="77333" x2="34667" y2="77333"/>
                                  <a14:foregroundMark x1="46222" y1="81778" x2="46222" y2="81778"/>
                                  <a14:foregroundMark x1="58000" y1="81333" x2="58000" y2="81333"/>
                                  <a14:foregroundMark x1="70000" y1="75111" x2="70000" y2="75111"/>
                                  <a14:foregroundMark x1="78222" y1="64889" x2="78222" y2="64889"/>
                                  <a14:foregroundMark x1="79556" y1="53333" x2="79556" y2="53333"/>
                                  <a14:foregroundMark x1="79111" y1="40222" x2="79111" y2="40222"/>
                                </a14:backgroundRemoval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20920875" y="9236808"/>
                      <a:ext cx="1277484" cy="1277483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203" name="Picture 202" descr="21175849_s.png"/>
                    <p:cNvPicPr>
                      <a:picLocks noChangeAspect="1"/>
                    </p:cNvPicPr>
                    <p:nvPr/>
                  </p:nvPicPr>
                  <p:blipFill>
                    <a:blip r:embed="rId6">
                      <a:extLst>
                        <a:ext uri="{BEBA8EAE-BF5A-486C-A8C5-ECC9F3942E4B}">
                          <a14:imgProps xmlns:a14="http://schemas.microsoft.com/office/drawing/2010/main">
                            <a14:imgLayer r:embed="rId7">
                              <a14:imgEffect>
                                <a14:backgroundRemoval t="8000" b="90000" l="8667" r="90000">
                                  <a14:foregroundMark x1="55111" y1="19111" x2="55111" y2="19111"/>
                                  <a14:foregroundMark x1="55111" y1="19111" x2="55111" y2="19111"/>
                                  <a14:foregroundMark x1="40889" y1="36444" x2="40889" y2="36444"/>
                                  <a14:foregroundMark x1="40889" y1="36444" x2="40889" y2="36444"/>
                                  <a14:foregroundMark x1="30444" y1="23333" x2="30444" y2="23333"/>
                                  <a14:foregroundMark x1="39556" y1="19556" x2="39556" y2="19556"/>
                                  <a14:foregroundMark x1="66222" y1="21333" x2="66222" y2="21333"/>
                                  <a14:foregroundMark x1="72000" y1="31111" x2="72000" y2="31111"/>
                                  <a14:foregroundMark x1="18889" y1="28222" x2="18889" y2="28222"/>
                                  <a14:foregroundMark x1="20667" y1="46444" x2="20667" y2="46444"/>
                                  <a14:foregroundMark x1="19333" y1="59111" x2="19333" y2="59111"/>
                                  <a14:foregroundMark x1="25556" y1="69111" x2="25556" y2="69111"/>
                                  <a14:foregroundMark x1="34667" y1="77333" x2="34667" y2="77333"/>
                                  <a14:foregroundMark x1="46222" y1="81778" x2="46222" y2="81778"/>
                                  <a14:foregroundMark x1="58000" y1="81333" x2="58000" y2="81333"/>
                                  <a14:foregroundMark x1="70000" y1="75111" x2="70000" y2="75111"/>
                                  <a14:foregroundMark x1="78222" y1="64889" x2="78222" y2="64889"/>
                                  <a14:foregroundMark x1="79556" y1="53333" x2="79556" y2="53333"/>
                                  <a14:foregroundMark x1="79111" y1="40222" x2="79111" y2="40222"/>
                                </a14:backgroundRemoval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20913381" y="9937789"/>
                      <a:ext cx="1277484" cy="1277483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204" name="Picture 203" descr="21175849_s.png"/>
                    <p:cNvPicPr>
                      <a:picLocks noChangeAspect="1"/>
                    </p:cNvPicPr>
                    <p:nvPr/>
                  </p:nvPicPr>
                  <p:blipFill>
                    <a:blip r:embed="rId6">
                      <a:extLst>
                        <a:ext uri="{BEBA8EAE-BF5A-486C-A8C5-ECC9F3942E4B}">
                          <a14:imgProps xmlns:a14="http://schemas.microsoft.com/office/drawing/2010/main">
                            <a14:imgLayer r:embed="rId7">
                              <a14:imgEffect>
                                <a14:backgroundRemoval t="8000" b="90000" l="8667" r="90000">
                                  <a14:foregroundMark x1="55111" y1="19111" x2="55111" y2="19111"/>
                                  <a14:foregroundMark x1="55111" y1="19111" x2="55111" y2="19111"/>
                                  <a14:foregroundMark x1="40889" y1="36444" x2="40889" y2="36444"/>
                                  <a14:foregroundMark x1="40889" y1="36444" x2="40889" y2="36444"/>
                                  <a14:foregroundMark x1="30444" y1="23333" x2="30444" y2="23333"/>
                                  <a14:foregroundMark x1="39556" y1="19556" x2="39556" y2="19556"/>
                                  <a14:foregroundMark x1="66222" y1="21333" x2="66222" y2="21333"/>
                                  <a14:foregroundMark x1="72000" y1="31111" x2="72000" y2="31111"/>
                                  <a14:foregroundMark x1="18889" y1="28222" x2="18889" y2="28222"/>
                                  <a14:foregroundMark x1="20667" y1="46444" x2="20667" y2="46444"/>
                                  <a14:foregroundMark x1="19333" y1="59111" x2="19333" y2="59111"/>
                                  <a14:foregroundMark x1="25556" y1="69111" x2="25556" y2="69111"/>
                                  <a14:foregroundMark x1="34667" y1="77333" x2="34667" y2="77333"/>
                                  <a14:foregroundMark x1="46222" y1="81778" x2="46222" y2="81778"/>
                                  <a14:foregroundMark x1="58000" y1="81333" x2="58000" y2="81333"/>
                                  <a14:foregroundMark x1="70000" y1="75111" x2="70000" y2="75111"/>
                                  <a14:foregroundMark x1="78222" y1="64889" x2="78222" y2="64889"/>
                                  <a14:foregroundMark x1="79556" y1="53333" x2="79556" y2="53333"/>
                                  <a14:foregroundMark x1="79111" y1="40222" x2="79111" y2="40222"/>
                                </a14:backgroundRemoval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9815570" y="9235336"/>
                      <a:ext cx="1277484" cy="1277483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205" name="Picture 204" descr="21175849_s.png"/>
                    <p:cNvPicPr>
                      <a:picLocks noChangeAspect="1"/>
                    </p:cNvPicPr>
                    <p:nvPr/>
                  </p:nvPicPr>
                  <p:blipFill>
                    <a:blip r:embed="rId6">
                      <a:extLst>
                        <a:ext uri="{BEBA8EAE-BF5A-486C-A8C5-ECC9F3942E4B}">
                          <a14:imgProps xmlns:a14="http://schemas.microsoft.com/office/drawing/2010/main">
                            <a14:imgLayer r:embed="rId7">
                              <a14:imgEffect>
                                <a14:backgroundRemoval t="8000" b="90000" l="8667" r="90000">
                                  <a14:foregroundMark x1="55111" y1="19111" x2="55111" y2="19111"/>
                                  <a14:foregroundMark x1="55111" y1="19111" x2="55111" y2="19111"/>
                                  <a14:foregroundMark x1="40889" y1="36444" x2="40889" y2="36444"/>
                                  <a14:foregroundMark x1="40889" y1="36444" x2="40889" y2="36444"/>
                                  <a14:foregroundMark x1="30444" y1="23333" x2="30444" y2="23333"/>
                                  <a14:foregroundMark x1="39556" y1="19556" x2="39556" y2="19556"/>
                                  <a14:foregroundMark x1="66222" y1="21333" x2="66222" y2="21333"/>
                                  <a14:foregroundMark x1="72000" y1="31111" x2="72000" y2="31111"/>
                                  <a14:foregroundMark x1="18889" y1="28222" x2="18889" y2="28222"/>
                                  <a14:foregroundMark x1="20667" y1="46444" x2="20667" y2="46444"/>
                                  <a14:foregroundMark x1="19333" y1="59111" x2="19333" y2="59111"/>
                                  <a14:foregroundMark x1="25556" y1="69111" x2="25556" y2="69111"/>
                                  <a14:foregroundMark x1="34667" y1="77333" x2="34667" y2="77333"/>
                                  <a14:foregroundMark x1="46222" y1="81778" x2="46222" y2="81778"/>
                                  <a14:foregroundMark x1="58000" y1="81333" x2="58000" y2="81333"/>
                                  <a14:foregroundMark x1="70000" y1="75111" x2="70000" y2="75111"/>
                                  <a14:foregroundMark x1="78222" y1="64889" x2="78222" y2="64889"/>
                                  <a14:foregroundMark x1="79556" y1="53333" x2="79556" y2="53333"/>
                                  <a14:foregroundMark x1="79111" y1="40222" x2="79111" y2="40222"/>
                                </a14:backgroundRemoval>
                              </a14:imgEffect>
                            </a14:imgLayer>
                          </a14:imgProps>
                        </a:ex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9800882" y="9989368"/>
                      <a:ext cx="1277484" cy="1277483"/>
                    </a:xfrm>
                    <a:prstGeom prst="rect">
                      <a:avLst/>
                    </a:prstGeom>
                  </p:spPr>
                </p:pic>
              </p:grpSp>
            </p:grpSp>
          </p:grpSp>
        </p:grpSp>
        <p:pic>
          <p:nvPicPr>
            <p:cNvPr id="820" name="Picture 81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614808" y="8440736"/>
              <a:ext cx="1181100" cy="813435"/>
            </a:xfrm>
            <a:prstGeom prst="rect">
              <a:avLst/>
            </a:prstGeom>
          </p:spPr>
        </p:pic>
        <p:sp>
          <p:nvSpPr>
            <p:cNvPr id="822" name="Multiply 821"/>
            <p:cNvSpPr>
              <a:spLocks noChangeAspect="1"/>
            </p:cNvSpPr>
            <p:nvPr/>
          </p:nvSpPr>
          <p:spPr>
            <a:xfrm>
              <a:off x="25810697" y="8393379"/>
              <a:ext cx="940679" cy="955606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pic>
          <p:nvPicPr>
            <p:cNvPr id="821" name="Picture 82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655721" y="9528668"/>
              <a:ext cx="1181100" cy="813435"/>
            </a:xfrm>
            <a:prstGeom prst="rect">
              <a:avLst/>
            </a:prstGeom>
          </p:spPr>
        </p:pic>
        <p:sp>
          <p:nvSpPr>
            <p:cNvPr id="823" name="Multiply 822"/>
            <p:cNvSpPr>
              <a:spLocks noChangeAspect="1"/>
            </p:cNvSpPr>
            <p:nvPr/>
          </p:nvSpPr>
          <p:spPr>
            <a:xfrm>
              <a:off x="25848797" y="9460179"/>
              <a:ext cx="940679" cy="955606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</p:grpSp>
      <p:sp>
        <p:nvSpPr>
          <p:cNvPr id="552" name="TextBox 551"/>
          <p:cNvSpPr txBox="1"/>
          <p:nvPr/>
        </p:nvSpPr>
        <p:spPr>
          <a:xfrm>
            <a:off x="11877969" y="7143227"/>
            <a:ext cx="14510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Longer manufacture-time tests, Lower yield, </a:t>
            </a:r>
            <a:r>
              <a:rPr lang="en-US" sz="4800" b="1" dirty="0">
                <a:solidFill>
                  <a:srgbClr val="FF0000"/>
                </a:solidFill>
                <a:sym typeface="Wingdings"/>
              </a:rPr>
              <a:t>Higher </a:t>
            </a:r>
            <a:r>
              <a:rPr lang="en-US" sz="4800" b="1" dirty="0" smtClean="0">
                <a:solidFill>
                  <a:srgbClr val="FF0000"/>
                </a:solidFill>
                <a:sym typeface="Wingdings"/>
              </a:rPr>
              <a:t>cost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828" name="TextBox 827"/>
          <p:cNvSpPr txBox="1"/>
          <p:nvPr/>
        </p:nvSpPr>
        <p:spPr>
          <a:xfrm>
            <a:off x="20081943" y="3849272"/>
            <a:ext cx="43743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Manufacturing Time Testing</a:t>
            </a:r>
          </a:p>
        </p:txBody>
      </p:sp>
      <p:sp>
        <p:nvSpPr>
          <p:cNvPr id="897" name="TextBox 896"/>
          <p:cNvSpPr txBox="1"/>
          <p:nvPr/>
        </p:nvSpPr>
        <p:spPr>
          <a:xfrm>
            <a:off x="-1552" y="12808259"/>
            <a:ext cx="27432000" cy="1015663"/>
          </a:xfrm>
          <a:prstGeom prst="rect">
            <a:avLst/>
          </a:prstGeom>
          <a:solidFill>
            <a:srgbClr val="000000"/>
          </a:solidFill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sz="6000" b="1" dirty="0" smtClean="0">
                <a:solidFill>
                  <a:schemeClr val="bg1"/>
                </a:solidFill>
              </a:rPr>
              <a:t>DRAM Intermittent Failures</a:t>
            </a:r>
            <a:endParaRPr lang="en-US" sz="6000" b="1" dirty="0">
              <a:solidFill>
                <a:schemeClr val="bg1"/>
              </a:solidFill>
            </a:endParaRPr>
          </a:p>
        </p:txBody>
      </p:sp>
      <p:grpSp>
        <p:nvGrpSpPr>
          <p:cNvPr id="898" name="Group 897"/>
          <p:cNvGrpSpPr/>
          <p:nvPr/>
        </p:nvGrpSpPr>
        <p:grpSpPr>
          <a:xfrm>
            <a:off x="1441207" y="13827641"/>
            <a:ext cx="6209123" cy="2981710"/>
            <a:chOff x="863887" y="857859"/>
            <a:chExt cx="6209123" cy="2981710"/>
          </a:xfrm>
        </p:grpSpPr>
        <p:sp>
          <p:nvSpPr>
            <p:cNvPr id="899" name="Rectangle 898"/>
            <p:cNvSpPr/>
            <p:nvPr/>
          </p:nvSpPr>
          <p:spPr>
            <a:xfrm>
              <a:off x="3670334" y="2146580"/>
              <a:ext cx="584571" cy="1068256"/>
            </a:xfrm>
            <a:prstGeom prst="rect">
              <a:avLst/>
            </a:prstGeom>
            <a:noFill/>
            <a:ln w="76200" cmpd="sng">
              <a:solidFill>
                <a:schemeClr val="tx2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0" name="Rectangle 899"/>
            <p:cNvSpPr/>
            <p:nvPr/>
          </p:nvSpPr>
          <p:spPr>
            <a:xfrm>
              <a:off x="3672764" y="2733514"/>
              <a:ext cx="584571" cy="470051"/>
            </a:xfrm>
            <a:prstGeom prst="rect">
              <a:avLst/>
            </a:prstGeom>
            <a:solidFill>
              <a:srgbClr val="1F497D"/>
            </a:solidFill>
            <a:ln w="76200" cmpd="sng">
              <a:solidFill>
                <a:srgbClr val="1F497D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02" name="Straight Connector 901"/>
            <p:cNvCxnSpPr/>
            <p:nvPr/>
          </p:nvCxnSpPr>
          <p:spPr>
            <a:xfrm>
              <a:off x="3962039" y="1732695"/>
              <a:ext cx="10765" cy="453663"/>
            </a:xfrm>
            <a:prstGeom prst="line">
              <a:avLst/>
            </a:prstGeom>
            <a:ln w="7620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3" name="Straight Connector 902"/>
            <p:cNvCxnSpPr/>
            <p:nvPr/>
          </p:nvCxnSpPr>
          <p:spPr>
            <a:xfrm>
              <a:off x="3945636" y="1732695"/>
              <a:ext cx="678130" cy="0"/>
            </a:xfrm>
            <a:prstGeom prst="line">
              <a:avLst/>
            </a:prstGeom>
            <a:ln w="76200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4" name="Straight Connector 903"/>
            <p:cNvCxnSpPr/>
            <p:nvPr/>
          </p:nvCxnSpPr>
          <p:spPr>
            <a:xfrm>
              <a:off x="5103021" y="1732695"/>
              <a:ext cx="667367" cy="0"/>
            </a:xfrm>
            <a:prstGeom prst="line">
              <a:avLst/>
            </a:prstGeom>
            <a:ln w="7620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5" name="Straight Connector 904"/>
            <p:cNvCxnSpPr/>
            <p:nvPr/>
          </p:nvCxnSpPr>
          <p:spPr>
            <a:xfrm flipV="1">
              <a:off x="4610182" y="1431363"/>
              <a:ext cx="452087" cy="301332"/>
            </a:xfrm>
            <a:prstGeom prst="line">
              <a:avLst/>
            </a:prstGeom>
            <a:ln w="7620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6" name="Straight Connector 905"/>
            <p:cNvCxnSpPr/>
            <p:nvPr/>
          </p:nvCxnSpPr>
          <p:spPr>
            <a:xfrm>
              <a:off x="5756804" y="1725903"/>
              <a:ext cx="0" cy="2033054"/>
            </a:xfrm>
            <a:prstGeom prst="line">
              <a:avLst/>
            </a:prstGeom>
            <a:ln w="7620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07" name="Bent Arrow 906"/>
            <p:cNvSpPr/>
            <p:nvPr/>
          </p:nvSpPr>
          <p:spPr>
            <a:xfrm>
              <a:off x="4576718" y="1767421"/>
              <a:ext cx="994518" cy="1232850"/>
            </a:xfrm>
            <a:prstGeom prst="ben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/>
            <a:scene3d>
              <a:camera prst="orthographicFront">
                <a:rot lat="0" lon="0" rev="16200000"/>
              </a:camera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08" name="TextBox 907"/>
            <p:cNvSpPr txBox="1"/>
            <p:nvPr/>
          </p:nvSpPr>
          <p:spPr>
            <a:xfrm>
              <a:off x="5332029" y="2399365"/>
              <a:ext cx="1740981" cy="646331"/>
            </a:xfrm>
            <a:prstGeom prst="rect">
              <a:avLst/>
            </a:prstGeom>
            <a:noFill/>
            <a:scene3d>
              <a:camera prst="orthographicFront">
                <a:rot lat="0" lon="0" rev="1620000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r>
                <a:rPr lang="en-US" sz="3600" b="1" dirty="0" smtClean="0">
                  <a:solidFill>
                    <a:srgbClr val="FF0000"/>
                  </a:solidFill>
                </a:rPr>
                <a:t>Leakage</a:t>
              </a:r>
              <a:endParaRPr 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909" name="TextBox 908"/>
            <p:cNvSpPr txBox="1"/>
            <p:nvPr/>
          </p:nvSpPr>
          <p:spPr>
            <a:xfrm>
              <a:off x="3116901" y="3193238"/>
              <a:ext cx="201148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 smtClean="0"/>
                <a:t>Capacitor</a:t>
              </a:r>
              <a:endParaRPr lang="en-US" sz="3600" b="1" dirty="0"/>
            </a:p>
          </p:txBody>
        </p:sp>
        <p:sp>
          <p:nvSpPr>
            <p:cNvPr id="910" name="TextBox 909"/>
            <p:cNvSpPr txBox="1"/>
            <p:nvPr/>
          </p:nvSpPr>
          <p:spPr>
            <a:xfrm>
              <a:off x="4405517" y="857859"/>
              <a:ext cx="146123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 smtClean="0"/>
                <a:t>Switch</a:t>
              </a:r>
              <a:endParaRPr lang="en-US" sz="3600" b="1" dirty="0"/>
            </a:p>
          </p:txBody>
        </p:sp>
        <p:sp>
          <p:nvSpPr>
            <p:cNvPr id="911" name="TextBox 910"/>
            <p:cNvSpPr txBox="1"/>
            <p:nvPr/>
          </p:nvSpPr>
          <p:spPr>
            <a:xfrm>
              <a:off x="863887" y="1684714"/>
              <a:ext cx="2734943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4000" b="1" dirty="0" smtClean="0">
                  <a:solidFill>
                    <a:schemeClr val="tx2"/>
                  </a:solidFill>
                </a:rPr>
                <a:t>Refreshed</a:t>
              </a:r>
            </a:p>
            <a:p>
              <a:pPr algn="ctr"/>
              <a:r>
                <a:rPr lang="en-US" sz="4000" b="1" dirty="0" smtClean="0">
                  <a:solidFill>
                    <a:schemeClr val="tx2"/>
                  </a:solidFill>
                </a:rPr>
                <a:t>Every 64 </a:t>
              </a:r>
              <a:r>
                <a:rPr lang="en-US" sz="4000" b="1" dirty="0" err="1" smtClean="0">
                  <a:solidFill>
                    <a:schemeClr val="tx2"/>
                  </a:solidFill>
                </a:rPr>
                <a:t>ms</a:t>
              </a:r>
              <a:endParaRPr lang="en-US" sz="4000" b="1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554" name="Group 553"/>
          <p:cNvGrpSpPr/>
          <p:nvPr/>
        </p:nvGrpSpPr>
        <p:grpSpPr>
          <a:xfrm>
            <a:off x="8195992" y="13821295"/>
            <a:ext cx="8447003" cy="3556953"/>
            <a:chOff x="6579496" y="13821295"/>
            <a:chExt cx="8447003" cy="3556953"/>
          </a:xfrm>
        </p:grpSpPr>
        <p:grpSp>
          <p:nvGrpSpPr>
            <p:cNvPr id="912" name="Group 911"/>
            <p:cNvGrpSpPr/>
            <p:nvPr/>
          </p:nvGrpSpPr>
          <p:grpSpPr>
            <a:xfrm>
              <a:off x="6579496" y="14795642"/>
              <a:ext cx="4295519" cy="2582606"/>
              <a:chOff x="2009692" y="2018290"/>
              <a:chExt cx="4295519" cy="2582606"/>
            </a:xfrm>
          </p:grpSpPr>
          <p:cxnSp>
            <p:nvCxnSpPr>
              <p:cNvPr id="913" name="Straight Connector 912"/>
              <p:cNvCxnSpPr/>
              <p:nvPr/>
            </p:nvCxnSpPr>
            <p:spPr>
              <a:xfrm>
                <a:off x="5680592" y="2043186"/>
                <a:ext cx="0" cy="255771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4" name="Straight Connector 913"/>
              <p:cNvCxnSpPr/>
              <p:nvPr/>
            </p:nvCxnSpPr>
            <p:spPr>
              <a:xfrm>
                <a:off x="5053068" y="2036962"/>
                <a:ext cx="0" cy="255771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5" name="Straight Connector 914"/>
              <p:cNvCxnSpPr/>
              <p:nvPr/>
            </p:nvCxnSpPr>
            <p:spPr>
              <a:xfrm>
                <a:off x="4425544" y="2030738"/>
                <a:ext cx="0" cy="255771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6" name="Straight Connector 915"/>
              <p:cNvCxnSpPr/>
              <p:nvPr/>
            </p:nvCxnSpPr>
            <p:spPr>
              <a:xfrm>
                <a:off x="2798583" y="4188609"/>
                <a:ext cx="3251628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7" name="Straight Connector 916"/>
              <p:cNvCxnSpPr/>
              <p:nvPr/>
            </p:nvCxnSpPr>
            <p:spPr>
              <a:xfrm>
                <a:off x="2792375" y="3597681"/>
                <a:ext cx="3251628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8" name="Straight Connector 917"/>
              <p:cNvCxnSpPr/>
              <p:nvPr/>
            </p:nvCxnSpPr>
            <p:spPr>
              <a:xfrm>
                <a:off x="3798020" y="2024514"/>
                <a:ext cx="0" cy="255771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9" name="Straight Connector 918"/>
              <p:cNvCxnSpPr/>
              <p:nvPr/>
            </p:nvCxnSpPr>
            <p:spPr>
              <a:xfrm>
                <a:off x="3161359" y="2018290"/>
                <a:ext cx="0" cy="255771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0" name="Straight Connector 919"/>
              <p:cNvCxnSpPr/>
              <p:nvPr/>
            </p:nvCxnSpPr>
            <p:spPr>
              <a:xfrm>
                <a:off x="2778550" y="2402605"/>
                <a:ext cx="3251628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1" name="Straight Connector 920"/>
              <p:cNvCxnSpPr/>
              <p:nvPr/>
            </p:nvCxnSpPr>
            <p:spPr>
              <a:xfrm>
                <a:off x="2777030" y="2997617"/>
                <a:ext cx="3251628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22" name="Group 921"/>
              <p:cNvGrpSpPr/>
              <p:nvPr/>
            </p:nvGrpSpPr>
            <p:grpSpPr>
              <a:xfrm>
                <a:off x="2882862" y="2133377"/>
                <a:ext cx="3067764" cy="525790"/>
                <a:chOff x="534160" y="2226069"/>
                <a:chExt cx="3067764" cy="525790"/>
              </a:xfrm>
            </p:grpSpPr>
            <p:sp>
              <p:nvSpPr>
                <p:cNvPr id="959" name="Oval 958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/>
                  <a:endParaRPr lang="en-US" sz="3600" b="1" dirty="0"/>
                </a:p>
              </p:txBody>
            </p:sp>
            <p:sp>
              <p:nvSpPr>
                <p:cNvPr id="960" name="Oval 959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600" b="1" dirty="0"/>
                </a:p>
              </p:txBody>
            </p:sp>
            <p:sp>
              <p:nvSpPr>
                <p:cNvPr id="961" name="Oval 960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2" name="Oval 961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3" name="Oval 962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923" name="Oval 922"/>
              <p:cNvSpPr/>
              <p:nvPr/>
            </p:nvSpPr>
            <p:spPr>
              <a:xfrm>
                <a:off x="2890479" y="273459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/>
              </a:p>
            </p:txBody>
          </p:sp>
          <p:sp>
            <p:nvSpPr>
              <p:cNvPr id="924" name="Oval 923"/>
              <p:cNvSpPr/>
              <p:nvPr/>
            </p:nvSpPr>
            <p:spPr>
              <a:xfrm>
                <a:off x="3523879" y="273304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/>
              </a:p>
            </p:txBody>
          </p:sp>
          <p:sp>
            <p:nvSpPr>
              <p:cNvPr id="925" name="Oval 924"/>
              <p:cNvSpPr/>
              <p:nvPr/>
            </p:nvSpPr>
            <p:spPr>
              <a:xfrm>
                <a:off x="4157279" y="2731493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/>
              </a:p>
            </p:txBody>
          </p:sp>
          <p:sp>
            <p:nvSpPr>
              <p:cNvPr id="926" name="Oval 925"/>
              <p:cNvSpPr/>
              <p:nvPr/>
            </p:nvSpPr>
            <p:spPr>
              <a:xfrm>
                <a:off x="4781542" y="2729941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/>
              </a:p>
            </p:txBody>
          </p:sp>
          <p:sp>
            <p:nvSpPr>
              <p:cNvPr id="927" name="Oval 926"/>
              <p:cNvSpPr/>
              <p:nvPr/>
            </p:nvSpPr>
            <p:spPr>
              <a:xfrm>
                <a:off x="5405805" y="2728389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/>
              </a:p>
            </p:txBody>
          </p:sp>
          <p:grpSp>
            <p:nvGrpSpPr>
              <p:cNvPr id="928" name="Group 927"/>
              <p:cNvGrpSpPr/>
              <p:nvPr/>
            </p:nvGrpSpPr>
            <p:grpSpPr>
              <a:xfrm>
                <a:off x="2887550" y="3337589"/>
                <a:ext cx="3067764" cy="525790"/>
                <a:chOff x="543297" y="2226069"/>
                <a:chExt cx="3067764" cy="525790"/>
              </a:xfrm>
              <a:solidFill>
                <a:srgbClr val="10253F"/>
              </a:solidFill>
            </p:grpSpPr>
            <p:sp>
              <p:nvSpPr>
                <p:cNvPr id="954" name="Oval 953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5" name="Oval 954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6" name="Oval 955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7" name="Oval 956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8" name="Oval 957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29" name="Group 928"/>
              <p:cNvGrpSpPr/>
              <p:nvPr/>
            </p:nvGrpSpPr>
            <p:grpSpPr>
              <a:xfrm>
                <a:off x="2884621" y="3937653"/>
                <a:ext cx="3067764" cy="525790"/>
                <a:chOff x="543297" y="2226069"/>
                <a:chExt cx="3067764" cy="525790"/>
              </a:xfrm>
              <a:solidFill>
                <a:srgbClr val="10253F"/>
              </a:solidFill>
            </p:grpSpPr>
            <p:sp>
              <p:nvSpPr>
                <p:cNvPr id="949" name="Oval 948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0" name="Oval 949"/>
                <p:cNvSpPr/>
                <p:nvPr/>
              </p:nvSpPr>
              <p:spPr>
                <a:xfrm>
                  <a:off x="1185834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1" name="Oval 950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2" name="Oval 951"/>
                <p:cNvSpPr/>
                <p:nvPr/>
              </p:nvSpPr>
              <p:spPr>
                <a:xfrm>
                  <a:off x="2443497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3" name="Oval 952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31" name="Group 930"/>
              <p:cNvGrpSpPr/>
              <p:nvPr/>
            </p:nvGrpSpPr>
            <p:grpSpPr>
              <a:xfrm>
                <a:off x="2493909" y="2338510"/>
                <a:ext cx="3811302" cy="1301922"/>
                <a:chOff x="2493909" y="2338510"/>
                <a:chExt cx="3811302" cy="1301922"/>
              </a:xfrm>
            </p:grpSpPr>
            <p:pic>
              <p:nvPicPr>
                <p:cNvPr id="944" name="Picture 943" descr="21175849_s.png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8000" b="90000" l="8667" r="90000">
                              <a14:foregroundMark x1="55111" y1="19111" x2="55111" y2="19111"/>
                              <a14:foregroundMark x1="55111" y1="19111" x2="55111" y2="19111"/>
                              <a14:foregroundMark x1="40889" y1="36444" x2="40889" y2="36444"/>
                              <a14:foregroundMark x1="40889" y1="36444" x2="40889" y2="36444"/>
                              <a14:foregroundMark x1="30444" y1="23333" x2="30444" y2="23333"/>
                              <a14:foregroundMark x1="39556" y1="19556" x2="39556" y2="19556"/>
                              <a14:foregroundMark x1="66222" y1="21333" x2="66222" y2="21333"/>
                              <a14:foregroundMark x1="72000" y1="31111" x2="72000" y2="31111"/>
                              <a14:foregroundMark x1="18889" y1="28222" x2="18889" y2="28222"/>
                              <a14:foregroundMark x1="20667" y1="46444" x2="20667" y2="46444"/>
                              <a14:foregroundMark x1="19333" y1="59111" x2="19333" y2="59111"/>
                              <a14:foregroundMark x1="25556" y1="69111" x2="25556" y2="69111"/>
                              <a14:foregroundMark x1="34667" y1="77333" x2="34667" y2="77333"/>
                              <a14:foregroundMark x1="46222" y1="81778" x2="46222" y2="81778"/>
                              <a14:foregroundMark x1="58000" y1="81333" x2="58000" y2="81333"/>
                              <a14:foregroundMark x1="70000" y1="75111" x2="70000" y2="75111"/>
                              <a14:foregroundMark x1="78222" y1="64889" x2="78222" y2="64889"/>
                              <a14:foregroundMark x1="79556" y1="53333" x2="79556" y2="53333"/>
                              <a14:foregroundMark x1="79111" y1="40222" x2="79111" y2="40222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164779" y="2351650"/>
                  <a:ext cx="1277484" cy="1277484"/>
                </a:xfrm>
                <a:prstGeom prst="rect">
                  <a:avLst/>
                </a:prstGeom>
              </p:spPr>
            </p:pic>
            <p:pic>
              <p:nvPicPr>
                <p:cNvPr id="945" name="Picture 944" descr="21175849_s.png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8000" b="90000" l="8667" r="90000">
                              <a14:foregroundMark x1="55111" y1="19111" x2="55111" y2="19111"/>
                              <a14:foregroundMark x1="55111" y1="19111" x2="55111" y2="19111"/>
                              <a14:foregroundMark x1="40889" y1="36444" x2="40889" y2="36444"/>
                              <a14:foregroundMark x1="40889" y1="36444" x2="40889" y2="36444"/>
                              <a14:foregroundMark x1="30444" y1="23333" x2="30444" y2="23333"/>
                              <a14:foregroundMark x1="39556" y1="19556" x2="39556" y2="19556"/>
                              <a14:foregroundMark x1="66222" y1="21333" x2="66222" y2="21333"/>
                              <a14:foregroundMark x1="72000" y1="31111" x2="72000" y2="31111"/>
                              <a14:foregroundMark x1="18889" y1="28222" x2="18889" y2="28222"/>
                              <a14:foregroundMark x1="20667" y1="46444" x2="20667" y2="46444"/>
                              <a14:foregroundMark x1="19333" y1="59111" x2="19333" y2="59111"/>
                              <a14:foregroundMark x1="25556" y1="69111" x2="25556" y2="69111"/>
                              <a14:foregroundMark x1="34667" y1="77333" x2="34667" y2="77333"/>
                              <a14:foregroundMark x1="46222" y1="81778" x2="46222" y2="81778"/>
                              <a14:foregroundMark x1="58000" y1="81333" x2="58000" y2="81333"/>
                              <a14:foregroundMark x1="70000" y1="75111" x2="70000" y2="75111"/>
                              <a14:foregroundMark x1="78222" y1="64889" x2="78222" y2="64889"/>
                              <a14:foregroundMark x1="79556" y1="53333" x2="79556" y2="53333"/>
                              <a14:foregroundMark x1="79111" y1="40222" x2="79111" y2="40222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410459" y="2350729"/>
                  <a:ext cx="1277484" cy="1277484"/>
                </a:xfrm>
                <a:prstGeom prst="rect">
                  <a:avLst/>
                </a:prstGeom>
              </p:spPr>
            </p:pic>
            <p:pic>
              <p:nvPicPr>
                <p:cNvPr id="946" name="Picture 945" descr="21175849_s.png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8000" b="90000" l="8667" r="90000">
                              <a14:foregroundMark x1="55111" y1="19111" x2="55111" y2="19111"/>
                              <a14:foregroundMark x1="55111" y1="19111" x2="55111" y2="19111"/>
                              <a14:foregroundMark x1="40889" y1="36444" x2="40889" y2="36444"/>
                              <a14:foregroundMark x1="40889" y1="36444" x2="40889" y2="36444"/>
                              <a14:foregroundMark x1="30444" y1="23333" x2="30444" y2="23333"/>
                              <a14:foregroundMark x1="39556" y1="19556" x2="39556" y2="19556"/>
                              <a14:foregroundMark x1="66222" y1="21333" x2="66222" y2="21333"/>
                              <a14:foregroundMark x1="72000" y1="31111" x2="72000" y2="31111"/>
                              <a14:foregroundMark x1="18889" y1="28222" x2="18889" y2="28222"/>
                              <a14:foregroundMark x1="20667" y1="46444" x2="20667" y2="46444"/>
                              <a14:foregroundMark x1="19333" y1="59111" x2="19333" y2="59111"/>
                              <a14:foregroundMark x1="25556" y1="69111" x2="25556" y2="69111"/>
                              <a14:foregroundMark x1="34667" y1="77333" x2="34667" y2="77333"/>
                              <a14:foregroundMark x1="46222" y1="81778" x2="46222" y2="81778"/>
                              <a14:foregroundMark x1="58000" y1="81333" x2="58000" y2="81333"/>
                              <a14:foregroundMark x1="70000" y1="75111" x2="70000" y2="75111"/>
                              <a14:foregroundMark x1="78222" y1="64889" x2="78222" y2="64889"/>
                              <a14:foregroundMark x1="79556" y1="53333" x2="79556" y2="53333"/>
                              <a14:foregroundMark x1="79111" y1="40222" x2="79111" y2="40222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40575" y="2362948"/>
                  <a:ext cx="1277484" cy="1277484"/>
                </a:xfrm>
                <a:prstGeom prst="rect">
                  <a:avLst/>
                </a:prstGeom>
              </p:spPr>
            </p:pic>
            <p:pic>
              <p:nvPicPr>
                <p:cNvPr id="947" name="Picture 946" descr="21175849_s.png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8000" b="90000" l="8667" r="90000">
                              <a14:foregroundMark x1="55111" y1="19111" x2="55111" y2="19111"/>
                              <a14:foregroundMark x1="55111" y1="19111" x2="55111" y2="19111"/>
                              <a14:foregroundMark x1="40889" y1="36444" x2="40889" y2="36444"/>
                              <a14:foregroundMark x1="40889" y1="36444" x2="40889" y2="36444"/>
                              <a14:foregroundMark x1="30444" y1="23333" x2="30444" y2="23333"/>
                              <a14:foregroundMark x1="39556" y1="19556" x2="39556" y2="19556"/>
                              <a14:foregroundMark x1="66222" y1="21333" x2="66222" y2="21333"/>
                              <a14:foregroundMark x1="72000" y1="31111" x2="72000" y2="31111"/>
                              <a14:foregroundMark x1="18889" y1="28222" x2="18889" y2="28222"/>
                              <a14:foregroundMark x1="20667" y1="46444" x2="20667" y2="46444"/>
                              <a14:foregroundMark x1="19333" y1="59111" x2="19333" y2="59111"/>
                              <a14:foregroundMark x1="25556" y1="69111" x2="25556" y2="69111"/>
                              <a14:foregroundMark x1="34667" y1="77333" x2="34667" y2="77333"/>
                              <a14:foregroundMark x1="46222" y1="81778" x2="46222" y2="81778"/>
                              <a14:foregroundMark x1="58000" y1="81333" x2="58000" y2="81333"/>
                              <a14:foregroundMark x1="70000" y1="75111" x2="70000" y2="75111"/>
                              <a14:foregroundMark x1="78222" y1="64889" x2="78222" y2="64889"/>
                              <a14:foregroundMark x1="79556" y1="53333" x2="79556" y2="53333"/>
                              <a14:foregroundMark x1="79111" y1="40222" x2="79111" y2="40222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27727" y="2338510"/>
                  <a:ext cx="1277484" cy="1277484"/>
                </a:xfrm>
                <a:prstGeom prst="rect">
                  <a:avLst/>
                </a:prstGeom>
              </p:spPr>
            </p:pic>
            <p:pic>
              <p:nvPicPr>
                <p:cNvPr id="948" name="Picture 947" descr="21175849_s.png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8000" b="90000" l="8667" r="90000">
                              <a14:foregroundMark x1="55111" y1="19111" x2="55111" y2="19111"/>
                              <a14:foregroundMark x1="55111" y1="19111" x2="55111" y2="19111"/>
                              <a14:foregroundMark x1="40889" y1="36444" x2="40889" y2="36444"/>
                              <a14:foregroundMark x1="40889" y1="36444" x2="40889" y2="36444"/>
                              <a14:foregroundMark x1="30444" y1="23333" x2="30444" y2="23333"/>
                              <a14:foregroundMark x1="39556" y1="19556" x2="39556" y2="19556"/>
                              <a14:foregroundMark x1="66222" y1="21333" x2="66222" y2="21333"/>
                              <a14:foregroundMark x1="72000" y1="31111" x2="72000" y2="31111"/>
                              <a14:foregroundMark x1="18889" y1="28222" x2="18889" y2="28222"/>
                              <a14:foregroundMark x1="20667" y1="46444" x2="20667" y2="46444"/>
                              <a14:foregroundMark x1="19333" y1="59111" x2="19333" y2="59111"/>
                              <a14:foregroundMark x1="25556" y1="69111" x2="25556" y2="69111"/>
                              <a14:foregroundMark x1="34667" y1="77333" x2="34667" y2="77333"/>
                              <a14:foregroundMark x1="46222" y1="81778" x2="46222" y2="81778"/>
                              <a14:foregroundMark x1="58000" y1="81333" x2="58000" y2="81333"/>
                              <a14:foregroundMark x1="70000" y1="75111" x2="70000" y2="75111"/>
                              <a14:foregroundMark x1="78222" y1="64889" x2="78222" y2="64889"/>
                              <a14:foregroundMark x1="79556" y1="53333" x2="79556" y2="53333"/>
                              <a14:foregroundMark x1="79111" y1="40222" x2="79111" y2="40222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93909" y="2350177"/>
                  <a:ext cx="1277484" cy="1277484"/>
                </a:xfrm>
                <a:prstGeom prst="rect">
                  <a:avLst/>
                </a:prstGeom>
              </p:spPr>
            </p:pic>
          </p:grpSp>
          <p:grpSp>
            <p:nvGrpSpPr>
              <p:cNvPr id="932" name="Group 931"/>
              <p:cNvGrpSpPr/>
              <p:nvPr/>
            </p:nvGrpSpPr>
            <p:grpSpPr>
              <a:xfrm>
                <a:off x="2891875" y="2721059"/>
                <a:ext cx="3067764" cy="535386"/>
                <a:chOff x="543297" y="2226069"/>
                <a:chExt cx="3067764" cy="535386"/>
              </a:xfrm>
            </p:grpSpPr>
            <p:sp>
              <p:nvSpPr>
                <p:cNvPr id="939" name="Oval 938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b="1" dirty="0"/>
                </a:p>
              </p:txBody>
            </p:sp>
            <p:sp>
              <p:nvSpPr>
                <p:cNvPr id="940" name="Oval 939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200" b="1" dirty="0" smtClean="0"/>
                    <a:t>0</a:t>
                  </a:r>
                  <a:endParaRPr lang="en-US" sz="3200" b="1" dirty="0"/>
                </a:p>
              </p:txBody>
            </p:sp>
            <p:sp>
              <p:nvSpPr>
                <p:cNvPr id="941" name="Oval 940"/>
                <p:cNvSpPr/>
                <p:nvPr/>
              </p:nvSpPr>
              <p:spPr>
                <a:xfrm>
                  <a:off x="1810097" y="2241873"/>
                  <a:ext cx="543301" cy="519582"/>
                </a:xfrm>
                <a:prstGeom prst="ellipse">
                  <a:avLst/>
                </a:prstGeom>
                <a:solidFill>
                  <a:srgbClr val="800000"/>
                </a:solidFill>
                <a:ln>
                  <a:solidFill>
                    <a:srgbClr val="80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400" b="1" dirty="0"/>
                    <a:t>1</a:t>
                  </a:r>
                </a:p>
              </p:txBody>
            </p:sp>
            <p:sp>
              <p:nvSpPr>
                <p:cNvPr id="942" name="Oval 941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200" b="1" dirty="0" smtClean="0"/>
                    <a:t>0</a:t>
                  </a:r>
                  <a:endParaRPr lang="en-US" sz="3200" b="1" dirty="0"/>
                </a:p>
              </p:txBody>
            </p:sp>
            <p:sp>
              <p:nvSpPr>
                <p:cNvPr id="943" name="Oval 942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b="1" dirty="0"/>
                </a:p>
              </p:txBody>
            </p:sp>
          </p:grpSp>
          <p:sp>
            <p:nvSpPr>
              <p:cNvPr id="936" name="Multiply 935"/>
              <p:cNvSpPr>
                <a:spLocks noChangeAspect="1"/>
              </p:cNvSpPr>
              <p:nvPr/>
            </p:nvSpPr>
            <p:spPr>
              <a:xfrm>
                <a:off x="2009692" y="2567509"/>
                <a:ext cx="914400" cy="914400"/>
              </a:xfrm>
              <a:prstGeom prst="mathMultiply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937" name="Oval 936"/>
              <p:cNvSpPr/>
              <p:nvPr/>
            </p:nvSpPr>
            <p:spPr>
              <a:xfrm>
                <a:off x="4782489" y="272449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400" b="1" dirty="0"/>
                  <a:t>0</a:t>
                </a:r>
              </a:p>
            </p:txBody>
          </p:sp>
          <p:sp>
            <p:nvSpPr>
              <p:cNvPr id="938" name="Oval 937"/>
              <p:cNvSpPr/>
              <p:nvPr/>
            </p:nvSpPr>
            <p:spPr>
              <a:xfrm>
                <a:off x="3522082" y="2728819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400" b="1" dirty="0"/>
                  <a:t>0</a:t>
                </a:r>
              </a:p>
            </p:txBody>
          </p:sp>
        </p:grpSp>
        <p:sp>
          <p:nvSpPr>
            <p:cNvPr id="964" name="Oval 963"/>
            <p:cNvSpPr>
              <a:spLocks noChangeAspect="1"/>
            </p:cNvSpPr>
            <p:nvPr/>
          </p:nvSpPr>
          <p:spPr>
            <a:xfrm>
              <a:off x="7202906" y="13964668"/>
              <a:ext cx="655147" cy="655147"/>
            </a:xfrm>
            <a:prstGeom prst="ellipse">
              <a:avLst/>
            </a:prstGeom>
            <a:solidFill>
              <a:schemeClr val="tx1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400" b="1" dirty="0" smtClean="0"/>
                <a:t>1</a:t>
              </a:r>
              <a:endParaRPr lang="en-US" sz="4400" b="1" dirty="0"/>
            </a:p>
          </p:txBody>
        </p:sp>
        <p:sp>
          <p:nvSpPr>
            <p:cNvPr id="965" name="TextBox 964"/>
            <p:cNvSpPr txBox="1"/>
            <p:nvPr/>
          </p:nvSpPr>
          <p:spPr>
            <a:xfrm>
              <a:off x="7967697" y="13821295"/>
              <a:ext cx="61759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 smtClean="0"/>
                <a:t>Data Pattern Sensitivity</a:t>
              </a:r>
              <a:endParaRPr lang="en-US" sz="4800" b="1" dirty="0"/>
            </a:p>
          </p:txBody>
        </p:sp>
        <p:grpSp>
          <p:nvGrpSpPr>
            <p:cNvPr id="966" name="Group 965"/>
            <p:cNvGrpSpPr/>
            <p:nvPr/>
          </p:nvGrpSpPr>
          <p:grpSpPr>
            <a:xfrm>
              <a:off x="10543513" y="14795642"/>
              <a:ext cx="3811302" cy="2582606"/>
              <a:chOff x="2493909" y="2018290"/>
              <a:chExt cx="3811302" cy="2582606"/>
            </a:xfrm>
          </p:grpSpPr>
          <p:cxnSp>
            <p:nvCxnSpPr>
              <p:cNvPr id="967" name="Straight Connector 966"/>
              <p:cNvCxnSpPr/>
              <p:nvPr/>
            </p:nvCxnSpPr>
            <p:spPr>
              <a:xfrm>
                <a:off x="5680592" y="2043186"/>
                <a:ext cx="0" cy="255771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8" name="Straight Connector 967"/>
              <p:cNvCxnSpPr/>
              <p:nvPr/>
            </p:nvCxnSpPr>
            <p:spPr>
              <a:xfrm>
                <a:off x="5053068" y="2036962"/>
                <a:ext cx="0" cy="255771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9" name="Straight Connector 968"/>
              <p:cNvCxnSpPr/>
              <p:nvPr/>
            </p:nvCxnSpPr>
            <p:spPr>
              <a:xfrm>
                <a:off x="4425544" y="2030738"/>
                <a:ext cx="0" cy="255771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0" name="Straight Connector 969"/>
              <p:cNvCxnSpPr/>
              <p:nvPr/>
            </p:nvCxnSpPr>
            <p:spPr>
              <a:xfrm>
                <a:off x="2798583" y="4188609"/>
                <a:ext cx="3251628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1" name="Straight Connector 970"/>
              <p:cNvCxnSpPr/>
              <p:nvPr/>
            </p:nvCxnSpPr>
            <p:spPr>
              <a:xfrm>
                <a:off x="2792375" y="3597681"/>
                <a:ext cx="3251628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2" name="Straight Connector 971"/>
              <p:cNvCxnSpPr/>
              <p:nvPr/>
            </p:nvCxnSpPr>
            <p:spPr>
              <a:xfrm>
                <a:off x="3798020" y="2024514"/>
                <a:ext cx="0" cy="255771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3" name="Straight Connector 972"/>
              <p:cNvCxnSpPr/>
              <p:nvPr/>
            </p:nvCxnSpPr>
            <p:spPr>
              <a:xfrm>
                <a:off x="3161359" y="2018290"/>
                <a:ext cx="0" cy="255771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4" name="Straight Connector 973"/>
              <p:cNvCxnSpPr/>
              <p:nvPr/>
            </p:nvCxnSpPr>
            <p:spPr>
              <a:xfrm>
                <a:off x="2778550" y="2402605"/>
                <a:ext cx="3251628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5" name="Straight Connector 974"/>
              <p:cNvCxnSpPr/>
              <p:nvPr/>
            </p:nvCxnSpPr>
            <p:spPr>
              <a:xfrm>
                <a:off x="2777030" y="2997617"/>
                <a:ext cx="3251628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76" name="Group 975"/>
              <p:cNvGrpSpPr/>
              <p:nvPr/>
            </p:nvGrpSpPr>
            <p:grpSpPr>
              <a:xfrm>
                <a:off x="2882862" y="2133377"/>
                <a:ext cx="3067764" cy="525790"/>
                <a:chOff x="534160" y="2226069"/>
                <a:chExt cx="3067764" cy="525790"/>
              </a:xfrm>
            </p:grpSpPr>
            <p:sp>
              <p:nvSpPr>
                <p:cNvPr id="1009" name="Oval 1008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/>
                  <a:endParaRPr lang="en-US" sz="3600" b="1" dirty="0"/>
                </a:p>
              </p:txBody>
            </p:sp>
            <p:sp>
              <p:nvSpPr>
                <p:cNvPr id="1010" name="Oval 1009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600" b="1" dirty="0"/>
                </a:p>
              </p:txBody>
            </p:sp>
            <p:sp>
              <p:nvSpPr>
                <p:cNvPr id="1011" name="Oval 1010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12" name="Oval 1011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13" name="Oval 1012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977" name="Oval 976"/>
              <p:cNvSpPr/>
              <p:nvPr/>
            </p:nvSpPr>
            <p:spPr>
              <a:xfrm>
                <a:off x="2890479" y="2734597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/>
              </a:p>
            </p:txBody>
          </p:sp>
          <p:sp>
            <p:nvSpPr>
              <p:cNvPr id="978" name="Oval 977"/>
              <p:cNvSpPr/>
              <p:nvPr/>
            </p:nvSpPr>
            <p:spPr>
              <a:xfrm>
                <a:off x="3523879" y="273304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/>
              </a:p>
            </p:txBody>
          </p:sp>
          <p:sp>
            <p:nvSpPr>
              <p:cNvPr id="979" name="Oval 978"/>
              <p:cNvSpPr/>
              <p:nvPr/>
            </p:nvSpPr>
            <p:spPr>
              <a:xfrm>
                <a:off x="4157279" y="2731493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/>
              </a:p>
            </p:txBody>
          </p:sp>
          <p:sp>
            <p:nvSpPr>
              <p:cNvPr id="980" name="Oval 979"/>
              <p:cNvSpPr/>
              <p:nvPr/>
            </p:nvSpPr>
            <p:spPr>
              <a:xfrm>
                <a:off x="4781542" y="2729941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/>
              </a:p>
            </p:txBody>
          </p:sp>
          <p:sp>
            <p:nvSpPr>
              <p:cNvPr id="981" name="Oval 980"/>
              <p:cNvSpPr/>
              <p:nvPr/>
            </p:nvSpPr>
            <p:spPr>
              <a:xfrm>
                <a:off x="5405805" y="2728389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/>
              </a:p>
            </p:txBody>
          </p:sp>
          <p:grpSp>
            <p:nvGrpSpPr>
              <p:cNvPr id="982" name="Group 981"/>
              <p:cNvGrpSpPr/>
              <p:nvPr/>
            </p:nvGrpSpPr>
            <p:grpSpPr>
              <a:xfrm>
                <a:off x="2887550" y="3337589"/>
                <a:ext cx="3067764" cy="525790"/>
                <a:chOff x="543297" y="2226069"/>
                <a:chExt cx="3067764" cy="525790"/>
              </a:xfrm>
              <a:solidFill>
                <a:srgbClr val="10253F"/>
              </a:solidFill>
            </p:grpSpPr>
            <p:sp>
              <p:nvSpPr>
                <p:cNvPr id="1004" name="Oval 1003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05" name="Oval 1004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06" name="Oval 1005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07" name="Oval 1006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08" name="Oval 1007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83" name="Group 982"/>
              <p:cNvGrpSpPr/>
              <p:nvPr/>
            </p:nvGrpSpPr>
            <p:grpSpPr>
              <a:xfrm>
                <a:off x="2884621" y="3937653"/>
                <a:ext cx="3067764" cy="525790"/>
                <a:chOff x="543297" y="2226069"/>
                <a:chExt cx="3067764" cy="525790"/>
              </a:xfrm>
              <a:solidFill>
                <a:srgbClr val="10253F"/>
              </a:solidFill>
            </p:grpSpPr>
            <p:sp>
              <p:nvSpPr>
                <p:cNvPr id="999" name="Oval 998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00" name="Oval 999"/>
                <p:cNvSpPr/>
                <p:nvPr/>
              </p:nvSpPr>
              <p:spPr>
                <a:xfrm>
                  <a:off x="1185834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01" name="Oval 1000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02" name="Oval 1001"/>
                <p:cNvSpPr/>
                <p:nvPr/>
              </p:nvSpPr>
              <p:spPr>
                <a:xfrm>
                  <a:off x="2443497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03" name="Oval 1002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984" name="Group 983"/>
              <p:cNvGrpSpPr/>
              <p:nvPr/>
            </p:nvGrpSpPr>
            <p:grpSpPr>
              <a:xfrm>
                <a:off x="2493909" y="2338510"/>
                <a:ext cx="3811302" cy="1301922"/>
                <a:chOff x="2493909" y="2338510"/>
                <a:chExt cx="3811302" cy="1301922"/>
              </a:xfrm>
            </p:grpSpPr>
            <p:pic>
              <p:nvPicPr>
                <p:cNvPr id="994" name="Picture 993" descr="21175849_s.png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8000" b="90000" l="8667" r="90000">
                              <a14:foregroundMark x1="55111" y1="19111" x2="55111" y2="19111"/>
                              <a14:foregroundMark x1="55111" y1="19111" x2="55111" y2="19111"/>
                              <a14:foregroundMark x1="40889" y1="36444" x2="40889" y2="36444"/>
                              <a14:foregroundMark x1="40889" y1="36444" x2="40889" y2="36444"/>
                              <a14:foregroundMark x1="30444" y1="23333" x2="30444" y2="23333"/>
                              <a14:foregroundMark x1="39556" y1="19556" x2="39556" y2="19556"/>
                              <a14:foregroundMark x1="66222" y1="21333" x2="66222" y2="21333"/>
                              <a14:foregroundMark x1="72000" y1="31111" x2="72000" y2="31111"/>
                              <a14:foregroundMark x1="18889" y1="28222" x2="18889" y2="28222"/>
                              <a14:foregroundMark x1="20667" y1="46444" x2="20667" y2="46444"/>
                              <a14:foregroundMark x1="19333" y1="59111" x2="19333" y2="59111"/>
                              <a14:foregroundMark x1="25556" y1="69111" x2="25556" y2="69111"/>
                              <a14:foregroundMark x1="34667" y1="77333" x2="34667" y2="77333"/>
                              <a14:foregroundMark x1="46222" y1="81778" x2="46222" y2="81778"/>
                              <a14:foregroundMark x1="58000" y1="81333" x2="58000" y2="81333"/>
                              <a14:foregroundMark x1="70000" y1="75111" x2="70000" y2="75111"/>
                              <a14:foregroundMark x1="78222" y1="64889" x2="78222" y2="64889"/>
                              <a14:foregroundMark x1="79556" y1="53333" x2="79556" y2="53333"/>
                              <a14:foregroundMark x1="79111" y1="40222" x2="79111" y2="40222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164779" y="2351650"/>
                  <a:ext cx="1277484" cy="1277484"/>
                </a:xfrm>
                <a:prstGeom prst="rect">
                  <a:avLst/>
                </a:prstGeom>
              </p:spPr>
            </p:pic>
            <p:pic>
              <p:nvPicPr>
                <p:cNvPr id="995" name="Picture 994" descr="21175849_s.png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8000" b="90000" l="8667" r="90000">
                              <a14:foregroundMark x1="55111" y1="19111" x2="55111" y2="19111"/>
                              <a14:foregroundMark x1="55111" y1="19111" x2="55111" y2="19111"/>
                              <a14:foregroundMark x1="40889" y1="36444" x2="40889" y2="36444"/>
                              <a14:foregroundMark x1="40889" y1="36444" x2="40889" y2="36444"/>
                              <a14:foregroundMark x1="30444" y1="23333" x2="30444" y2="23333"/>
                              <a14:foregroundMark x1="39556" y1="19556" x2="39556" y2="19556"/>
                              <a14:foregroundMark x1="66222" y1="21333" x2="66222" y2="21333"/>
                              <a14:foregroundMark x1="72000" y1="31111" x2="72000" y2="31111"/>
                              <a14:foregroundMark x1="18889" y1="28222" x2="18889" y2="28222"/>
                              <a14:foregroundMark x1="20667" y1="46444" x2="20667" y2="46444"/>
                              <a14:foregroundMark x1="19333" y1="59111" x2="19333" y2="59111"/>
                              <a14:foregroundMark x1="25556" y1="69111" x2="25556" y2="69111"/>
                              <a14:foregroundMark x1="34667" y1="77333" x2="34667" y2="77333"/>
                              <a14:foregroundMark x1="46222" y1="81778" x2="46222" y2="81778"/>
                              <a14:foregroundMark x1="58000" y1="81333" x2="58000" y2="81333"/>
                              <a14:foregroundMark x1="70000" y1="75111" x2="70000" y2="75111"/>
                              <a14:foregroundMark x1="78222" y1="64889" x2="78222" y2="64889"/>
                              <a14:foregroundMark x1="79556" y1="53333" x2="79556" y2="53333"/>
                              <a14:foregroundMark x1="79111" y1="40222" x2="79111" y2="40222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410459" y="2350729"/>
                  <a:ext cx="1277484" cy="1277484"/>
                </a:xfrm>
                <a:prstGeom prst="rect">
                  <a:avLst/>
                </a:prstGeom>
              </p:spPr>
            </p:pic>
            <p:pic>
              <p:nvPicPr>
                <p:cNvPr id="996" name="Picture 995" descr="21175849_s.png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8000" b="90000" l="8667" r="90000">
                              <a14:foregroundMark x1="55111" y1="19111" x2="55111" y2="19111"/>
                              <a14:foregroundMark x1="55111" y1="19111" x2="55111" y2="19111"/>
                              <a14:foregroundMark x1="40889" y1="36444" x2="40889" y2="36444"/>
                              <a14:foregroundMark x1="40889" y1="36444" x2="40889" y2="36444"/>
                              <a14:foregroundMark x1="30444" y1="23333" x2="30444" y2="23333"/>
                              <a14:foregroundMark x1="39556" y1="19556" x2="39556" y2="19556"/>
                              <a14:foregroundMark x1="66222" y1="21333" x2="66222" y2="21333"/>
                              <a14:foregroundMark x1="72000" y1="31111" x2="72000" y2="31111"/>
                              <a14:foregroundMark x1="18889" y1="28222" x2="18889" y2="28222"/>
                              <a14:foregroundMark x1="20667" y1="46444" x2="20667" y2="46444"/>
                              <a14:foregroundMark x1="19333" y1="59111" x2="19333" y2="59111"/>
                              <a14:foregroundMark x1="25556" y1="69111" x2="25556" y2="69111"/>
                              <a14:foregroundMark x1="34667" y1="77333" x2="34667" y2="77333"/>
                              <a14:foregroundMark x1="46222" y1="81778" x2="46222" y2="81778"/>
                              <a14:foregroundMark x1="58000" y1="81333" x2="58000" y2="81333"/>
                              <a14:foregroundMark x1="70000" y1="75111" x2="70000" y2="75111"/>
                              <a14:foregroundMark x1="78222" y1="64889" x2="78222" y2="64889"/>
                              <a14:foregroundMark x1="79556" y1="53333" x2="79556" y2="53333"/>
                              <a14:foregroundMark x1="79111" y1="40222" x2="79111" y2="40222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740575" y="2362948"/>
                  <a:ext cx="1277484" cy="1277484"/>
                </a:xfrm>
                <a:prstGeom prst="rect">
                  <a:avLst/>
                </a:prstGeom>
              </p:spPr>
            </p:pic>
            <p:pic>
              <p:nvPicPr>
                <p:cNvPr id="997" name="Picture 996" descr="21175849_s.png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8000" b="90000" l="8667" r="90000">
                              <a14:foregroundMark x1="55111" y1="19111" x2="55111" y2="19111"/>
                              <a14:foregroundMark x1="55111" y1="19111" x2="55111" y2="19111"/>
                              <a14:foregroundMark x1="40889" y1="36444" x2="40889" y2="36444"/>
                              <a14:foregroundMark x1="40889" y1="36444" x2="40889" y2="36444"/>
                              <a14:foregroundMark x1="30444" y1="23333" x2="30444" y2="23333"/>
                              <a14:foregroundMark x1="39556" y1="19556" x2="39556" y2="19556"/>
                              <a14:foregroundMark x1="66222" y1="21333" x2="66222" y2="21333"/>
                              <a14:foregroundMark x1="72000" y1="31111" x2="72000" y2="31111"/>
                              <a14:foregroundMark x1="18889" y1="28222" x2="18889" y2="28222"/>
                              <a14:foregroundMark x1="20667" y1="46444" x2="20667" y2="46444"/>
                              <a14:foregroundMark x1="19333" y1="59111" x2="19333" y2="59111"/>
                              <a14:foregroundMark x1="25556" y1="69111" x2="25556" y2="69111"/>
                              <a14:foregroundMark x1="34667" y1="77333" x2="34667" y2="77333"/>
                              <a14:foregroundMark x1="46222" y1="81778" x2="46222" y2="81778"/>
                              <a14:foregroundMark x1="58000" y1="81333" x2="58000" y2="81333"/>
                              <a14:foregroundMark x1="70000" y1="75111" x2="70000" y2="75111"/>
                              <a14:foregroundMark x1="78222" y1="64889" x2="78222" y2="64889"/>
                              <a14:foregroundMark x1="79556" y1="53333" x2="79556" y2="53333"/>
                              <a14:foregroundMark x1="79111" y1="40222" x2="79111" y2="40222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27727" y="2338510"/>
                  <a:ext cx="1277484" cy="1277484"/>
                </a:xfrm>
                <a:prstGeom prst="rect">
                  <a:avLst/>
                </a:prstGeom>
              </p:spPr>
            </p:pic>
            <p:pic>
              <p:nvPicPr>
                <p:cNvPr id="998" name="Picture 997" descr="21175849_s.png"/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8000" b="90000" l="8667" r="90000">
                              <a14:foregroundMark x1="55111" y1="19111" x2="55111" y2="19111"/>
                              <a14:foregroundMark x1="55111" y1="19111" x2="55111" y2="19111"/>
                              <a14:foregroundMark x1="40889" y1="36444" x2="40889" y2="36444"/>
                              <a14:foregroundMark x1="40889" y1="36444" x2="40889" y2="36444"/>
                              <a14:foregroundMark x1="30444" y1="23333" x2="30444" y2="23333"/>
                              <a14:foregroundMark x1="39556" y1="19556" x2="39556" y2="19556"/>
                              <a14:foregroundMark x1="66222" y1="21333" x2="66222" y2="21333"/>
                              <a14:foregroundMark x1="72000" y1="31111" x2="72000" y2="31111"/>
                              <a14:foregroundMark x1="18889" y1="28222" x2="18889" y2="28222"/>
                              <a14:foregroundMark x1="20667" y1="46444" x2="20667" y2="46444"/>
                              <a14:foregroundMark x1="19333" y1="59111" x2="19333" y2="59111"/>
                              <a14:foregroundMark x1="25556" y1="69111" x2="25556" y2="69111"/>
                              <a14:foregroundMark x1="34667" y1="77333" x2="34667" y2="77333"/>
                              <a14:foregroundMark x1="46222" y1="81778" x2="46222" y2="81778"/>
                              <a14:foregroundMark x1="58000" y1="81333" x2="58000" y2="81333"/>
                              <a14:foregroundMark x1="70000" y1="75111" x2="70000" y2="75111"/>
                              <a14:foregroundMark x1="78222" y1="64889" x2="78222" y2="64889"/>
                              <a14:foregroundMark x1="79556" y1="53333" x2="79556" y2="53333"/>
                              <a14:foregroundMark x1="79111" y1="40222" x2="79111" y2="40222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493909" y="2350177"/>
                  <a:ext cx="1277484" cy="1277484"/>
                </a:xfrm>
                <a:prstGeom prst="rect">
                  <a:avLst/>
                </a:prstGeom>
              </p:spPr>
            </p:pic>
          </p:grpSp>
          <p:grpSp>
            <p:nvGrpSpPr>
              <p:cNvPr id="985" name="Group 984"/>
              <p:cNvGrpSpPr/>
              <p:nvPr/>
            </p:nvGrpSpPr>
            <p:grpSpPr>
              <a:xfrm>
                <a:off x="2891875" y="2721059"/>
                <a:ext cx="3067764" cy="535386"/>
                <a:chOff x="543297" y="2226069"/>
                <a:chExt cx="3067764" cy="535386"/>
              </a:xfrm>
            </p:grpSpPr>
            <p:sp>
              <p:nvSpPr>
                <p:cNvPr id="989" name="Oval 988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b="1" dirty="0"/>
                </a:p>
              </p:txBody>
            </p:sp>
            <p:sp>
              <p:nvSpPr>
                <p:cNvPr id="990" name="Oval 989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200" b="1" dirty="0" smtClean="0"/>
                    <a:t>0</a:t>
                  </a:r>
                  <a:endParaRPr lang="en-US" sz="3200" b="1" dirty="0"/>
                </a:p>
              </p:txBody>
            </p:sp>
            <p:sp>
              <p:nvSpPr>
                <p:cNvPr id="991" name="Oval 990"/>
                <p:cNvSpPr/>
                <p:nvPr/>
              </p:nvSpPr>
              <p:spPr>
                <a:xfrm>
                  <a:off x="1810097" y="2241873"/>
                  <a:ext cx="543301" cy="519582"/>
                </a:xfrm>
                <a:prstGeom prst="ellipse">
                  <a:avLst/>
                </a:prstGeom>
                <a:solidFill>
                  <a:srgbClr val="800000"/>
                </a:solidFill>
                <a:ln>
                  <a:solidFill>
                    <a:srgbClr val="80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4400" b="1" dirty="0"/>
                    <a:t>0</a:t>
                  </a:r>
                </a:p>
              </p:txBody>
            </p:sp>
            <p:sp>
              <p:nvSpPr>
                <p:cNvPr id="992" name="Oval 991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200" b="1" dirty="0" smtClean="0"/>
                    <a:t>0</a:t>
                  </a:r>
                  <a:endParaRPr lang="en-US" sz="3200" b="1" dirty="0"/>
                </a:p>
              </p:txBody>
            </p:sp>
            <p:sp>
              <p:nvSpPr>
                <p:cNvPr id="993" name="Oval 992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b="1" dirty="0"/>
                </a:p>
              </p:txBody>
            </p:sp>
          </p:grpSp>
          <p:sp>
            <p:nvSpPr>
              <p:cNvPr id="987" name="Oval 986"/>
              <p:cNvSpPr/>
              <p:nvPr/>
            </p:nvSpPr>
            <p:spPr>
              <a:xfrm>
                <a:off x="4782489" y="2724495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400" b="1" dirty="0"/>
                  <a:t>0</a:t>
                </a:r>
              </a:p>
            </p:txBody>
          </p:sp>
          <p:sp>
            <p:nvSpPr>
              <p:cNvPr id="988" name="Oval 987"/>
              <p:cNvSpPr/>
              <p:nvPr/>
            </p:nvSpPr>
            <p:spPr>
              <a:xfrm>
                <a:off x="3522082" y="2728819"/>
                <a:ext cx="543301" cy="519582"/>
              </a:xfrm>
              <a:prstGeom prst="ellipse">
                <a:avLst/>
              </a:prstGeom>
              <a:solidFill>
                <a:srgbClr val="10253F"/>
              </a:solidFill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400" b="1" dirty="0"/>
                  <a:t>0</a:t>
                </a:r>
              </a:p>
            </p:txBody>
          </p:sp>
        </p:grpSp>
        <p:pic>
          <p:nvPicPr>
            <p:cNvPr id="1014" name="Picture 1013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130387" y="15440271"/>
              <a:ext cx="896112" cy="841248"/>
            </a:xfrm>
            <a:prstGeom prst="rect">
              <a:avLst/>
            </a:prstGeom>
          </p:spPr>
        </p:pic>
      </p:grpSp>
      <p:sp>
        <p:nvSpPr>
          <p:cNvPr id="1015" name="Oval 1014"/>
          <p:cNvSpPr>
            <a:spLocks noChangeAspect="1"/>
          </p:cNvSpPr>
          <p:nvPr/>
        </p:nvSpPr>
        <p:spPr>
          <a:xfrm>
            <a:off x="17708578" y="13963124"/>
            <a:ext cx="655147" cy="655147"/>
          </a:xfrm>
          <a:prstGeom prst="ellipse">
            <a:avLst/>
          </a:prstGeom>
          <a:solidFill>
            <a:schemeClr val="tx1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2</a:t>
            </a:r>
          </a:p>
        </p:txBody>
      </p:sp>
      <p:sp>
        <p:nvSpPr>
          <p:cNvPr id="1016" name="TextBox 1015"/>
          <p:cNvSpPr txBox="1"/>
          <p:nvPr/>
        </p:nvSpPr>
        <p:spPr>
          <a:xfrm>
            <a:off x="18473369" y="13819751"/>
            <a:ext cx="71965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Variable Retention Time</a:t>
            </a:r>
            <a:endParaRPr lang="en-US" sz="4800" b="1" dirty="0"/>
          </a:p>
        </p:txBody>
      </p:sp>
      <p:grpSp>
        <p:nvGrpSpPr>
          <p:cNvPr id="1017" name="Group 1016"/>
          <p:cNvGrpSpPr/>
          <p:nvPr/>
        </p:nvGrpSpPr>
        <p:grpSpPr>
          <a:xfrm>
            <a:off x="17516434" y="14803608"/>
            <a:ext cx="3273181" cy="2582606"/>
            <a:chOff x="2777030" y="2018290"/>
            <a:chExt cx="3273181" cy="2582606"/>
          </a:xfrm>
          <a:solidFill>
            <a:srgbClr val="10253F"/>
          </a:solidFill>
        </p:grpSpPr>
        <p:cxnSp>
          <p:nvCxnSpPr>
            <p:cNvPr id="1018" name="Straight Connector 1017"/>
            <p:cNvCxnSpPr/>
            <p:nvPr/>
          </p:nvCxnSpPr>
          <p:spPr>
            <a:xfrm>
              <a:off x="5680592" y="2043186"/>
              <a:ext cx="0" cy="2557710"/>
            </a:xfrm>
            <a:prstGeom prst="line">
              <a:avLst/>
            </a:prstGeom>
            <a:grpFill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9" name="Straight Connector 1018"/>
            <p:cNvCxnSpPr/>
            <p:nvPr/>
          </p:nvCxnSpPr>
          <p:spPr>
            <a:xfrm>
              <a:off x="5053068" y="2036962"/>
              <a:ext cx="0" cy="2557710"/>
            </a:xfrm>
            <a:prstGeom prst="line">
              <a:avLst/>
            </a:prstGeom>
            <a:grpFill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0" name="Straight Connector 1019"/>
            <p:cNvCxnSpPr/>
            <p:nvPr/>
          </p:nvCxnSpPr>
          <p:spPr>
            <a:xfrm>
              <a:off x="4425544" y="2030738"/>
              <a:ext cx="0" cy="2557710"/>
            </a:xfrm>
            <a:prstGeom prst="line">
              <a:avLst/>
            </a:prstGeom>
            <a:grpFill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1" name="Straight Connector 1020"/>
            <p:cNvCxnSpPr/>
            <p:nvPr/>
          </p:nvCxnSpPr>
          <p:spPr>
            <a:xfrm>
              <a:off x="2798583" y="4188609"/>
              <a:ext cx="3251628" cy="0"/>
            </a:xfrm>
            <a:prstGeom prst="line">
              <a:avLst/>
            </a:prstGeom>
            <a:grpFill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2" name="Straight Connector 1021"/>
            <p:cNvCxnSpPr/>
            <p:nvPr/>
          </p:nvCxnSpPr>
          <p:spPr>
            <a:xfrm>
              <a:off x="2792375" y="3597681"/>
              <a:ext cx="3251628" cy="0"/>
            </a:xfrm>
            <a:prstGeom prst="line">
              <a:avLst/>
            </a:prstGeom>
            <a:grpFill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3" name="Straight Connector 1022"/>
            <p:cNvCxnSpPr/>
            <p:nvPr/>
          </p:nvCxnSpPr>
          <p:spPr>
            <a:xfrm>
              <a:off x="3798020" y="2024514"/>
              <a:ext cx="0" cy="2557710"/>
            </a:xfrm>
            <a:prstGeom prst="line">
              <a:avLst/>
            </a:prstGeom>
            <a:grpFill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4" name="Straight Connector 1023"/>
            <p:cNvCxnSpPr/>
            <p:nvPr/>
          </p:nvCxnSpPr>
          <p:spPr>
            <a:xfrm>
              <a:off x="3161359" y="2018290"/>
              <a:ext cx="0" cy="2557710"/>
            </a:xfrm>
            <a:prstGeom prst="line">
              <a:avLst/>
            </a:prstGeom>
            <a:grpFill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5" name="Straight Connector 1024"/>
            <p:cNvCxnSpPr/>
            <p:nvPr/>
          </p:nvCxnSpPr>
          <p:spPr>
            <a:xfrm>
              <a:off x="2778550" y="2402605"/>
              <a:ext cx="3251628" cy="0"/>
            </a:xfrm>
            <a:prstGeom prst="line">
              <a:avLst/>
            </a:prstGeom>
            <a:grpFill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6" name="Straight Connector 1025"/>
            <p:cNvCxnSpPr/>
            <p:nvPr/>
          </p:nvCxnSpPr>
          <p:spPr>
            <a:xfrm>
              <a:off x="2777030" y="2997617"/>
              <a:ext cx="3251628" cy="0"/>
            </a:xfrm>
            <a:prstGeom prst="line">
              <a:avLst/>
            </a:prstGeom>
            <a:grpFill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27" name="Group 1026"/>
            <p:cNvGrpSpPr/>
            <p:nvPr/>
          </p:nvGrpSpPr>
          <p:grpSpPr>
            <a:xfrm>
              <a:off x="2882862" y="2133377"/>
              <a:ext cx="3067764" cy="525790"/>
              <a:chOff x="534160" y="2226069"/>
              <a:chExt cx="3067764" cy="525790"/>
            </a:xfrm>
            <a:grpFill/>
          </p:grpSpPr>
          <p:sp>
            <p:nvSpPr>
              <p:cNvPr id="1045" name="Oval 1044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endParaRPr lang="en-US" sz="3600" b="1" dirty="0"/>
              </a:p>
            </p:txBody>
          </p:sp>
          <p:sp>
            <p:nvSpPr>
              <p:cNvPr id="1046" name="Oval 1045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600" b="1" dirty="0"/>
              </a:p>
            </p:txBody>
          </p:sp>
          <p:sp>
            <p:nvSpPr>
              <p:cNvPr id="1047" name="Oval 1046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" name="Oval 1047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9" name="Oval 1048"/>
              <p:cNvSpPr/>
              <p:nvPr/>
            </p:nvSpPr>
            <p:spPr>
              <a:xfrm>
                <a:off x="3058623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28" name="Oval 1027"/>
            <p:cNvSpPr/>
            <p:nvPr/>
          </p:nvSpPr>
          <p:spPr>
            <a:xfrm>
              <a:off x="2890479" y="2734597"/>
              <a:ext cx="543301" cy="519582"/>
            </a:xfrm>
            <a:prstGeom prst="ellipse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/>
            </a:p>
          </p:txBody>
        </p:sp>
        <p:sp>
          <p:nvSpPr>
            <p:cNvPr id="1029" name="Oval 1028"/>
            <p:cNvSpPr/>
            <p:nvPr/>
          </p:nvSpPr>
          <p:spPr>
            <a:xfrm>
              <a:off x="3523879" y="2733045"/>
              <a:ext cx="543301" cy="519582"/>
            </a:xfrm>
            <a:prstGeom prst="ellipse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/>
            </a:p>
          </p:txBody>
        </p:sp>
        <p:sp>
          <p:nvSpPr>
            <p:cNvPr id="1030" name="Oval 1029"/>
            <p:cNvSpPr/>
            <p:nvPr/>
          </p:nvSpPr>
          <p:spPr>
            <a:xfrm>
              <a:off x="4157279" y="2731493"/>
              <a:ext cx="543301" cy="519582"/>
            </a:xfrm>
            <a:prstGeom prst="ellipse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/>
            </a:p>
          </p:txBody>
        </p:sp>
        <p:sp>
          <p:nvSpPr>
            <p:cNvPr id="1031" name="Oval 1030"/>
            <p:cNvSpPr/>
            <p:nvPr/>
          </p:nvSpPr>
          <p:spPr>
            <a:xfrm>
              <a:off x="4781542" y="2729941"/>
              <a:ext cx="543301" cy="519582"/>
            </a:xfrm>
            <a:prstGeom prst="ellipse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/>
            </a:p>
          </p:txBody>
        </p:sp>
        <p:sp>
          <p:nvSpPr>
            <p:cNvPr id="1032" name="Oval 1031"/>
            <p:cNvSpPr/>
            <p:nvPr/>
          </p:nvSpPr>
          <p:spPr>
            <a:xfrm>
              <a:off x="5405805" y="2728389"/>
              <a:ext cx="543301" cy="519582"/>
            </a:xfrm>
            <a:prstGeom prst="ellipse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/>
            </a:p>
          </p:txBody>
        </p:sp>
        <p:grpSp>
          <p:nvGrpSpPr>
            <p:cNvPr id="1033" name="Group 1032"/>
            <p:cNvGrpSpPr/>
            <p:nvPr/>
          </p:nvGrpSpPr>
          <p:grpSpPr>
            <a:xfrm>
              <a:off x="2887550" y="3337589"/>
              <a:ext cx="3067764" cy="525790"/>
              <a:chOff x="543297" y="2226069"/>
              <a:chExt cx="3067764" cy="525790"/>
            </a:xfrm>
            <a:grpFill/>
          </p:grpSpPr>
          <p:sp>
            <p:nvSpPr>
              <p:cNvPr id="1040" name="Oval 1039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1" name="Oval 1040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solidFill>
                <a:srgbClr val="800000"/>
              </a:solidFill>
              <a:ln>
                <a:solidFill>
                  <a:srgbClr val="8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4400" b="1" dirty="0"/>
                  <a:t>1</a:t>
                </a:r>
              </a:p>
            </p:txBody>
          </p:sp>
          <p:sp>
            <p:nvSpPr>
              <p:cNvPr id="1042" name="Oval 1041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3" name="Oval 1042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4" name="Oval 1043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34" name="Group 1033"/>
            <p:cNvGrpSpPr/>
            <p:nvPr/>
          </p:nvGrpSpPr>
          <p:grpSpPr>
            <a:xfrm>
              <a:off x="2884621" y="3937653"/>
              <a:ext cx="3067764" cy="525790"/>
              <a:chOff x="543297" y="2226069"/>
              <a:chExt cx="3067764" cy="525790"/>
            </a:xfrm>
            <a:grpFill/>
          </p:grpSpPr>
          <p:sp>
            <p:nvSpPr>
              <p:cNvPr id="1035" name="Oval 1034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6" name="Oval 1035"/>
              <p:cNvSpPr/>
              <p:nvPr/>
            </p:nvSpPr>
            <p:spPr>
              <a:xfrm>
                <a:off x="1185834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7" name="Oval 1036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8" name="Oval 1037"/>
              <p:cNvSpPr/>
              <p:nvPr/>
            </p:nvSpPr>
            <p:spPr>
              <a:xfrm>
                <a:off x="2443497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9" name="Oval 1038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aphicFrame>
        <p:nvGraphicFramePr>
          <p:cNvPr id="1050" name="Chart 1049"/>
          <p:cNvGraphicFramePr/>
          <p:nvPr>
            <p:extLst>
              <p:ext uri="{D42A27DB-BD31-4B8C-83A1-F6EECF244321}">
                <p14:modId xmlns:p14="http://schemas.microsoft.com/office/powerpoint/2010/main" val="3044957023"/>
              </p:ext>
            </p:extLst>
          </p:nvPr>
        </p:nvGraphicFramePr>
        <p:xfrm>
          <a:off x="20977073" y="14443754"/>
          <a:ext cx="5391427" cy="33461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1053" name="Multiply 1052"/>
          <p:cNvSpPr>
            <a:spLocks noChangeAspect="1"/>
          </p:cNvSpPr>
          <p:nvPr/>
        </p:nvSpPr>
        <p:spPr>
          <a:xfrm>
            <a:off x="24089559" y="16275651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pic>
        <p:nvPicPr>
          <p:cNvPr id="1054" name="Picture 105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3020097" y="14862005"/>
            <a:ext cx="896112" cy="841248"/>
          </a:xfrm>
          <a:prstGeom prst="rect">
            <a:avLst/>
          </a:prstGeom>
        </p:spPr>
      </p:pic>
      <p:pic>
        <p:nvPicPr>
          <p:cNvPr id="1055" name="Picture 1054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4981433" y="14898947"/>
            <a:ext cx="896112" cy="84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8118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5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50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50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50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50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50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50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50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50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50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1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50" grpId="0">
        <p:bldSub>
          <a:bldChart bld="category"/>
        </p:bldSub>
      </p:bldGraphic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2654</TotalTime>
  <Words>439</Words>
  <Application>Microsoft Macintosh PowerPoint</Application>
  <PresentationFormat>Custom</PresentationFormat>
  <Paragraphs>111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Samira Khan</dc:creator>
  <cp:lastModifiedBy>Onur Mutlu</cp:lastModifiedBy>
  <cp:revision>114</cp:revision>
  <dcterms:created xsi:type="dcterms:W3CDTF">2014-06-19T05:55:14Z</dcterms:created>
  <dcterms:modified xsi:type="dcterms:W3CDTF">2015-02-21T01:46:14Z</dcterms:modified>
</cp:coreProperties>
</file>