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274" r:id="rId2"/>
    <p:sldId id="490" r:id="rId3"/>
    <p:sldId id="491" r:id="rId4"/>
    <p:sldId id="493" r:id="rId5"/>
    <p:sldId id="494" r:id="rId6"/>
    <p:sldId id="497" r:id="rId7"/>
    <p:sldId id="540" r:id="rId8"/>
    <p:sldId id="519" r:id="rId9"/>
    <p:sldId id="515" r:id="rId10"/>
    <p:sldId id="508" r:id="rId11"/>
    <p:sldId id="523" r:id="rId12"/>
    <p:sldId id="539" r:id="rId13"/>
    <p:sldId id="541" r:id="rId14"/>
    <p:sldId id="542" r:id="rId15"/>
    <p:sldId id="54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81"/>
    <a:srgbClr val="FFFF00"/>
    <a:srgbClr val="FFF0C1"/>
    <a:srgbClr val="FFE181"/>
    <a:srgbClr val="0D3533"/>
    <a:srgbClr val="025076"/>
    <a:srgbClr val="045872"/>
    <a:srgbClr val="FF8181"/>
    <a:srgbClr val="0075A3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9508" autoAdjust="0"/>
  </p:normalViewPr>
  <p:slideViewPr>
    <p:cSldViewPr showGuides="1">
      <p:cViewPr varScale="1">
        <p:scale>
          <a:sx n="108" d="100"/>
          <a:sy n="108" d="100"/>
        </p:scale>
        <p:origin x="-152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92" d="100"/>
          <a:sy n="92" d="100"/>
        </p:scale>
        <p:origin x="288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70EEBC-8707-4F18-A94E-6A35A1C72AAE}" type="datetimeFigureOut">
              <a:rPr lang="en-US" smtClean="0"/>
              <a:t>6/23/14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8A0347-8749-4659-AFE1-165915F3C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7704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D70F52-BA6D-4F81-A8A6-234C14A38110}" type="datetimeFigureOut">
              <a:rPr lang="en-US" smtClean="0"/>
              <a:t>6/23/14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AAB90D-FD29-4A5F-A91F-CD65CF7CAC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976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Hi,</a:t>
            </a:r>
            <a:r>
              <a:rPr lang="en-US" baseline="0" dirty="0" smtClean="0"/>
              <a:t> my name is </a:t>
            </a:r>
            <a:r>
              <a:rPr lang="en-US" baseline="0" dirty="0" err="1" smtClean="0"/>
              <a:t>Yoongu</a:t>
            </a:r>
            <a:r>
              <a:rPr lang="en-US" baseline="0" dirty="0" smtClean="0"/>
              <a:t> Kim. Later today I’ll be presenting “Flipping Bits in Memory Without Accessing Them: An Experimental Study of DRAM Disturbance Errors.”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AAB90D-FD29-4A5F-A91F-CD65CF7CAC8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7765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DRAM chip</a:t>
            </a:r>
            <a:r>
              <a:rPr lang="en-US" baseline="0" dirty="0" smtClean="0"/>
              <a:t> consists of many rows of cells. To access a row, it must first be opened by raising the voltage of its </a:t>
            </a:r>
            <a:r>
              <a:rPr lang="en-US" baseline="0" dirty="0" err="1" smtClean="0"/>
              <a:t>wordline</a:t>
            </a:r>
            <a:r>
              <a:rPr lang="en-US" baseline="0" dirty="0" smtClean="0"/>
              <a:t>. And after the row is accessed, it is closed by lowering the voltage of its </a:t>
            </a:r>
            <a:r>
              <a:rPr lang="en-US" baseline="0" dirty="0" err="1" smtClean="0"/>
              <a:t>wordline</a:t>
            </a:r>
            <a:r>
              <a:rPr lang="en-US" baseline="0" dirty="0" smtClean="0"/>
              <a:t>. But, we observed that repeatedly opening and closing a row causes errors -- called disturbance errors -- in adjacent rows.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AAB90D-FD29-4A5F-A91F-CD65CF7CAC8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1067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DRAM chip</a:t>
            </a:r>
            <a:r>
              <a:rPr lang="en-US" baseline="0" dirty="0" smtClean="0"/>
              <a:t> consists of many rows of cells. To access a row, it must first be opened by raising the voltage of its </a:t>
            </a:r>
            <a:r>
              <a:rPr lang="en-US" baseline="0" dirty="0" err="1" smtClean="0"/>
              <a:t>wordline</a:t>
            </a:r>
            <a:r>
              <a:rPr lang="en-US" baseline="0" dirty="0" smtClean="0"/>
              <a:t>. And after the row is accessed, it is closed by lowering the voltage of its </a:t>
            </a:r>
            <a:r>
              <a:rPr lang="en-US" baseline="0" dirty="0" err="1" smtClean="0"/>
              <a:t>wordline</a:t>
            </a:r>
            <a:r>
              <a:rPr lang="en-US" baseline="0" dirty="0" smtClean="0"/>
              <a:t>. But, we observed that repeatedly opening and closing a row causes errors -- called disturbance errors -- in adjacent rows.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AAB90D-FD29-4A5F-A91F-CD65CF7CAC8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9605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DRAM chip</a:t>
            </a:r>
            <a:r>
              <a:rPr lang="en-US" baseline="0" dirty="0" smtClean="0"/>
              <a:t> consists of many rows of cells. To access a row, it must first be opened by raising the voltage of its </a:t>
            </a:r>
            <a:r>
              <a:rPr lang="en-US" baseline="0" dirty="0" err="1" smtClean="0"/>
              <a:t>wordline</a:t>
            </a:r>
            <a:r>
              <a:rPr lang="en-US" baseline="0" dirty="0" smtClean="0"/>
              <a:t>. And after the row is accessed, it is closed by lowering the voltage of its </a:t>
            </a:r>
            <a:r>
              <a:rPr lang="en-US" baseline="0" dirty="0" err="1" smtClean="0"/>
              <a:t>wordline</a:t>
            </a:r>
            <a:r>
              <a:rPr lang="en-US" baseline="0" dirty="0" smtClean="0"/>
              <a:t>. But, we observed that repeatedly opening and closing a row causes errors -- called disturbance errors -- in adjacent rows.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AAB90D-FD29-4A5F-A91F-CD65CF7CAC8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5925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DRAM chip</a:t>
            </a:r>
            <a:r>
              <a:rPr lang="en-US" baseline="0" dirty="0" smtClean="0"/>
              <a:t> consists of many rows of cells. To access a row, it must first be opened by raising the voltage of its </a:t>
            </a:r>
            <a:r>
              <a:rPr lang="en-US" baseline="0" dirty="0" err="1" smtClean="0"/>
              <a:t>wordline</a:t>
            </a:r>
            <a:r>
              <a:rPr lang="en-US" baseline="0" dirty="0" smtClean="0"/>
              <a:t>. And after the row is accessed, it is closed by lowering the voltage of its </a:t>
            </a:r>
            <a:r>
              <a:rPr lang="en-US" baseline="0" dirty="0" err="1" smtClean="0"/>
              <a:t>wordline</a:t>
            </a:r>
            <a:r>
              <a:rPr lang="en-US" baseline="0" dirty="0" smtClean="0"/>
              <a:t>. But, we observed that repeatedly opening and closing a row causes errors -- called disturbance errors -- in adjacent rows.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AAB90D-FD29-4A5F-A91F-CD65CF7CAC8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234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DRAM chip</a:t>
            </a:r>
            <a:r>
              <a:rPr lang="en-US" baseline="0" dirty="0" smtClean="0"/>
              <a:t> consists of many rows of cells. To access a row, it must first be opened by raising the voltage of its </a:t>
            </a:r>
            <a:r>
              <a:rPr lang="en-US" baseline="0" dirty="0" err="1" smtClean="0"/>
              <a:t>wordline</a:t>
            </a:r>
            <a:r>
              <a:rPr lang="en-US" baseline="0" dirty="0" smtClean="0"/>
              <a:t>. And after the row is accessed, it is closed by lowering the voltage of its </a:t>
            </a:r>
            <a:r>
              <a:rPr lang="en-US" baseline="0" dirty="0" err="1" smtClean="0"/>
              <a:t>wordline</a:t>
            </a:r>
            <a:r>
              <a:rPr lang="en-US" baseline="0" dirty="0" smtClean="0"/>
              <a:t>. But, we observed that repeatedly opening and closing a row causes errors -- called disturbance errors -- in adjacent rows.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AAB90D-FD29-4A5F-A91F-CD65CF7CAC8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5589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DRAM chip</a:t>
            </a:r>
            <a:r>
              <a:rPr lang="en-US" baseline="0" dirty="0" smtClean="0"/>
              <a:t> consists of many rows of cells. To access a row, it must first be opened by raising the voltage of its </a:t>
            </a:r>
            <a:r>
              <a:rPr lang="en-US" baseline="0" dirty="0" err="1" smtClean="0"/>
              <a:t>wordline</a:t>
            </a:r>
            <a:r>
              <a:rPr lang="en-US" baseline="0" dirty="0" smtClean="0"/>
              <a:t>. And after the row is accessed, it is closed by lowering the voltage of its </a:t>
            </a:r>
            <a:r>
              <a:rPr lang="en-US" baseline="0" dirty="0" err="1" smtClean="0"/>
              <a:t>wordline</a:t>
            </a:r>
            <a:r>
              <a:rPr lang="en-US" baseline="0" dirty="0" smtClean="0"/>
              <a:t>. But, we observed that repeatedly opening and closing a row causes errors -- called disturbance errors -- in adjacent rows.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AAB90D-FD29-4A5F-A91F-CD65CF7CAC8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2182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demonstrate the</a:t>
            </a:r>
            <a:r>
              <a:rPr lang="en-US" baseline="0" dirty="0" smtClean="0"/>
              <a:t> errors on multiple x86 systems. </a:t>
            </a:r>
            <a:r>
              <a:rPr lang="en-US" dirty="0" smtClean="0"/>
              <a:t>Shown to the bottom-left is a</a:t>
            </a:r>
            <a:r>
              <a:rPr lang="en-US" baseline="0" dirty="0" smtClean="0"/>
              <a:t> “disturbance kernel”. When executed, it forces two rows to be opened and closed one after the other – over and over again. Consequently</a:t>
            </a:r>
            <a:r>
              <a:rPr lang="en-US" dirty="0" smtClean="0"/>
              <a:t>, it induces many errors in the module.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AAB90D-FD29-4A5F-A91F-CD65CF7CAC8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4242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demonstrate the</a:t>
            </a:r>
            <a:r>
              <a:rPr lang="en-US" baseline="0" dirty="0" smtClean="0"/>
              <a:t> errors on multiple x86 systems. </a:t>
            </a:r>
            <a:r>
              <a:rPr lang="en-US" dirty="0" smtClean="0"/>
              <a:t>Shown to the bottom-left is a</a:t>
            </a:r>
            <a:r>
              <a:rPr lang="en-US" baseline="0" dirty="0" smtClean="0"/>
              <a:t> “disturbance kernel”. When executed, it forces two rows to be opened and closed one after the other – over and over again. Consequently</a:t>
            </a:r>
            <a:r>
              <a:rPr lang="en-US" dirty="0" smtClean="0"/>
              <a:t>, it induces many errors in the module.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AAB90D-FD29-4A5F-A91F-CD65CF7CAC8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6001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demonstrate the</a:t>
            </a:r>
            <a:r>
              <a:rPr lang="en-US" baseline="0" dirty="0" smtClean="0"/>
              <a:t> errors on multiple x86 systems. </a:t>
            </a:r>
            <a:r>
              <a:rPr lang="en-US" dirty="0" smtClean="0"/>
              <a:t>Shown to the bottom-left is a</a:t>
            </a:r>
            <a:r>
              <a:rPr lang="en-US" baseline="0" dirty="0" smtClean="0"/>
              <a:t> “disturbance kernel”. When executed, it forces two rows to be opened and closed one after the other – over and over again. Consequently</a:t>
            </a:r>
            <a:r>
              <a:rPr lang="en-US" dirty="0" smtClean="0"/>
              <a:t>, it induces many errors in the module.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AAB90D-FD29-4A5F-A91F-CD65CF7CAC8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2558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demonstrate the</a:t>
            </a:r>
            <a:r>
              <a:rPr lang="en-US" baseline="0" dirty="0" smtClean="0"/>
              <a:t> errors on multiple x86 systems. </a:t>
            </a:r>
            <a:r>
              <a:rPr lang="en-US" dirty="0" smtClean="0"/>
              <a:t>Shown to the bottom-left is a</a:t>
            </a:r>
            <a:r>
              <a:rPr lang="en-US" baseline="0" dirty="0" smtClean="0"/>
              <a:t> “disturbance kernel”. When executed, it forces two rows to be opened and closed one after the other – over and over again. Consequently</a:t>
            </a:r>
            <a:r>
              <a:rPr lang="en-US" dirty="0" smtClean="0"/>
              <a:t>, it induces many errors in the module.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AAB90D-FD29-4A5F-A91F-CD65CF7CAC8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7203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total, we</a:t>
            </a:r>
            <a:r>
              <a:rPr lang="en-US" baseline="0" dirty="0" smtClean="0"/>
              <a:t> tested 129 modules from three different manufacturers (shown in blue, red, green) and found errors in 85% of the modules. We show that disturbance errors are a recent phenomenon, affecting modules manufactured only after 2009 or 10. Also, the number of errors in a module can be high as 10 million. Although most modules are vulnerable today, I will discuss solutions to fix this problem.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AAB90D-FD29-4A5F-A91F-CD65CF7CAC8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2248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total, we</a:t>
            </a:r>
            <a:r>
              <a:rPr lang="en-US" baseline="0" dirty="0" smtClean="0"/>
              <a:t> tested 129 modules from three different manufacturers (shown in blue, red, green) and found errors in 85% of the modules. We show that disturbance errors are a recent phenomenon, affecting modules manufactured only after 2009 or 10. Also, the number of errors in a module can be high as 10 million. Although most modules are vulnerable today, I will discuss solutions to fix this problem.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AAB90D-FD29-4A5F-A91F-CD65CF7CAC8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7131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total, we</a:t>
            </a:r>
            <a:r>
              <a:rPr lang="en-US" baseline="0" dirty="0" smtClean="0"/>
              <a:t> tested 129 modules from three different manufacturers (shown in blue, red, green) and found errors in 85% of the modules. We show that disturbance errors are a recent phenomenon, affecting modules manufactured only after 2009 or 10. Also, the number of errors in a module can be high as 10 million. Although most modules are vulnerable today, I will discuss solutions to fix this problem.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AAB90D-FD29-4A5F-A91F-CD65CF7CAC8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5246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AAB90D-FD29-4A5F-A91F-CD65CF7CAC8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637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/>
              <a:pPr/>
              <a:t>‹#›</a:t>
            </a:fld>
            <a:r>
              <a:rPr lang="en-US" smtClean="0"/>
              <a:t>/4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2749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1"/>
            <a:ext cx="8382000" cy="761999"/>
          </a:xfrm>
        </p:spPr>
        <p:txBody>
          <a:bodyPr>
            <a:noAutofit/>
          </a:bodyPr>
          <a:lstStyle>
            <a:lvl1pPr>
              <a:defRPr sz="4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82000" cy="5638800"/>
          </a:xfrm>
        </p:spPr>
        <p:txBody>
          <a:bodyPr>
            <a:noAutofit/>
          </a:bodyPr>
          <a:lstStyle>
            <a:lvl1pPr marL="285750" indent="-285750">
              <a:defRPr sz="3600">
                <a:latin typeface="+mj-lt"/>
              </a:defRPr>
            </a:lvl1pPr>
            <a:lvl2pPr marL="742950" indent="-285750">
              <a:buFont typeface="Calibri Light" panose="020F0302020204030204" pitchFamily="34" charset="0"/>
              <a:buChar char="–"/>
              <a:defRPr sz="3200">
                <a:latin typeface="+mj-lt"/>
              </a:defRPr>
            </a:lvl2pPr>
            <a:lvl3pPr>
              <a:defRPr sz="2800">
                <a:latin typeface="+mj-lt"/>
              </a:defRPr>
            </a:lvl3pPr>
            <a:lvl4pPr>
              <a:defRPr sz="2400">
                <a:latin typeface="+mj-lt"/>
              </a:defRPr>
            </a:lvl4pPr>
            <a:lvl5pPr>
              <a:defRPr sz="2400"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1880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D4D2B188-1D62-4FCA-8363-938AD4629BBB}" type="slidenum">
              <a:rPr lang="en-US" smtClean="0"/>
              <a:pPr/>
              <a:t>‹#›</a:t>
            </a:fld>
            <a:r>
              <a:rPr lang="en-US" smtClean="0"/>
              <a:t>/4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553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2683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858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675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593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539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1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202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947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61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52401"/>
            <a:ext cx="8686800" cy="1066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219200"/>
            <a:ext cx="8686800" cy="55022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D4D2B188-1D62-4FCA-8363-938AD4629BBB}" type="slidenum">
              <a:rPr lang="en-US" smtClean="0"/>
              <a:pPr/>
              <a:t>‹#›</a:t>
            </a:fld>
            <a:r>
              <a:rPr lang="en-US" smtClean="0"/>
              <a:t>/4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722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microsoft.com/office/2007/relationships/hdphoto" Target="../media/hdphoto1.wdp"/><Relationship Id="rId5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4.png"/><Relationship Id="rId5" Type="http://schemas.microsoft.com/office/2007/relationships/hdphoto" Target="../media/hdphoto2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microsoft.com/office/2007/relationships/hdphoto" Target="../media/hdphoto2.wdp"/><Relationship Id="rId5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microsoft.com/office/2007/relationships/hdphoto" Target="../media/hdphoto2.wdp"/><Relationship Id="rId5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microsoft.com/office/2007/relationships/hdphoto" Target="../media/hdphoto2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microsoft.com/office/2007/relationships/hdphoto" Target="../media/hdphoto2.wdp"/><Relationship Id="rId5" Type="http://schemas.openxmlformats.org/officeDocument/2006/relationships/image" Target="../media/image70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microsoft.com/office/2007/relationships/hdphoto" Target="../media/hdphoto2.wdp"/><Relationship Id="rId5" Type="http://schemas.openxmlformats.org/officeDocument/2006/relationships/image" Target="../media/image70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1"/>
            <a:ext cx="9144000" cy="2057401"/>
          </a:xfrm>
          <a:noFill/>
        </p:spPr>
        <p:txBody>
          <a:bodyPr anchor="ctr">
            <a:noAutofit/>
          </a:bodyPr>
          <a:lstStyle/>
          <a:p>
            <a:r>
              <a:rPr lang="en-US" b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Flipping Bits in Memory Without Accessing Them: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2057400"/>
            <a:ext cx="9144000" cy="138112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 smtClean="0">
                <a:solidFill>
                  <a:schemeClr val="bg1"/>
                </a:solidFill>
              </a:rPr>
              <a:t>DRAM Disturbance Errors</a:t>
            </a:r>
            <a:endParaRPr lang="en-US" sz="6600" b="1">
              <a:solidFill>
                <a:schemeClr val="bg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5965496"/>
            <a:ext cx="3200400" cy="48505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5723582"/>
            <a:ext cx="1371600" cy="90581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5907514"/>
            <a:ext cx="1828800" cy="529145"/>
          </a:xfrm>
          <a:prstGeom prst="rect">
            <a:avLst/>
          </a:prstGeom>
        </p:spPr>
      </p:pic>
      <p:sp>
        <p:nvSpPr>
          <p:cNvPr id="9" name="Subtitle 2"/>
          <p:cNvSpPr txBox="1">
            <a:spLocks/>
          </p:cNvSpPr>
          <p:nvPr/>
        </p:nvSpPr>
        <p:spPr>
          <a:xfrm>
            <a:off x="0" y="3429000"/>
            <a:ext cx="9144000" cy="2438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Yoongu Kim</a:t>
            </a:r>
          </a:p>
          <a:p>
            <a:r>
              <a:rPr lang="en-US" sz="280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Ross Daly, Jeremie Kim, Chris Fallin, Ji Hye Lee, </a:t>
            </a:r>
          </a:p>
          <a:p>
            <a:r>
              <a:rPr lang="en-US" sz="280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Donghyuk Lee, Chris Wilkerson, Konrad Lai, Onur Mutlu</a:t>
            </a:r>
            <a:endParaRPr lang="en-US" sz="280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7937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914400" y="1141913"/>
            <a:ext cx="7315200" cy="3962400"/>
          </a:xfrm>
          <a:prstGeom prst="roundRect">
            <a:avLst>
              <a:gd name="adj" fmla="val 11319"/>
            </a:avLst>
          </a:prstGeom>
          <a:solidFill>
            <a:schemeClr val="bg1">
              <a:lumMod val="8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H="1" flipV="1">
            <a:off x="1371600" y="1903913"/>
            <a:ext cx="4572000" cy="2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371600" y="2513514"/>
            <a:ext cx="4572000" cy="0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Wordline"/>
          <p:cNvCxnSpPr/>
          <p:nvPr/>
        </p:nvCxnSpPr>
        <p:spPr>
          <a:xfrm flipH="1">
            <a:off x="1371600" y="3123113"/>
            <a:ext cx="4572000" cy="0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1371600" y="3732714"/>
            <a:ext cx="4572000" cy="0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1371600" y="4343401"/>
            <a:ext cx="4572000" cy="2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14400" y="228601"/>
            <a:ext cx="7315200" cy="91331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DRAM Chip</a:t>
            </a:r>
            <a:endParaRPr lang="en-US" sz="5400" b="1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828800" y="1610093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smtClean="0">
                <a:solidFill>
                  <a:schemeClr val="tx1"/>
                </a:solidFill>
                <a:latin typeface="+mj-lt"/>
              </a:rPr>
              <a:t> Row</a:t>
            </a:r>
            <a:endParaRPr lang="en-US" sz="40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828800" y="2208713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smtClean="0">
                <a:solidFill>
                  <a:schemeClr val="tx1"/>
                </a:solidFill>
                <a:latin typeface="+mj-lt"/>
              </a:rPr>
              <a:t> Row</a:t>
            </a:r>
            <a:endParaRPr lang="en-US" sz="40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Row"/>
          <p:cNvSpPr/>
          <p:nvPr/>
        </p:nvSpPr>
        <p:spPr>
          <a:xfrm>
            <a:off x="1828800" y="2818313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smtClean="0">
                <a:solidFill>
                  <a:schemeClr val="tx1"/>
                </a:solidFill>
                <a:latin typeface="+mj-lt"/>
              </a:rPr>
              <a:t> Row</a:t>
            </a:r>
            <a:endParaRPr lang="en-US" sz="40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828800" y="3427913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smtClean="0">
                <a:solidFill>
                  <a:schemeClr val="tx1"/>
                </a:solidFill>
                <a:latin typeface="+mj-lt"/>
              </a:rPr>
              <a:t> Row</a:t>
            </a:r>
            <a:endParaRPr lang="en-US" sz="40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828800" y="4037512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smtClean="0">
                <a:solidFill>
                  <a:schemeClr val="tx1"/>
                </a:solidFill>
                <a:latin typeface="+mj-lt"/>
              </a:rPr>
              <a:t> Row</a:t>
            </a:r>
            <a:endParaRPr lang="en-US" sz="40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43600" y="1675311"/>
            <a:ext cx="2286000" cy="45720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4000" smtClean="0">
                <a:latin typeface="+mj-lt"/>
              </a:rPr>
              <a:t> Wordline</a:t>
            </a:r>
            <a:endParaRPr lang="en-US" sz="40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919723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914400" y="1141913"/>
            <a:ext cx="7315200" cy="3962400"/>
          </a:xfrm>
          <a:prstGeom prst="roundRect">
            <a:avLst>
              <a:gd name="adj" fmla="val 11319"/>
            </a:avLst>
          </a:prstGeom>
          <a:solidFill>
            <a:schemeClr val="bg1">
              <a:lumMod val="8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H="1" flipV="1">
            <a:off x="1371600" y="1903913"/>
            <a:ext cx="4572000" cy="2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371600" y="2513514"/>
            <a:ext cx="4572000" cy="0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Wordline"/>
          <p:cNvCxnSpPr/>
          <p:nvPr/>
        </p:nvCxnSpPr>
        <p:spPr>
          <a:xfrm flipH="1">
            <a:off x="1371600" y="3123113"/>
            <a:ext cx="4572000" cy="0"/>
          </a:xfrm>
          <a:prstGeom prst="line">
            <a:avLst/>
          </a:prstGeom>
          <a:ln w="76200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1371600" y="3732714"/>
            <a:ext cx="4572000" cy="0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1371600" y="4343401"/>
            <a:ext cx="4572000" cy="2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14400" y="228601"/>
            <a:ext cx="7315200" cy="91331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DRAM Chip</a:t>
            </a:r>
            <a:endParaRPr lang="en-US" sz="5400" b="1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828800" y="1610093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smtClean="0">
                <a:solidFill>
                  <a:schemeClr val="tx1"/>
                </a:solidFill>
                <a:latin typeface="+mj-lt"/>
              </a:rPr>
              <a:t> Row</a:t>
            </a:r>
            <a:endParaRPr lang="en-US" sz="40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828800" y="2208713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smtClean="0">
                <a:solidFill>
                  <a:schemeClr val="tx1"/>
                </a:solidFill>
                <a:latin typeface="+mj-lt"/>
              </a:rPr>
              <a:t> Row</a:t>
            </a:r>
            <a:endParaRPr lang="en-US" sz="40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Row"/>
          <p:cNvSpPr/>
          <p:nvPr/>
        </p:nvSpPr>
        <p:spPr>
          <a:xfrm>
            <a:off x="1828800" y="2818313"/>
            <a:ext cx="3657600" cy="609600"/>
          </a:xfrm>
          <a:prstGeom prst="rect">
            <a:avLst/>
          </a:prstGeom>
          <a:solidFill>
            <a:srgbClr val="FF818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b="1" smtClean="0">
                <a:solidFill>
                  <a:schemeClr val="tx1"/>
                </a:solidFill>
                <a:latin typeface="+mj-lt"/>
              </a:rPr>
              <a:t>Opened Row</a:t>
            </a:r>
            <a:endParaRPr lang="en-US" sz="40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828800" y="3427913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smtClean="0">
                <a:solidFill>
                  <a:schemeClr val="tx1"/>
                </a:solidFill>
                <a:latin typeface="+mj-lt"/>
              </a:rPr>
              <a:t> Row</a:t>
            </a:r>
            <a:endParaRPr lang="en-US" sz="40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828800" y="4037512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smtClean="0">
                <a:solidFill>
                  <a:schemeClr val="tx1"/>
                </a:solidFill>
                <a:latin typeface="+mj-lt"/>
              </a:rPr>
              <a:t> Row</a:t>
            </a:r>
            <a:endParaRPr lang="en-US" sz="40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43600" y="1675311"/>
            <a:ext cx="2286000" cy="45720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4000" smtClean="0">
                <a:latin typeface="+mj-lt"/>
              </a:rPr>
              <a:t> Wordline</a:t>
            </a:r>
            <a:endParaRPr lang="en-US" sz="4000">
              <a:latin typeface="+mj-lt"/>
            </a:endParaRPr>
          </a:p>
        </p:txBody>
      </p:sp>
      <p:sp>
        <p:nvSpPr>
          <p:cNvPr id="22" name="High Volt"/>
          <p:cNvSpPr txBox="1"/>
          <p:nvPr/>
        </p:nvSpPr>
        <p:spPr>
          <a:xfrm>
            <a:off x="5943600" y="2894512"/>
            <a:ext cx="2286000" cy="45720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4800" b="1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4800" b="1" i="1" smtClean="0">
                <a:solidFill>
                  <a:srgbClr val="FF0000"/>
                </a:solidFill>
                <a:latin typeface="+mj-lt"/>
              </a:rPr>
              <a:t>V</a:t>
            </a:r>
            <a:r>
              <a:rPr lang="en-US" sz="5400" b="1" i="1" baseline="-20000" smtClean="0">
                <a:solidFill>
                  <a:srgbClr val="FF0000"/>
                </a:solidFill>
                <a:latin typeface="+mj-lt"/>
              </a:rPr>
              <a:t>HIGH</a:t>
            </a:r>
            <a:endParaRPr lang="en-US" sz="4800" b="1" i="1" baseline="-2000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535708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914400" y="1141913"/>
            <a:ext cx="7315200" cy="3962400"/>
          </a:xfrm>
          <a:prstGeom prst="roundRect">
            <a:avLst>
              <a:gd name="adj" fmla="val 11319"/>
            </a:avLst>
          </a:prstGeom>
          <a:solidFill>
            <a:schemeClr val="bg1">
              <a:lumMod val="8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H="1" flipV="1">
            <a:off x="1371600" y="1903913"/>
            <a:ext cx="4572000" cy="2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371600" y="2513514"/>
            <a:ext cx="4572000" cy="0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Wordline"/>
          <p:cNvCxnSpPr/>
          <p:nvPr/>
        </p:nvCxnSpPr>
        <p:spPr>
          <a:xfrm flipH="1">
            <a:off x="1371600" y="3123113"/>
            <a:ext cx="4572000" cy="0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1371600" y="3732714"/>
            <a:ext cx="4572000" cy="0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1371600" y="4343401"/>
            <a:ext cx="4572000" cy="2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14400" y="228601"/>
            <a:ext cx="7315200" cy="91331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DRAM Chip</a:t>
            </a:r>
            <a:endParaRPr lang="en-US" sz="5400" b="1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828800" y="1610093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smtClean="0">
                <a:solidFill>
                  <a:schemeClr val="tx1"/>
                </a:solidFill>
                <a:latin typeface="+mj-lt"/>
              </a:rPr>
              <a:t> Row</a:t>
            </a:r>
            <a:endParaRPr lang="en-US" sz="40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828800" y="2208713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smtClean="0">
                <a:solidFill>
                  <a:schemeClr val="tx1"/>
                </a:solidFill>
                <a:latin typeface="+mj-lt"/>
              </a:rPr>
              <a:t> Row</a:t>
            </a:r>
            <a:endParaRPr lang="en-US" sz="40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Row"/>
          <p:cNvSpPr/>
          <p:nvPr/>
        </p:nvSpPr>
        <p:spPr>
          <a:xfrm>
            <a:off x="1828800" y="2818313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b="1" smtClean="0">
                <a:solidFill>
                  <a:schemeClr val="tx1"/>
                </a:solidFill>
                <a:latin typeface="+mj-lt"/>
              </a:rPr>
              <a:t>Closed Row</a:t>
            </a:r>
            <a:endParaRPr lang="en-US" sz="40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828800" y="3427913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smtClean="0">
                <a:solidFill>
                  <a:schemeClr val="tx1"/>
                </a:solidFill>
                <a:latin typeface="+mj-lt"/>
              </a:rPr>
              <a:t> Row</a:t>
            </a:r>
            <a:endParaRPr lang="en-US" sz="40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828800" y="4037512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smtClean="0">
                <a:solidFill>
                  <a:schemeClr val="tx1"/>
                </a:solidFill>
                <a:latin typeface="+mj-lt"/>
              </a:rPr>
              <a:t> Row</a:t>
            </a:r>
            <a:endParaRPr lang="en-US" sz="40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43600" y="1675311"/>
            <a:ext cx="2286000" cy="45720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4000" smtClean="0">
                <a:latin typeface="+mj-lt"/>
              </a:rPr>
              <a:t> Wordline</a:t>
            </a:r>
            <a:endParaRPr lang="en-US" sz="4000">
              <a:latin typeface="+mj-lt"/>
            </a:endParaRPr>
          </a:p>
        </p:txBody>
      </p:sp>
      <p:sp>
        <p:nvSpPr>
          <p:cNvPr id="23" name="High Volt"/>
          <p:cNvSpPr txBox="1"/>
          <p:nvPr/>
        </p:nvSpPr>
        <p:spPr>
          <a:xfrm>
            <a:off x="5943600" y="2894512"/>
            <a:ext cx="2286000" cy="45720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48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n-US" sz="4800" b="1" i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V</a:t>
            </a:r>
            <a:r>
              <a:rPr lang="en-US" sz="5400" b="1" i="1" baseline="-20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LOW</a:t>
            </a:r>
            <a:endParaRPr lang="en-US" sz="4800" b="1" i="1" baseline="-2000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1680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914400" y="1141913"/>
            <a:ext cx="7315200" cy="3962400"/>
          </a:xfrm>
          <a:prstGeom prst="roundRect">
            <a:avLst>
              <a:gd name="adj" fmla="val 11319"/>
            </a:avLst>
          </a:prstGeom>
          <a:solidFill>
            <a:schemeClr val="bg1">
              <a:lumMod val="8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H="1" flipV="1">
            <a:off x="1371600" y="1903913"/>
            <a:ext cx="4572000" cy="2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371600" y="2513514"/>
            <a:ext cx="4572000" cy="0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Wordline"/>
          <p:cNvCxnSpPr/>
          <p:nvPr/>
        </p:nvCxnSpPr>
        <p:spPr>
          <a:xfrm flipH="1">
            <a:off x="1371600" y="3123113"/>
            <a:ext cx="4572000" cy="0"/>
          </a:xfrm>
          <a:prstGeom prst="line">
            <a:avLst/>
          </a:prstGeom>
          <a:ln w="76200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1371600" y="3732714"/>
            <a:ext cx="4572000" cy="0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1371600" y="4343401"/>
            <a:ext cx="4572000" cy="2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14400" y="228601"/>
            <a:ext cx="7315200" cy="91331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DRAM Chip</a:t>
            </a:r>
            <a:endParaRPr lang="en-US" sz="5400" b="1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828800" y="1610093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smtClean="0">
                <a:solidFill>
                  <a:schemeClr val="tx1"/>
                </a:solidFill>
                <a:latin typeface="+mj-lt"/>
              </a:rPr>
              <a:t> Row</a:t>
            </a:r>
            <a:endParaRPr lang="en-US" sz="40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828800" y="2208713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smtClean="0">
                <a:solidFill>
                  <a:schemeClr val="tx1"/>
                </a:solidFill>
                <a:latin typeface="+mj-lt"/>
              </a:rPr>
              <a:t> Row</a:t>
            </a:r>
            <a:endParaRPr lang="en-US" sz="40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Row"/>
          <p:cNvSpPr/>
          <p:nvPr/>
        </p:nvSpPr>
        <p:spPr>
          <a:xfrm>
            <a:off x="1828800" y="2818313"/>
            <a:ext cx="3657600" cy="609600"/>
          </a:xfrm>
          <a:prstGeom prst="rect">
            <a:avLst/>
          </a:prstGeom>
          <a:solidFill>
            <a:srgbClr val="FF818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smtClean="0">
                <a:solidFill>
                  <a:schemeClr val="tx1"/>
                </a:solidFill>
                <a:latin typeface="+mj-lt"/>
              </a:rPr>
              <a:t> Opened Row</a:t>
            </a:r>
            <a:endParaRPr lang="en-US" sz="40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828800" y="3427913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smtClean="0">
                <a:solidFill>
                  <a:schemeClr val="tx1"/>
                </a:solidFill>
                <a:latin typeface="+mj-lt"/>
              </a:rPr>
              <a:t> Row</a:t>
            </a:r>
            <a:endParaRPr lang="en-US" sz="40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828800" y="4037512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smtClean="0">
                <a:solidFill>
                  <a:schemeClr val="tx1"/>
                </a:solidFill>
                <a:latin typeface="+mj-lt"/>
              </a:rPr>
              <a:t> Row</a:t>
            </a:r>
            <a:endParaRPr lang="en-US" sz="40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43600" y="1675311"/>
            <a:ext cx="2286000" cy="45720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4000" smtClean="0">
                <a:latin typeface="+mj-lt"/>
              </a:rPr>
              <a:t> Wordline</a:t>
            </a:r>
            <a:endParaRPr lang="en-US" sz="4000">
              <a:latin typeface="+mj-lt"/>
            </a:endParaRPr>
          </a:p>
        </p:txBody>
      </p:sp>
      <p:sp>
        <p:nvSpPr>
          <p:cNvPr id="21" name="High Volt"/>
          <p:cNvSpPr txBox="1"/>
          <p:nvPr/>
        </p:nvSpPr>
        <p:spPr>
          <a:xfrm>
            <a:off x="5943600" y="2894512"/>
            <a:ext cx="2286000" cy="45720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4800" b="1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4800" b="1" i="1" smtClean="0">
                <a:solidFill>
                  <a:srgbClr val="FF0000"/>
                </a:solidFill>
                <a:latin typeface="+mj-lt"/>
              </a:rPr>
              <a:t>V</a:t>
            </a:r>
            <a:r>
              <a:rPr lang="en-US" sz="5400" b="1" i="1" baseline="-20000" smtClean="0">
                <a:solidFill>
                  <a:srgbClr val="FF0000"/>
                </a:solidFill>
                <a:latin typeface="+mj-lt"/>
              </a:rPr>
              <a:t>HIGH</a:t>
            </a:r>
            <a:endParaRPr lang="en-US" sz="4800" b="1" i="1" baseline="-2000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13634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914400" y="1141913"/>
            <a:ext cx="7315200" cy="3962400"/>
          </a:xfrm>
          <a:prstGeom prst="roundRect">
            <a:avLst>
              <a:gd name="adj" fmla="val 11319"/>
            </a:avLst>
          </a:prstGeom>
          <a:solidFill>
            <a:schemeClr val="bg1">
              <a:lumMod val="8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H="1" flipV="1">
            <a:off x="1371600" y="1903913"/>
            <a:ext cx="4572000" cy="2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371600" y="2513514"/>
            <a:ext cx="4572000" cy="0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Wordline"/>
          <p:cNvCxnSpPr/>
          <p:nvPr/>
        </p:nvCxnSpPr>
        <p:spPr>
          <a:xfrm flipH="1">
            <a:off x="1371600" y="3123113"/>
            <a:ext cx="4572000" cy="0"/>
          </a:xfrm>
          <a:prstGeom prst="line">
            <a:avLst/>
          </a:prstGeom>
          <a:ln w="76200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1371600" y="3732714"/>
            <a:ext cx="4572000" cy="0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1371600" y="4343401"/>
            <a:ext cx="4572000" cy="2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14400" y="228601"/>
            <a:ext cx="7315200" cy="91331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DRAM Chip</a:t>
            </a:r>
            <a:endParaRPr lang="en-US" sz="5400" b="1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828800" y="1610093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smtClean="0">
                <a:solidFill>
                  <a:schemeClr val="tx1"/>
                </a:solidFill>
                <a:latin typeface="+mj-lt"/>
              </a:rPr>
              <a:t> Row</a:t>
            </a:r>
            <a:endParaRPr lang="en-US" sz="40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828800" y="2208713"/>
            <a:ext cx="3657600" cy="609600"/>
          </a:xfrm>
          <a:prstGeom prst="rect">
            <a:avLst/>
          </a:prstGeom>
          <a:solidFill>
            <a:srgbClr val="FFE18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smtClean="0">
                <a:solidFill>
                  <a:schemeClr val="tx1"/>
                </a:solidFill>
                <a:latin typeface="+mj-lt"/>
              </a:rPr>
              <a:t> Row</a:t>
            </a:r>
            <a:endParaRPr lang="en-US" sz="40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Row"/>
          <p:cNvSpPr/>
          <p:nvPr/>
        </p:nvSpPr>
        <p:spPr>
          <a:xfrm>
            <a:off x="1828800" y="2818313"/>
            <a:ext cx="3657600" cy="609600"/>
          </a:xfrm>
          <a:prstGeom prst="rect">
            <a:avLst/>
          </a:prstGeom>
          <a:solidFill>
            <a:srgbClr val="FF818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smtClean="0">
                <a:solidFill>
                  <a:schemeClr val="tx1"/>
                </a:solidFill>
                <a:latin typeface="+mj-lt"/>
              </a:rPr>
              <a:t> Opened Row</a:t>
            </a:r>
            <a:endParaRPr lang="en-US" sz="40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828800" y="3427913"/>
            <a:ext cx="3657600" cy="609600"/>
          </a:xfrm>
          <a:prstGeom prst="rect">
            <a:avLst/>
          </a:prstGeom>
          <a:solidFill>
            <a:srgbClr val="FFE18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smtClean="0">
                <a:solidFill>
                  <a:schemeClr val="tx1"/>
                </a:solidFill>
                <a:latin typeface="+mj-lt"/>
              </a:rPr>
              <a:t> Row</a:t>
            </a:r>
            <a:endParaRPr lang="en-US" sz="40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828800" y="4037512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smtClean="0">
                <a:solidFill>
                  <a:schemeClr val="tx1"/>
                </a:solidFill>
                <a:latin typeface="+mj-lt"/>
              </a:rPr>
              <a:t> Row</a:t>
            </a:r>
            <a:endParaRPr lang="en-US" sz="40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43600" y="1675311"/>
            <a:ext cx="2286000" cy="45720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4000" smtClean="0">
                <a:latin typeface="+mj-lt"/>
              </a:rPr>
              <a:t> Wordline</a:t>
            </a:r>
            <a:endParaRPr lang="en-US" sz="4000">
              <a:latin typeface="+mj-lt"/>
            </a:endParaRPr>
          </a:p>
        </p:txBody>
      </p:sp>
      <p:sp>
        <p:nvSpPr>
          <p:cNvPr id="21" name="Error"/>
          <p:cNvSpPr/>
          <p:nvPr/>
        </p:nvSpPr>
        <p:spPr>
          <a:xfrm>
            <a:off x="4876800" y="2204223"/>
            <a:ext cx="609600" cy="609600"/>
          </a:xfrm>
          <a:prstGeom prst="mathMultiply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Error"/>
          <p:cNvSpPr/>
          <p:nvPr/>
        </p:nvSpPr>
        <p:spPr>
          <a:xfrm>
            <a:off x="4267200" y="3431317"/>
            <a:ext cx="609600" cy="609599"/>
          </a:xfrm>
          <a:prstGeom prst="mathMultiply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Error"/>
          <p:cNvSpPr/>
          <p:nvPr/>
        </p:nvSpPr>
        <p:spPr>
          <a:xfrm>
            <a:off x="3657600" y="2204223"/>
            <a:ext cx="609600" cy="609600"/>
          </a:xfrm>
          <a:prstGeom prst="mathMultiply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Error"/>
          <p:cNvSpPr/>
          <p:nvPr/>
        </p:nvSpPr>
        <p:spPr>
          <a:xfrm>
            <a:off x="2419350" y="2204223"/>
            <a:ext cx="609600" cy="609600"/>
          </a:xfrm>
          <a:prstGeom prst="mathMultiply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Error"/>
          <p:cNvSpPr/>
          <p:nvPr/>
        </p:nvSpPr>
        <p:spPr>
          <a:xfrm>
            <a:off x="3657600" y="3424510"/>
            <a:ext cx="609600" cy="609600"/>
          </a:xfrm>
          <a:prstGeom prst="mathMultiply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High Volt"/>
          <p:cNvSpPr txBox="1"/>
          <p:nvPr/>
        </p:nvSpPr>
        <p:spPr>
          <a:xfrm>
            <a:off x="5943600" y="2894512"/>
            <a:ext cx="2286000" cy="45720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4800" b="1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4800" b="1" i="1" smtClean="0">
                <a:solidFill>
                  <a:srgbClr val="FF0000"/>
                </a:solidFill>
                <a:latin typeface="+mj-lt"/>
              </a:rPr>
              <a:t>V</a:t>
            </a:r>
            <a:r>
              <a:rPr lang="en-US" sz="5400" b="1" i="1" baseline="-20000" smtClean="0">
                <a:solidFill>
                  <a:srgbClr val="FF0000"/>
                </a:solidFill>
                <a:latin typeface="+mj-lt"/>
              </a:rPr>
              <a:t>HIGH</a:t>
            </a:r>
            <a:endParaRPr lang="en-US" sz="4800" b="1" i="1" baseline="-2000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226499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914400" y="1141913"/>
            <a:ext cx="7315200" cy="3962400"/>
          </a:xfrm>
          <a:prstGeom prst="roundRect">
            <a:avLst>
              <a:gd name="adj" fmla="val 11319"/>
            </a:avLst>
          </a:prstGeom>
          <a:solidFill>
            <a:schemeClr val="bg1">
              <a:lumMod val="8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H="1" flipV="1">
            <a:off x="1371600" y="1903913"/>
            <a:ext cx="4572000" cy="2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371600" y="2513514"/>
            <a:ext cx="4572000" cy="0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Wordline"/>
          <p:cNvCxnSpPr/>
          <p:nvPr/>
        </p:nvCxnSpPr>
        <p:spPr>
          <a:xfrm flipH="1">
            <a:off x="1371600" y="3123113"/>
            <a:ext cx="4572000" cy="0"/>
          </a:xfrm>
          <a:prstGeom prst="line">
            <a:avLst/>
          </a:prstGeom>
          <a:ln w="76200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1371600" y="3732714"/>
            <a:ext cx="4572000" cy="0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1371600" y="4343401"/>
            <a:ext cx="4572000" cy="2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14400" y="228601"/>
            <a:ext cx="7315200" cy="91331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DRAM Chip</a:t>
            </a:r>
            <a:endParaRPr lang="en-US" sz="5400" b="1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828800" y="1610093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smtClean="0">
                <a:solidFill>
                  <a:schemeClr val="tx1"/>
                </a:solidFill>
                <a:latin typeface="+mj-lt"/>
              </a:rPr>
              <a:t> Row</a:t>
            </a:r>
            <a:endParaRPr lang="en-US" sz="40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828800" y="2208713"/>
            <a:ext cx="3657600" cy="609600"/>
          </a:xfrm>
          <a:prstGeom prst="rect">
            <a:avLst/>
          </a:prstGeom>
          <a:solidFill>
            <a:srgbClr val="FFE18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smtClean="0">
                <a:solidFill>
                  <a:schemeClr val="tx1"/>
                </a:solidFill>
                <a:latin typeface="+mj-lt"/>
              </a:rPr>
              <a:t> Row</a:t>
            </a:r>
            <a:endParaRPr lang="en-US" sz="40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Row"/>
          <p:cNvSpPr/>
          <p:nvPr/>
        </p:nvSpPr>
        <p:spPr>
          <a:xfrm>
            <a:off x="1828800" y="2818313"/>
            <a:ext cx="3657600" cy="609600"/>
          </a:xfrm>
          <a:prstGeom prst="rect">
            <a:avLst/>
          </a:prstGeom>
          <a:solidFill>
            <a:srgbClr val="FF818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smtClean="0">
                <a:solidFill>
                  <a:schemeClr val="tx1"/>
                </a:solidFill>
                <a:latin typeface="+mj-lt"/>
              </a:rPr>
              <a:t> Opened Row</a:t>
            </a:r>
            <a:endParaRPr lang="en-US" sz="40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828800" y="3427913"/>
            <a:ext cx="3657600" cy="609600"/>
          </a:xfrm>
          <a:prstGeom prst="rect">
            <a:avLst/>
          </a:prstGeom>
          <a:solidFill>
            <a:srgbClr val="FFE18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smtClean="0">
                <a:solidFill>
                  <a:schemeClr val="tx1"/>
                </a:solidFill>
                <a:latin typeface="+mj-lt"/>
              </a:rPr>
              <a:t> Row</a:t>
            </a:r>
            <a:endParaRPr lang="en-US" sz="40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828800" y="4037512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smtClean="0">
                <a:solidFill>
                  <a:schemeClr val="tx1"/>
                </a:solidFill>
                <a:latin typeface="+mj-lt"/>
              </a:rPr>
              <a:t> Row</a:t>
            </a:r>
            <a:endParaRPr lang="en-US" sz="40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43600" y="1675311"/>
            <a:ext cx="2286000" cy="45720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4000" smtClean="0">
                <a:latin typeface="+mj-lt"/>
              </a:rPr>
              <a:t> Wordline</a:t>
            </a:r>
            <a:endParaRPr lang="en-US" sz="4000">
              <a:latin typeface="+mj-lt"/>
            </a:endParaRPr>
          </a:p>
        </p:txBody>
      </p:sp>
      <p:sp>
        <p:nvSpPr>
          <p:cNvPr id="21" name="Error"/>
          <p:cNvSpPr/>
          <p:nvPr/>
        </p:nvSpPr>
        <p:spPr>
          <a:xfrm>
            <a:off x="4876800" y="2204223"/>
            <a:ext cx="609600" cy="609600"/>
          </a:xfrm>
          <a:prstGeom prst="mathMultiply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Error"/>
          <p:cNvSpPr/>
          <p:nvPr/>
        </p:nvSpPr>
        <p:spPr>
          <a:xfrm>
            <a:off x="4267200" y="3431317"/>
            <a:ext cx="609600" cy="609599"/>
          </a:xfrm>
          <a:prstGeom prst="mathMultiply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Error"/>
          <p:cNvSpPr/>
          <p:nvPr/>
        </p:nvSpPr>
        <p:spPr>
          <a:xfrm>
            <a:off x="3657600" y="2204223"/>
            <a:ext cx="609600" cy="609600"/>
          </a:xfrm>
          <a:prstGeom prst="mathMultiply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Error"/>
          <p:cNvSpPr/>
          <p:nvPr/>
        </p:nvSpPr>
        <p:spPr>
          <a:xfrm>
            <a:off x="2419350" y="2204223"/>
            <a:ext cx="609600" cy="609600"/>
          </a:xfrm>
          <a:prstGeom prst="mathMultiply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Punchline"/>
          <p:cNvSpPr txBox="1"/>
          <p:nvPr/>
        </p:nvSpPr>
        <p:spPr>
          <a:xfrm>
            <a:off x="533400" y="5257800"/>
            <a:ext cx="8077200" cy="114300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600" i="1" smtClean="0">
                <a:latin typeface="+mj-lt"/>
              </a:rPr>
              <a:t>Repeatedly opening and closing a row induces </a:t>
            </a:r>
            <a:r>
              <a:rPr lang="en-US" sz="3600" b="1" i="1" smtClean="0">
                <a:solidFill>
                  <a:srgbClr val="FF0000"/>
                </a:solidFill>
                <a:latin typeface="+mj-lt"/>
              </a:rPr>
              <a:t>disturbance errors</a:t>
            </a:r>
            <a:r>
              <a:rPr lang="en-US" sz="3600" i="1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3600" i="1" smtClean="0">
                <a:latin typeface="+mj-lt"/>
              </a:rPr>
              <a:t>in adjacent rows</a:t>
            </a:r>
            <a:endParaRPr lang="en-US" sz="3600" i="1">
              <a:latin typeface="+mj-lt"/>
            </a:endParaRPr>
          </a:p>
        </p:txBody>
      </p:sp>
      <p:sp>
        <p:nvSpPr>
          <p:cNvPr id="28" name="Error"/>
          <p:cNvSpPr/>
          <p:nvPr/>
        </p:nvSpPr>
        <p:spPr>
          <a:xfrm>
            <a:off x="3657600" y="3424510"/>
            <a:ext cx="609600" cy="609600"/>
          </a:xfrm>
          <a:prstGeom prst="mathMultiply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High Volt"/>
          <p:cNvSpPr txBox="1"/>
          <p:nvPr/>
        </p:nvSpPr>
        <p:spPr>
          <a:xfrm>
            <a:off x="5943600" y="2894512"/>
            <a:ext cx="2286000" cy="45720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4800" b="1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4800" b="1" i="1" smtClean="0">
                <a:solidFill>
                  <a:srgbClr val="FF0000"/>
                </a:solidFill>
                <a:latin typeface="+mj-lt"/>
              </a:rPr>
              <a:t>V</a:t>
            </a:r>
            <a:r>
              <a:rPr lang="en-US" sz="5400" b="1" i="1" baseline="-20000" smtClean="0">
                <a:solidFill>
                  <a:srgbClr val="FF0000"/>
                </a:solidFill>
                <a:latin typeface="+mj-lt"/>
              </a:rPr>
              <a:t>HIGH</a:t>
            </a:r>
            <a:endParaRPr lang="en-US" sz="4800" b="1" i="1" baseline="-2000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510536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278" y="990600"/>
            <a:ext cx="3761672" cy="2542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0" y="1133770"/>
            <a:ext cx="1752600" cy="1752600"/>
          </a:xfrm>
          <a:prstGeom prst="rect">
            <a:avLst/>
          </a:prstGeom>
        </p:spPr>
      </p:pic>
      <p:sp>
        <p:nvSpPr>
          <p:cNvPr id="3" name="Left-Right Arrow 2"/>
          <p:cNvSpPr/>
          <p:nvPr/>
        </p:nvSpPr>
        <p:spPr>
          <a:xfrm>
            <a:off x="3429000" y="1567009"/>
            <a:ext cx="1411106" cy="895352"/>
          </a:xfrm>
          <a:prstGeom prst="left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0" y="228601"/>
            <a:ext cx="4572000" cy="914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DRAM Module</a:t>
            </a:r>
            <a:endParaRPr lang="en-US" sz="5400" b="1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228600"/>
            <a:ext cx="3238500" cy="914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x86 CPU</a:t>
            </a:r>
            <a:endParaRPr lang="en-US" sz="5400" b="1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753678" y="2762545"/>
            <a:ext cx="3761672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RAM"/>
          <p:cNvSpPr/>
          <p:nvPr/>
        </p:nvSpPr>
        <p:spPr>
          <a:xfrm>
            <a:off x="5029200" y="3200400"/>
            <a:ext cx="3657599" cy="3104856"/>
          </a:xfrm>
          <a:prstGeom prst="roundRect">
            <a:avLst>
              <a:gd name="adj" fmla="val 11319"/>
            </a:avLst>
          </a:prstGeom>
          <a:solidFill>
            <a:schemeClr val="bg1">
              <a:lumMod val="85000"/>
            </a:schemeClr>
          </a:solidFill>
          <a:ln w="571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YArrow"/>
          <p:cNvCxnSpPr>
            <a:stCxn id="26" idx="3"/>
            <a:endCxn id="29" idx="1"/>
          </p:cNvCxnSpPr>
          <p:nvPr/>
        </p:nvCxnSpPr>
        <p:spPr>
          <a:xfrm>
            <a:off x="5715000" y="5337264"/>
            <a:ext cx="381000" cy="0"/>
          </a:xfrm>
          <a:prstGeom prst="straightConnector1">
            <a:avLst/>
          </a:prstGeom>
          <a:ln w="38100" cap="rnd">
            <a:solidFill>
              <a:srgbClr val="FF0000"/>
            </a:solidFill>
            <a:round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Y"/>
          <p:cNvSpPr/>
          <p:nvPr/>
        </p:nvSpPr>
        <p:spPr>
          <a:xfrm>
            <a:off x="5105401" y="5146764"/>
            <a:ext cx="609599" cy="3810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r"/>
            <a:r>
              <a:rPr lang="en-US" sz="3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endParaRPr lang="en-US" sz="2800" b="1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9" name="XArrow"/>
          <p:cNvCxnSpPr>
            <a:stCxn id="25" idx="3"/>
          </p:cNvCxnSpPr>
          <p:nvPr/>
        </p:nvCxnSpPr>
        <p:spPr>
          <a:xfrm>
            <a:off x="5715000" y="4194264"/>
            <a:ext cx="381000" cy="0"/>
          </a:xfrm>
          <a:prstGeom prst="straightConnector1">
            <a:avLst/>
          </a:prstGeom>
          <a:ln w="38100" cap="rnd">
            <a:solidFill>
              <a:srgbClr val="FF0000"/>
            </a:solidFill>
            <a:round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X"/>
          <p:cNvSpPr/>
          <p:nvPr/>
        </p:nvSpPr>
        <p:spPr>
          <a:xfrm>
            <a:off x="5105401" y="4003764"/>
            <a:ext cx="609599" cy="3810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r"/>
            <a:r>
              <a:rPr lang="en-US" sz="3200" b="1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endParaRPr lang="en-US" sz="2800" b="1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8" name="Row"/>
          <p:cNvSpPr/>
          <p:nvPr/>
        </p:nvSpPr>
        <p:spPr>
          <a:xfrm>
            <a:off x="6096000" y="5527764"/>
            <a:ext cx="2133600" cy="381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9" name="RowY"/>
          <p:cNvSpPr/>
          <p:nvPr/>
        </p:nvSpPr>
        <p:spPr>
          <a:xfrm>
            <a:off x="6096000" y="5146764"/>
            <a:ext cx="2133600" cy="381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b="1">
              <a:solidFill>
                <a:schemeClr val="tx1"/>
              </a:solidFill>
              <a:latin typeface="+mj-lt"/>
              <a:cs typeface="Courier New" panose="02070309020205020404" pitchFamily="49" charset="0"/>
            </a:endParaRPr>
          </a:p>
        </p:txBody>
      </p:sp>
      <p:sp>
        <p:nvSpPr>
          <p:cNvPr id="30" name="Row"/>
          <p:cNvSpPr/>
          <p:nvPr/>
        </p:nvSpPr>
        <p:spPr>
          <a:xfrm>
            <a:off x="6096000" y="4765764"/>
            <a:ext cx="2133600" cy="381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1" name="Row"/>
          <p:cNvSpPr/>
          <p:nvPr/>
        </p:nvSpPr>
        <p:spPr>
          <a:xfrm>
            <a:off x="6096000" y="4384764"/>
            <a:ext cx="2133600" cy="381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2" name="RowX"/>
          <p:cNvSpPr/>
          <p:nvPr/>
        </p:nvSpPr>
        <p:spPr>
          <a:xfrm>
            <a:off x="6096000" y="4003764"/>
            <a:ext cx="2133600" cy="381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b="1">
              <a:solidFill>
                <a:schemeClr val="tx1"/>
              </a:solidFill>
              <a:latin typeface="+mj-lt"/>
              <a:cs typeface="Courier New" panose="02070309020205020404" pitchFamily="49" charset="0"/>
            </a:endParaRPr>
          </a:p>
        </p:txBody>
      </p:sp>
      <p:sp>
        <p:nvSpPr>
          <p:cNvPr id="33" name="Row"/>
          <p:cNvSpPr/>
          <p:nvPr/>
        </p:nvSpPr>
        <p:spPr>
          <a:xfrm>
            <a:off x="6096000" y="3622764"/>
            <a:ext cx="2133600" cy="381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" name="CPU"/>
          <p:cNvSpPr/>
          <p:nvPr/>
        </p:nvSpPr>
        <p:spPr>
          <a:xfrm>
            <a:off x="457200" y="3200400"/>
            <a:ext cx="3657600" cy="3104856"/>
          </a:xfrm>
          <a:prstGeom prst="roundRect">
            <a:avLst>
              <a:gd name="adj" fmla="val 11319"/>
            </a:avLst>
          </a:prstGeom>
          <a:solidFill>
            <a:srgbClr val="0D3533"/>
          </a:solidFill>
          <a:ln w="571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marL="114300">
              <a:lnSpc>
                <a:spcPct val="90000"/>
              </a:lnSpc>
            </a:pPr>
            <a:r>
              <a:rPr lang="en-US" sz="2800" u="sng" smtClean="0">
                <a:latin typeface="Courier New" panose="02070309020205020404" pitchFamily="49" charset="0"/>
                <a:cs typeface="Courier New" panose="02070309020205020404" pitchFamily="49" charset="0"/>
              </a:rPr>
              <a:t>loop</a:t>
            </a:r>
            <a:r>
              <a:rPr lang="en-US" sz="2800" smtClean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114300">
              <a:lnSpc>
                <a:spcPct val="90000"/>
              </a:lnSpc>
            </a:pPr>
            <a:r>
              <a:rPr lang="en-US" sz="2800" smtClean="0">
                <a:latin typeface="Courier New" panose="02070309020205020404" pitchFamily="49" charset="0"/>
                <a:cs typeface="Courier New" panose="02070309020205020404" pitchFamily="49" charset="0"/>
              </a:rPr>
              <a:t>  mov (</a:t>
            </a:r>
            <a:r>
              <a:rPr lang="en-US" sz="2800" b="1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sz="2800" smtClean="0">
                <a:latin typeface="Courier New" panose="02070309020205020404" pitchFamily="49" charset="0"/>
                <a:cs typeface="Courier New" panose="02070309020205020404" pitchFamily="49" charset="0"/>
              </a:rPr>
              <a:t>), %eax</a:t>
            </a:r>
          </a:p>
          <a:p>
            <a:pPr marL="114300">
              <a:lnSpc>
                <a:spcPct val="90000"/>
              </a:lnSpc>
            </a:pPr>
            <a:r>
              <a:rPr lang="en-US" sz="2800" smtClean="0">
                <a:latin typeface="Courier New" panose="02070309020205020404" pitchFamily="49" charset="0"/>
                <a:cs typeface="Courier New" panose="02070309020205020404" pitchFamily="49" charset="0"/>
              </a:rPr>
              <a:t>  mov </a:t>
            </a: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8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), %ebx</a:t>
            </a:r>
          </a:p>
          <a:p>
            <a:pPr marL="114300">
              <a:lnSpc>
                <a:spcPct val="90000"/>
              </a:lnSpc>
            </a:pPr>
            <a:r>
              <a:rPr lang="en-US" sz="2800" smtClean="0">
                <a:latin typeface="Courier New" panose="02070309020205020404" pitchFamily="49" charset="0"/>
                <a:cs typeface="Courier New" panose="02070309020205020404" pitchFamily="49" charset="0"/>
              </a:rPr>
              <a:t>  clflush </a:t>
            </a: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8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2800" smtClean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114300">
              <a:lnSpc>
                <a:spcPct val="90000"/>
              </a:lnSpc>
            </a:pPr>
            <a:r>
              <a:rPr lang="en-US" sz="2800" smtClean="0">
                <a:latin typeface="Courier New" panose="02070309020205020404" pitchFamily="49" charset="0"/>
                <a:cs typeface="Courier New" panose="02070309020205020404" pitchFamily="49" charset="0"/>
              </a:rPr>
              <a:t>  clflush (</a:t>
            </a:r>
            <a:r>
              <a:rPr lang="en-US" sz="2800" b="1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en-US" sz="280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114300">
              <a:lnSpc>
                <a:spcPct val="90000"/>
              </a:lnSpc>
            </a:pP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800" smtClean="0">
                <a:latin typeface="Courier New" panose="02070309020205020404" pitchFamily="49" charset="0"/>
                <a:cs typeface="Courier New" panose="02070309020205020404" pitchFamily="49" charset="0"/>
              </a:rPr>
              <a:t> mfence</a:t>
            </a:r>
          </a:p>
          <a:p>
            <a:pPr marL="114300">
              <a:lnSpc>
                <a:spcPct val="90000"/>
              </a:lnSpc>
            </a:pPr>
            <a:r>
              <a:rPr lang="en-US" sz="2800" smtClean="0">
                <a:latin typeface="Courier New" panose="02070309020205020404" pitchFamily="49" charset="0"/>
                <a:cs typeface="Courier New" panose="02070309020205020404" pitchFamily="49" charset="0"/>
              </a:rPr>
              <a:t>  jmp </a:t>
            </a:r>
            <a:r>
              <a:rPr lang="en-US" sz="2800" u="sng" smtClean="0">
                <a:latin typeface="Courier New" panose="02070309020205020404" pitchFamily="49" charset="0"/>
                <a:cs typeface="Courier New" panose="02070309020205020404" pitchFamily="49" charset="0"/>
              </a:rPr>
              <a:t>loop</a:t>
            </a:r>
            <a:endParaRPr lang="en-US" sz="28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042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0" y="1133770"/>
            <a:ext cx="1752600" cy="1752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278" y="990600"/>
            <a:ext cx="3761672" cy="254203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ft-Right Arrow 2"/>
          <p:cNvSpPr/>
          <p:nvPr/>
        </p:nvSpPr>
        <p:spPr>
          <a:xfrm>
            <a:off x="3429000" y="1567009"/>
            <a:ext cx="1411106" cy="895352"/>
          </a:xfrm>
          <a:prstGeom prst="left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0" y="228601"/>
            <a:ext cx="4572000" cy="914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DRAM Module</a:t>
            </a:r>
            <a:endParaRPr lang="en-US" sz="5400" b="1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228600"/>
            <a:ext cx="3238500" cy="914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x86 CPU</a:t>
            </a:r>
            <a:endParaRPr lang="en-US" sz="5400" b="1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753678" y="2762545"/>
            <a:ext cx="3761672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RAM"/>
          <p:cNvSpPr/>
          <p:nvPr/>
        </p:nvSpPr>
        <p:spPr>
          <a:xfrm>
            <a:off x="5029200" y="3200400"/>
            <a:ext cx="3657599" cy="3104856"/>
          </a:xfrm>
          <a:prstGeom prst="roundRect">
            <a:avLst>
              <a:gd name="adj" fmla="val 11319"/>
            </a:avLst>
          </a:prstGeom>
          <a:solidFill>
            <a:schemeClr val="bg1">
              <a:lumMod val="85000"/>
            </a:schemeClr>
          </a:solidFill>
          <a:ln w="571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w"/>
          <p:cNvSpPr/>
          <p:nvPr/>
        </p:nvSpPr>
        <p:spPr>
          <a:xfrm>
            <a:off x="6096000" y="5527764"/>
            <a:ext cx="2133600" cy="381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9" name="RowY"/>
          <p:cNvSpPr/>
          <p:nvPr/>
        </p:nvSpPr>
        <p:spPr>
          <a:xfrm>
            <a:off x="6096000" y="5146764"/>
            <a:ext cx="2133600" cy="381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smtClean="0">
                <a:solidFill>
                  <a:schemeClr val="tx1"/>
                </a:solidFill>
                <a:latin typeface="+mj-lt"/>
                <a:cs typeface="Courier New" panose="02070309020205020404" pitchFamily="49" charset="0"/>
              </a:rPr>
              <a:t> </a:t>
            </a:r>
            <a:endParaRPr lang="en-US" sz="2800" b="1">
              <a:solidFill>
                <a:schemeClr val="tx1"/>
              </a:solidFill>
              <a:latin typeface="+mj-lt"/>
              <a:cs typeface="Courier New" panose="02070309020205020404" pitchFamily="49" charset="0"/>
            </a:endParaRPr>
          </a:p>
        </p:txBody>
      </p:sp>
      <p:sp>
        <p:nvSpPr>
          <p:cNvPr id="30" name="Row"/>
          <p:cNvSpPr/>
          <p:nvPr/>
        </p:nvSpPr>
        <p:spPr>
          <a:xfrm>
            <a:off x="6096000" y="4765764"/>
            <a:ext cx="2133600" cy="381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1" name="Row"/>
          <p:cNvSpPr/>
          <p:nvPr/>
        </p:nvSpPr>
        <p:spPr>
          <a:xfrm>
            <a:off x="6096000" y="4384764"/>
            <a:ext cx="2133600" cy="381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2" name="RowX"/>
          <p:cNvSpPr/>
          <p:nvPr/>
        </p:nvSpPr>
        <p:spPr>
          <a:xfrm>
            <a:off x="6096000" y="4003764"/>
            <a:ext cx="2133600" cy="381000"/>
          </a:xfrm>
          <a:prstGeom prst="rect">
            <a:avLst/>
          </a:prstGeom>
          <a:solidFill>
            <a:srgbClr val="FF818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smtClean="0">
                <a:solidFill>
                  <a:schemeClr val="tx1"/>
                </a:solidFill>
                <a:latin typeface="+mj-lt"/>
                <a:cs typeface="Courier New" panose="02070309020205020404" pitchFamily="49" charset="0"/>
              </a:rPr>
              <a:t> </a:t>
            </a:r>
            <a:endParaRPr lang="en-US" sz="2800" b="1">
              <a:solidFill>
                <a:schemeClr val="tx1"/>
              </a:solidFill>
              <a:latin typeface="+mj-lt"/>
              <a:cs typeface="Courier New" panose="02070309020205020404" pitchFamily="49" charset="0"/>
            </a:endParaRPr>
          </a:p>
        </p:txBody>
      </p:sp>
      <p:sp>
        <p:nvSpPr>
          <p:cNvPr id="33" name="Row"/>
          <p:cNvSpPr/>
          <p:nvPr/>
        </p:nvSpPr>
        <p:spPr>
          <a:xfrm>
            <a:off x="6096000" y="3622764"/>
            <a:ext cx="2133600" cy="381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" name="CPU"/>
          <p:cNvSpPr/>
          <p:nvPr/>
        </p:nvSpPr>
        <p:spPr>
          <a:xfrm>
            <a:off x="457200" y="3200400"/>
            <a:ext cx="3657600" cy="3104856"/>
          </a:xfrm>
          <a:prstGeom prst="roundRect">
            <a:avLst>
              <a:gd name="adj" fmla="val 11319"/>
            </a:avLst>
          </a:prstGeom>
          <a:solidFill>
            <a:srgbClr val="0D3533"/>
          </a:solidFill>
          <a:ln w="571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marL="114300">
              <a:lnSpc>
                <a:spcPct val="90000"/>
              </a:lnSpc>
            </a:pPr>
            <a:r>
              <a:rPr lang="en-US" sz="2800" u="sng" smtClean="0">
                <a:latin typeface="Courier New" panose="02070309020205020404" pitchFamily="49" charset="0"/>
                <a:cs typeface="Courier New" panose="02070309020205020404" pitchFamily="49" charset="0"/>
              </a:rPr>
              <a:t>loop</a:t>
            </a:r>
            <a:r>
              <a:rPr lang="en-US" sz="2800" smtClean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114300">
              <a:lnSpc>
                <a:spcPct val="90000"/>
              </a:lnSpc>
            </a:pPr>
            <a:r>
              <a:rPr lang="en-US" sz="2800" smtClean="0">
                <a:latin typeface="Courier New" panose="02070309020205020404" pitchFamily="49" charset="0"/>
                <a:cs typeface="Courier New" panose="02070309020205020404" pitchFamily="49" charset="0"/>
              </a:rPr>
              <a:t>  mov (</a:t>
            </a:r>
            <a:r>
              <a:rPr lang="en-US" sz="2800" b="1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sz="2800" smtClean="0">
                <a:latin typeface="Courier New" panose="02070309020205020404" pitchFamily="49" charset="0"/>
                <a:cs typeface="Courier New" panose="02070309020205020404" pitchFamily="49" charset="0"/>
              </a:rPr>
              <a:t>), %eax</a:t>
            </a:r>
          </a:p>
          <a:p>
            <a:pPr marL="114300">
              <a:lnSpc>
                <a:spcPct val="90000"/>
              </a:lnSpc>
            </a:pPr>
            <a:r>
              <a:rPr lang="en-US" sz="2800" smtClean="0">
                <a:latin typeface="Courier New" panose="02070309020205020404" pitchFamily="49" charset="0"/>
                <a:cs typeface="Courier New" panose="02070309020205020404" pitchFamily="49" charset="0"/>
              </a:rPr>
              <a:t>  mov </a:t>
            </a: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8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), %ebx</a:t>
            </a:r>
          </a:p>
          <a:p>
            <a:pPr marL="114300">
              <a:lnSpc>
                <a:spcPct val="90000"/>
              </a:lnSpc>
            </a:pPr>
            <a:r>
              <a:rPr lang="en-US" sz="2800" smtClean="0">
                <a:latin typeface="Courier New" panose="02070309020205020404" pitchFamily="49" charset="0"/>
                <a:cs typeface="Courier New" panose="02070309020205020404" pitchFamily="49" charset="0"/>
              </a:rPr>
              <a:t>  clflush </a:t>
            </a: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8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2800" smtClean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114300">
              <a:lnSpc>
                <a:spcPct val="90000"/>
              </a:lnSpc>
            </a:pPr>
            <a:r>
              <a:rPr lang="en-US" sz="2800" smtClean="0">
                <a:latin typeface="Courier New" panose="02070309020205020404" pitchFamily="49" charset="0"/>
                <a:cs typeface="Courier New" panose="02070309020205020404" pitchFamily="49" charset="0"/>
              </a:rPr>
              <a:t>  clflush (</a:t>
            </a:r>
            <a:r>
              <a:rPr lang="en-US" sz="2800" b="1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en-US" sz="280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114300">
              <a:lnSpc>
                <a:spcPct val="90000"/>
              </a:lnSpc>
            </a:pP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800" smtClean="0">
                <a:latin typeface="Courier New" panose="02070309020205020404" pitchFamily="49" charset="0"/>
                <a:cs typeface="Courier New" panose="02070309020205020404" pitchFamily="49" charset="0"/>
              </a:rPr>
              <a:t> mfence</a:t>
            </a:r>
          </a:p>
          <a:p>
            <a:pPr marL="114300">
              <a:lnSpc>
                <a:spcPct val="90000"/>
              </a:lnSpc>
            </a:pPr>
            <a:r>
              <a:rPr lang="en-US" sz="2800" smtClean="0">
                <a:latin typeface="Courier New" panose="02070309020205020404" pitchFamily="49" charset="0"/>
                <a:cs typeface="Courier New" panose="02070309020205020404" pitchFamily="49" charset="0"/>
              </a:rPr>
              <a:t>  jmp </a:t>
            </a:r>
            <a:r>
              <a:rPr lang="en-US" sz="2800" u="sng" smtClean="0">
                <a:latin typeface="Courier New" panose="02070309020205020404" pitchFamily="49" charset="0"/>
                <a:cs typeface="Courier New" panose="02070309020205020404" pitchFamily="49" charset="0"/>
              </a:rPr>
              <a:t>loop</a:t>
            </a:r>
            <a:endParaRPr lang="en-US" sz="28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20" name="YArrow"/>
          <p:cNvCxnSpPr>
            <a:stCxn id="21" idx="3"/>
          </p:cNvCxnSpPr>
          <p:nvPr/>
        </p:nvCxnSpPr>
        <p:spPr>
          <a:xfrm>
            <a:off x="5715000" y="5337264"/>
            <a:ext cx="381000" cy="0"/>
          </a:xfrm>
          <a:prstGeom prst="straightConnector1">
            <a:avLst/>
          </a:prstGeom>
          <a:ln w="38100" cap="rnd">
            <a:solidFill>
              <a:srgbClr val="FF0000"/>
            </a:solidFill>
            <a:round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Y"/>
          <p:cNvSpPr/>
          <p:nvPr/>
        </p:nvSpPr>
        <p:spPr>
          <a:xfrm>
            <a:off x="5105401" y="5146764"/>
            <a:ext cx="609599" cy="3810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r"/>
            <a:r>
              <a:rPr lang="en-US" sz="3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endParaRPr lang="en-US" sz="2800" b="1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22" name="XArrow"/>
          <p:cNvCxnSpPr>
            <a:stCxn id="27" idx="3"/>
          </p:cNvCxnSpPr>
          <p:nvPr/>
        </p:nvCxnSpPr>
        <p:spPr>
          <a:xfrm>
            <a:off x="5715000" y="4194264"/>
            <a:ext cx="381000" cy="0"/>
          </a:xfrm>
          <a:prstGeom prst="straightConnector1">
            <a:avLst/>
          </a:prstGeom>
          <a:ln w="38100" cap="rnd">
            <a:solidFill>
              <a:srgbClr val="FF0000"/>
            </a:solidFill>
            <a:round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X"/>
          <p:cNvSpPr/>
          <p:nvPr/>
        </p:nvSpPr>
        <p:spPr>
          <a:xfrm>
            <a:off x="5105401" y="4003764"/>
            <a:ext cx="609599" cy="3810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r"/>
            <a:r>
              <a:rPr lang="en-US" sz="3200" b="1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endParaRPr lang="en-US" sz="2800" b="1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84283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278" y="990600"/>
            <a:ext cx="3761672" cy="2542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0" y="1133770"/>
            <a:ext cx="1752600" cy="1752600"/>
          </a:xfrm>
          <a:prstGeom prst="rect">
            <a:avLst/>
          </a:prstGeom>
        </p:spPr>
      </p:pic>
      <p:sp>
        <p:nvSpPr>
          <p:cNvPr id="3" name="Left-Right Arrow 2"/>
          <p:cNvSpPr/>
          <p:nvPr/>
        </p:nvSpPr>
        <p:spPr>
          <a:xfrm>
            <a:off x="3429000" y="1567009"/>
            <a:ext cx="1411106" cy="895352"/>
          </a:xfrm>
          <a:prstGeom prst="left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0" y="228601"/>
            <a:ext cx="4572000" cy="914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DRAM Module</a:t>
            </a:r>
            <a:endParaRPr lang="en-US" sz="5400" b="1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228600"/>
            <a:ext cx="3238500" cy="914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x86 CPU</a:t>
            </a:r>
            <a:endParaRPr lang="en-US" sz="5400" b="1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753678" y="2762545"/>
            <a:ext cx="3761672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RAM"/>
          <p:cNvSpPr/>
          <p:nvPr/>
        </p:nvSpPr>
        <p:spPr>
          <a:xfrm>
            <a:off x="5029200" y="3200400"/>
            <a:ext cx="3657599" cy="3104856"/>
          </a:xfrm>
          <a:prstGeom prst="roundRect">
            <a:avLst>
              <a:gd name="adj" fmla="val 11319"/>
            </a:avLst>
          </a:prstGeom>
          <a:solidFill>
            <a:schemeClr val="bg1">
              <a:lumMod val="85000"/>
            </a:schemeClr>
          </a:solidFill>
          <a:ln w="571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w"/>
          <p:cNvSpPr/>
          <p:nvPr/>
        </p:nvSpPr>
        <p:spPr>
          <a:xfrm>
            <a:off x="6096000" y="5527764"/>
            <a:ext cx="2133600" cy="381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9" name="RowY"/>
          <p:cNvSpPr/>
          <p:nvPr/>
        </p:nvSpPr>
        <p:spPr>
          <a:xfrm>
            <a:off x="6096000" y="5146764"/>
            <a:ext cx="2133600" cy="381000"/>
          </a:xfrm>
          <a:prstGeom prst="rect">
            <a:avLst/>
          </a:prstGeom>
          <a:solidFill>
            <a:srgbClr val="FF818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smtClean="0">
                <a:solidFill>
                  <a:schemeClr val="tx1"/>
                </a:solidFill>
                <a:latin typeface="+mj-lt"/>
                <a:cs typeface="Courier New" panose="02070309020205020404" pitchFamily="49" charset="0"/>
              </a:rPr>
              <a:t> </a:t>
            </a:r>
            <a:endParaRPr lang="en-US" sz="2800" b="1">
              <a:solidFill>
                <a:schemeClr val="tx1"/>
              </a:solidFill>
              <a:latin typeface="+mj-lt"/>
              <a:cs typeface="Courier New" panose="02070309020205020404" pitchFamily="49" charset="0"/>
            </a:endParaRPr>
          </a:p>
        </p:txBody>
      </p:sp>
      <p:sp>
        <p:nvSpPr>
          <p:cNvPr id="30" name="Row"/>
          <p:cNvSpPr/>
          <p:nvPr/>
        </p:nvSpPr>
        <p:spPr>
          <a:xfrm>
            <a:off x="6096000" y="4765764"/>
            <a:ext cx="2133600" cy="381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1" name="Row"/>
          <p:cNvSpPr/>
          <p:nvPr/>
        </p:nvSpPr>
        <p:spPr>
          <a:xfrm>
            <a:off x="6096000" y="4384764"/>
            <a:ext cx="2133600" cy="381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2" name="RowX"/>
          <p:cNvSpPr/>
          <p:nvPr/>
        </p:nvSpPr>
        <p:spPr>
          <a:xfrm>
            <a:off x="6096000" y="4003764"/>
            <a:ext cx="2133600" cy="381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smtClean="0">
                <a:solidFill>
                  <a:schemeClr val="tx1"/>
                </a:solidFill>
                <a:latin typeface="+mj-lt"/>
                <a:cs typeface="Courier New" panose="02070309020205020404" pitchFamily="49" charset="0"/>
              </a:rPr>
              <a:t> </a:t>
            </a:r>
            <a:endParaRPr lang="en-US" sz="2800" b="1">
              <a:solidFill>
                <a:schemeClr val="tx1"/>
              </a:solidFill>
              <a:latin typeface="+mj-lt"/>
              <a:cs typeface="Courier New" panose="02070309020205020404" pitchFamily="49" charset="0"/>
            </a:endParaRPr>
          </a:p>
        </p:txBody>
      </p:sp>
      <p:sp>
        <p:nvSpPr>
          <p:cNvPr id="33" name="Row"/>
          <p:cNvSpPr/>
          <p:nvPr/>
        </p:nvSpPr>
        <p:spPr>
          <a:xfrm>
            <a:off x="6096000" y="3622764"/>
            <a:ext cx="2133600" cy="381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" name="CPU"/>
          <p:cNvSpPr/>
          <p:nvPr/>
        </p:nvSpPr>
        <p:spPr>
          <a:xfrm>
            <a:off x="457200" y="3200400"/>
            <a:ext cx="3657600" cy="3104856"/>
          </a:xfrm>
          <a:prstGeom prst="roundRect">
            <a:avLst>
              <a:gd name="adj" fmla="val 11319"/>
            </a:avLst>
          </a:prstGeom>
          <a:solidFill>
            <a:srgbClr val="0D3533"/>
          </a:solidFill>
          <a:ln w="571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marL="114300">
              <a:lnSpc>
                <a:spcPct val="90000"/>
              </a:lnSpc>
            </a:pPr>
            <a:r>
              <a:rPr lang="en-US" sz="2800" u="sng" smtClean="0">
                <a:latin typeface="Courier New" panose="02070309020205020404" pitchFamily="49" charset="0"/>
                <a:cs typeface="Courier New" panose="02070309020205020404" pitchFamily="49" charset="0"/>
              </a:rPr>
              <a:t>loop</a:t>
            </a:r>
            <a:r>
              <a:rPr lang="en-US" sz="2800" smtClean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114300">
              <a:lnSpc>
                <a:spcPct val="90000"/>
              </a:lnSpc>
            </a:pPr>
            <a:r>
              <a:rPr lang="en-US" sz="2800" smtClean="0">
                <a:latin typeface="Courier New" panose="02070309020205020404" pitchFamily="49" charset="0"/>
                <a:cs typeface="Courier New" panose="02070309020205020404" pitchFamily="49" charset="0"/>
              </a:rPr>
              <a:t>  mov (</a:t>
            </a:r>
            <a:r>
              <a:rPr lang="en-US" sz="2800" b="1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sz="2800" smtClean="0">
                <a:latin typeface="Courier New" panose="02070309020205020404" pitchFamily="49" charset="0"/>
                <a:cs typeface="Courier New" panose="02070309020205020404" pitchFamily="49" charset="0"/>
              </a:rPr>
              <a:t>), %eax</a:t>
            </a:r>
          </a:p>
          <a:p>
            <a:pPr marL="114300">
              <a:lnSpc>
                <a:spcPct val="90000"/>
              </a:lnSpc>
            </a:pPr>
            <a:r>
              <a:rPr lang="en-US" sz="2800" smtClean="0">
                <a:latin typeface="Courier New" panose="02070309020205020404" pitchFamily="49" charset="0"/>
                <a:cs typeface="Courier New" panose="02070309020205020404" pitchFamily="49" charset="0"/>
              </a:rPr>
              <a:t>  mov </a:t>
            </a: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8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), %ebx</a:t>
            </a:r>
          </a:p>
          <a:p>
            <a:pPr marL="114300">
              <a:lnSpc>
                <a:spcPct val="90000"/>
              </a:lnSpc>
            </a:pPr>
            <a:r>
              <a:rPr lang="en-US" sz="2800" smtClean="0">
                <a:latin typeface="Courier New" panose="02070309020205020404" pitchFamily="49" charset="0"/>
                <a:cs typeface="Courier New" panose="02070309020205020404" pitchFamily="49" charset="0"/>
              </a:rPr>
              <a:t>  clflush </a:t>
            </a: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8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2800" smtClean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114300">
              <a:lnSpc>
                <a:spcPct val="90000"/>
              </a:lnSpc>
            </a:pPr>
            <a:r>
              <a:rPr lang="en-US" sz="2800" smtClean="0">
                <a:latin typeface="Courier New" panose="02070309020205020404" pitchFamily="49" charset="0"/>
                <a:cs typeface="Courier New" panose="02070309020205020404" pitchFamily="49" charset="0"/>
              </a:rPr>
              <a:t>  clflush (</a:t>
            </a:r>
            <a:r>
              <a:rPr lang="en-US" sz="2800" b="1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en-US" sz="280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114300">
              <a:lnSpc>
                <a:spcPct val="90000"/>
              </a:lnSpc>
            </a:pP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800" smtClean="0">
                <a:latin typeface="Courier New" panose="02070309020205020404" pitchFamily="49" charset="0"/>
                <a:cs typeface="Courier New" panose="02070309020205020404" pitchFamily="49" charset="0"/>
              </a:rPr>
              <a:t> mfence</a:t>
            </a:r>
          </a:p>
          <a:p>
            <a:pPr marL="114300">
              <a:lnSpc>
                <a:spcPct val="90000"/>
              </a:lnSpc>
            </a:pPr>
            <a:r>
              <a:rPr lang="en-US" sz="2800" smtClean="0">
                <a:latin typeface="Courier New" panose="02070309020205020404" pitchFamily="49" charset="0"/>
                <a:cs typeface="Courier New" panose="02070309020205020404" pitchFamily="49" charset="0"/>
              </a:rPr>
              <a:t>  jmp </a:t>
            </a:r>
            <a:r>
              <a:rPr lang="en-US" sz="2800" u="sng" smtClean="0">
                <a:latin typeface="Courier New" panose="02070309020205020404" pitchFamily="49" charset="0"/>
                <a:cs typeface="Courier New" panose="02070309020205020404" pitchFamily="49" charset="0"/>
              </a:rPr>
              <a:t>loop</a:t>
            </a:r>
            <a:endParaRPr lang="en-US" sz="28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36" name="YArrow"/>
          <p:cNvCxnSpPr>
            <a:stCxn id="37" idx="3"/>
          </p:cNvCxnSpPr>
          <p:nvPr/>
        </p:nvCxnSpPr>
        <p:spPr>
          <a:xfrm>
            <a:off x="5715000" y="5337264"/>
            <a:ext cx="381000" cy="0"/>
          </a:xfrm>
          <a:prstGeom prst="straightConnector1">
            <a:avLst/>
          </a:prstGeom>
          <a:ln w="38100" cap="rnd">
            <a:solidFill>
              <a:srgbClr val="FF0000"/>
            </a:solidFill>
            <a:round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Y"/>
          <p:cNvSpPr/>
          <p:nvPr/>
        </p:nvSpPr>
        <p:spPr>
          <a:xfrm>
            <a:off x="5105401" y="5146764"/>
            <a:ext cx="609599" cy="3810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r"/>
            <a:r>
              <a:rPr lang="en-US" sz="3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endParaRPr lang="en-US" sz="2800" b="1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40" name="XArrow"/>
          <p:cNvCxnSpPr>
            <a:stCxn id="41" idx="3"/>
          </p:cNvCxnSpPr>
          <p:nvPr/>
        </p:nvCxnSpPr>
        <p:spPr>
          <a:xfrm>
            <a:off x="5715000" y="4194264"/>
            <a:ext cx="381000" cy="0"/>
          </a:xfrm>
          <a:prstGeom prst="straightConnector1">
            <a:avLst/>
          </a:prstGeom>
          <a:ln w="38100" cap="rnd">
            <a:solidFill>
              <a:srgbClr val="FF0000"/>
            </a:solidFill>
            <a:round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X"/>
          <p:cNvSpPr/>
          <p:nvPr/>
        </p:nvSpPr>
        <p:spPr>
          <a:xfrm>
            <a:off x="5105401" y="4003764"/>
            <a:ext cx="609599" cy="3810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r"/>
            <a:r>
              <a:rPr lang="en-US" sz="3200" b="1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endParaRPr lang="en-US" sz="2800" b="1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6173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278" y="990600"/>
            <a:ext cx="3761672" cy="2542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0" y="1133770"/>
            <a:ext cx="1752600" cy="1752600"/>
          </a:xfrm>
          <a:prstGeom prst="rect">
            <a:avLst/>
          </a:prstGeom>
        </p:spPr>
      </p:pic>
      <p:sp>
        <p:nvSpPr>
          <p:cNvPr id="3" name="Left-Right Arrow 2"/>
          <p:cNvSpPr/>
          <p:nvPr/>
        </p:nvSpPr>
        <p:spPr>
          <a:xfrm>
            <a:off x="3429000" y="1567009"/>
            <a:ext cx="1411106" cy="895352"/>
          </a:xfrm>
          <a:prstGeom prst="left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0" y="228601"/>
            <a:ext cx="4572000" cy="914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DRAM Module</a:t>
            </a:r>
            <a:endParaRPr lang="en-US" sz="5400" b="1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228600"/>
            <a:ext cx="3238500" cy="914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x86 CPU</a:t>
            </a:r>
            <a:endParaRPr lang="en-US" sz="5400" b="1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753678" y="2762545"/>
            <a:ext cx="3761672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RAM"/>
          <p:cNvSpPr/>
          <p:nvPr/>
        </p:nvSpPr>
        <p:spPr>
          <a:xfrm>
            <a:off x="5029200" y="3200400"/>
            <a:ext cx="3657599" cy="3104856"/>
          </a:xfrm>
          <a:prstGeom prst="roundRect">
            <a:avLst>
              <a:gd name="adj" fmla="val 11319"/>
            </a:avLst>
          </a:prstGeom>
          <a:solidFill>
            <a:schemeClr val="bg1">
              <a:lumMod val="85000"/>
            </a:schemeClr>
          </a:solidFill>
          <a:ln w="571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w"/>
          <p:cNvSpPr/>
          <p:nvPr/>
        </p:nvSpPr>
        <p:spPr>
          <a:xfrm>
            <a:off x="6096000" y="5527764"/>
            <a:ext cx="2133600" cy="381000"/>
          </a:xfrm>
          <a:prstGeom prst="rect">
            <a:avLst/>
          </a:prstGeom>
          <a:solidFill>
            <a:srgbClr val="FFE18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9" name="RowY"/>
          <p:cNvSpPr/>
          <p:nvPr/>
        </p:nvSpPr>
        <p:spPr>
          <a:xfrm>
            <a:off x="6096000" y="5146764"/>
            <a:ext cx="2133600" cy="381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smtClean="0">
                <a:solidFill>
                  <a:schemeClr val="tx1"/>
                </a:solidFill>
                <a:latin typeface="+mj-lt"/>
                <a:cs typeface="Courier New" panose="02070309020205020404" pitchFamily="49" charset="0"/>
              </a:rPr>
              <a:t> </a:t>
            </a:r>
            <a:endParaRPr lang="en-US" sz="2800" b="1">
              <a:solidFill>
                <a:schemeClr val="tx1"/>
              </a:solidFill>
              <a:latin typeface="+mj-lt"/>
              <a:cs typeface="Courier New" panose="02070309020205020404" pitchFamily="49" charset="0"/>
            </a:endParaRPr>
          </a:p>
        </p:txBody>
      </p:sp>
      <p:sp>
        <p:nvSpPr>
          <p:cNvPr id="30" name="Row"/>
          <p:cNvSpPr/>
          <p:nvPr/>
        </p:nvSpPr>
        <p:spPr>
          <a:xfrm>
            <a:off x="6096000" y="4765764"/>
            <a:ext cx="2133600" cy="381000"/>
          </a:xfrm>
          <a:prstGeom prst="rect">
            <a:avLst/>
          </a:prstGeom>
          <a:solidFill>
            <a:srgbClr val="FFE18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1" name="Row"/>
          <p:cNvSpPr/>
          <p:nvPr/>
        </p:nvSpPr>
        <p:spPr>
          <a:xfrm>
            <a:off x="6096000" y="4384764"/>
            <a:ext cx="2133600" cy="381000"/>
          </a:xfrm>
          <a:prstGeom prst="rect">
            <a:avLst/>
          </a:prstGeom>
          <a:solidFill>
            <a:srgbClr val="FFE18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2" name="RowX"/>
          <p:cNvSpPr/>
          <p:nvPr/>
        </p:nvSpPr>
        <p:spPr>
          <a:xfrm>
            <a:off x="6096000" y="4003764"/>
            <a:ext cx="2133600" cy="381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smtClean="0">
                <a:solidFill>
                  <a:schemeClr val="tx1"/>
                </a:solidFill>
                <a:latin typeface="+mj-lt"/>
                <a:cs typeface="Courier New" panose="02070309020205020404" pitchFamily="49" charset="0"/>
              </a:rPr>
              <a:t> </a:t>
            </a:r>
            <a:endParaRPr lang="en-US" sz="2800" b="1">
              <a:solidFill>
                <a:schemeClr val="tx1"/>
              </a:solidFill>
              <a:latin typeface="+mj-lt"/>
              <a:cs typeface="Courier New" panose="02070309020205020404" pitchFamily="49" charset="0"/>
            </a:endParaRPr>
          </a:p>
        </p:txBody>
      </p:sp>
      <p:sp>
        <p:nvSpPr>
          <p:cNvPr id="33" name="Row"/>
          <p:cNvSpPr/>
          <p:nvPr/>
        </p:nvSpPr>
        <p:spPr>
          <a:xfrm>
            <a:off x="6096000" y="3622764"/>
            <a:ext cx="2133600" cy="381000"/>
          </a:xfrm>
          <a:prstGeom prst="rect">
            <a:avLst/>
          </a:prstGeom>
          <a:solidFill>
            <a:srgbClr val="FFE18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" name="CPU"/>
          <p:cNvSpPr/>
          <p:nvPr/>
        </p:nvSpPr>
        <p:spPr>
          <a:xfrm>
            <a:off x="457200" y="3200400"/>
            <a:ext cx="3657600" cy="3104856"/>
          </a:xfrm>
          <a:prstGeom prst="roundRect">
            <a:avLst>
              <a:gd name="adj" fmla="val 11319"/>
            </a:avLst>
          </a:prstGeom>
          <a:solidFill>
            <a:srgbClr val="0D3533"/>
          </a:solidFill>
          <a:ln w="571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marL="114300">
              <a:lnSpc>
                <a:spcPct val="90000"/>
              </a:lnSpc>
            </a:pPr>
            <a:r>
              <a:rPr lang="en-US" sz="2800" u="sng" smtClean="0">
                <a:latin typeface="Courier New" panose="02070309020205020404" pitchFamily="49" charset="0"/>
                <a:cs typeface="Courier New" panose="02070309020205020404" pitchFamily="49" charset="0"/>
              </a:rPr>
              <a:t>loop</a:t>
            </a:r>
            <a:r>
              <a:rPr lang="en-US" sz="2800" smtClean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114300">
              <a:lnSpc>
                <a:spcPct val="90000"/>
              </a:lnSpc>
            </a:pPr>
            <a:r>
              <a:rPr lang="en-US" sz="2800" smtClean="0">
                <a:latin typeface="Courier New" panose="02070309020205020404" pitchFamily="49" charset="0"/>
                <a:cs typeface="Courier New" panose="02070309020205020404" pitchFamily="49" charset="0"/>
              </a:rPr>
              <a:t>  mov (</a:t>
            </a:r>
            <a:r>
              <a:rPr lang="en-US" sz="2800" b="1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sz="2800" smtClean="0">
                <a:latin typeface="Courier New" panose="02070309020205020404" pitchFamily="49" charset="0"/>
                <a:cs typeface="Courier New" panose="02070309020205020404" pitchFamily="49" charset="0"/>
              </a:rPr>
              <a:t>), %eax</a:t>
            </a:r>
          </a:p>
          <a:p>
            <a:pPr marL="114300">
              <a:lnSpc>
                <a:spcPct val="90000"/>
              </a:lnSpc>
            </a:pPr>
            <a:r>
              <a:rPr lang="en-US" sz="2800" smtClean="0">
                <a:latin typeface="Courier New" panose="02070309020205020404" pitchFamily="49" charset="0"/>
                <a:cs typeface="Courier New" panose="02070309020205020404" pitchFamily="49" charset="0"/>
              </a:rPr>
              <a:t>  mov </a:t>
            </a: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8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), %ebx</a:t>
            </a:r>
          </a:p>
          <a:p>
            <a:pPr marL="114300">
              <a:lnSpc>
                <a:spcPct val="90000"/>
              </a:lnSpc>
            </a:pPr>
            <a:r>
              <a:rPr lang="en-US" sz="2800" smtClean="0">
                <a:latin typeface="Courier New" panose="02070309020205020404" pitchFamily="49" charset="0"/>
                <a:cs typeface="Courier New" panose="02070309020205020404" pitchFamily="49" charset="0"/>
              </a:rPr>
              <a:t>  clflush </a:t>
            </a: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8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2800" smtClean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114300">
              <a:lnSpc>
                <a:spcPct val="90000"/>
              </a:lnSpc>
            </a:pPr>
            <a:r>
              <a:rPr lang="en-US" sz="2800" smtClean="0">
                <a:latin typeface="Courier New" panose="02070309020205020404" pitchFamily="49" charset="0"/>
                <a:cs typeface="Courier New" panose="02070309020205020404" pitchFamily="49" charset="0"/>
              </a:rPr>
              <a:t>  clflush (</a:t>
            </a:r>
            <a:r>
              <a:rPr lang="en-US" sz="2800" b="1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en-US" sz="280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114300">
              <a:lnSpc>
                <a:spcPct val="90000"/>
              </a:lnSpc>
            </a:pP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800" smtClean="0">
                <a:latin typeface="Courier New" panose="02070309020205020404" pitchFamily="49" charset="0"/>
                <a:cs typeface="Courier New" panose="02070309020205020404" pitchFamily="49" charset="0"/>
              </a:rPr>
              <a:t> mfence</a:t>
            </a:r>
          </a:p>
          <a:p>
            <a:pPr marL="114300">
              <a:lnSpc>
                <a:spcPct val="90000"/>
              </a:lnSpc>
            </a:pPr>
            <a:r>
              <a:rPr lang="en-US" sz="2800" smtClean="0">
                <a:latin typeface="Courier New" panose="02070309020205020404" pitchFamily="49" charset="0"/>
                <a:cs typeface="Courier New" panose="02070309020205020404" pitchFamily="49" charset="0"/>
              </a:rPr>
              <a:t>  jmp </a:t>
            </a:r>
            <a:r>
              <a:rPr lang="en-US" sz="2800" u="sng" smtClean="0">
                <a:latin typeface="Courier New" panose="02070309020205020404" pitchFamily="49" charset="0"/>
                <a:cs typeface="Courier New" panose="02070309020205020404" pitchFamily="49" charset="0"/>
              </a:rPr>
              <a:t>loop</a:t>
            </a:r>
            <a:endParaRPr lang="en-US" sz="28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4" name="Error"/>
          <p:cNvSpPr/>
          <p:nvPr/>
        </p:nvSpPr>
        <p:spPr>
          <a:xfrm>
            <a:off x="6600825" y="4765763"/>
            <a:ext cx="381000" cy="381000"/>
          </a:xfrm>
          <a:prstGeom prst="mathMultiply">
            <a:avLst/>
          </a:prstGeom>
          <a:solidFill>
            <a:srgbClr val="FFFF0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Error"/>
          <p:cNvSpPr/>
          <p:nvPr/>
        </p:nvSpPr>
        <p:spPr>
          <a:xfrm>
            <a:off x="6981825" y="5527764"/>
            <a:ext cx="381000" cy="381000"/>
          </a:xfrm>
          <a:prstGeom prst="mathMultiply">
            <a:avLst/>
          </a:prstGeom>
          <a:solidFill>
            <a:srgbClr val="FFFF0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Error"/>
          <p:cNvSpPr/>
          <p:nvPr/>
        </p:nvSpPr>
        <p:spPr>
          <a:xfrm>
            <a:off x="6600825" y="5527764"/>
            <a:ext cx="381000" cy="381000"/>
          </a:xfrm>
          <a:prstGeom prst="mathMultiply">
            <a:avLst/>
          </a:prstGeom>
          <a:solidFill>
            <a:srgbClr val="FFFF0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Error"/>
          <p:cNvSpPr/>
          <p:nvPr/>
        </p:nvSpPr>
        <p:spPr>
          <a:xfrm>
            <a:off x="7362825" y="5527764"/>
            <a:ext cx="381000" cy="381000"/>
          </a:xfrm>
          <a:prstGeom prst="mathMultiply">
            <a:avLst/>
          </a:prstGeom>
          <a:solidFill>
            <a:srgbClr val="FFFF0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Error"/>
          <p:cNvSpPr/>
          <p:nvPr/>
        </p:nvSpPr>
        <p:spPr>
          <a:xfrm>
            <a:off x="7743825" y="4765762"/>
            <a:ext cx="381000" cy="381000"/>
          </a:xfrm>
          <a:prstGeom prst="mathMultiply">
            <a:avLst/>
          </a:prstGeom>
          <a:solidFill>
            <a:srgbClr val="FFFF0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Error"/>
          <p:cNvSpPr/>
          <p:nvPr/>
        </p:nvSpPr>
        <p:spPr>
          <a:xfrm>
            <a:off x="7743825" y="3622764"/>
            <a:ext cx="381000" cy="381000"/>
          </a:xfrm>
          <a:prstGeom prst="mathMultiply">
            <a:avLst/>
          </a:prstGeom>
          <a:solidFill>
            <a:srgbClr val="FFFF0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Error"/>
          <p:cNvSpPr/>
          <p:nvPr/>
        </p:nvSpPr>
        <p:spPr>
          <a:xfrm>
            <a:off x="7362825" y="4384763"/>
            <a:ext cx="381000" cy="381000"/>
          </a:xfrm>
          <a:prstGeom prst="mathMultiply">
            <a:avLst/>
          </a:prstGeom>
          <a:solidFill>
            <a:srgbClr val="FFFF0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Error"/>
          <p:cNvSpPr/>
          <p:nvPr/>
        </p:nvSpPr>
        <p:spPr>
          <a:xfrm>
            <a:off x="6981825" y="4384763"/>
            <a:ext cx="381000" cy="381000"/>
          </a:xfrm>
          <a:prstGeom prst="mathMultiply">
            <a:avLst/>
          </a:prstGeom>
          <a:solidFill>
            <a:srgbClr val="FFFF0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Error"/>
          <p:cNvSpPr/>
          <p:nvPr/>
        </p:nvSpPr>
        <p:spPr>
          <a:xfrm>
            <a:off x="6981825" y="3622764"/>
            <a:ext cx="381000" cy="381000"/>
          </a:xfrm>
          <a:prstGeom prst="mathMultiply">
            <a:avLst/>
          </a:prstGeom>
          <a:solidFill>
            <a:srgbClr val="FFFF0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Error"/>
          <p:cNvSpPr/>
          <p:nvPr/>
        </p:nvSpPr>
        <p:spPr>
          <a:xfrm>
            <a:off x="6219825" y="3622764"/>
            <a:ext cx="381000" cy="381000"/>
          </a:xfrm>
          <a:prstGeom prst="mathMultiply">
            <a:avLst/>
          </a:prstGeom>
          <a:solidFill>
            <a:srgbClr val="FFFF0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Error"/>
          <p:cNvSpPr/>
          <p:nvPr/>
        </p:nvSpPr>
        <p:spPr>
          <a:xfrm>
            <a:off x="6219825" y="4384763"/>
            <a:ext cx="381000" cy="381000"/>
          </a:xfrm>
          <a:prstGeom prst="mathMultiply">
            <a:avLst/>
          </a:prstGeom>
          <a:solidFill>
            <a:srgbClr val="FFFF0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Error"/>
          <p:cNvSpPr/>
          <p:nvPr/>
        </p:nvSpPr>
        <p:spPr>
          <a:xfrm>
            <a:off x="6219825" y="4765763"/>
            <a:ext cx="381000" cy="381000"/>
          </a:xfrm>
          <a:prstGeom prst="mathMultiply">
            <a:avLst/>
          </a:prstGeom>
          <a:solidFill>
            <a:srgbClr val="FFFF0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Error"/>
          <p:cNvSpPr/>
          <p:nvPr/>
        </p:nvSpPr>
        <p:spPr>
          <a:xfrm>
            <a:off x="7362825" y="4765762"/>
            <a:ext cx="381000" cy="381000"/>
          </a:xfrm>
          <a:prstGeom prst="mathMultiply">
            <a:avLst/>
          </a:prstGeom>
          <a:solidFill>
            <a:srgbClr val="FFFF0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YArrow"/>
          <p:cNvCxnSpPr>
            <a:stCxn id="51" idx="3"/>
          </p:cNvCxnSpPr>
          <p:nvPr/>
        </p:nvCxnSpPr>
        <p:spPr>
          <a:xfrm>
            <a:off x="5715000" y="5337264"/>
            <a:ext cx="381000" cy="0"/>
          </a:xfrm>
          <a:prstGeom prst="straightConnector1">
            <a:avLst/>
          </a:prstGeom>
          <a:ln w="38100" cap="rnd">
            <a:solidFill>
              <a:srgbClr val="FF0000"/>
            </a:solidFill>
            <a:round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Y"/>
          <p:cNvSpPr/>
          <p:nvPr/>
        </p:nvSpPr>
        <p:spPr>
          <a:xfrm>
            <a:off x="5105401" y="5146764"/>
            <a:ext cx="609599" cy="3810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r"/>
            <a:r>
              <a:rPr lang="en-US" sz="3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endParaRPr lang="en-US" sz="2800" b="1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52" name="XArrow"/>
          <p:cNvCxnSpPr>
            <a:stCxn id="53" idx="3"/>
          </p:cNvCxnSpPr>
          <p:nvPr/>
        </p:nvCxnSpPr>
        <p:spPr>
          <a:xfrm>
            <a:off x="5715000" y="4194264"/>
            <a:ext cx="381000" cy="0"/>
          </a:xfrm>
          <a:prstGeom prst="straightConnector1">
            <a:avLst/>
          </a:prstGeom>
          <a:ln w="38100" cap="rnd">
            <a:solidFill>
              <a:srgbClr val="FF0000"/>
            </a:solidFill>
            <a:round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X"/>
          <p:cNvSpPr/>
          <p:nvPr/>
        </p:nvSpPr>
        <p:spPr>
          <a:xfrm>
            <a:off x="5105401" y="4003764"/>
            <a:ext cx="609599" cy="3810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r"/>
            <a:r>
              <a:rPr lang="en-US" sz="3200" b="1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endParaRPr lang="en-US" sz="2800" b="1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74338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914400" y="228601"/>
            <a:ext cx="7315200" cy="91331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Most Modules At Risk</a:t>
            </a:r>
            <a:endParaRPr lang="en-US" sz="5400" b="1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grpSp>
        <p:nvGrpSpPr>
          <p:cNvPr id="58" name="Group 57"/>
          <p:cNvGrpSpPr/>
          <p:nvPr/>
        </p:nvGrpSpPr>
        <p:grpSpPr>
          <a:xfrm>
            <a:off x="762000" y="1447801"/>
            <a:ext cx="2147590" cy="1295400"/>
            <a:chOff x="990600" y="1676400"/>
            <a:chExt cx="2147590" cy="1295400"/>
          </a:xfrm>
        </p:grpSpPr>
        <p:grpSp>
          <p:nvGrpSpPr>
            <p:cNvPr id="59" name="Group 58"/>
            <p:cNvGrpSpPr/>
            <p:nvPr/>
          </p:nvGrpSpPr>
          <p:grpSpPr>
            <a:xfrm>
              <a:off x="990600" y="1676400"/>
              <a:ext cx="2147590" cy="1295400"/>
              <a:chOff x="914400" y="2095500"/>
              <a:chExt cx="2147590" cy="1295400"/>
            </a:xfrm>
          </p:grpSpPr>
          <p:pic>
            <p:nvPicPr>
              <p:cNvPr id="61" name="Picture 60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524000" y="20955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2" name="Picture 61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433810" y="21717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3" name="Picture 62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357610" y="22479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4" name="Picture 63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281410" y="23241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5" name="Picture 64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205210" y="24003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6" name="Picture 65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129010" y="24765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7" name="Picture 66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066800" y="25527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8" name="Picture 67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990600" y="26289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9" name="Picture 68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914400" y="27051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60" name="X"/>
            <p:cNvSpPr/>
            <p:nvPr/>
          </p:nvSpPr>
          <p:spPr>
            <a:xfrm>
              <a:off x="990600" y="1676400"/>
              <a:ext cx="2147590" cy="781050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Ins="91440" rtlCol="0" anchor="ctr"/>
            <a:lstStyle/>
            <a:p>
              <a:pPr algn="ctr"/>
              <a:r>
                <a:rPr lang="en-US" sz="5400" b="1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ourier New" panose="02070309020205020404" pitchFamily="49" charset="0"/>
                </a:rPr>
                <a:t>86%</a:t>
              </a: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3498205" y="1447801"/>
            <a:ext cx="2147590" cy="1295401"/>
            <a:chOff x="3581400" y="1676399"/>
            <a:chExt cx="2147590" cy="1295401"/>
          </a:xfrm>
        </p:grpSpPr>
        <p:grpSp>
          <p:nvGrpSpPr>
            <p:cNvPr id="71" name="Group 70"/>
            <p:cNvGrpSpPr/>
            <p:nvPr/>
          </p:nvGrpSpPr>
          <p:grpSpPr>
            <a:xfrm>
              <a:off x="3581400" y="1676400"/>
              <a:ext cx="2147590" cy="1295400"/>
              <a:chOff x="914400" y="2095500"/>
              <a:chExt cx="2147590" cy="1295400"/>
            </a:xfrm>
          </p:grpSpPr>
          <p:pic>
            <p:nvPicPr>
              <p:cNvPr id="73" name="Picture 72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524000" y="20955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4" name="Picture 73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433810" y="21717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5" name="Picture 74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357610" y="22479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6" name="Picture 75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281410" y="23241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7" name="Picture 76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205210" y="24003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8" name="Picture 77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129010" y="24765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9" name="Picture 78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066800" y="25527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0" name="Picture 79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990600" y="26289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1" name="Picture 80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914400" y="27051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2" name="X"/>
            <p:cNvSpPr/>
            <p:nvPr/>
          </p:nvSpPr>
          <p:spPr>
            <a:xfrm>
              <a:off x="3581400" y="1676399"/>
              <a:ext cx="2147590" cy="762001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Ins="91440" rtlCol="0" anchor="ctr"/>
            <a:lstStyle/>
            <a:p>
              <a:pPr algn="ctr"/>
              <a:r>
                <a:rPr lang="en-US" sz="5400" b="1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ourier New" panose="02070309020205020404" pitchFamily="49" charset="0"/>
                </a:rPr>
                <a:t>83%</a:t>
              </a: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6248400" y="1447800"/>
            <a:ext cx="2147590" cy="1295401"/>
            <a:chOff x="6414790" y="1676399"/>
            <a:chExt cx="2147590" cy="1295401"/>
          </a:xfrm>
        </p:grpSpPr>
        <p:grpSp>
          <p:nvGrpSpPr>
            <p:cNvPr id="83" name="Group 82"/>
            <p:cNvGrpSpPr/>
            <p:nvPr/>
          </p:nvGrpSpPr>
          <p:grpSpPr>
            <a:xfrm>
              <a:off x="6414790" y="1676400"/>
              <a:ext cx="2147590" cy="1295400"/>
              <a:chOff x="914400" y="2095500"/>
              <a:chExt cx="2147590" cy="1295400"/>
            </a:xfrm>
          </p:grpSpPr>
          <p:pic>
            <p:nvPicPr>
              <p:cNvPr id="85" name="Picture 84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524000" y="20955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6" name="Picture 85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433810" y="21717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7" name="Picture 86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357610" y="22479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8" name="Picture 87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281410" y="23241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9" name="Picture 88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205210" y="24003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0" name="Picture 89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129010" y="24765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1" name="Picture 90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066800" y="25527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2" name="Picture 91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990600" y="26289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3" name="Picture 92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914400" y="27051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84" name="X"/>
            <p:cNvSpPr/>
            <p:nvPr/>
          </p:nvSpPr>
          <p:spPr>
            <a:xfrm>
              <a:off x="6414790" y="1676399"/>
              <a:ext cx="2147590" cy="762001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Ins="91440" rtlCol="0" anchor="ctr"/>
            <a:lstStyle/>
            <a:p>
              <a:pPr algn="ctr"/>
              <a:r>
                <a:rPr lang="en-US" sz="5400" b="1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ourier New" panose="02070309020205020404" pitchFamily="49" charset="0"/>
                </a:rPr>
                <a:t>88%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73850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914400" y="228601"/>
            <a:ext cx="7315200" cy="91331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Most Modules At Risk</a:t>
            </a:r>
            <a:endParaRPr lang="en-US" sz="5400" b="1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grpSp>
        <p:nvGrpSpPr>
          <p:cNvPr id="58" name="Group 57"/>
          <p:cNvGrpSpPr/>
          <p:nvPr/>
        </p:nvGrpSpPr>
        <p:grpSpPr>
          <a:xfrm>
            <a:off x="762000" y="1447801"/>
            <a:ext cx="2147590" cy="1295400"/>
            <a:chOff x="990600" y="1676400"/>
            <a:chExt cx="2147590" cy="1295400"/>
          </a:xfrm>
        </p:grpSpPr>
        <p:grpSp>
          <p:nvGrpSpPr>
            <p:cNvPr id="59" name="Group 58"/>
            <p:cNvGrpSpPr/>
            <p:nvPr/>
          </p:nvGrpSpPr>
          <p:grpSpPr>
            <a:xfrm>
              <a:off x="990600" y="1676400"/>
              <a:ext cx="2147590" cy="1295400"/>
              <a:chOff x="914400" y="2095500"/>
              <a:chExt cx="2147590" cy="1295400"/>
            </a:xfrm>
          </p:grpSpPr>
          <p:pic>
            <p:nvPicPr>
              <p:cNvPr id="61" name="Picture 60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524000" y="20955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2" name="Picture 61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433810" y="21717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3" name="Picture 62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357610" y="22479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4" name="Picture 63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281410" y="23241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5" name="Picture 64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205210" y="24003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6" name="Picture 65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129010" y="24765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7" name="Picture 66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066800" y="25527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8" name="Picture 67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990600" y="26289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9" name="Picture 68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914400" y="27051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60" name="X"/>
            <p:cNvSpPr/>
            <p:nvPr/>
          </p:nvSpPr>
          <p:spPr>
            <a:xfrm>
              <a:off x="990600" y="1676400"/>
              <a:ext cx="2147590" cy="781050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Ins="91440" rtlCol="0" anchor="ctr"/>
            <a:lstStyle/>
            <a:p>
              <a:pPr algn="ctr"/>
              <a:r>
                <a:rPr lang="en-US" sz="5400" b="1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ourier New" panose="02070309020205020404" pitchFamily="49" charset="0"/>
                </a:rPr>
                <a:t>86%</a:t>
              </a: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3498205" y="1447801"/>
            <a:ext cx="2147590" cy="1295401"/>
            <a:chOff x="3581400" y="1676399"/>
            <a:chExt cx="2147590" cy="1295401"/>
          </a:xfrm>
        </p:grpSpPr>
        <p:grpSp>
          <p:nvGrpSpPr>
            <p:cNvPr id="71" name="Group 70"/>
            <p:cNvGrpSpPr/>
            <p:nvPr/>
          </p:nvGrpSpPr>
          <p:grpSpPr>
            <a:xfrm>
              <a:off x="3581400" y="1676400"/>
              <a:ext cx="2147590" cy="1295400"/>
              <a:chOff x="914400" y="2095500"/>
              <a:chExt cx="2147590" cy="1295400"/>
            </a:xfrm>
          </p:grpSpPr>
          <p:pic>
            <p:nvPicPr>
              <p:cNvPr id="73" name="Picture 72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524000" y="20955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4" name="Picture 73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433810" y="21717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5" name="Picture 74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357610" y="22479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6" name="Picture 75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281410" y="23241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7" name="Picture 76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205210" y="24003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8" name="Picture 77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129010" y="24765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9" name="Picture 78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066800" y="25527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0" name="Picture 79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990600" y="26289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1" name="Picture 80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914400" y="27051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2" name="X"/>
            <p:cNvSpPr/>
            <p:nvPr/>
          </p:nvSpPr>
          <p:spPr>
            <a:xfrm>
              <a:off x="3581400" y="1676399"/>
              <a:ext cx="2147590" cy="762001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Ins="91440" rtlCol="0" anchor="ctr"/>
            <a:lstStyle/>
            <a:p>
              <a:pPr algn="ctr"/>
              <a:r>
                <a:rPr lang="en-US" sz="5400" b="1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ourier New" panose="02070309020205020404" pitchFamily="49" charset="0"/>
                </a:rPr>
                <a:t>83%</a:t>
              </a: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6248400" y="1447800"/>
            <a:ext cx="2147590" cy="1295401"/>
            <a:chOff x="6414790" y="1676399"/>
            <a:chExt cx="2147590" cy="1295401"/>
          </a:xfrm>
        </p:grpSpPr>
        <p:grpSp>
          <p:nvGrpSpPr>
            <p:cNvPr id="83" name="Group 82"/>
            <p:cNvGrpSpPr/>
            <p:nvPr/>
          </p:nvGrpSpPr>
          <p:grpSpPr>
            <a:xfrm>
              <a:off x="6414790" y="1676400"/>
              <a:ext cx="2147590" cy="1295400"/>
              <a:chOff x="914400" y="2095500"/>
              <a:chExt cx="2147590" cy="1295400"/>
            </a:xfrm>
          </p:grpSpPr>
          <p:pic>
            <p:nvPicPr>
              <p:cNvPr id="85" name="Picture 84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524000" y="20955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6" name="Picture 85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433810" y="21717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7" name="Picture 86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357610" y="22479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8" name="Picture 87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281410" y="23241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9" name="Picture 88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205210" y="24003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0" name="Picture 89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129010" y="24765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1" name="Picture 90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066800" y="25527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2" name="Picture 91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990600" y="26289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3" name="Picture 92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914400" y="27051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84" name="X"/>
            <p:cNvSpPr/>
            <p:nvPr/>
          </p:nvSpPr>
          <p:spPr>
            <a:xfrm>
              <a:off x="6414790" y="1676399"/>
              <a:ext cx="2147590" cy="762001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Ins="91440" rtlCol="0" anchor="ctr"/>
            <a:lstStyle/>
            <a:p>
              <a:pPr algn="ctr"/>
              <a:r>
                <a:rPr lang="en-US" sz="5400" b="1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ourier New" panose="02070309020205020404" pitchFamily="49" charset="0"/>
                </a:rPr>
                <a:t>88%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X"/>
              <p:cNvSpPr/>
              <p:nvPr/>
            </p:nvSpPr>
            <p:spPr>
              <a:xfrm>
                <a:off x="609600" y="3429000"/>
                <a:ext cx="2438400" cy="914400"/>
              </a:xfrm>
              <a:prstGeom prst="rect">
                <a:avLst/>
              </a:prstGeom>
              <a:noFill/>
              <a:ln w="28575"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Ins="9144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US" sz="3600" i="1" smtClean="0">
                    <a:solidFill>
                      <a:schemeClr val="accent1"/>
                    </a:solidFill>
                    <a:latin typeface="+mj-lt"/>
                    <a:cs typeface="Courier New" panose="02070309020205020404" pitchFamily="49" charset="0"/>
                  </a:rPr>
                  <a:t>After</a:t>
                </a:r>
              </a:p>
              <a:p>
                <a:pPr algn="ctr">
                  <a:lnSpc>
                    <a:spcPct val="90000"/>
                  </a:lnSpc>
                </a:pPr>
                <a14:m>
                  <m:oMathPara xmlns:m="http://schemas.openxmlformats.org/officeDocument/2006/math" xmlns="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ourier New" panose="02070309020205020404" pitchFamily="49" charset="0"/>
                        </a:rPr>
                        <m:t>𝟐𝟎𝟏𝟎</m:t>
                      </m:r>
                    </m:oMath>
                  </m:oMathPara>
                </a14:m>
                <a:endParaRPr lang="en-US" sz="4400" b="1" smtClean="0">
                  <a:solidFill>
                    <a:schemeClr val="accent1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ourier New" panose="02070309020205020404" pitchFamily="49" charset="0"/>
                </a:endParaRPr>
              </a:p>
            </p:txBody>
          </p:sp>
        </mc:Choice>
        <mc:Fallback xmlns="">
          <p:sp>
            <p:nvSpPr>
              <p:cNvPr id="94" name="X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3429000"/>
                <a:ext cx="2438400" cy="914400"/>
              </a:xfrm>
              <a:prstGeom prst="rect">
                <a:avLst/>
              </a:prstGeom>
              <a:blipFill rotWithShape="0">
                <a:blip r:embed="rId5"/>
                <a:stretch>
                  <a:fillRect t="-31333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X"/>
              <p:cNvSpPr/>
              <p:nvPr/>
            </p:nvSpPr>
            <p:spPr>
              <a:xfrm>
                <a:off x="3352800" y="3429000"/>
                <a:ext cx="2438400" cy="914400"/>
              </a:xfrm>
              <a:prstGeom prst="rect">
                <a:avLst/>
              </a:prstGeom>
              <a:noFill/>
              <a:ln w="28575"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Ins="9144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US" sz="3600" i="1" smtClean="0">
                    <a:solidFill>
                      <a:schemeClr val="accent2"/>
                    </a:solidFill>
                    <a:latin typeface="+mj-lt"/>
                    <a:cs typeface="Courier New" panose="02070309020205020404" pitchFamily="49" charset="0"/>
                  </a:rPr>
                  <a:t>After</a:t>
                </a:r>
              </a:p>
              <a:p>
                <a:pPr algn="ctr">
                  <a:lnSpc>
                    <a:spcPct val="90000"/>
                  </a:lnSpc>
                </a:pPr>
                <a14:m>
                  <m:oMathPara xmlns:m="http://schemas.openxmlformats.org/officeDocument/2006/math" xmlns="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ourier New" panose="02070309020205020404" pitchFamily="49" charset="0"/>
                        </a:rPr>
                        <m:t>𝟐𝟎𝟏𝟎</m:t>
                      </m:r>
                    </m:oMath>
                  </m:oMathPara>
                </a14:m>
                <a:endParaRPr lang="en-US" sz="4400" b="1">
                  <a:solidFill>
                    <a:schemeClr val="accent2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ourier New" panose="02070309020205020404" pitchFamily="49" charset="0"/>
                </a:endParaRPr>
              </a:p>
            </p:txBody>
          </p:sp>
        </mc:Choice>
        <mc:Fallback xmlns="">
          <p:sp>
            <p:nvSpPr>
              <p:cNvPr id="95" name="X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800" y="3429000"/>
                <a:ext cx="2438400" cy="914400"/>
              </a:xfrm>
              <a:prstGeom prst="rect">
                <a:avLst/>
              </a:prstGeom>
              <a:blipFill rotWithShape="0">
                <a:blip r:embed="rId6"/>
                <a:stretch>
                  <a:fillRect t="-31333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X"/>
              <p:cNvSpPr/>
              <p:nvPr/>
            </p:nvSpPr>
            <p:spPr>
              <a:xfrm>
                <a:off x="6096000" y="3429000"/>
                <a:ext cx="2438400" cy="914400"/>
              </a:xfrm>
              <a:prstGeom prst="rect">
                <a:avLst/>
              </a:prstGeom>
              <a:noFill/>
              <a:ln w="28575"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Ins="9144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US" sz="3600" i="1" smtClean="0">
                    <a:solidFill>
                      <a:schemeClr val="accent6"/>
                    </a:solidFill>
                    <a:latin typeface="+mj-lt"/>
                    <a:cs typeface="Courier New" panose="02070309020205020404" pitchFamily="49" charset="0"/>
                  </a:rPr>
                  <a:t>After</a:t>
                </a:r>
              </a:p>
              <a:p>
                <a:pPr algn="ctr">
                  <a:lnSpc>
                    <a:spcPct val="90000"/>
                  </a:lnSpc>
                </a:pPr>
                <a14:m>
                  <m:oMathPara xmlns:m="http://schemas.openxmlformats.org/officeDocument/2006/math" xmlns="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ourier New" panose="02070309020205020404" pitchFamily="49" charset="0"/>
                        </a:rPr>
                        <m:t>𝟐𝟎𝟎</m:t>
                      </m:r>
                      <m:r>
                        <a:rPr lang="en-US" sz="44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ourier New" panose="02070309020205020404" pitchFamily="49" charset="0"/>
                        </a:rPr>
                        <m:t>𝟗</m:t>
                      </m:r>
                    </m:oMath>
                  </m:oMathPara>
                </a14:m>
                <a:endParaRPr lang="en-US" sz="4400" b="1">
                  <a:solidFill>
                    <a:schemeClr val="accent6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ourier New" panose="02070309020205020404" pitchFamily="49" charset="0"/>
                </a:endParaRPr>
              </a:p>
            </p:txBody>
          </p:sp>
        </mc:Choice>
        <mc:Fallback xmlns="">
          <p:sp>
            <p:nvSpPr>
              <p:cNvPr id="96" name="X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429000"/>
                <a:ext cx="2438400" cy="914400"/>
              </a:xfrm>
              <a:prstGeom prst="rect">
                <a:avLst/>
              </a:prstGeom>
              <a:blipFill rotWithShape="0">
                <a:blip r:embed="rId7"/>
                <a:stretch>
                  <a:fillRect t="-31333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2169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914400" y="228601"/>
            <a:ext cx="7315200" cy="91331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Most Modules At Risk</a:t>
            </a:r>
            <a:endParaRPr lang="en-US" sz="5400" b="1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grpSp>
        <p:nvGrpSpPr>
          <p:cNvPr id="58" name="Group 57"/>
          <p:cNvGrpSpPr/>
          <p:nvPr/>
        </p:nvGrpSpPr>
        <p:grpSpPr>
          <a:xfrm>
            <a:off x="762000" y="1447801"/>
            <a:ext cx="2147590" cy="1295400"/>
            <a:chOff x="990600" y="1676400"/>
            <a:chExt cx="2147590" cy="1295400"/>
          </a:xfrm>
        </p:grpSpPr>
        <p:grpSp>
          <p:nvGrpSpPr>
            <p:cNvPr id="59" name="Group 58"/>
            <p:cNvGrpSpPr/>
            <p:nvPr/>
          </p:nvGrpSpPr>
          <p:grpSpPr>
            <a:xfrm>
              <a:off x="990600" y="1676400"/>
              <a:ext cx="2147590" cy="1295400"/>
              <a:chOff x="914400" y="2095500"/>
              <a:chExt cx="2147590" cy="1295400"/>
            </a:xfrm>
          </p:grpSpPr>
          <p:pic>
            <p:nvPicPr>
              <p:cNvPr id="61" name="Picture 60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524000" y="20955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2" name="Picture 61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433810" y="21717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3" name="Picture 62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357610" y="22479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4" name="Picture 63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281410" y="23241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5" name="Picture 64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205210" y="24003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6" name="Picture 65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129010" y="24765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7" name="Picture 66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066800" y="25527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8" name="Picture 67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990600" y="26289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9" name="Picture 68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914400" y="27051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60" name="X"/>
            <p:cNvSpPr/>
            <p:nvPr/>
          </p:nvSpPr>
          <p:spPr>
            <a:xfrm>
              <a:off x="990600" y="1676400"/>
              <a:ext cx="2147590" cy="781050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Ins="91440" rtlCol="0" anchor="ctr"/>
            <a:lstStyle/>
            <a:p>
              <a:pPr algn="ctr"/>
              <a:r>
                <a:rPr lang="en-US" sz="5400" b="1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ourier New" panose="02070309020205020404" pitchFamily="49" charset="0"/>
                </a:rPr>
                <a:t>86%</a:t>
              </a: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3498205" y="1447801"/>
            <a:ext cx="2147590" cy="1295401"/>
            <a:chOff x="3581400" y="1676399"/>
            <a:chExt cx="2147590" cy="1295401"/>
          </a:xfrm>
        </p:grpSpPr>
        <p:grpSp>
          <p:nvGrpSpPr>
            <p:cNvPr id="71" name="Group 70"/>
            <p:cNvGrpSpPr/>
            <p:nvPr/>
          </p:nvGrpSpPr>
          <p:grpSpPr>
            <a:xfrm>
              <a:off x="3581400" y="1676400"/>
              <a:ext cx="2147590" cy="1295400"/>
              <a:chOff x="914400" y="2095500"/>
              <a:chExt cx="2147590" cy="1295400"/>
            </a:xfrm>
          </p:grpSpPr>
          <p:pic>
            <p:nvPicPr>
              <p:cNvPr id="73" name="Picture 72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524000" y="20955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4" name="Picture 73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433810" y="21717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5" name="Picture 74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357610" y="22479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6" name="Picture 75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281410" y="23241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7" name="Picture 76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205210" y="24003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8" name="Picture 77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129010" y="24765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9" name="Picture 78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066800" y="25527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0" name="Picture 79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990600" y="26289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1" name="Picture 80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914400" y="27051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2" name="X"/>
            <p:cNvSpPr/>
            <p:nvPr/>
          </p:nvSpPr>
          <p:spPr>
            <a:xfrm>
              <a:off x="3581400" y="1676399"/>
              <a:ext cx="2147590" cy="762001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Ins="91440" rtlCol="0" anchor="ctr"/>
            <a:lstStyle/>
            <a:p>
              <a:pPr algn="ctr"/>
              <a:r>
                <a:rPr lang="en-US" sz="5400" b="1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ourier New" panose="02070309020205020404" pitchFamily="49" charset="0"/>
                </a:rPr>
                <a:t>83%</a:t>
              </a: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6248400" y="1447800"/>
            <a:ext cx="2147590" cy="1295401"/>
            <a:chOff x="6414790" y="1676399"/>
            <a:chExt cx="2147590" cy="1295401"/>
          </a:xfrm>
        </p:grpSpPr>
        <p:grpSp>
          <p:nvGrpSpPr>
            <p:cNvPr id="83" name="Group 82"/>
            <p:cNvGrpSpPr/>
            <p:nvPr/>
          </p:nvGrpSpPr>
          <p:grpSpPr>
            <a:xfrm>
              <a:off x="6414790" y="1676400"/>
              <a:ext cx="2147590" cy="1295400"/>
              <a:chOff x="914400" y="2095500"/>
              <a:chExt cx="2147590" cy="1295400"/>
            </a:xfrm>
          </p:grpSpPr>
          <p:pic>
            <p:nvPicPr>
              <p:cNvPr id="85" name="Picture 84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524000" y="20955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6" name="Picture 85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433810" y="21717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7" name="Picture 86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357610" y="22479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8" name="Picture 87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281410" y="23241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9" name="Picture 88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205210" y="24003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0" name="Picture 89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129010" y="24765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1" name="Picture 90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1066800" y="25527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2" name="Picture 91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990600" y="26289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3" name="Picture 92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842" b="70299" l="4988" r="95012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" t="10597" r="5469" b="30636"/>
              <a:stretch/>
            </p:blipFill>
            <p:spPr>
              <a:xfrm>
                <a:off x="914400" y="2705100"/>
                <a:ext cx="1537990" cy="6858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84" name="X"/>
            <p:cNvSpPr/>
            <p:nvPr/>
          </p:nvSpPr>
          <p:spPr>
            <a:xfrm>
              <a:off x="6414790" y="1676399"/>
              <a:ext cx="2147590" cy="762001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Ins="91440" rtlCol="0" anchor="ctr"/>
            <a:lstStyle/>
            <a:p>
              <a:pPr algn="ctr"/>
              <a:r>
                <a:rPr lang="en-US" sz="5400" b="1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ourier New" panose="02070309020205020404" pitchFamily="49" charset="0"/>
                </a:rPr>
                <a:t>88%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X"/>
              <p:cNvSpPr/>
              <p:nvPr/>
            </p:nvSpPr>
            <p:spPr>
              <a:xfrm>
                <a:off x="609600" y="3429000"/>
                <a:ext cx="2438400" cy="914400"/>
              </a:xfrm>
              <a:prstGeom prst="rect">
                <a:avLst/>
              </a:prstGeom>
              <a:noFill/>
              <a:ln w="28575"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Ins="9144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US" sz="3600" i="1" smtClean="0">
                    <a:solidFill>
                      <a:schemeClr val="accent1"/>
                    </a:solidFill>
                    <a:latin typeface="+mj-lt"/>
                    <a:cs typeface="Courier New" panose="02070309020205020404" pitchFamily="49" charset="0"/>
                  </a:rPr>
                  <a:t>After</a:t>
                </a:r>
              </a:p>
              <a:p>
                <a:pPr algn="ctr">
                  <a:lnSpc>
                    <a:spcPct val="90000"/>
                  </a:lnSpc>
                </a:pPr>
                <a14:m>
                  <m:oMathPara xmlns:m="http://schemas.openxmlformats.org/officeDocument/2006/math" xmlns="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ourier New" panose="02070309020205020404" pitchFamily="49" charset="0"/>
                        </a:rPr>
                        <m:t>𝟐𝟎𝟏𝟎</m:t>
                      </m:r>
                    </m:oMath>
                  </m:oMathPara>
                </a14:m>
                <a:endParaRPr lang="en-US" sz="4400" b="1" smtClean="0">
                  <a:solidFill>
                    <a:schemeClr val="accent1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ourier New" panose="02070309020205020404" pitchFamily="49" charset="0"/>
                </a:endParaRPr>
              </a:p>
            </p:txBody>
          </p:sp>
        </mc:Choice>
        <mc:Fallback xmlns="">
          <p:sp>
            <p:nvSpPr>
              <p:cNvPr id="94" name="X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3429000"/>
                <a:ext cx="2438400" cy="914400"/>
              </a:xfrm>
              <a:prstGeom prst="rect">
                <a:avLst/>
              </a:prstGeom>
              <a:blipFill rotWithShape="0">
                <a:blip r:embed="rId5"/>
                <a:stretch>
                  <a:fillRect t="-31333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X"/>
              <p:cNvSpPr/>
              <p:nvPr/>
            </p:nvSpPr>
            <p:spPr>
              <a:xfrm>
                <a:off x="3352800" y="3429000"/>
                <a:ext cx="2438400" cy="914400"/>
              </a:xfrm>
              <a:prstGeom prst="rect">
                <a:avLst/>
              </a:prstGeom>
              <a:noFill/>
              <a:ln w="28575"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Ins="9144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US" sz="3600" i="1" smtClean="0">
                    <a:solidFill>
                      <a:schemeClr val="accent2"/>
                    </a:solidFill>
                    <a:latin typeface="+mj-lt"/>
                    <a:cs typeface="Courier New" panose="02070309020205020404" pitchFamily="49" charset="0"/>
                  </a:rPr>
                  <a:t>After</a:t>
                </a:r>
              </a:p>
              <a:p>
                <a:pPr algn="ctr">
                  <a:lnSpc>
                    <a:spcPct val="90000"/>
                  </a:lnSpc>
                </a:pPr>
                <a14:m>
                  <m:oMathPara xmlns:m="http://schemas.openxmlformats.org/officeDocument/2006/math" xmlns="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ourier New" panose="02070309020205020404" pitchFamily="49" charset="0"/>
                        </a:rPr>
                        <m:t>𝟐𝟎𝟏𝟎</m:t>
                      </m:r>
                    </m:oMath>
                  </m:oMathPara>
                </a14:m>
                <a:endParaRPr lang="en-US" sz="4400" b="1">
                  <a:solidFill>
                    <a:schemeClr val="accent2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ourier New" panose="02070309020205020404" pitchFamily="49" charset="0"/>
                </a:endParaRPr>
              </a:p>
            </p:txBody>
          </p:sp>
        </mc:Choice>
        <mc:Fallback xmlns="">
          <p:sp>
            <p:nvSpPr>
              <p:cNvPr id="95" name="X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800" y="3429000"/>
                <a:ext cx="2438400" cy="914400"/>
              </a:xfrm>
              <a:prstGeom prst="rect">
                <a:avLst/>
              </a:prstGeom>
              <a:blipFill rotWithShape="0">
                <a:blip r:embed="rId6"/>
                <a:stretch>
                  <a:fillRect t="-31333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X"/>
              <p:cNvSpPr/>
              <p:nvPr/>
            </p:nvSpPr>
            <p:spPr>
              <a:xfrm>
                <a:off x="6096000" y="3429000"/>
                <a:ext cx="2438400" cy="914400"/>
              </a:xfrm>
              <a:prstGeom prst="rect">
                <a:avLst/>
              </a:prstGeom>
              <a:noFill/>
              <a:ln w="28575"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Ins="9144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US" sz="3600" i="1" smtClean="0">
                    <a:solidFill>
                      <a:schemeClr val="accent6"/>
                    </a:solidFill>
                    <a:latin typeface="+mj-lt"/>
                    <a:cs typeface="Courier New" panose="02070309020205020404" pitchFamily="49" charset="0"/>
                  </a:rPr>
                  <a:t>After</a:t>
                </a:r>
              </a:p>
              <a:p>
                <a:pPr algn="ctr">
                  <a:lnSpc>
                    <a:spcPct val="90000"/>
                  </a:lnSpc>
                </a:pPr>
                <a14:m>
                  <m:oMathPara xmlns:m="http://schemas.openxmlformats.org/officeDocument/2006/math" xmlns="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ourier New" panose="02070309020205020404" pitchFamily="49" charset="0"/>
                        </a:rPr>
                        <m:t>𝟐𝟎𝟎</m:t>
                      </m:r>
                      <m:r>
                        <a:rPr lang="en-US" sz="44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ourier New" panose="02070309020205020404" pitchFamily="49" charset="0"/>
                        </a:rPr>
                        <m:t>𝟗</m:t>
                      </m:r>
                    </m:oMath>
                  </m:oMathPara>
                </a14:m>
                <a:endParaRPr lang="en-US" sz="4400" b="1">
                  <a:solidFill>
                    <a:schemeClr val="accent6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ourier New" panose="02070309020205020404" pitchFamily="49" charset="0"/>
                </a:endParaRPr>
              </a:p>
            </p:txBody>
          </p:sp>
        </mc:Choice>
        <mc:Fallback xmlns="">
          <p:sp>
            <p:nvSpPr>
              <p:cNvPr id="96" name="X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429000"/>
                <a:ext cx="2438400" cy="914400"/>
              </a:xfrm>
              <a:prstGeom prst="rect">
                <a:avLst/>
              </a:prstGeom>
              <a:blipFill rotWithShape="0">
                <a:blip r:embed="rId7"/>
                <a:stretch>
                  <a:fillRect t="-31333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X"/>
              <p:cNvSpPr/>
              <p:nvPr/>
            </p:nvSpPr>
            <p:spPr>
              <a:xfrm>
                <a:off x="533400" y="5257800"/>
                <a:ext cx="2590800" cy="914400"/>
              </a:xfrm>
              <a:prstGeom prst="rect">
                <a:avLst/>
              </a:prstGeom>
              <a:noFill/>
              <a:ln w="28575"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Ins="91440" rtlCol="0" anchor="ctr"/>
              <a:lstStyle/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 xmlns="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4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cs typeface="Courier New" panose="02070309020205020404" pitchFamily="49" charset="0"/>
                            </a:rPr>
                          </m:ctrlPr>
                        </m:sSupPr>
                        <m:e>
                          <m:r>
                            <a:rPr lang="en-US" sz="44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cs typeface="Courier New" panose="02070309020205020404" pitchFamily="49" charset="0"/>
                            </a:rPr>
                            <m:t>𝟏𝟎</m:t>
                          </m:r>
                        </m:e>
                        <m:sup>
                          <m:r>
                            <a:rPr lang="en-US" sz="44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cs typeface="Courier New" panose="02070309020205020404" pitchFamily="49" charset="0"/>
                            </a:rPr>
                            <m:t>𝟕</m:t>
                          </m:r>
                        </m:sup>
                      </m:sSup>
                    </m:oMath>
                  </m:oMathPara>
                </a14:m>
                <a:endParaRPr lang="en-US" sz="4400" b="1" i="1" smtClean="0">
                  <a:solidFill>
                    <a:schemeClr val="accent1"/>
                  </a:solidFill>
                  <a:latin typeface="+mj-lt"/>
                  <a:cs typeface="Courier New" panose="02070309020205020404" pitchFamily="49" charset="0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sz="3600" i="1" smtClean="0">
                    <a:solidFill>
                      <a:schemeClr val="accent1"/>
                    </a:solidFill>
                    <a:latin typeface="+mj-lt"/>
                    <a:cs typeface="Courier New" panose="02070309020205020404" pitchFamily="49" charset="0"/>
                  </a:rPr>
                  <a:t>Errors</a:t>
                </a:r>
                <a:endParaRPr lang="en-US" sz="3600" i="1">
                  <a:solidFill>
                    <a:schemeClr val="accent1"/>
                  </a:solidFill>
                  <a:latin typeface="+mj-lt"/>
                  <a:cs typeface="Courier New" panose="02070309020205020404" pitchFamily="49" charset="0"/>
                </a:endParaRPr>
              </a:p>
            </p:txBody>
          </p:sp>
        </mc:Choice>
        <mc:Fallback xmlns="">
          <p:sp>
            <p:nvSpPr>
              <p:cNvPr id="97" name="X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5257800"/>
                <a:ext cx="2590800" cy="914400"/>
              </a:xfrm>
              <a:prstGeom prst="rect">
                <a:avLst/>
              </a:prstGeom>
              <a:blipFill rotWithShape="0">
                <a:blip r:embed="rId8"/>
                <a:stretch>
                  <a:fillRect t="-12000" b="-35333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X"/>
              <p:cNvSpPr/>
              <p:nvPr/>
            </p:nvSpPr>
            <p:spPr>
              <a:xfrm>
                <a:off x="3352800" y="5257800"/>
                <a:ext cx="2438400" cy="914400"/>
              </a:xfrm>
              <a:prstGeom prst="rect">
                <a:avLst/>
              </a:prstGeom>
              <a:noFill/>
              <a:ln w="28575"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Ins="91440" rtlCol="0" anchor="ctr"/>
              <a:lstStyle/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 xmlns="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4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ourier New" panose="02070309020205020404" pitchFamily="49" charset="0"/>
                            </a:rPr>
                          </m:ctrlPr>
                        </m:sSupPr>
                        <m:e>
                          <m:r>
                            <a:rPr lang="en-US" sz="44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ourier New" panose="02070309020205020404" pitchFamily="49" charset="0"/>
                            </a:rPr>
                            <m:t>𝟏𝟎</m:t>
                          </m:r>
                        </m:e>
                        <m:sup>
                          <m:r>
                            <a:rPr lang="en-US" sz="44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ourier New" panose="02070309020205020404" pitchFamily="49" charset="0"/>
                            </a:rPr>
                            <m:t>𝟔</m:t>
                          </m:r>
                        </m:sup>
                      </m:sSup>
                    </m:oMath>
                  </m:oMathPara>
                </a14:m>
                <a:endParaRPr lang="en-US" sz="4400" b="1" i="1" smtClean="0">
                  <a:solidFill>
                    <a:schemeClr val="accent2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ourier New" panose="02070309020205020404" pitchFamily="49" charset="0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sz="3600" i="1" smtClean="0">
                    <a:solidFill>
                      <a:schemeClr val="accent2"/>
                    </a:solidFill>
                    <a:latin typeface="+mj-lt"/>
                    <a:cs typeface="Courier New" panose="02070309020205020404" pitchFamily="49" charset="0"/>
                  </a:rPr>
                  <a:t>Errors</a:t>
                </a:r>
                <a:endParaRPr lang="en-US" sz="3600" i="1">
                  <a:solidFill>
                    <a:schemeClr val="accent2"/>
                  </a:solidFill>
                  <a:latin typeface="+mj-lt"/>
                  <a:cs typeface="Courier New" panose="02070309020205020404" pitchFamily="49" charset="0"/>
                </a:endParaRPr>
              </a:p>
            </p:txBody>
          </p:sp>
        </mc:Choice>
        <mc:Fallback xmlns="">
          <p:sp>
            <p:nvSpPr>
              <p:cNvPr id="98" name="X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800" y="5257800"/>
                <a:ext cx="2438400" cy="914400"/>
              </a:xfrm>
              <a:prstGeom prst="rect">
                <a:avLst/>
              </a:prstGeom>
              <a:blipFill rotWithShape="0">
                <a:blip r:embed="rId9"/>
                <a:stretch>
                  <a:fillRect t="-11333" b="-35333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X"/>
              <p:cNvSpPr/>
              <p:nvPr/>
            </p:nvSpPr>
            <p:spPr>
              <a:xfrm>
                <a:off x="6096000" y="5257800"/>
                <a:ext cx="2438400" cy="914400"/>
              </a:xfrm>
              <a:prstGeom prst="rect">
                <a:avLst/>
              </a:prstGeom>
              <a:noFill/>
              <a:ln w="28575"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Ins="91440" rtlCol="0" anchor="ctr"/>
              <a:lstStyle/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 xmlns="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4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  <a:cs typeface="Courier New" panose="02070309020205020404" pitchFamily="49" charset="0"/>
                            </a:rPr>
                          </m:ctrlPr>
                        </m:sSupPr>
                        <m:e>
                          <m:r>
                            <a:rPr lang="en-US" sz="44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  <a:cs typeface="Courier New" panose="02070309020205020404" pitchFamily="49" charset="0"/>
                            </a:rPr>
                            <m:t>𝟏𝟎</m:t>
                          </m:r>
                        </m:e>
                        <m:sup>
                          <m:r>
                            <a:rPr lang="en-US" sz="44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  <a:cs typeface="Courier New" panose="02070309020205020404" pitchFamily="49" charset="0"/>
                            </a:rPr>
                            <m:t>𝟓</m:t>
                          </m:r>
                        </m:sup>
                      </m:sSup>
                    </m:oMath>
                  </m:oMathPara>
                </a14:m>
                <a:endParaRPr lang="en-US" sz="4400" b="1" i="1" smtClean="0">
                  <a:solidFill>
                    <a:schemeClr val="accent6"/>
                  </a:solidFill>
                  <a:latin typeface="+mj-lt"/>
                  <a:cs typeface="Courier New" panose="02070309020205020404" pitchFamily="49" charset="0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sz="3600" i="1" smtClean="0">
                    <a:solidFill>
                      <a:schemeClr val="accent6"/>
                    </a:solidFill>
                    <a:latin typeface="+mj-lt"/>
                    <a:cs typeface="Courier New" panose="02070309020205020404" pitchFamily="49" charset="0"/>
                  </a:rPr>
                  <a:t>Errors</a:t>
                </a:r>
                <a:endParaRPr lang="en-US" sz="3600" i="1">
                  <a:solidFill>
                    <a:schemeClr val="accent6"/>
                  </a:solidFill>
                  <a:latin typeface="+mj-lt"/>
                  <a:cs typeface="Courier New" panose="02070309020205020404" pitchFamily="49" charset="0"/>
                </a:endParaRPr>
              </a:p>
            </p:txBody>
          </p:sp>
        </mc:Choice>
        <mc:Fallback xmlns="">
          <p:sp>
            <p:nvSpPr>
              <p:cNvPr id="99" name="X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5257800"/>
                <a:ext cx="2438400" cy="914400"/>
              </a:xfrm>
              <a:prstGeom prst="rect">
                <a:avLst/>
              </a:prstGeom>
              <a:blipFill rotWithShape="0">
                <a:blip r:embed="rId10"/>
                <a:stretch>
                  <a:fillRect t="-13333" b="-35333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767656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1"/>
            <a:ext cx="9144000" cy="2057401"/>
          </a:xfrm>
          <a:noFill/>
        </p:spPr>
        <p:txBody>
          <a:bodyPr anchor="ctr">
            <a:noAutofit/>
          </a:bodyPr>
          <a:lstStyle/>
          <a:p>
            <a:r>
              <a:rPr lang="en-US" b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Flipping Bits in Memory Without Accessing Them: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2057400"/>
            <a:ext cx="9144000" cy="138112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 smtClean="0">
                <a:solidFill>
                  <a:schemeClr val="bg1"/>
                </a:solidFill>
              </a:rPr>
              <a:t>DRAM Disturbance Errors</a:t>
            </a:r>
            <a:endParaRPr lang="en-US" sz="6600" b="1">
              <a:solidFill>
                <a:schemeClr val="bg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5965496"/>
            <a:ext cx="3200400" cy="48505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5723582"/>
            <a:ext cx="1371600" cy="90581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5907514"/>
            <a:ext cx="1828800" cy="529145"/>
          </a:xfrm>
          <a:prstGeom prst="rect">
            <a:avLst/>
          </a:prstGeom>
        </p:spPr>
      </p:pic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0" y="3438525"/>
            <a:ext cx="9144000" cy="2526972"/>
          </a:xfrm>
        </p:spPr>
        <p:txBody>
          <a:bodyPr anchor="ctr">
            <a:noAutofit/>
          </a:bodyPr>
          <a:lstStyle/>
          <a:p>
            <a:r>
              <a:rPr lang="en-US" sz="13800" b="1" smtClean="0">
                <a:solidFill>
                  <a:srgbClr val="FF0000"/>
                </a:solidFill>
                <a:latin typeface="+mj-lt"/>
              </a:rPr>
              <a:t>4:30 </a:t>
            </a:r>
            <a:r>
              <a:rPr lang="en-US" sz="13800" b="1" dirty="0" smtClean="0">
                <a:solidFill>
                  <a:srgbClr val="FF0000"/>
                </a:solidFill>
                <a:latin typeface="+mj-lt"/>
              </a:rPr>
              <a:t>PM</a:t>
            </a:r>
          </a:p>
        </p:txBody>
      </p:sp>
    </p:spTree>
    <p:extLst>
      <p:ext uri="{BB962C8B-B14F-4D97-AF65-F5344CB8AC3E}">
        <p14:creationId xmlns:p14="http://schemas.microsoft.com/office/powerpoint/2010/main" val="27410403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8897</TotalTime>
  <Words>1310</Words>
  <Application>Microsoft Macintosh PowerPoint</Application>
  <PresentationFormat>On-screen Show (4:3)</PresentationFormat>
  <Paragraphs>165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Flipping Bits in Memory Without Accessing Them: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Flipping Bits in Memory Without Accessing Them: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yoongu</dc:creator>
  <cp:lastModifiedBy>Onur Mutlu</cp:lastModifiedBy>
  <cp:revision>616</cp:revision>
  <dcterms:created xsi:type="dcterms:W3CDTF">2014-06-05T00:32:34Z</dcterms:created>
  <dcterms:modified xsi:type="dcterms:W3CDTF">2014-06-23T23:13:31Z</dcterms:modified>
</cp:coreProperties>
</file>