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pn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352" r:id="rId3"/>
    <p:sldId id="382" r:id="rId4"/>
    <p:sldId id="359" r:id="rId5"/>
    <p:sldId id="358" r:id="rId6"/>
    <p:sldId id="367" r:id="rId7"/>
    <p:sldId id="380" r:id="rId8"/>
    <p:sldId id="381" r:id="rId9"/>
    <p:sldId id="34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0303"/>
    <a:srgbClr val="DD0404"/>
    <a:srgbClr val="ABCEC1"/>
    <a:srgbClr val="70AD47"/>
    <a:srgbClr val="FF0000"/>
    <a:srgbClr val="5B9BD5"/>
    <a:srgbClr val="000000"/>
    <a:srgbClr val="FF7171"/>
    <a:srgbClr val="C39B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7" autoAdjust="0"/>
    <p:restoredTop sz="72721" autoAdjust="0"/>
  </p:normalViewPr>
  <p:slideViewPr>
    <p:cSldViewPr snapToGrid="0">
      <p:cViewPr>
        <p:scale>
          <a:sx n="92" d="100"/>
          <a:sy n="92" d="100"/>
        </p:scale>
        <p:origin x="123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184"/>
    </p:cViewPr>
  </p:sorterViewPr>
  <p:notesViewPr>
    <p:cSldViewPr snapToGrid="0">
      <p:cViewPr varScale="1">
        <p:scale>
          <a:sx n="91" d="100"/>
          <a:sy n="91" d="100"/>
        </p:scale>
        <p:origin x="211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2/26/18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Hello, my name is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Jeremie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Kim and I will be talking about the DRAM Latency PUF.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6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PUF is a function that generates a signature that is unique to a given device.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PUFs are often used in a challenge-response protocol where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trusted server issues a set of input parameters to a device, and the device generates the PUF response depending on the input parameters.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trusted server then receives the PUF response and can authenticate the device.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886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this work, we show results from a detailed experimental characterization of 223 state-of-the-art LPDDR4 DRAM devices.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characterize DRAM latency by observing the effects of accessing DRAM with DRAM timing parameters reduced below manufacturer-recommended values.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We make two key observations.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first, a cell’s probability to fail, when accessed with reduced timing parameters, is directly correlated with random variations that arise from process manufacturing.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secondly, We note that these error patterns from inducing DRAM latency errors are unique to a device and highly repeatable.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47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Here is a cartoon showing the manufacturing variation across a region of DRAM. When accessed with a reduced timing parameter,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cells have a high percentage chance of failing, while others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 a low percentage chance of failing.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75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DRAM cell holds its charge in a capacitor and gets read out by the sense amplifier via the </a:t>
            </a:r>
            <a:r>
              <a:rPr lang="en-US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bitline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[CLICK][CLICK]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Initially the </a:t>
            </a:r>
            <a:r>
              <a:rPr lang="en-US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bitline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kept at </a:t>
            </a:r>
            <a:r>
              <a:rPr lang="en-US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Vdd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/2.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the </a:t>
            </a:r>
            <a:r>
              <a:rPr lang="en-US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wordline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driven high or activated,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capacitor begins to share charge with the </a:t>
            </a:r>
            <a:r>
              <a:rPr lang="en-US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bitline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The sense amplifier is then enabled and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voltage differential on the </a:t>
            </a:r>
            <a:r>
              <a:rPr lang="en-US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bitline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amplified to an I/O readable value.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order to ensure correctness of operation, the memory controller can only read data </a:t>
            </a:r>
            <a:r>
              <a:rPr lang="en-US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tRCD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time after the activation.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could read this data earlier, when it reaches a readable voltage threshold,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other cells, that are weaker due to process variation, might fail.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62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Our method of inducing latency errors is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reduce </a:t>
            </a:r>
            <a:r>
              <a:rPr lang="en-US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tRCD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below manufacturer-recommended values. Cells that are read when their </a:t>
            </a:r>
            <a:r>
              <a:rPr lang="en-US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bitline’s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voltage is lower than the threshold, have a probability of failure. This probability increases as you read further below the voltage threshold.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34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DRAM latency PUF generates a PUF response by inducing latency errors in a region of DRAM.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find that the error patterns from latency errors in a DRAM region satisfy the requirements for an effective PUF quite well. 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DRAM latency PUF can generate a PUF response in 88.2ms.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75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show by direct comparison that this is orders of magnitudes faster than the previous best DRAM PUF.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42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Please come to my talk at HPCA 2018, if you would like to learn more or have any questions. Thank you very much.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811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r>
              <a:rPr lang="en-US" dirty="0" smtClean="0"/>
              <a:t>/8</a:t>
            </a:r>
            <a:endParaRPr lang="en-US" dirty="0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387148"/>
            <a:ext cx="9144000" cy="205115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000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The DRAM Latency PUF: </a:t>
            </a:r>
            <a:br>
              <a:rPr lang="en-US" sz="5000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12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/>
            </a:r>
            <a:br>
              <a:rPr lang="en-US" sz="12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Quickly Evaluating Physical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Unclonable</a:t>
            </a: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 Functions </a:t>
            </a:r>
            <a:b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by Exploiting the Latency-Reliability Tradeoff </a:t>
            </a:r>
            <a:b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in Modern Commodity DRAM Devices</a:t>
            </a:r>
            <a:endParaRPr lang="en-US" sz="14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381681"/>
            <a:ext cx="8686800" cy="724829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800" b="1" u="sng" dirty="0" err="1" smtClean="0">
                <a:latin typeface="Cambria"/>
                <a:cs typeface="Cambria"/>
              </a:rPr>
              <a:t>Jeremie</a:t>
            </a:r>
            <a:r>
              <a:rPr lang="en-US" sz="2800" b="1" u="sng" dirty="0" smtClean="0">
                <a:latin typeface="Cambria"/>
                <a:cs typeface="Cambria"/>
              </a:rPr>
              <a:t> S. Kim</a:t>
            </a:r>
            <a:r>
              <a:rPr lang="en-US" sz="2800" b="1" dirty="0" smtClean="0">
                <a:latin typeface="Cambria"/>
                <a:cs typeface="Cambria"/>
              </a:rPr>
              <a:t>    </a:t>
            </a:r>
            <a:r>
              <a:rPr lang="en-US" sz="2800" b="1" dirty="0" err="1" smtClean="0">
                <a:latin typeface="Cambria"/>
                <a:cs typeface="Cambria"/>
              </a:rPr>
              <a:t>Minesh</a:t>
            </a:r>
            <a:r>
              <a:rPr lang="en-US" sz="2800" b="1" dirty="0" smtClean="0">
                <a:latin typeface="Cambria"/>
                <a:cs typeface="Cambria"/>
              </a:rPr>
              <a:t> Patel  </a:t>
            </a:r>
          </a:p>
          <a:p>
            <a:pPr marL="0" indent="0" algn="ctr">
              <a:buNone/>
            </a:pPr>
            <a:r>
              <a:rPr lang="en-US" sz="2800" b="1" dirty="0" smtClean="0">
                <a:latin typeface="Cambria"/>
                <a:cs typeface="Cambria"/>
              </a:rPr>
              <a:t>Hasan Hassan </a:t>
            </a:r>
            <a:r>
              <a:rPr lang="en-US" b="1" dirty="0" smtClean="0">
                <a:latin typeface="Cambria"/>
                <a:cs typeface="Cambria"/>
              </a:rPr>
              <a:t>  </a:t>
            </a:r>
            <a:r>
              <a:rPr lang="en-US" sz="2800" b="1" dirty="0" err="1" smtClean="0">
                <a:latin typeface="Cambria"/>
                <a:cs typeface="Cambria"/>
              </a:rPr>
              <a:t>Onur</a:t>
            </a:r>
            <a:r>
              <a:rPr lang="en-US" sz="2800" b="1" dirty="0" smtClean="0">
                <a:latin typeface="Cambria"/>
                <a:cs typeface="Cambria"/>
              </a:rPr>
              <a:t> </a:t>
            </a:r>
            <a:r>
              <a:rPr lang="en-US" sz="2800" b="1" dirty="0" err="1" smtClean="0">
                <a:latin typeface="Cambria"/>
                <a:cs typeface="Cambria"/>
              </a:rPr>
              <a:t>Mutlu</a:t>
            </a:r>
            <a:r>
              <a:rPr lang="en-US" sz="2800" b="1" dirty="0" smtClean="0">
                <a:latin typeface="Cambria"/>
                <a:cs typeface="Cambria"/>
              </a:rPr>
              <a:t>  </a:t>
            </a:r>
            <a:endParaRPr lang="en-US" sz="2800" dirty="0"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10" y="5893016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eaphages.org/media/institutions/Burgundy_CMU_JPG_Log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3" b="26959"/>
          <a:stretch/>
        </p:blipFill>
        <p:spPr bwMode="auto">
          <a:xfrm>
            <a:off x="4716968" y="5909981"/>
            <a:ext cx="4085528" cy="66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133" y="4627207"/>
            <a:ext cx="2710200" cy="78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942" y="4552981"/>
            <a:ext cx="1323444" cy="11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1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Motivation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1094104"/>
            <a:ext cx="8987622" cy="5318753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5"/>
                </a:solidFill>
              </a:rPr>
              <a:t>PUF</a:t>
            </a:r>
            <a:r>
              <a:rPr lang="en-US" dirty="0" smtClean="0">
                <a:solidFill>
                  <a:schemeClr val="accent5"/>
                </a:solidFill>
              </a:rPr>
              <a:t> </a:t>
            </a:r>
            <a:r>
              <a:rPr lang="en-US" dirty="0" smtClean="0"/>
              <a:t>is function that generates</a:t>
            </a:r>
            <a:r>
              <a:rPr lang="en-US" dirty="0"/>
              <a:t> </a:t>
            </a:r>
            <a:r>
              <a:rPr lang="en-US" dirty="0" smtClean="0"/>
              <a:t>a signature </a:t>
            </a:r>
            <a:r>
              <a:rPr lang="en-US" b="1" dirty="0" smtClean="0">
                <a:solidFill>
                  <a:schemeClr val="accent6"/>
                </a:solidFill>
              </a:rPr>
              <a:t>unique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smtClean="0"/>
              <a:t>to a given device 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U</a:t>
            </a:r>
            <a:r>
              <a:rPr lang="en-US" dirty="0" smtClean="0"/>
              <a:t>sed in a </a:t>
            </a:r>
            <a:r>
              <a:rPr lang="en-US" b="1" dirty="0" smtClean="0">
                <a:solidFill>
                  <a:schemeClr val="accent5"/>
                </a:solidFill>
              </a:rPr>
              <a:t>Challenge-Response Protocol</a:t>
            </a:r>
            <a:r>
              <a:rPr lang="en-US" dirty="0" smtClean="0"/>
              <a:t> </a:t>
            </a:r>
          </a:p>
          <a:p>
            <a:pPr lvl="1"/>
            <a:r>
              <a:rPr lang="en-US" sz="3200" dirty="0" smtClean="0"/>
              <a:t>Each device generates a unique </a:t>
            </a:r>
            <a:r>
              <a:rPr lang="en-US" sz="3200" b="1" dirty="0" smtClean="0">
                <a:solidFill>
                  <a:schemeClr val="accent5"/>
                </a:solidFill>
              </a:rPr>
              <a:t>PUF response </a:t>
            </a:r>
            <a:r>
              <a:rPr lang="en-US" sz="3200" dirty="0" smtClean="0"/>
              <a:t>depending the inputs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3200" dirty="0" smtClean="0"/>
              <a:t>A trusted server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</a:rPr>
              <a:t>authenticates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dirty="0" smtClean="0"/>
              <a:t>a device if it generates the expected PUF response</a:t>
            </a:r>
          </a:p>
        </p:txBody>
      </p:sp>
    </p:spTree>
    <p:extLst>
      <p:ext uri="{BB962C8B-B14F-4D97-AF65-F5344CB8AC3E}">
        <p14:creationId xmlns:p14="http://schemas.microsoft.com/office/powerpoint/2010/main" val="110566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/>
              <a:t>DRAM Latency Characterization of 223 LPDDR4 DRAM Devices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1683657"/>
            <a:ext cx="8987622" cy="4546320"/>
          </a:xfrm>
        </p:spPr>
        <p:txBody>
          <a:bodyPr/>
          <a:lstStyle/>
          <a:p>
            <a:r>
              <a:rPr lang="en-US" dirty="0" smtClean="0"/>
              <a:t>Latency </a:t>
            </a:r>
            <a:r>
              <a:rPr lang="en-US" dirty="0"/>
              <a:t>failures come from accessing DRAM with </a:t>
            </a:r>
            <a:r>
              <a:rPr lang="en-US" b="1" dirty="0">
                <a:solidFill>
                  <a:srgbClr val="C00000"/>
                </a:solidFill>
              </a:rPr>
              <a:t>reduced</a:t>
            </a:r>
            <a:r>
              <a:rPr lang="en-US" dirty="0"/>
              <a:t> timing parameters.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Key Observations:</a:t>
            </a:r>
            <a:endParaRPr lang="en-US" b="1" dirty="0"/>
          </a:p>
          <a:p>
            <a:pPr marL="971550" lvl="1" indent="-514350">
              <a:buFont typeface="+mj-lt"/>
              <a:buAutoNum type="arabicPeriod"/>
            </a:pPr>
            <a:r>
              <a:rPr lang="en-US" sz="3200" dirty="0" smtClean="0"/>
              <a:t>A </a:t>
            </a:r>
            <a:r>
              <a:rPr lang="en-US" sz="3200" dirty="0"/>
              <a:t>cell’s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latency failure</a:t>
            </a:r>
            <a:r>
              <a:rPr lang="en-US" sz="3200" dirty="0"/>
              <a:t> probability is determined by </a:t>
            </a:r>
            <a:r>
              <a:rPr lang="en-US" sz="3200" b="1" dirty="0">
                <a:solidFill>
                  <a:schemeClr val="accent5"/>
                </a:solidFill>
              </a:rPr>
              <a:t>random process </a:t>
            </a:r>
            <a:r>
              <a:rPr lang="en-US" sz="3200" b="1" dirty="0" smtClean="0">
                <a:solidFill>
                  <a:schemeClr val="accent5"/>
                </a:solidFill>
              </a:rPr>
              <a:t>variation</a:t>
            </a:r>
          </a:p>
          <a:p>
            <a:pPr marL="971550" lvl="1" indent="-514350">
              <a:buFont typeface="+mj-lt"/>
              <a:buAutoNum type="arabicPeriod"/>
            </a:pPr>
            <a:endParaRPr lang="en-US" sz="3200" dirty="0"/>
          </a:p>
          <a:p>
            <a:pPr marL="971550" lvl="1" indent="-514350">
              <a:buFont typeface="+mj-lt"/>
              <a:buAutoNum type="arabicPeriod"/>
            </a:pPr>
            <a:r>
              <a:rPr lang="en-US" sz="3200" dirty="0" smtClean="0"/>
              <a:t>They </a:t>
            </a:r>
            <a:r>
              <a:rPr lang="en-US" sz="3200" dirty="0"/>
              <a:t>are </a:t>
            </a:r>
            <a:r>
              <a:rPr lang="en-US" sz="3200" b="1" dirty="0">
                <a:solidFill>
                  <a:schemeClr val="accent5"/>
                </a:solidFill>
              </a:rPr>
              <a:t>repeatable and unique to a device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40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ounded Rectangle 102"/>
          <p:cNvSpPr/>
          <p:nvPr/>
        </p:nvSpPr>
        <p:spPr>
          <a:xfrm>
            <a:off x="1242623" y="2938818"/>
            <a:ext cx="383855" cy="226540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Row Decoder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DRAM Latency PUF Key Idea</a:t>
            </a:r>
            <a:endParaRPr lang="en-US" b="1" dirty="0"/>
          </a:p>
        </p:txBody>
      </p:sp>
      <p:grpSp>
        <p:nvGrpSpPr>
          <p:cNvPr id="71" name="Group 70"/>
          <p:cNvGrpSpPr/>
          <p:nvPr/>
        </p:nvGrpSpPr>
        <p:grpSpPr>
          <a:xfrm>
            <a:off x="1624693" y="2661252"/>
            <a:ext cx="6756400" cy="2832850"/>
            <a:chOff x="1094298" y="3173501"/>
            <a:chExt cx="7281509" cy="3227302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1107985" y="4740572"/>
              <a:ext cx="7267822" cy="0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1096222" y="5677428"/>
              <a:ext cx="7276813" cy="6195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094298" y="3778425"/>
              <a:ext cx="7278737" cy="4681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2662517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V="1">
              <a:off x="3603811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V="1">
              <a:off x="4616822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5629834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6624916" y="317350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7584139" y="317350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1703294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/>
            <p:nvPr/>
          </p:nvSpPr>
          <p:spPr>
            <a:xfrm>
              <a:off x="5120500" y="3301777"/>
              <a:ext cx="948900" cy="950261"/>
            </a:xfrm>
            <a:prstGeom prst="ellipse">
              <a:avLst/>
            </a:prstGeom>
            <a:solidFill>
              <a:srgbClr val="70AD47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6133523" y="5202299"/>
              <a:ext cx="948900" cy="950261"/>
            </a:xfrm>
            <a:prstGeom prst="ellipse">
              <a:avLst/>
            </a:prstGeom>
            <a:solidFill>
              <a:srgbClr val="70AD47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7109328" y="4252038"/>
              <a:ext cx="948900" cy="950261"/>
            </a:xfrm>
            <a:prstGeom prst="ellipse">
              <a:avLst/>
            </a:prstGeom>
            <a:solidFill>
              <a:srgbClr val="70AD47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3114717" y="3299015"/>
              <a:ext cx="948900" cy="950261"/>
            </a:xfrm>
            <a:prstGeom prst="ellipse">
              <a:avLst/>
            </a:prstGeom>
            <a:solidFill>
              <a:srgbClr val="70AD47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2165817" y="5202299"/>
              <a:ext cx="948900" cy="950261"/>
            </a:xfrm>
            <a:prstGeom prst="ellipse">
              <a:avLst/>
            </a:prstGeom>
            <a:solidFill>
              <a:srgbClr val="70AD47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6181960" y="3343836"/>
              <a:ext cx="828083" cy="842683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3178840" y="4303065"/>
              <a:ext cx="828083" cy="842683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1265397" y="5256087"/>
              <a:ext cx="828083" cy="842683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5182973" y="5265051"/>
              <a:ext cx="828083" cy="842683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2233585" y="3355569"/>
              <a:ext cx="828083" cy="842683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4224086" y="4365802"/>
              <a:ext cx="735945" cy="735109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7215805" y="5318837"/>
              <a:ext cx="735945" cy="735109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1309942" y="3415542"/>
              <a:ext cx="735945" cy="735109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4247154" y="3433471"/>
              <a:ext cx="689809" cy="699248"/>
            </a:xfrm>
            <a:prstGeom prst="ellipse">
              <a:avLst/>
            </a:prstGeom>
            <a:solidFill>
              <a:srgbClr val="FFC0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6263068" y="4374782"/>
              <a:ext cx="689809" cy="699248"/>
            </a:xfrm>
            <a:prstGeom prst="ellipse">
              <a:avLst/>
            </a:prstGeom>
            <a:solidFill>
              <a:srgbClr val="FFC0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2295363" y="4383732"/>
              <a:ext cx="689809" cy="699248"/>
            </a:xfrm>
            <a:prstGeom prst="ellipse">
              <a:avLst/>
            </a:prstGeom>
            <a:solidFill>
              <a:srgbClr val="FFC0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5282129" y="4414347"/>
              <a:ext cx="625642" cy="6256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3271114" y="5364607"/>
              <a:ext cx="625642" cy="6256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7270956" y="3470274"/>
              <a:ext cx="625642" cy="6256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1404372" y="4446499"/>
              <a:ext cx="563218" cy="555814"/>
            </a:xfrm>
            <a:prstGeom prst="ellipse">
              <a:avLst/>
            </a:prstGeom>
            <a:solidFill>
              <a:srgbClr val="FF00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4310449" y="5408484"/>
              <a:ext cx="563218" cy="555814"/>
            </a:xfrm>
            <a:prstGeom prst="ellipse">
              <a:avLst/>
            </a:prstGeom>
            <a:solidFill>
              <a:srgbClr val="FF00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83621" y="1220766"/>
            <a:ext cx="3114951" cy="2629342"/>
            <a:chOff x="235278" y="2377403"/>
            <a:chExt cx="3114951" cy="2629342"/>
          </a:xfrm>
        </p:grpSpPr>
        <p:sp>
          <p:nvSpPr>
            <p:cNvPr id="72" name="TextBox 71"/>
            <p:cNvSpPr txBox="1"/>
            <p:nvPr/>
          </p:nvSpPr>
          <p:spPr>
            <a:xfrm>
              <a:off x="235278" y="2377403"/>
              <a:ext cx="311495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DD0303"/>
                  </a:solidFill>
                  <a:latin typeface="Cambria" charset="0"/>
                  <a:ea typeface="Cambria" charset="0"/>
                  <a:cs typeface="Cambria" charset="0"/>
                </a:rPr>
                <a:t>High % chance to fail with reduced </a:t>
              </a:r>
              <a:r>
                <a:rPr lang="en-US" sz="2400" b="1" dirty="0" err="1" smtClean="0">
                  <a:solidFill>
                    <a:srgbClr val="DD0303"/>
                  </a:solidFill>
                  <a:latin typeface="Cambria" charset="0"/>
                  <a:ea typeface="Cambria" charset="0"/>
                  <a:cs typeface="Cambria" charset="0"/>
                </a:rPr>
                <a:t>t</a:t>
              </a:r>
              <a:r>
                <a:rPr lang="en-US" sz="2400" b="1" baseline="-25000" dirty="0" err="1" smtClean="0">
                  <a:solidFill>
                    <a:srgbClr val="DD0303"/>
                  </a:solidFill>
                  <a:latin typeface="Cambria" charset="0"/>
                  <a:ea typeface="Cambria" charset="0"/>
                  <a:cs typeface="Cambria" charset="0"/>
                </a:rPr>
                <a:t>RCD</a:t>
              </a:r>
              <a:endParaRPr lang="en-US" sz="2400" b="1" baseline="-25000" dirty="0">
                <a:solidFill>
                  <a:srgbClr val="DD0303"/>
                </a:solidFill>
                <a:latin typeface="Cambria" charset="0"/>
                <a:ea typeface="Cambria" charset="0"/>
                <a:cs typeface="Cambria" charset="0"/>
              </a:endParaRPr>
            </a:p>
          </p:txBody>
        </p:sp>
        <p:cxnSp>
          <p:nvCxnSpPr>
            <p:cNvPr id="75" name="Straight Arrow Connector 74"/>
            <p:cNvCxnSpPr>
              <a:endCxn id="54" idx="1"/>
            </p:cNvCxnSpPr>
            <p:nvPr/>
          </p:nvCxnSpPr>
          <p:spPr>
            <a:xfrm>
              <a:off x="945394" y="3357931"/>
              <a:ext cx="695202" cy="1648814"/>
            </a:xfrm>
            <a:prstGeom prst="straightConnector1">
              <a:avLst/>
            </a:prstGeom>
            <a:ln w="69850">
              <a:solidFill>
                <a:srgbClr val="DD040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>
            <a:off x="5494809" y="1230285"/>
            <a:ext cx="3131937" cy="1483886"/>
            <a:chOff x="5146466" y="2386922"/>
            <a:chExt cx="3131937" cy="1483886"/>
          </a:xfrm>
        </p:grpSpPr>
        <p:sp>
          <p:nvSpPr>
            <p:cNvPr id="73" name="TextBox 72"/>
            <p:cNvSpPr txBox="1"/>
            <p:nvPr/>
          </p:nvSpPr>
          <p:spPr>
            <a:xfrm>
              <a:off x="5146466" y="2386922"/>
              <a:ext cx="31319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6">
                      <a:lumMod val="75000"/>
                    </a:schemeClr>
                  </a:solidFill>
                  <a:latin typeface="Cambria" charset="0"/>
                  <a:ea typeface="Cambria" charset="0"/>
                  <a:cs typeface="Cambria" charset="0"/>
                </a:rPr>
                <a:t>Low % chance to fail with reduced </a:t>
              </a:r>
              <a:r>
                <a:rPr lang="en-US" sz="2400" b="1" dirty="0" err="1" smtClean="0">
                  <a:solidFill>
                    <a:schemeClr val="accent6">
                      <a:lumMod val="75000"/>
                    </a:schemeClr>
                  </a:solidFill>
                  <a:latin typeface="Cambria" charset="0"/>
                  <a:ea typeface="Cambria" charset="0"/>
                  <a:cs typeface="Cambria" charset="0"/>
                </a:rPr>
                <a:t>t</a:t>
              </a:r>
              <a:r>
                <a:rPr lang="en-US" sz="2400" b="1" baseline="-25000" dirty="0" err="1" smtClean="0">
                  <a:solidFill>
                    <a:schemeClr val="accent6">
                      <a:lumMod val="75000"/>
                    </a:schemeClr>
                  </a:solidFill>
                  <a:latin typeface="Cambria" charset="0"/>
                  <a:ea typeface="Cambria" charset="0"/>
                  <a:cs typeface="Cambria" charset="0"/>
                </a:rPr>
                <a:t>RCD</a:t>
              </a:r>
              <a:endParaRPr lang="en-US" sz="2400" b="1" baseline="-25000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endParaRPr>
            </a:p>
          </p:txBody>
        </p:sp>
        <p:cxnSp>
          <p:nvCxnSpPr>
            <p:cNvPr id="79" name="Straight Arrow Connector 78"/>
            <p:cNvCxnSpPr>
              <a:stCxn id="73" idx="2"/>
            </p:cNvCxnSpPr>
            <p:nvPr/>
          </p:nvCxnSpPr>
          <p:spPr>
            <a:xfrm flipH="1">
              <a:off x="5675086" y="3217919"/>
              <a:ext cx="1037349" cy="652889"/>
            </a:xfrm>
            <a:prstGeom prst="straightConnector1">
              <a:avLst/>
            </a:prstGeom>
            <a:ln w="6985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1698389" y="5393764"/>
            <a:ext cx="6388029" cy="329754"/>
            <a:chOff x="1350046" y="6424274"/>
            <a:chExt cx="6388029" cy="329754"/>
          </a:xfrm>
        </p:grpSpPr>
        <p:sp>
          <p:nvSpPr>
            <p:cNvPr id="95" name="Rounded Rectangle 94"/>
            <p:cNvSpPr/>
            <p:nvPr/>
          </p:nvSpPr>
          <p:spPr>
            <a:xfrm>
              <a:off x="6835928" y="6424274"/>
              <a:ext cx="90214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6" name="Rounded Rectangle 95"/>
            <p:cNvSpPr/>
            <p:nvPr/>
          </p:nvSpPr>
          <p:spPr>
            <a:xfrm>
              <a:off x="5908916" y="6430145"/>
              <a:ext cx="93331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4988210" y="6437525"/>
              <a:ext cx="92070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4055208" y="6437525"/>
              <a:ext cx="93331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3190941" y="6437525"/>
              <a:ext cx="87687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2256841" y="6437525"/>
              <a:ext cx="940181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1" name="Rounded Rectangle 100"/>
            <p:cNvSpPr/>
            <p:nvPr/>
          </p:nvSpPr>
          <p:spPr>
            <a:xfrm>
              <a:off x="1350046" y="6437525"/>
              <a:ext cx="911892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043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DRAM Accesses and Failures</a:t>
            </a:r>
            <a:endParaRPr lang="en-US" b="1" dirty="0"/>
          </a:p>
        </p:txBody>
      </p:sp>
      <p:grpSp>
        <p:nvGrpSpPr>
          <p:cNvPr id="42" name="Group 41"/>
          <p:cNvGrpSpPr/>
          <p:nvPr/>
        </p:nvGrpSpPr>
        <p:grpSpPr>
          <a:xfrm>
            <a:off x="2832102" y="1392322"/>
            <a:ext cx="3577213" cy="3431477"/>
            <a:chOff x="6451817" y="73723"/>
            <a:chExt cx="2611796" cy="2369557"/>
          </a:xfrm>
        </p:grpSpPr>
        <p:grpSp>
          <p:nvGrpSpPr>
            <p:cNvPr id="32" name="Group 31"/>
            <p:cNvGrpSpPr/>
            <p:nvPr/>
          </p:nvGrpSpPr>
          <p:grpSpPr>
            <a:xfrm>
              <a:off x="6451817" y="73723"/>
              <a:ext cx="2611796" cy="2369557"/>
              <a:chOff x="-52931" y="1016557"/>
              <a:chExt cx="3471820" cy="2983179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-52931" y="1016557"/>
                <a:ext cx="1661221" cy="450157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 err="1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wordline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cxnSp>
            <p:nvCxnSpPr>
              <p:cNvPr id="6" name="Straight Arrow Connector 5"/>
              <p:cNvCxnSpPr/>
              <p:nvPr/>
            </p:nvCxnSpPr>
            <p:spPr>
              <a:xfrm flipH="1">
                <a:off x="75991" y="1416479"/>
                <a:ext cx="3342898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/>
              <p:cNvSpPr/>
              <p:nvPr/>
            </p:nvSpPr>
            <p:spPr>
              <a:xfrm rot="5400000">
                <a:off x="-50765" y="3081226"/>
                <a:ext cx="1531246" cy="305774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capacitor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606531" y="1493470"/>
                <a:ext cx="1470875" cy="426355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a</a:t>
                </a:r>
                <a:r>
                  <a:rPr lang="en-US" sz="2000" i="1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ccess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15331" y="1677138"/>
                <a:ext cx="2214319" cy="606443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transistor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 rot="5400000">
                <a:off x="2644744" y="2618138"/>
                <a:ext cx="1098348" cy="406119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 err="1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bitline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 flipV="1">
                <a:off x="2988122" y="1033736"/>
                <a:ext cx="12312" cy="2369502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V="1">
                <a:off x="2180762" y="1713521"/>
                <a:ext cx="0" cy="155572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flipH="1">
                <a:off x="1930379" y="1876304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flipH="1" flipV="1">
                <a:off x="2429388" y="1987524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flipH="1">
                <a:off x="1930379" y="1987524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>
                <a:off x="2429388" y="2247090"/>
                <a:ext cx="193166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1737212" y="2247090"/>
                <a:ext cx="193167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 flipH="1" flipV="1">
                <a:off x="1930378" y="1987524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2180762" y="1416479"/>
                <a:ext cx="1" cy="321296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H="1">
                <a:off x="2622554" y="2247090"/>
                <a:ext cx="377880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Elbow Connector 20"/>
              <p:cNvCxnSpPr/>
              <p:nvPr/>
            </p:nvCxnSpPr>
            <p:spPr>
              <a:xfrm rot="5400000">
                <a:off x="1090561" y="2377314"/>
                <a:ext cx="774172" cy="519135"/>
              </a:xfrm>
              <a:prstGeom prst="bentConnector3">
                <a:avLst>
                  <a:gd name="adj1" fmla="val -293"/>
                </a:avLst>
              </a:prstGeom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>
                <a:off x="1218079" y="3433619"/>
                <a:ext cx="0" cy="31818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none" w="lg" len="med"/>
                <a:tailEnd type="triangl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/>
              <p:nvPr/>
            </p:nvCxnSpPr>
            <p:spPr>
              <a:xfrm flipV="1">
                <a:off x="1218079" y="3018265"/>
                <a:ext cx="0" cy="151697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 flipH="1">
                <a:off x="958515" y="3435119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flipH="1">
                <a:off x="958515" y="3169962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 flipV="1">
                <a:off x="1218079" y="3435120"/>
                <a:ext cx="0" cy="130178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Rectangle 40"/>
            <p:cNvSpPr/>
            <p:nvPr/>
          </p:nvSpPr>
          <p:spPr>
            <a:xfrm>
              <a:off x="8005235" y="1868211"/>
              <a:ext cx="1041895" cy="370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SA</a:t>
              </a:r>
              <a:endParaRPr lang="en-US"/>
            </a:p>
          </p:txBody>
        </p:sp>
      </p:grpSp>
      <p:cxnSp>
        <p:nvCxnSpPr>
          <p:cNvPr id="52" name="Straight Connector 51"/>
          <p:cNvCxnSpPr>
            <a:stCxn id="46" idx="3"/>
            <a:endCxn id="46" idx="3"/>
          </p:cNvCxnSpPr>
          <p:nvPr/>
        </p:nvCxnSpPr>
        <p:spPr>
          <a:xfrm>
            <a:off x="1028424" y="219108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/>
          <p:cNvGrpSpPr/>
          <p:nvPr/>
        </p:nvGrpSpPr>
        <p:grpSpPr>
          <a:xfrm>
            <a:off x="23322" y="1960255"/>
            <a:ext cx="8458827" cy="3522955"/>
            <a:chOff x="124920" y="2084239"/>
            <a:chExt cx="8458827" cy="3522955"/>
          </a:xfrm>
        </p:grpSpPr>
        <p:grpSp>
          <p:nvGrpSpPr>
            <p:cNvPr id="75" name="Group 74"/>
            <p:cNvGrpSpPr/>
            <p:nvPr/>
          </p:nvGrpSpPr>
          <p:grpSpPr>
            <a:xfrm>
              <a:off x="124920" y="2084239"/>
              <a:ext cx="8458827" cy="3522955"/>
              <a:chOff x="124920" y="2084239"/>
              <a:chExt cx="8458827" cy="3522955"/>
            </a:xfrm>
          </p:grpSpPr>
          <p:cxnSp>
            <p:nvCxnSpPr>
              <p:cNvPr id="34" name="Straight Connector 33"/>
              <p:cNvCxnSpPr/>
              <p:nvPr/>
            </p:nvCxnSpPr>
            <p:spPr>
              <a:xfrm>
                <a:off x="1125415" y="2350939"/>
                <a:ext cx="0" cy="3153046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H="1" flipV="1">
                <a:off x="1125415" y="5495194"/>
                <a:ext cx="7458332" cy="197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554928" y="2084239"/>
                <a:ext cx="5750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err="1" smtClean="0"/>
                  <a:t>V</a:t>
                </a:r>
                <a:r>
                  <a:rPr lang="en-US" sz="2400" b="1" baseline="-25000" dirty="0" err="1" smtClean="0"/>
                  <a:t>dd</a:t>
                </a:r>
                <a:endParaRPr lang="en-US" b="1" baseline="-25000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24920" y="5145529"/>
                <a:ext cx="10367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/>
                  <a:t>0.5 </a:t>
                </a:r>
                <a:r>
                  <a:rPr lang="en-US" sz="2400" b="1" dirty="0" err="1" smtClean="0"/>
                  <a:t>V</a:t>
                </a:r>
                <a:r>
                  <a:rPr lang="en-US" sz="2400" b="1" baseline="-25000" dirty="0" err="1" smtClean="0"/>
                  <a:t>dd</a:t>
                </a:r>
                <a:endParaRPr lang="en-US" sz="2400" b="1" baseline="-25000" dirty="0"/>
              </a:p>
            </p:txBody>
          </p:sp>
        </p:grpSp>
        <p:cxnSp>
          <p:nvCxnSpPr>
            <p:cNvPr id="54" name="Straight Connector 53"/>
            <p:cNvCxnSpPr/>
            <p:nvPr/>
          </p:nvCxnSpPr>
          <p:spPr>
            <a:xfrm flipH="1">
              <a:off x="1052944" y="2350939"/>
              <a:ext cx="136441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Straight Connector 56"/>
          <p:cNvCxnSpPr/>
          <p:nvPr/>
        </p:nvCxnSpPr>
        <p:spPr>
          <a:xfrm flipH="1" flipV="1">
            <a:off x="1019567" y="5357328"/>
            <a:ext cx="832821" cy="1006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/>
          <p:cNvGrpSpPr/>
          <p:nvPr/>
        </p:nvGrpSpPr>
        <p:grpSpPr>
          <a:xfrm>
            <a:off x="1841501" y="4766362"/>
            <a:ext cx="1992208" cy="621453"/>
            <a:chOff x="1943099" y="4890346"/>
            <a:chExt cx="1992208" cy="621453"/>
          </a:xfrm>
        </p:grpSpPr>
        <p:sp>
          <p:nvSpPr>
            <p:cNvPr id="61" name="Freeform 60"/>
            <p:cNvSpPr/>
            <p:nvPr/>
          </p:nvSpPr>
          <p:spPr>
            <a:xfrm>
              <a:off x="1943099" y="4890346"/>
              <a:ext cx="1978661" cy="621453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Connector 67"/>
            <p:cNvCxnSpPr/>
            <p:nvPr/>
          </p:nvCxnSpPr>
          <p:spPr>
            <a:xfrm flipV="1">
              <a:off x="3378200" y="4897121"/>
              <a:ext cx="557107" cy="14604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3804255" y="2186281"/>
            <a:ext cx="4523252" cy="2600929"/>
            <a:chOff x="1943099" y="4890346"/>
            <a:chExt cx="1992208" cy="621453"/>
          </a:xfrm>
        </p:grpSpPr>
        <p:sp>
          <p:nvSpPr>
            <p:cNvPr id="73" name="Freeform 72"/>
            <p:cNvSpPr/>
            <p:nvPr/>
          </p:nvSpPr>
          <p:spPr>
            <a:xfrm>
              <a:off x="1943099" y="4890346"/>
              <a:ext cx="1978661" cy="621453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 flipV="1">
              <a:off x="3757941" y="4892441"/>
              <a:ext cx="177366" cy="3234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>
            <a:off x="1217789" y="5371413"/>
            <a:ext cx="1247423" cy="632961"/>
            <a:chOff x="1319387" y="5523973"/>
            <a:chExt cx="1247423" cy="632961"/>
          </a:xfrm>
        </p:grpSpPr>
        <p:sp>
          <p:nvSpPr>
            <p:cNvPr id="82" name="Rounded Rectangle 81"/>
            <p:cNvSpPr/>
            <p:nvPr/>
          </p:nvSpPr>
          <p:spPr>
            <a:xfrm>
              <a:off x="1319387" y="5748719"/>
              <a:ext cx="1247423" cy="408215"/>
            </a:xfrm>
            <a:prstGeom prst="roundRect">
              <a:avLst>
                <a:gd name="adj" fmla="val 4521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444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84" name="Straight Arrow Connector 83"/>
            <p:cNvCxnSpPr>
              <a:stCxn id="82" idx="0"/>
            </p:cNvCxnSpPr>
            <p:nvPr/>
          </p:nvCxnSpPr>
          <p:spPr>
            <a:xfrm flipH="1" flipV="1">
              <a:off x="1943098" y="5523973"/>
              <a:ext cx="1" cy="224746"/>
            </a:xfrm>
            <a:prstGeom prst="straightConnector1">
              <a:avLst/>
            </a:prstGeom>
            <a:ln w="444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/>
          <p:cNvGrpSpPr/>
          <p:nvPr/>
        </p:nvGrpSpPr>
        <p:grpSpPr>
          <a:xfrm>
            <a:off x="3187266" y="5369208"/>
            <a:ext cx="1247423" cy="629111"/>
            <a:chOff x="1319387" y="5492987"/>
            <a:chExt cx="1247423" cy="629111"/>
          </a:xfrm>
        </p:grpSpPr>
        <p:sp>
          <p:nvSpPr>
            <p:cNvPr id="87" name="Rounded Rectangle 86"/>
            <p:cNvSpPr/>
            <p:nvPr/>
          </p:nvSpPr>
          <p:spPr>
            <a:xfrm>
              <a:off x="1319387" y="5713883"/>
              <a:ext cx="1247423" cy="408215"/>
            </a:xfrm>
            <a:prstGeom prst="roundRect">
              <a:avLst>
                <a:gd name="adj" fmla="val 4521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444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88" name="Straight Arrow Connector 87"/>
            <p:cNvCxnSpPr>
              <a:stCxn id="87" idx="0"/>
            </p:cNvCxnSpPr>
            <p:nvPr/>
          </p:nvCxnSpPr>
          <p:spPr>
            <a:xfrm flipH="1" flipV="1">
              <a:off x="1943098" y="5492987"/>
              <a:ext cx="1" cy="220896"/>
            </a:xfrm>
            <a:prstGeom prst="straightConnector1">
              <a:avLst/>
            </a:prstGeom>
            <a:ln w="444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/>
          <p:cNvGrpSpPr/>
          <p:nvPr/>
        </p:nvGrpSpPr>
        <p:grpSpPr>
          <a:xfrm>
            <a:off x="7831197" y="5385225"/>
            <a:ext cx="913694" cy="632961"/>
            <a:chOff x="1217789" y="5523973"/>
            <a:chExt cx="1467950" cy="632961"/>
          </a:xfrm>
        </p:grpSpPr>
        <p:sp>
          <p:nvSpPr>
            <p:cNvPr id="90" name="Rounded Rectangle 89"/>
            <p:cNvSpPr/>
            <p:nvPr/>
          </p:nvSpPr>
          <p:spPr>
            <a:xfrm>
              <a:off x="1217789" y="5748719"/>
              <a:ext cx="1467950" cy="408215"/>
            </a:xfrm>
            <a:prstGeom prst="roundRect">
              <a:avLst>
                <a:gd name="adj" fmla="val 4521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444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91" name="Straight Arrow Connector 90"/>
            <p:cNvCxnSpPr/>
            <p:nvPr/>
          </p:nvCxnSpPr>
          <p:spPr>
            <a:xfrm flipH="1" flipV="1">
              <a:off x="1943098" y="5523973"/>
              <a:ext cx="1" cy="224746"/>
            </a:xfrm>
            <a:prstGeom prst="straightConnector1">
              <a:avLst/>
            </a:prstGeom>
            <a:ln w="444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3" name="Straight Connector 92"/>
          <p:cNvCxnSpPr/>
          <p:nvPr/>
        </p:nvCxnSpPr>
        <p:spPr>
          <a:xfrm>
            <a:off x="1028424" y="2772258"/>
            <a:ext cx="7299083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Group 121"/>
          <p:cNvGrpSpPr/>
          <p:nvPr/>
        </p:nvGrpSpPr>
        <p:grpSpPr>
          <a:xfrm>
            <a:off x="1841090" y="2012313"/>
            <a:ext cx="6477521" cy="3370363"/>
            <a:chOff x="1841090" y="2136297"/>
            <a:chExt cx="6477521" cy="3370363"/>
          </a:xfrm>
        </p:grpSpPr>
        <p:sp>
          <p:nvSpPr>
            <p:cNvPr id="99" name="Freeform 98"/>
            <p:cNvSpPr/>
            <p:nvPr/>
          </p:nvSpPr>
          <p:spPr>
            <a:xfrm>
              <a:off x="1841090" y="4736123"/>
              <a:ext cx="1984630" cy="770537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3827782" y="2136297"/>
              <a:ext cx="4490829" cy="2615285"/>
              <a:chOff x="1943099" y="4890346"/>
              <a:chExt cx="1992208" cy="621453"/>
            </a:xfrm>
          </p:grpSpPr>
          <p:sp>
            <p:nvSpPr>
              <p:cNvPr id="111" name="Freeform 110"/>
              <p:cNvSpPr/>
              <p:nvPr/>
            </p:nvSpPr>
            <p:spPr>
              <a:xfrm>
                <a:off x="1943099" y="4890346"/>
                <a:ext cx="1978661" cy="621453"/>
              </a:xfrm>
              <a:custGeom>
                <a:avLst/>
                <a:gdLst>
                  <a:gd name="connsiteX0" fmla="*/ 0 w 1993900"/>
                  <a:gd name="connsiteY0" fmla="*/ 622300 h 622300"/>
                  <a:gd name="connsiteX1" fmla="*/ 546100 w 1993900"/>
                  <a:gd name="connsiteY1" fmla="*/ 127000 h 622300"/>
                  <a:gd name="connsiteX2" fmla="*/ 1993900 w 1993900"/>
                  <a:gd name="connsiteY2" fmla="*/ 0 h 622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93900" h="622300">
                    <a:moveTo>
                      <a:pt x="0" y="622300"/>
                    </a:moveTo>
                    <a:cubicBezTo>
                      <a:pt x="106891" y="426508"/>
                      <a:pt x="213783" y="230717"/>
                      <a:pt x="546100" y="127000"/>
                    </a:cubicBezTo>
                    <a:cubicBezTo>
                      <a:pt x="878417" y="23283"/>
                      <a:pt x="1993900" y="0"/>
                      <a:pt x="1993900" y="0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2" name="Straight Connector 111"/>
              <p:cNvCxnSpPr/>
              <p:nvPr/>
            </p:nvCxnSpPr>
            <p:spPr>
              <a:xfrm flipV="1">
                <a:off x="3757941" y="4892441"/>
                <a:ext cx="177366" cy="3234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3" name="Group 122"/>
          <p:cNvGrpSpPr/>
          <p:nvPr/>
        </p:nvGrpSpPr>
        <p:grpSpPr>
          <a:xfrm>
            <a:off x="1808155" y="2352180"/>
            <a:ext cx="6479962" cy="3041824"/>
            <a:chOff x="1808155" y="2476164"/>
            <a:chExt cx="6479962" cy="3041824"/>
          </a:xfrm>
        </p:grpSpPr>
        <p:sp>
          <p:nvSpPr>
            <p:cNvPr id="108" name="Freeform 107"/>
            <p:cNvSpPr/>
            <p:nvPr/>
          </p:nvSpPr>
          <p:spPr>
            <a:xfrm>
              <a:off x="1808155" y="5033682"/>
              <a:ext cx="2010493" cy="484306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3813717" y="2476164"/>
              <a:ext cx="4474400" cy="2564188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1854349" y="2505928"/>
            <a:ext cx="6433695" cy="2849490"/>
            <a:chOff x="1854349" y="2629912"/>
            <a:chExt cx="6433695" cy="2849490"/>
          </a:xfrm>
        </p:grpSpPr>
        <p:sp>
          <p:nvSpPr>
            <p:cNvPr id="96" name="Freeform 95"/>
            <p:cNvSpPr/>
            <p:nvPr/>
          </p:nvSpPr>
          <p:spPr>
            <a:xfrm>
              <a:off x="1854349" y="5150224"/>
              <a:ext cx="1969064" cy="329178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3823287" y="2629912"/>
              <a:ext cx="4464757" cy="2524734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1847591" y="2683952"/>
            <a:ext cx="6440499" cy="2685256"/>
            <a:chOff x="1847591" y="2807936"/>
            <a:chExt cx="6440499" cy="2685256"/>
          </a:xfrm>
        </p:grpSpPr>
        <p:sp>
          <p:nvSpPr>
            <p:cNvPr id="105" name="Freeform 104"/>
            <p:cNvSpPr/>
            <p:nvPr/>
          </p:nvSpPr>
          <p:spPr>
            <a:xfrm>
              <a:off x="1847591" y="5252224"/>
              <a:ext cx="1988429" cy="240968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3830037" y="2807936"/>
              <a:ext cx="4458053" cy="2450520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6" name="TextBox 125"/>
          <p:cNvSpPr txBox="1"/>
          <p:nvPr/>
        </p:nvSpPr>
        <p:spPr>
          <a:xfrm rot="16200000">
            <a:off x="-768384" y="3545155"/>
            <a:ext cx="2113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Bitline</a:t>
            </a:r>
            <a:r>
              <a:rPr lang="en-US" sz="2400" b="1" dirty="0" smtClean="0"/>
              <a:t> Voltage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466691" y="5324737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Time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549195" y="2746288"/>
            <a:ext cx="18888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</a:rPr>
              <a:t>Ready to Access </a:t>
            </a:r>
          </a:p>
          <a:p>
            <a:pPr algn="ctr"/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</a:rPr>
              <a:t>Voltage Level</a:t>
            </a:r>
            <a:endParaRPr lang="en-US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30" name="Straight Connector 129"/>
          <p:cNvCxnSpPr/>
          <p:nvPr/>
        </p:nvCxnSpPr>
        <p:spPr>
          <a:xfrm>
            <a:off x="1824205" y="6180963"/>
            <a:ext cx="6442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8283457" y="6094196"/>
            <a:ext cx="5376" cy="18285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4666205" y="6196174"/>
            <a:ext cx="64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en-US" sz="2400" b="1" baseline="-25000" dirty="0" err="1" smtClean="0">
                <a:solidFill>
                  <a:schemeClr val="accent1">
                    <a:lumMod val="50000"/>
                  </a:schemeClr>
                </a:solidFill>
              </a:rPr>
              <a:t>RCD</a:t>
            </a:r>
            <a:endParaRPr lang="en-US" sz="2400" b="1" baseline="-25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40" name="Straight Connector 139"/>
          <p:cNvCxnSpPr/>
          <p:nvPr/>
        </p:nvCxnSpPr>
        <p:spPr>
          <a:xfrm>
            <a:off x="1845276" y="6096125"/>
            <a:ext cx="5376" cy="18285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5535668" y="3259198"/>
            <a:ext cx="32329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accent5"/>
                </a:solidFill>
              </a:rPr>
              <a:t>Process variation </a:t>
            </a:r>
            <a:r>
              <a:rPr lang="en-US" sz="2400" b="1" i="1" dirty="0" smtClean="0"/>
              <a:t>during manufacturing leads to cells having 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unique </a:t>
            </a:r>
            <a:r>
              <a:rPr lang="en-US" sz="2400" b="1" i="1" dirty="0" smtClean="0"/>
              <a:t>characteristics</a:t>
            </a:r>
            <a:endParaRPr lang="en-US" sz="2400" b="1" i="1" dirty="0"/>
          </a:p>
        </p:txBody>
      </p:sp>
      <p:sp>
        <p:nvSpPr>
          <p:cNvPr id="149" name="TextBox 148"/>
          <p:cNvSpPr txBox="1"/>
          <p:nvPr/>
        </p:nvSpPr>
        <p:spPr>
          <a:xfrm>
            <a:off x="382838" y="2515455"/>
            <a:ext cx="685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/>
              <a:t>V</a:t>
            </a:r>
            <a:r>
              <a:rPr lang="en-US" sz="2400" b="1" baseline="-25000" smtClean="0"/>
              <a:t>min</a:t>
            </a:r>
            <a:endParaRPr lang="en-US" b="1" baseline="-25000" dirty="0"/>
          </a:p>
        </p:txBody>
      </p:sp>
      <p:sp>
        <p:nvSpPr>
          <p:cNvPr id="150" name="Rectangle 149"/>
          <p:cNvSpPr/>
          <p:nvPr/>
        </p:nvSpPr>
        <p:spPr>
          <a:xfrm>
            <a:off x="1247792" y="5591792"/>
            <a:ext cx="11960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ACTIVATE</a:t>
            </a:r>
            <a:endParaRPr lang="en-US" sz="2000" dirty="0"/>
          </a:p>
        </p:txBody>
      </p:sp>
      <p:sp>
        <p:nvSpPr>
          <p:cNvPr id="151" name="Rectangle 150"/>
          <p:cNvSpPr/>
          <p:nvPr/>
        </p:nvSpPr>
        <p:spPr>
          <a:xfrm>
            <a:off x="3186072" y="5592664"/>
            <a:ext cx="12363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SA Enable</a:t>
            </a:r>
          </a:p>
        </p:txBody>
      </p:sp>
      <p:sp>
        <p:nvSpPr>
          <p:cNvPr id="152" name="Rectangle 151"/>
          <p:cNvSpPr/>
          <p:nvPr/>
        </p:nvSpPr>
        <p:spPr>
          <a:xfrm>
            <a:off x="7898506" y="5618076"/>
            <a:ext cx="7682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READ</a:t>
            </a:r>
            <a:endParaRPr lang="en-US" sz="20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1196078" y="3889997"/>
            <a:ext cx="2284536" cy="720391"/>
            <a:chOff x="1196078" y="3889997"/>
            <a:chExt cx="2284536" cy="720391"/>
          </a:xfrm>
        </p:grpSpPr>
        <p:sp>
          <p:nvSpPr>
            <p:cNvPr id="3" name="TextBox 2"/>
            <p:cNvSpPr txBox="1"/>
            <p:nvPr/>
          </p:nvSpPr>
          <p:spPr>
            <a:xfrm>
              <a:off x="1196078" y="3889997"/>
              <a:ext cx="22845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 smtClean="0">
                  <a:solidFill>
                    <a:schemeClr val="accent5"/>
                  </a:solidFill>
                </a:rPr>
                <a:t>Bitline</a:t>
              </a:r>
              <a:r>
                <a:rPr lang="en-US" i="1" dirty="0" smtClean="0">
                  <a:solidFill>
                    <a:schemeClr val="accent5"/>
                  </a:solidFill>
                </a:rPr>
                <a:t> Charge Sharing</a:t>
              </a:r>
              <a:endParaRPr lang="en-US" i="1" dirty="0">
                <a:solidFill>
                  <a:schemeClr val="accent5"/>
                </a:solidFill>
              </a:endParaRPr>
            </a:p>
          </p:txBody>
        </p:sp>
        <p:cxnSp>
          <p:nvCxnSpPr>
            <p:cNvPr id="27" name="Straight Arrow Connector 26"/>
            <p:cNvCxnSpPr>
              <a:stCxn id="3" idx="2"/>
            </p:cNvCxnSpPr>
            <p:nvPr/>
          </p:nvCxnSpPr>
          <p:spPr>
            <a:xfrm>
              <a:off x="2338346" y="4259329"/>
              <a:ext cx="277475" cy="351059"/>
            </a:xfrm>
            <a:prstGeom prst="straightConnector1">
              <a:avLst/>
            </a:prstGeom>
            <a:ln w="603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1133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95 -0.00671 L -0.23073 -0.19907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34" y="-963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27" grpId="0"/>
      <p:bldP spid="128" grpId="0"/>
      <p:bldP spid="136" grpId="1"/>
      <p:bldP spid="148" grpId="0"/>
      <p:bldP spid="149" grpId="0"/>
      <p:bldP spid="150" grpId="0"/>
      <p:bldP spid="151" grpId="0"/>
      <p:bldP spid="1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2832102" y="1392322"/>
            <a:ext cx="3577213" cy="3431477"/>
            <a:chOff x="6451817" y="73723"/>
            <a:chExt cx="2611796" cy="2369557"/>
          </a:xfrm>
        </p:grpSpPr>
        <p:grpSp>
          <p:nvGrpSpPr>
            <p:cNvPr id="32" name="Group 31"/>
            <p:cNvGrpSpPr/>
            <p:nvPr/>
          </p:nvGrpSpPr>
          <p:grpSpPr>
            <a:xfrm>
              <a:off x="6451817" y="73723"/>
              <a:ext cx="2611796" cy="2369557"/>
              <a:chOff x="-52931" y="1016557"/>
              <a:chExt cx="3471820" cy="2983179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-52931" y="1016557"/>
                <a:ext cx="1661221" cy="450157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 err="1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wordline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cxnSp>
            <p:nvCxnSpPr>
              <p:cNvPr id="6" name="Straight Arrow Connector 5"/>
              <p:cNvCxnSpPr/>
              <p:nvPr/>
            </p:nvCxnSpPr>
            <p:spPr>
              <a:xfrm flipH="1">
                <a:off x="75991" y="1416479"/>
                <a:ext cx="3342898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/>
              <p:cNvSpPr/>
              <p:nvPr/>
            </p:nvSpPr>
            <p:spPr>
              <a:xfrm rot="5400000">
                <a:off x="-50765" y="3081226"/>
                <a:ext cx="1531246" cy="305774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capacitor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606531" y="1493470"/>
                <a:ext cx="1470875" cy="426355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a</a:t>
                </a:r>
                <a:r>
                  <a:rPr lang="en-US" sz="2000" i="1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ccess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15331" y="1677138"/>
                <a:ext cx="2214319" cy="606443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transistor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 rot="5400000">
                <a:off x="2644744" y="2618138"/>
                <a:ext cx="1098348" cy="406119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 err="1" smtClean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bitline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 flipV="1">
                <a:off x="2988122" y="1033736"/>
                <a:ext cx="12312" cy="2369502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V="1">
                <a:off x="2180762" y="1713521"/>
                <a:ext cx="0" cy="155572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flipH="1">
                <a:off x="1930379" y="1876304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flipH="1" flipV="1">
                <a:off x="2429388" y="1987524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flipH="1">
                <a:off x="1930379" y="1987524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>
                <a:off x="2429388" y="2247090"/>
                <a:ext cx="193166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1737212" y="2247090"/>
                <a:ext cx="193167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 flipH="1" flipV="1">
                <a:off x="1930378" y="1987524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2180762" y="1416479"/>
                <a:ext cx="1" cy="321296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H="1">
                <a:off x="2622554" y="2247090"/>
                <a:ext cx="377880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Elbow Connector 20"/>
              <p:cNvCxnSpPr/>
              <p:nvPr/>
            </p:nvCxnSpPr>
            <p:spPr>
              <a:xfrm rot="5400000">
                <a:off x="1090561" y="2377314"/>
                <a:ext cx="774172" cy="519135"/>
              </a:xfrm>
              <a:prstGeom prst="bentConnector3">
                <a:avLst>
                  <a:gd name="adj1" fmla="val -293"/>
                </a:avLst>
              </a:prstGeom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>
                <a:off x="1218079" y="3433619"/>
                <a:ext cx="0" cy="31818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none" w="lg" len="med"/>
                <a:tailEnd type="triangl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/>
              <p:nvPr/>
            </p:nvCxnSpPr>
            <p:spPr>
              <a:xfrm flipV="1">
                <a:off x="1218079" y="3018265"/>
                <a:ext cx="0" cy="151697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 flipH="1">
                <a:off x="958515" y="3435119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flipH="1">
                <a:off x="958515" y="3169962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 flipV="1">
                <a:off x="1218079" y="3435120"/>
                <a:ext cx="0" cy="130178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Rectangle 40"/>
            <p:cNvSpPr/>
            <p:nvPr/>
          </p:nvSpPr>
          <p:spPr>
            <a:xfrm>
              <a:off x="8005235" y="1868211"/>
              <a:ext cx="1041895" cy="370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SA</a:t>
              </a:r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23322" y="0"/>
            <a:ext cx="9120678" cy="6425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DRAM Accesses and Failures</a:t>
            </a:r>
            <a:endParaRPr lang="en-US" b="1" dirty="0"/>
          </a:p>
        </p:txBody>
      </p:sp>
      <p:cxnSp>
        <p:nvCxnSpPr>
          <p:cNvPr id="52" name="Straight Connector 51"/>
          <p:cNvCxnSpPr>
            <a:stCxn id="46" idx="3"/>
            <a:endCxn id="46" idx="3"/>
          </p:cNvCxnSpPr>
          <p:nvPr/>
        </p:nvCxnSpPr>
        <p:spPr>
          <a:xfrm>
            <a:off x="1028424" y="219108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/>
          <p:cNvGrpSpPr/>
          <p:nvPr/>
        </p:nvGrpSpPr>
        <p:grpSpPr>
          <a:xfrm>
            <a:off x="23322" y="1960255"/>
            <a:ext cx="8458827" cy="3522955"/>
            <a:chOff x="124920" y="2084239"/>
            <a:chExt cx="8458827" cy="3522955"/>
          </a:xfrm>
        </p:grpSpPr>
        <p:grpSp>
          <p:nvGrpSpPr>
            <p:cNvPr id="75" name="Group 74"/>
            <p:cNvGrpSpPr/>
            <p:nvPr/>
          </p:nvGrpSpPr>
          <p:grpSpPr>
            <a:xfrm>
              <a:off x="124920" y="2084239"/>
              <a:ext cx="8458827" cy="3522955"/>
              <a:chOff x="124920" y="2084239"/>
              <a:chExt cx="8458827" cy="3522955"/>
            </a:xfrm>
          </p:grpSpPr>
          <p:cxnSp>
            <p:nvCxnSpPr>
              <p:cNvPr id="34" name="Straight Connector 33"/>
              <p:cNvCxnSpPr/>
              <p:nvPr/>
            </p:nvCxnSpPr>
            <p:spPr>
              <a:xfrm>
                <a:off x="1125415" y="2350939"/>
                <a:ext cx="0" cy="3153046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H="1" flipV="1">
                <a:off x="1125415" y="5495194"/>
                <a:ext cx="7458332" cy="197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554928" y="2084239"/>
                <a:ext cx="5750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err="1" smtClean="0"/>
                  <a:t>V</a:t>
                </a:r>
                <a:r>
                  <a:rPr lang="en-US" sz="2400" b="1" baseline="-25000" dirty="0" err="1" smtClean="0"/>
                  <a:t>dd</a:t>
                </a:r>
                <a:endParaRPr lang="en-US" b="1" baseline="-25000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24920" y="5145529"/>
                <a:ext cx="10367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/>
                  <a:t>0.5 </a:t>
                </a:r>
                <a:r>
                  <a:rPr lang="en-US" sz="2400" b="1" dirty="0" err="1" smtClean="0"/>
                  <a:t>V</a:t>
                </a:r>
                <a:r>
                  <a:rPr lang="en-US" sz="2400" b="1" baseline="-25000" dirty="0" err="1" smtClean="0"/>
                  <a:t>dd</a:t>
                </a:r>
                <a:endParaRPr lang="en-US" sz="2400" b="1" baseline="-25000" dirty="0"/>
              </a:p>
            </p:txBody>
          </p:sp>
        </p:grpSp>
        <p:cxnSp>
          <p:nvCxnSpPr>
            <p:cNvPr id="54" name="Straight Connector 53"/>
            <p:cNvCxnSpPr/>
            <p:nvPr/>
          </p:nvCxnSpPr>
          <p:spPr>
            <a:xfrm flipH="1">
              <a:off x="1052944" y="2350939"/>
              <a:ext cx="136441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Straight Connector 56"/>
          <p:cNvCxnSpPr/>
          <p:nvPr/>
        </p:nvCxnSpPr>
        <p:spPr>
          <a:xfrm flipH="1" flipV="1">
            <a:off x="1019567" y="5357328"/>
            <a:ext cx="832821" cy="1006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/>
          <p:cNvGrpSpPr/>
          <p:nvPr/>
        </p:nvGrpSpPr>
        <p:grpSpPr>
          <a:xfrm>
            <a:off x="1841501" y="4766362"/>
            <a:ext cx="1992208" cy="621453"/>
            <a:chOff x="1943099" y="4890346"/>
            <a:chExt cx="1992208" cy="621453"/>
          </a:xfrm>
        </p:grpSpPr>
        <p:sp>
          <p:nvSpPr>
            <p:cNvPr id="61" name="Freeform 60"/>
            <p:cNvSpPr/>
            <p:nvPr/>
          </p:nvSpPr>
          <p:spPr>
            <a:xfrm>
              <a:off x="1943099" y="4890346"/>
              <a:ext cx="1978661" cy="621453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Connector 67"/>
            <p:cNvCxnSpPr/>
            <p:nvPr/>
          </p:nvCxnSpPr>
          <p:spPr>
            <a:xfrm flipV="1">
              <a:off x="3378200" y="4897121"/>
              <a:ext cx="557107" cy="14604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3804255" y="2186281"/>
            <a:ext cx="4523252" cy="2600929"/>
            <a:chOff x="1943099" y="4890346"/>
            <a:chExt cx="1992208" cy="621453"/>
          </a:xfrm>
        </p:grpSpPr>
        <p:sp>
          <p:nvSpPr>
            <p:cNvPr id="73" name="Freeform 72"/>
            <p:cNvSpPr/>
            <p:nvPr/>
          </p:nvSpPr>
          <p:spPr>
            <a:xfrm>
              <a:off x="1943099" y="4890346"/>
              <a:ext cx="1978661" cy="621453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 flipV="1">
              <a:off x="3757941" y="4892441"/>
              <a:ext cx="177366" cy="3234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>
            <a:off x="1217789" y="5371413"/>
            <a:ext cx="1247423" cy="632961"/>
            <a:chOff x="1319387" y="5523973"/>
            <a:chExt cx="1247423" cy="632961"/>
          </a:xfrm>
        </p:grpSpPr>
        <p:sp>
          <p:nvSpPr>
            <p:cNvPr id="82" name="Rounded Rectangle 81"/>
            <p:cNvSpPr/>
            <p:nvPr/>
          </p:nvSpPr>
          <p:spPr>
            <a:xfrm>
              <a:off x="1319387" y="5748719"/>
              <a:ext cx="1247423" cy="408215"/>
            </a:xfrm>
            <a:prstGeom prst="roundRect">
              <a:avLst>
                <a:gd name="adj" fmla="val 4521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444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84" name="Straight Arrow Connector 83"/>
            <p:cNvCxnSpPr>
              <a:stCxn id="82" idx="0"/>
            </p:cNvCxnSpPr>
            <p:nvPr/>
          </p:nvCxnSpPr>
          <p:spPr>
            <a:xfrm flipH="1" flipV="1">
              <a:off x="1943098" y="5523973"/>
              <a:ext cx="1" cy="224746"/>
            </a:xfrm>
            <a:prstGeom prst="straightConnector1">
              <a:avLst/>
            </a:prstGeom>
            <a:ln w="444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/>
          <p:cNvGrpSpPr/>
          <p:nvPr/>
        </p:nvGrpSpPr>
        <p:grpSpPr>
          <a:xfrm>
            <a:off x="3187266" y="5369208"/>
            <a:ext cx="1247423" cy="629111"/>
            <a:chOff x="1319387" y="5492987"/>
            <a:chExt cx="1247423" cy="629111"/>
          </a:xfrm>
        </p:grpSpPr>
        <p:sp>
          <p:nvSpPr>
            <p:cNvPr id="87" name="Rounded Rectangle 86"/>
            <p:cNvSpPr/>
            <p:nvPr/>
          </p:nvSpPr>
          <p:spPr>
            <a:xfrm>
              <a:off x="1319387" y="5713883"/>
              <a:ext cx="1247423" cy="408215"/>
            </a:xfrm>
            <a:prstGeom prst="roundRect">
              <a:avLst>
                <a:gd name="adj" fmla="val 4521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444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88" name="Straight Arrow Connector 87"/>
            <p:cNvCxnSpPr>
              <a:stCxn id="87" idx="0"/>
            </p:cNvCxnSpPr>
            <p:nvPr/>
          </p:nvCxnSpPr>
          <p:spPr>
            <a:xfrm flipH="1" flipV="1">
              <a:off x="1943098" y="5492987"/>
              <a:ext cx="1" cy="220896"/>
            </a:xfrm>
            <a:prstGeom prst="straightConnector1">
              <a:avLst/>
            </a:prstGeom>
            <a:ln w="444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3" name="Straight Connector 92"/>
          <p:cNvCxnSpPr/>
          <p:nvPr/>
        </p:nvCxnSpPr>
        <p:spPr>
          <a:xfrm>
            <a:off x="1028424" y="2772258"/>
            <a:ext cx="7299083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Group 121"/>
          <p:cNvGrpSpPr/>
          <p:nvPr/>
        </p:nvGrpSpPr>
        <p:grpSpPr>
          <a:xfrm>
            <a:off x="1841090" y="2012313"/>
            <a:ext cx="6477521" cy="3370363"/>
            <a:chOff x="1841090" y="2136297"/>
            <a:chExt cx="6477521" cy="3370363"/>
          </a:xfrm>
        </p:grpSpPr>
        <p:sp>
          <p:nvSpPr>
            <p:cNvPr id="99" name="Freeform 98"/>
            <p:cNvSpPr/>
            <p:nvPr/>
          </p:nvSpPr>
          <p:spPr>
            <a:xfrm>
              <a:off x="1841090" y="4736123"/>
              <a:ext cx="1984630" cy="770537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3827782" y="2136297"/>
              <a:ext cx="4490829" cy="2615285"/>
              <a:chOff x="1943099" y="4890346"/>
              <a:chExt cx="1992208" cy="621453"/>
            </a:xfrm>
          </p:grpSpPr>
          <p:sp>
            <p:nvSpPr>
              <p:cNvPr id="111" name="Freeform 110"/>
              <p:cNvSpPr/>
              <p:nvPr/>
            </p:nvSpPr>
            <p:spPr>
              <a:xfrm>
                <a:off x="1943099" y="4890346"/>
                <a:ext cx="1978661" cy="621453"/>
              </a:xfrm>
              <a:custGeom>
                <a:avLst/>
                <a:gdLst>
                  <a:gd name="connsiteX0" fmla="*/ 0 w 1993900"/>
                  <a:gd name="connsiteY0" fmla="*/ 622300 h 622300"/>
                  <a:gd name="connsiteX1" fmla="*/ 546100 w 1993900"/>
                  <a:gd name="connsiteY1" fmla="*/ 127000 h 622300"/>
                  <a:gd name="connsiteX2" fmla="*/ 1993900 w 1993900"/>
                  <a:gd name="connsiteY2" fmla="*/ 0 h 622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93900" h="622300">
                    <a:moveTo>
                      <a:pt x="0" y="622300"/>
                    </a:moveTo>
                    <a:cubicBezTo>
                      <a:pt x="106891" y="426508"/>
                      <a:pt x="213783" y="230717"/>
                      <a:pt x="546100" y="127000"/>
                    </a:cubicBezTo>
                    <a:cubicBezTo>
                      <a:pt x="878417" y="23283"/>
                      <a:pt x="1993900" y="0"/>
                      <a:pt x="1993900" y="0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2" name="Straight Connector 111"/>
              <p:cNvCxnSpPr/>
              <p:nvPr/>
            </p:nvCxnSpPr>
            <p:spPr>
              <a:xfrm flipV="1">
                <a:off x="3757941" y="4892441"/>
                <a:ext cx="177366" cy="3234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3" name="Group 122"/>
          <p:cNvGrpSpPr/>
          <p:nvPr/>
        </p:nvGrpSpPr>
        <p:grpSpPr>
          <a:xfrm>
            <a:off x="1808155" y="2352180"/>
            <a:ext cx="6479962" cy="3041824"/>
            <a:chOff x="1808155" y="2476164"/>
            <a:chExt cx="6479962" cy="3041824"/>
          </a:xfrm>
        </p:grpSpPr>
        <p:sp>
          <p:nvSpPr>
            <p:cNvPr id="108" name="Freeform 107"/>
            <p:cNvSpPr/>
            <p:nvPr/>
          </p:nvSpPr>
          <p:spPr>
            <a:xfrm>
              <a:off x="1808155" y="5033682"/>
              <a:ext cx="2010493" cy="484306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3813717" y="2476164"/>
              <a:ext cx="4474400" cy="2564188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1854349" y="2505928"/>
            <a:ext cx="6433695" cy="2849490"/>
            <a:chOff x="1854349" y="2629912"/>
            <a:chExt cx="6433695" cy="2849490"/>
          </a:xfrm>
        </p:grpSpPr>
        <p:sp>
          <p:nvSpPr>
            <p:cNvPr id="96" name="Freeform 95"/>
            <p:cNvSpPr/>
            <p:nvPr/>
          </p:nvSpPr>
          <p:spPr>
            <a:xfrm>
              <a:off x="1854349" y="5150224"/>
              <a:ext cx="1969064" cy="329178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3823287" y="2629912"/>
              <a:ext cx="4464757" cy="2524734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1847591" y="2683952"/>
            <a:ext cx="6440499" cy="2685256"/>
            <a:chOff x="1847591" y="2807936"/>
            <a:chExt cx="6440499" cy="2685256"/>
          </a:xfrm>
        </p:grpSpPr>
        <p:sp>
          <p:nvSpPr>
            <p:cNvPr id="105" name="Freeform 104"/>
            <p:cNvSpPr/>
            <p:nvPr/>
          </p:nvSpPr>
          <p:spPr>
            <a:xfrm>
              <a:off x="1847591" y="5252224"/>
              <a:ext cx="1988429" cy="240968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3830037" y="2807936"/>
              <a:ext cx="4458053" cy="2450520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6" name="TextBox 125"/>
          <p:cNvSpPr txBox="1"/>
          <p:nvPr/>
        </p:nvSpPr>
        <p:spPr>
          <a:xfrm rot="16200000">
            <a:off x="-768384" y="3545155"/>
            <a:ext cx="2113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Bitline</a:t>
            </a:r>
            <a:r>
              <a:rPr lang="en-US" sz="2400" b="1" dirty="0" smtClean="0"/>
              <a:t> Voltage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466691" y="5324737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Time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549195" y="2746288"/>
            <a:ext cx="18888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</a:rPr>
              <a:t>Ready to Access </a:t>
            </a:r>
          </a:p>
          <a:p>
            <a:pPr algn="ctr"/>
            <a:r>
              <a:rPr lang="en-US" sz="2000" i="1" dirty="0" smtClean="0">
                <a:solidFill>
                  <a:schemeClr val="bg1">
                    <a:lumMod val="50000"/>
                  </a:schemeClr>
                </a:solidFill>
              </a:rPr>
              <a:t>Voltage Level</a:t>
            </a:r>
            <a:endParaRPr lang="en-US" sz="2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666205" y="6196174"/>
            <a:ext cx="64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en-US" sz="2400" b="1" baseline="-25000" dirty="0" err="1" smtClean="0">
                <a:solidFill>
                  <a:schemeClr val="accent1">
                    <a:lumMod val="50000"/>
                  </a:schemeClr>
                </a:solidFill>
              </a:rPr>
              <a:t>RCD</a:t>
            </a:r>
            <a:endParaRPr lang="en-US" sz="2400" b="1" baseline="-25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832047" y="6094196"/>
            <a:ext cx="6464628" cy="184780"/>
            <a:chOff x="1832047" y="6094196"/>
            <a:chExt cx="6464628" cy="184780"/>
          </a:xfrm>
        </p:grpSpPr>
        <p:cxnSp>
          <p:nvCxnSpPr>
            <p:cNvPr id="130" name="Straight Connector 129"/>
            <p:cNvCxnSpPr/>
            <p:nvPr/>
          </p:nvCxnSpPr>
          <p:spPr>
            <a:xfrm>
              <a:off x="1832047" y="6180963"/>
              <a:ext cx="64424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>
              <a:off x="8291299" y="6094196"/>
              <a:ext cx="5376" cy="18285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>
              <a:off x="1845276" y="6096125"/>
              <a:ext cx="5376" cy="18285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TextBox 148"/>
          <p:cNvSpPr txBox="1"/>
          <p:nvPr/>
        </p:nvSpPr>
        <p:spPr>
          <a:xfrm>
            <a:off x="382838" y="2515455"/>
            <a:ext cx="685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/>
              <a:t>V</a:t>
            </a:r>
            <a:r>
              <a:rPr lang="en-US" sz="2400" b="1" baseline="-25000" smtClean="0"/>
              <a:t>min</a:t>
            </a:r>
            <a:endParaRPr lang="en-US" b="1" baseline="-25000" dirty="0"/>
          </a:p>
        </p:txBody>
      </p:sp>
      <p:sp>
        <p:nvSpPr>
          <p:cNvPr id="150" name="Rectangle 149"/>
          <p:cNvSpPr/>
          <p:nvPr/>
        </p:nvSpPr>
        <p:spPr>
          <a:xfrm>
            <a:off x="1247792" y="5591792"/>
            <a:ext cx="11960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ACTIVATE</a:t>
            </a:r>
            <a:endParaRPr lang="en-US" sz="2000" dirty="0"/>
          </a:p>
        </p:txBody>
      </p:sp>
      <p:sp>
        <p:nvSpPr>
          <p:cNvPr id="151" name="Rectangle 150"/>
          <p:cNvSpPr/>
          <p:nvPr/>
        </p:nvSpPr>
        <p:spPr>
          <a:xfrm>
            <a:off x="3186072" y="5592664"/>
            <a:ext cx="12363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SA Enable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7831197" y="1940903"/>
            <a:ext cx="4572638" cy="4349433"/>
            <a:chOff x="7831197" y="1940903"/>
            <a:chExt cx="4572638" cy="4349433"/>
          </a:xfrm>
        </p:grpSpPr>
        <p:grpSp>
          <p:nvGrpSpPr>
            <p:cNvPr id="89" name="Group 88"/>
            <p:cNvGrpSpPr/>
            <p:nvPr/>
          </p:nvGrpSpPr>
          <p:grpSpPr>
            <a:xfrm>
              <a:off x="7831197" y="5385225"/>
              <a:ext cx="913694" cy="632961"/>
              <a:chOff x="1217789" y="5523973"/>
              <a:chExt cx="1467950" cy="632961"/>
            </a:xfrm>
          </p:grpSpPr>
          <p:cxnSp>
            <p:nvCxnSpPr>
              <p:cNvPr id="91" name="Straight Arrow Connector 90"/>
              <p:cNvCxnSpPr/>
              <p:nvPr/>
            </p:nvCxnSpPr>
            <p:spPr>
              <a:xfrm flipH="1" flipV="1">
                <a:off x="1943098" y="5523973"/>
                <a:ext cx="1" cy="224746"/>
              </a:xfrm>
              <a:prstGeom prst="straightConnector1">
                <a:avLst/>
              </a:prstGeom>
              <a:ln w="4445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Rounded Rectangle 89"/>
              <p:cNvSpPr/>
              <p:nvPr/>
            </p:nvSpPr>
            <p:spPr>
              <a:xfrm>
                <a:off x="1217789" y="5748719"/>
                <a:ext cx="1467950" cy="408215"/>
              </a:xfrm>
              <a:prstGeom prst="roundRect">
                <a:avLst>
                  <a:gd name="adj" fmla="val 45216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444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8283457" y="1940903"/>
              <a:ext cx="4120378" cy="4349433"/>
              <a:chOff x="8283457" y="1940903"/>
              <a:chExt cx="4120378" cy="4349433"/>
            </a:xfrm>
          </p:grpSpPr>
          <p:cxnSp>
            <p:nvCxnSpPr>
              <p:cNvPr id="27" name="Straight Connector 26"/>
              <p:cNvCxnSpPr/>
              <p:nvPr/>
            </p:nvCxnSpPr>
            <p:spPr>
              <a:xfrm flipV="1">
                <a:off x="8283964" y="1940903"/>
                <a:ext cx="0" cy="4240061"/>
              </a:xfrm>
              <a:prstGeom prst="line">
                <a:avLst/>
              </a:prstGeom>
              <a:ln w="34925">
                <a:solidFill>
                  <a:schemeClr val="accent2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8283457" y="6094196"/>
                <a:ext cx="118" cy="17325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Rectangle 99"/>
              <p:cNvSpPr/>
              <p:nvPr/>
            </p:nvSpPr>
            <p:spPr>
              <a:xfrm>
                <a:off x="8312922" y="6057133"/>
                <a:ext cx="4090913" cy="2332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2" name="Rectangle 151"/>
            <p:cNvSpPr/>
            <p:nvPr/>
          </p:nvSpPr>
          <p:spPr>
            <a:xfrm>
              <a:off x="7898506" y="5618076"/>
              <a:ext cx="7682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/>
                <a:t>READ</a:t>
              </a:r>
              <a:endParaRPr lang="en-US" sz="2000" dirty="0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1856638" y="2507027"/>
            <a:ext cx="6433695" cy="2849490"/>
            <a:chOff x="1854349" y="2629912"/>
            <a:chExt cx="6433695" cy="2849490"/>
          </a:xfrm>
        </p:grpSpPr>
        <p:sp>
          <p:nvSpPr>
            <p:cNvPr id="102" name="Freeform 101"/>
            <p:cNvSpPr/>
            <p:nvPr/>
          </p:nvSpPr>
          <p:spPr>
            <a:xfrm>
              <a:off x="1854349" y="5150224"/>
              <a:ext cx="1969064" cy="329178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3823287" y="2629912"/>
              <a:ext cx="4464757" cy="2524734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1847591" y="2683964"/>
            <a:ext cx="6440499" cy="2685256"/>
            <a:chOff x="1847591" y="2807936"/>
            <a:chExt cx="6440499" cy="2685256"/>
          </a:xfrm>
        </p:grpSpPr>
        <p:sp>
          <p:nvSpPr>
            <p:cNvPr id="106" name="Freeform 105"/>
            <p:cNvSpPr/>
            <p:nvPr/>
          </p:nvSpPr>
          <p:spPr>
            <a:xfrm>
              <a:off x="1847591" y="5252224"/>
              <a:ext cx="1988429" cy="240968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3830037" y="2807936"/>
              <a:ext cx="4458053" cy="2450520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5607856" y="3259198"/>
            <a:ext cx="33846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smtClean="0">
                <a:solidFill>
                  <a:srgbClr val="C00000"/>
                </a:solidFill>
              </a:rPr>
              <a:t>weaker </a:t>
            </a:r>
            <a:r>
              <a:rPr lang="en-US" sz="2400" b="1" i="1" dirty="0" smtClean="0"/>
              <a:t>cells have </a:t>
            </a:r>
            <a:r>
              <a:rPr lang="en-US" sz="2400" b="1" i="1" smtClean="0"/>
              <a:t>a </a:t>
            </a:r>
            <a:r>
              <a:rPr lang="en-US" sz="2400" b="1" i="1" smtClean="0">
                <a:solidFill>
                  <a:srgbClr val="C00000"/>
                </a:solidFill>
              </a:rPr>
              <a:t>higher</a:t>
            </a:r>
            <a:r>
              <a:rPr lang="en-US" sz="2400" b="1" i="1" dirty="0">
                <a:solidFill>
                  <a:srgbClr val="C00000"/>
                </a:solidFill>
              </a:rPr>
              <a:t> </a:t>
            </a:r>
            <a:r>
              <a:rPr lang="en-US" sz="2400" b="1" i="1" smtClean="0">
                <a:solidFill>
                  <a:srgbClr val="C00000"/>
                </a:solidFill>
              </a:rPr>
              <a:t>probability</a:t>
            </a:r>
            <a:r>
              <a:rPr lang="en-US" sz="2400" b="1" i="1" smtClean="0"/>
              <a:t> to fail</a:t>
            </a:r>
            <a:endParaRPr lang="en-US" sz="2400" b="1" i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63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95 -0.00671 L -0.23073 -0.19907 " pathEditMode="relative" rAng="0" ptsTypes="AA">
                                      <p:cBhvr>
                                        <p:cTn id="6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34" y="-96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" fill="hold"/>
                                        <p:tgtEl>
                                          <p:spTgt spid="42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-0.28941 -0.0011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97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The DRAM Latency PUF Evaluation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64" y="1306621"/>
            <a:ext cx="8603552" cy="5318753"/>
          </a:xfrm>
        </p:spPr>
        <p:txBody>
          <a:bodyPr/>
          <a:lstStyle/>
          <a:p>
            <a:r>
              <a:rPr lang="en-US" dirty="0" smtClean="0"/>
              <a:t>We generate PUF responses using </a:t>
            </a:r>
            <a:r>
              <a:rPr lang="en-US" b="1" dirty="0" smtClean="0">
                <a:solidFill>
                  <a:srgbClr val="C00000"/>
                </a:solidFill>
              </a:rPr>
              <a:t>latency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errors </a:t>
            </a:r>
            <a:r>
              <a:rPr lang="en-US" dirty="0" smtClean="0"/>
              <a:t>in a region of DRAM</a:t>
            </a:r>
          </a:p>
          <a:p>
            <a:endParaRPr lang="en-US" dirty="0" smtClean="0"/>
          </a:p>
          <a:p>
            <a:r>
              <a:rPr lang="en-US" dirty="0" smtClean="0"/>
              <a:t>The latency error patterns </a:t>
            </a:r>
            <a:r>
              <a:rPr lang="en-US" b="1" dirty="0" smtClean="0">
                <a:solidFill>
                  <a:srgbClr val="0070C0"/>
                </a:solidFill>
              </a:rPr>
              <a:t>satisfy PUF requirements</a:t>
            </a: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r>
              <a:rPr lang="en-US" dirty="0" smtClean="0"/>
              <a:t>The DRAM Latency PUF </a:t>
            </a:r>
            <a:r>
              <a:rPr lang="en-US" b="1" dirty="0" smtClean="0">
                <a:solidFill>
                  <a:srgbClr val="7030A0"/>
                </a:solidFill>
              </a:rPr>
              <a:t>generates PUF responses in 88.2ms</a:t>
            </a:r>
          </a:p>
          <a:p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72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5283200"/>
            <a:ext cx="8987622" cy="1324148"/>
          </a:xfrm>
        </p:spPr>
        <p:txBody>
          <a:bodyPr/>
          <a:lstStyle/>
          <a:p>
            <a:r>
              <a:rPr lang="en-US" dirty="0"/>
              <a:t>We are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orders of magnitude faster </a:t>
            </a:r>
            <a:r>
              <a:rPr lang="en-US" dirty="0"/>
              <a:t>than prior DRAM PUFs!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02" y="813916"/>
            <a:ext cx="8229600" cy="427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2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65017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256520"/>
            <a:ext cx="9144000" cy="205115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000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The DRAM Latency PUF: </a:t>
            </a:r>
            <a:br>
              <a:rPr lang="en-US" sz="5000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12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/>
            </a:r>
            <a:br>
              <a:rPr lang="en-US" sz="12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Quickly Evaluating Physical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Unclonable</a:t>
            </a: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 Functions </a:t>
            </a:r>
            <a:b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by Exploiting the Latency-Reliability Tradeoff </a:t>
            </a:r>
            <a:b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in Modern Commodity DRAM Devices</a:t>
            </a:r>
            <a:endParaRPr lang="en-US" sz="14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2801475"/>
            <a:ext cx="8686800" cy="724829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u="sng" dirty="0" err="1" smtClean="0">
                <a:latin typeface="Cambria"/>
                <a:cs typeface="Cambria"/>
              </a:rPr>
              <a:t>Jeremie</a:t>
            </a:r>
            <a:r>
              <a:rPr lang="en-US" sz="2400" b="1" u="sng" dirty="0" smtClean="0">
                <a:latin typeface="Cambria"/>
                <a:cs typeface="Cambria"/>
              </a:rPr>
              <a:t> S. Kim</a:t>
            </a:r>
            <a:r>
              <a:rPr lang="en-US" sz="2400" b="1" dirty="0" smtClean="0">
                <a:latin typeface="Cambria"/>
                <a:cs typeface="Cambria"/>
              </a:rPr>
              <a:t>    </a:t>
            </a:r>
            <a:r>
              <a:rPr lang="en-US" sz="2400" b="1" dirty="0" err="1" smtClean="0">
                <a:latin typeface="Cambria"/>
                <a:cs typeface="Cambria"/>
              </a:rPr>
              <a:t>Minesh</a:t>
            </a:r>
            <a:r>
              <a:rPr lang="en-US" sz="2400" b="1" dirty="0" smtClean="0">
                <a:latin typeface="Cambria"/>
                <a:cs typeface="Cambria"/>
              </a:rPr>
              <a:t> Patel  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Cambria"/>
                <a:cs typeface="Cambria"/>
              </a:rPr>
              <a:t>Hasan Hassan   </a:t>
            </a:r>
            <a:r>
              <a:rPr lang="en-US" sz="2400" b="1" dirty="0" err="1" smtClean="0">
                <a:latin typeface="Cambria"/>
                <a:cs typeface="Cambria"/>
              </a:rPr>
              <a:t>Onur</a:t>
            </a:r>
            <a:r>
              <a:rPr lang="en-US" sz="2400" b="1" dirty="0" smtClean="0">
                <a:latin typeface="Cambria"/>
                <a:cs typeface="Cambria"/>
              </a:rPr>
              <a:t> </a:t>
            </a:r>
            <a:r>
              <a:rPr lang="en-US" sz="2400" b="1" dirty="0" err="1" smtClean="0">
                <a:latin typeface="Cambria"/>
                <a:cs typeface="Cambria"/>
              </a:rPr>
              <a:t>Mutlu</a:t>
            </a:r>
            <a:r>
              <a:rPr lang="en-US" sz="2400" b="1" dirty="0" smtClean="0">
                <a:latin typeface="Cambria"/>
                <a:cs typeface="Cambria"/>
              </a:rPr>
              <a:t>  </a:t>
            </a:r>
            <a:endParaRPr lang="en-US" sz="2400" dirty="0"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82" y="59970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eaphages.org/media/institutions/Burgundy_CMU_JPG_Log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3" b="26959"/>
          <a:stretch/>
        </p:blipFill>
        <p:spPr bwMode="auto">
          <a:xfrm>
            <a:off x="4911164" y="5997065"/>
            <a:ext cx="4085528" cy="66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146" y="4987127"/>
            <a:ext cx="2472546" cy="71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94" y="4710650"/>
            <a:ext cx="1323444" cy="11234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892" y="3615592"/>
            <a:ext cx="1706059" cy="17060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89695" y="5182362"/>
            <a:ext cx="36344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QR Code for the paper</a:t>
            </a:r>
          </a:p>
          <a:p>
            <a:pPr algn="ctr"/>
            <a:r>
              <a:rPr lang="en-US" sz="900" u="sng" dirty="0">
                <a:solidFill>
                  <a:srgbClr val="00B0F0"/>
                </a:solidFill>
              </a:rPr>
              <a:t>https://</a:t>
            </a:r>
            <a:r>
              <a:rPr lang="en-US" sz="900" u="sng" dirty="0" err="1">
                <a:solidFill>
                  <a:srgbClr val="00B0F0"/>
                </a:solidFill>
              </a:rPr>
              <a:t>people.inf.ethz.ch</a:t>
            </a:r>
            <a:r>
              <a:rPr lang="en-US" sz="900" u="sng" dirty="0">
                <a:solidFill>
                  <a:srgbClr val="00B0F0"/>
                </a:solidFill>
              </a:rPr>
              <a:t>/</a:t>
            </a:r>
            <a:r>
              <a:rPr lang="en-US" sz="900" u="sng" dirty="0" err="1">
                <a:solidFill>
                  <a:srgbClr val="00B0F0"/>
                </a:solidFill>
              </a:rPr>
              <a:t>omutlu</a:t>
            </a:r>
            <a:r>
              <a:rPr lang="en-US" sz="900" u="sng" dirty="0">
                <a:solidFill>
                  <a:srgbClr val="00B0F0"/>
                </a:solidFill>
              </a:rPr>
              <a:t>/pub/dram-latency-puf_hpca18.pdf</a:t>
            </a:r>
          </a:p>
        </p:txBody>
      </p:sp>
    </p:spTree>
    <p:extLst>
      <p:ext uri="{BB962C8B-B14F-4D97-AF65-F5344CB8AC3E}">
        <p14:creationId xmlns:p14="http://schemas.microsoft.com/office/powerpoint/2010/main" val="1221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38808</TotalTime>
  <Words>838</Words>
  <Application>Microsoft Macintosh PowerPoint</Application>
  <PresentationFormat>On-screen Show (4:3)</PresentationFormat>
  <Paragraphs>99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Calibri Light</vt:lpstr>
      <vt:lpstr>Cambria</vt:lpstr>
      <vt:lpstr>Cambria Math</vt:lpstr>
      <vt:lpstr>Arial</vt:lpstr>
      <vt:lpstr>Office Theme</vt:lpstr>
      <vt:lpstr>The DRAM Latency PUF:   Quickly Evaluating Physical Unclonable Functions  by Exploiting the Latency-Reliability Tradeoff  in Modern Commodity DRAM Devices</vt:lpstr>
      <vt:lpstr>Motivation</vt:lpstr>
      <vt:lpstr>DRAM Latency Characterization of 223 LPDDR4 DRAM Devices</vt:lpstr>
      <vt:lpstr>DRAM Latency PUF Key Idea</vt:lpstr>
      <vt:lpstr>DRAM Accesses and Failures</vt:lpstr>
      <vt:lpstr>DRAM Accesses and Failures</vt:lpstr>
      <vt:lpstr>The DRAM Latency PUF Evaluation</vt:lpstr>
      <vt:lpstr>Results</vt:lpstr>
      <vt:lpstr>The DRAM Latency PUF:   Quickly Evaluating Physical Unclonable Functions  by Exploiting the Latency-Reliability Tradeoff  in Modern Commodity DRAM Devices</vt:lpstr>
    </vt:vector>
  </TitlesOfParts>
  <Company>Razer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Microsoft Office User</cp:lastModifiedBy>
  <cp:revision>2830</cp:revision>
  <dcterms:created xsi:type="dcterms:W3CDTF">2017-06-05T15:22:10Z</dcterms:created>
  <dcterms:modified xsi:type="dcterms:W3CDTF">2018-02-26T17:37:16Z</dcterms:modified>
</cp:coreProperties>
</file>