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6" r:id="rId4"/>
  </p:sldMasterIdLst>
  <p:notesMasterIdLst>
    <p:notesMasterId r:id="rId81"/>
  </p:notesMasterIdLst>
  <p:handoutMasterIdLst>
    <p:handoutMasterId r:id="rId82"/>
  </p:handoutMasterIdLst>
  <p:sldIdLst>
    <p:sldId id="2147471016" r:id="rId5"/>
    <p:sldId id="8633" r:id="rId6"/>
    <p:sldId id="1277" r:id="rId7"/>
    <p:sldId id="2147471018" r:id="rId8"/>
    <p:sldId id="2147471019" r:id="rId9"/>
    <p:sldId id="2147471020" r:id="rId10"/>
    <p:sldId id="2147470960" r:id="rId11"/>
    <p:sldId id="2147471022" r:id="rId12"/>
    <p:sldId id="2147471024" r:id="rId13"/>
    <p:sldId id="2147471030" r:id="rId14"/>
    <p:sldId id="2147471031" r:id="rId15"/>
    <p:sldId id="2147471026" r:id="rId16"/>
    <p:sldId id="2147471027" r:id="rId17"/>
    <p:sldId id="2147471028" r:id="rId18"/>
    <p:sldId id="2147471033" r:id="rId19"/>
    <p:sldId id="2147471002" r:id="rId20"/>
    <p:sldId id="7939" r:id="rId21"/>
    <p:sldId id="8651" r:id="rId22"/>
    <p:sldId id="2147470932" r:id="rId23"/>
    <p:sldId id="2147471050" r:id="rId24"/>
    <p:sldId id="2147470969" r:id="rId25"/>
    <p:sldId id="8652" r:id="rId26"/>
    <p:sldId id="2147471032" r:id="rId27"/>
    <p:sldId id="2147470971" r:id="rId28"/>
    <p:sldId id="2147470972" r:id="rId29"/>
    <p:sldId id="2147471001" r:id="rId30"/>
    <p:sldId id="2147471034" r:id="rId31"/>
    <p:sldId id="2147471040" r:id="rId32"/>
    <p:sldId id="2147471046" r:id="rId33"/>
    <p:sldId id="2147470977" r:id="rId34"/>
    <p:sldId id="2147470975" r:id="rId35"/>
    <p:sldId id="2147471041" r:id="rId36"/>
    <p:sldId id="2147471047" r:id="rId37"/>
    <p:sldId id="2147471042" r:id="rId38"/>
    <p:sldId id="2147470980" r:id="rId39"/>
    <p:sldId id="2147470981" r:id="rId40"/>
    <p:sldId id="2147471043" r:id="rId41"/>
    <p:sldId id="2147470985" r:id="rId42"/>
    <p:sldId id="2147471044" r:id="rId43"/>
    <p:sldId id="2147471058" r:id="rId44"/>
    <p:sldId id="2147470992" r:id="rId45"/>
    <p:sldId id="2147470984" r:id="rId46"/>
    <p:sldId id="2147470993" r:id="rId47"/>
    <p:sldId id="2147471053" r:id="rId48"/>
    <p:sldId id="2147471068" r:id="rId49"/>
    <p:sldId id="2147471067" r:id="rId50"/>
    <p:sldId id="2147471069" r:id="rId51"/>
    <p:sldId id="2147470997" r:id="rId52"/>
    <p:sldId id="2147470998" r:id="rId53"/>
    <p:sldId id="2147471000" r:id="rId54"/>
    <p:sldId id="2147470999" r:id="rId55"/>
    <p:sldId id="2147471015" r:id="rId56"/>
    <p:sldId id="2147471059" r:id="rId57"/>
    <p:sldId id="2147471060" r:id="rId58"/>
    <p:sldId id="2147471061" r:id="rId59"/>
    <p:sldId id="2147471062" r:id="rId60"/>
    <p:sldId id="2147471063" r:id="rId61"/>
    <p:sldId id="2147471070" r:id="rId62"/>
    <p:sldId id="2147471071" r:id="rId63"/>
    <p:sldId id="2147471073" r:id="rId64"/>
    <p:sldId id="2147471074" r:id="rId65"/>
    <p:sldId id="2147471075" r:id="rId66"/>
    <p:sldId id="2147471076" r:id="rId67"/>
    <p:sldId id="2147471077" r:id="rId68"/>
    <p:sldId id="2147471078" r:id="rId69"/>
    <p:sldId id="2147471079" r:id="rId70"/>
    <p:sldId id="2147471080" r:id="rId71"/>
    <p:sldId id="2147470994" r:id="rId72"/>
    <p:sldId id="2147471081" r:id="rId73"/>
    <p:sldId id="2147470995" r:id="rId74"/>
    <p:sldId id="7347" r:id="rId75"/>
    <p:sldId id="7325" r:id="rId76"/>
    <p:sldId id="7326" r:id="rId77"/>
    <p:sldId id="7310" r:id="rId78"/>
    <p:sldId id="2147471072" r:id="rId79"/>
    <p:sldId id="2147471048" r:id="rId8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6DBF090-1948-441F-AF65-67B3BB670B57}">
          <p14:sldIdLst>
            <p14:sldId id="2147471016"/>
            <p14:sldId id="8633"/>
            <p14:sldId id="1277"/>
            <p14:sldId id="2147471018"/>
            <p14:sldId id="2147471019"/>
            <p14:sldId id="2147471020"/>
            <p14:sldId id="2147470960"/>
            <p14:sldId id="2147471022"/>
            <p14:sldId id="2147471024"/>
            <p14:sldId id="2147471030"/>
            <p14:sldId id="2147471031"/>
            <p14:sldId id="2147471026"/>
            <p14:sldId id="2147471027"/>
            <p14:sldId id="2147471028"/>
            <p14:sldId id="2147471033"/>
            <p14:sldId id="2147471002"/>
            <p14:sldId id="7939"/>
            <p14:sldId id="8651"/>
            <p14:sldId id="2147470932"/>
            <p14:sldId id="2147471050"/>
            <p14:sldId id="2147470969"/>
            <p14:sldId id="8652"/>
            <p14:sldId id="2147471032"/>
            <p14:sldId id="2147470971"/>
            <p14:sldId id="2147470972"/>
            <p14:sldId id="2147471001"/>
            <p14:sldId id="2147471034"/>
            <p14:sldId id="2147471040"/>
            <p14:sldId id="2147471046"/>
            <p14:sldId id="2147470977"/>
            <p14:sldId id="2147470975"/>
            <p14:sldId id="2147471041"/>
            <p14:sldId id="2147471047"/>
            <p14:sldId id="2147471042"/>
            <p14:sldId id="2147470980"/>
            <p14:sldId id="2147470981"/>
            <p14:sldId id="2147471043"/>
            <p14:sldId id="2147470985"/>
            <p14:sldId id="2147471044"/>
            <p14:sldId id="2147471058"/>
            <p14:sldId id="2147470992"/>
            <p14:sldId id="2147470984"/>
            <p14:sldId id="2147470993"/>
            <p14:sldId id="2147471053"/>
            <p14:sldId id="2147471068"/>
            <p14:sldId id="2147471067"/>
            <p14:sldId id="2147471069"/>
            <p14:sldId id="2147470997"/>
            <p14:sldId id="2147470998"/>
            <p14:sldId id="2147471000"/>
            <p14:sldId id="2147470999"/>
            <p14:sldId id="2147471015"/>
            <p14:sldId id="2147471059"/>
            <p14:sldId id="2147471060"/>
            <p14:sldId id="2147471061"/>
            <p14:sldId id="2147471062"/>
            <p14:sldId id="2147471063"/>
            <p14:sldId id="2147471070"/>
            <p14:sldId id="2147471071"/>
            <p14:sldId id="2147471073"/>
            <p14:sldId id="2147471074"/>
            <p14:sldId id="2147471075"/>
            <p14:sldId id="2147471076"/>
            <p14:sldId id="2147471077"/>
            <p14:sldId id="2147471078"/>
            <p14:sldId id="2147471079"/>
            <p14:sldId id="2147471080"/>
            <p14:sldId id="2147470994"/>
            <p14:sldId id="2147471081"/>
            <p14:sldId id="2147470995"/>
            <p14:sldId id="7347"/>
            <p14:sldId id="7325"/>
            <p14:sldId id="7326"/>
            <p14:sldId id="7310"/>
            <p14:sldId id="2147471072"/>
            <p14:sldId id="2147471048"/>
          </p14:sldIdLst>
        </p14:section>
      </p14:sectionLst>
    </p:ext>
    <p:ext uri="{EFAFB233-063F-42B5-8137-9DF3F51BA10A}">
      <p15:sldGuideLst xmlns:p15="http://schemas.microsoft.com/office/powerpoint/2012/main">
        <p15:guide id="1" pos="2112" userDrawn="1">
          <p15:clr>
            <a:srgbClr val="A4A3A4"/>
          </p15:clr>
        </p15:guide>
        <p15:guide id="3" orient="horz" pos="2136" userDrawn="1">
          <p15:clr>
            <a:srgbClr val="A4A3A4"/>
          </p15:clr>
        </p15:guide>
        <p15:guide id="4" pos="168" userDrawn="1">
          <p15:clr>
            <a:srgbClr val="A4A3A4"/>
          </p15:clr>
        </p15:guide>
        <p15:guide id="5"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2A5BA"/>
    <a:srgbClr val="1FBAA1"/>
    <a:srgbClr val="6D40DC"/>
    <a:srgbClr val="F2CED2"/>
    <a:srgbClr val="C00000"/>
    <a:srgbClr val="54774B"/>
    <a:srgbClr val="FFFFFF"/>
    <a:srgbClr val="B45F07"/>
    <a:srgbClr val="1B587C"/>
    <a:srgbClr val="A424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840" autoAdjust="0"/>
    <p:restoredTop sz="62695" autoAdjust="0"/>
  </p:normalViewPr>
  <p:slideViewPr>
    <p:cSldViewPr snapToGrid="0" showGuides="1">
      <p:cViewPr varScale="1">
        <p:scale>
          <a:sx n="74" d="100"/>
          <a:sy n="74" d="100"/>
        </p:scale>
        <p:origin x="3344" y="176"/>
      </p:cViewPr>
      <p:guideLst>
        <p:guide pos="2112"/>
        <p:guide orient="horz" pos="2136"/>
        <p:guide pos="168"/>
        <p:guide pos="2880"/>
      </p:guideLst>
    </p:cSldViewPr>
  </p:slideViewPr>
  <p:notesTextViewPr>
    <p:cViewPr>
      <p:scale>
        <a:sx n="200" d="100"/>
        <a:sy n="200" d="100"/>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viewProps" Target="viewProps.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5" Type="http://schemas.openxmlformats.org/officeDocument/2006/relationships/slide" Target="slides/slide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notesMaster" Target="notesMasters/notesMaster1.xml"/><Relationship Id="rId86"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61" Type="http://schemas.openxmlformats.org/officeDocument/2006/relationships/slide" Target="slides/slide57.xml"/><Relationship Id="rId8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a16="http://schemas.microsoft.com/office/drawing/2014/main" id="{E39436ED-3A2F-2862-8073-0D924C0C89E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Veri Yer Tutucusu 2">
            <a:extLst>
              <a:ext uri="{FF2B5EF4-FFF2-40B4-BE49-F238E27FC236}">
                <a16:creationId xmlns:a16="http://schemas.microsoft.com/office/drawing/2014/main" id="{BA063A85-8898-4D61-9A7F-A273E2C7F07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87DB3DB-4725-4A1F-B97D-1A64A147E1D9}" type="datetimeFigureOut">
              <a:rPr lang="en-US" smtClean="0"/>
              <a:t>10/21/25</a:t>
            </a:fld>
            <a:endParaRPr lang="en-US"/>
          </a:p>
        </p:txBody>
      </p:sp>
      <p:sp>
        <p:nvSpPr>
          <p:cNvPr id="4" name="Alt Bilgi Yer Tutucusu 3">
            <a:extLst>
              <a:ext uri="{FF2B5EF4-FFF2-40B4-BE49-F238E27FC236}">
                <a16:creationId xmlns:a16="http://schemas.microsoft.com/office/drawing/2014/main" id="{1726CC8C-E2AA-0F50-59D6-6A2535884E3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ayt Numarası Yer Tutucusu 4">
            <a:extLst>
              <a:ext uri="{FF2B5EF4-FFF2-40B4-BE49-F238E27FC236}">
                <a16:creationId xmlns:a16="http://schemas.microsoft.com/office/drawing/2014/main" id="{81AA988F-7565-0EB9-D6B5-A22EF7ACF21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FEDECAA-E259-492A-83E2-C467E144FC47}" type="slidenum">
              <a:rPr lang="en-US" smtClean="0"/>
              <a:t>‹#›</a:t>
            </a:fld>
            <a:endParaRPr lang="en-US"/>
          </a:p>
        </p:txBody>
      </p:sp>
    </p:spTree>
    <p:extLst>
      <p:ext uri="{BB962C8B-B14F-4D97-AF65-F5344CB8AC3E}">
        <p14:creationId xmlns:p14="http://schemas.microsoft.com/office/powerpoint/2010/main" val="295678560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8CEDFB7-0D3C-2A40-A7FB-460635D72FF1}" type="datetimeFigureOut">
              <a:rPr lang="en-US" smtClean="0"/>
              <a:t>10/21/25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215BD74-A3FE-8D41-A5F8-7391B7541C41}" type="slidenum">
              <a:rPr lang="en-US" smtClean="0"/>
              <a:t>‹#›</a:t>
            </a:fld>
            <a:endParaRPr lang="en-US"/>
          </a:p>
        </p:txBody>
      </p:sp>
    </p:spTree>
    <p:extLst>
      <p:ext uri="{BB962C8B-B14F-4D97-AF65-F5344CB8AC3E}">
        <p14:creationId xmlns:p14="http://schemas.microsoft.com/office/powerpoint/2010/main" val="122486824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992858-8C24-F083-D437-87FB536AF6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3D3D9F-1567-56DB-685F-AA0317ABADE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124671C-A2B2-E5CD-5DAC-553A714B05D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Hello, I am Ismail Emir Yuksel.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 will be presenting our work, </a:t>
            </a:r>
            <a:r>
              <a:rPr lang="en-US" sz="1200" b="1" i="1" dirty="0" err="1">
                <a:solidFill>
                  <a:schemeClr val="bg1"/>
                </a:solidFill>
              </a:rPr>
              <a:t>ColumnDisturb</a:t>
            </a:r>
            <a:r>
              <a:rPr lang="en-US" sz="1200" b="1" i="1" dirty="0">
                <a:solidFill>
                  <a:schemeClr val="bg1"/>
                </a:solidFill>
              </a:rPr>
              <a:t> [..]</a:t>
            </a:r>
            <a:endParaRPr lang="en-US" baseline="0" dirty="0"/>
          </a:p>
        </p:txBody>
      </p:sp>
      <p:sp>
        <p:nvSpPr>
          <p:cNvPr id="5" name="Slayt Numarası Yer Tutucusu 4">
            <a:extLst>
              <a:ext uri="{FF2B5EF4-FFF2-40B4-BE49-F238E27FC236}">
                <a16:creationId xmlns:a16="http://schemas.microsoft.com/office/drawing/2014/main" id="{A302B127-4AFC-DDBC-A404-111C71834F3E}"/>
              </a:ext>
            </a:extLst>
          </p:cNvPr>
          <p:cNvSpPr>
            <a:spLocks noGrp="1"/>
          </p:cNvSpPr>
          <p:nvPr>
            <p:ph type="sldNum" sz="quarter" idx="5"/>
          </p:nvPr>
        </p:nvSpPr>
        <p:spPr/>
        <p:txBody>
          <a:bodyPr/>
          <a:lstStyle/>
          <a:p>
            <a:fld id="{9215BD74-A3FE-8D41-A5F8-7391B7541C41}" type="slidenum">
              <a:rPr lang="en-US" smtClean="0"/>
              <a:t>1</a:t>
            </a:fld>
            <a:endParaRPr lang="en-US"/>
          </a:p>
        </p:txBody>
      </p:sp>
    </p:spTree>
    <p:extLst>
      <p:ext uri="{BB962C8B-B14F-4D97-AF65-F5344CB8AC3E}">
        <p14:creationId xmlns:p14="http://schemas.microsoft.com/office/powerpoint/2010/main" val="33362418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This is a typical DRAM-based computing system with a CPU </a:t>
            </a:r>
            <a:r>
              <a:rPr lang="en-US" b="1" dirty="0"/>
              <a:t>[CLICK] </a:t>
            </a:r>
            <a:r>
              <a:rPr lang="en-US" b="0" dirty="0"/>
              <a:t>and a DRAM module with multiple DRAM chips.</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281448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D214C9-A525-33B4-B1F5-2829174FC2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F04604-F4B5-F2FC-F6CA-0572606763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A21A9A8-C162-5465-3C03-ADEC136DD5DC}"/>
              </a:ext>
            </a:extLst>
          </p:cNvPr>
          <p:cNvSpPr>
            <a:spLocks noGrp="1"/>
          </p:cNvSpPr>
          <p:nvPr>
            <p:ph type="body" idx="1"/>
          </p:nvPr>
        </p:nvSpPr>
        <p:spPr/>
        <p:txBody>
          <a:bodyPr/>
          <a:lstStyle/>
          <a:p>
            <a:r>
              <a:rPr lang="en-US" b="1" dirty="0"/>
              <a:t>[CLICKx2] </a:t>
            </a:r>
            <a:r>
              <a:rPr lang="en-US" dirty="0"/>
              <a:t>Each chip contains multiple banks </a:t>
            </a:r>
          </a:p>
          <a:p>
            <a:r>
              <a:rPr lang="en-US" b="1" dirty="0"/>
              <a:t>[CLICK] </a:t>
            </a:r>
            <a:r>
              <a:rPr lang="en-US" dirty="0"/>
              <a:t>Each bank is composed of multiple subarrays and sense amplifiers </a:t>
            </a:r>
          </a:p>
          <a:p>
            <a:r>
              <a:rPr lang="en-US" b="1" dirty="0"/>
              <a:t>[CLICK] </a:t>
            </a:r>
            <a:r>
              <a:rPr lang="en-US" dirty="0"/>
              <a:t>And within each subarray, there is a two dimensional array of DRAM cells. </a:t>
            </a:r>
          </a:p>
          <a:p>
            <a:r>
              <a:rPr lang="en-US" b="1" dirty="0"/>
              <a:t>[CLICK] </a:t>
            </a:r>
            <a:r>
              <a:rPr lang="en-US" dirty="0"/>
              <a:t>These cells are organized into rows that are selected using </a:t>
            </a:r>
            <a:r>
              <a:rPr lang="en-US" dirty="0" err="1"/>
              <a:t>wordlines</a:t>
            </a:r>
            <a:r>
              <a:rPr lang="en-US" dirty="0"/>
              <a:t> </a:t>
            </a:r>
          </a:p>
          <a:p>
            <a:r>
              <a:rPr lang="en-US" b="1" dirty="0"/>
              <a:t>[CLICK] </a:t>
            </a:r>
            <a:r>
              <a:rPr lang="en-US" dirty="0"/>
              <a:t>And the cells are connected to a row of sense amplifiers via </a:t>
            </a:r>
            <a:r>
              <a:rPr lang="en-US" dirty="0" err="1"/>
              <a:t>bitlines</a:t>
            </a:r>
            <a:r>
              <a:rPr lang="en-US" dirty="0"/>
              <a:t>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 access data in a row, you need to activate the row and too many repeated activations can lead to</a:t>
            </a:r>
          </a:p>
          <a:p>
            <a:endParaRPr lang="en-US" dirty="0"/>
          </a:p>
        </p:txBody>
      </p:sp>
      <p:sp>
        <p:nvSpPr>
          <p:cNvPr id="5" name="Slayt Numarası Yer Tutucusu 4">
            <a:extLst>
              <a:ext uri="{FF2B5EF4-FFF2-40B4-BE49-F238E27FC236}">
                <a16:creationId xmlns:a16="http://schemas.microsoft.com/office/drawing/2014/main" id="{5808B794-0F8A-A862-D78C-0262DD016E91}"/>
              </a:ext>
            </a:extLst>
          </p:cNvPr>
          <p:cNvSpPr>
            <a:spLocks noGrp="1"/>
          </p:cNvSpPr>
          <p:nvPr>
            <p:ph type="sldNum" sz="quarter" idx="5"/>
          </p:nvPr>
        </p:nvSpPr>
        <p:spPr/>
        <p:txBody>
          <a:bodyPr/>
          <a:lstStyle/>
          <a:p>
            <a:fld id="{9215BD74-A3FE-8D41-A5F8-7391B7541C41}" type="slidenum">
              <a:rPr lang="en-US" smtClean="0"/>
              <a:t>3</a:t>
            </a:fld>
            <a:endParaRPr lang="en-US"/>
          </a:p>
        </p:txBody>
      </p:sp>
    </p:spTree>
    <p:extLst>
      <p:ext uri="{BB962C8B-B14F-4D97-AF65-F5344CB8AC3E}">
        <p14:creationId xmlns:p14="http://schemas.microsoft.com/office/powerpoint/2010/main" val="39739191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CF2305-F548-7599-4478-D67E552BF6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359CDB-CB0E-8483-BCFD-031B29FAE70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8880E1-9DEF-E63E-263E-57F4D1360B9D}"/>
              </a:ext>
            </a:extLst>
          </p:cNvPr>
          <p:cNvSpPr>
            <a:spLocks noGrp="1"/>
          </p:cNvSpPr>
          <p:nvPr>
            <p:ph type="body" idx="1"/>
          </p:nvPr>
        </p:nvSpPr>
        <p:spPr/>
        <p:txBody>
          <a:bodyPr/>
          <a:lstStyle/>
          <a:p>
            <a:endParaRPr lang="en-US" dirty="0"/>
          </a:p>
          <a:p>
            <a:r>
              <a:rPr lang="en-US" b="1" dirty="0"/>
              <a:t>[CLICK] </a:t>
            </a:r>
            <a:r>
              <a:rPr lang="en-US" b="0" dirty="0"/>
              <a:t>Read disturbance bitflips have significant system-level implications because they break memory isolation</a:t>
            </a:r>
          </a:p>
          <a:p>
            <a:r>
              <a:rPr lang="en-US" b="1" dirty="0"/>
              <a:t>[CLICK] A prominent example is </a:t>
            </a:r>
            <a:r>
              <a:rPr lang="en-US" b="1" dirty="0" err="1"/>
              <a:t>RowHammer</a:t>
            </a:r>
            <a:endParaRPr lang="en-US" b="1" dirty="0"/>
          </a:p>
          <a:p>
            <a:endParaRPr lang="en-US" b="1" dirty="0"/>
          </a:p>
          <a:p>
            <a:r>
              <a:rPr lang="en-US" b="1" dirty="0"/>
              <a:t>[CLICK] </a:t>
            </a:r>
            <a:r>
              <a:rPr lang="en-US" dirty="0"/>
              <a:t>Let me illustrate </a:t>
            </a:r>
            <a:r>
              <a:rPr lang="en-US" dirty="0" err="1"/>
              <a:t>RowHammer</a:t>
            </a:r>
            <a:r>
              <a:rPr lang="en-US" dirty="0"/>
              <a:t> </a:t>
            </a:r>
            <a:br>
              <a:rPr lang="en-US" dirty="0"/>
            </a:br>
            <a:r>
              <a:rPr lang="en-US" b="1" dirty="0"/>
              <a:t>[CLICK] </a:t>
            </a:r>
            <a:r>
              <a:rPr lang="en-US" dirty="0"/>
              <a:t>Here we have three subarrays one on the top, one in the middle between sense amplifiers, and one in the bottom</a:t>
            </a:r>
          </a:p>
          <a:p>
            <a:r>
              <a:rPr lang="en-US" b="1" dirty="0"/>
              <a:t>[CLICK] E</a:t>
            </a:r>
            <a:r>
              <a:rPr lang="en-US" dirty="0"/>
              <a:t>ach circle is a DRAM cell and purple boxes are sense amplifiers</a:t>
            </a:r>
          </a:p>
        </p:txBody>
      </p:sp>
      <p:sp>
        <p:nvSpPr>
          <p:cNvPr id="4" name="Slide Number Placeholder 3">
            <a:extLst>
              <a:ext uri="{FF2B5EF4-FFF2-40B4-BE49-F238E27FC236}">
                <a16:creationId xmlns:a16="http://schemas.microsoft.com/office/drawing/2014/main" id="{F85D00DA-F6E6-000B-AFEE-7906AE71509A}"/>
              </a:ext>
            </a:extLst>
          </p:cNvPr>
          <p:cNvSpPr>
            <a:spLocks noGrp="1"/>
          </p:cNvSpPr>
          <p:nvPr>
            <p:ph type="sldNum" sz="quarter" idx="5"/>
          </p:nvPr>
        </p:nvSpPr>
        <p:spPr/>
        <p:txBody>
          <a:bodyPr/>
          <a:lstStyle/>
          <a:p>
            <a:fld id="{9215BD74-A3FE-8D41-A5F8-7391B7541C41}" type="slidenum">
              <a:rPr lang="en-US" smtClean="0"/>
              <a:t>4</a:t>
            </a:fld>
            <a:endParaRPr lang="en-US"/>
          </a:p>
        </p:txBody>
      </p:sp>
    </p:spTree>
    <p:extLst>
      <p:ext uri="{BB962C8B-B14F-4D97-AF65-F5344CB8AC3E}">
        <p14:creationId xmlns:p14="http://schemas.microsoft.com/office/powerpoint/2010/main" val="7102038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B4CF2E-3B2A-8807-4102-3933968F18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4B0731-65F8-BFBC-2A95-14E4EC4BB5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D9A218D-FB1F-FB4B-62C6-FAD42F7E18C7}"/>
              </a:ext>
            </a:extLst>
          </p:cNvPr>
          <p:cNvSpPr>
            <a:spLocks noGrp="1"/>
          </p:cNvSpPr>
          <p:nvPr>
            <p:ph type="body" idx="1"/>
          </p:nvPr>
        </p:nvSpPr>
        <p:spPr/>
        <p:txBody>
          <a:bodyPr/>
          <a:lstStyle/>
          <a:p>
            <a:r>
              <a:rPr lang="en-US" b="1" dirty="0"/>
              <a:t>[CLICK] </a:t>
            </a:r>
            <a:r>
              <a:rPr lang="en-US" dirty="0"/>
              <a:t>To induce </a:t>
            </a:r>
            <a:r>
              <a:rPr lang="en-US" dirty="0" err="1"/>
              <a:t>RowHammer</a:t>
            </a:r>
            <a:r>
              <a:rPr lang="en-US" dirty="0"/>
              <a:t> bitflips, we repeatedly open and close a DRAM row called aggressor row</a:t>
            </a:r>
          </a:p>
          <a:p>
            <a:r>
              <a:rPr lang="en-US" b="1" dirty="0"/>
              <a:t>[CLICK] </a:t>
            </a:r>
            <a:r>
              <a:rPr lang="en-US" dirty="0"/>
              <a:t>Too many activations causes bitflips in adjacent rows in the same subarray, and rows that experience bitflips are called victim rows</a:t>
            </a:r>
          </a:p>
        </p:txBody>
      </p:sp>
      <p:sp>
        <p:nvSpPr>
          <p:cNvPr id="4" name="Slide Number Placeholder 3">
            <a:extLst>
              <a:ext uri="{FF2B5EF4-FFF2-40B4-BE49-F238E27FC236}">
                <a16:creationId xmlns:a16="http://schemas.microsoft.com/office/drawing/2014/main" id="{C6BD338C-1114-9A5E-7DAF-D93AE34DCC84}"/>
              </a:ext>
            </a:extLst>
          </p:cNvPr>
          <p:cNvSpPr>
            <a:spLocks noGrp="1"/>
          </p:cNvSpPr>
          <p:nvPr>
            <p:ph type="sldNum" sz="quarter" idx="5"/>
          </p:nvPr>
        </p:nvSpPr>
        <p:spPr/>
        <p:txBody>
          <a:bodyPr/>
          <a:lstStyle/>
          <a:p>
            <a:fld id="{9215BD74-A3FE-8D41-A5F8-7391B7541C41}" type="slidenum">
              <a:rPr lang="en-US" smtClean="0"/>
              <a:t>5</a:t>
            </a:fld>
            <a:endParaRPr lang="en-US"/>
          </a:p>
        </p:txBody>
      </p:sp>
    </p:spTree>
    <p:extLst>
      <p:ext uri="{BB962C8B-B14F-4D97-AF65-F5344CB8AC3E}">
        <p14:creationId xmlns:p14="http://schemas.microsoft.com/office/powerpoint/2010/main" val="7907694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13FC79-F3F1-3BB9-EC6A-AAC5B008B1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483FDC-41AB-FF17-0A35-DA33722A0F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604849-154C-2339-3FB6-4FDEA2849002}"/>
              </a:ext>
            </a:extLst>
          </p:cNvPr>
          <p:cNvSpPr>
            <a:spLocks noGrp="1"/>
          </p:cNvSpPr>
          <p:nvPr>
            <p:ph type="body" idx="1"/>
          </p:nvPr>
        </p:nvSpPr>
        <p:spPr/>
        <p:txBody>
          <a:bodyPr/>
          <a:lstStyle/>
          <a:p>
            <a:r>
              <a:rPr lang="en-US" b="1" dirty="0"/>
              <a:t>[CLICK] </a:t>
            </a:r>
            <a:r>
              <a:rPr lang="en-US" dirty="0"/>
              <a:t>There is also another read disturbance phenomenon called </a:t>
            </a:r>
            <a:r>
              <a:rPr lang="en-US" dirty="0" err="1"/>
              <a:t>RowPress</a:t>
            </a:r>
            <a:endParaRPr lang="en-US" dirty="0"/>
          </a:p>
          <a:p>
            <a:r>
              <a:rPr lang="en-US" b="1" dirty="0"/>
              <a:t>[CLICK] </a:t>
            </a:r>
            <a:r>
              <a:rPr lang="en-US" b="0" dirty="0"/>
              <a:t>In </a:t>
            </a:r>
            <a:r>
              <a:rPr lang="en-US" b="0" dirty="0" err="1"/>
              <a:t>RowPress</a:t>
            </a:r>
            <a:r>
              <a:rPr lang="en-US" b="0" dirty="0"/>
              <a:t>, instead of hammering we keep the aggressor row open for a long time to induce bitflips in again adjacent rows in the same subarray</a:t>
            </a:r>
            <a:endParaRPr lang="en-US" b="1" dirty="0"/>
          </a:p>
        </p:txBody>
      </p:sp>
      <p:sp>
        <p:nvSpPr>
          <p:cNvPr id="4" name="Slide Number Placeholder 3">
            <a:extLst>
              <a:ext uri="{FF2B5EF4-FFF2-40B4-BE49-F238E27FC236}">
                <a16:creationId xmlns:a16="http://schemas.microsoft.com/office/drawing/2014/main" id="{DF2D88A5-3AFC-45E7-E527-1E49ECD62CB4}"/>
              </a:ext>
            </a:extLst>
          </p:cNvPr>
          <p:cNvSpPr>
            <a:spLocks noGrp="1"/>
          </p:cNvSpPr>
          <p:nvPr>
            <p:ph type="sldNum" sz="quarter" idx="5"/>
          </p:nvPr>
        </p:nvSpPr>
        <p:spPr/>
        <p:txBody>
          <a:bodyPr/>
          <a:lstStyle/>
          <a:p>
            <a:fld id="{9215BD74-A3FE-8D41-A5F8-7391B7541C41}" type="slidenum">
              <a:rPr lang="en-US" smtClean="0"/>
              <a:t>6</a:t>
            </a:fld>
            <a:endParaRPr lang="en-US"/>
          </a:p>
        </p:txBody>
      </p:sp>
    </p:spTree>
    <p:extLst>
      <p:ext uri="{BB962C8B-B14F-4D97-AF65-F5344CB8AC3E}">
        <p14:creationId xmlns:p14="http://schemas.microsoft.com/office/powerpoint/2010/main" val="35923104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summarize,</a:t>
            </a:r>
            <a:br>
              <a:rPr lang="en-US" dirty="0"/>
            </a:br>
            <a:endParaRPr lang="en-US" dirty="0"/>
          </a:p>
          <a:p>
            <a:r>
              <a:rPr lang="en-US" b="1" dirty="0"/>
              <a:t>[CLICK] </a:t>
            </a:r>
            <a:r>
              <a:rPr lang="en-US" dirty="0" err="1"/>
              <a:t>RowHammer</a:t>
            </a:r>
            <a:r>
              <a:rPr lang="en-US" dirty="0"/>
              <a:t> and </a:t>
            </a:r>
            <a:r>
              <a:rPr lang="en-US" dirty="0" err="1"/>
              <a:t>RowPress</a:t>
            </a:r>
            <a:r>
              <a:rPr lang="en-US" dirty="0"/>
              <a:t> are row-based read disturbance phenomena and they affect only a few neighboring victim rows</a:t>
            </a:r>
            <a:br>
              <a:rPr lang="en-US" dirty="0"/>
            </a:br>
            <a:br>
              <a:rPr lang="en-US" dirty="0"/>
            </a:br>
            <a:r>
              <a:rPr lang="en-US" b="1" dirty="0"/>
              <a:t>[CLICK] </a:t>
            </a:r>
            <a:r>
              <a:rPr lang="en-US" dirty="0"/>
              <a:t>As a result, most of the mitigations (including state-of-the-art industry and academia solutions) work by</a:t>
            </a:r>
            <a:br>
              <a:rPr lang="en-US" dirty="0"/>
            </a:br>
            <a:r>
              <a:rPr lang="en-US" b="1" dirty="0"/>
              <a:t>[CLICK] </a:t>
            </a:r>
            <a:r>
              <a:rPr lang="en-US" dirty="0"/>
              <a:t>First, detecting high row activation count and/or high row open time</a:t>
            </a:r>
            <a:br>
              <a:rPr lang="en-US" dirty="0"/>
            </a:br>
            <a:r>
              <a:rPr lang="en-US" b="1" dirty="0"/>
              <a:t>[CLICK] </a:t>
            </a:r>
            <a:r>
              <a:rPr lang="en-US" dirty="0"/>
              <a:t>Second, they refresh a few neighboring rows</a:t>
            </a:r>
          </a:p>
          <a:p>
            <a:endParaRPr lang="en-US" dirty="0"/>
          </a:p>
          <a:p>
            <a:endParaRPr lang="en-US" dirty="0"/>
          </a:p>
          <a:p>
            <a:r>
              <a:rPr lang="en-US" b="1" dirty="0"/>
              <a:t>[CLICK] </a:t>
            </a:r>
            <a:r>
              <a:rPr lang="en-US" dirty="0"/>
              <a:t>Detecting and refreshing even only a few neighboring rows is shown to be a difficult problem. People are still publishing papers developing new solutions to solve this problem</a:t>
            </a:r>
            <a:br>
              <a:rPr lang="en-US" dirty="0"/>
            </a:br>
            <a:endParaRPr lang="en-US" dirty="0"/>
          </a:p>
        </p:txBody>
      </p:sp>
      <p:sp>
        <p:nvSpPr>
          <p:cNvPr id="4" name="Slide Number Placeholder 3"/>
          <p:cNvSpPr>
            <a:spLocks noGrp="1"/>
          </p:cNvSpPr>
          <p:nvPr>
            <p:ph type="sldNum" sz="quarter" idx="5"/>
          </p:nvPr>
        </p:nvSpPr>
        <p:spPr/>
        <p:txBody>
          <a:bodyPr/>
          <a:lstStyle/>
          <a:p>
            <a:fld id="{9215BD74-A3FE-8D41-A5F8-7391B7541C41}" type="slidenum">
              <a:rPr lang="en-US" smtClean="0"/>
              <a:t>7</a:t>
            </a:fld>
            <a:endParaRPr lang="en-US"/>
          </a:p>
        </p:txBody>
      </p:sp>
    </p:spTree>
    <p:extLst>
      <p:ext uri="{BB962C8B-B14F-4D97-AF65-F5344CB8AC3E}">
        <p14:creationId xmlns:p14="http://schemas.microsoft.com/office/powerpoint/2010/main" val="9847880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4652B7-2A07-6E72-701A-A7643AF23E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8A7666-105C-FD8C-3E5E-C03AB4429A5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70891F-0B06-3D0E-A3DE-B8250FA7C4D4}"/>
              </a:ext>
            </a:extLst>
          </p:cNvPr>
          <p:cNvSpPr>
            <a:spLocks noGrp="1"/>
          </p:cNvSpPr>
          <p:nvPr>
            <p:ph type="body" idx="1"/>
          </p:nvPr>
        </p:nvSpPr>
        <p:spPr/>
        <p:txBody>
          <a:bodyPr/>
          <a:lstStyle/>
          <a:p>
            <a:r>
              <a:rPr lang="en-US" dirty="0"/>
              <a:t>In this work, we ask the question:</a:t>
            </a:r>
          </a:p>
          <a:p>
            <a:br>
              <a:rPr lang="en-US" dirty="0"/>
            </a:br>
            <a:r>
              <a:rPr lang="en-US" dirty="0"/>
              <a:t>What if there is a much worse read disturbance phenomenon that affects thousands of rows, through the </a:t>
            </a:r>
            <a:r>
              <a:rPr lang="en-US" dirty="0" err="1"/>
              <a:t>bitlines</a:t>
            </a:r>
            <a:endParaRPr lang="en-US" dirty="0"/>
          </a:p>
        </p:txBody>
      </p:sp>
      <p:sp>
        <p:nvSpPr>
          <p:cNvPr id="4" name="Slide Number Placeholder 3">
            <a:extLst>
              <a:ext uri="{FF2B5EF4-FFF2-40B4-BE49-F238E27FC236}">
                <a16:creationId xmlns:a16="http://schemas.microsoft.com/office/drawing/2014/main" id="{0B54E493-3C8A-CE1F-DAA2-7619D4F86645}"/>
              </a:ext>
            </a:extLst>
          </p:cNvPr>
          <p:cNvSpPr>
            <a:spLocks noGrp="1"/>
          </p:cNvSpPr>
          <p:nvPr>
            <p:ph type="sldNum" sz="quarter" idx="5"/>
          </p:nvPr>
        </p:nvSpPr>
        <p:spPr/>
        <p:txBody>
          <a:bodyPr/>
          <a:lstStyle/>
          <a:p>
            <a:fld id="{9215BD74-A3FE-8D41-A5F8-7391B7541C41}" type="slidenum">
              <a:rPr lang="en-US" smtClean="0"/>
              <a:t>8</a:t>
            </a:fld>
            <a:endParaRPr lang="en-US"/>
          </a:p>
        </p:txBody>
      </p:sp>
    </p:spTree>
    <p:extLst>
      <p:ext uri="{BB962C8B-B14F-4D97-AF65-F5344CB8AC3E}">
        <p14:creationId xmlns:p14="http://schemas.microsoft.com/office/powerpoint/2010/main" val="17149863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Turns out, there is one: which we call </a:t>
            </a:r>
            <a:r>
              <a:rPr lang="en-US" dirty="0" err="1"/>
              <a:t>ColumnDisturb</a:t>
            </a:r>
            <a:endParaRPr lang="en-US" dirty="0"/>
          </a:p>
          <a:p>
            <a:endParaRPr lang="en-US" dirty="0"/>
          </a:p>
          <a:p>
            <a:r>
              <a:rPr lang="en-US" dirty="0"/>
              <a:t>[CLICK] We observe that by repeatedly opening or keeping a DRAM row open, it is possible to disturb many DRAM cells on the same DRAM column</a:t>
            </a:r>
          </a:p>
          <a:p>
            <a:endParaRPr lang="en-US" dirty="0"/>
          </a:p>
          <a:p>
            <a:r>
              <a:rPr lang="en-US" dirty="0"/>
              <a:t>[CLICK] With </a:t>
            </a:r>
            <a:r>
              <a:rPr lang="en-US" dirty="0" err="1"/>
              <a:t>ColumnDisturb</a:t>
            </a:r>
            <a:r>
              <a:rPr lang="en-US" dirty="0"/>
              <a:t>, the activation of a single row concurrently affects DRAM cells across as many as three DRAM subarrays: which translates to up to 3072 DRAM rows</a:t>
            </a:r>
          </a:p>
        </p:txBody>
      </p:sp>
      <p:sp>
        <p:nvSpPr>
          <p:cNvPr id="4" name="Slide Number Placeholder 3"/>
          <p:cNvSpPr>
            <a:spLocks noGrp="1"/>
          </p:cNvSpPr>
          <p:nvPr>
            <p:ph type="sldNum" sz="quarter" idx="5"/>
          </p:nvPr>
        </p:nvSpPr>
        <p:spPr/>
        <p:txBody>
          <a:bodyPr/>
          <a:lstStyle/>
          <a:p>
            <a:fld id="{9215BD74-A3FE-8D41-A5F8-7391B7541C41}" type="slidenum">
              <a:rPr lang="en-US" smtClean="0"/>
              <a:t>9</a:t>
            </a:fld>
            <a:endParaRPr lang="en-US"/>
          </a:p>
        </p:txBody>
      </p:sp>
    </p:spTree>
    <p:extLst>
      <p:ext uri="{BB962C8B-B14F-4D97-AF65-F5344CB8AC3E}">
        <p14:creationId xmlns:p14="http://schemas.microsoft.com/office/powerpoint/2010/main" val="35479391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76C67F-2839-E207-979F-541B62038C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02698E-6702-51EA-CFBB-3EE211E368B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24E2DF7-181A-2B05-9C2F-5775A4F05699}"/>
              </a:ext>
            </a:extLst>
          </p:cNvPr>
          <p:cNvSpPr>
            <a:spLocks noGrp="1"/>
          </p:cNvSpPr>
          <p:nvPr>
            <p:ph type="body" idx="1"/>
          </p:nvPr>
        </p:nvSpPr>
        <p:spPr/>
        <p:txBody>
          <a:bodyPr/>
          <a:lstStyle/>
          <a:p>
            <a:r>
              <a:rPr lang="en-US" dirty="0"/>
              <a:t>Here is the outline of my talk</a:t>
            </a:r>
            <a:endParaRPr lang="en-CH" dirty="0"/>
          </a:p>
        </p:txBody>
      </p:sp>
      <p:sp>
        <p:nvSpPr>
          <p:cNvPr id="4" name="Slide Number Placeholder 3">
            <a:extLst>
              <a:ext uri="{FF2B5EF4-FFF2-40B4-BE49-F238E27FC236}">
                <a16:creationId xmlns:a16="http://schemas.microsoft.com/office/drawing/2014/main" id="{72674AEE-8B39-1B4F-839A-58733C1D06DE}"/>
              </a:ext>
            </a:extLst>
          </p:cNvPr>
          <p:cNvSpPr>
            <a:spLocks noGrp="1"/>
          </p:cNvSpPr>
          <p:nvPr>
            <p:ph type="sldNum" sz="quarter" idx="5"/>
          </p:nvPr>
        </p:nvSpPr>
        <p:spPr/>
        <p:txBody>
          <a:bodyPr/>
          <a:lstStyle/>
          <a:p>
            <a:fld id="{9215BD74-A3FE-8D41-A5F8-7391B7541C41}" type="slidenum">
              <a:rPr lang="en-US" smtClean="0"/>
              <a:t>10</a:t>
            </a:fld>
            <a:endParaRPr lang="en-US"/>
          </a:p>
        </p:txBody>
      </p:sp>
    </p:spTree>
    <p:extLst>
      <p:ext uri="{BB962C8B-B14F-4D97-AF65-F5344CB8AC3E}">
        <p14:creationId xmlns:p14="http://schemas.microsoft.com/office/powerpoint/2010/main" val="36129866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42BAE7-2190-227A-1068-698F1F3948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482C25-41B3-4BD3-C282-1A21176FB43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79809C9-B78A-79D4-5810-384D38A1DF6B}"/>
              </a:ext>
            </a:extLst>
          </p:cNvPr>
          <p:cNvSpPr>
            <a:spLocks noGrp="1"/>
          </p:cNvSpPr>
          <p:nvPr>
            <p:ph type="body" idx="1"/>
          </p:nvPr>
        </p:nvSpPr>
        <p:spPr/>
        <p:txBody>
          <a:bodyPr/>
          <a:lstStyle/>
          <a:p>
            <a:r>
              <a:rPr lang="en-US" dirty="0"/>
              <a:t>Let me start with explaining what </a:t>
            </a:r>
            <a:r>
              <a:rPr lang="en-US" dirty="0" err="1"/>
              <a:t>ColumnDisturb</a:t>
            </a:r>
            <a:r>
              <a:rPr lang="en-US" dirty="0"/>
              <a:t> is</a:t>
            </a:r>
            <a:endParaRPr lang="en-CH" dirty="0"/>
          </a:p>
        </p:txBody>
      </p:sp>
      <p:sp>
        <p:nvSpPr>
          <p:cNvPr id="4" name="Slide Number Placeholder 3">
            <a:extLst>
              <a:ext uri="{FF2B5EF4-FFF2-40B4-BE49-F238E27FC236}">
                <a16:creationId xmlns:a16="http://schemas.microsoft.com/office/drawing/2014/main" id="{DF5E1D2C-F9E8-1FB9-5513-C968DCD9E8AE}"/>
              </a:ext>
            </a:extLst>
          </p:cNvPr>
          <p:cNvSpPr>
            <a:spLocks noGrp="1"/>
          </p:cNvSpPr>
          <p:nvPr>
            <p:ph type="sldNum" sz="quarter" idx="5"/>
          </p:nvPr>
        </p:nvSpPr>
        <p:spPr/>
        <p:txBody>
          <a:bodyPr/>
          <a:lstStyle/>
          <a:p>
            <a:fld id="{9215BD74-A3FE-8D41-A5F8-7391B7541C41}" type="slidenum">
              <a:rPr lang="en-US" smtClean="0"/>
              <a:t>11</a:t>
            </a:fld>
            <a:endParaRPr lang="en-US"/>
          </a:p>
        </p:txBody>
      </p:sp>
    </p:spTree>
    <p:extLst>
      <p:ext uri="{BB962C8B-B14F-4D97-AF65-F5344CB8AC3E}">
        <p14:creationId xmlns:p14="http://schemas.microsoft.com/office/powerpoint/2010/main" val="11408683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042826-CE2B-2D0C-F0C9-C159B4EB69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622AAB-0BA7-B9A6-21BA-59BE621191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304D1D-819D-E55D-D323-E7D41B6941EE}"/>
              </a:ext>
            </a:extLst>
          </p:cNvPr>
          <p:cNvSpPr>
            <a:spLocks noGrp="1"/>
          </p:cNvSpPr>
          <p:nvPr>
            <p:ph type="body" idx="1"/>
          </p:nvPr>
        </p:nvSpPr>
        <p:spPr/>
        <p:txBody>
          <a:bodyPr/>
          <a:lstStyle/>
          <a:p>
            <a:r>
              <a:rPr lang="en-US" dirty="0" err="1"/>
              <a:t>ColumnDisturb</a:t>
            </a:r>
            <a:r>
              <a:rPr lang="en-US" dirty="0"/>
              <a:t> is fundamentally different phenomenon than </a:t>
            </a:r>
            <a:r>
              <a:rPr lang="en-US" dirty="0" err="1"/>
              <a:t>RowHammer</a:t>
            </a:r>
            <a:r>
              <a:rPr lang="en-US" dirty="0"/>
              <a:t> and </a:t>
            </a:r>
            <a:r>
              <a:rPr lang="en-US" dirty="0" err="1"/>
              <a:t>RowPress</a:t>
            </a:r>
            <a:r>
              <a:rPr lang="en-US" dirty="0"/>
              <a:t>: it is a column-based read disturbance phenomenon that affects thousands of rows</a:t>
            </a:r>
          </a:p>
          <a:p>
            <a:endParaRPr lang="en-US" dirty="0"/>
          </a:p>
          <a:p>
            <a:r>
              <a:rPr lang="en-US" b="1" dirty="0"/>
              <a:t>[CLICK] </a:t>
            </a:r>
            <a:r>
              <a:rPr lang="en-US" dirty="0"/>
              <a:t>By hammering or pressing a single DRAM row.</a:t>
            </a:r>
          </a:p>
          <a:p>
            <a:r>
              <a:rPr lang="en-US" dirty="0"/>
              <a:t>Why this happens? Because</a:t>
            </a:r>
          </a:p>
          <a:p>
            <a:r>
              <a:rPr lang="en-US" b="1" dirty="0"/>
              <a:t>[CLICK] </a:t>
            </a:r>
            <a:r>
              <a:rPr lang="en-US" dirty="0"/>
              <a:t>Activating of a row perturbs all the columns that are connected to that row </a:t>
            </a:r>
          </a:p>
          <a:p>
            <a:r>
              <a:rPr lang="en-US" b="1" dirty="0"/>
              <a:t>[CLICK] a</a:t>
            </a:r>
            <a:r>
              <a:rPr lang="en-US" dirty="0"/>
              <a:t>s a result cells in all perturbed columns are affected. </a:t>
            </a:r>
          </a:p>
          <a:p>
            <a:endParaRPr lang="en-US" dirty="0"/>
          </a:p>
        </p:txBody>
      </p:sp>
      <p:sp>
        <p:nvSpPr>
          <p:cNvPr id="4" name="Slide Number Placeholder 3">
            <a:extLst>
              <a:ext uri="{FF2B5EF4-FFF2-40B4-BE49-F238E27FC236}">
                <a16:creationId xmlns:a16="http://schemas.microsoft.com/office/drawing/2014/main" id="{5B802192-1B8F-C59F-E11C-55D87319BE16}"/>
              </a:ext>
            </a:extLst>
          </p:cNvPr>
          <p:cNvSpPr>
            <a:spLocks noGrp="1"/>
          </p:cNvSpPr>
          <p:nvPr>
            <p:ph type="sldNum" sz="quarter" idx="5"/>
          </p:nvPr>
        </p:nvSpPr>
        <p:spPr/>
        <p:txBody>
          <a:bodyPr/>
          <a:lstStyle/>
          <a:p>
            <a:fld id="{9215BD74-A3FE-8D41-A5F8-7391B7541C41}" type="slidenum">
              <a:rPr lang="en-US" smtClean="0"/>
              <a:t>12</a:t>
            </a:fld>
            <a:endParaRPr lang="en-US"/>
          </a:p>
        </p:txBody>
      </p:sp>
    </p:spTree>
    <p:extLst>
      <p:ext uri="{BB962C8B-B14F-4D97-AF65-F5344CB8AC3E}">
        <p14:creationId xmlns:p14="http://schemas.microsoft.com/office/powerpoint/2010/main" val="14926221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8F8963-FEFD-1402-80CB-3DFB1C6E77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1E9861-5827-5ABF-C40D-ED88ABEF787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15551A4-F7DD-D84C-C7E8-25D31D2A730B}"/>
              </a:ext>
            </a:extLst>
          </p:cNvPr>
          <p:cNvSpPr>
            <a:spLocks noGrp="1"/>
          </p:cNvSpPr>
          <p:nvPr>
            <p:ph type="body" idx="1"/>
          </p:nvPr>
        </p:nvSpPr>
        <p:spPr/>
        <p:txBody>
          <a:bodyPr/>
          <a:lstStyle/>
          <a:p>
            <a:r>
              <a:rPr lang="en-US" dirty="0"/>
              <a:t>As a result, all columns in the aggressor subarray . </a:t>
            </a:r>
          </a:p>
          <a:p>
            <a:r>
              <a:rPr lang="en-US" b="1" dirty="0"/>
              <a:t>[CLICK] </a:t>
            </a:r>
            <a:r>
              <a:rPr lang="en-US" dirty="0"/>
              <a:t>also half of the columns in the neighboring subarrays of the aggressor subarray are affected. Why </a:t>
            </a:r>
            <a:r>
              <a:rPr lang="en-US" dirty="0" err="1"/>
              <a:t>ColumnDisturb</a:t>
            </a:r>
            <a:r>
              <a:rPr lang="en-US" dirty="0"/>
              <a:t> affects multiple subarrays?</a:t>
            </a:r>
          </a:p>
          <a:p>
            <a:r>
              <a:rPr lang="en-US" b="1" dirty="0"/>
              <a:t>[CLICK] </a:t>
            </a:r>
            <a:r>
              <a:rPr lang="en-US" dirty="0"/>
              <a:t>This is because of the open </a:t>
            </a:r>
            <a:r>
              <a:rPr lang="en-US" dirty="0" err="1"/>
              <a:t>bitline</a:t>
            </a:r>
            <a:r>
              <a:rPr lang="en-US" dirty="0"/>
              <a:t> architecture: columns of a single row span multiple subarrays as these columns are connected to the same set of sense amplifier</a:t>
            </a:r>
          </a:p>
        </p:txBody>
      </p:sp>
      <p:sp>
        <p:nvSpPr>
          <p:cNvPr id="4" name="Slide Number Placeholder 3">
            <a:extLst>
              <a:ext uri="{FF2B5EF4-FFF2-40B4-BE49-F238E27FC236}">
                <a16:creationId xmlns:a16="http://schemas.microsoft.com/office/drawing/2014/main" id="{02BB9E0A-58E2-3AA9-CA22-10C338745ACC}"/>
              </a:ext>
            </a:extLst>
          </p:cNvPr>
          <p:cNvSpPr>
            <a:spLocks noGrp="1"/>
          </p:cNvSpPr>
          <p:nvPr>
            <p:ph type="sldNum" sz="quarter" idx="5"/>
          </p:nvPr>
        </p:nvSpPr>
        <p:spPr/>
        <p:txBody>
          <a:bodyPr/>
          <a:lstStyle/>
          <a:p>
            <a:fld id="{9215BD74-A3FE-8D41-A5F8-7391B7541C41}" type="slidenum">
              <a:rPr lang="en-US" smtClean="0"/>
              <a:t>13</a:t>
            </a:fld>
            <a:endParaRPr lang="en-US"/>
          </a:p>
        </p:txBody>
      </p:sp>
    </p:spTree>
    <p:extLst>
      <p:ext uri="{BB962C8B-B14F-4D97-AF65-F5344CB8AC3E}">
        <p14:creationId xmlns:p14="http://schemas.microsoft.com/office/powerpoint/2010/main" val="10667279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A129CA-4B4A-98E3-DCEE-2369966B1A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CF0685-19B5-190E-E4F4-408503D713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0EE3A8F-0EAD-6606-5035-B42345725414}"/>
              </a:ext>
            </a:extLst>
          </p:cNvPr>
          <p:cNvSpPr>
            <a:spLocks noGrp="1"/>
          </p:cNvSpPr>
          <p:nvPr>
            <p:ph type="body" idx="1"/>
          </p:nvPr>
        </p:nvSpPr>
        <p:spPr/>
        <p:txBody>
          <a:bodyPr/>
          <a:lstStyle/>
          <a:p>
            <a:r>
              <a:rPr lang="en-US" dirty="0"/>
              <a:t>Consequently, </a:t>
            </a:r>
            <a:r>
              <a:rPr lang="en-US" dirty="0" err="1"/>
              <a:t>ColumnDisturb</a:t>
            </a:r>
            <a:r>
              <a:rPr lang="en-US" dirty="0"/>
              <a:t> affect cells that are vertically connected to the same </a:t>
            </a:r>
            <a:r>
              <a:rPr lang="en-US" dirty="0" err="1"/>
              <a:t>bitline</a:t>
            </a:r>
            <a:r>
              <a:rPr lang="en-US" dirty="0"/>
              <a:t>, DRAM columns are the victims</a:t>
            </a:r>
          </a:p>
          <a:p>
            <a:endParaRPr lang="en-US" dirty="0"/>
          </a:p>
        </p:txBody>
      </p:sp>
      <p:sp>
        <p:nvSpPr>
          <p:cNvPr id="4" name="Slide Number Placeholder 3">
            <a:extLst>
              <a:ext uri="{FF2B5EF4-FFF2-40B4-BE49-F238E27FC236}">
                <a16:creationId xmlns:a16="http://schemas.microsoft.com/office/drawing/2014/main" id="{4D82DC97-1D14-A87E-6C67-B0FA11806F8A}"/>
              </a:ext>
            </a:extLst>
          </p:cNvPr>
          <p:cNvSpPr>
            <a:spLocks noGrp="1"/>
          </p:cNvSpPr>
          <p:nvPr>
            <p:ph type="sldNum" sz="quarter" idx="5"/>
          </p:nvPr>
        </p:nvSpPr>
        <p:spPr/>
        <p:txBody>
          <a:bodyPr/>
          <a:lstStyle/>
          <a:p>
            <a:fld id="{9215BD74-A3FE-8D41-A5F8-7391B7541C41}" type="slidenum">
              <a:rPr lang="en-US" smtClean="0"/>
              <a:t>14</a:t>
            </a:fld>
            <a:endParaRPr lang="en-US"/>
          </a:p>
        </p:txBody>
      </p:sp>
    </p:spTree>
    <p:extLst>
      <p:ext uri="{BB962C8B-B14F-4D97-AF65-F5344CB8AC3E}">
        <p14:creationId xmlns:p14="http://schemas.microsoft.com/office/powerpoint/2010/main" val="5668341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636293-8981-42E4-589A-87B103FF68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905D6C-E651-67C4-1E20-383828069DE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C2A2C7-ACE0-D58D-BB37-04882EDCF0FE}"/>
              </a:ext>
            </a:extLst>
          </p:cNvPr>
          <p:cNvSpPr>
            <a:spLocks noGrp="1"/>
          </p:cNvSpPr>
          <p:nvPr>
            <p:ph type="body" idx="1"/>
          </p:nvPr>
        </p:nvSpPr>
        <p:spPr/>
        <p:txBody>
          <a:bodyPr/>
          <a:lstStyle/>
          <a:p>
            <a:r>
              <a:rPr lang="en-US" dirty="0"/>
              <a:t>As columns of an activated row span three subarrays,</a:t>
            </a:r>
          </a:p>
          <a:p>
            <a:endParaRPr lang="en-US" dirty="0"/>
          </a:p>
          <a:p>
            <a:r>
              <a:rPr lang="en-US" dirty="0"/>
              <a:t>[CLICK] </a:t>
            </a:r>
            <a:r>
              <a:rPr lang="en-US" dirty="0" err="1"/>
              <a:t>ColumnDisturb</a:t>
            </a:r>
            <a:r>
              <a:rPr lang="en-US" dirty="0"/>
              <a:t> affect cells across both the same subarray and multiple neighboring subarrays, in total three consecutive subarrays</a:t>
            </a:r>
          </a:p>
          <a:p>
            <a:endParaRPr lang="en-US" dirty="0"/>
          </a:p>
        </p:txBody>
      </p:sp>
      <p:sp>
        <p:nvSpPr>
          <p:cNvPr id="4" name="Slide Number Placeholder 3">
            <a:extLst>
              <a:ext uri="{FF2B5EF4-FFF2-40B4-BE49-F238E27FC236}">
                <a16:creationId xmlns:a16="http://schemas.microsoft.com/office/drawing/2014/main" id="{411B7F21-64FB-10F3-B16A-1304E78217A3}"/>
              </a:ext>
            </a:extLst>
          </p:cNvPr>
          <p:cNvSpPr>
            <a:spLocks noGrp="1"/>
          </p:cNvSpPr>
          <p:nvPr>
            <p:ph type="sldNum" sz="quarter" idx="5"/>
          </p:nvPr>
        </p:nvSpPr>
        <p:spPr/>
        <p:txBody>
          <a:bodyPr/>
          <a:lstStyle/>
          <a:p>
            <a:fld id="{9215BD74-A3FE-8D41-A5F8-7391B7541C41}" type="slidenum">
              <a:rPr lang="en-US" smtClean="0"/>
              <a:t>15</a:t>
            </a:fld>
            <a:endParaRPr lang="en-US"/>
          </a:p>
        </p:txBody>
      </p:sp>
    </p:spTree>
    <p:extLst>
      <p:ext uri="{BB962C8B-B14F-4D97-AF65-F5344CB8AC3E}">
        <p14:creationId xmlns:p14="http://schemas.microsoft.com/office/powerpoint/2010/main" val="36589575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0D764E-0003-69D6-3844-10C97D2485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4E9007-5ADF-446A-D66B-AE3C1BD4518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82B3E02-3442-1C7D-D5DA-F52D1C60557A}"/>
              </a:ext>
            </a:extLst>
          </p:cNvPr>
          <p:cNvSpPr>
            <a:spLocks noGrp="1"/>
          </p:cNvSpPr>
          <p:nvPr>
            <p:ph type="body" idx="1"/>
          </p:nvPr>
        </p:nvSpPr>
        <p:spPr/>
        <p:txBody>
          <a:bodyPr/>
          <a:lstStyle/>
          <a:p>
            <a:r>
              <a:rPr lang="en-US" dirty="0"/>
              <a:t>We experimentally characterize </a:t>
            </a:r>
            <a:r>
              <a:rPr lang="en-US" dirty="0" err="1"/>
              <a:t>ColumnDisturb</a:t>
            </a:r>
            <a:r>
              <a:rPr lang="en-US" dirty="0"/>
              <a:t> in real DRAM chips using our testing infrastructure</a:t>
            </a:r>
            <a:endParaRPr lang="en-CH" dirty="0"/>
          </a:p>
        </p:txBody>
      </p:sp>
      <p:sp>
        <p:nvSpPr>
          <p:cNvPr id="4" name="Slide Number Placeholder 3">
            <a:extLst>
              <a:ext uri="{FF2B5EF4-FFF2-40B4-BE49-F238E27FC236}">
                <a16:creationId xmlns:a16="http://schemas.microsoft.com/office/drawing/2014/main" id="{5C12C8AB-A8D0-4A92-B532-89224FA5C385}"/>
              </a:ext>
            </a:extLst>
          </p:cNvPr>
          <p:cNvSpPr>
            <a:spLocks noGrp="1"/>
          </p:cNvSpPr>
          <p:nvPr>
            <p:ph type="sldNum" sz="quarter" idx="5"/>
          </p:nvPr>
        </p:nvSpPr>
        <p:spPr/>
        <p:txBody>
          <a:bodyPr/>
          <a:lstStyle/>
          <a:p>
            <a:fld id="{9215BD74-A3FE-8D41-A5F8-7391B7541C41}" type="slidenum">
              <a:rPr lang="en-US" smtClean="0"/>
              <a:t>16</a:t>
            </a:fld>
            <a:endParaRPr lang="en-US"/>
          </a:p>
        </p:txBody>
      </p:sp>
    </p:spTree>
    <p:extLst>
      <p:ext uri="{BB962C8B-B14F-4D97-AF65-F5344CB8AC3E}">
        <p14:creationId xmlns:p14="http://schemas.microsoft.com/office/powerpoint/2010/main" val="26804859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DC4A5E-BE26-B179-4B9D-0F98FA5805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A9AD45-8D92-F804-B2A5-8D625898D60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26017A4-04B6-5199-63DA-7F9D2244842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Which is DRAM Bender. It enables us to test DDR4 DRAM modules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a:t>
            </a:r>
          </a:p>
          <a:p>
            <a:r>
              <a:rPr lang="en-US" dirty="0"/>
              <a:t>with fine-grained control over DRAM commands, timing parameters, and temperature</a:t>
            </a:r>
          </a:p>
        </p:txBody>
      </p:sp>
      <p:sp>
        <p:nvSpPr>
          <p:cNvPr id="4" name="Slide Number Placeholder 3">
            <a:extLst>
              <a:ext uri="{FF2B5EF4-FFF2-40B4-BE49-F238E27FC236}">
                <a16:creationId xmlns:a16="http://schemas.microsoft.com/office/drawing/2014/main" id="{ED3BCDC5-5689-84E2-5C9B-D8C7A7D15523}"/>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849514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This is another version of the same infrastructure we use to test HBM2 DRAM chips.</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C575381-7527-4E0E-A355-7550D954D08C}"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883342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in our lab, we have many machines to test many DRAM modules and chips</a:t>
            </a:r>
            <a:endParaRPr lang="en-CH" dirty="0"/>
          </a:p>
        </p:txBody>
      </p:sp>
      <p:sp>
        <p:nvSpPr>
          <p:cNvPr id="4" name="Slide Number Placeholder 3"/>
          <p:cNvSpPr>
            <a:spLocks noGrp="1"/>
          </p:cNvSpPr>
          <p:nvPr>
            <p:ph type="sldNum" sz="quarter" idx="5"/>
          </p:nvPr>
        </p:nvSpPr>
        <p:spPr/>
        <p:txBody>
          <a:bodyPr/>
          <a:lstStyle/>
          <a:p>
            <a:fld id="{9215BD74-A3FE-8D41-A5F8-7391B7541C41}" type="slidenum">
              <a:rPr lang="en-US" smtClean="0"/>
              <a:t>19</a:t>
            </a:fld>
            <a:endParaRPr lang="en-US"/>
          </a:p>
        </p:txBody>
      </p:sp>
    </p:spTree>
    <p:extLst>
      <p:ext uri="{BB962C8B-B14F-4D97-AF65-F5344CB8AC3E}">
        <p14:creationId xmlns:p14="http://schemas.microsoft.com/office/powerpoint/2010/main" val="40221824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in our lab, we have many machines to test many DRAM modules and chips</a:t>
            </a:r>
            <a:endParaRPr lang="en-CH" dirty="0"/>
          </a:p>
        </p:txBody>
      </p:sp>
      <p:sp>
        <p:nvSpPr>
          <p:cNvPr id="4" name="Slide Number Placeholder 3"/>
          <p:cNvSpPr>
            <a:spLocks noGrp="1"/>
          </p:cNvSpPr>
          <p:nvPr>
            <p:ph type="sldNum" sz="quarter" idx="5"/>
          </p:nvPr>
        </p:nvSpPr>
        <p:spPr/>
        <p:txBody>
          <a:bodyPr/>
          <a:lstStyle/>
          <a:p>
            <a:fld id="{9215BD74-A3FE-8D41-A5F8-7391B7541C41}" type="slidenum">
              <a:rPr lang="en-US" smtClean="0"/>
              <a:t>20</a:t>
            </a:fld>
            <a:endParaRPr lang="en-US"/>
          </a:p>
        </p:txBody>
      </p:sp>
    </p:spTree>
    <p:extLst>
      <p:ext uri="{BB962C8B-B14F-4D97-AF65-F5344CB8AC3E}">
        <p14:creationId xmlns:p14="http://schemas.microsoft.com/office/powerpoint/2010/main" val="402218247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08233E-ECD3-1089-7806-14609EBA45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E0E4DD-2D17-385D-217B-154E9F8C644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2E78D4-D55E-E6A9-3E05-2F2371E46BB4}"/>
              </a:ext>
            </a:extLst>
          </p:cNvPr>
          <p:cNvSpPr>
            <a:spLocks noGrp="1"/>
          </p:cNvSpPr>
          <p:nvPr>
            <p:ph type="body" idx="1"/>
          </p:nvPr>
        </p:nvSpPr>
        <p:spPr/>
        <p:txBody>
          <a:bodyPr/>
          <a:lstStyle/>
          <a:p>
            <a:r>
              <a:rPr lang="en-US" dirty="0"/>
              <a:t>We test many DRAM chips from three major DRAM manufacturers spanning</a:t>
            </a:r>
          </a:p>
          <a:p>
            <a:r>
              <a:rPr lang="en-US" b="1" dirty="0"/>
              <a:t>[CLICK]</a:t>
            </a:r>
            <a:r>
              <a:rPr lang="en-US" dirty="0"/>
              <a:t> various die density and die revisions.</a:t>
            </a:r>
          </a:p>
        </p:txBody>
      </p:sp>
      <p:sp>
        <p:nvSpPr>
          <p:cNvPr id="4" name="Slide Number Placeholder 3">
            <a:extLst>
              <a:ext uri="{FF2B5EF4-FFF2-40B4-BE49-F238E27FC236}">
                <a16:creationId xmlns:a16="http://schemas.microsoft.com/office/drawing/2014/main" id="{0DB6F965-602B-E36E-CA0F-73D15EF7E5B7}"/>
              </a:ext>
            </a:extLst>
          </p:cNvPr>
          <p:cNvSpPr>
            <a:spLocks noGrp="1"/>
          </p:cNvSpPr>
          <p:nvPr>
            <p:ph type="sldNum" sz="quarter" idx="5"/>
          </p:nvPr>
        </p:nvSpPr>
        <p:spPr/>
        <p:txBody>
          <a:bodyPr/>
          <a:lstStyle/>
          <a:p>
            <a:fld id="{0DDF2200-637A-42DD-BD93-B45C1CFA40DE}" type="slidenum">
              <a:rPr lang="en-US" smtClean="0"/>
              <a:pPr/>
              <a:t>21</a:t>
            </a:fld>
            <a:endParaRPr lang="en-US" dirty="0"/>
          </a:p>
        </p:txBody>
      </p:sp>
    </p:spTree>
    <p:extLst>
      <p:ext uri="{BB962C8B-B14F-4D97-AF65-F5344CB8AC3E}">
        <p14:creationId xmlns:p14="http://schemas.microsoft.com/office/powerpoint/2010/main" val="5832954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[CLICK as you say below]</a:t>
            </a:r>
          </a:p>
          <a:p>
            <a:endParaRPr lang="en-US" b="0" dirty="0"/>
          </a:p>
          <a:p>
            <a:r>
              <a:rPr lang="en-US" b="0" dirty="0"/>
              <a:t>We carefully re-use the rigorous read disturbance characterization methodology as done by prior work where we prevent sources of interference </a:t>
            </a:r>
          </a:p>
          <a:p>
            <a:r>
              <a:rPr lang="en-US" b="0" dirty="0"/>
              <a:t>and </a:t>
            </a:r>
          </a:p>
          <a:p>
            <a:endParaRPr lang="en-US" b="0" dirty="0"/>
          </a:p>
          <a:p>
            <a:r>
              <a:rPr lang="en-US" b="1" dirty="0"/>
              <a:t>[CLICK] </a:t>
            </a:r>
            <a:r>
              <a:rPr lang="en-US" b="0" dirty="0"/>
              <a:t>we also filter out retention failures and </a:t>
            </a:r>
            <a:r>
              <a:rPr lang="en-US" b="0" dirty="0" err="1"/>
              <a:t>rowhammer</a:t>
            </a:r>
            <a:r>
              <a:rPr lang="en-US" b="0" dirty="0"/>
              <a:t> and </a:t>
            </a:r>
            <a:r>
              <a:rPr lang="en-US" b="0" dirty="0" err="1"/>
              <a:t>rowpress</a:t>
            </a:r>
            <a:r>
              <a:rPr lang="en-US" b="0" dirty="0"/>
              <a:t> bitflips</a:t>
            </a:r>
            <a:br>
              <a:rPr lang="en-US" b="0" dirty="0"/>
            </a:br>
            <a:r>
              <a:rPr lang="en-US" b="0" dirty="0"/>
              <a:t>to demonstrate that </a:t>
            </a:r>
            <a:r>
              <a:rPr lang="en-US" b="0" dirty="0" err="1"/>
              <a:t>ColumnDisturb</a:t>
            </a:r>
            <a:r>
              <a:rPr lang="en-US" b="0" dirty="0"/>
              <a:t> bitflips are new and unique</a:t>
            </a:r>
          </a:p>
          <a:p>
            <a:endParaRPr lang="en-US" b="0" dirty="0"/>
          </a:p>
          <a:p>
            <a:endParaRPr lang="en-US" b="0"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522085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3C1298-B9B0-D2B2-9B0D-742945776D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31454E-678A-8F43-4A6A-5D4372727A7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FC42383-5136-FCA3-85EF-47DA634466B8}"/>
              </a:ext>
            </a:extLst>
          </p:cNvPr>
          <p:cNvSpPr>
            <a:spLocks noGrp="1"/>
          </p:cNvSpPr>
          <p:nvPr>
            <p:ph type="body" idx="1"/>
          </p:nvPr>
        </p:nvSpPr>
        <p:spPr/>
        <p:txBody>
          <a:bodyPr/>
          <a:lstStyle/>
          <a:p>
            <a:r>
              <a:rPr lang="en-US" b="0" dirty="0"/>
              <a:t>I’d like to refer you to our paper for more details on how we deal these sources of interferences</a:t>
            </a:r>
          </a:p>
          <a:p>
            <a:endParaRPr lang="en-US" b="0" dirty="0"/>
          </a:p>
          <a:p>
            <a:endParaRPr lang="en-US" b="0" dirty="0"/>
          </a:p>
          <a:p>
            <a:endParaRPr lang="en-US" b="0" dirty="0"/>
          </a:p>
        </p:txBody>
      </p:sp>
      <p:sp>
        <p:nvSpPr>
          <p:cNvPr id="4" name="Slide Number Placeholder 3">
            <a:extLst>
              <a:ext uri="{FF2B5EF4-FFF2-40B4-BE49-F238E27FC236}">
                <a16:creationId xmlns:a16="http://schemas.microsoft.com/office/drawing/2014/main" id="{63B0E99C-88D7-01A5-AFD0-49F41647C530}"/>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1397064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our study we use three key metrics to understand </a:t>
            </a:r>
            <a:r>
              <a:rPr lang="en-US" dirty="0" err="1"/>
              <a:t>ColumnDisturb</a:t>
            </a:r>
            <a:r>
              <a:rPr lang="en-US" dirty="0"/>
              <a:t> in real DRAM chips</a:t>
            </a:r>
          </a:p>
          <a:p>
            <a:r>
              <a:rPr lang="en-US" b="1" dirty="0"/>
              <a:t>[CLICK] </a:t>
            </a:r>
            <a:r>
              <a:rPr lang="en-US" dirty="0"/>
              <a:t>First, [..]</a:t>
            </a:r>
          </a:p>
          <a:p>
            <a:r>
              <a:rPr lang="en-US" b="1" dirty="0"/>
              <a:t>[CLICK] </a:t>
            </a:r>
            <a:r>
              <a:rPr lang="en-US" dirty="0"/>
              <a:t>second,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a:t>
            </a:r>
            <a:r>
              <a:rPr lang="en-US" dirty="0"/>
              <a:t>And third, [..]</a:t>
            </a:r>
          </a:p>
          <a:p>
            <a:endParaRPr lang="en-US" dirty="0"/>
          </a:p>
          <a:p>
            <a:r>
              <a:rPr lang="en-US" b="1" dirty="0"/>
              <a:t>[CLICK] </a:t>
            </a:r>
            <a:r>
              <a:rPr lang="en-US" dirty="0"/>
              <a:t>In our experiments, we use a single aggressor row and </a:t>
            </a:r>
          </a:p>
          <a:p>
            <a:r>
              <a:rPr lang="en-US" dirty="0"/>
              <a:t>Since </a:t>
            </a:r>
            <a:r>
              <a:rPr lang="en-US" dirty="0" err="1"/>
              <a:t>ColumnDisturb</a:t>
            </a:r>
            <a:r>
              <a:rPr lang="en-US" dirty="0"/>
              <a:t> affects cells in three consecutive subarrays, all rows in three consecutive subarrays (except the aggressor row) are victim rows</a:t>
            </a:r>
          </a:p>
          <a:p>
            <a:endParaRPr lang="en-US" dirty="0"/>
          </a:p>
          <a:p>
            <a:r>
              <a:rPr lang="en-US" dirty="0"/>
              <a:t>[CLICK] We use a very similar access pattern as prior works which we hammer or press the aggressor row during the experiments</a:t>
            </a:r>
          </a:p>
          <a:p>
            <a:r>
              <a:rPr lang="en-US" dirty="0"/>
              <a:t>[CLICK] and record bitflips in victim rows</a:t>
            </a:r>
          </a:p>
        </p:txBody>
      </p:sp>
      <p:sp>
        <p:nvSpPr>
          <p:cNvPr id="4" name="Slide Number Placeholder 3"/>
          <p:cNvSpPr>
            <a:spLocks noGrp="1"/>
          </p:cNvSpPr>
          <p:nvPr>
            <p:ph type="sldNum" sz="quarter" idx="5"/>
          </p:nvPr>
        </p:nvSpPr>
        <p:spPr/>
        <p:txBody>
          <a:bodyPr/>
          <a:lstStyle/>
          <a:p>
            <a:fld id="{9215BD74-A3FE-8D41-A5F8-7391B7541C41}" type="slidenum">
              <a:rPr lang="en-US" smtClean="0"/>
              <a:t>24</a:t>
            </a:fld>
            <a:endParaRPr lang="en-US"/>
          </a:p>
        </p:txBody>
      </p:sp>
    </p:spTree>
    <p:extLst>
      <p:ext uri="{BB962C8B-B14F-4D97-AF65-F5344CB8AC3E}">
        <p14:creationId xmlns:p14="http://schemas.microsoft.com/office/powerpoint/2010/main" val="327918092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D44211-4B87-870E-D4EB-16694BEDB3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50F091-F5F0-F38A-59B7-36B8837335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D41189F-4604-7CC1-FFDF-0E4C27F2EBC7}"/>
              </a:ext>
            </a:extLst>
          </p:cNvPr>
          <p:cNvSpPr>
            <a:spLocks noGrp="1"/>
          </p:cNvSpPr>
          <p:nvPr>
            <p:ph type="body" idx="1"/>
          </p:nvPr>
        </p:nvSpPr>
        <p:spPr/>
        <p:txBody>
          <a:bodyPr/>
          <a:lstStyle/>
          <a:p>
            <a:endParaRPr lang="en-US" b="0" dirty="0"/>
          </a:p>
          <a:p>
            <a:endParaRPr lang="en-US" b="0" dirty="0"/>
          </a:p>
        </p:txBody>
      </p:sp>
      <p:sp>
        <p:nvSpPr>
          <p:cNvPr id="4" name="Slide Number Placeholder 3">
            <a:extLst>
              <a:ext uri="{FF2B5EF4-FFF2-40B4-BE49-F238E27FC236}">
                <a16:creationId xmlns:a16="http://schemas.microsoft.com/office/drawing/2014/main" id="{23A179D1-B450-2E15-9AF0-3756AEDB2EDF}"/>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8608768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640CC7-813F-C0E9-21CC-CB0F5E0B5D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4ED6E3-C7C1-7ACE-336D-42B2471D5B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70DE51A-7C0D-441C-6B23-876A75BE0F19}"/>
              </a:ext>
            </a:extLst>
          </p:cNvPr>
          <p:cNvSpPr>
            <a:spLocks noGrp="1"/>
          </p:cNvSpPr>
          <p:nvPr>
            <p:ph type="body" idx="1"/>
          </p:nvPr>
        </p:nvSpPr>
        <p:spPr/>
        <p:txBody>
          <a:bodyPr/>
          <a:lstStyle/>
          <a:p>
            <a:endParaRPr lang="en-CH" dirty="0"/>
          </a:p>
        </p:txBody>
      </p:sp>
      <p:sp>
        <p:nvSpPr>
          <p:cNvPr id="4" name="Slide Number Placeholder 3">
            <a:extLst>
              <a:ext uri="{FF2B5EF4-FFF2-40B4-BE49-F238E27FC236}">
                <a16:creationId xmlns:a16="http://schemas.microsoft.com/office/drawing/2014/main" id="{85B6DA36-0C60-4EC0-7410-7564B85C7E08}"/>
              </a:ext>
            </a:extLst>
          </p:cNvPr>
          <p:cNvSpPr>
            <a:spLocks noGrp="1"/>
          </p:cNvSpPr>
          <p:nvPr>
            <p:ph type="sldNum" sz="quarter" idx="5"/>
          </p:nvPr>
        </p:nvSpPr>
        <p:spPr/>
        <p:txBody>
          <a:bodyPr/>
          <a:lstStyle/>
          <a:p>
            <a:fld id="{9215BD74-A3FE-8D41-A5F8-7391B7541C41}" type="slidenum">
              <a:rPr lang="en-US" smtClean="0"/>
              <a:t>26</a:t>
            </a:fld>
            <a:endParaRPr lang="en-US"/>
          </a:p>
        </p:txBody>
      </p:sp>
    </p:spTree>
    <p:extLst>
      <p:ext uri="{BB962C8B-B14F-4D97-AF65-F5344CB8AC3E}">
        <p14:creationId xmlns:p14="http://schemas.microsoft.com/office/powerpoint/2010/main" val="308874136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DEEFF9-D73D-1947-081A-FBE744D722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738797-ED3B-01EF-C515-8EE577CD0B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97CA80-AA70-6739-B150-70EE984FE312}"/>
              </a:ext>
            </a:extLst>
          </p:cNvPr>
          <p:cNvSpPr>
            <a:spLocks noGrp="1"/>
          </p:cNvSpPr>
          <p:nvPr>
            <p:ph type="body" idx="1"/>
          </p:nvPr>
        </p:nvSpPr>
        <p:spPr/>
        <p:txBody>
          <a:bodyPr/>
          <a:lstStyle/>
          <a:p>
            <a:r>
              <a:rPr lang="en-US" dirty="0"/>
              <a:t>We have five key takeaways from major characterization experiments</a:t>
            </a:r>
          </a:p>
          <a:p>
            <a:endParaRPr lang="en-US" dirty="0"/>
          </a:p>
        </p:txBody>
      </p:sp>
      <p:sp>
        <p:nvSpPr>
          <p:cNvPr id="4" name="Slide Number Placeholder 3">
            <a:extLst>
              <a:ext uri="{FF2B5EF4-FFF2-40B4-BE49-F238E27FC236}">
                <a16:creationId xmlns:a16="http://schemas.microsoft.com/office/drawing/2014/main" id="{C1F0415B-7068-A2CC-2F6F-233265D274FD}"/>
              </a:ext>
            </a:extLst>
          </p:cNvPr>
          <p:cNvSpPr>
            <a:spLocks noGrp="1"/>
          </p:cNvSpPr>
          <p:nvPr>
            <p:ph type="sldNum" sz="quarter" idx="5"/>
          </p:nvPr>
        </p:nvSpPr>
        <p:spPr/>
        <p:txBody>
          <a:bodyPr/>
          <a:lstStyle/>
          <a:p>
            <a:fld id="{9215BD74-A3FE-8D41-A5F8-7391B7541C41}" type="slidenum">
              <a:rPr lang="en-US" smtClean="0"/>
              <a:t>27</a:t>
            </a:fld>
            <a:endParaRPr lang="en-US"/>
          </a:p>
        </p:txBody>
      </p:sp>
    </p:spTree>
    <p:extLst>
      <p:ext uri="{BB962C8B-B14F-4D97-AF65-F5344CB8AC3E}">
        <p14:creationId xmlns:p14="http://schemas.microsoft.com/office/powerpoint/2010/main" val="1193521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8C971B-C310-B5D9-5C2D-855AFCA4DB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58F004-9F38-FA3D-4F05-A96F09A499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4BC4C60-6661-4F4F-900B-28646DA1654B}"/>
              </a:ext>
            </a:extLst>
          </p:cNvPr>
          <p:cNvSpPr>
            <a:spLocks noGrp="1"/>
          </p:cNvSpPr>
          <p:nvPr>
            <p:ph type="body" idx="1"/>
          </p:nvPr>
        </p:nvSpPr>
        <p:spPr/>
        <p:txBody>
          <a:bodyPr/>
          <a:lstStyle/>
          <a:p>
            <a:r>
              <a:rPr lang="en-US" dirty="0"/>
              <a:t>First, </a:t>
            </a:r>
            <a:r>
              <a:rPr lang="en-US" dirty="0" err="1"/>
              <a:t>ColumnDisturb</a:t>
            </a:r>
            <a:r>
              <a:rPr lang="en-US" dirty="0"/>
              <a:t> is a widespread read disturbance phenomenon and becomes worse as DRAM technology scales down to smaller node sizes</a:t>
            </a:r>
          </a:p>
          <a:p>
            <a:endParaRPr lang="en-US" dirty="0"/>
          </a:p>
        </p:txBody>
      </p:sp>
      <p:sp>
        <p:nvSpPr>
          <p:cNvPr id="4" name="Slide Number Placeholder 3">
            <a:extLst>
              <a:ext uri="{FF2B5EF4-FFF2-40B4-BE49-F238E27FC236}">
                <a16:creationId xmlns:a16="http://schemas.microsoft.com/office/drawing/2014/main" id="{12DCB4DC-BA80-C27E-E035-2ABCD45CE7E1}"/>
              </a:ext>
            </a:extLst>
          </p:cNvPr>
          <p:cNvSpPr>
            <a:spLocks noGrp="1"/>
          </p:cNvSpPr>
          <p:nvPr>
            <p:ph type="sldNum" sz="quarter" idx="5"/>
          </p:nvPr>
        </p:nvSpPr>
        <p:spPr/>
        <p:txBody>
          <a:bodyPr/>
          <a:lstStyle/>
          <a:p>
            <a:fld id="{9215BD74-A3FE-8D41-A5F8-7391B7541C41}" type="slidenum">
              <a:rPr lang="en-US" smtClean="0"/>
              <a:t>28</a:t>
            </a:fld>
            <a:endParaRPr lang="en-US"/>
          </a:p>
        </p:txBody>
      </p:sp>
    </p:spTree>
    <p:extLst>
      <p:ext uri="{BB962C8B-B14F-4D97-AF65-F5344CB8AC3E}">
        <p14:creationId xmlns:p14="http://schemas.microsoft.com/office/powerpoint/2010/main" val="420842145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26BB28-16A9-C2A9-0813-284AD67277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ACE2F6-7E01-F3B8-EB45-6CD9743AB3C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7B709C-79F1-1EF0-BD6B-FE84C5A8A56B}"/>
              </a:ext>
            </a:extLst>
          </p:cNvPr>
          <p:cNvSpPr>
            <a:spLocks noGrp="1"/>
          </p:cNvSpPr>
          <p:nvPr>
            <p:ph type="body" idx="1"/>
          </p:nvPr>
        </p:nvSpPr>
        <p:spPr/>
        <p:txBody>
          <a:bodyPr/>
          <a:lstStyle/>
          <a:p>
            <a:r>
              <a:rPr lang="en-US" dirty="0"/>
              <a:t>Here we show the first result that lead us to first takeaway: y-axis shows the time to induce first bitflip in a subarray</a:t>
            </a:r>
          </a:p>
          <a:p>
            <a:endParaRPr lang="en-US" dirty="0"/>
          </a:p>
          <a:p>
            <a:r>
              <a:rPr lang="en-US" b="1" dirty="0"/>
              <a:t>[CLICK] </a:t>
            </a:r>
            <a:r>
              <a:rPr lang="en-US" dirty="0"/>
              <a:t>X-axis shows the DRAM die revision and density and each subplot is dedicated to different manufacturer</a:t>
            </a:r>
          </a:p>
          <a:p>
            <a:endParaRPr lang="en-US" dirty="0"/>
          </a:p>
          <a:p>
            <a:r>
              <a:rPr lang="en-US" b="1" dirty="0"/>
              <a:t>[CLICK] </a:t>
            </a:r>
            <a:r>
              <a:rPr lang="en-US" dirty="0"/>
              <a:t>Here is the result and as you can see all tested DRAM chips experience </a:t>
            </a:r>
            <a:r>
              <a:rPr lang="en-US" dirty="0" err="1"/>
              <a:t>ColumnDisturb</a:t>
            </a:r>
            <a:r>
              <a:rPr lang="en-US" dirty="0"/>
              <a:t> bitflips</a:t>
            </a:r>
          </a:p>
          <a:p>
            <a:endParaRPr lang="en-US" dirty="0"/>
          </a:p>
          <a:p>
            <a:r>
              <a:rPr lang="en-US" b="1" dirty="0"/>
              <a:t>[CLICK] </a:t>
            </a:r>
            <a:r>
              <a:rPr lang="en-US" dirty="0"/>
              <a:t>We conclude that all tested 216 DDR4 chips are vulnerable to </a:t>
            </a:r>
            <a:r>
              <a:rPr lang="en-US" dirty="0" err="1"/>
              <a:t>ColumnDisturb</a:t>
            </a:r>
            <a:endParaRPr lang="en-US" dirty="0"/>
          </a:p>
        </p:txBody>
      </p:sp>
      <p:sp>
        <p:nvSpPr>
          <p:cNvPr id="4" name="Slide Number Placeholder 3">
            <a:extLst>
              <a:ext uri="{FF2B5EF4-FFF2-40B4-BE49-F238E27FC236}">
                <a16:creationId xmlns:a16="http://schemas.microsoft.com/office/drawing/2014/main" id="{08581864-84F4-86CE-3D7D-B289DE5D2A18}"/>
              </a:ext>
            </a:extLst>
          </p:cNvPr>
          <p:cNvSpPr>
            <a:spLocks noGrp="1"/>
          </p:cNvSpPr>
          <p:nvPr>
            <p:ph type="sldNum" sz="quarter" idx="5"/>
          </p:nvPr>
        </p:nvSpPr>
        <p:spPr/>
        <p:txBody>
          <a:bodyPr/>
          <a:lstStyle/>
          <a:p>
            <a:fld id="{9215BD74-A3FE-8D41-A5F8-7391B7541C41}" type="slidenum">
              <a:rPr lang="en-US" smtClean="0"/>
              <a:t>29</a:t>
            </a:fld>
            <a:endParaRPr lang="en-US"/>
          </a:p>
        </p:txBody>
      </p:sp>
    </p:spTree>
    <p:extLst>
      <p:ext uri="{BB962C8B-B14F-4D97-AF65-F5344CB8AC3E}">
        <p14:creationId xmlns:p14="http://schemas.microsoft.com/office/powerpoint/2010/main" val="83978520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the second observation,</a:t>
            </a:r>
          </a:p>
          <a:p>
            <a:endParaRPr lang="en-US" dirty="0"/>
          </a:p>
          <a:p>
            <a:r>
              <a:rPr lang="en-US" b="1" dirty="0"/>
              <a:t>[CLICK] </a:t>
            </a:r>
            <a:r>
              <a:rPr lang="en-US" dirty="0"/>
              <a:t>Let’s first focus on one manufacturer: </a:t>
            </a:r>
            <a:r>
              <a:rPr lang="en-US" dirty="0" err="1"/>
              <a:t>Sk</a:t>
            </a:r>
            <a:r>
              <a:rPr lang="en-US" dirty="0"/>
              <a:t> </a:t>
            </a:r>
            <a:r>
              <a:rPr lang="en-US" dirty="0" err="1"/>
              <a:t>hynix</a:t>
            </a:r>
            <a:endParaRPr lang="en-US" dirty="0"/>
          </a:p>
          <a:p>
            <a:endParaRPr lang="en-US" dirty="0"/>
          </a:p>
          <a:p>
            <a:r>
              <a:rPr lang="en-US" b="1" dirty="0"/>
              <a:t>[CLICK] </a:t>
            </a:r>
            <a:r>
              <a:rPr lang="en-US" dirty="0"/>
              <a:t>We observe that from A-die to D-die, the minimum time to observe first bitflips reduces by up to 5.1x, note that 8Gb D-die chips are newer than 8Gb A-die chips</a:t>
            </a:r>
          </a:p>
          <a:p>
            <a:r>
              <a:rPr lang="en-US" dirty="0"/>
              <a:t>And a similar reduction in 16Gb A-die to C-die</a:t>
            </a:r>
          </a:p>
          <a:p>
            <a:endParaRPr lang="en-US" dirty="0"/>
          </a:p>
          <a:p>
            <a:r>
              <a:rPr lang="en-US" b="1" dirty="0"/>
              <a:t>[CLICK] </a:t>
            </a:r>
            <a:r>
              <a:rPr lang="en-US" dirty="0"/>
              <a:t>We conclude that newer chips tend to be more vulnerable to </a:t>
            </a:r>
            <a:r>
              <a:rPr lang="en-US" dirty="0" err="1"/>
              <a:t>ColumnDisturb</a:t>
            </a:r>
            <a:r>
              <a:rPr lang="en-US" dirty="0"/>
              <a:t> bitflips</a:t>
            </a:r>
          </a:p>
          <a:p>
            <a:r>
              <a:rPr lang="en-US" b="1" dirty="0"/>
              <a:t>[CLICK] </a:t>
            </a:r>
            <a:r>
              <a:rPr lang="en-US" dirty="0"/>
              <a:t>And this observation is consistent across all tested manufacturers</a:t>
            </a:r>
          </a:p>
        </p:txBody>
      </p:sp>
      <p:sp>
        <p:nvSpPr>
          <p:cNvPr id="4" name="Slide Number Placeholder 3"/>
          <p:cNvSpPr>
            <a:spLocks noGrp="1"/>
          </p:cNvSpPr>
          <p:nvPr>
            <p:ph type="sldNum" sz="quarter" idx="5"/>
          </p:nvPr>
        </p:nvSpPr>
        <p:spPr/>
        <p:txBody>
          <a:bodyPr/>
          <a:lstStyle/>
          <a:p>
            <a:fld id="{9215BD74-A3FE-8D41-A5F8-7391B7541C41}" type="slidenum">
              <a:rPr lang="en-US" smtClean="0"/>
              <a:t>30</a:t>
            </a:fld>
            <a:endParaRPr lang="en-US"/>
          </a:p>
        </p:txBody>
      </p:sp>
    </p:spTree>
    <p:extLst>
      <p:ext uri="{BB962C8B-B14F-4D97-AF65-F5344CB8AC3E}">
        <p14:creationId xmlns:p14="http://schemas.microsoft.com/office/powerpoint/2010/main" val="280841572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[CLICK] </a:t>
            </a:r>
            <a:r>
              <a:rPr lang="en-US" dirty="0"/>
              <a:t>Another observation we made is based on the lowest time to induce the first bitflip in a subarray for each manufacturer, highlighted as red.</a:t>
            </a:r>
          </a:p>
          <a:p>
            <a:endParaRPr lang="en-US" dirty="0"/>
          </a:p>
          <a:p>
            <a:r>
              <a:rPr lang="en-US" b="1" dirty="0"/>
              <a:t>[CLICK] </a:t>
            </a:r>
            <a:r>
              <a:rPr lang="en-US" dirty="0"/>
              <a:t>In some Micron chips, specifically 16Gb F-die chips experience </a:t>
            </a:r>
            <a:r>
              <a:rPr lang="en-US" dirty="0" err="1"/>
              <a:t>ColumnDisturb</a:t>
            </a:r>
            <a:r>
              <a:rPr lang="en-US" dirty="0"/>
              <a:t> bitflips within the nominal refresh window under nominal operating conditions, note that these 16Gb F-die chips are the newest one across all tested chips according to datasheet release date and manufacturing time.</a:t>
            </a:r>
          </a:p>
        </p:txBody>
      </p:sp>
      <p:sp>
        <p:nvSpPr>
          <p:cNvPr id="4" name="Slide Number Placeholder 3"/>
          <p:cNvSpPr>
            <a:spLocks noGrp="1"/>
          </p:cNvSpPr>
          <p:nvPr>
            <p:ph type="sldNum" sz="quarter" idx="5"/>
          </p:nvPr>
        </p:nvSpPr>
        <p:spPr/>
        <p:txBody>
          <a:bodyPr/>
          <a:lstStyle/>
          <a:p>
            <a:fld id="{9215BD74-A3FE-8D41-A5F8-7391B7541C41}" type="slidenum">
              <a:rPr lang="en-US" smtClean="0"/>
              <a:t>31</a:t>
            </a:fld>
            <a:endParaRPr lang="en-US"/>
          </a:p>
        </p:txBody>
      </p:sp>
    </p:spTree>
    <p:extLst>
      <p:ext uri="{BB962C8B-B14F-4D97-AF65-F5344CB8AC3E}">
        <p14:creationId xmlns:p14="http://schemas.microsoft.com/office/powerpoint/2010/main" val="310871975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C059F5-2EB0-9AC6-F6DA-D07AB41BD1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E63BD5-EF1F-1E3E-A878-00D6BD9B65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19B354-AA50-6744-E7EA-15A2BF565B3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Moving onto second takeaway: </a:t>
            </a:r>
            <a:r>
              <a:rPr lang="en-US" dirty="0" err="1"/>
              <a:t>ColumnDisturb</a:t>
            </a:r>
            <a:r>
              <a:rPr lang="en-US" dirty="0"/>
              <a:t> induces bitflips in thousands of DRAM rows and is different from </a:t>
            </a:r>
            <a:r>
              <a:rPr lang="en-US" dirty="0" err="1"/>
              <a:t>RowHammer</a:t>
            </a:r>
            <a:r>
              <a:rPr lang="en-US" dirty="0"/>
              <a:t>, </a:t>
            </a:r>
            <a:r>
              <a:rPr lang="en-US" dirty="0" err="1"/>
              <a:t>RowPress</a:t>
            </a:r>
            <a:r>
              <a:rPr lang="en-US" dirty="0"/>
              <a:t>, and Retention failures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a:extLst>
              <a:ext uri="{FF2B5EF4-FFF2-40B4-BE49-F238E27FC236}">
                <a16:creationId xmlns:a16="http://schemas.microsoft.com/office/drawing/2014/main" id="{0429038F-C7A0-483D-150F-A41EBE3DD4C7}"/>
              </a:ext>
            </a:extLst>
          </p:cNvPr>
          <p:cNvSpPr>
            <a:spLocks noGrp="1"/>
          </p:cNvSpPr>
          <p:nvPr>
            <p:ph type="sldNum" sz="quarter" idx="5"/>
          </p:nvPr>
        </p:nvSpPr>
        <p:spPr/>
        <p:txBody>
          <a:bodyPr/>
          <a:lstStyle/>
          <a:p>
            <a:fld id="{9215BD74-A3FE-8D41-A5F8-7391B7541C41}" type="slidenum">
              <a:rPr lang="en-US" smtClean="0"/>
              <a:t>32</a:t>
            </a:fld>
            <a:endParaRPr lang="en-US"/>
          </a:p>
        </p:txBody>
      </p:sp>
    </p:spTree>
    <p:extLst>
      <p:ext uri="{BB962C8B-B14F-4D97-AF65-F5344CB8AC3E}">
        <p14:creationId xmlns:p14="http://schemas.microsoft.com/office/powerpoint/2010/main" val="254452344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810534-CC98-EB02-B277-6C6BB20547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D1592E-154F-D7C1-871F-80C2E12B07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4D3605A-F1F6-FEC8-F6B9-EE1C81B939C7}"/>
              </a:ext>
            </a:extLst>
          </p:cNvPr>
          <p:cNvSpPr>
            <a:spLocks noGrp="1"/>
          </p:cNvSpPr>
          <p:nvPr>
            <p:ph type="body" idx="1"/>
          </p:nvPr>
        </p:nvSpPr>
        <p:spPr/>
        <p:txBody>
          <a:bodyPr/>
          <a:lstStyle/>
          <a:p>
            <a:r>
              <a:rPr lang="en-US" dirty="0"/>
              <a:t>In this experiment, we compare </a:t>
            </a:r>
            <a:r>
              <a:rPr lang="en-US" dirty="0" err="1"/>
              <a:t>ColumnDisturb</a:t>
            </a:r>
            <a:r>
              <a:rPr lang="en-US" dirty="0"/>
              <a:t> with RH, RP, and retention.</a:t>
            </a:r>
            <a:br>
              <a:rPr lang="en-US" dirty="0"/>
            </a:br>
            <a:r>
              <a:rPr lang="en-US" dirty="0"/>
              <a:t>On the y-axis now we have number of bitflips and in the x-axis we have row addresses covering the first three consecutive subarray</a:t>
            </a:r>
          </a:p>
          <a:p>
            <a:r>
              <a:rPr lang="en-US" b="1" dirty="0"/>
              <a:t>[CLICK] </a:t>
            </a:r>
            <a:r>
              <a:rPr lang="en-US" dirty="0"/>
              <a:t>First 1024 rows belongs to first subarray, second 1024 rows belongs to second subarray and so on. </a:t>
            </a:r>
            <a:br>
              <a:rPr lang="en-US" dirty="0"/>
            </a:br>
            <a:r>
              <a:rPr lang="en-US" b="1" dirty="0"/>
              <a:t>[CLICK] </a:t>
            </a:r>
            <a:r>
              <a:rPr lang="en-US" dirty="0"/>
              <a:t>In this experiment, we use a single aggressor row for </a:t>
            </a:r>
            <a:r>
              <a:rPr lang="en-US" dirty="0" err="1"/>
              <a:t>ColumnDisturb</a:t>
            </a:r>
            <a:r>
              <a:rPr lang="en-US" dirty="0"/>
              <a:t>, </a:t>
            </a:r>
            <a:r>
              <a:rPr lang="en-US" dirty="0" err="1"/>
              <a:t>RowHammer</a:t>
            </a:r>
            <a:r>
              <a:rPr lang="en-US" dirty="0"/>
              <a:t>, and </a:t>
            </a:r>
            <a:r>
              <a:rPr lang="en-US" dirty="0" err="1"/>
              <a:t>RowPress</a:t>
            </a:r>
            <a:r>
              <a:rPr lang="en-US" dirty="0"/>
              <a:t> and it is located in the middle row of the second subarray </a:t>
            </a:r>
            <a:br>
              <a:rPr lang="en-US" dirty="0"/>
            </a:br>
            <a:r>
              <a:rPr lang="en-US" b="1" dirty="0"/>
              <a:t>[CLICK] Let’s first look at RH &amp; RP bitflips</a:t>
            </a:r>
          </a:p>
          <a:p>
            <a:r>
              <a:rPr lang="en-US" b="1" dirty="0"/>
              <a:t>[CLICK] </a:t>
            </a:r>
            <a:r>
              <a:rPr lang="en-US" b="0" dirty="0"/>
              <a:t>They induce a lot bitflips but in only immediate neighboring rows of the aggressor row,</a:t>
            </a:r>
            <a:br>
              <a:rPr lang="en-US" b="1" dirty="0"/>
            </a:br>
            <a:r>
              <a:rPr lang="en-US" dirty="0"/>
              <a:t>plus 1 and minus 1 rows of the aggressor row</a:t>
            </a:r>
          </a:p>
          <a:p>
            <a:r>
              <a:rPr lang="en-US" b="1" dirty="0"/>
              <a:t>[CLICK] </a:t>
            </a:r>
            <a:r>
              <a:rPr lang="en-US" dirty="0"/>
              <a:t>Second, let’s take a look at retention. It introduces bitflips across all rows but</a:t>
            </a:r>
          </a:p>
          <a:p>
            <a:r>
              <a:rPr lang="en-US" b="1" dirty="0"/>
              <a:t>[CLICK] </a:t>
            </a:r>
            <a:r>
              <a:rPr lang="en-US" dirty="0"/>
              <a:t>in the constant number of bitflips, around 500</a:t>
            </a:r>
          </a:p>
          <a:p>
            <a:r>
              <a:rPr lang="en-US" b="1" dirty="0"/>
              <a:t>[CLICK] </a:t>
            </a:r>
            <a:r>
              <a:rPr lang="en-US" dirty="0"/>
              <a:t>Lastly, </a:t>
            </a:r>
            <a:r>
              <a:rPr lang="en-US" dirty="0" err="1"/>
              <a:t>ColumnDisturb</a:t>
            </a:r>
            <a:r>
              <a:rPr lang="en-US" dirty="0"/>
              <a:t>. </a:t>
            </a:r>
          </a:p>
          <a:p>
            <a:r>
              <a:rPr lang="en-US" b="1" dirty="0"/>
              <a:t>[CLICK] </a:t>
            </a:r>
            <a:r>
              <a:rPr lang="en-US" dirty="0"/>
              <a:t>It introduces a lot more bitflips than retention and has much wider effect than </a:t>
            </a:r>
            <a:r>
              <a:rPr lang="en-US" dirty="0" err="1"/>
              <a:t>RowHammer</a:t>
            </a:r>
            <a:r>
              <a:rPr lang="en-US" dirty="0"/>
              <a:t> and </a:t>
            </a:r>
            <a:r>
              <a:rPr lang="en-US" dirty="0" err="1"/>
              <a:t>RowPress.ColumnDisturb</a:t>
            </a:r>
            <a:r>
              <a:rPr lang="en-US" dirty="0"/>
              <a:t> induces bitflips in all 3072 rows (all rows in three consecutive subarray)</a:t>
            </a:r>
          </a:p>
        </p:txBody>
      </p:sp>
      <p:sp>
        <p:nvSpPr>
          <p:cNvPr id="4" name="Slide Number Placeholder 3">
            <a:extLst>
              <a:ext uri="{FF2B5EF4-FFF2-40B4-BE49-F238E27FC236}">
                <a16:creationId xmlns:a16="http://schemas.microsoft.com/office/drawing/2014/main" id="{63347431-107B-C38E-3C93-AE5B445ECC2A}"/>
              </a:ext>
            </a:extLst>
          </p:cNvPr>
          <p:cNvSpPr>
            <a:spLocks noGrp="1"/>
          </p:cNvSpPr>
          <p:nvPr>
            <p:ph type="sldNum" sz="quarter" idx="5"/>
          </p:nvPr>
        </p:nvSpPr>
        <p:spPr/>
        <p:txBody>
          <a:bodyPr/>
          <a:lstStyle/>
          <a:p>
            <a:fld id="{9215BD74-A3FE-8D41-A5F8-7391B7541C41}" type="slidenum">
              <a:rPr lang="en-US" smtClean="0"/>
              <a:t>33</a:t>
            </a:fld>
            <a:endParaRPr lang="en-US"/>
          </a:p>
        </p:txBody>
      </p:sp>
    </p:spTree>
    <p:extLst>
      <p:ext uri="{BB962C8B-B14F-4D97-AF65-F5344CB8AC3E}">
        <p14:creationId xmlns:p14="http://schemas.microsoft.com/office/powerpoint/2010/main" val="193980182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A079E5-1C1D-4578-3EB7-35F2808E90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BD6916-7F15-0306-CB5D-A87F1FA9CB6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49D4F4A-6AA5-686C-BB17-241717B67AFC}"/>
              </a:ext>
            </a:extLst>
          </p:cNvPr>
          <p:cNvSpPr>
            <a:spLocks noGrp="1"/>
          </p:cNvSpPr>
          <p:nvPr>
            <p:ph type="body" idx="1"/>
          </p:nvPr>
        </p:nvSpPr>
        <p:spPr/>
        <p:txBody>
          <a:bodyPr/>
          <a:lstStyle/>
          <a:p>
            <a:r>
              <a:rPr lang="en-US" dirty="0"/>
              <a:t>We have five key takeaways from major characterization experiments</a:t>
            </a:r>
          </a:p>
          <a:p>
            <a:endParaRPr lang="en-US" dirty="0"/>
          </a:p>
        </p:txBody>
      </p:sp>
      <p:sp>
        <p:nvSpPr>
          <p:cNvPr id="4" name="Slide Number Placeholder 3">
            <a:extLst>
              <a:ext uri="{FF2B5EF4-FFF2-40B4-BE49-F238E27FC236}">
                <a16:creationId xmlns:a16="http://schemas.microsoft.com/office/drawing/2014/main" id="{B2CBF2F0-183C-F241-7018-42A743A85B61}"/>
              </a:ext>
            </a:extLst>
          </p:cNvPr>
          <p:cNvSpPr>
            <a:spLocks noGrp="1"/>
          </p:cNvSpPr>
          <p:nvPr>
            <p:ph type="sldNum" sz="quarter" idx="5"/>
          </p:nvPr>
        </p:nvSpPr>
        <p:spPr/>
        <p:txBody>
          <a:bodyPr/>
          <a:lstStyle/>
          <a:p>
            <a:fld id="{9215BD74-A3FE-8D41-A5F8-7391B7541C41}" type="slidenum">
              <a:rPr lang="en-US" smtClean="0"/>
              <a:t>34</a:t>
            </a:fld>
            <a:endParaRPr lang="en-US"/>
          </a:p>
        </p:txBody>
      </p:sp>
    </p:spTree>
    <p:extLst>
      <p:ext uri="{BB962C8B-B14F-4D97-AF65-F5344CB8AC3E}">
        <p14:creationId xmlns:p14="http://schemas.microsoft.com/office/powerpoint/2010/main" val="177246105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in the y-axis we report number of bitflips in a subarray</a:t>
            </a:r>
          </a:p>
          <a:p>
            <a:endParaRPr lang="en-US" dirty="0"/>
          </a:p>
          <a:p>
            <a:r>
              <a:rPr lang="en-US" b="1" dirty="0"/>
              <a:t>[CLICKx2] </a:t>
            </a:r>
            <a:r>
              <a:rPr lang="en-US" dirty="0"/>
              <a:t>In the x-axis we have refresh </a:t>
            </a:r>
            <a:r>
              <a:rPr lang="en-US" dirty="0" err="1"/>
              <a:t>invertal</a:t>
            </a:r>
            <a:r>
              <a:rPr lang="en-US" dirty="0"/>
              <a:t> which means DRAM refreshes all rows within this interval</a:t>
            </a:r>
          </a:p>
          <a:p>
            <a:r>
              <a:rPr lang="en-US" dirty="0"/>
              <a:t>For example, 1 second means DRAM refreshes all rows within 1 second</a:t>
            </a:r>
          </a:p>
          <a:p>
            <a:endParaRPr lang="en-US" dirty="0"/>
          </a:p>
          <a:p>
            <a:r>
              <a:rPr lang="en-US" b="1" dirty="0"/>
              <a:t>[CLICK] </a:t>
            </a:r>
            <a:r>
              <a:rPr lang="en-US" dirty="0"/>
              <a:t>Bitflip direction 1 to 0 means cell is initialized with 1 and experience bitflip and thus becomes 0</a:t>
            </a:r>
          </a:p>
          <a:p>
            <a:r>
              <a:rPr lang="en-US" dirty="0"/>
              <a:t>Bitflip direction 0 to 1 means cell is initialized with 0 and experience bitflip and thus becomes 1</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9215BD74-A3FE-8D41-A5F8-7391B7541C41}" type="slidenum">
              <a:rPr lang="en-US" smtClean="0"/>
              <a:t>35</a:t>
            </a:fld>
            <a:endParaRPr lang="en-US"/>
          </a:p>
        </p:txBody>
      </p:sp>
    </p:spTree>
    <p:extLst>
      <p:ext uri="{BB962C8B-B14F-4D97-AF65-F5344CB8AC3E}">
        <p14:creationId xmlns:p14="http://schemas.microsoft.com/office/powerpoint/2010/main" val="143425912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a:t>
            </a:r>
            <a:r>
              <a:rPr lang="en-US" dirty="0"/>
              <a:t>We observe that both </a:t>
            </a:r>
            <a:r>
              <a:rPr lang="en-US" dirty="0" err="1"/>
              <a:t>ColumnDisturb</a:t>
            </a:r>
            <a:r>
              <a:rPr lang="en-US" dirty="0"/>
              <a:t> do not cause 0 to 1 bitflips, only 1 to 0</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a:t>
            </a:r>
            <a:r>
              <a:rPr lang="en-US" dirty="0"/>
              <a:t>We conclude that </a:t>
            </a:r>
            <a:r>
              <a:rPr lang="en-US" dirty="0" err="1"/>
              <a:t>ColumnDisturb</a:t>
            </a:r>
            <a:r>
              <a:rPr lang="en-US" dirty="0"/>
              <a:t> induces only 1 to 0 bitflips, which are the same direction as retention failures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a:t>
            </a:r>
            <a:r>
              <a:rPr lang="en-US" dirty="0"/>
              <a:t>This observation in stark contrast to </a:t>
            </a:r>
            <a:r>
              <a:rPr lang="en-US" dirty="0" err="1"/>
              <a:t>RowHammer</a:t>
            </a:r>
            <a:r>
              <a:rPr lang="en-US" dirty="0"/>
              <a:t> and </a:t>
            </a:r>
            <a:r>
              <a:rPr lang="en-US" dirty="0" err="1"/>
              <a:t>RowPess</a:t>
            </a:r>
            <a:r>
              <a:rPr lang="en-US" dirty="0"/>
              <a:t>. </a:t>
            </a:r>
            <a:r>
              <a:rPr lang="en-US" dirty="0" err="1"/>
              <a:t>RowHammer</a:t>
            </a:r>
            <a:r>
              <a:rPr lang="en-US" dirty="0"/>
              <a:t> and </a:t>
            </a:r>
            <a:r>
              <a:rPr lang="en-US" dirty="0" err="1"/>
              <a:t>RowPress</a:t>
            </a:r>
            <a:r>
              <a:rPr lang="en-US" dirty="0"/>
              <a:t> induce bitflips in both directions: 1 to 0 and 0 to 1.</a:t>
            </a:r>
          </a:p>
          <a:p>
            <a:endParaRPr lang="en-US" dirty="0"/>
          </a:p>
        </p:txBody>
      </p:sp>
      <p:sp>
        <p:nvSpPr>
          <p:cNvPr id="4" name="Slide Number Placeholder 3"/>
          <p:cNvSpPr>
            <a:spLocks noGrp="1"/>
          </p:cNvSpPr>
          <p:nvPr>
            <p:ph type="sldNum" sz="quarter" idx="5"/>
          </p:nvPr>
        </p:nvSpPr>
        <p:spPr/>
        <p:txBody>
          <a:bodyPr/>
          <a:lstStyle/>
          <a:p>
            <a:fld id="{9215BD74-A3FE-8D41-A5F8-7391B7541C41}" type="slidenum">
              <a:rPr lang="en-US" smtClean="0"/>
              <a:t>36</a:t>
            </a:fld>
            <a:endParaRPr lang="en-US"/>
          </a:p>
        </p:txBody>
      </p:sp>
    </p:spTree>
    <p:extLst>
      <p:ext uri="{BB962C8B-B14F-4D97-AF65-F5344CB8AC3E}">
        <p14:creationId xmlns:p14="http://schemas.microsoft.com/office/powerpoint/2010/main" val="179739015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29FF46-58AF-F6BE-E633-5F57A4E1FC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69A312-0899-7785-B23D-5FD8F0260F6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A6094E-71BF-3928-5721-4239969B53D3}"/>
              </a:ext>
            </a:extLst>
          </p:cNvPr>
          <p:cNvSpPr>
            <a:spLocks noGrp="1"/>
          </p:cNvSpPr>
          <p:nvPr>
            <p:ph type="body" idx="1"/>
          </p:nvPr>
        </p:nvSpPr>
        <p:spPr/>
        <p:txBody>
          <a:bodyPr/>
          <a:lstStyle/>
          <a:p>
            <a:r>
              <a:rPr lang="en-US" dirty="0"/>
              <a:t>We have five key takeaways from major characterization experiments</a:t>
            </a:r>
          </a:p>
          <a:p>
            <a:endParaRPr lang="en-US" dirty="0"/>
          </a:p>
        </p:txBody>
      </p:sp>
      <p:sp>
        <p:nvSpPr>
          <p:cNvPr id="4" name="Slide Number Placeholder 3">
            <a:extLst>
              <a:ext uri="{FF2B5EF4-FFF2-40B4-BE49-F238E27FC236}">
                <a16:creationId xmlns:a16="http://schemas.microsoft.com/office/drawing/2014/main" id="{2231BACE-7031-2792-D7C2-11CAC68B8C88}"/>
              </a:ext>
            </a:extLst>
          </p:cNvPr>
          <p:cNvSpPr>
            <a:spLocks noGrp="1"/>
          </p:cNvSpPr>
          <p:nvPr>
            <p:ph type="sldNum" sz="quarter" idx="5"/>
          </p:nvPr>
        </p:nvSpPr>
        <p:spPr/>
        <p:txBody>
          <a:bodyPr/>
          <a:lstStyle/>
          <a:p>
            <a:fld id="{9215BD74-A3FE-8D41-A5F8-7391B7541C41}" type="slidenum">
              <a:rPr lang="en-US" smtClean="0"/>
              <a:t>37</a:t>
            </a:fld>
            <a:endParaRPr lang="en-US"/>
          </a:p>
        </p:txBody>
      </p:sp>
    </p:spTree>
    <p:extLst>
      <p:ext uri="{BB962C8B-B14F-4D97-AF65-F5344CB8AC3E}">
        <p14:creationId xmlns:p14="http://schemas.microsoft.com/office/powerpoint/2010/main" val="207299823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215BD74-A3FE-8D41-A5F8-7391B7541C41}" type="slidenum">
              <a:rPr lang="en-US" smtClean="0"/>
              <a:t>38</a:t>
            </a:fld>
            <a:endParaRPr lang="en-US"/>
          </a:p>
        </p:txBody>
      </p:sp>
    </p:spTree>
    <p:extLst>
      <p:ext uri="{BB962C8B-B14F-4D97-AF65-F5344CB8AC3E}">
        <p14:creationId xmlns:p14="http://schemas.microsoft.com/office/powerpoint/2010/main" val="125563666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EBA592-5651-1618-7187-D609128AF0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75A1B2-4E25-2C06-00DB-DFE33F724A1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F41C1A9-5FCE-B5B2-0178-A48FA639A8D3}"/>
              </a:ext>
            </a:extLst>
          </p:cNvPr>
          <p:cNvSpPr>
            <a:spLocks noGrp="1"/>
          </p:cNvSpPr>
          <p:nvPr>
            <p:ph type="body" idx="1"/>
          </p:nvPr>
        </p:nvSpPr>
        <p:spPr/>
        <p:txBody>
          <a:bodyPr/>
          <a:lstStyle/>
          <a:p>
            <a:r>
              <a:rPr lang="en-US" dirty="0"/>
              <a:t>We have five key takeaways from major characterization experiments</a:t>
            </a:r>
          </a:p>
          <a:p>
            <a:endParaRPr lang="en-US" dirty="0"/>
          </a:p>
        </p:txBody>
      </p:sp>
      <p:sp>
        <p:nvSpPr>
          <p:cNvPr id="4" name="Slide Number Placeholder 3">
            <a:extLst>
              <a:ext uri="{FF2B5EF4-FFF2-40B4-BE49-F238E27FC236}">
                <a16:creationId xmlns:a16="http://schemas.microsoft.com/office/drawing/2014/main" id="{27FE6D42-F673-C3A6-686F-5645A6628B91}"/>
              </a:ext>
            </a:extLst>
          </p:cNvPr>
          <p:cNvSpPr>
            <a:spLocks noGrp="1"/>
          </p:cNvSpPr>
          <p:nvPr>
            <p:ph type="sldNum" sz="quarter" idx="5"/>
          </p:nvPr>
        </p:nvSpPr>
        <p:spPr/>
        <p:txBody>
          <a:bodyPr/>
          <a:lstStyle/>
          <a:p>
            <a:fld id="{9215BD74-A3FE-8D41-A5F8-7391B7541C41}" type="slidenum">
              <a:rPr lang="en-US" smtClean="0"/>
              <a:t>39</a:t>
            </a:fld>
            <a:endParaRPr lang="en-US"/>
          </a:p>
        </p:txBody>
      </p:sp>
    </p:spTree>
    <p:extLst>
      <p:ext uri="{BB962C8B-B14F-4D97-AF65-F5344CB8AC3E}">
        <p14:creationId xmlns:p14="http://schemas.microsoft.com/office/powerpoint/2010/main" val="365162558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36C4FA-F796-0223-C2D8-35B5F673F3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5A1D73-95D3-E1EA-8615-7E72C15FFB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35F2D20-2A97-6A15-EB32-70D4A51ABF4C}"/>
              </a:ext>
            </a:extLst>
          </p:cNvPr>
          <p:cNvSpPr>
            <a:spLocks noGrp="1"/>
          </p:cNvSpPr>
          <p:nvPr>
            <p:ph type="body" idx="1"/>
          </p:nvPr>
        </p:nvSpPr>
        <p:spPr/>
        <p:txBody>
          <a:bodyPr/>
          <a:lstStyle/>
          <a:p>
            <a:r>
              <a:rPr lang="en-US" dirty="0"/>
              <a:t>The observations I presented have implications for future systems and retention-aware refresh mechanisms</a:t>
            </a:r>
          </a:p>
        </p:txBody>
      </p:sp>
      <p:sp>
        <p:nvSpPr>
          <p:cNvPr id="4" name="Slide Number Placeholder 3">
            <a:extLst>
              <a:ext uri="{FF2B5EF4-FFF2-40B4-BE49-F238E27FC236}">
                <a16:creationId xmlns:a16="http://schemas.microsoft.com/office/drawing/2014/main" id="{680D7321-FEE8-52CE-687E-021BEC9211BD}"/>
              </a:ext>
            </a:extLst>
          </p:cNvPr>
          <p:cNvSpPr>
            <a:spLocks noGrp="1"/>
          </p:cNvSpPr>
          <p:nvPr>
            <p:ph type="sldNum" sz="quarter" idx="5"/>
          </p:nvPr>
        </p:nvSpPr>
        <p:spPr/>
        <p:txBody>
          <a:bodyPr/>
          <a:lstStyle/>
          <a:p>
            <a:fld id="{9215BD74-A3FE-8D41-A5F8-7391B7541C41}" type="slidenum">
              <a:rPr lang="en-US" smtClean="0"/>
              <a:t>41</a:t>
            </a:fld>
            <a:endParaRPr lang="en-US"/>
          </a:p>
        </p:txBody>
      </p:sp>
    </p:spTree>
    <p:extLst>
      <p:ext uri="{BB962C8B-B14F-4D97-AF65-F5344CB8AC3E}">
        <p14:creationId xmlns:p14="http://schemas.microsoft.com/office/powerpoint/2010/main" val="201721677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[CLICK] </a:t>
            </a:r>
            <a:r>
              <a:rPr lang="en-US" dirty="0"/>
              <a:t>First, implications on future computing systems</a:t>
            </a:r>
          </a:p>
          <a:p>
            <a:r>
              <a:rPr lang="en-US" b="1" dirty="0"/>
              <a:t>[CLICK] </a:t>
            </a:r>
            <a:r>
              <a:rPr lang="en-US" dirty="0" err="1"/>
              <a:t>ColumnDisturb</a:t>
            </a:r>
            <a:r>
              <a:rPr lang="en-US" dirty="0"/>
              <a:t> could jeopardize the robustness of computing systems because</a:t>
            </a:r>
          </a:p>
          <a:p>
            <a:r>
              <a:rPr lang="en-US" b="1" dirty="0"/>
              <a:t>[CLICK] </a:t>
            </a:r>
            <a:r>
              <a:rPr lang="en-US" dirty="0" err="1"/>
              <a:t>ColumnDisturb</a:t>
            </a:r>
            <a:r>
              <a:rPr lang="en-US" dirty="0"/>
              <a:t> bitflips occur in very far away rows from the aggressor row, even in nominal operating conditions</a:t>
            </a:r>
          </a:p>
          <a:p>
            <a:r>
              <a:rPr lang="en-US" b="1" dirty="0"/>
              <a:t>[CLICK] </a:t>
            </a:r>
            <a:r>
              <a:rPr lang="en-US" dirty="0"/>
              <a:t>And </a:t>
            </a:r>
            <a:r>
              <a:rPr lang="en-US" dirty="0" err="1"/>
              <a:t>ColumnDisturb</a:t>
            </a:r>
            <a:r>
              <a:rPr lang="en-US" dirty="0"/>
              <a:t> is getting worse: newer chips are more vulnerable to </a:t>
            </a:r>
            <a:r>
              <a:rPr lang="en-US" dirty="0" err="1"/>
              <a:t>ColumnDisturb</a:t>
            </a:r>
            <a:endParaRPr lang="en-US" dirty="0"/>
          </a:p>
          <a:p>
            <a:r>
              <a:rPr lang="en-US" b="1" dirty="0"/>
              <a:t>[CLICK] </a:t>
            </a:r>
            <a:r>
              <a:rPr lang="en-US" dirty="0"/>
              <a:t>Second, implications on retention-aware refresh mechanisms</a:t>
            </a:r>
          </a:p>
          <a:p>
            <a:r>
              <a:rPr lang="en-US" b="1" dirty="0"/>
              <a:t>[CLICK] </a:t>
            </a:r>
            <a:r>
              <a:rPr lang="en-US" dirty="0"/>
              <a:t>We observe that </a:t>
            </a:r>
            <a:r>
              <a:rPr lang="en-US" dirty="0" err="1"/>
              <a:t>ColumnDisturb</a:t>
            </a:r>
            <a:r>
              <a:rPr lang="en-US" dirty="0"/>
              <a:t> dramatically decreases the benefits of these mechanisms</a:t>
            </a:r>
          </a:p>
          <a:p>
            <a:r>
              <a:rPr lang="en-US" b="1" dirty="0"/>
              <a:t>[CLICK] </a:t>
            </a:r>
            <a:r>
              <a:rPr lang="en-US" dirty="0"/>
              <a:t>Because, a large majority of rows experience </a:t>
            </a:r>
            <a:r>
              <a:rPr lang="en-US" dirty="0" err="1"/>
              <a:t>ColumnDisturb</a:t>
            </a:r>
            <a:r>
              <a:rPr lang="en-US" dirty="0"/>
              <a:t> bitflips, many more than retention failures</a:t>
            </a:r>
          </a:p>
          <a:p>
            <a:r>
              <a:rPr lang="en-US" b="1" dirty="0"/>
              <a:t>[CLICK] </a:t>
            </a:r>
            <a:r>
              <a:rPr lang="en-US" dirty="0"/>
              <a:t>And </a:t>
            </a:r>
            <a:r>
              <a:rPr lang="en-US" dirty="0" err="1"/>
              <a:t>ColumnDisturb</a:t>
            </a:r>
            <a:r>
              <a:rPr lang="en-US" dirty="0"/>
              <a:t> induces significantly more bitflips than retention failures</a:t>
            </a:r>
          </a:p>
        </p:txBody>
      </p:sp>
      <p:sp>
        <p:nvSpPr>
          <p:cNvPr id="4" name="Slide Number Placeholder 3"/>
          <p:cNvSpPr>
            <a:spLocks noGrp="1"/>
          </p:cNvSpPr>
          <p:nvPr>
            <p:ph type="sldNum" sz="quarter" idx="5"/>
          </p:nvPr>
        </p:nvSpPr>
        <p:spPr/>
        <p:txBody>
          <a:bodyPr/>
          <a:lstStyle/>
          <a:p>
            <a:fld id="{9215BD74-A3FE-8D41-A5F8-7391B7541C41}" type="slidenum">
              <a:rPr lang="en-US" smtClean="0"/>
              <a:t>42</a:t>
            </a:fld>
            <a:endParaRPr lang="en-US"/>
          </a:p>
        </p:txBody>
      </p:sp>
    </p:spTree>
    <p:extLst>
      <p:ext uri="{BB962C8B-B14F-4D97-AF65-F5344CB8AC3E}">
        <p14:creationId xmlns:p14="http://schemas.microsoft.com/office/powerpoint/2010/main" val="14071616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start with the first line of implications: implications for system robustness</a:t>
            </a:r>
          </a:p>
          <a:p>
            <a:endParaRPr lang="en-US" dirty="0"/>
          </a:p>
          <a:p>
            <a:r>
              <a:rPr lang="en-US" b="1" dirty="0"/>
              <a:t>[CLICK] </a:t>
            </a:r>
            <a:r>
              <a:rPr lang="en-US" dirty="0"/>
              <a:t>As I mentioned, the first bitflip we observe in nominal refresh window is 374 rows away from the aggressor row</a:t>
            </a:r>
          </a:p>
          <a:p>
            <a:r>
              <a:rPr lang="en-US" dirty="0"/>
              <a:t>Why is this important?</a:t>
            </a:r>
          </a:p>
          <a:p>
            <a:r>
              <a:rPr lang="en-US" b="1" dirty="0"/>
              <a:t>[CLICK] </a:t>
            </a:r>
            <a:r>
              <a:rPr lang="en-US" dirty="0"/>
              <a:t>Because, most of the read disturbance </a:t>
            </a:r>
            <a:r>
              <a:rPr lang="en-US" dirty="0" err="1"/>
              <a:t>mitgations</a:t>
            </a:r>
            <a:r>
              <a:rPr lang="en-US" dirty="0"/>
              <a:t> including the state-of-the-art solutions from industry and academia only refresh a few neighboring rows since </a:t>
            </a:r>
            <a:r>
              <a:rPr lang="en-US" dirty="0" err="1"/>
              <a:t>RowHammer</a:t>
            </a:r>
            <a:r>
              <a:rPr lang="en-US" dirty="0"/>
              <a:t> and </a:t>
            </a:r>
            <a:r>
              <a:rPr lang="en-US" dirty="0" err="1"/>
              <a:t>RowPress</a:t>
            </a:r>
            <a:r>
              <a:rPr lang="en-US" dirty="0"/>
              <a:t> induces bitflips in close proximity</a:t>
            </a:r>
          </a:p>
          <a:p>
            <a:endParaRPr lang="en-US" dirty="0"/>
          </a:p>
          <a:p>
            <a:r>
              <a:rPr lang="en-US" b="1" dirty="0"/>
              <a:t>[CLICK] </a:t>
            </a:r>
            <a:r>
              <a:rPr lang="en-US" dirty="0"/>
              <a:t>To tackle this problem, we describe and analytically evaluate two solutions</a:t>
            </a:r>
          </a:p>
          <a:p>
            <a:r>
              <a:rPr lang="en-US" b="1" dirty="0"/>
              <a:t>[CLICK] </a:t>
            </a:r>
            <a:r>
              <a:rPr lang="en-US" dirty="0"/>
              <a:t>First, increasing DRAM refresh rate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(add the script)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a:t>
            </a:r>
            <a:r>
              <a:rPr lang="en-US" dirty="0"/>
              <a:t>And second, proactively refreshing </a:t>
            </a:r>
            <a:r>
              <a:rPr lang="en-US" dirty="0" err="1"/>
              <a:t>ColumnDisturb</a:t>
            </a:r>
            <a:r>
              <a:rPr lang="en-US" dirty="0"/>
              <a:t> victim rows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(add the script)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(add the script about the more in the paper)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9215BD74-A3FE-8D41-A5F8-7391B7541C41}" type="slidenum">
              <a:rPr lang="en-US" smtClean="0"/>
              <a:t>43</a:t>
            </a:fld>
            <a:endParaRPr lang="en-US"/>
          </a:p>
        </p:txBody>
      </p:sp>
    </p:spTree>
    <p:extLst>
      <p:ext uri="{BB962C8B-B14F-4D97-AF65-F5344CB8AC3E}">
        <p14:creationId xmlns:p14="http://schemas.microsoft.com/office/powerpoint/2010/main" val="64086900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E7C96C-4F76-6CD0-8282-7075183EF0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CE1B56-99B8-66D5-F8E5-F12219041F0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664FFD-9703-EC5A-C777-4FC2D17FFF25}"/>
              </a:ext>
            </a:extLst>
          </p:cNvPr>
          <p:cNvSpPr>
            <a:spLocks noGrp="1"/>
          </p:cNvSpPr>
          <p:nvPr>
            <p:ph type="body" idx="1"/>
          </p:nvPr>
        </p:nvSpPr>
        <p:spPr/>
        <p:txBody>
          <a:bodyPr/>
          <a:lstStyle/>
          <a:p>
            <a:r>
              <a:rPr lang="en-US" b="0" dirty="0"/>
              <a:t>I’d like to refer you to our paper for more details on how we deal these sources of interferences</a:t>
            </a:r>
          </a:p>
          <a:p>
            <a:endParaRPr lang="en-US" b="0" dirty="0"/>
          </a:p>
          <a:p>
            <a:endParaRPr lang="en-US" b="0" dirty="0"/>
          </a:p>
          <a:p>
            <a:endParaRPr lang="en-US" b="0" dirty="0"/>
          </a:p>
        </p:txBody>
      </p:sp>
      <p:sp>
        <p:nvSpPr>
          <p:cNvPr id="4" name="Slide Number Placeholder 3">
            <a:extLst>
              <a:ext uri="{FF2B5EF4-FFF2-40B4-BE49-F238E27FC236}">
                <a16:creationId xmlns:a16="http://schemas.microsoft.com/office/drawing/2014/main" id="{0B3C7602-9ECA-A504-9A7D-F0942E75310B}"/>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8774646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E4D2A5-079E-08BE-1131-66162C389B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DCE9C5-8B8C-8DF2-40B9-EB9A774CD76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FAC3B36-FF22-54AE-70B0-7818CC2CD8C8}"/>
              </a:ext>
            </a:extLst>
          </p:cNvPr>
          <p:cNvSpPr>
            <a:spLocks noGrp="1"/>
          </p:cNvSpPr>
          <p:nvPr>
            <p:ph type="body" idx="1"/>
          </p:nvPr>
        </p:nvSpPr>
        <p:spPr/>
        <p:txBody>
          <a:bodyPr/>
          <a:lstStyle/>
          <a:p>
            <a:r>
              <a:rPr lang="en-US" dirty="0"/>
              <a:t>Retention-aware refresh mechanisms</a:t>
            </a:r>
          </a:p>
          <a:p>
            <a:r>
              <a:rPr lang="en-US" dirty="0"/>
              <a:t>[CLICK] leverage the heterogeneity in DRAM cell data retention time</a:t>
            </a:r>
          </a:p>
          <a:p>
            <a:r>
              <a:rPr lang="en-US" dirty="0"/>
              <a:t>[CLICK] Most of the DRAM rows do not need to be frequently refreshed, which means for these rows refresh interval is increased to improve performance and energy efficiency </a:t>
            </a:r>
          </a:p>
          <a:p>
            <a:endParaRPr lang="en-US" dirty="0"/>
          </a:p>
        </p:txBody>
      </p:sp>
      <p:sp>
        <p:nvSpPr>
          <p:cNvPr id="4" name="Slide Number Placeholder 3">
            <a:extLst>
              <a:ext uri="{FF2B5EF4-FFF2-40B4-BE49-F238E27FC236}">
                <a16:creationId xmlns:a16="http://schemas.microsoft.com/office/drawing/2014/main" id="{D62EEF7D-9439-4187-1E0F-62FA0AD6D96A}"/>
              </a:ext>
            </a:extLst>
          </p:cNvPr>
          <p:cNvSpPr>
            <a:spLocks noGrp="1"/>
          </p:cNvSpPr>
          <p:nvPr>
            <p:ph type="sldNum" sz="quarter" idx="5"/>
          </p:nvPr>
        </p:nvSpPr>
        <p:spPr/>
        <p:txBody>
          <a:bodyPr/>
          <a:lstStyle/>
          <a:p>
            <a:fld id="{9215BD74-A3FE-8D41-A5F8-7391B7541C41}" type="slidenum">
              <a:rPr lang="en-US" smtClean="0"/>
              <a:t>45</a:t>
            </a:fld>
            <a:endParaRPr lang="en-US"/>
          </a:p>
        </p:txBody>
      </p:sp>
    </p:spTree>
    <p:extLst>
      <p:ext uri="{BB962C8B-B14F-4D97-AF65-F5344CB8AC3E}">
        <p14:creationId xmlns:p14="http://schemas.microsoft.com/office/powerpoint/2010/main" val="49844528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83A8EE-E965-B1C3-5CBA-F61F7431EA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61526E-6990-68A8-E9DF-6E06C96AC2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AEE4756-26BD-FA9F-E6F0-341CD763E094}"/>
              </a:ext>
            </a:extLst>
          </p:cNvPr>
          <p:cNvSpPr>
            <a:spLocks noGrp="1"/>
          </p:cNvSpPr>
          <p:nvPr>
            <p:ph type="body" idx="1"/>
          </p:nvPr>
        </p:nvSpPr>
        <p:spPr/>
        <p:txBody>
          <a:bodyPr/>
          <a:lstStyle/>
          <a:p>
            <a:r>
              <a:rPr lang="en-US" dirty="0"/>
              <a:t>[CLICK] However, now, in the presence of </a:t>
            </a:r>
            <a:r>
              <a:rPr lang="en-US" dirty="0" err="1"/>
              <a:t>ColumnDisturb</a:t>
            </a:r>
            <a:r>
              <a:rPr lang="en-US" dirty="0"/>
              <a:t>, by increasing the refresh interval a lot of rows become vulnerable to </a:t>
            </a:r>
            <a:r>
              <a:rPr lang="en-US" dirty="0" err="1"/>
              <a:t>ColumnDisturb</a:t>
            </a:r>
            <a:r>
              <a:rPr lang="en-US" dirty="0"/>
              <a:t>  </a:t>
            </a:r>
          </a:p>
          <a:p>
            <a:r>
              <a:rPr lang="en-US" dirty="0"/>
              <a:t>[CLICK] And these mechanisms as a result, do not work</a:t>
            </a:r>
          </a:p>
          <a:p>
            <a:r>
              <a:rPr lang="en-US" dirty="0"/>
              <a:t>[CLICK] To make these mechanisms work, </a:t>
            </a:r>
            <a:r>
              <a:rPr lang="en-US" dirty="0" err="1"/>
              <a:t>ColumnDisturb</a:t>
            </a:r>
            <a:r>
              <a:rPr lang="en-US" dirty="0"/>
              <a:t> bitflips must be mitigated</a:t>
            </a:r>
            <a:br>
              <a:rPr lang="en-US" dirty="0"/>
            </a:br>
            <a:r>
              <a:rPr lang="en-US" dirty="0"/>
              <a:t>[CLICK] If these mechanisms configured to mitigate </a:t>
            </a:r>
            <a:r>
              <a:rPr lang="en-US" dirty="0" err="1"/>
              <a:t>ColumnDisturb</a:t>
            </a:r>
            <a:r>
              <a:rPr lang="en-US" dirty="0"/>
              <a:t>, now, they lose their performance and energy benefits </a:t>
            </a:r>
          </a:p>
        </p:txBody>
      </p:sp>
      <p:sp>
        <p:nvSpPr>
          <p:cNvPr id="4" name="Slide Number Placeholder 3">
            <a:extLst>
              <a:ext uri="{FF2B5EF4-FFF2-40B4-BE49-F238E27FC236}">
                <a16:creationId xmlns:a16="http://schemas.microsoft.com/office/drawing/2014/main" id="{9475095E-9B76-8CD5-00D0-DE9034073578}"/>
              </a:ext>
            </a:extLst>
          </p:cNvPr>
          <p:cNvSpPr>
            <a:spLocks noGrp="1"/>
          </p:cNvSpPr>
          <p:nvPr>
            <p:ph type="sldNum" sz="quarter" idx="5"/>
          </p:nvPr>
        </p:nvSpPr>
        <p:spPr/>
        <p:txBody>
          <a:bodyPr/>
          <a:lstStyle/>
          <a:p>
            <a:fld id="{9215BD74-A3FE-8D41-A5F8-7391B7541C41}" type="slidenum">
              <a:rPr lang="en-US" smtClean="0"/>
              <a:t>46</a:t>
            </a:fld>
            <a:endParaRPr lang="en-US"/>
          </a:p>
        </p:txBody>
      </p:sp>
    </p:spTree>
    <p:extLst>
      <p:ext uri="{BB962C8B-B14F-4D97-AF65-F5344CB8AC3E}">
        <p14:creationId xmlns:p14="http://schemas.microsoft.com/office/powerpoint/2010/main" val="400246398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BA27CA-4391-CE34-76BA-95D7D85B38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2E8556-C04F-10D0-1F12-A2E5CFE983A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2148A57-7192-CFF3-9439-8A47382D2300}"/>
              </a:ext>
            </a:extLst>
          </p:cNvPr>
          <p:cNvSpPr>
            <a:spLocks noGrp="1"/>
          </p:cNvSpPr>
          <p:nvPr>
            <p:ph type="body" idx="1"/>
          </p:nvPr>
        </p:nvSpPr>
        <p:spPr/>
        <p:txBody>
          <a:bodyPr/>
          <a:lstStyle/>
          <a:p>
            <a:r>
              <a:rPr lang="en-US" b="0" dirty="0"/>
              <a:t>I’d like to refer you to our paper for more details on how we deal these sources of interferences</a:t>
            </a:r>
          </a:p>
          <a:p>
            <a:endParaRPr lang="en-US" b="0" dirty="0"/>
          </a:p>
          <a:p>
            <a:endParaRPr lang="en-US" b="0" dirty="0"/>
          </a:p>
          <a:p>
            <a:endParaRPr lang="en-US" b="0" dirty="0"/>
          </a:p>
        </p:txBody>
      </p:sp>
      <p:sp>
        <p:nvSpPr>
          <p:cNvPr id="4" name="Slide Number Placeholder 3">
            <a:extLst>
              <a:ext uri="{FF2B5EF4-FFF2-40B4-BE49-F238E27FC236}">
                <a16:creationId xmlns:a16="http://schemas.microsoft.com/office/drawing/2014/main" id="{00E6FEA5-EEE0-D6DF-BF08-51D2901D6EB8}"/>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0507954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49689C-35A2-72CF-9F75-DA8D60931D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60BB1E-FA77-BF1F-4ED6-FB88E6CB36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785D550-1BDE-592B-EF7C-245330C9275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We have more content in the paper, including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a:t>
            </a:r>
          </a:p>
          <a:p>
            <a:endParaRPr lang="en-CH" dirty="0"/>
          </a:p>
        </p:txBody>
      </p:sp>
      <p:sp>
        <p:nvSpPr>
          <p:cNvPr id="4" name="Slide Number Placeholder 3">
            <a:extLst>
              <a:ext uri="{FF2B5EF4-FFF2-40B4-BE49-F238E27FC236}">
                <a16:creationId xmlns:a16="http://schemas.microsoft.com/office/drawing/2014/main" id="{DFC7EB6B-FBA9-210D-FD22-93D451EF06CC}"/>
              </a:ext>
            </a:extLst>
          </p:cNvPr>
          <p:cNvSpPr>
            <a:spLocks noGrp="1"/>
          </p:cNvSpPr>
          <p:nvPr>
            <p:ph type="sldNum" sz="quarter" idx="5"/>
          </p:nvPr>
        </p:nvSpPr>
        <p:spPr/>
        <p:txBody>
          <a:bodyPr/>
          <a:lstStyle/>
          <a:p>
            <a:fld id="{9215BD74-A3FE-8D41-A5F8-7391B7541C41}" type="slidenum">
              <a:rPr lang="en-US" smtClean="0"/>
              <a:t>48</a:t>
            </a:fld>
            <a:endParaRPr lang="en-US"/>
          </a:p>
        </p:txBody>
      </p:sp>
    </p:spTree>
    <p:extLst>
      <p:ext uri="{BB962C8B-B14F-4D97-AF65-F5344CB8AC3E}">
        <p14:creationId xmlns:p14="http://schemas.microsoft.com/office/powerpoint/2010/main" val="88729664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CB2389-0C46-EF68-3836-BDC6CC9432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A19588-5517-0A4E-F58F-C9BB0416493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D14AA50-326D-D3DC-9AC3-EDC2041138B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The extended version of our study is available on </a:t>
            </a:r>
            <a:r>
              <a:rPr lang="en-US" b="0" baseline="0" dirty="0" err="1"/>
              <a:t>arxiv</a:t>
            </a:r>
            <a:endParaRPr lang="en-US" b="0" baseline="0" dirty="0"/>
          </a:p>
          <a:p>
            <a:endParaRPr lang="en-CH" dirty="0"/>
          </a:p>
        </p:txBody>
      </p:sp>
      <p:sp>
        <p:nvSpPr>
          <p:cNvPr id="4" name="Slide Number Placeholder 3">
            <a:extLst>
              <a:ext uri="{FF2B5EF4-FFF2-40B4-BE49-F238E27FC236}">
                <a16:creationId xmlns:a16="http://schemas.microsoft.com/office/drawing/2014/main" id="{05423C1B-2DB1-AB3F-E99F-AD5AC3801FF3}"/>
              </a:ext>
            </a:extLst>
          </p:cNvPr>
          <p:cNvSpPr>
            <a:spLocks noGrp="1"/>
          </p:cNvSpPr>
          <p:nvPr>
            <p:ph type="sldNum" sz="quarter" idx="5"/>
          </p:nvPr>
        </p:nvSpPr>
        <p:spPr/>
        <p:txBody>
          <a:bodyPr/>
          <a:lstStyle/>
          <a:p>
            <a:fld id="{9215BD74-A3FE-8D41-A5F8-7391B7541C41}" type="slidenum">
              <a:rPr lang="en-US" smtClean="0"/>
              <a:t>49</a:t>
            </a:fld>
            <a:endParaRPr lang="en-US"/>
          </a:p>
        </p:txBody>
      </p:sp>
    </p:spTree>
    <p:extLst>
      <p:ext uri="{BB962C8B-B14F-4D97-AF65-F5344CB8AC3E}">
        <p14:creationId xmlns:p14="http://schemas.microsoft.com/office/powerpoint/2010/main" val="415392514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A8D4E7-C187-6187-1F58-535AFACDB1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6A3D30-9D80-1A38-0F9F-A72AD25F1DE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CAFF727-ADEB-3B4F-B6B7-2C8374D0AB96}"/>
              </a:ext>
            </a:extLst>
          </p:cNvPr>
          <p:cNvSpPr>
            <a:spLocks noGrp="1"/>
          </p:cNvSpPr>
          <p:nvPr>
            <p:ph type="body" idx="1"/>
          </p:nvPr>
        </p:nvSpPr>
        <p:spPr/>
        <p:txBody>
          <a:bodyPr/>
          <a:lstStyle/>
          <a:p>
            <a:r>
              <a:rPr lang="en-US" dirty="0"/>
              <a:t>And let me conclude my talk</a:t>
            </a:r>
            <a:endParaRPr lang="en-CH" dirty="0"/>
          </a:p>
        </p:txBody>
      </p:sp>
      <p:sp>
        <p:nvSpPr>
          <p:cNvPr id="4" name="Slide Number Placeholder 3">
            <a:extLst>
              <a:ext uri="{FF2B5EF4-FFF2-40B4-BE49-F238E27FC236}">
                <a16:creationId xmlns:a16="http://schemas.microsoft.com/office/drawing/2014/main" id="{1E9E73DA-30D8-7A25-E2BE-49431000332D}"/>
              </a:ext>
            </a:extLst>
          </p:cNvPr>
          <p:cNvSpPr>
            <a:spLocks noGrp="1"/>
          </p:cNvSpPr>
          <p:nvPr>
            <p:ph type="sldNum" sz="quarter" idx="5"/>
          </p:nvPr>
        </p:nvSpPr>
        <p:spPr/>
        <p:txBody>
          <a:bodyPr/>
          <a:lstStyle/>
          <a:p>
            <a:fld id="{9215BD74-A3FE-8D41-A5F8-7391B7541C41}" type="slidenum">
              <a:rPr lang="en-US" smtClean="0"/>
              <a:t>50</a:t>
            </a:fld>
            <a:endParaRPr lang="en-US"/>
          </a:p>
        </p:txBody>
      </p:sp>
    </p:spTree>
    <p:extLst>
      <p:ext uri="{BB962C8B-B14F-4D97-AF65-F5344CB8AC3E}">
        <p14:creationId xmlns:p14="http://schemas.microsoft.com/office/powerpoint/2010/main" val="231893967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F57326-AC75-7CD8-34ED-64717C2AFC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10AB81-B2C9-FCE4-125E-FE004F43A47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2D9970D-CAB0-1933-F5C9-3ED4FCC4D9A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E8CFCC6-22D7-7D9B-71BE-FA6F8997E34E}"/>
              </a:ext>
            </a:extLst>
          </p:cNvPr>
          <p:cNvSpPr>
            <a:spLocks noGrp="1"/>
          </p:cNvSpPr>
          <p:nvPr>
            <p:ph type="sldNum" sz="quarter" idx="5"/>
          </p:nvPr>
        </p:nvSpPr>
        <p:spPr/>
        <p:txBody>
          <a:bodyPr/>
          <a:lstStyle/>
          <a:p>
            <a:fld id="{9215BD74-A3FE-8D41-A5F8-7391B7541C41}" type="slidenum">
              <a:rPr lang="en-US" smtClean="0"/>
              <a:t>51</a:t>
            </a:fld>
            <a:endParaRPr lang="en-US"/>
          </a:p>
        </p:txBody>
      </p:sp>
    </p:spTree>
    <p:extLst>
      <p:ext uri="{BB962C8B-B14F-4D97-AF65-F5344CB8AC3E}">
        <p14:creationId xmlns:p14="http://schemas.microsoft.com/office/powerpoint/2010/main" val="65127473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9450AC-9AF5-7101-2CBA-9EDD16D557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2FB132-EDA6-9412-9CC2-81F0BF18DF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12AEF00-C007-BD57-D536-95D8BCD219B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Hello, I am Ismail Emir Yuksel.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 will be presenting our work, </a:t>
            </a:r>
            <a:r>
              <a:rPr lang="en-US" sz="1200" b="1" i="1" dirty="0" err="1">
                <a:solidFill>
                  <a:schemeClr val="bg1"/>
                </a:solidFill>
              </a:rPr>
              <a:t>ColumnDisturb</a:t>
            </a:r>
            <a:r>
              <a:rPr lang="en-US" sz="1200" b="1" i="1" dirty="0">
                <a:solidFill>
                  <a:schemeClr val="bg1"/>
                </a:solidFill>
              </a:rPr>
              <a:t> [..]</a:t>
            </a:r>
            <a:endParaRPr lang="en-US" baseline="0" dirty="0"/>
          </a:p>
        </p:txBody>
      </p:sp>
      <p:sp>
        <p:nvSpPr>
          <p:cNvPr id="5" name="Slayt Numarası Yer Tutucusu 4">
            <a:extLst>
              <a:ext uri="{FF2B5EF4-FFF2-40B4-BE49-F238E27FC236}">
                <a16:creationId xmlns:a16="http://schemas.microsoft.com/office/drawing/2014/main" id="{062793D5-FC12-7D47-8990-C30D3E1ED852}"/>
              </a:ext>
            </a:extLst>
          </p:cNvPr>
          <p:cNvSpPr>
            <a:spLocks noGrp="1"/>
          </p:cNvSpPr>
          <p:nvPr>
            <p:ph type="sldNum" sz="quarter" idx="5"/>
          </p:nvPr>
        </p:nvSpPr>
        <p:spPr/>
        <p:txBody>
          <a:bodyPr/>
          <a:lstStyle/>
          <a:p>
            <a:fld id="{9215BD74-A3FE-8D41-A5F8-7391B7541C41}" type="slidenum">
              <a:rPr lang="en-US" smtClean="0"/>
              <a:t>52</a:t>
            </a:fld>
            <a:endParaRPr lang="en-US"/>
          </a:p>
        </p:txBody>
      </p:sp>
    </p:spTree>
    <p:extLst>
      <p:ext uri="{BB962C8B-B14F-4D97-AF65-F5344CB8AC3E}">
        <p14:creationId xmlns:p14="http://schemas.microsoft.com/office/powerpoint/2010/main" val="365130850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541B72-2ADB-135C-74C5-7A447122CA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8B7B52-A541-704D-D79B-192DB3A39B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4727660-6198-FDBB-1501-DF2B2FB0167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Hello, I am Ismail Emir Yuksel.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 will be presenting our work, </a:t>
            </a:r>
            <a:r>
              <a:rPr lang="en-US" sz="1200" b="1" i="1" dirty="0" err="1">
                <a:solidFill>
                  <a:schemeClr val="bg1"/>
                </a:solidFill>
              </a:rPr>
              <a:t>ColumnDisturb</a:t>
            </a:r>
            <a:r>
              <a:rPr lang="en-US" sz="1200" b="1" i="1" dirty="0">
                <a:solidFill>
                  <a:schemeClr val="bg1"/>
                </a:solidFill>
              </a:rPr>
              <a:t> [..]</a:t>
            </a:r>
            <a:endParaRPr lang="en-US" baseline="0" dirty="0"/>
          </a:p>
        </p:txBody>
      </p:sp>
      <p:sp>
        <p:nvSpPr>
          <p:cNvPr id="5" name="Slayt Numarası Yer Tutucusu 4">
            <a:extLst>
              <a:ext uri="{FF2B5EF4-FFF2-40B4-BE49-F238E27FC236}">
                <a16:creationId xmlns:a16="http://schemas.microsoft.com/office/drawing/2014/main" id="{7A5DD11E-3C68-C113-8B6F-F31FD1545F34}"/>
              </a:ext>
            </a:extLst>
          </p:cNvPr>
          <p:cNvSpPr>
            <a:spLocks noGrp="1"/>
          </p:cNvSpPr>
          <p:nvPr>
            <p:ph type="sldNum" sz="quarter" idx="5"/>
          </p:nvPr>
        </p:nvSpPr>
        <p:spPr/>
        <p:txBody>
          <a:bodyPr/>
          <a:lstStyle/>
          <a:p>
            <a:fld id="{9215BD74-A3FE-8D41-A5F8-7391B7541C41}" type="slidenum">
              <a:rPr lang="en-US" smtClean="0"/>
              <a:t>53</a:t>
            </a:fld>
            <a:endParaRPr lang="en-US"/>
          </a:p>
        </p:txBody>
      </p:sp>
    </p:spTree>
    <p:extLst>
      <p:ext uri="{BB962C8B-B14F-4D97-AF65-F5344CB8AC3E}">
        <p14:creationId xmlns:p14="http://schemas.microsoft.com/office/powerpoint/2010/main" val="262973531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215BD74-A3FE-8D41-A5F8-7391B7541C41}" type="slidenum">
              <a:rPr lang="en-US" smtClean="0"/>
              <a:t>65</a:t>
            </a:fld>
            <a:endParaRPr lang="en-US"/>
          </a:p>
        </p:txBody>
      </p:sp>
    </p:spTree>
    <p:extLst>
      <p:ext uri="{BB962C8B-B14F-4D97-AF65-F5344CB8AC3E}">
        <p14:creationId xmlns:p14="http://schemas.microsoft.com/office/powerpoint/2010/main" val="133710517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BD6BEF-94DF-B801-6A5E-743CDB088E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CC9844-49C5-CB58-A8BE-89E2E73820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D5348B9-0237-F1D4-0FC9-6855AC84419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353B7FD-7B5C-0363-2A48-77A9AD32D162}"/>
              </a:ext>
            </a:extLst>
          </p:cNvPr>
          <p:cNvSpPr>
            <a:spLocks noGrp="1"/>
          </p:cNvSpPr>
          <p:nvPr>
            <p:ph type="sldNum" sz="quarter" idx="5"/>
          </p:nvPr>
        </p:nvSpPr>
        <p:spPr/>
        <p:txBody>
          <a:bodyPr/>
          <a:lstStyle/>
          <a:p>
            <a:fld id="{9215BD74-A3FE-8D41-A5F8-7391B7541C41}" type="slidenum">
              <a:rPr lang="en-US" smtClean="0"/>
              <a:t>66</a:t>
            </a:fld>
            <a:endParaRPr lang="en-US"/>
          </a:p>
        </p:txBody>
      </p:sp>
    </p:spTree>
    <p:extLst>
      <p:ext uri="{BB962C8B-B14F-4D97-AF65-F5344CB8AC3E}">
        <p14:creationId xmlns:p14="http://schemas.microsoft.com/office/powerpoint/2010/main" val="213141283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34C8A9-CA0F-F835-C7D8-590D2E9E06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B87B67-C4A9-A59C-5D54-C7FFA66BA1B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E46804-6986-2F2C-6840-4B8E4236444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96636CE-B163-CA10-1522-B6982801D485}"/>
              </a:ext>
            </a:extLst>
          </p:cNvPr>
          <p:cNvSpPr>
            <a:spLocks noGrp="1"/>
          </p:cNvSpPr>
          <p:nvPr>
            <p:ph type="sldNum" sz="quarter" idx="5"/>
          </p:nvPr>
        </p:nvSpPr>
        <p:spPr/>
        <p:txBody>
          <a:bodyPr/>
          <a:lstStyle/>
          <a:p>
            <a:fld id="{9215BD74-A3FE-8D41-A5F8-7391B7541C41}" type="slidenum">
              <a:rPr lang="en-US" smtClean="0"/>
              <a:t>67</a:t>
            </a:fld>
            <a:endParaRPr lang="en-US"/>
          </a:p>
        </p:txBody>
      </p:sp>
    </p:spTree>
    <p:extLst>
      <p:ext uri="{BB962C8B-B14F-4D97-AF65-F5344CB8AC3E}">
        <p14:creationId xmlns:p14="http://schemas.microsoft.com/office/powerpoint/2010/main" val="126420311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[CLICK] </a:t>
            </a:r>
            <a:r>
              <a:rPr lang="en-US" dirty="0"/>
              <a:t>The key idea is very simple: increase DRAM refresh rate in future DRAM chips to prevent </a:t>
            </a:r>
            <a:r>
              <a:rPr lang="en-US" dirty="0" err="1"/>
              <a:t>ColumnDisturb</a:t>
            </a:r>
            <a:r>
              <a:rPr lang="en-US" dirty="0"/>
              <a:t> bitflips</a:t>
            </a:r>
          </a:p>
          <a:p>
            <a:r>
              <a:rPr lang="en-US" b="1" dirty="0"/>
              <a:t>[CLICK] </a:t>
            </a:r>
            <a:r>
              <a:rPr lang="en-US" dirty="0"/>
              <a:t>Normally, DRAM chips perform periodic refreshes to avoid retention failures</a:t>
            </a:r>
          </a:p>
          <a:p>
            <a:r>
              <a:rPr lang="en-US" dirty="0"/>
              <a:t>For example, each row in DDR5 chips is refreshed in every 32ms</a:t>
            </a:r>
          </a:p>
          <a:p>
            <a:endParaRPr lang="en-US" dirty="0"/>
          </a:p>
          <a:p>
            <a:r>
              <a:rPr lang="en-US" b="1" dirty="0"/>
              <a:t>[CLICK] </a:t>
            </a:r>
            <a:r>
              <a:rPr lang="en-US" dirty="0"/>
              <a:t>What is the benefit of this approach?</a:t>
            </a:r>
          </a:p>
          <a:p>
            <a:r>
              <a:rPr lang="en-US" b="1" dirty="0"/>
              <a:t>[CLICK] </a:t>
            </a:r>
            <a:r>
              <a:rPr lang="en-US" dirty="0"/>
              <a:t>It can be applied immediately in today’s systems, for example changing the timing parameter in the BIOS in our computers</a:t>
            </a:r>
          </a:p>
          <a:p>
            <a:r>
              <a:rPr lang="en-US" b="1" dirty="0"/>
              <a:t>[CLICK] </a:t>
            </a:r>
            <a:r>
              <a:rPr lang="en-US" dirty="0"/>
              <a:t>However, it degrades the system performance and energy efficiency drastically</a:t>
            </a:r>
          </a:p>
          <a:p>
            <a:r>
              <a:rPr lang="en-US" b="1" dirty="0"/>
              <a:t>[CLICK] </a:t>
            </a:r>
            <a:r>
              <a:rPr lang="en-US" dirty="0"/>
              <a:t>We analytically analyze an hypothetical scenario in a 32Gb DDR5 chip: if we increase the refresh rate by 4 times</a:t>
            </a:r>
          </a:p>
          <a:p>
            <a:r>
              <a:rPr lang="en-US" b="1" dirty="0"/>
              <a:t>[CLICK] </a:t>
            </a:r>
            <a:r>
              <a:rPr lang="en-US" dirty="0"/>
              <a:t>It reduces the system throughput by more than 40 percent</a:t>
            </a:r>
          </a:p>
          <a:p>
            <a:r>
              <a:rPr lang="en-US" b="1" dirty="0"/>
              <a:t>[CLICK] </a:t>
            </a:r>
            <a:r>
              <a:rPr lang="en-US" dirty="0"/>
              <a:t>and increases energy consumption by almost 70 percent </a:t>
            </a:r>
          </a:p>
        </p:txBody>
      </p:sp>
      <p:sp>
        <p:nvSpPr>
          <p:cNvPr id="4" name="Slide Number Placeholder 3"/>
          <p:cNvSpPr>
            <a:spLocks noGrp="1"/>
          </p:cNvSpPr>
          <p:nvPr>
            <p:ph type="sldNum" sz="quarter" idx="5"/>
          </p:nvPr>
        </p:nvSpPr>
        <p:spPr/>
        <p:txBody>
          <a:bodyPr/>
          <a:lstStyle/>
          <a:p>
            <a:fld id="{9215BD74-A3FE-8D41-A5F8-7391B7541C41}" type="slidenum">
              <a:rPr lang="en-US" smtClean="0"/>
              <a:t>68</a:t>
            </a:fld>
            <a:endParaRPr lang="en-US"/>
          </a:p>
        </p:txBody>
      </p:sp>
    </p:spTree>
    <p:extLst>
      <p:ext uri="{BB962C8B-B14F-4D97-AF65-F5344CB8AC3E}">
        <p14:creationId xmlns:p14="http://schemas.microsoft.com/office/powerpoint/2010/main" val="37702439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let’s take a look how </a:t>
            </a:r>
            <a:r>
              <a:rPr lang="en-US" dirty="0" err="1"/>
              <a:t>ColumnDisturb</a:t>
            </a:r>
            <a:r>
              <a:rPr lang="en-US" dirty="0"/>
              <a:t> affects retention-aware refresh mechanisms</a:t>
            </a:r>
          </a:p>
          <a:p>
            <a:r>
              <a:rPr lang="en-US" b="1" dirty="0"/>
              <a:t>[CLICKx2] </a:t>
            </a:r>
            <a:r>
              <a:rPr lang="en-US" dirty="0"/>
              <a:t>We take RAIDR as an example retention-aware refresh mechanism</a:t>
            </a:r>
          </a:p>
          <a:p>
            <a:r>
              <a:rPr lang="en-US" dirty="0"/>
              <a:t>Y-axis shows the RAIDR speedup normalized to no refresh</a:t>
            </a:r>
          </a:p>
          <a:p>
            <a:r>
              <a:rPr lang="en-US" b="1" dirty="0"/>
              <a:t>[CLICK] </a:t>
            </a:r>
            <a:r>
              <a:rPr lang="en-US" dirty="0"/>
              <a:t>X-axis shows the proportion of weak rows, in other words percentage of rows that experience bitflips for a given refresh interval</a:t>
            </a:r>
          </a:p>
          <a:p>
            <a:r>
              <a:rPr lang="en-US" b="1" dirty="0"/>
              <a:t>[CLICK] </a:t>
            </a:r>
            <a:r>
              <a:rPr lang="en-US" dirty="0"/>
              <a:t>According to our empirical results from a representative Micron module, retention-weak rows are only around 0.1 to 0.2 percent of the rows, which does not affect the system performance significantly</a:t>
            </a:r>
          </a:p>
          <a:p>
            <a:r>
              <a:rPr lang="en-US" b="1" dirty="0"/>
              <a:t>[CLICK] </a:t>
            </a:r>
            <a:r>
              <a:rPr lang="en-US" dirty="0"/>
              <a:t>However, for the same module, around 25 percent of the rows experience </a:t>
            </a:r>
            <a:r>
              <a:rPr lang="en-US" dirty="0" err="1"/>
              <a:t>ColumnDisturb</a:t>
            </a:r>
            <a:r>
              <a:rPr lang="en-US" dirty="0"/>
              <a:t> bitflips</a:t>
            </a:r>
          </a:p>
          <a:p>
            <a:r>
              <a:rPr lang="en-US" b="1" dirty="0"/>
              <a:t>[CLICK] </a:t>
            </a:r>
            <a:r>
              <a:rPr lang="en-US" dirty="0"/>
              <a:t>which translates to 53 percent reduction the system’s performance</a:t>
            </a:r>
          </a:p>
          <a:p>
            <a:endParaRPr lang="en-US" dirty="0"/>
          </a:p>
          <a:p>
            <a:r>
              <a:rPr lang="en-US" b="1" dirty="0"/>
              <a:t>[CLICK] </a:t>
            </a:r>
            <a:r>
              <a:rPr lang="en-US" dirty="0"/>
              <a:t>We conclude that  the speedup benefits of RAIDR reduce significantly in the presence of </a:t>
            </a:r>
            <a:r>
              <a:rPr lang="en-US" dirty="0" err="1"/>
              <a:t>ColumnDisturb</a:t>
            </a:r>
            <a:endParaRPr lang="en-US" dirty="0"/>
          </a:p>
        </p:txBody>
      </p:sp>
      <p:sp>
        <p:nvSpPr>
          <p:cNvPr id="4" name="Slide Number Placeholder 3"/>
          <p:cNvSpPr>
            <a:spLocks noGrp="1"/>
          </p:cNvSpPr>
          <p:nvPr>
            <p:ph type="sldNum" sz="quarter" idx="5"/>
          </p:nvPr>
        </p:nvSpPr>
        <p:spPr/>
        <p:txBody>
          <a:bodyPr/>
          <a:lstStyle/>
          <a:p>
            <a:fld id="{9215BD74-A3FE-8D41-A5F8-7391B7541C41}" type="slidenum">
              <a:rPr lang="en-US" smtClean="0"/>
              <a:t>70</a:t>
            </a:fld>
            <a:endParaRPr lang="en-US"/>
          </a:p>
        </p:txBody>
      </p:sp>
    </p:spTree>
    <p:extLst>
      <p:ext uri="{BB962C8B-B14F-4D97-AF65-F5344CB8AC3E}">
        <p14:creationId xmlns:p14="http://schemas.microsoft.com/office/powerpoint/2010/main" val="93736460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the actual physical layout of DRAM cells in modern DRAM array. Now, let us focus on two DRAM cells sharing the same active region. We focus on 1) the two respective </a:t>
            </a:r>
            <a:r>
              <a:rPr lang="en-US" dirty="0" err="1"/>
              <a:t>wordlines</a:t>
            </a:r>
            <a:r>
              <a:rPr lang="en-US" dirty="0"/>
              <a:t> of the two cells, and 2) the two passing </a:t>
            </a:r>
            <a:r>
              <a:rPr lang="en-US" dirty="0" err="1"/>
              <a:t>wodlines</a:t>
            </a:r>
            <a:r>
              <a:rPr lang="en-US" dirty="0"/>
              <a:t> that does not form an access transistor with the cell</a:t>
            </a:r>
            <a:endParaRPr lang="en-CH" dirty="0"/>
          </a:p>
        </p:txBody>
      </p:sp>
      <p:sp>
        <p:nvSpPr>
          <p:cNvPr id="4" name="Slide Number Placeholder 3"/>
          <p:cNvSpPr>
            <a:spLocks noGrp="1"/>
          </p:cNvSpPr>
          <p:nvPr>
            <p:ph type="sldNum" sz="quarter" idx="5"/>
          </p:nvPr>
        </p:nvSpPr>
        <p:spPr/>
        <p:txBody>
          <a:bodyPr/>
          <a:lstStyle/>
          <a:p>
            <a:fld id="{BC575381-7527-4E0E-A355-7550D954D08C}" type="slidenum">
              <a:rPr lang="tr-TR" smtClean="0"/>
              <a:t>71</a:t>
            </a:fld>
            <a:endParaRPr lang="tr-TR"/>
          </a:p>
        </p:txBody>
      </p:sp>
    </p:spTree>
    <p:extLst>
      <p:ext uri="{BB962C8B-B14F-4D97-AF65-F5344CB8AC3E}">
        <p14:creationId xmlns:p14="http://schemas.microsoft.com/office/powerpoint/2010/main" val="385213040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BC575381-7527-4E0E-A355-7550D954D08C}" type="slidenum">
              <a:rPr lang="tr-TR" smtClean="0"/>
              <a:t>72</a:t>
            </a:fld>
            <a:endParaRPr lang="tr-TR"/>
          </a:p>
        </p:txBody>
      </p:sp>
    </p:spTree>
    <p:extLst>
      <p:ext uri="{BB962C8B-B14F-4D97-AF65-F5344CB8AC3E}">
        <p14:creationId xmlns:p14="http://schemas.microsoft.com/office/powerpoint/2010/main" val="367654506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BC575381-7527-4E0E-A355-7550D954D08C}" type="slidenum">
              <a:rPr lang="tr-TR" smtClean="0"/>
              <a:t>73</a:t>
            </a:fld>
            <a:endParaRPr lang="tr-TR"/>
          </a:p>
        </p:txBody>
      </p:sp>
    </p:spTree>
    <p:extLst>
      <p:ext uri="{BB962C8B-B14F-4D97-AF65-F5344CB8AC3E}">
        <p14:creationId xmlns:p14="http://schemas.microsoft.com/office/powerpoint/2010/main" val="318495161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Optimize, use colors</a:t>
            </a:r>
            <a:endParaRPr lang="en-CH" dirty="0"/>
          </a:p>
        </p:txBody>
      </p:sp>
      <p:sp>
        <p:nvSpPr>
          <p:cNvPr id="4" name="Slide Number Placeholder 3"/>
          <p:cNvSpPr>
            <a:spLocks noGrp="1"/>
          </p:cNvSpPr>
          <p:nvPr>
            <p:ph type="sldNum" sz="quarter" idx="5"/>
          </p:nvPr>
        </p:nvSpPr>
        <p:spPr/>
        <p:txBody>
          <a:bodyPr/>
          <a:lstStyle/>
          <a:p>
            <a:fld id="{BC575381-7527-4E0E-A355-7550D954D08C}" type="slidenum">
              <a:rPr lang="tr-TR" smtClean="0"/>
              <a:t>74</a:t>
            </a:fld>
            <a:endParaRPr lang="tr-TR"/>
          </a:p>
        </p:txBody>
      </p:sp>
    </p:spTree>
    <p:extLst>
      <p:ext uri="{BB962C8B-B14F-4D97-AF65-F5344CB8AC3E}">
        <p14:creationId xmlns:p14="http://schemas.microsoft.com/office/powerpoint/2010/main" val="32232916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1561767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1212319-B146-2CD0-1397-D8CCD9BA432A}"/>
              </a:ext>
            </a:extLst>
          </p:cNvPr>
          <p:cNvSpPr/>
          <p:nvPr userDrawn="1"/>
        </p:nvSpPr>
        <p:spPr>
          <a:xfrm>
            <a:off x="0" y="0"/>
            <a:ext cx="9144000" cy="770467"/>
          </a:xfrm>
          <a:prstGeom prst="rect">
            <a:avLst/>
          </a:prstGeom>
          <a:solidFill>
            <a:srgbClr val="E8E2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 name="Title 1"/>
          <p:cNvSpPr>
            <a:spLocks noGrp="1"/>
          </p:cNvSpPr>
          <p:nvPr>
            <p:ph type="title"/>
          </p:nvPr>
        </p:nvSpPr>
        <p:spPr>
          <a:xfrm>
            <a:off x="0" y="0"/>
            <a:ext cx="9143999" cy="770467"/>
          </a:xfrm>
          <a:prstGeom prst="rect">
            <a:avLst/>
          </a:prstGeom>
        </p:spPr>
        <p:txBody>
          <a:bodyPr anchor="ctr"/>
          <a:lstStyle>
            <a:lvl1pPr>
              <a:lnSpc>
                <a:spcPct val="100000"/>
              </a:lnSpc>
              <a:spcAft>
                <a:spcPts val="600"/>
              </a:spcAft>
              <a:defRPr sz="4400" b="1">
                <a:solidFill>
                  <a:schemeClr val="accent5"/>
                </a:solidFill>
                <a:latin typeface="+mj-lt"/>
                <a:cs typeface="Segoe UI" panose="020B0502040204020203" pitchFamily="34" charset="0"/>
              </a:defRPr>
            </a:lvl1pPr>
          </a:lstStyle>
          <a:p>
            <a:r>
              <a:rPr lang="en-US" dirty="0"/>
              <a:t>Click to edit Master title style</a:t>
            </a:r>
          </a:p>
        </p:txBody>
      </p:sp>
      <p:sp>
        <p:nvSpPr>
          <p:cNvPr id="3" name="Content Placeholder 2"/>
          <p:cNvSpPr>
            <a:spLocks noGrp="1"/>
          </p:cNvSpPr>
          <p:nvPr>
            <p:ph idx="1" hasCustomPrompt="1"/>
          </p:nvPr>
        </p:nvSpPr>
        <p:spPr>
          <a:xfrm>
            <a:off x="0" y="770468"/>
            <a:ext cx="9143999" cy="5585248"/>
          </a:xfrm>
          <a:prstGeom prst="rect">
            <a:avLst/>
          </a:prstGeom>
        </p:spPr>
        <p:txBody>
          <a:bodyPr/>
          <a:lstStyle>
            <a:lvl1pPr marL="177800" indent="-177800">
              <a:buFont typeface="Arial" panose="020B0604020202020204" pitchFamily="34" charset="0"/>
              <a:buChar char="•"/>
              <a:tabLst/>
              <a:defRPr sz="2400">
                <a:latin typeface="+mn-lt"/>
              </a:defRPr>
            </a:lvl1pPr>
            <a:lvl2pPr marL="133350" indent="-133350">
              <a:buFont typeface="Wingdings" panose="05000000000000000000" pitchFamily="2" charset="2"/>
              <a:buChar char="§"/>
              <a:tabLst/>
              <a:defRPr sz="2000">
                <a:latin typeface="Cambria" panose="02040503050406030204" pitchFamily="18" charset="0"/>
              </a:defRPr>
            </a:lvl2pPr>
            <a:lvl3pPr marL="533400" indent="-177800">
              <a:buFont typeface="Arial" panose="020B0604020202020204" pitchFamily="34" charset="0"/>
              <a:buChar char="•"/>
              <a:tabLst/>
              <a:defRPr sz="2400">
                <a:latin typeface="+mn-lt"/>
              </a:defRPr>
            </a:lvl3pPr>
            <a:lvl4pPr marL="895350" indent="-177800">
              <a:buFont typeface="Arial" panose="020B0604020202020204" pitchFamily="34" charset="0"/>
              <a:buChar char="•"/>
              <a:defRPr sz="2400">
                <a:latin typeface="+mn-lt"/>
              </a:defRPr>
            </a:lvl4pPr>
            <a:lvl5pPr marL="1257300" indent="-182563">
              <a:buFont typeface="Arial" panose="020B0604020202020204" pitchFamily="34" charset="0"/>
              <a:buChar char="•"/>
              <a:defRPr sz="2400">
                <a:latin typeface="+mn-lt"/>
              </a:defRPr>
            </a:lvl5pPr>
          </a:lstStyle>
          <a:p>
            <a:pPr lvl="0"/>
            <a:r>
              <a:rPr lang="en-US" dirty="0"/>
              <a:t>Edit Master text styles</a:t>
            </a:r>
          </a:p>
          <a:p>
            <a:pPr lvl="2"/>
            <a:r>
              <a:rPr lang="en-US" dirty="0"/>
              <a:t>Second Level</a:t>
            </a:r>
          </a:p>
          <a:p>
            <a:pPr lvl="3"/>
            <a:r>
              <a:rPr lang="en-US" dirty="0"/>
              <a:t>Third Level</a:t>
            </a:r>
          </a:p>
          <a:p>
            <a:pPr lvl="4"/>
            <a:r>
              <a:rPr lang="en-US" dirty="0"/>
              <a:t>Fourth Level</a:t>
            </a:r>
          </a:p>
        </p:txBody>
      </p:sp>
      <p:sp>
        <p:nvSpPr>
          <p:cNvPr id="8" name="Slide Number Placeholder 5"/>
          <p:cNvSpPr txBox="1">
            <a:spLocks/>
          </p:cNvSpPr>
          <p:nvPr userDrawn="1"/>
        </p:nvSpPr>
        <p:spPr>
          <a:xfrm>
            <a:off x="8153400" y="6457019"/>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solidFill>
                  <a:schemeClr val="accent5"/>
                </a:solidFill>
                <a:latin typeface="+mj-lt"/>
              </a:rPr>
              <a:pPr/>
              <a:t>‹#›</a:t>
            </a:fld>
            <a:endParaRPr lang="en-US">
              <a:solidFill>
                <a:schemeClr val="accent5"/>
              </a:solidFill>
              <a:latin typeface="+mj-lt"/>
            </a:endParaRPr>
          </a:p>
        </p:txBody>
      </p:sp>
      <p:pic>
        <p:nvPicPr>
          <p:cNvPr id="9" name="Picture 8" descr="safari.png"/>
          <p:cNvPicPr>
            <a:picLocks noChangeAspect="1"/>
          </p:cNvPicPr>
          <p:nvPr userDrawn="1"/>
        </p:nvPicPr>
        <p:blipFill>
          <a:blip r:embed="rId2" cstate="print"/>
          <a:stretch>
            <a:fillRect/>
          </a:stretch>
        </p:blipFill>
        <p:spPr>
          <a:xfrm>
            <a:off x="75991" y="6499732"/>
            <a:ext cx="1080120" cy="312522"/>
          </a:xfrm>
          <a:prstGeom prst="rect">
            <a:avLst/>
          </a:prstGeom>
        </p:spPr>
      </p:pic>
      <p:cxnSp>
        <p:nvCxnSpPr>
          <p:cNvPr id="6" name="Düz Bağlayıcı 5">
            <a:extLst>
              <a:ext uri="{FF2B5EF4-FFF2-40B4-BE49-F238E27FC236}">
                <a16:creationId xmlns:a16="http://schemas.microsoft.com/office/drawing/2014/main" id="{4DFC8092-9662-4B88-E70B-04F5060311BD}"/>
              </a:ext>
            </a:extLst>
          </p:cNvPr>
          <p:cNvCxnSpPr/>
          <p:nvPr userDrawn="1"/>
        </p:nvCxnSpPr>
        <p:spPr>
          <a:xfrm>
            <a:off x="0" y="770467"/>
            <a:ext cx="9144000" cy="0"/>
          </a:xfrm>
          <a:prstGeom prst="line">
            <a:avLst/>
          </a:prstGeom>
          <a:ln w="44450">
            <a:solidFill>
              <a:schemeClr val="accent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86369305"/>
      </p:ext>
    </p:extLst>
  </p:cSld>
  <p:clrMapOvr>
    <a:masterClrMapping/>
  </p:clrMapOvr>
  <p:extLst>
    <p:ext uri="{DCECCB84-F9BA-43D5-87BE-67443E8EF086}">
      <p15:sldGuideLst xmlns:p15="http://schemas.microsoft.com/office/powerpoint/2012/main">
        <p15:guide id="1" orient="horz" pos="4247" userDrawn="1">
          <p15:clr>
            <a:srgbClr val="FBAE40"/>
          </p15:clr>
        </p15:guide>
        <p15:guide id="2" pos="288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8" name="Slide Number Placeholder 5"/>
          <p:cNvSpPr txBox="1">
            <a:spLocks/>
          </p:cNvSpPr>
          <p:nvPr userDrawn="1"/>
        </p:nvSpPr>
        <p:spPr>
          <a:xfrm>
            <a:off x="8153400" y="6457019"/>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solidFill>
                  <a:schemeClr val="accent5"/>
                </a:solidFill>
                <a:latin typeface="+mj-lt"/>
              </a:rPr>
              <a:pPr/>
              <a:t>‹#›</a:t>
            </a:fld>
            <a:endParaRPr lang="en-US">
              <a:solidFill>
                <a:schemeClr val="accent5"/>
              </a:solidFill>
              <a:latin typeface="+mj-lt"/>
            </a:endParaRPr>
          </a:p>
        </p:txBody>
      </p:sp>
      <p:pic>
        <p:nvPicPr>
          <p:cNvPr id="9" name="Picture 8" descr="safari.png"/>
          <p:cNvPicPr>
            <a:picLocks noChangeAspect="1"/>
          </p:cNvPicPr>
          <p:nvPr userDrawn="1"/>
        </p:nvPicPr>
        <p:blipFill>
          <a:blip r:embed="rId2" cstate="print"/>
          <a:stretch>
            <a:fillRect/>
          </a:stretch>
        </p:blipFill>
        <p:spPr>
          <a:xfrm>
            <a:off x="75991" y="6499732"/>
            <a:ext cx="1080120" cy="312522"/>
          </a:xfrm>
          <a:prstGeom prst="rect">
            <a:avLst/>
          </a:prstGeom>
        </p:spPr>
      </p:pic>
    </p:spTree>
    <p:extLst>
      <p:ext uri="{BB962C8B-B14F-4D97-AF65-F5344CB8AC3E}">
        <p14:creationId xmlns:p14="http://schemas.microsoft.com/office/powerpoint/2010/main" val="2831462568"/>
      </p:ext>
    </p:extLst>
  </p:cSld>
  <p:clrMapOvr>
    <a:masterClrMapping/>
  </p:clrMapOvr>
  <p:extLst>
    <p:ext uri="{DCECCB84-F9BA-43D5-87BE-67443E8EF086}">
      <p15:sldGuideLst xmlns:p15="http://schemas.microsoft.com/office/powerpoint/2012/main">
        <p15:guide id="1" orient="horz" pos="4247">
          <p15:clr>
            <a:srgbClr val="FBAE40"/>
          </p15:clr>
        </p15:guide>
        <p15:guide id="2" pos="288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Outlin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314242E-D8C9-7320-2109-C9456A365623}"/>
              </a:ext>
            </a:extLst>
          </p:cNvPr>
          <p:cNvSpPr/>
          <p:nvPr userDrawn="1"/>
        </p:nvSpPr>
        <p:spPr>
          <a:xfrm>
            <a:off x="0" y="0"/>
            <a:ext cx="9144000" cy="770467"/>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4" name="Title 1">
            <a:extLst>
              <a:ext uri="{FF2B5EF4-FFF2-40B4-BE49-F238E27FC236}">
                <a16:creationId xmlns:a16="http://schemas.microsoft.com/office/drawing/2014/main" id="{1105E3DA-A12D-CD46-AD81-D1AD162ECF99}"/>
              </a:ext>
            </a:extLst>
          </p:cNvPr>
          <p:cNvSpPr>
            <a:spLocks noGrp="1"/>
          </p:cNvSpPr>
          <p:nvPr>
            <p:ph type="title"/>
          </p:nvPr>
        </p:nvSpPr>
        <p:spPr>
          <a:xfrm>
            <a:off x="75991" y="0"/>
            <a:ext cx="8987621" cy="770467"/>
          </a:xfrm>
          <a:prstGeom prst="rect">
            <a:avLst/>
          </a:prstGeom>
        </p:spPr>
        <p:txBody>
          <a:bodyPr anchor="ctr"/>
          <a:lstStyle>
            <a:lvl1pPr>
              <a:lnSpc>
                <a:spcPct val="100000"/>
              </a:lnSpc>
              <a:spcAft>
                <a:spcPts val="600"/>
              </a:spcAft>
              <a:defRPr sz="4400" b="1">
                <a:solidFill>
                  <a:schemeClr val="accent5">
                    <a:lumMod val="75000"/>
                  </a:schemeClr>
                </a:solidFill>
                <a:latin typeface="+mj-lt"/>
                <a:cs typeface="Segoe UI" panose="020B0502040204020203" pitchFamily="34" charset="0"/>
              </a:defRPr>
            </a:lvl1pPr>
          </a:lstStyle>
          <a:p>
            <a:r>
              <a:rPr lang="en-US"/>
              <a:t>Click to edit Master title style</a:t>
            </a:r>
          </a:p>
        </p:txBody>
      </p:sp>
      <p:sp>
        <p:nvSpPr>
          <p:cNvPr id="5" name="Slide Number Placeholder 5">
            <a:extLst>
              <a:ext uri="{FF2B5EF4-FFF2-40B4-BE49-F238E27FC236}">
                <a16:creationId xmlns:a16="http://schemas.microsoft.com/office/drawing/2014/main" id="{0E32C220-66DF-0292-BC74-F7D7AB3B60D9}"/>
              </a:ext>
            </a:extLst>
          </p:cNvPr>
          <p:cNvSpPr txBox="1">
            <a:spLocks/>
          </p:cNvSpPr>
          <p:nvPr userDrawn="1"/>
        </p:nvSpPr>
        <p:spPr>
          <a:xfrm>
            <a:off x="8153400" y="6457019"/>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solidFill>
                  <a:schemeClr val="accent5"/>
                </a:solidFill>
                <a:latin typeface="+mj-lt"/>
              </a:rPr>
              <a:pPr/>
              <a:t>‹#›</a:t>
            </a:fld>
            <a:endParaRPr lang="en-US">
              <a:solidFill>
                <a:schemeClr val="accent5"/>
              </a:solidFill>
              <a:latin typeface="+mj-lt"/>
            </a:endParaRPr>
          </a:p>
        </p:txBody>
      </p:sp>
      <p:pic>
        <p:nvPicPr>
          <p:cNvPr id="6" name="Picture 5" descr="safari.png">
            <a:extLst>
              <a:ext uri="{FF2B5EF4-FFF2-40B4-BE49-F238E27FC236}">
                <a16:creationId xmlns:a16="http://schemas.microsoft.com/office/drawing/2014/main" id="{53097FC4-A74D-A22A-4B64-10CAEEE5CAB3}"/>
              </a:ext>
            </a:extLst>
          </p:cNvPr>
          <p:cNvPicPr>
            <a:picLocks noChangeAspect="1"/>
          </p:cNvPicPr>
          <p:nvPr userDrawn="1"/>
        </p:nvPicPr>
        <p:blipFill>
          <a:blip r:embed="rId2" cstate="print"/>
          <a:stretch>
            <a:fillRect/>
          </a:stretch>
        </p:blipFill>
        <p:spPr>
          <a:xfrm>
            <a:off x="75991" y="6499732"/>
            <a:ext cx="1080120" cy="312522"/>
          </a:xfrm>
          <a:prstGeom prst="rect">
            <a:avLst/>
          </a:prstGeom>
        </p:spPr>
      </p:pic>
      <p:sp>
        <p:nvSpPr>
          <p:cNvPr id="14" name="Rectangle 13">
            <a:extLst>
              <a:ext uri="{FF2B5EF4-FFF2-40B4-BE49-F238E27FC236}">
                <a16:creationId xmlns:a16="http://schemas.microsoft.com/office/drawing/2014/main" id="{0D519217-67E0-AAD3-E218-4BC540433D92}"/>
              </a:ext>
            </a:extLst>
          </p:cNvPr>
          <p:cNvSpPr/>
          <p:nvPr userDrawn="1"/>
        </p:nvSpPr>
        <p:spPr>
          <a:xfrm>
            <a:off x="0" y="1158240"/>
            <a:ext cx="9144000" cy="770467"/>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5" name="Title 1">
            <a:extLst>
              <a:ext uri="{FF2B5EF4-FFF2-40B4-BE49-F238E27FC236}">
                <a16:creationId xmlns:a16="http://schemas.microsoft.com/office/drawing/2014/main" id="{4C50D708-B568-B869-49C4-BC4A7113C56A}"/>
              </a:ext>
            </a:extLst>
          </p:cNvPr>
          <p:cNvSpPr txBox="1">
            <a:spLocks/>
          </p:cNvSpPr>
          <p:nvPr userDrawn="1"/>
        </p:nvSpPr>
        <p:spPr>
          <a:xfrm>
            <a:off x="75991" y="1158240"/>
            <a:ext cx="8987621" cy="770467"/>
          </a:xfrm>
          <a:prstGeom prst="rect">
            <a:avLst/>
          </a:prstGeom>
        </p:spPr>
        <p:txBody>
          <a:bodyPr anchor="ctr"/>
          <a:lstStyle>
            <a:lvl1pPr algn="l" defTabSz="914400" rtl="0" eaLnBrk="1" latinLnBrk="0" hangingPunct="1">
              <a:lnSpc>
                <a:spcPct val="100000"/>
              </a:lnSpc>
              <a:spcBef>
                <a:spcPct val="0"/>
              </a:spcBef>
              <a:spcAft>
                <a:spcPts val="600"/>
              </a:spcAft>
              <a:buNone/>
              <a:defRPr sz="4400" b="1" kern="1200">
                <a:solidFill>
                  <a:schemeClr val="accent5">
                    <a:lumMod val="75000"/>
                  </a:schemeClr>
                </a:solidFill>
                <a:latin typeface="+mj-lt"/>
                <a:ea typeface="+mj-ea"/>
                <a:cs typeface="Segoe UI" panose="020B0502040204020203" pitchFamily="34" charset="0"/>
              </a:defRPr>
            </a:lvl1pPr>
          </a:lstStyle>
          <a:p>
            <a:r>
              <a:rPr lang="en-US"/>
              <a:t>Click to edit Master title style</a:t>
            </a:r>
          </a:p>
        </p:txBody>
      </p:sp>
      <p:sp>
        <p:nvSpPr>
          <p:cNvPr id="16" name="Rectangle 15">
            <a:extLst>
              <a:ext uri="{FF2B5EF4-FFF2-40B4-BE49-F238E27FC236}">
                <a16:creationId xmlns:a16="http://schemas.microsoft.com/office/drawing/2014/main" id="{5B3FEC81-3384-4E6E-3104-9F3A8EC2FE69}"/>
              </a:ext>
            </a:extLst>
          </p:cNvPr>
          <p:cNvSpPr/>
          <p:nvPr userDrawn="1"/>
        </p:nvSpPr>
        <p:spPr>
          <a:xfrm>
            <a:off x="0" y="2316480"/>
            <a:ext cx="9144000" cy="770467"/>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7" name="Title 1">
            <a:extLst>
              <a:ext uri="{FF2B5EF4-FFF2-40B4-BE49-F238E27FC236}">
                <a16:creationId xmlns:a16="http://schemas.microsoft.com/office/drawing/2014/main" id="{9F7A017E-9316-7EE2-9B04-99DCE0614AE6}"/>
              </a:ext>
            </a:extLst>
          </p:cNvPr>
          <p:cNvSpPr txBox="1">
            <a:spLocks/>
          </p:cNvSpPr>
          <p:nvPr userDrawn="1"/>
        </p:nvSpPr>
        <p:spPr>
          <a:xfrm>
            <a:off x="75991" y="2316480"/>
            <a:ext cx="8987621" cy="770467"/>
          </a:xfrm>
          <a:prstGeom prst="rect">
            <a:avLst/>
          </a:prstGeom>
        </p:spPr>
        <p:txBody>
          <a:bodyPr anchor="ctr"/>
          <a:lstStyle>
            <a:lvl1pPr algn="l" defTabSz="914400" rtl="0" eaLnBrk="1" latinLnBrk="0" hangingPunct="1">
              <a:lnSpc>
                <a:spcPct val="100000"/>
              </a:lnSpc>
              <a:spcBef>
                <a:spcPct val="0"/>
              </a:spcBef>
              <a:spcAft>
                <a:spcPts val="600"/>
              </a:spcAft>
              <a:buNone/>
              <a:defRPr sz="4400" b="1" kern="1200">
                <a:solidFill>
                  <a:schemeClr val="accent5">
                    <a:lumMod val="75000"/>
                  </a:schemeClr>
                </a:solidFill>
                <a:latin typeface="+mj-lt"/>
                <a:ea typeface="+mj-ea"/>
                <a:cs typeface="Segoe UI" panose="020B0502040204020203" pitchFamily="34" charset="0"/>
              </a:defRPr>
            </a:lvl1pPr>
          </a:lstStyle>
          <a:p>
            <a:r>
              <a:rPr lang="en-US"/>
              <a:t>Click to edit Master title style</a:t>
            </a:r>
          </a:p>
        </p:txBody>
      </p:sp>
      <p:sp>
        <p:nvSpPr>
          <p:cNvPr id="18" name="Rectangle 17">
            <a:extLst>
              <a:ext uri="{FF2B5EF4-FFF2-40B4-BE49-F238E27FC236}">
                <a16:creationId xmlns:a16="http://schemas.microsoft.com/office/drawing/2014/main" id="{32C290DD-9A5E-AED3-B4F9-DABBBFDF73D5}"/>
              </a:ext>
            </a:extLst>
          </p:cNvPr>
          <p:cNvSpPr/>
          <p:nvPr userDrawn="1"/>
        </p:nvSpPr>
        <p:spPr>
          <a:xfrm>
            <a:off x="0" y="3474720"/>
            <a:ext cx="9144000" cy="770467"/>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9" name="Title 1">
            <a:extLst>
              <a:ext uri="{FF2B5EF4-FFF2-40B4-BE49-F238E27FC236}">
                <a16:creationId xmlns:a16="http://schemas.microsoft.com/office/drawing/2014/main" id="{C14951FB-8655-70A6-37C7-242E68037FB8}"/>
              </a:ext>
            </a:extLst>
          </p:cNvPr>
          <p:cNvSpPr txBox="1">
            <a:spLocks/>
          </p:cNvSpPr>
          <p:nvPr userDrawn="1"/>
        </p:nvSpPr>
        <p:spPr>
          <a:xfrm>
            <a:off x="75991" y="3474720"/>
            <a:ext cx="8987621" cy="770467"/>
          </a:xfrm>
          <a:prstGeom prst="rect">
            <a:avLst/>
          </a:prstGeom>
        </p:spPr>
        <p:txBody>
          <a:bodyPr anchor="ctr"/>
          <a:lstStyle>
            <a:lvl1pPr algn="l" defTabSz="914400" rtl="0" eaLnBrk="1" latinLnBrk="0" hangingPunct="1">
              <a:lnSpc>
                <a:spcPct val="100000"/>
              </a:lnSpc>
              <a:spcBef>
                <a:spcPct val="0"/>
              </a:spcBef>
              <a:spcAft>
                <a:spcPts val="600"/>
              </a:spcAft>
              <a:buNone/>
              <a:defRPr sz="4400" b="1" kern="1200">
                <a:solidFill>
                  <a:schemeClr val="accent5">
                    <a:lumMod val="75000"/>
                  </a:schemeClr>
                </a:solidFill>
                <a:latin typeface="+mj-lt"/>
                <a:ea typeface="+mj-ea"/>
                <a:cs typeface="Segoe UI" panose="020B0502040204020203" pitchFamily="34" charset="0"/>
              </a:defRPr>
            </a:lvl1pPr>
          </a:lstStyle>
          <a:p>
            <a:r>
              <a:rPr lang="en-US"/>
              <a:t>Click to edit Master title style</a:t>
            </a:r>
          </a:p>
        </p:txBody>
      </p:sp>
      <p:sp>
        <p:nvSpPr>
          <p:cNvPr id="20" name="Rectangle 19">
            <a:extLst>
              <a:ext uri="{FF2B5EF4-FFF2-40B4-BE49-F238E27FC236}">
                <a16:creationId xmlns:a16="http://schemas.microsoft.com/office/drawing/2014/main" id="{B05B1C1E-19AD-5C6D-8580-95ABD4A1E8D8}"/>
              </a:ext>
            </a:extLst>
          </p:cNvPr>
          <p:cNvSpPr/>
          <p:nvPr userDrawn="1"/>
        </p:nvSpPr>
        <p:spPr>
          <a:xfrm>
            <a:off x="0" y="4521539"/>
            <a:ext cx="9144000" cy="770467"/>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1" name="Title 1">
            <a:extLst>
              <a:ext uri="{FF2B5EF4-FFF2-40B4-BE49-F238E27FC236}">
                <a16:creationId xmlns:a16="http://schemas.microsoft.com/office/drawing/2014/main" id="{71D84487-F582-FD28-168C-709F1576FE8E}"/>
              </a:ext>
            </a:extLst>
          </p:cNvPr>
          <p:cNvSpPr txBox="1">
            <a:spLocks/>
          </p:cNvSpPr>
          <p:nvPr userDrawn="1"/>
        </p:nvSpPr>
        <p:spPr>
          <a:xfrm>
            <a:off x="75991" y="4521539"/>
            <a:ext cx="8987621" cy="770467"/>
          </a:xfrm>
          <a:prstGeom prst="rect">
            <a:avLst/>
          </a:prstGeom>
        </p:spPr>
        <p:txBody>
          <a:bodyPr anchor="ctr"/>
          <a:lstStyle>
            <a:lvl1pPr algn="l" defTabSz="914400" rtl="0" eaLnBrk="1" latinLnBrk="0" hangingPunct="1">
              <a:lnSpc>
                <a:spcPct val="100000"/>
              </a:lnSpc>
              <a:spcBef>
                <a:spcPct val="0"/>
              </a:spcBef>
              <a:spcAft>
                <a:spcPts val="600"/>
              </a:spcAft>
              <a:buNone/>
              <a:defRPr sz="4400" b="1" kern="1200">
                <a:solidFill>
                  <a:schemeClr val="accent5">
                    <a:lumMod val="75000"/>
                  </a:schemeClr>
                </a:solidFill>
                <a:latin typeface="+mj-lt"/>
                <a:ea typeface="+mj-ea"/>
                <a:cs typeface="Segoe UI" panose="020B0502040204020203" pitchFamily="34" charset="0"/>
              </a:defRPr>
            </a:lvl1pPr>
          </a:lstStyle>
          <a:p>
            <a:r>
              <a:rPr lang="en-US"/>
              <a:t>Click to edit Master title style</a:t>
            </a:r>
          </a:p>
        </p:txBody>
      </p:sp>
      <p:sp>
        <p:nvSpPr>
          <p:cNvPr id="22" name="Rectangle 21">
            <a:extLst>
              <a:ext uri="{FF2B5EF4-FFF2-40B4-BE49-F238E27FC236}">
                <a16:creationId xmlns:a16="http://schemas.microsoft.com/office/drawing/2014/main" id="{07DB81E5-7CC8-C59B-C59B-494B1782B330}"/>
              </a:ext>
            </a:extLst>
          </p:cNvPr>
          <p:cNvSpPr/>
          <p:nvPr userDrawn="1"/>
        </p:nvSpPr>
        <p:spPr>
          <a:xfrm>
            <a:off x="0" y="5568358"/>
            <a:ext cx="9144000" cy="770467"/>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3" name="Title 1">
            <a:extLst>
              <a:ext uri="{FF2B5EF4-FFF2-40B4-BE49-F238E27FC236}">
                <a16:creationId xmlns:a16="http://schemas.microsoft.com/office/drawing/2014/main" id="{90D92AFC-42D6-97E2-3E82-4B5BB5B1887A}"/>
              </a:ext>
            </a:extLst>
          </p:cNvPr>
          <p:cNvSpPr txBox="1">
            <a:spLocks/>
          </p:cNvSpPr>
          <p:nvPr userDrawn="1"/>
        </p:nvSpPr>
        <p:spPr>
          <a:xfrm>
            <a:off x="75991" y="5568358"/>
            <a:ext cx="8987621" cy="770467"/>
          </a:xfrm>
          <a:prstGeom prst="rect">
            <a:avLst/>
          </a:prstGeom>
        </p:spPr>
        <p:txBody>
          <a:bodyPr anchor="ctr"/>
          <a:lstStyle>
            <a:lvl1pPr algn="l" defTabSz="914400" rtl="0" eaLnBrk="1" latinLnBrk="0" hangingPunct="1">
              <a:lnSpc>
                <a:spcPct val="100000"/>
              </a:lnSpc>
              <a:spcBef>
                <a:spcPct val="0"/>
              </a:spcBef>
              <a:spcAft>
                <a:spcPts val="600"/>
              </a:spcAft>
              <a:buNone/>
              <a:defRPr sz="4400" b="1" kern="1200">
                <a:solidFill>
                  <a:schemeClr val="accent5">
                    <a:lumMod val="75000"/>
                  </a:schemeClr>
                </a:solidFill>
                <a:latin typeface="+mj-lt"/>
                <a:ea typeface="+mj-ea"/>
                <a:cs typeface="Segoe UI" panose="020B0502040204020203" pitchFamily="34" charset="0"/>
              </a:defRPr>
            </a:lvl1pPr>
          </a:lstStyle>
          <a:p>
            <a:r>
              <a:rPr lang="en-US"/>
              <a:t>Click to edit Master title style</a:t>
            </a:r>
          </a:p>
        </p:txBody>
      </p:sp>
    </p:spTree>
    <p:extLst>
      <p:ext uri="{BB962C8B-B14F-4D97-AF65-F5344CB8AC3E}">
        <p14:creationId xmlns:p14="http://schemas.microsoft.com/office/powerpoint/2010/main" val="194694324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77140844"/>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70" r:id="rId3"/>
    <p:sldLayoutId id="2147483669"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88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emf"/><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hyperlink" Target="https://github.com/CMU-SAFARI/DRAM-Bender" TargetMode="External"/><Relationship Id="rId4" Type="http://schemas.openxmlformats.org/officeDocument/2006/relationships/hyperlink" Target="https://arxiv.org/pdf/2211.05838.pdf"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hyperlink" Target="https://github.com/CMU-SAFARI/DRAM-Bender" TargetMode="External"/><Relationship Id="rId4" Type="http://schemas.openxmlformats.org/officeDocument/2006/relationships/hyperlink" Target="https://arxiv.org/pdf/2211.05838.pdf"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3.JPG"/></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emf"/><Relationship Id="rId4" Type="http://schemas.openxmlformats.org/officeDocument/2006/relationships/image" Target="../media/image3.svg"/></Relationships>
</file>

<file path=ppt/slides/_rels/slide5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2.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emf"/><Relationship Id="rId4" Type="http://schemas.openxmlformats.org/officeDocument/2006/relationships/image" Target="../media/image3.svg"/></Relationships>
</file>

<file path=ppt/slides/_rels/slide5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5C2EFB-9AED-4EE6-B4AA-A72460890A93}"/>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D8BA04FA-8660-E379-56AE-EFAEF4CCE404}"/>
              </a:ext>
            </a:extLst>
          </p:cNvPr>
          <p:cNvSpPr txBox="1">
            <a:spLocks/>
          </p:cNvSpPr>
          <p:nvPr/>
        </p:nvSpPr>
        <p:spPr>
          <a:xfrm>
            <a:off x="-22032" y="-10913"/>
            <a:ext cx="9174845" cy="3093390"/>
          </a:xfrm>
          <a:prstGeom prst="rect">
            <a:avLst/>
          </a:prstGeom>
          <a:solidFill>
            <a:schemeClr val="accent5">
              <a:lumMod val="75000"/>
            </a:schemeClr>
          </a:solidFill>
          <a:ln>
            <a:noFill/>
          </a:ln>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US" b="1" noProof="0" dirty="0">
              <a:solidFill>
                <a:srgbClr val="70AD47"/>
              </a:solidFill>
              <a:cs typeface="Segoe UI" panose="020B0502040204020203" pitchFamily="34" charset="0"/>
            </a:endParaRPr>
          </a:p>
        </p:txBody>
      </p:sp>
      <p:sp>
        <p:nvSpPr>
          <p:cNvPr id="102" name="Title 1">
            <a:extLst>
              <a:ext uri="{FF2B5EF4-FFF2-40B4-BE49-F238E27FC236}">
                <a16:creationId xmlns:a16="http://schemas.microsoft.com/office/drawing/2014/main" id="{B5725DD3-AF1C-3D3D-EAA6-84E935D2C5BB}"/>
              </a:ext>
            </a:extLst>
          </p:cNvPr>
          <p:cNvSpPr>
            <a:spLocks noGrp="1"/>
          </p:cNvSpPr>
          <p:nvPr>
            <p:ph type="ctrTitle" idx="4294967295"/>
          </p:nvPr>
        </p:nvSpPr>
        <p:spPr>
          <a:xfrm>
            <a:off x="0" y="0"/>
            <a:ext cx="9144000" cy="3082477"/>
          </a:xfrm>
          <a:prstGeom prst="rect">
            <a:avLst/>
          </a:prstGeom>
          <a:noFill/>
        </p:spPr>
        <p:txBody>
          <a:bodyPr anchor="ctr">
            <a:noAutofit/>
          </a:bodyPr>
          <a:lstStyle/>
          <a:p>
            <a:pPr algn="ctr">
              <a:lnSpc>
                <a:spcPct val="100000"/>
              </a:lnSpc>
            </a:pPr>
            <a:r>
              <a:rPr lang="en-US" sz="5400" b="1" noProof="0" dirty="0" err="1">
                <a:solidFill>
                  <a:schemeClr val="bg1"/>
                </a:solidFill>
              </a:rPr>
              <a:t>ColumnDisturb</a:t>
            </a:r>
            <a:br>
              <a:rPr lang="en-US" sz="500" b="1" noProof="0" dirty="0">
                <a:solidFill>
                  <a:schemeClr val="bg1"/>
                </a:solidFill>
              </a:rPr>
            </a:br>
            <a:br>
              <a:rPr lang="en-US" sz="400" b="1" i="1" noProof="0" dirty="0">
                <a:solidFill>
                  <a:schemeClr val="bg1"/>
                </a:solidFill>
              </a:rPr>
            </a:br>
            <a:r>
              <a:rPr lang="en-US" sz="3400" b="1" noProof="0" dirty="0">
                <a:solidFill>
                  <a:schemeClr val="bg1"/>
                </a:solidFill>
              </a:rPr>
              <a:t>Understanding Column-based Read Disturbance</a:t>
            </a:r>
            <a:br>
              <a:rPr lang="en-US" sz="3400" b="1" noProof="0" dirty="0">
                <a:solidFill>
                  <a:schemeClr val="bg1"/>
                </a:solidFill>
              </a:rPr>
            </a:br>
            <a:r>
              <a:rPr lang="en-US" sz="3400" b="1" noProof="0" dirty="0">
                <a:solidFill>
                  <a:schemeClr val="bg1"/>
                </a:solidFill>
              </a:rPr>
              <a:t>in Real DRAM Chips</a:t>
            </a:r>
            <a:br>
              <a:rPr lang="en-US" sz="3400" b="1" noProof="0" dirty="0">
                <a:solidFill>
                  <a:schemeClr val="bg1"/>
                </a:solidFill>
              </a:rPr>
            </a:br>
            <a:r>
              <a:rPr lang="en-US" sz="3400" b="1" noProof="0" dirty="0">
                <a:solidFill>
                  <a:schemeClr val="bg1"/>
                </a:solidFill>
              </a:rPr>
              <a:t>and Implications for Future Systems</a:t>
            </a:r>
            <a:endParaRPr lang="en-US" sz="3400" b="1" noProof="0" dirty="0">
              <a:solidFill>
                <a:schemeClr val="bg1"/>
              </a:solidFill>
              <a:cs typeface="Segoe UI" panose="020B0502040204020203" pitchFamily="34" charset="0"/>
            </a:endParaRPr>
          </a:p>
        </p:txBody>
      </p:sp>
      <p:pic>
        <p:nvPicPr>
          <p:cNvPr id="2" name="Graphic 1">
            <a:extLst>
              <a:ext uri="{FF2B5EF4-FFF2-40B4-BE49-F238E27FC236}">
                <a16:creationId xmlns:a16="http://schemas.microsoft.com/office/drawing/2014/main" id="{24B6B976-B862-2D63-A77B-BEE57282DAB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609190" y="6097283"/>
            <a:ext cx="2377440" cy="457366"/>
          </a:xfrm>
          <a:prstGeom prst="rect">
            <a:avLst/>
          </a:prstGeom>
        </p:spPr>
      </p:pic>
      <p:pic>
        <p:nvPicPr>
          <p:cNvPr id="3" name="Picture 2">
            <a:extLst>
              <a:ext uri="{FF2B5EF4-FFF2-40B4-BE49-F238E27FC236}">
                <a16:creationId xmlns:a16="http://schemas.microsoft.com/office/drawing/2014/main" id="{BF0689F3-72AE-C8BB-7B80-33F78DF78C2C}"/>
              </a:ext>
            </a:extLst>
          </p:cNvPr>
          <p:cNvPicPr>
            <a:picLocks noChangeAspect="1"/>
          </p:cNvPicPr>
          <p:nvPr/>
        </p:nvPicPr>
        <p:blipFill rotWithShape="1">
          <a:blip r:embed="rId5"/>
          <a:srcRect l="11820" t="33599" r="12247" b="30996"/>
          <a:stretch/>
        </p:blipFill>
        <p:spPr>
          <a:xfrm>
            <a:off x="137169" y="6097852"/>
            <a:ext cx="2651760" cy="456228"/>
          </a:xfrm>
          <a:prstGeom prst="rect">
            <a:avLst/>
          </a:prstGeom>
        </p:spPr>
      </p:pic>
      <p:sp>
        <p:nvSpPr>
          <p:cNvPr id="4" name="Subtitle 2">
            <a:extLst>
              <a:ext uri="{FF2B5EF4-FFF2-40B4-BE49-F238E27FC236}">
                <a16:creationId xmlns:a16="http://schemas.microsoft.com/office/drawing/2014/main" id="{2BC06431-11D3-5884-3BAE-DC58B7281C61}"/>
              </a:ext>
            </a:extLst>
          </p:cNvPr>
          <p:cNvSpPr txBox="1">
            <a:spLocks/>
          </p:cNvSpPr>
          <p:nvPr/>
        </p:nvSpPr>
        <p:spPr>
          <a:xfrm>
            <a:off x="439" y="3775523"/>
            <a:ext cx="9144000" cy="415811"/>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b="1" noProof="0" dirty="0">
                <a:latin typeface="+mj-lt"/>
                <a:cs typeface="Segoe UI" panose="020B0502040204020203" pitchFamily="34" charset="0"/>
              </a:rPr>
              <a:t>İsmail Emir Yüksel    </a:t>
            </a:r>
          </a:p>
        </p:txBody>
      </p:sp>
      <p:sp>
        <p:nvSpPr>
          <p:cNvPr id="5" name="Subtitle 2">
            <a:extLst>
              <a:ext uri="{FF2B5EF4-FFF2-40B4-BE49-F238E27FC236}">
                <a16:creationId xmlns:a16="http://schemas.microsoft.com/office/drawing/2014/main" id="{1065BE9C-D293-97C3-07E3-A3C5486B778F}"/>
              </a:ext>
            </a:extLst>
          </p:cNvPr>
          <p:cNvSpPr txBox="1">
            <a:spLocks/>
          </p:cNvSpPr>
          <p:nvPr/>
        </p:nvSpPr>
        <p:spPr>
          <a:xfrm>
            <a:off x="439" y="4472612"/>
            <a:ext cx="9144000" cy="434201"/>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noProof="0" dirty="0" err="1">
                <a:latin typeface="+mj-lt"/>
                <a:cs typeface="Cambria"/>
              </a:rPr>
              <a:t>Ataberk</a:t>
            </a:r>
            <a:r>
              <a:rPr lang="en-US" sz="2400" noProof="0" dirty="0">
                <a:latin typeface="+mj-lt"/>
                <a:cs typeface="Cambria"/>
              </a:rPr>
              <a:t> Olgun    F. </a:t>
            </a:r>
            <a:r>
              <a:rPr lang="en-US" sz="2400" dirty="0"/>
              <a:t>Nisa </a:t>
            </a:r>
            <a:r>
              <a:rPr lang="en-US" sz="2400" dirty="0" err="1"/>
              <a:t>Bostancı</a:t>
            </a:r>
            <a:r>
              <a:rPr lang="en-US" sz="2400" dirty="0"/>
              <a:t>    </a:t>
            </a:r>
            <a:r>
              <a:rPr lang="en-US" sz="2400" noProof="0" dirty="0" err="1"/>
              <a:t>Haocong</a:t>
            </a:r>
            <a:r>
              <a:rPr lang="en-US" sz="2400" noProof="0" dirty="0"/>
              <a:t> Luo </a:t>
            </a:r>
            <a:endParaRPr lang="en-US" sz="2400" noProof="0" dirty="0">
              <a:latin typeface="+mj-lt"/>
              <a:cs typeface="Cambria"/>
            </a:endParaRPr>
          </a:p>
        </p:txBody>
      </p:sp>
      <p:sp>
        <p:nvSpPr>
          <p:cNvPr id="6" name="Subtitle 2">
            <a:extLst>
              <a:ext uri="{FF2B5EF4-FFF2-40B4-BE49-F238E27FC236}">
                <a16:creationId xmlns:a16="http://schemas.microsoft.com/office/drawing/2014/main" id="{9A0F7B79-9A1A-308E-A588-75246B7BFB40}"/>
              </a:ext>
            </a:extLst>
          </p:cNvPr>
          <p:cNvSpPr txBox="1">
            <a:spLocks/>
          </p:cNvSpPr>
          <p:nvPr/>
        </p:nvSpPr>
        <p:spPr>
          <a:xfrm>
            <a:off x="439" y="4969018"/>
            <a:ext cx="9144000" cy="434200"/>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noProof="0" dirty="0"/>
              <a:t>A. Giray </a:t>
            </a:r>
            <a:r>
              <a:rPr lang="en-US" sz="2400" noProof="0" dirty="0" err="1"/>
              <a:t>Yağlıkçı</a:t>
            </a:r>
            <a:r>
              <a:rPr lang="en-US" sz="2400" noProof="0" dirty="0"/>
              <a:t>    </a:t>
            </a:r>
            <a:r>
              <a:rPr lang="en-US" sz="2400" noProof="0" dirty="0">
                <a:cs typeface="Cambria"/>
              </a:rPr>
              <a:t>Onur Mutlu</a:t>
            </a:r>
          </a:p>
        </p:txBody>
      </p:sp>
      <p:pic>
        <p:nvPicPr>
          <p:cNvPr id="2050" name="Picture 2">
            <a:extLst>
              <a:ext uri="{FF2B5EF4-FFF2-40B4-BE49-F238E27FC236}">
                <a16:creationId xmlns:a16="http://schemas.microsoft.com/office/drawing/2014/main" id="{76662305-3298-E016-BAF6-325BEFD9D83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81211" y="6088143"/>
            <a:ext cx="1828800" cy="4651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67777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500" dirty="0"/>
              <a:t>A Typical DRAM-Based Computing System</a:t>
            </a:r>
          </a:p>
        </p:txBody>
      </p:sp>
      <p:pic>
        <p:nvPicPr>
          <p:cNvPr id="11" name="Picture 10">
            <a:extLst>
              <a:ext uri="{FF2B5EF4-FFF2-40B4-BE49-F238E27FC236}">
                <a16:creationId xmlns:a16="http://schemas.microsoft.com/office/drawing/2014/main" id="{87A32330-7253-946A-34D0-074D1715680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88002" y="2621194"/>
            <a:ext cx="1752600" cy="1752600"/>
          </a:xfrm>
          <a:prstGeom prst="rect">
            <a:avLst/>
          </a:prstGeom>
        </p:spPr>
      </p:pic>
      <p:sp>
        <p:nvSpPr>
          <p:cNvPr id="25" name="Left-Right Arrow 24">
            <a:extLst>
              <a:ext uri="{FF2B5EF4-FFF2-40B4-BE49-F238E27FC236}">
                <a16:creationId xmlns:a16="http://schemas.microsoft.com/office/drawing/2014/main" id="{7E0B86A5-377C-4AE9-5D56-6CC9B01BA0ED}"/>
              </a:ext>
            </a:extLst>
          </p:cNvPr>
          <p:cNvSpPr/>
          <p:nvPr/>
        </p:nvSpPr>
        <p:spPr>
          <a:xfrm>
            <a:off x="3188252" y="3054433"/>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Trebuchet MS" panose="020B0703020202090204" pitchFamily="34" charset="0"/>
            </a:endParaRPr>
          </a:p>
        </p:txBody>
      </p:sp>
      <p:sp>
        <p:nvSpPr>
          <p:cNvPr id="26" name="TextBox 25">
            <a:extLst>
              <a:ext uri="{FF2B5EF4-FFF2-40B4-BE49-F238E27FC236}">
                <a16:creationId xmlns:a16="http://schemas.microsoft.com/office/drawing/2014/main" id="{CC954718-884A-A3CB-3858-F9D175B0658F}"/>
              </a:ext>
            </a:extLst>
          </p:cNvPr>
          <p:cNvSpPr txBox="1"/>
          <p:nvPr/>
        </p:nvSpPr>
        <p:spPr>
          <a:xfrm>
            <a:off x="840166" y="4125068"/>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mj-lt"/>
              </a:rPr>
              <a:t>CPU</a:t>
            </a:r>
          </a:p>
        </p:txBody>
      </p:sp>
      <p:sp>
        <p:nvSpPr>
          <p:cNvPr id="27" name="Rectangle 26">
            <a:extLst>
              <a:ext uri="{FF2B5EF4-FFF2-40B4-BE49-F238E27FC236}">
                <a16:creationId xmlns:a16="http://schemas.microsoft.com/office/drawing/2014/main" id="{40AF561C-2014-17DA-E481-A7AA7A460D1B}"/>
              </a:ext>
            </a:extLst>
          </p:cNvPr>
          <p:cNvSpPr/>
          <p:nvPr/>
        </p:nvSpPr>
        <p:spPr>
          <a:xfrm>
            <a:off x="4512930" y="4249969"/>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703020202090204" pitchFamily="34" charset="0"/>
            </a:endParaRPr>
          </a:p>
        </p:txBody>
      </p:sp>
      <p:sp>
        <p:nvSpPr>
          <p:cNvPr id="28" name="TextBox 27">
            <a:extLst>
              <a:ext uri="{FF2B5EF4-FFF2-40B4-BE49-F238E27FC236}">
                <a16:creationId xmlns:a16="http://schemas.microsoft.com/office/drawing/2014/main" id="{8C5F1490-C007-B622-B229-32DD3E9214D5}"/>
              </a:ext>
            </a:extLst>
          </p:cNvPr>
          <p:cNvSpPr txBox="1"/>
          <p:nvPr/>
        </p:nvSpPr>
        <p:spPr>
          <a:xfrm>
            <a:off x="4336366" y="4125068"/>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mj-lt"/>
              </a:rPr>
              <a:t>DRAM Module</a:t>
            </a:r>
          </a:p>
        </p:txBody>
      </p:sp>
      <p:sp>
        <p:nvSpPr>
          <p:cNvPr id="29" name="Rectangle 28">
            <a:extLst>
              <a:ext uri="{FF2B5EF4-FFF2-40B4-BE49-F238E27FC236}">
                <a16:creationId xmlns:a16="http://schemas.microsoft.com/office/drawing/2014/main" id="{6B657E82-0DB9-3E34-517A-AE3175449F66}"/>
              </a:ext>
            </a:extLst>
          </p:cNvPr>
          <p:cNvSpPr/>
          <p:nvPr/>
        </p:nvSpPr>
        <p:spPr>
          <a:xfrm>
            <a:off x="3802367" y="1513220"/>
            <a:ext cx="2305439" cy="584775"/>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chemeClr val="accent2">
                    <a:lumMod val="75000"/>
                  </a:schemeClr>
                </a:solidFill>
                <a:effectLst/>
                <a:uLnTx/>
                <a:uFillTx/>
                <a:latin typeface="+mj-lt"/>
              </a:rPr>
              <a:t>DRAM Chip</a:t>
            </a:r>
            <a:endParaRPr kumimoji="0" lang="en-US" sz="3200" b="0" i="0" u="none" strike="noStrike" kern="1200" cap="none" spc="0" normalizeH="0" baseline="0" noProof="0" dirty="0">
              <a:ln>
                <a:noFill/>
              </a:ln>
              <a:solidFill>
                <a:schemeClr val="accent2">
                  <a:lumMod val="75000"/>
                </a:schemeClr>
              </a:solidFill>
              <a:effectLst/>
              <a:uLnTx/>
              <a:uFillTx/>
              <a:latin typeface="+mj-lt"/>
            </a:endParaRPr>
          </a:p>
        </p:txBody>
      </p:sp>
      <p:pic>
        <p:nvPicPr>
          <p:cNvPr id="3" name="Content Placeholder 5">
            <a:extLst>
              <a:ext uri="{FF2B5EF4-FFF2-40B4-BE49-F238E27FC236}">
                <a16:creationId xmlns:a16="http://schemas.microsoft.com/office/drawing/2014/main" id="{B5611E7D-3AE3-3AEC-9877-6D0322B373EA}"/>
              </a:ext>
            </a:extLst>
          </p:cNvPr>
          <p:cNvPicPr>
            <a:picLocks noGrp="1" noChangeAspect="1"/>
          </p:cNvPicPr>
          <p:nvPr>
            <p:ph idx="1"/>
          </p:nvPr>
        </p:nvPicPr>
        <p:blipFill>
          <a:blip r:embed="rId4">
            <a:extLst>
              <a:ext uri="{BEBA8EAE-BF5A-486C-A8C5-ECC9F3942E4B}">
                <a14:imgProps xmlns:a14="http://schemas.microsoft.com/office/drawing/2010/main">
                  <a14:imgLayer r:embed="rId5">
                    <a14:imgEffect>
                      <a14:backgroundRemoval t="10000" b="90000" l="0" r="100000"/>
                    </a14:imgEffect>
                  </a14:imgLayer>
                </a14:imgProps>
              </a:ext>
              <a:ext uri="{28A0092B-C50C-407E-A947-70E740481C1C}">
                <a14:useLocalDpi xmlns:a14="http://schemas.microsoft.com/office/drawing/2010/main" val="0"/>
              </a:ext>
            </a:extLst>
          </a:blip>
          <a:stretch>
            <a:fillRect/>
          </a:stretch>
        </p:blipFill>
        <p:spPr>
          <a:xfrm>
            <a:off x="5022166" y="1897294"/>
            <a:ext cx="3200400" cy="3200400"/>
          </a:xfrm>
        </p:spPr>
      </p:pic>
      <p:cxnSp>
        <p:nvCxnSpPr>
          <p:cNvPr id="31" name="Curved Connector 30">
            <a:extLst>
              <a:ext uri="{FF2B5EF4-FFF2-40B4-BE49-F238E27FC236}">
                <a16:creationId xmlns:a16="http://schemas.microsoft.com/office/drawing/2014/main" id="{8F7BDD53-2748-7ECA-DCAB-2FC606C4D4FD}"/>
              </a:ext>
            </a:extLst>
          </p:cNvPr>
          <p:cNvCxnSpPr>
            <a:cxnSpLocks/>
            <a:stCxn id="29" idx="2"/>
          </p:cNvCxnSpPr>
          <p:nvPr/>
        </p:nvCxnSpPr>
        <p:spPr>
          <a:xfrm rot="16200000" flipH="1">
            <a:off x="4819347" y="2233734"/>
            <a:ext cx="816182" cy="544703"/>
          </a:xfrm>
          <a:prstGeom prst="curvedConnector3">
            <a:avLst/>
          </a:prstGeom>
          <a:ln w="3810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2" name="Rectangle 31">
            <a:extLst>
              <a:ext uri="{FF2B5EF4-FFF2-40B4-BE49-F238E27FC236}">
                <a16:creationId xmlns:a16="http://schemas.microsoft.com/office/drawing/2014/main" id="{8FD29000-2794-6FB3-EB04-DBB3FB708D7C}"/>
              </a:ext>
            </a:extLst>
          </p:cNvPr>
          <p:cNvSpPr/>
          <p:nvPr/>
        </p:nvSpPr>
        <p:spPr>
          <a:xfrm>
            <a:off x="5224272" y="2908152"/>
            <a:ext cx="544704" cy="390099"/>
          </a:xfrm>
          <a:prstGeom prst="rect">
            <a:avLst/>
          </a:prstGeom>
          <a:no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TR" sz="1800" u="none" strike="noStrike" kern="1200" cap="none" spc="0" normalizeH="0" baseline="0" noProof="0" dirty="0">
              <a:ln>
                <a:noFill/>
              </a:ln>
              <a:solidFill>
                <a:srgbClr val="007E39"/>
              </a:solidFill>
              <a:effectLst/>
              <a:uLnTx/>
              <a:uFillTx/>
              <a:latin typeface="Trebuchet MS" panose="020B0703020202090204" pitchFamily="34" charset="0"/>
              <a:ea typeface="Cambria" panose="02040503050406030204" pitchFamily="18" charset="0"/>
            </a:endParaRPr>
          </a:p>
        </p:txBody>
      </p:sp>
    </p:spTree>
    <p:extLst>
      <p:ext uri="{BB962C8B-B14F-4D97-AF65-F5344CB8AC3E}">
        <p14:creationId xmlns:p14="http://schemas.microsoft.com/office/powerpoint/2010/main" val="2871495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1310DE-F0B3-21B1-E46D-C32F45B6CE24}"/>
            </a:ext>
          </a:extLst>
        </p:cNvPr>
        <p:cNvGrpSpPr/>
        <p:nvPr/>
      </p:nvGrpSpPr>
      <p:grpSpPr>
        <a:xfrm>
          <a:off x="0" y="0"/>
          <a:ext cx="0" cy="0"/>
          <a:chOff x="0" y="0"/>
          <a:chExt cx="0" cy="0"/>
        </a:xfrm>
      </p:grpSpPr>
      <p:grpSp>
        <p:nvGrpSpPr>
          <p:cNvPr id="51" name="Group 50">
            <a:extLst>
              <a:ext uri="{FF2B5EF4-FFF2-40B4-BE49-F238E27FC236}">
                <a16:creationId xmlns:a16="http://schemas.microsoft.com/office/drawing/2014/main" id="{DB42DAF1-EF85-79D5-8BC5-D17E5B1555E3}"/>
              </a:ext>
            </a:extLst>
          </p:cNvPr>
          <p:cNvGrpSpPr/>
          <p:nvPr/>
        </p:nvGrpSpPr>
        <p:grpSpPr>
          <a:xfrm>
            <a:off x="6025291" y="3010833"/>
            <a:ext cx="2756549" cy="3243601"/>
            <a:chOff x="6025291" y="3010833"/>
            <a:chExt cx="2756549" cy="3243601"/>
          </a:xfrm>
        </p:grpSpPr>
        <p:grpSp>
          <p:nvGrpSpPr>
            <p:cNvPr id="30" name="Group 29">
              <a:extLst>
                <a:ext uri="{FF2B5EF4-FFF2-40B4-BE49-F238E27FC236}">
                  <a16:creationId xmlns:a16="http://schemas.microsoft.com/office/drawing/2014/main" id="{97943919-48A3-369C-77B3-D84774AFDFF8}"/>
                </a:ext>
              </a:extLst>
            </p:cNvPr>
            <p:cNvGrpSpPr/>
            <p:nvPr/>
          </p:nvGrpSpPr>
          <p:grpSpPr>
            <a:xfrm>
              <a:off x="6025291" y="3010833"/>
              <a:ext cx="2756549" cy="2724110"/>
              <a:chOff x="6025291" y="3010833"/>
              <a:chExt cx="2756549" cy="2724110"/>
            </a:xfrm>
          </p:grpSpPr>
          <p:grpSp>
            <p:nvGrpSpPr>
              <p:cNvPr id="3" name="Grup 2">
                <a:extLst>
                  <a:ext uri="{FF2B5EF4-FFF2-40B4-BE49-F238E27FC236}">
                    <a16:creationId xmlns:a16="http://schemas.microsoft.com/office/drawing/2014/main" id="{607EC1AD-4BA4-2E6E-6C37-9B2E9BA5EFB1}"/>
                  </a:ext>
                </a:extLst>
              </p:cNvPr>
              <p:cNvGrpSpPr/>
              <p:nvPr/>
            </p:nvGrpSpPr>
            <p:grpSpPr>
              <a:xfrm>
                <a:off x="6025291" y="3010833"/>
                <a:ext cx="2756549" cy="2724110"/>
                <a:chOff x="6025291" y="3010833"/>
                <a:chExt cx="2756549" cy="2724110"/>
              </a:xfrm>
            </p:grpSpPr>
            <p:sp>
              <p:nvSpPr>
                <p:cNvPr id="130" name="Dikdörtgen 251">
                  <a:extLst>
                    <a:ext uri="{FF2B5EF4-FFF2-40B4-BE49-F238E27FC236}">
                      <a16:creationId xmlns:a16="http://schemas.microsoft.com/office/drawing/2014/main" id="{B5FDFBDA-068D-263A-A7BE-E0CF75D892B8}"/>
                    </a:ext>
                  </a:extLst>
                </p:cNvPr>
                <p:cNvSpPr/>
                <p:nvPr/>
              </p:nvSpPr>
              <p:spPr>
                <a:xfrm>
                  <a:off x="6025291" y="3010833"/>
                  <a:ext cx="2756549" cy="2724110"/>
                </a:xfrm>
                <a:prstGeom prst="roundRect">
                  <a:avLst>
                    <a:gd name="adj" fmla="val 4605"/>
                  </a:avLst>
                </a:prstGeom>
                <a:solidFill>
                  <a:schemeClr val="bg1"/>
                </a:solid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lumMod val="50000"/>
                        <a:lumOff val="50000"/>
                      </a:schemeClr>
                    </a:solidFill>
                    <a:latin typeface="+mj-lt"/>
                    <a:ea typeface="Cambria" panose="02040503050406030204" pitchFamily="18" charset="0"/>
                    <a:cs typeface="Cascadia Mono" panose="020B0609020000020004" pitchFamily="49" charset="0"/>
                  </a:endParaRPr>
                </a:p>
              </p:txBody>
            </p:sp>
            <p:cxnSp>
              <p:nvCxnSpPr>
                <p:cNvPr id="157" name="Düz Bağlayıcı 440">
                  <a:extLst>
                    <a:ext uri="{FF2B5EF4-FFF2-40B4-BE49-F238E27FC236}">
                      <a16:creationId xmlns:a16="http://schemas.microsoft.com/office/drawing/2014/main" id="{9B505270-DDE0-F813-66C3-8AB9047550CF}"/>
                    </a:ext>
                  </a:extLst>
                </p:cNvPr>
                <p:cNvCxnSpPr>
                  <a:cxnSpLocks/>
                </p:cNvCxnSpPr>
                <p:nvPr/>
              </p:nvCxnSpPr>
              <p:spPr>
                <a:xfrm>
                  <a:off x="8299298" y="3854149"/>
                  <a:ext cx="45" cy="586254"/>
                </a:xfrm>
                <a:prstGeom prst="line">
                  <a:avLst/>
                </a:prstGeom>
                <a:ln w="38100" cap="rnd">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59" name="Düz Bağlayıcı 440">
                  <a:extLst>
                    <a:ext uri="{FF2B5EF4-FFF2-40B4-BE49-F238E27FC236}">
                      <a16:creationId xmlns:a16="http://schemas.microsoft.com/office/drawing/2014/main" id="{7B4CE900-1E2E-6493-8316-758B93465A0B}"/>
                    </a:ext>
                  </a:extLst>
                </p:cNvPr>
                <p:cNvCxnSpPr>
                  <a:cxnSpLocks/>
                  <a:stCxn id="194" idx="0"/>
                  <a:endCxn id="123" idx="0"/>
                </p:cNvCxnSpPr>
                <p:nvPr/>
              </p:nvCxnSpPr>
              <p:spPr>
                <a:xfrm flipH="1">
                  <a:off x="6790638" y="3440772"/>
                  <a:ext cx="3138" cy="1764781"/>
                </a:xfrm>
                <a:prstGeom prst="line">
                  <a:avLst/>
                </a:prstGeom>
                <a:ln w="38100" cap="rnd">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60" name="Düz Bağlayıcı 440">
                  <a:extLst>
                    <a:ext uri="{FF2B5EF4-FFF2-40B4-BE49-F238E27FC236}">
                      <a16:creationId xmlns:a16="http://schemas.microsoft.com/office/drawing/2014/main" id="{C5A3E0DD-ADD2-D5C2-08A0-A3330A905A3F}"/>
                    </a:ext>
                  </a:extLst>
                </p:cNvPr>
                <p:cNvCxnSpPr>
                  <a:cxnSpLocks/>
                  <a:stCxn id="195" idx="4"/>
                  <a:endCxn id="219" idx="0"/>
                </p:cNvCxnSpPr>
                <p:nvPr/>
              </p:nvCxnSpPr>
              <p:spPr>
                <a:xfrm>
                  <a:off x="7293075" y="3770236"/>
                  <a:ext cx="2814" cy="1435317"/>
                </a:xfrm>
                <a:prstGeom prst="line">
                  <a:avLst/>
                </a:prstGeom>
                <a:ln w="38100" cap="rnd">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61" name="Düz Bağlayıcı 440">
                  <a:extLst>
                    <a:ext uri="{FF2B5EF4-FFF2-40B4-BE49-F238E27FC236}">
                      <a16:creationId xmlns:a16="http://schemas.microsoft.com/office/drawing/2014/main" id="{A31B8A3A-2929-FAD6-27C1-A1DDCF3D0312}"/>
                    </a:ext>
                  </a:extLst>
                </p:cNvPr>
                <p:cNvCxnSpPr>
                  <a:cxnSpLocks/>
                  <a:stCxn id="226" idx="4"/>
                  <a:endCxn id="122" idx="0"/>
                </p:cNvCxnSpPr>
                <p:nvPr/>
              </p:nvCxnSpPr>
              <p:spPr>
                <a:xfrm>
                  <a:off x="7792375" y="3770236"/>
                  <a:ext cx="8765" cy="1435317"/>
                </a:xfrm>
                <a:prstGeom prst="line">
                  <a:avLst/>
                </a:prstGeom>
                <a:ln w="38100" cap="rnd">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62" name="Düz Bağlayıcı 440">
                  <a:extLst>
                    <a:ext uri="{FF2B5EF4-FFF2-40B4-BE49-F238E27FC236}">
                      <a16:creationId xmlns:a16="http://schemas.microsoft.com/office/drawing/2014/main" id="{D83763DF-314B-829A-D585-7CD94B636FAE}"/>
                    </a:ext>
                  </a:extLst>
                </p:cNvPr>
                <p:cNvCxnSpPr>
                  <a:cxnSpLocks/>
                  <a:stCxn id="196" idx="4"/>
                  <a:endCxn id="220" idx="0"/>
                </p:cNvCxnSpPr>
                <p:nvPr/>
              </p:nvCxnSpPr>
              <p:spPr>
                <a:xfrm>
                  <a:off x="8292066" y="3770236"/>
                  <a:ext cx="14326" cy="1435317"/>
                </a:xfrm>
                <a:prstGeom prst="line">
                  <a:avLst/>
                </a:prstGeom>
                <a:ln w="38100" cap="rnd">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66" name="Düz Bağlayıcı 440">
                  <a:extLst>
                    <a:ext uri="{FF2B5EF4-FFF2-40B4-BE49-F238E27FC236}">
                      <a16:creationId xmlns:a16="http://schemas.microsoft.com/office/drawing/2014/main" id="{3F52E45C-B448-E175-136D-629CFF9EC205}"/>
                    </a:ext>
                  </a:extLst>
                </p:cNvPr>
                <p:cNvCxnSpPr>
                  <a:cxnSpLocks/>
                </p:cNvCxnSpPr>
                <p:nvPr/>
              </p:nvCxnSpPr>
              <p:spPr>
                <a:xfrm>
                  <a:off x="6369861" y="4047551"/>
                  <a:ext cx="2196000" cy="0"/>
                </a:xfrm>
                <a:prstGeom prst="line">
                  <a:avLst/>
                </a:prstGeom>
                <a:ln w="38100" cap="rnd">
                  <a:solidFill>
                    <a:srgbClr val="2F5597"/>
                  </a:solidFill>
                  <a:prstDash val="solid"/>
                </a:ln>
              </p:spPr>
              <p:style>
                <a:lnRef idx="1">
                  <a:schemeClr val="accent1"/>
                </a:lnRef>
                <a:fillRef idx="0">
                  <a:schemeClr val="accent1"/>
                </a:fillRef>
                <a:effectRef idx="0">
                  <a:schemeClr val="accent1"/>
                </a:effectRef>
                <a:fontRef idx="minor">
                  <a:schemeClr val="tx1"/>
                </a:fontRef>
              </p:style>
            </p:cxnSp>
            <p:sp>
              <p:nvSpPr>
                <p:cNvPr id="179" name="Oval 178">
                  <a:extLst>
                    <a:ext uri="{FF2B5EF4-FFF2-40B4-BE49-F238E27FC236}">
                      <a16:creationId xmlns:a16="http://schemas.microsoft.com/office/drawing/2014/main" id="{3F1C4EA4-329E-D7A4-9D49-C4F21489ACA4}"/>
                    </a:ext>
                  </a:extLst>
                </p:cNvPr>
                <p:cNvSpPr/>
                <p:nvPr/>
              </p:nvSpPr>
              <p:spPr>
                <a:xfrm>
                  <a:off x="6627679" y="3882818"/>
                  <a:ext cx="332193" cy="329464"/>
                </a:xfrm>
                <a:prstGeom prst="ellipse">
                  <a:avLst/>
                </a:prstGeom>
                <a:solidFill>
                  <a:srgbClr val="DADEFE"/>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a typeface="Cambria" panose="02040503050406030204" pitchFamily="18" charset="0"/>
                  </a:endParaRPr>
                </a:p>
              </p:txBody>
            </p:sp>
            <p:sp>
              <p:nvSpPr>
                <p:cNvPr id="180" name="Oval 179">
                  <a:extLst>
                    <a:ext uri="{FF2B5EF4-FFF2-40B4-BE49-F238E27FC236}">
                      <a16:creationId xmlns:a16="http://schemas.microsoft.com/office/drawing/2014/main" id="{927D50F1-A19F-624B-A1B5-D0077257D7AC}"/>
                    </a:ext>
                  </a:extLst>
                </p:cNvPr>
                <p:cNvSpPr/>
                <p:nvPr/>
              </p:nvSpPr>
              <p:spPr>
                <a:xfrm>
                  <a:off x="7126978" y="3882818"/>
                  <a:ext cx="332193" cy="329464"/>
                </a:xfrm>
                <a:prstGeom prst="ellipse">
                  <a:avLst/>
                </a:prstGeom>
                <a:solidFill>
                  <a:srgbClr val="DADEFE"/>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a typeface="Cambria" panose="02040503050406030204" pitchFamily="18" charset="0"/>
                  </a:endParaRPr>
                </a:p>
              </p:txBody>
            </p:sp>
            <p:sp>
              <p:nvSpPr>
                <p:cNvPr id="181" name="Oval 180">
                  <a:extLst>
                    <a:ext uri="{FF2B5EF4-FFF2-40B4-BE49-F238E27FC236}">
                      <a16:creationId xmlns:a16="http://schemas.microsoft.com/office/drawing/2014/main" id="{92286A40-0621-E8D5-26C6-2929E0545896}"/>
                    </a:ext>
                  </a:extLst>
                </p:cNvPr>
                <p:cNvSpPr/>
                <p:nvPr/>
              </p:nvSpPr>
              <p:spPr>
                <a:xfrm>
                  <a:off x="7626278" y="3882818"/>
                  <a:ext cx="332193" cy="329464"/>
                </a:xfrm>
                <a:prstGeom prst="ellipse">
                  <a:avLst/>
                </a:prstGeom>
                <a:solidFill>
                  <a:srgbClr val="DADEFE"/>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a typeface="Cambria" panose="02040503050406030204" pitchFamily="18" charset="0"/>
                  </a:endParaRPr>
                </a:p>
              </p:txBody>
            </p:sp>
            <p:sp>
              <p:nvSpPr>
                <p:cNvPr id="182" name="Oval 181">
                  <a:extLst>
                    <a:ext uri="{FF2B5EF4-FFF2-40B4-BE49-F238E27FC236}">
                      <a16:creationId xmlns:a16="http://schemas.microsoft.com/office/drawing/2014/main" id="{A38F3F3A-A8C8-5FF8-6F2C-19B180E239AB}"/>
                    </a:ext>
                  </a:extLst>
                </p:cNvPr>
                <p:cNvSpPr/>
                <p:nvPr/>
              </p:nvSpPr>
              <p:spPr>
                <a:xfrm>
                  <a:off x="8125969" y="3882818"/>
                  <a:ext cx="332193" cy="329464"/>
                </a:xfrm>
                <a:prstGeom prst="ellipse">
                  <a:avLst/>
                </a:prstGeom>
                <a:solidFill>
                  <a:srgbClr val="DADEFE"/>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a typeface="Cambria" panose="02040503050406030204" pitchFamily="18" charset="0"/>
                  </a:endParaRPr>
                </a:p>
              </p:txBody>
            </p:sp>
            <p:sp>
              <p:nvSpPr>
                <p:cNvPr id="219" name="Dikdörtgen 256">
                  <a:extLst>
                    <a:ext uri="{FF2B5EF4-FFF2-40B4-BE49-F238E27FC236}">
                      <a16:creationId xmlns:a16="http://schemas.microsoft.com/office/drawing/2014/main" id="{56FF9A47-D686-88E3-7354-751FF16F47F0}"/>
                    </a:ext>
                  </a:extLst>
                </p:cNvPr>
                <p:cNvSpPr/>
                <p:nvPr/>
              </p:nvSpPr>
              <p:spPr>
                <a:xfrm>
                  <a:off x="7145612" y="5205553"/>
                  <a:ext cx="300554" cy="430228"/>
                </a:xfrm>
                <a:prstGeom prst="roundRect">
                  <a:avLst/>
                </a:prstGeom>
                <a:solidFill>
                  <a:schemeClr val="accent1">
                    <a:lumMod val="75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mj-lt"/>
                    <a:ea typeface="Cambria" panose="02040503050406030204" pitchFamily="18" charset="0"/>
                    <a:cs typeface="Cascadia Mono" panose="020B0609020000020004" pitchFamily="49" charset="0"/>
                  </a:endParaRPr>
                </a:p>
              </p:txBody>
            </p:sp>
            <p:sp>
              <p:nvSpPr>
                <p:cNvPr id="220" name="Dikdörtgen 256">
                  <a:extLst>
                    <a:ext uri="{FF2B5EF4-FFF2-40B4-BE49-F238E27FC236}">
                      <a16:creationId xmlns:a16="http://schemas.microsoft.com/office/drawing/2014/main" id="{5AE51D34-A4F5-8321-B95B-36E1365B3343}"/>
                    </a:ext>
                  </a:extLst>
                </p:cNvPr>
                <p:cNvSpPr/>
                <p:nvPr/>
              </p:nvSpPr>
              <p:spPr>
                <a:xfrm>
                  <a:off x="8156115" y="5205553"/>
                  <a:ext cx="300554" cy="430228"/>
                </a:xfrm>
                <a:prstGeom prst="roundRect">
                  <a:avLst/>
                </a:prstGeom>
                <a:solidFill>
                  <a:schemeClr val="accent1">
                    <a:lumMod val="75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solidFill>
                      <a:schemeClr val="bg1"/>
                    </a:solidFill>
                    <a:latin typeface="+mj-lt"/>
                    <a:ea typeface="Cambria" panose="02040503050406030204" pitchFamily="18" charset="0"/>
                    <a:cs typeface="Cascadia Mono" panose="020B0609020000020004" pitchFamily="49" charset="0"/>
                  </a:endParaRPr>
                </a:p>
              </p:txBody>
            </p:sp>
            <p:cxnSp>
              <p:nvCxnSpPr>
                <p:cNvPr id="185" name="Düz Bağlayıcı 440">
                  <a:extLst>
                    <a:ext uri="{FF2B5EF4-FFF2-40B4-BE49-F238E27FC236}">
                      <a16:creationId xmlns:a16="http://schemas.microsoft.com/office/drawing/2014/main" id="{2AAF59C7-1D3C-078E-D109-7685621B0E84}"/>
                    </a:ext>
                  </a:extLst>
                </p:cNvPr>
                <p:cNvCxnSpPr>
                  <a:cxnSpLocks/>
                </p:cNvCxnSpPr>
                <p:nvPr/>
              </p:nvCxnSpPr>
              <p:spPr>
                <a:xfrm>
                  <a:off x="6793774" y="3357921"/>
                  <a:ext cx="0" cy="329464"/>
                </a:xfrm>
                <a:prstGeom prst="line">
                  <a:avLst/>
                </a:prstGeom>
                <a:ln w="38100" cap="rnd">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86" name="Düz Bağlayıcı 440">
                  <a:extLst>
                    <a:ext uri="{FF2B5EF4-FFF2-40B4-BE49-F238E27FC236}">
                      <a16:creationId xmlns:a16="http://schemas.microsoft.com/office/drawing/2014/main" id="{465C2863-DB1A-F946-A3B7-A9BC3935B902}"/>
                    </a:ext>
                  </a:extLst>
                </p:cNvPr>
                <p:cNvCxnSpPr>
                  <a:cxnSpLocks/>
                </p:cNvCxnSpPr>
                <p:nvPr/>
              </p:nvCxnSpPr>
              <p:spPr>
                <a:xfrm>
                  <a:off x="7293075" y="3357921"/>
                  <a:ext cx="0" cy="329464"/>
                </a:xfrm>
                <a:prstGeom prst="line">
                  <a:avLst/>
                </a:prstGeom>
                <a:ln w="38100" cap="rnd">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87" name="Düz Bağlayıcı 440">
                  <a:extLst>
                    <a:ext uri="{FF2B5EF4-FFF2-40B4-BE49-F238E27FC236}">
                      <a16:creationId xmlns:a16="http://schemas.microsoft.com/office/drawing/2014/main" id="{30418C3A-B16B-BFC1-7F56-2F8384D297B0}"/>
                    </a:ext>
                  </a:extLst>
                </p:cNvPr>
                <p:cNvCxnSpPr>
                  <a:cxnSpLocks/>
                </p:cNvCxnSpPr>
                <p:nvPr/>
              </p:nvCxnSpPr>
              <p:spPr>
                <a:xfrm>
                  <a:off x="7792375" y="3357921"/>
                  <a:ext cx="0" cy="329464"/>
                </a:xfrm>
                <a:prstGeom prst="line">
                  <a:avLst/>
                </a:prstGeom>
                <a:ln w="38100" cap="rnd">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88" name="Düz Bağlayıcı 440">
                  <a:extLst>
                    <a:ext uri="{FF2B5EF4-FFF2-40B4-BE49-F238E27FC236}">
                      <a16:creationId xmlns:a16="http://schemas.microsoft.com/office/drawing/2014/main" id="{4879983D-00A2-06E1-87F4-20D0D0523C93}"/>
                    </a:ext>
                  </a:extLst>
                </p:cNvPr>
                <p:cNvCxnSpPr>
                  <a:cxnSpLocks/>
                </p:cNvCxnSpPr>
                <p:nvPr/>
              </p:nvCxnSpPr>
              <p:spPr>
                <a:xfrm>
                  <a:off x="8292065" y="3357921"/>
                  <a:ext cx="0" cy="329464"/>
                </a:xfrm>
                <a:prstGeom prst="line">
                  <a:avLst/>
                </a:prstGeom>
                <a:ln w="38100" cap="rnd">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89" name="Düz Bağlayıcı 440">
                  <a:extLst>
                    <a:ext uri="{FF2B5EF4-FFF2-40B4-BE49-F238E27FC236}">
                      <a16:creationId xmlns:a16="http://schemas.microsoft.com/office/drawing/2014/main" id="{B5DBB04C-043D-D8AC-46F7-96230F5F538F}"/>
                    </a:ext>
                  </a:extLst>
                </p:cNvPr>
                <p:cNvCxnSpPr>
                  <a:cxnSpLocks/>
                </p:cNvCxnSpPr>
                <p:nvPr/>
              </p:nvCxnSpPr>
              <p:spPr>
                <a:xfrm>
                  <a:off x="6369861" y="3605504"/>
                  <a:ext cx="2196000" cy="0"/>
                </a:xfrm>
                <a:prstGeom prst="line">
                  <a:avLst/>
                </a:prstGeom>
                <a:ln w="38100" cap="rnd">
                  <a:solidFill>
                    <a:srgbClr val="2F5597"/>
                  </a:solidFill>
                  <a:prstDash val="solid"/>
                </a:ln>
              </p:spPr>
              <p:style>
                <a:lnRef idx="1">
                  <a:schemeClr val="accent1"/>
                </a:lnRef>
                <a:fillRef idx="0">
                  <a:schemeClr val="accent1"/>
                </a:fillRef>
                <a:effectRef idx="0">
                  <a:schemeClr val="accent1"/>
                </a:effectRef>
                <a:fontRef idx="minor">
                  <a:schemeClr val="tx1"/>
                </a:fontRef>
              </p:style>
            </p:cxnSp>
            <p:sp>
              <p:nvSpPr>
                <p:cNvPr id="194" name="Oval 193">
                  <a:extLst>
                    <a:ext uri="{FF2B5EF4-FFF2-40B4-BE49-F238E27FC236}">
                      <a16:creationId xmlns:a16="http://schemas.microsoft.com/office/drawing/2014/main" id="{5C43C742-EDCC-7C81-98EC-761CDAF56A56}"/>
                    </a:ext>
                  </a:extLst>
                </p:cNvPr>
                <p:cNvSpPr/>
                <p:nvPr/>
              </p:nvSpPr>
              <p:spPr>
                <a:xfrm>
                  <a:off x="6627679" y="3440772"/>
                  <a:ext cx="332193" cy="329464"/>
                </a:xfrm>
                <a:prstGeom prst="ellipse">
                  <a:avLst/>
                </a:prstGeom>
                <a:solidFill>
                  <a:srgbClr val="DADEFE"/>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a typeface="Cambria" panose="02040503050406030204" pitchFamily="18" charset="0"/>
                  </a:endParaRPr>
                </a:p>
              </p:txBody>
            </p:sp>
            <p:sp>
              <p:nvSpPr>
                <p:cNvPr id="195" name="Oval 194">
                  <a:extLst>
                    <a:ext uri="{FF2B5EF4-FFF2-40B4-BE49-F238E27FC236}">
                      <a16:creationId xmlns:a16="http://schemas.microsoft.com/office/drawing/2014/main" id="{615E4620-1525-999B-6BB0-FE7011DD5F8C}"/>
                    </a:ext>
                  </a:extLst>
                </p:cNvPr>
                <p:cNvSpPr/>
                <p:nvPr/>
              </p:nvSpPr>
              <p:spPr>
                <a:xfrm>
                  <a:off x="7126978" y="3440772"/>
                  <a:ext cx="332193" cy="329464"/>
                </a:xfrm>
                <a:prstGeom prst="ellipse">
                  <a:avLst/>
                </a:prstGeom>
                <a:solidFill>
                  <a:srgbClr val="DADEFE"/>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a typeface="Cambria" panose="02040503050406030204" pitchFamily="18" charset="0"/>
                  </a:endParaRPr>
                </a:p>
              </p:txBody>
            </p:sp>
            <p:sp>
              <p:nvSpPr>
                <p:cNvPr id="196" name="Oval 195">
                  <a:extLst>
                    <a:ext uri="{FF2B5EF4-FFF2-40B4-BE49-F238E27FC236}">
                      <a16:creationId xmlns:a16="http://schemas.microsoft.com/office/drawing/2014/main" id="{8015E828-B795-402C-791D-FC736F661880}"/>
                    </a:ext>
                  </a:extLst>
                </p:cNvPr>
                <p:cNvSpPr/>
                <p:nvPr/>
              </p:nvSpPr>
              <p:spPr>
                <a:xfrm>
                  <a:off x="8125969" y="3440772"/>
                  <a:ext cx="332193" cy="329464"/>
                </a:xfrm>
                <a:prstGeom prst="ellipse">
                  <a:avLst/>
                </a:prstGeom>
                <a:solidFill>
                  <a:srgbClr val="DADEFE"/>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a typeface="Cambria" panose="02040503050406030204" pitchFamily="18" charset="0"/>
                  </a:endParaRPr>
                </a:p>
              </p:txBody>
            </p:sp>
            <p:cxnSp>
              <p:nvCxnSpPr>
                <p:cNvPr id="224" name="Düz Bağlayıcı 440">
                  <a:extLst>
                    <a:ext uri="{FF2B5EF4-FFF2-40B4-BE49-F238E27FC236}">
                      <a16:creationId xmlns:a16="http://schemas.microsoft.com/office/drawing/2014/main" id="{EA2A9727-68AF-A810-DE14-A93AAE99A11B}"/>
                    </a:ext>
                  </a:extLst>
                </p:cNvPr>
                <p:cNvCxnSpPr>
                  <a:cxnSpLocks/>
                </p:cNvCxnSpPr>
                <p:nvPr/>
              </p:nvCxnSpPr>
              <p:spPr>
                <a:xfrm>
                  <a:off x="7792375" y="3357921"/>
                  <a:ext cx="0" cy="329464"/>
                </a:xfrm>
                <a:prstGeom prst="line">
                  <a:avLst/>
                </a:prstGeom>
                <a:ln w="38100" cap="rnd">
                  <a:solidFill>
                    <a:srgbClr val="FF0000"/>
                  </a:solidFill>
                  <a:prstDash val="solid"/>
                </a:ln>
              </p:spPr>
              <p:style>
                <a:lnRef idx="1">
                  <a:schemeClr val="accent1"/>
                </a:lnRef>
                <a:fillRef idx="0">
                  <a:schemeClr val="accent1"/>
                </a:fillRef>
                <a:effectRef idx="0">
                  <a:schemeClr val="accent1"/>
                </a:effectRef>
                <a:fontRef idx="minor">
                  <a:schemeClr val="tx1"/>
                </a:fontRef>
              </p:style>
            </p:cxnSp>
            <p:sp>
              <p:nvSpPr>
                <p:cNvPr id="226" name="Oval 225">
                  <a:extLst>
                    <a:ext uri="{FF2B5EF4-FFF2-40B4-BE49-F238E27FC236}">
                      <a16:creationId xmlns:a16="http://schemas.microsoft.com/office/drawing/2014/main" id="{99522B87-D526-5F15-156A-3D644B3F3A5E}"/>
                    </a:ext>
                  </a:extLst>
                </p:cNvPr>
                <p:cNvSpPr/>
                <p:nvPr/>
              </p:nvSpPr>
              <p:spPr>
                <a:xfrm>
                  <a:off x="7626278" y="3440772"/>
                  <a:ext cx="332193" cy="329464"/>
                </a:xfrm>
                <a:prstGeom prst="ellipse">
                  <a:avLst/>
                </a:prstGeom>
                <a:solidFill>
                  <a:srgbClr val="DADEFE"/>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a typeface="Cambria" panose="02040503050406030204" pitchFamily="18" charset="0"/>
                  </a:endParaRPr>
                </a:p>
              </p:txBody>
            </p:sp>
            <p:cxnSp>
              <p:nvCxnSpPr>
                <p:cNvPr id="112" name="Düz Bağlayıcı 440">
                  <a:extLst>
                    <a:ext uri="{FF2B5EF4-FFF2-40B4-BE49-F238E27FC236}">
                      <a16:creationId xmlns:a16="http://schemas.microsoft.com/office/drawing/2014/main" id="{7C89EA75-C01F-8F95-7997-ED5607AF0C02}"/>
                    </a:ext>
                  </a:extLst>
                </p:cNvPr>
                <p:cNvCxnSpPr>
                  <a:cxnSpLocks/>
                </p:cNvCxnSpPr>
                <p:nvPr/>
              </p:nvCxnSpPr>
              <p:spPr>
                <a:xfrm>
                  <a:off x="6369861" y="4489597"/>
                  <a:ext cx="2196000" cy="0"/>
                </a:xfrm>
                <a:prstGeom prst="line">
                  <a:avLst/>
                </a:prstGeom>
                <a:ln w="38100" cap="rnd">
                  <a:solidFill>
                    <a:srgbClr val="2F5597"/>
                  </a:solidFill>
                  <a:prstDash val="solid"/>
                </a:ln>
              </p:spPr>
              <p:style>
                <a:lnRef idx="1">
                  <a:schemeClr val="accent1"/>
                </a:lnRef>
                <a:fillRef idx="0">
                  <a:schemeClr val="accent1"/>
                </a:fillRef>
                <a:effectRef idx="0">
                  <a:schemeClr val="accent1"/>
                </a:effectRef>
                <a:fontRef idx="minor">
                  <a:schemeClr val="tx1"/>
                </a:fontRef>
              </p:style>
            </p:cxnSp>
            <p:sp>
              <p:nvSpPr>
                <p:cNvPr id="113" name="Oval 112">
                  <a:extLst>
                    <a:ext uri="{FF2B5EF4-FFF2-40B4-BE49-F238E27FC236}">
                      <a16:creationId xmlns:a16="http://schemas.microsoft.com/office/drawing/2014/main" id="{7F54C03D-8B00-D7B4-C202-0ADB06029133}"/>
                    </a:ext>
                  </a:extLst>
                </p:cNvPr>
                <p:cNvSpPr/>
                <p:nvPr/>
              </p:nvSpPr>
              <p:spPr>
                <a:xfrm>
                  <a:off x="6627679" y="4324864"/>
                  <a:ext cx="332193" cy="329464"/>
                </a:xfrm>
                <a:prstGeom prst="ellipse">
                  <a:avLst/>
                </a:prstGeom>
                <a:solidFill>
                  <a:srgbClr val="DADEFE"/>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a typeface="Cambria" panose="02040503050406030204" pitchFamily="18" charset="0"/>
                  </a:endParaRPr>
                </a:p>
              </p:txBody>
            </p:sp>
            <p:sp>
              <p:nvSpPr>
                <p:cNvPr id="114" name="Oval 113">
                  <a:extLst>
                    <a:ext uri="{FF2B5EF4-FFF2-40B4-BE49-F238E27FC236}">
                      <a16:creationId xmlns:a16="http://schemas.microsoft.com/office/drawing/2014/main" id="{95191C3A-C6A4-4490-84C9-BC152979BCF2}"/>
                    </a:ext>
                  </a:extLst>
                </p:cNvPr>
                <p:cNvSpPr/>
                <p:nvPr/>
              </p:nvSpPr>
              <p:spPr>
                <a:xfrm>
                  <a:off x="7126978" y="4324864"/>
                  <a:ext cx="332193" cy="329464"/>
                </a:xfrm>
                <a:prstGeom prst="ellipse">
                  <a:avLst/>
                </a:prstGeom>
                <a:solidFill>
                  <a:srgbClr val="DADEFE"/>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a typeface="Cambria" panose="02040503050406030204" pitchFamily="18" charset="0"/>
                  </a:endParaRPr>
                </a:p>
              </p:txBody>
            </p:sp>
            <p:sp>
              <p:nvSpPr>
                <p:cNvPr id="115" name="Oval 114">
                  <a:extLst>
                    <a:ext uri="{FF2B5EF4-FFF2-40B4-BE49-F238E27FC236}">
                      <a16:creationId xmlns:a16="http://schemas.microsoft.com/office/drawing/2014/main" id="{A95414D7-0AC2-A826-FC03-D6951A385ED4}"/>
                    </a:ext>
                  </a:extLst>
                </p:cNvPr>
                <p:cNvSpPr/>
                <p:nvPr/>
              </p:nvSpPr>
              <p:spPr>
                <a:xfrm>
                  <a:off x="7626278" y="4324864"/>
                  <a:ext cx="332193" cy="329464"/>
                </a:xfrm>
                <a:prstGeom prst="ellipse">
                  <a:avLst/>
                </a:prstGeom>
                <a:solidFill>
                  <a:srgbClr val="DADEFE"/>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a typeface="Cambria" panose="02040503050406030204" pitchFamily="18" charset="0"/>
                  </a:endParaRPr>
                </a:p>
              </p:txBody>
            </p:sp>
            <p:sp>
              <p:nvSpPr>
                <p:cNvPr id="116" name="Oval 115">
                  <a:extLst>
                    <a:ext uri="{FF2B5EF4-FFF2-40B4-BE49-F238E27FC236}">
                      <a16:creationId xmlns:a16="http://schemas.microsoft.com/office/drawing/2014/main" id="{FDA07794-D406-0AFB-907D-22593F38454C}"/>
                    </a:ext>
                  </a:extLst>
                </p:cNvPr>
                <p:cNvSpPr/>
                <p:nvPr/>
              </p:nvSpPr>
              <p:spPr>
                <a:xfrm>
                  <a:off x="8125969" y="4324864"/>
                  <a:ext cx="332193" cy="329464"/>
                </a:xfrm>
                <a:prstGeom prst="ellipse">
                  <a:avLst/>
                </a:prstGeom>
                <a:solidFill>
                  <a:srgbClr val="DADEFE"/>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a typeface="Cambria" panose="02040503050406030204" pitchFamily="18" charset="0"/>
                  </a:endParaRPr>
                </a:p>
              </p:txBody>
            </p:sp>
            <p:cxnSp>
              <p:nvCxnSpPr>
                <p:cNvPr id="117" name="Düz Bağlayıcı 440">
                  <a:extLst>
                    <a:ext uri="{FF2B5EF4-FFF2-40B4-BE49-F238E27FC236}">
                      <a16:creationId xmlns:a16="http://schemas.microsoft.com/office/drawing/2014/main" id="{A2CCCCF4-93F1-2BDC-9639-117AB39F5691}"/>
                    </a:ext>
                  </a:extLst>
                </p:cNvPr>
                <p:cNvCxnSpPr>
                  <a:cxnSpLocks/>
                </p:cNvCxnSpPr>
                <p:nvPr/>
              </p:nvCxnSpPr>
              <p:spPr>
                <a:xfrm>
                  <a:off x="6369861" y="4931642"/>
                  <a:ext cx="2196000" cy="0"/>
                </a:xfrm>
                <a:prstGeom prst="line">
                  <a:avLst/>
                </a:prstGeom>
                <a:ln w="38100" cap="rnd">
                  <a:solidFill>
                    <a:srgbClr val="2F5597"/>
                  </a:solidFill>
                  <a:prstDash val="solid"/>
                </a:ln>
              </p:spPr>
              <p:style>
                <a:lnRef idx="1">
                  <a:schemeClr val="accent1"/>
                </a:lnRef>
                <a:fillRef idx="0">
                  <a:schemeClr val="accent1"/>
                </a:fillRef>
                <a:effectRef idx="0">
                  <a:schemeClr val="accent1"/>
                </a:effectRef>
                <a:fontRef idx="minor">
                  <a:schemeClr val="tx1"/>
                </a:fontRef>
              </p:style>
            </p:cxnSp>
            <p:sp>
              <p:nvSpPr>
                <p:cNvPr id="118" name="Oval 117">
                  <a:extLst>
                    <a:ext uri="{FF2B5EF4-FFF2-40B4-BE49-F238E27FC236}">
                      <a16:creationId xmlns:a16="http://schemas.microsoft.com/office/drawing/2014/main" id="{73B3C8B6-C5AD-4665-4597-78529E11B39B}"/>
                    </a:ext>
                  </a:extLst>
                </p:cNvPr>
                <p:cNvSpPr/>
                <p:nvPr/>
              </p:nvSpPr>
              <p:spPr>
                <a:xfrm>
                  <a:off x="6627679" y="4766909"/>
                  <a:ext cx="332193" cy="329464"/>
                </a:xfrm>
                <a:prstGeom prst="ellipse">
                  <a:avLst/>
                </a:prstGeom>
                <a:solidFill>
                  <a:srgbClr val="DADEFE"/>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a typeface="Cambria" panose="02040503050406030204" pitchFamily="18" charset="0"/>
                  </a:endParaRPr>
                </a:p>
              </p:txBody>
            </p:sp>
            <p:sp>
              <p:nvSpPr>
                <p:cNvPr id="119" name="Oval 118">
                  <a:extLst>
                    <a:ext uri="{FF2B5EF4-FFF2-40B4-BE49-F238E27FC236}">
                      <a16:creationId xmlns:a16="http://schemas.microsoft.com/office/drawing/2014/main" id="{2BAD334F-D40E-B236-6B05-BD24DF4C8A5D}"/>
                    </a:ext>
                  </a:extLst>
                </p:cNvPr>
                <p:cNvSpPr/>
                <p:nvPr/>
              </p:nvSpPr>
              <p:spPr>
                <a:xfrm>
                  <a:off x="7126978" y="4766909"/>
                  <a:ext cx="332193" cy="329464"/>
                </a:xfrm>
                <a:prstGeom prst="ellipse">
                  <a:avLst/>
                </a:prstGeom>
                <a:solidFill>
                  <a:srgbClr val="DADEFE"/>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a typeface="Cambria" panose="02040503050406030204" pitchFamily="18" charset="0"/>
                  </a:endParaRPr>
                </a:p>
              </p:txBody>
            </p:sp>
            <p:sp>
              <p:nvSpPr>
                <p:cNvPr id="120" name="Oval 119">
                  <a:extLst>
                    <a:ext uri="{FF2B5EF4-FFF2-40B4-BE49-F238E27FC236}">
                      <a16:creationId xmlns:a16="http://schemas.microsoft.com/office/drawing/2014/main" id="{CA5CC6CA-651B-0B25-85CD-E1C499581730}"/>
                    </a:ext>
                  </a:extLst>
                </p:cNvPr>
                <p:cNvSpPr/>
                <p:nvPr/>
              </p:nvSpPr>
              <p:spPr>
                <a:xfrm>
                  <a:off x="7626278" y="4766909"/>
                  <a:ext cx="332193" cy="329464"/>
                </a:xfrm>
                <a:prstGeom prst="ellipse">
                  <a:avLst/>
                </a:prstGeom>
                <a:solidFill>
                  <a:srgbClr val="DADEFE"/>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a typeface="Cambria" panose="02040503050406030204" pitchFamily="18" charset="0"/>
                  </a:endParaRPr>
                </a:p>
              </p:txBody>
            </p:sp>
            <p:sp>
              <p:nvSpPr>
                <p:cNvPr id="121" name="Oval 120">
                  <a:extLst>
                    <a:ext uri="{FF2B5EF4-FFF2-40B4-BE49-F238E27FC236}">
                      <a16:creationId xmlns:a16="http://schemas.microsoft.com/office/drawing/2014/main" id="{E8AE70B5-C5D2-F5C4-38AB-75C6ECAE1408}"/>
                    </a:ext>
                  </a:extLst>
                </p:cNvPr>
                <p:cNvSpPr/>
                <p:nvPr/>
              </p:nvSpPr>
              <p:spPr>
                <a:xfrm>
                  <a:off x="8125969" y="4766909"/>
                  <a:ext cx="332193" cy="329464"/>
                </a:xfrm>
                <a:prstGeom prst="ellipse">
                  <a:avLst/>
                </a:prstGeom>
                <a:solidFill>
                  <a:srgbClr val="DADEFE"/>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a typeface="Cambria" panose="02040503050406030204" pitchFamily="18" charset="0"/>
                  </a:endParaRPr>
                </a:p>
              </p:txBody>
            </p:sp>
            <p:sp>
              <p:nvSpPr>
                <p:cNvPr id="122" name="Dikdörtgen 256">
                  <a:extLst>
                    <a:ext uri="{FF2B5EF4-FFF2-40B4-BE49-F238E27FC236}">
                      <a16:creationId xmlns:a16="http://schemas.microsoft.com/office/drawing/2014/main" id="{E33E381C-0989-4DFB-C9FE-0F61AF4DA68F}"/>
                    </a:ext>
                  </a:extLst>
                </p:cNvPr>
                <p:cNvSpPr/>
                <p:nvPr/>
              </p:nvSpPr>
              <p:spPr>
                <a:xfrm>
                  <a:off x="7650863" y="5205553"/>
                  <a:ext cx="300554" cy="430228"/>
                </a:xfrm>
                <a:prstGeom prst="roundRect">
                  <a:avLst/>
                </a:prstGeom>
                <a:solidFill>
                  <a:schemeClr val="accent1">
                    <a:lumMod val="75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mj-lt"/>
                    <a:ea typeface="Cambria" panose="02040503050406030204" pitchFamily="18" charset="0"/>
                    <a:cs typeface="Cascadia Mono" panose="020B0609020000020004" pitchFamily="49" charset="0"/>
                  </a:endParaRPr>
                </a:p>
              </p:txBody>
            </p:sp>
            <p:sp>
              <p:nvSpPr>
                <p:cNvPr id="123" name="Dikdörtgen 256">
                  <a:extLst>
                    <a:ext uri="{FF2B5EF4-FFF2-40B4-BE49-F238E27FC236}">
                      <a16:creationId xmlns:a16="http://schemas.microsoft.com/office/drawing/2014/main" id="{C1B96A12-E85E-C190-C27B-FBBBC1DE1C5F}"/>
                    </a:ext>
                  </a:extLst>
                </p:cNvPr>
                <p:cNvSpPr/>
                <p:nvPr/>
              </p:nvSpPr>
              <p:spPr>
                <a:xfrm>
                  <a:off x="6640361" y="5205553"/>
                  <a:ext cx="300554" cy="430228"/>
                </a:xfrm>
                <a:prstGeom prst="roundRect">
                  <a:avLst/>
                </a:prstGeom>
                <a:solidFill>
                  <a:schemeClr val="accent1">
                    <a:lumMod val="75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mj-lt"/>
                    <a:ea typeface="Cambria" panose="02040503050406030204" pitchFamily="18" charset="0"/>
                    <a:cs typeface="Cascadia Mono" panose="020B0609020000020004" pitchFamily="49" charset="0"/>
                  </a:endParaRPr>
                </a:p>
              </p:txBody>
            </p:sp>
            <p:sp>
              <p:nvSpPr>
                <p:cNvPr id="158" name="Dikdörtgen 256">
                  <a:extLst>
                    <a:ext uri="{FF2B5EF4-FFF2-40B4-BE49-F238E27FC236}">
                      <a16:creationId xmlns:a16="http://schemas.microsoft.com/office/drawing/2014/main" id="{034395BD-AE0F-1491-278A-18345FD986FB}"/>
                    </a:ext>
                  </a:extLst>
                </p:cNvPr>
                <p:cNvSpPr/>
                <p:nvPr/>
              </p:nvSpPr>
              <p:spPr>
                <a:xfrm rot="5400000">
                  <a:off x="5366530" y="4101891"/>
                  <a:ext cx="1890000" cy="402060"/>
                </a:xfrm>
                <a:prstGeom prst="roundRect">
                  <a:avLst/>
                </a:prstGeom>
                <a:solidFill>
                  <a:schemeClr val="accent5"/>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bg1"/>
                    </a:solidFill>
                    <a:latin typeface="+mj-lt"/>
                    <a:ea typeface="Cambria" panose="02040503050406030204" pitchFamily="18" charset="0"/>
                    <a:cs typeface="Cascadia Mono" panose="020B0609020000020004" pitchFamily="49" charset="0"/>
                  </a:endParaRPr>
                </a:p>
              </p:txBody>
            </p:sp>
          </p:grpSp>
          <p:sp>
            <p:nvSpPr>
              <p:cNvPr id="27" name="Metin kutusu 64">
                <a:extLst>
                  <a:ext uri="{FF2B5EF4-FFF2-40B4-BE49-F238E27FC236}">
                    <a16:creationId xmlns:a16="http://schemas.microsoft.com/office/drawing/2014/main" id="{C08FA0C0-3E9A-09D9-2AAB-F99DC5457968}"/>
                  </a:ext>
                </a:extLst>
              </p:cNvPr>
              <p:cNvSpPr txBox="1"/>
              <p:nvPr/>
            </p:nvSpPr>
            <p:spPr>
              <a:xfrm rot="5400000">
                <a:off x="5376292" y="4090417"/>
                <a:ext cx="1865103" cy="400110"/>
              </a:xfrm>
              <a:prstGeom prst="rect">
                <a:avLst/>
              </a:prstGeom>
              <a:noFill/>
            </p:spPr>
            <p:txBody>
              <a:bodyPr wrap="square" rtlCol="0">
                <a:spAutoFit/>
              </a:bodyPr>
              <a:lstStyle/>
              <a:p>
                <a:pPr algn="ctr"/>
                <a:r>
                  <a:rPr lang="en-US" sz="2000" b="1" dirty="0">
                    <a:solidFill>
                      <a:schemeClr val="bg1"/>
                    </a:solidFill>
                    <a:latin typeface="+mj-lt"/>
                    <a:ea typeface="Cambria" panose="02040503050406030204" pitchFamily="18" charset="0"/>
                    <a:cs typeface="Cascadia Mono" panose="020B0609020000020004" pitchFamily="49" charset="0"/>
                  </a:rPr>
                  <a:t>Row Decoder</a:t>
                </a:r>
                <a:endParaRPr lang="en-US" sz="2800" b="1" dirty="0">
                  <a:solidFill>
                    <a:schemeClr val="bg1"/>
                  </a:solidFill>
                  <a:latin typeface="+mj-lt"/>
                  <a:ea typeface="Cambria" panose="02040503050406030204" pitchFamily="18" charset="0"/>
                  <a:cs typeface="Cascadia Mono" panose="020B0609020000020004" pitchFamily="49" charset="0"/>
                </a:endParaRPr>
              </a:p>
            </p:txBody>
          </p:sp>
        </p:grpSp>
        <p:sp>
          <p:nvSpPr>
            <p:cNvPr id="46" name="Metin kutusu 599">
              <a:extLst>
                <a:ext uri="{FF2B5EF4-FFF2-40B4-BE49-F238E27FC236}">
                  <a16:creationId xmlns:a16="http://schemas.microsoft.com/office/drawing/2014/main" id="{0E8B3485-DB1C-6D1A-61C9-A8FA5E7262C6}"/>
                </a:ext>
              </a:extLst>
            </p:cNvPr>
            <p:cNvSpPr txBox="1"/>
            <p:nvPr/>
          </p:nvSpPr>
          <p:spPr>
            <a:xfrm>
              <a:off x="6323001" y="5792769"/>
              <a:ext cx="2289720" cy="461665"/>
            </a:xfrm>
            <a:prstGeom prst="rect">
              <a:avLst/>
            </a:prstGeom>
            <a:noFill/>
          </p:spPr>
          <p:txBody>
            <a:bodyPr wrap="square" rtlCol="0">
              <a:spAutoFit/>
            </a:bodyPr>
            <a:lstStyle/>
            <a:p>
              <a:pPr algn="ctr"/>
              <a:r>
                <a:rPr lang="en-US" sz="2400" b="1" dirty="0">
                  <a:solidFill>
                    <a:schemeClr val="accent2"/>
                  </a:solidFill>
                  <a:latin typeface="+mj-lt"/>
                  <a:ea typeface="Cambria" panose="02040503050406030204" pitchFamily="18" charset="0"/>
                  <a:cs typeface="Cascadia Mono" panose="020B0609020000020004" pitchFamily="49" charset="0"/>
                </a:rPr>
                <a:t>DRAM Subarray</a:t>
              </a:r>
              <a:endParaRPr lang="en-US" sz="3200" b="1" dirty="0">
                <a:solidFill>
                  <a:schemeClr val="accent2"/>
                </a:solidFill>
                <a:latin typeface="+mj-lt"/>
                <a:ea typeface="Cambria" panose="02040503050406030204" pitchFamily="18" charset="0"/>
                <a:cs typeface="Cascadia Mono" panose="020B0609020000020004" pitchFamily="49" charset="0"/>
              </a:endParaRPr>
            </a:p>
          </p:txBody>
        </p:sp>
      </p:grpSp>
      <p:grpSp>
        <p:nvGrpSpPr>
          <p:cNvPr id="4" name="Grup 3">
            <a:extLst>
              <a:ext uri="{FF2B5EF4-FFF2-40B4-BE49-F238E27FC236}">
                <a16:creationId xmlns:a16="http://schemas.microsoft.com/office/drawing/2014/main" id="{4393D802-4D3E-E622-B7A7-52C930A2A974}"/>
              </a:ext>
            </a:extLst>
          </p:cNvPr>
          <p:cNvGrpSpPr/>
          <p:nvPr/>
        </p:nvGrpSpPr>
        <p:grpSpPr>
          <a:xfrm>
            <a:off x="1877478" y="819639"/>
            <a:ext cx="6400800" cy="1502194"/>
            <a:chOff x="1877478" y="819639"/>
            <a:chExt cx="6400800" cy="1502194"/>
          </a:xfrm>
        </p:grpSpPr>
        <p:sp>
          <p:nvSpPr>
            <p:cNvPr id="5" name="Rounded Rectangle 4">
              <a:extLst>
                <a:ext uri="{FF2B5EF4-FFF2-40B4-BE49-F238E27FC236}">
                  <a16:creationId xmlns:a16="http://schemas.microsoft.com/office/drawing/2014/main" id="{42175BC3-6842-8FCC-76B8-41205501F662}"/>
                </a:ext>
              </a:extLst>
            </p:cNvPr>
            <p:cNvSpPr/>
            <p:nvPr/>
          </p:nvSpPr>
          <p:spPr>
            <a:xfrm rot="10800000">
              <a:off x="1877478" y="1246498"/>
              <a:ext cx="6400800" cy="1075335"/>
            </a:xfrm>
            <a:prstGeom prst="roundRect">
              <a:avLst>
                <a:gd name="adj" fmla="val 7500"/>
              </a:avLst>
            </a:prstGeom>
            <a:solidFill>
              <a:srgbClr val="00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mj-lt"/>
                <a:ea typeface="Cambria" panose="02040503050406030204" pitchFamily="18" charset="0"/>
              </a:endParaRPr>
            </a:p>
          </p:txBody>
        </p:sp>
        <p:sp>
          <p:nvSpPr>
            <p:cNvPr id="7" name="Rounded Rectangle 6">
              <a:extLst>
                <a:ext uri="{FF2B5EF4-FFF2-40B4-BE49-F238E27FC236}">
                  <a16:creationId xmlns:a16="http://schemas.microsoft.com/office/drawing/2014/main" id="{E5DC2093-0801-2442-8226-2696C3BFB54A}"/>
                </a:ext>
              </a:extLst>
            </p:cNvPr>
            <p:cNvSpPr/>
            <p:nvPr/>
          </p:nvSpPr>
          <p:spPr>
            <a:xfrm rot="10800000">
              <a:off x="7363878" y="1411456"/>
              <a:ext cx="609600" cy="670804"/>
            </a:xfrm>
            <a:prstGeom prst="round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mj-lt"/>
                <a:ea typeface="Cambria" panose="02040503050406030204" pitchFamily="18" charset="0"/>
              </a:endParaRPr>
            </a:p>
          </p:txBody>
        </p:sp>
        <p:sp>
          <p:nvSpPr>
            <p:cNvPr id="8" name="Rounded Rectangle 7">
              <a:extLst>
                <a:ext uri="{FF2B5EF4-FFF2-40B4-BE49-F238E27FC236}">
                  <a16:creationId xmlns:a16="http://schemas.microsoft.com/office/drawing/2014/main" id="{F2F36255-5030-82F2-B537-F3E99D7766A0}"/>
                </a:ext>
              </a:extLst>
            </p:cNvPr>
            <p:cNvSpPr/>
            <p:nvPr/>
          </p:nvSpPr>
          <p:spPr>
            <a:xfrm rot="10800000">
              <a:off x="6700938" y="1411456"/>
              <a:ext cx="609600" cy="670804"/>
            </a:xfrm>
            <a:prstGeom prst="round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mj-lt"/>
                <a:ea typeface="Cambria" panose="02040503050406030204" pitchFamily="18" charset="0"/>
              </a:endParaRPr>
            </a:p>
          </p:txBody>
        </p:sp>
        <p:sp>
          <p:nvSpPr>
            <p:cNvPr id="9" name="Rounded Rectangle 8">
              <a:extLst>
                <a:ext uri="{FF2B5EF4-FFF2-40B4-BE49-F238E27FC236}">
                  <a16:creationId xmlns:a16="http://schemas.microsoft.com/office/drawing/2014/main" id="{9BF6BB94-6460-24B1-EFD4-8675659E647F}"/>
                </a:ext>
              </a:extLst>
            </p:cNvPr>
            <p:cNvSpPr/>
            <p:nvPr/>
          </p:nvSpPr>
          <p:spPr>
            <a:xfrm rot="10800000">
              <a:off x="6026568" y="1411456"/>
              <a:ext cx="609600" cy="670804"/>
            </a:xfrm>
            <a:prstGeom prst="round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mj-lt"/>
                <a:ea typeface="Cambria" panose="02040503050406030204" pitchFamily="18" charset="0"/>
              </a:endParaRPr>
            </a:p>
          </p:txBody>
        </p:sp>
        <p:sp>
          <p:nvSpPr>
            <p:cNvPr id="10" name="Rounded Rectangle 9">
              <a:extLst>
                <a:ext uri="{FF2B5EF4-FFF2-40B4-BE49-F238E27FC236}">
                  <a16:creationId xmlns:a16="http://schemas.microsoft.com/office/drawing/2014/main" id="{8B05ABBD-874A-E0C3-742E-6F5B1AC53D6F}"/>
                </a:ext>
              </a:extLst>
            </p:cNvPr>
            <p:cNvSpPr/>
            <p:nvPr/>
          </p:nvSpPr>
          <p:spPr>
            <a:xfrm rot="10800000">
              <a:off x="5371248" y="1411456"/>
              <a:ext cx="609600" cy="670804"/>
            </a:xfrm>
            <a:prstGeom prst="round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mj-lt"/>
                <a:ea typeface="Cambria" panose="02040503050406030204" pitchFamily="18" charset="0"/>
              </a:endParaRPr>
            </a:p>
          </p:txBody>
        </p:sp>
        <p:sp>
          <p:nvSpPr>
            <p:cNvPr id="11" name="Rounded Rectangle 10">
              <a:extLst>
                <a:ext uri="{FF2B5EF4-FFF2-40B4-BE49-F238E27FC236}">
                  <a16:creationId xmlns:a16="http://schemas.microsoft.com/office/drawing/2014/main" id="{74FE100D-6B5B-F578-1247-5F1B3FD20CC1}"/>
                </a:ext>
              </a:extLst>
            </p:cNvPr>
            <p:cNvSpPr/>
            <p:nvPr/>
          </p:nvSpPr>
          <p:spPr>
            <a:xfrm rot="10800000">
              <a:off x="4140618" y="1411456"/>
              <a:ext cx="609600" cy="670804"/>
            </a:xfrm>
            <a:prstGeom prst="round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mj-lt"/>
                <a:ea typeface="Cambria" panose="02040503050406030204" pitchFamily="18" charset="0"/>
              </a:endParaRPr>
            </a:p>
          </p:txBody>
        </p:sp>
        <p:sp>
          <p:nvSpPr>
            <p:cNvPr id="12" name="Rounded Rectangle 11">
              <a:extLst>
                <a:ext uri="{FF2B5EF4-FFF2-40B4-BE49-F238E27FC236}">
                  <a16:creationId xmlns:a16="http://schemas.microsoft.com/office/drawing/2014/main" id="{AE2EEECD-073D-1E89-FFC9-25D512F4BEDF}"/>
                </a:ext>
              </a:extLst>
            </p:cNvPr>
            <p:cNvSpPr/>
            <p:nvPr/>
          </p:nvSpPr>
          <p:spPr>
            <a:xfrm rot="10800000">
              <a:off x="3477678" y="1411456"/>
              <a:ext cx="609600" cy="670804"/>
            </a:xfrm>
            <a:prstGeom prst="round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mj-lt"/>
                <a:ea typeface="Cambria" panose="02040503050406030204" pitchFamily="18" charset="0"/>
              </a:endParaRPr>
            </a:p>
          </p:txBody>
        </p:sp>
        <p:sp>
          <p:nvSpPr>
            <p:cNvPr id="13" name="Rounded Rectangle 12">
              <a:extLst>
                <a:ext uri="{FF2B5EF4-FFF2-40B4-BE49-F238E27FC236}">
                  <a16:creationId xmlns:a16="http://schemas.microsoft.com/office/drawing/2014/main" id="{45B5E40C-4271-5AE3-802B-5FB67773BDCD}"/>
                </a:ext>
              </a:extLst>
            </p:cNvPr>
            <p:cNvSpPr/>
            <p:nvPr/>
          </p:nvSpPr>
          <p:spPr>
            <a:xfrm rot="10800000">
              <a:off x="2803308" y="1411456"/>
              <a:ext cx="609600" cy="670804"/>
            </a:xfrm>
            <a:prstGeom prst="round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mj-lt"/>
                <a:ea typeface="Cambria" panose="02040503050406030204" pitchFamily="18" charset="0"/>
              </a:endParaRPr>
            </a:p>
          </p:txBody>
        </p:sp>
        <p:sp>
          <p:nvSpPr>
            <p:cNvPr id="14" name="Rounded Rectangle 13">
              <a:extLst>
                <a:ext uri="{FF2B5EF4-FFF2-40B4-BE49-F238E27FC236}">
                  <a16:creationId xmlns:a16="http://schemas.microsoft.com/office/drawing/2014/main" id="{D6522C24-475B-2015-CD21-66ABAB3F8C06}"/>
                </a:ext>
              </a:extLst>
            </p:cNvPr>
            <p:cNvSpPr/>
            <p:nvPr/>
          </p:nvSpPr>
          <p:spPr>
            <a:xfrm rot="10800000">
              <a:off x="2147988" y="1411456"/>
              <a:ext cx="609600" cy="670804"/>
            </a:xfrm>
            <a:prstGeom prst="round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mj-lt"/>
                <a:ea typeface="Cambria" panose="02040503050406030204" pitchFamily="18" charset="0"/>
              </a:endParaRPr>
            </a:p>
          </p:txBody>
        </p:sp>
        <p:sp>
          <p:nvSpPr>
            <p:cNvPr id="163" name="TextBox 162">
              <a:extLst>
                <a:ext uri="{FF2B5EF4-FFF2-40B4-BE49-F238E27FC236}">
                  <a16:creationId xmlns:a16="http://schemas.microsoft.com/office/drawing/2014/main" id="{EC114F63-FF71-83E3-F846-422B22E74A2D}"/>
                </a:ext>
              </a:extLst>
            </p:cNvPr>
            <p:cNvSpPr txBox="1"/>
            <p:nvPr/>
          </p:nvSpPr>
          <p:spPr>
            <a:xfrm>
              <a:off x="4055392" y="819639"/>
              <a:ext cx="2053318"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a:solidFill>
                    <a:prstClr val="black">
                      <a:lumMod val="75000"/>
                      <a:lumOff val="25000"/>
                    </a:prstClr>
                  </a:solidFill>
                  <a:latin typeface="+mj-lt"/>
                  <a:ea typeface="Cambria" panose="02040503050406030204" pitchFamily="18" charset="0"/>
                </a:rPr>
                <a:t>DRAM Module</a:t>
              </a:r>
              <a:endParaRPr kumimoji="0" lang="en-US" sz="2400" b="1" u="none" strike="noStrike" kern="1200" cap="none" spc="0" normalizeH="0" baseline="0" noProof="0">
                <a:ln>
                  <a:noFill/>
                </a:ln>
                <a:solidFill>
                  <a:prstClr val="black">
                    <a:lumMod val="75000"/>
                    <a:lumOff val="25000"/>
                  </a:prstClr>
                </a:solidFill>
                <a:effectLst/>
                <a:uLnTx/>
                <a:uFillTx/>
                <a:latin typeface="+mj-lt"/>
                <a:ea typeface="Cambria" panose="02040503050406030204" pitchFamily="18" charset="0"/>
              </a:endParaRPr>
            </a:p>
          </p:txBody>
        </p:sp>
      </p:grpSp>
      <p:sp>
        <p:nvSpPr>
          <p:cNvPr id="2" name="Title 1">
            <a:extLst>
              <a:ext uri="{FF2B5EF4-FFF2-40B4-BE49-F238E27FC236}">
                <a16:creationId xmlns:a16="http://schemas.microsoft.com/office/drawing/2014/main" id="{4341B06E-2DFF-DF88-27C8-E8CC3E795069}"/>
              </a:ext>
            </a:extLst>
          </p:cNvPr>
          <p:cNvSpPr>
            <a:spLocks noGrp="1"/>
          </p:cNvSpPr>
          <p:nvPr>
            <p:ph type="title"/>
          </p:nvPr>
        </p:nvSpPr>
        <p:spPr/>
        <p:txBody>
          <a:bodyPr/>
          <a:lstStyle/>
          <a:p>
            <a:r>
              <a:rPr lang="en-US" dirty="0">
                <a:ea typeface="Cambria" panose="02040503050406030204" pitchFamily="18" charset="0"/>
              </a:rPr>
              <a:t>DRAM Organization</a:t>
            </a:r>
          </a:p>
        </p:txBody>
      </p:sp>
      <p:sp>
        <p:nvSpPr>
          <p:cNvPr id="164" name="TextBox 163">
            <a:extLst>
              <a:ext uri="{FF2B5EF4-FFF2-40B4-BE49-F238E27FC236}">
                <a16:creationId xmlns:a16="http://schemas.microsoft.com/office/drawing/2014/main" id="{BD3286CE-8BBF-AAF2-7006-A63EF4DE8359}"/>
              </a:ext>
            </a:extLst>
          </p:cNvPr>
          <p:cNvSpPr txBox="1"/>
          <p:nvPr/>
        </p:nvSpPr>
        <p:spPr>
          <a:xfrm>
            <a:off x="318918" y="1331359"/>
            <a:ext cx="1070678" cy="83099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u="none" strike="noStrike" kern="1200" cap="none" spc="0" normalizeH="0" baseline="0" noProof="0" dirty="0">
                <a:ln>
                  <a:noFill/>
                </a:ln>
                <a:solidFill>
                  <a:prstClr val="black">
                    <a:lumMod val="75000"/>
                    <a:lumOff val="25000"/>
                  </a:prstClr>
                </a:solidFill>
                <a:effectLst/>
                <a:uLnTx/>
                <a:uFillTx/>
                <a:latin typeface="+mj-lt"/>
                <a:ea typeface="Cambria" panose="02040503050406030204" pitchFamily="18" charset="0"/>
              </a:rPr>
              <a:t>DRAM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u="none" strike="noStrike" kern="1200" cap="none" spc="0" normalizeH="0" baseline="0" noProof="0" dirty="0">
                <a:ln>
                  <a:noFill/>
                </a:ln>
                <a:solidFill>
                  <a:prstClr val="black">
                    <a:lumMod val="75000"/>
                    <a:lumOff val="25000"/>
                  </a:prstClr>
                </a:solidFill>
                <a:effectLst/>
                <a:uLnTx/>
                <a:uFillTx/>
                <a:latin typeface="+mj-lt"/>
                <a:ea typeface="Cambria" panose="02040503050406030204" pitchFamily="18" charset="0"/>
              </a:rPr>
              <a:t>Chip</a:t>
            </a:r>
          </a:p>
        </p:txBody>
      </p:sp>
      <p:cxnSp>
        <p:nvCxnSpPr>
          <p:cNvPr id="165" name="Straight Arrow Connector 164">
            <a:extLst>
              <a:ext uri="{FF2B5EF4-FFF2-40B4-BE49-F238E27FC236}">
                <a16:creationId xmlns:a16="http://schemas.microsoft.com/office/drawing/2014/main" id="{0422395B-55E8-0160-2F97-25B547CB424A}"/>
              </a:ext>
            </a:extLst>
          </p:cNvPr>
          <p:cNvCxnSpPr>
            <a:cxnSpLocks/>
            <a:stCxn id="164" idx="3"/>
            <a:endCxn id="14" idx="3"/>
          </p:cNvCxnSpPr>
          <p:nvPr/>
        </p:nvCxnSpPr>
        <p:spPr>
          <a:xfrm>
            <a:off x="1389596" y="1746858"/>
            <a:ext cx="758392" cy="0"/>
          </a:xfrm>
          <a:prstGeom prst="straightConnector1">
            <a:avLst/>
          </a:prstGeom>
          <a:ln w="38100">
            <a:solidFill>
              <a:schemeClr val="accent2"/>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64" name="Düz Bağlayıcı 63">
            <a:extLst>
              <a:ext uri="{FF2B5EF4-FFF2-40B4-BE49-F238E27FC236}">
                <a16:creationId xmlns:a16="http://schemas.microsoft.com/office/drawing/2014/main" id="{32F622DC-DD5F-B50B-0BF9-3D565BB761ED}"/>
              </a:ext>
            </a:extLst>
          </p:cNvPr>
          <p:cNvCxnSpPr>
            <a:cxnSpLocks/>
          </p:cNvCxnSpPr>
          <p:nvPr/>
        </p:nvCxnSpPr>
        <p:spPr>
          <a:xfrm flipV="1">
            <a:off x="3051620" y="4534636"/>
            <a:ext cx="2" cy="2"/>
          </a:xfrm>
          <a:prstGeom prst="line">
            <a:avLst/>
          </a:prstGeom>
          <a:ln w="38100">
            <a:solidFill>
              <a:schemeClr val="tx1"/>
            </a:solidFill>
            <a:prstDash val="solid"/>
          </a:ln>
        </p:spPr>
        <p:style>
          <a:lnRef idx="1">
            <a:schemeClr val="accent1"/>
          </a:lnRef>
          <a:fillRef idx="0">
            <a:schemeClr val="accent1"/>
          </a:fillRef>
          <a:effectRef idx="0">
            <a:schemeClr val="accent1"/>
          </a:effectRef>
          <a:fontRef idx="minor">
            <a:schemeClr val="tx1"/>
          </a:fontRef>
        </p:style>
      </p:cxnSp>
      <p:grpSp>
        <p:nvGrpSpPr>
          <p:cNvPr id="176" name="Grup 175">
            <a:extLst>
              <a:ext uri="{FF2B5EF4-FFF2-40B4-BE49-F238E27FC236}">
                <a16:creationId xmlns:a16="http://schemas.microsoft.com/office/drawing/2014/main" id="{631EE46B-194D-91CB-9F18-907275737DF3}"/>
              </a:ext>
            </a:extLst>
          </p:cNvPr>
          <p:cNvGrpSpPr/>
          <p:nvPr/>
        </p:nvGrpSpPr>
        <p:grpSpPr>
          <a:xfrm>
            <a:off x="7514051" y="4651323"/>
            <a:ext cx="1223836" cy="571701"/>
            <a:chOff x="9674855" y="5149300"/>
            <a:chExt cx="1223836" cy="571701"/>
          </a:xfrm>
        </p:grpSpPr>
        <p:sp>
          <p:nvSpPr>
            <p:cNvPr id="177" name="Metin kutusu 176">
              <a:extLst>
                <a:ext uri="{FF2B5EF4-FFF2-40B4-BE49-F238E27FC236}">
                  <a16:creationId xmlns:a16="http://schemas.microsoft.com/office/drawing/2014/main" id="{52F92C1A-F06A-33EA-BFB8-2BC15D14A94D}"/>
                </a:ext>
              </a:extLst>
            </p:cNvPr>
            <p:cNvSpPr txBox="1"/>
            <p:nvPr/>
          </p:nvSpPr>
          <p:spPr>
            <a:xfrm>
              <a:off x="9674855" y="5250484"/>
              <a:ext cx="1223836" cy="369332"/>
            </a:xfrm>
            <a:prstGeom prst="rect">
              <a:avLst/>
            </a:prstGeom>
            <a:solidFill>
              <a:schemeClr val="bg1">
                <a:alpha val="85000"/>
              </a:schemeClr>
            </a:solidFill>
          </p:spPr>
          <p:txBody>
            <a:bodyPr wrap="square" rtlCol="0">
              <a:spAutoFit/>
            </a:bodyPr>
            <a:lstStyle/>
            <a:p>
              <a:r>
                <a:rPr lang="en-US" b="1" err="1">
                  <a:solidFill>
                    <a:srgbClr val="FF0000"/>
                  </a:solidFill>
                  <a:latin typeface="+mj-lt"/>
                  <a:ea typeface="Cambria" panose="02040503050406030204" pitchFamily="18" charset="0"/>
                </a:rPr>
                <a:t>Bitline</a:t>
              </a:r>
              <a:endParaRPr lang="en-US" sz="1600" b="1">
                <a:solidFill>
                  <a:srgbClr val="FF0000"/>
                </a:solidFill>
                <a:latin typeface="+mj-lt"/>
                <a:ea typeface="Cambria" panose="02040503050406030204" pitchFamily="18" charset="0"/>
              </a:endParaRPr>
            </a:p>
          </p:txBody>
        </p:sp>
        <p:cxnSp>
          <p:nvCxnSpPr>
            <p:cNvPr id="178" name="Düz Bağlayıcı 440">
              <a:extLst>
                <a:ext uri="{FF2B5EF4-FFF2-40B4-BE49-F238E27FC236}">
                  <a16:creationId xmlns:a16="http://schemas.microsoft.com/office/drawing/2014/main" id="{816BB237-BAC3-0DB4-3806-90D4997DC106}"/>
                </a:ext>
              </a:extLst>
            </p:cNvPr>
            <p:cNvCxnSpPr>
              <a:cxnSpLocks/>
            </p:cNvCxnSpPr>
            <p:nvPr/>
          </p:nvCxnSpPr>
          <p:spPr>
            <a:xfrm flipV="1">
              <a:off x="10468602" y="5149300"/>
              <a:ext cx="0" cy="571701"/>
            </a:xfrm>
            <a:prstGeom prst="line">
              <a:avLst/>
            </a:prstGeom>
            <a:ln w="76200" cap="rnd">
              <a:solidFill>
                <a:srgbClr val="FF0000"/>
              </a:solidFill>
              <a:prstDash val="solid"/>
            </a:ln>
          </p:spPr>
          <p:style>
            <a:lnRef idx="1">
              <a:schemeClr val="accent1"/>
            </a:lnRef>
            <a:fillRef idx="0">
              <a:schemeClr val="accent1"/>
            </a:fillRef>
            <a:effectRef idx="0">
              <a:schemeClr val="accent1"/>
            </a:effectRef>
            <a:fontRef idx="minor">
              <a:schemeClr val="tx1"/>
            </a:fontRef>
          </p:style>
        </p:cxnSp>
      </p:grpSp>
      <p:sp>
        <p:nvSpPr>
          <p:cNvPr id="184" name="Dikdörtgen 183">
            <a:extLst>
              <a:ext uri="{FF2B5EF4-FFF2-40B4-BE49-F238E27FC236}">
                <a16:creationId xmlns:a16="http://schemas.microsoft.com/office/drawing/2014/main" id="{EB6B9F27-5E44-136D-36EA-60EE3E4A39F0}"/>
              </a:ext>
            </a:extLst>
          </p:cNvPr>
          <p:cNvSpPr/>
          <p:nvPr/>
        </p:nvSpPr>
        <p:spPr>
          <a:xfrm>
            <a:off x="6569921" y="4326391"/>
            <a:ext cx="2103930" cy="390845"/>
          </a:xfrm>
          <a:prstGeom prst="rect">
            <a:avLst/>
          </a:prstGeom>
          <a:solidFill>
            <a:schemeClr val="bg1">
              <a:alpha val="86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accent2"/>
                </a:solidFill>
                <a:latin typeface="+mj-lt"/>
                <a:ea typeface="Cambria" panose="02040503050406030204" pitchFamily="18" charset="0"/>
              </a:rPr>
              <a:t>DRAM Row</a:t>
            </a:r>
            <a:endParaRPr lang="en-CH" sz="2400" b="1">
              <a:solidFill>
                <a:schemeClr val="accent2"/>
              </a:solidFill>
              <a:latin typeface="+mj-lt"/>
              <a:ea typeface="Cambria" panose="02040503050406030204" pitchFamily="18" charset="0"/>
            </a:endParaRPr>
          </a:p>
        </p:txBody>
      </p:sp>
      <p:cxnSp>
        <p:nvCxnSpPr>
          <p:cNvPr id="26" name="Düz Ok Bağlayıcısı 25">
            <a:extLst>
              <a:ext uri="{FF2B5EF4-FFF2-40B4-BE49-F238E27FC236}">
                <a16:creationId xmlns:a16="http://schemas.microsoft.com/office/drawing/2014/main" id="{9367CE15-A645-98CF-0BBD-12C65B02AAC9}"/>
              </a:ext>
            </a:extLst>
          </p:cNvPr>
          <p:cNvCxnSpPr>
            <a:cxnSpLocks/>
          </p:cNvCxnSpPr>
          <p:nvPr/>
        </p:nvCxnSpPr>
        <p:spPr>
          <a:xfrm flipV="1">
            <a:off x="6904873" y="3267992"/>
            <a:ext cx="223421" cy="19562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8" name="Metin kutusu 27">
            <a:extLst>
              <a:ext uri="{FF2B5EF4-FFF2-40B4-BE49-F238E27FC236}">
                <a16:creationId xmlns:a16="http://schemas.microsoft.com/office/drawing/2014/main" id="{F0682DBE-0D9D-4BB0-710D-9042498FB9B6}"/>
              </a:ext>
            </a:extLst>
          </p:cNvPr>
          <p:cNvSpPr txBox="1"/>
          <p:nvPr/>
        </p:nvSpPr>
        <p:spPr>
          <a:xfrm>
            <a:off x="7006693" y="3002346"/>
            <a:ext cx="1610059" cy="369332"/>
          </a:xfrm>
          <a:prstGeom prst="rect">
            <a:avLst/>
          </a:prstGeom>
          <a:noFill/>
        </p:spPr>
        <p:txBody>
          <a:bodyPr wrap="square" rtlCol="0">
            <a:spAutoFit/>
          </a:bodyPr>
          <a:lstStyle/>
          <a:p>
            <a:r>
              <a:rPr lang="en-US" b="1">
                <a:latin typeface="+mj-lt"/>
                <a:ea typeface="Cambria" panose="02040503050406030204" pitchFamily="18" charset="0"/>
              </a:rPr>
              <a:t>DRAM Cell</a:t>
            </a:r>
          </a:p>
        </p:txBody>
      </p:sp>
      <p:grpSp>
        <p:nvGrpSpPr>
          <p:cNvPr id="172" name="Grup 171">
            <a:extLst>
              <a:ext uri="{FF2B5EF4-FFF2-40B4-BE49-F238E27FC236}">
                <a16:creationId xmlns:a16="http://schemas.microsoft.com/office/drawing/2014/main" id="{640241D0-57EF-F860-884E-D6FF3F1A0E09}"/>
              </a:ext>
            </a:extLst>
          </p:cNvPr>
          <p:cNvGrpSpPr/>
          <p:nvPr/>
        </p:nvGrpSpPr>
        <p:grpSpPr>
          <a:xfrm>
            <a:off x="6562161" y="3732269"/>
            <a:ext cx="2003700" cy="542958"/>
            <a:chOff x="6210475" y="4728339"/>
            <a:chExt cx="2003700" cy="542958"/>
          </a:xfrm>
        </p:grpSpPr>
        <p:sp>
          <p:nvSpPr>
            <p:cNvPr id="173" name="Dikdörtgen 256">
              <a:extLst>
                <a:ext uri="{FF2B5EF4-FFF2-40B4-BE49-F238E27FC236}">
                  <a16:creationId xmlns:a16="http://schemas.microsoft.com/office/drawing/2014/main" id="{ACA5A6AE-13B2-F766-A813-59EBA3EB1A71}"/>
                </a:ext>
              </a:extLst>
            </p:cNvPr>
            <p:cNvSpPr/>
            <p:nvPr/>
          </p:nvSpPr>
          <p:spPr>
            <a:xfrm>
              <a:off x="6229418" y="4780769"/>
              <a:ext cx="1965815" cy="490528"/>
            </a:xfrm>
            <a:prstGeom prst="roundRect">
              <a:avLst/>
            </a:prstGeom>
            <a:solidFill>
              <a:schemeClr val="bg1">
                <a:alpha val="85000"/>
              </a:schemeClr>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b="1">
                <a:solidFill>
                  <a:schemeClr val="bg1"/>
                </a:solidFill>
                <a:latin typeface="+mj-lt"/>
                <a:ea typeface="Cambria" panose="02040503050406030204" pitchFamily="18" charset="0"/>
                <a:cs typeface="Cascadia Mono" panose="020B0609020000020004" pitchFamily="49" charset="0"/>
              </a:endParaRPr>
            </a:p>
          </p:txBody>
        </p:sp>
        <p:cxnSp>
          <p:nvCxnSpPr>
            <p:cNvPr id="174" name="Düz Bağlayıcı 440">
              <a:extLst>
                <a:ext uri="{FF2B5EF4-FFF2-40B4-BE49-F238E27FC236}">
                  <a16:creationId xmlns:a16="http://schemas.microsoft.com/office/drawing/2014/main" id="{BB429CF3-7324-B8A5-1880-B9D356EB103D}"/>
                </a:ext>
              </a:extLst>
            </p:cNvPr>
            <p:cNvCxnSpPr>
              <a:cxnSpLocks/>
            </p:cNvCxnSpPr>
            <p:nvPr/>
          </p:nvCxnSpPr>
          <p:spPr>
            <a:xfrm flipH="1">
              <a:off x="6210475" y="5056828"/>
              <a:ext cx="2003700" cy="0"/>
            </a:xfrm>
            <a:prstGeom prst="line">
              <a:avLst/>
            </a:prstGeom>
            <a:ln w="76200" cap="rnd">
              <a:solidFill>
                <a:srgbClr val="2F5597"/>
              </a:solidFill>
              <a:prstDash val="solid"/>
            </a:ln>
          </p:spPr>
          <p:style>
            <a:lnRef idx="1">
              <a:schemeClr val="accent1"/>
            </a:lnRef>
            <a:fillRef idx="0">
              <a:schemeClr val="accent1"/>
            </a:fillRef>
            <a:effectRef idx="0">
              <a:schemeClr val="accent1"/>
            </a:effectRef>
            <a:fontRef idx="minor">
              <a:schemeClr val="tx1"/>
            </a:fontRef>
          </p:style>
        </p:cxnSp>
        <p:sp>
          <p:nvSpPr>
            <p:cNvPr id="175" name="Metin kutusu 174">
              <a:extLst>
                <a:ext uri="{FF2B5EF4-FFF2-40B4-BE49-F238E27FC236}">
                  <a16:creationId xmlns:a16="http://schemas.microsoft.com/office/drawing/2014/main" id="{2D79B3D6-1C6E-7F9B-C65F-4846791F29FF}"/>
                </a:ext>
              </a:extLst>
            </p:cNvPr>
            <p:cNvSpPr txBox="1"/>
            <p:nvPr/>
          </p:nvSpPr>
          <p:spPr>
            <a:xfrm>
              <a:off x="6630226" y="4728339"/>
              <a:ext cx="1103702" cy="369332"/>
            </a:xfrm>
            <a:prstGeom prst="rect">
              <a:avLst/>
            </a:prstGeom>
            <a:noFill/>
          </p:spPr>
          <p:txBody>
            <a:bodyPr wrap="square" rtlCol="0">
              <a:spAutoFit/>
            </a:bodyPr>
            <a:lstStyle/>
            <a:p>
              <a:r>
                <a:rPr lang="en-US" b="1" err="1">
                  <a:solidFill>
                    <a:srgbClr val="2F5597"/>
                  </a:solidFill>
                  <a:latin typeface="+mj-lt"/>
                  <a:ea typeface="Cambria" panose="02040503050406030204" pitchFamily="18" charset="0"/>
                </a:rPr>
                <a:t>Wordline</a:t>
              </a:r>
              <a:endParaRPr lang="en-US" b="1">
                <a:solidFill>
                  <a:srgbClr val="2F5597"/>
                </a:solidFill>
                <a:latin typeface="+mj-lt"/>
                <a:ea typeface="Cambria" panose="02040503050406030204" pitchFamily="18" charset="0"/>
              </a:endParaRPr>
            </a:p>
          </p:txBody>
        </p:sp>
      </p:grpSp>
      <p:grpSp>
        <p:nvGrpSpPr>
          <p:cNvPr id="50" name="Group 49">
            <a:extLst>
              <a:ext uri="{FF2B5EF4-FFF2-40B4-BE49-F238E27FC236}">
                <a16:creationId xmlns:a16="http://schemas.microsoft.com/office/drawing/2014/main" id="{9B4F4022-7028-8D2B-67FD-758274B289FD}"/>
              </a:ext>
            </a:extLst>
          </p:cNvPr>
          <p:cNvGrpSpPr/>
          <p:nvPr/>
        </p:nvGrpSpPr>
        <p:grpSpPr>
          <a:xfrm>
            <a:off x="6541345" y="5165898"/>
            <a:ext cx="2011889" cy="518520"/>
            <a:chOff x="6541345" y="5165898"/>
            <a:chExt cx="2011889" cy="518520"/>
          </a:xfrm>
        </p:grpSpPr>
        <p:sp>
          <p:nvSpPr>
            <p:cNvPr id="190" name="Dikdörtgen 256">
              <a:extLst>
                <a:ext uri="{FF2B5EF4-FFF2-40B4-BE49-F238E27FC236}">
                  <a16:creationId xmlns:a16="http://schemas.microsoft.com/office/drawing/2014/main" id="{D1872692-6DDC-5936-70D7-11C05102A8E1}"/>
                </a:ext>
              </a:extLst>
            </p:cNvPr>
            <p:cNvSpPr/>
            <p:nvPr/>
          </p:nvSpPr>
          <p:spPr>
            <a:xfrm>
              <a:off x="6541345" y="5165898"/>
              <a:ext cx="2011889" cy="518520"/>
            </a:xfrm>
            <a:prstGeom prst="roundRect">
              <a:avLst/>
            </a:prstGeom>
            <a:solidFill>
              <a:schemeClr val="accent1">
                <a:lumMod val="75000"/>
                <a:alpha val="78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b="1" dirty="0">
                <a:solidFill>
                  <a:schemeClr val="bg1"/>
                </a:solidFill>
                <a:latin typeface="+mj-lt"/>
                <a:ea typeface="Cambria" panose="02040503050406030204" pitchFamily="18" charset="0"/>
                <a:cs typeface="Cascadia Mono" panose="020B0609020000020004" pitchFamily="49" charset="0"/>
              </a:endParaRPr>
            </a:p>
          </p:txBody>
        </p:sp>
        <p:sp>
          <p:nvSpPr>
            <p:cNvPr id="23" name="Metin kutusu 64">
              <a:extLst>
                <a:ext uri="{FF2B5EF4-FFF2-40B4-BE49-F238E27FC236}">
                  <a16:creationId xmlns:a16="http://schemas.microsoft.com/office/drawing/2014/main" id="{7C5D233F-9E83-7116-2101-2546353CECBE}"/>
                </a:ext>
              </a:extLst>
            </p:cNvPr>
            <p:cNvSpPr txBox="1"/>
            <p:nvPr/>
          </p:nvSpPr>
          <p:spPr>
            <a:xfrm>
              <a:off x="6597768" y="5186326"/>
              <a:ext cx="1949151" cy="461665"/>
            </a:xfrm>
            <a:prstGeom prst="rect">
              <a:avLst/>
            </a:prstGeom>
            <a:noFill/>
          </p:spPr>
          <p:txBody>
            <a:bodyPr wrap="square" rtlCol="0">
              <a:spAutoFit/>
            </a:bodyPr>
            <a:lstStyle/>
            <a:p>
              <a:pPr algn="ctr"/>
              <a:r>
                <a:rPr lang="en-US" sz="2400" b="1" dirty="0">
                  <a:solidFill>
                    <a:schemeClr val="bg1"/>
                  </a:solidFill>
                  <a:latin typeface="+mj-lt"/>
                  <a:ea typeface="Cambria" panose="02040503050406030204" pitchFamily="18" charset="0"/>
                  <a:cs typeface="Cascadia Mono" panose="020B0609020000020004" pitchFamily="49" charset="0"/>
                </a:rPr>
                <a:t>Sense Amps.</a:t>
              </a:r>
              <a:endParaRPr lang="en-US" sz="3200" b="1" dirty="0">
                <a:solidFill>
                  <a:schemeClr val="bg1"/>
                </a:solidFill>
                <a:latin typeface="+mj-lt"/>
                <a:ea typeface="Cambria" panose="02040503050406030204" pitchFamily="18" charset="0"/>
                <a:cs typeface="Cascadia Mono" panose="020B0609020000020004" pitchFamily="49" charset="0"/>
              </a:endParaRPr>
            </a:p>
          </p:txBody>
        </p:sp>
      </p:grpSp>
      <p:grpSp>
        <p:nvGrpSpPr>
          <p:cNvPr id="41" name="Group 40">
            <a:extLst>
              <a:ext uri="{FF2B5EF4-FFF2-40B4-BE49-F238E27FC236}">
                <a16:creationId xmlns:a16="http://schemas.microsoft.com/office/drawing/2014/main" id="{3C249E66-2957-65FB-7FA6-DAC9D1AEBE9E}"/>
              </a:ext>
            </a:extLst>
          </p:cNvPr>
          <p:cNvGrpSpPr/>
          <p:nvPr/>
        </p:nvGrpSpPr>
        <p:grpSpPr>
          <a:xfrm>
            <a:off x="329369" y="1823723"/>
            <a:ext cx="2520000" cy="4425910"/>
            <a:chOff x="329369" y="1823723"/>
            <a:chExt cx="2520000" cy="4425910"/>
          </a:xfrm>
        </p:grpSpPr>
        <p:sp>
          <p:nvSpPr>
            <p:cNvPr id="65" name="Metin kutusu 64">
              <a:extLst>
                <a:ext uri="{FF2B5EF4-FFF2-40B4-BE49-F238E27FC236}">
                  <a16:creationId xmlns:a16="http://schemas.microsoft.com/office/drawing/2014/main" id="{CF10031C-EE99-EDA2-A03D-FD3E6EB658A6}"/>
                </a:ext>
              </a:extLst>
            </p:cNvPr>
            <p:cNvSpPr txBox="1"/>
            <p:nvPr/>
          </p:nvSpPr>
          <p:spPr>
            <a:xfrm>
              <a:off x="354906" y="5787968"/>
              <a:ext cx="2462633" cy="461665"/>
            </a:xfrm>
            <a:prstGeom prst="rect">
              <a:avLst/>
            </a:prstGeom>
            <a:noFill/>
          </p:spPr>
          <p:txBody>
            <a:bodyPr wrap="square" rtlCol="0">
              <a:spAutoFit/>
            </a:bodyPr>
            <a:lstStyle/>
            <a:p>
              <a:pPr algn="ctr"/>
              <a:r>
                <a:rPr lang="en-US" sz="2400" b="1" dirty="0">
                  <a:solidFill>
                    <a:schemeClr val="bg1">
                      <a:lumMod val="50000"/>
                    </a:schemeClr>
                  </a:solidFill>
                  <a:latin typeface="+mj-lt"/>
                  <a:ea typeface="Cambria" panose="02040503050406030204" pitchFamily="18" charset="0"/>
                  <a:cs typeface="Cascadia Mono" panose="020B0609020000020004" pitchFamily="49" charset="0"/>
                </a:rPr>
                <a:t>DRAM Chip</a:t>
              </a:r>
              <a:endParaRPr lang="en-US" sz="3200" b="1" dirty="0">
                <a:solidFill>
                  <a:schemeClr val="bg1">
                    <a:lumMod val="50000"/>
                  </a:schemeClr>
                </a:solidFill>
                <a:latin typeface="+mj-lt"/>
                <a:ea typeface="Cambria" panose="02040503050406030204" pitchFamily="18" charset="0"/>
                <a:cs typeface="Cascadia Mono" panose="020B0609020000020004" pitchFamily="49" charset="0"/>
              </a:endParaRPr>
            </a:p>
          </p:txBody>
        </p:sp>
        <p:cxnSp>
          <p:nvCxnSpPr>
            <p:cNvPr id="16" name="Straight Connector 15">
              <a:extLst>
                <a:ext uri="{FF2B5EF4-FFF2-40B4-BE49-F238E27FC236}">
                  <a16:creationId xmlns:a16="http://schemas.microsoft.com/office/drawing/2014/main" id="{6B9B5702-56E0-FB08-C821-11DFC225BE4B}"/>
                </a:ext>
              </a:extLst>
            </p:cNvPr>
            <p:cNvCxnSpPr>
              <a:cxnSpLocks/>
            </p:cNvCxnSpPr>
            <p:nvPr/>
          </p:nvCxnSpPr>
          <p:spPr>
            <a:xfrm>
              <a:off x="2741370" y="2039956"/>
              <a:ext cx="76169" cy="977272"/>
            </a:xfrm>
            <a:prstGeom prst="line">
              <a:avLst/>
            </a:prstGeom>
            <a:ln w="38100">
              <a:solidFill>
                <a:schemeClr val="accent2"/>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047241F0-4AED-D21F-9B49-63B06D2BD64A}"/>
                </a:ext>
              </a:extLst>
            </p:cNvPr>
            <p:cNvCxnSpPr>
              <a:cxnSpLocks/>
            </p:cNvCxnSpPr>
            <p:nvPr/>
          </p:nvCxnSpPr>
          <p:spPr>
            <a:xfrm flipH="1">
              <a:off x="354906" y="2032195"/>
              <a:ext cx="1824109" cy="995551"/>
            </a:xfrm>
            <a:prstGeom prst="line">
              <a:avLst/>
            </a:prstGeom>
            <a:ln w="38100">
              <a:solidFill>
                <a:schemeClr val="accent2"/>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pic>
          <p:nvPicPr>
            <p:cNvPr id="18" name="Picture 17">
              <a:extLst>
                <a:ext uri="{FF2B5EF4-FFF2-40B4-BE49-F238E27FC236}">
                  <a16:creationId xmlns:a16="http://schemas.microsoft.com/office/drawing/2014/main" id="{589B4BEC-EF02-97CB-9CCB-A8DD8D8ED4F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1976047" y="1823723"/>
              <a:ext cx="685800" cy="685800"/>
            </a:xfrm>
            <a:prstGeom prst="rect">
              <a:avLst/>
            </a:prstGeom>
          </p:spPr>
        </p:pic>
        <p:sp>
          <p:nvSpPr>
            <p:cNvPr id="42" name="Dikdörtgen 234">
              <a:extLst>
                <a:ext uri="{FF2B5EF4-FFF2-40B4-BE49-F238E27FC236}">
                  <a16:creationId xmlns:a16="http://schemas.microsoft.com/office/drawing/2014/main" id="{F7405AC4-7CE6-9928-01FD-F8E039A89C72}"/>
                </a:ext>
              </a:extLst>
            </p:cNvPr>
            <p:cNvSpPr/>
            <p:nvPr/>
          </p:nvSpPr>
          <p:spPr>
            <a:xfrm rot="16200000">
              <a:off x="225127" y="3122460"/>
              <a:ext cx="2728484" cy="2520000"/>
            </a:xfrm>
            <a:prstGeom prst="roundRect">
              <a:avLst>
                <a:gd name="adj" fmla="val 2984"/>
              </a:avLst>
            </a:prstGeom>
            <a:solidFill>
              <a:schemeClr val="bg1">
                <a:lumMod val="75000"/>
                <a:alpha val="52000"/>
              </a:schemeClr>
            </a:solidFill>
            <a:ln w="38100">
              <a:solidFill>
                <a:schemeClr val="tx2"/>
              </a:solid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j-lt"/>
                <a:ea typeface="Cambria" panose="02040503050406030204" pitchFamily="18" charset="0"/>
                <a:cs typeface="Cascadia Mono" panose="020B0609020000020004" pitchFamily="49" charset="0"/>
              </a:endParaRPr>
            </a:p>
          </p:txBody>
        </p:sp>
        <p:sp>
          <p:nvSpPr>
            <p:cNvPr id="43" name="Metin kutusu 42">
              <a:extLst>
                <a:ext uri="{FF2B5EF4-FFF2-40B4-BE49-F238E27FC236}">
                  <a16:creationId xmlns:a16="http://schemas.microsoft.com/office/drawing/2014/main" id="{0F60E82D-63B4-2CAE-2AAC-2A5DEB2B3329}"/>
                </a:ext>
              </a:extLst>
            </p:cNvPr>
            <p:cNvSpPr txBox="1"/>
            <p:nvPr/>
          </p:nvSpPr>
          <p:spPr>
            <a:xfrm>
              <a:off x="1904287" y="4936323"/>
              <a:ext cx="303756" cy="390684"/>
            </a:xfrm>
            <a:prstGeom prst="rect">
              <a:avLst/>
            </a:prstGeom>
            <a:noFill/>
          </p:spPr>
          <p:txBody>
            <a:bodyPr wrap="square" rtlCol="0">
              <a:spAutoFit/>
            </a:bodyPr>
            <a:lstStyle/>
            <a:p>
              <a:pPr algn="ctr">
                <a:lnSpc>
                  <a:spcPct val="50000"/>
                </a:lnSpc>
              </a:pPr>
              <a:r>
                <a:rPr lang="en-US" sz="3200">
                  <a:latin typeface="+mj-lt"/>
                  <a:ea typeface="Cambria" panose="02040503050406030204" pitchFamily="18" charset="0"/>
                  <a:cs typeface="Cascadia Mono" panose="020B0609020000020004" pitchFamily="49" charset="0"/>
                </a:rPr>
                <a:t>…</a:t>
              </a:r>
              <a:endParaRPr lang="en-US">
                <a:latin typeface="+mj-lt"/>
                <a:ea typeface="Cambria" panose="02040503050406030204" pitchFamily="18" charset="0"/>
                <a:cs typeface="Cascadia Mono" panose="020B0609020000020004" pitchFamily="49" charset="0"/>
              </a:endParaRPr>
            </a:p>
          </p:txBody>
        </p:sp>
        <p:sp>
          <p:nvSpPr>
            <p:cNvPr id="44" name="Metin kutusu 43">
              <a:extLst>
                <a:ext uri="{FF2B5EF4-FFF2-40B4-BE49-F238E27FC236}">
                  <a16:creationId xmlns:a16="http://schemas.microsoft.com/office/drawing/2014/main" id="{39A7846B-FE96-DC63-2006-8222F3DF56B1}"/>
                </a:ext>
              </a:extLst>
            </p:cNvPr>
            <p:cNvSpPr txBox="1"/>
            <p:nvPr/>
          </p:nvSpPr>
          <p:spPr>
            <a:xfrm>
              <a:off x="1895983" y="3494342"/>
              <a:ext cx="303756" cy="390684"/>
            </a:xfrm>
            <a:prstGeom prst="rect">
              <a:avLst/>
            </a:prstGeom>
            <a:noFill/>
          </p:spPr>
          <p:txBody>
            <a:bodyPr wrap="square" rtlCol="0">
              <a:spAutoFit/>
            </a:bodyPr>
            <a:lstStyle/>
            <a:p>
              <a:pPr algn="ctr">
                <a:lnSpc>
                  <a:spcPct val="50000"/>
                </a:lnSpc>
              </a:pPr>
              <a:r>
                <a:rPr lang="en-US" sz="3200">
                  <a:latin typeface="+mj-lt"/>
                  <a:ea typeface="Cambria" panose="02040503050406030204" pitchFamily="18" charset="0"/>
                  <a:cs typeface="Cascadia Mono" panose="020B0609020000020004" pitchFamily="49" charset="0"/>
                </a:rPr>
                <a:t>…</a:t>
              </a:r>
              <a:endParaRPr lang="en-US">
                <a:latin typeface="+mj-lt"/>
                <a:ea typeface="Cambria" panose="02040503050406030204" pitchFamily="18" charset="0"/>
                <a:cs typeface="Cascadia Mono" panose="020B0609020000020004" pitchFamily="49" charset="0"/>
              </a:endParaRPr>
            </a:p>
          </p:txBody>
        </p:sp>
        <p:cxnSp>
          <p:nvCxnSpPr>
            <p:cNvPr id="45" name="Düz Bağlayıcı 44">
              <a:extLst>
                <a:ext uri="{FF2B5EF4-FFF2-40B4-BE49-F238E27FC236}">
                  <a16:creationId xmlns:a16="http://schemas.microsoft.com/office/drawing/2014/main" id="{3A61DC6D-7CE6-CF23-F5EB-16865031FCA8}"/>
                </a:ext>
              </a:extLst>
            </p:cNvPr>
            <p:cNvCxnSpPr>
              <a:cxnSpLocks/>
              <a:stCxn id="69" idx="2"/>
              <a:endCxn id="42" idx="2"/>
            </p:cNvCxnSpPr>
            <p:nvPr/>
          </p:nvCxnSpPr>
          <p:spPr>
            <a:xfrm flipV="1">
              <a:off x="411459" y="4382460"/>
              <a:ext cx="2437910" cy="9665"/>
            </a:xfrm>
            <a:prstGeom prst="line">
              <a:avLst/>
            </a:prstGeom>
            <a:ln w="28575">
              <a:solidFill>
                <a:srgbClr val="C00000"/>
              </a:solidFill>
              <a:prstDash val="solid"/>
            </a:ln>
          </p:spPr>
          <p:style>
            <a:lnRef idx="1">
              <a:schemeClr val="accent1"/>
            </a:lnRef>
            <a:fillRef idx="0">
              <a:schemeClr val="accent1"/>
            </a:fillRef>
            <a:effectRef idx="0">
              <a:schemeClr val="accent1"/>
            </a:effectRef>
            <a:fontRef idx="minor">
              <a:schemeClr val="tx1"/>
            </a:fontRef>
          </p:style>
        </p:cxnSp>
        <p:cxnSp>
          <p:nvCxnSpPr>
            <p:cNvPr id="61" name="Düz Bağlayıcı 60">
              <a:extLst>
                <a:ext uri="{FF2B5EF4-FFF2-40B4-BE49-F238E27FC236}">
                  <a16:creationId xmlns:a16="http://schemas.microsoft.com/office/drawing/2014/main" id="{3534DA10-593B-D0A8-3FA4-DFD8DBE8CD36}"/>
                </a:ext>
              </a:extLst>
            </p:cNvPr>
            <p:cNvCxnSpPr>
              <a:cxnSpLocks/>
            </p:cNvCxnSpPr>
            <p:nvPr/>
          </p:nvCxnSpPr>
          <p:spPr>
            <a:xfrm flipV="1">
              <a:off x="933457" y="4588706"/>
              <a:ext cx="1" cy="2"/>
            </a:xfrm>
            <a:prstGeom prst="line">
              <a:avLst/>
            </a:prstGeom>
            <a:ln w="38100">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62" name="Düz Bağlayıcı 61">
              <a:extLst>
                <a:ext uri="{FF2B5EF4-FFF2-40B4-BE49-F238E27FC236}">
                  <a16:creationId xmlns:a16="http://schemas.microsoft.com/office/drawing/2014/main" id="{BE6991CB-8884-2D3A-0836-B851B31EDECD}"/>
                </a:ext>
              </a:extLst>
            </p:cNvPr>
            <p:cNvCxnSpPr>
              <a:cxnSpLocks/>
            </p:cNvCxnSpPr>
            <p:nvPr/>
          </p:nvCxnSpPr>
          <p:spPr>
            <a:xfrm flipV="1">
              <a:off x="1441381" y="4588706"/>
              <a:ext cx="1" cy="2"/>
            </a:xfrm>
            <a:prstGeom prst="line">
              <a:avLst/>
            </a:prstGeom>
            <a:ln w="38100">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66" name="Düz Bağlayıcı 440">
              <a:extLst>
                <a:ext uri="{FF2B5EF4-FFF2-40B4-BE49-F238E27FC236}">
                  <a16:creationId xmlns:a16="http://schemas.microsoft.com/office/drawing/2014/main" id="{A41B764F-895A-4B41-04C4-9C3E4F59F4C1}"/>
                </a:ext>
              </a:extLst>
            </p:cNvPr>
            <p:cNvCxnSpPr>
              <a:cxnSpLocks/>
              <a:stCxn id="101" idx="1"/>
              <a:endCxn id="104" idx="3"/>
            </p:cNvCxnSpPr>
            <p:nvPr/>
          </p:nvCxnSpPr>
          <p:spPr>
            <a:xfrm>
              <a:off x="1112728" y="4243157"/>
              <a:ext cx="1629" cy="299160"/>
            </a:xfrm>
            <a:prstGeom prst="line">
              <a:avLst/>
            </a:prstGeom>
            <a:ln w="28575">
              <a:solidFill>
                <a:srgbClr val="C00000"/>
              </a:solidFill>
              <a:prstDash val="solid"/>
            </a:ln>
          </p:spPr>
          <p:style>
            <a:lnRef idx="1">
              <a:schemeClr val="accent1"/>
            </a:lnRef>
            <a:fillRef idx="0">
              <a:schemeClr val="accent1"/>
            </a:fillRef>
            <a:effectRef idx="0">
              <a:schemeClr val="accent1"/>
            </a:effectRef>
            <a:fontRef idx="minor">
              <a:schemeClr val="tx1"/>
            </a:fontRef>
          </p:style>
        </p:cxnSp>
        <p:cxnSp>
          <p:nvCxnSpPr>
            <p:cNvPr id="67" name="Düz Bağlayıcı 440">
              <a:extLst>
                <a:ext uri="{FF2B5EF4-FFF2-40B4-BE49-F238E27FC236}">
                  <a16:creationId xmlns:a16="http://schemas.microsoft.com/office/drawing/2014/main" id="{DF0A1150-0E2C-CBC0-CAD0-9A22394442B2}"/>
                </a:ext>
              </a:extLst>
            </p:cNvPr>
            <p:cNvCxnSpPr>
              <a:cxnSpLocks/>
              <a:stCxn id="106" idx="1"/>
              <a:endCxn id="107" idx="3"/>
            </p:cNvCxnSpPr>
            <p:nvPr/>
          </p:nvCxnSpPr>
          <p:spPr>
            <a:xfrm>
              <a:off x="1620698" y="4243157"/>
              <a:ext cx="463" cy="299160"/>
            </a:xfrm>
            <a:prstGeom prst="line">
              <a:avLst/>
            </a:prstGeom>
            <a:ln w="28575">
              <a:solidFill>
                <a:srgbClr val="C00000"/>
              </a:solidFill>
              <a:prstDash val="solid"/>
            </a:ln>
          </p:spPr>
          <p:style>
            <a:lnRef idx="1">
              <a:schemeClr val="accent1"/>
            </a:lnRef>
            <a:fillRef idx="0">
              <a:schemeClr val="accent1"/>
            </a:fillRef>
            <a:effectRef idx="0">
              <a:schemeClr val="accent1"/>
            </a:effectRef>
            <a:fontRef idx="minor">
              <a:schemeClr val="tx1"/>
            </a:fontRef>
          </p:style>
        </p:cxnSp>
        <p:cxnSp>
          <p:nvCxnSpPr>
            <p:cNvPr id="68" name="Düz Bağlayıcı 440">
              <a:extLst>
                <a:ext uri="{FF2B5EF4-FFF2-40B4-BE49-F238E27FC236}">
                  <a16:creationId xmlns:a16="http://schemas.microsoft.com/office/drawing/2014/main" id="{E17EB2AC-EB49-60AB-4066-40EA0F990142}"/>
                </a:ext>
              </a:extLst>
            </p:cNvPr>
            <p:cNvCxnSpPr>
              <a:cxnSpLocks/>
              <a:stCxn id="71" idx="1"/>
              <a:endCxn id="81" idx="3"/>
            </p:cNvCxnSpPr>
            <p:nvPr/>
          </p:nvCxnSpPr>
          <p:spPr>
            <a:xfrm>
              <a:off x="2492706" y="3121850"/>
              <a:ext cx="1" cy="1420467"/>
            </a:xfrm>
            <a:prstGeom prst="line">
              <a:avLst/>
            </a:prstGeom>
            <a:ln w="28575">
              <a:solidFill>
                <a:srgbClr val="C00000"/>
              </a:solidFill>
              <a:prstDash val="solid"/>
            </a:ln>
          </p:spPr>
          <p:style>
            <a:lnRef idx="1">
              <a:schemeClr val="accent1"/>
            </a:lnRef>
            <a:fillRef idx="0">
              <a:schemeClr val="accent1"/>
            </a:fillRef>
            <a:effectRef idx="0">
              <a:schemeClr val="accent1"/>
            </a:effectRef>
            <a:fontRef idx="minor">
              <a:schemeClr val="tx1"/>
            </a:fontRef>
          </p:style>
        </p:cxnSp>
        <p:sp>
          <p:nvSpPr>
            <p:cNvPr id="69" name="Dikdörtgen 235">
              <a:extLst>
                <a:ext uri="{FF2B5EF4-FFF2-40B4-BE49-F238E27FC236}">
                  <a16:creationId xmlns:a16="http://schemas.microsoft.com/office/drawing/2014/main" id="{2174FEBA-E3B0-BFB5-00F1-C420C9CE1C9D}"/>
                </a:ext>
              </a:extLst>
            </p:cNvPr>
            <p:cNvSpPr/>
            <p:nvPr/>
          </p:nvSpPr>
          <p:spPr>
            <a:xfrm rot="5400000">
              <a:off x="-649998" y="4176727"/>
              <a:ext cx="2553707" cy="430794"/>
            </a:xfrm>
            <a:prstGeom prst="roundRect">
              <a:avLst/>
            </a:prstGeom>
            <a:solidFill>
              <a:schemeClr val="tx2">
                <a:lumMod val="75000"/>
                <a:lumOff val="25000"/>
              </a:schemeClr>
            </a:solidFill>
            <a:ln w="19050">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b="1" dirty="0">
                <a:solidFill>
                  <a:schemeClr val="bg1"/>
                </a:solidFill>
                <a:latin typeface="+mj-lt"/>
                <a:ea typeface="Cambria" panose="02040503050406030204" pitchFamily="18" charset="0"/>
                <a:cs typeface="Cascadia Mono" panose="020B0609020000020004" pitchFamily="49" charset="0"/>
              </a:endParaRPr>
            </a:p>
          </p:txBody>
        </p:sp>
        <p:grpSp>
          <p:nvGrpSpPr>
            <p:cNvPr id="70" name="Group 482">
              <a:extLst>
                <a:ext uri="{FF2B5EF4-FFF2-40B4-BE49-F238E27FC236}">
                  <a16:creationId xmlns:a16="http://schemas.microsoft.com/office/drawing/2014/main" id="{4A55648C-2668-FA25-BDF7-AD1BF096DE97}"/>
                </a:ext>
              </a:extLst>
            </p:cNvPr>
            <p:cNvGrpSpPr/>
            <p:nvPr/>
          </p:nvGrpSpPr>
          <p:grpSpPr>
            <a:xfrm>
              <a:off x="2315209" y="3121849"/>
              <a:ext cx="354995" cy="2541774"/>
              <a:chOff x="2607923" y="602081"/>
              <a:chExt cx="354995" cy="2541774"/>
            </a:xfrm>
          </p:grpSpPr>
          <p:sp>
            <p:nvSpPr>
              <p:cNvPr id="71" name="Dikdörtgen 253">
                <a:extLst>
                  <a:ext uri="{FF2B5EF4-FFF2-40B4-BE49-F238E27FC236}">
                    <a16:creationId xmlns:a16="http://schemas.microsoft.com/office/drawing/2014/main" id="{B4877F78-E008-FB65-B400-2A621F513547}"/>
                  </a:ext>
                </a:extLst>
              </p:cNvPr>
              <p:cNvSpPr/>
              <p:nvPr/>
            </p:nvSpPr>
            <p:spPr>
              <a:xfrm rot="5400000">
                <a:off x="2224766" y="985238"/>
                <a:ext cx="1121307" cy="354994"/>
              </a:xfrm>
              <a:prstGeom prst="roundRect">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lumMod val="75000"/>
                      <a:lumOff val="25000"/>
                    </a:schemeClr>
                  </a:solidFill>
                  <a:latin typeface="+mj-lt"/>
                  <a:ea typeface="Cambria" panose="02040503050406030204" pitchFamily="18" charset="0"/>
                  <a:cs typeface="Cascadia Mono" panose="020B0609020000020004" pitchFamily="49" charset="0"/>
                </a:endParaRPr>
              </a:p>
            </p:txBody>
          </p:sp>
          <p:sp>
            <p:nvSpPr>
              <p:cNvPr id="81" name="Dikdörtgen 256">
                <a:extLst>
                  <a:ext uri="{FF2B5EF4-FFF2-40B4-BE49-F238E27FC236}">
                    <a16:creationId xmlns:a16="http://schemas.microsoft.com/office/drawing/2014/main" id="{F779B9F9-B405-532C-7B28-083E4AB9EA92}"/>
                  </a:ext>
                </a:extLst>
              </p:cNvPr>
              <p:cNvSpPr/>
              <p:nvPr/>
            </p:nvSpPr>
            <p:spPr>
              <a:xfrm rot="16200000">
                <a:off x="2224767" y="2405705"/>
                <a:ext cx="1121307" cy="354994"/>
              </a:xfrm>
              <a:prstGeom prst="roundRect">
                <a:avLst/>
              </a:prstGeom>
              <a:solidFill>
                <a:schemeClr val="bg1"/>
              </a:solidFill>
              <a:ln w="19050">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mj-lt"/>
                  <a:ea typeface="Cambria" panose="02040503050406030204" pitchFamily="18" charset="0"/>
                  <a:cs typeface="Cascadia Mono" panose="020B0609020000020004" pitchFamily="49" charset="0"/>
                </a:endParaRPr>
              </a:p>
            </p:txBody>
          </p:sp>
        </p:grpSp>
        <p:grpSp>
          <p:nvGrpSpPr>
            <p:cNvPr id="100" name="Group 480">
              <a:extLst>
                <a:ext uri="{FF2B5EF4-FFF2-40B4-BE49-F238E27FC236}">
                  <a16:creationId xmlns:a16="http://schemas.microsoft.com/office/drawing/2014/main" id="{00698B2E-B056-9508-4D85-A6A8586F2E1E}"/>
                </a:ext>
              </a:extLst>
            </p:cNvPr>
            <p:cNvGrpSpPr/>
            <p:nvPr/>
          </p:nvGrpSpPr>
          <p:grpSpPr>
            <a:xfrm>
              <a:off x="935231" y="3121849"/>
              <a:ext cx="356624" cy="2541774"/>
              <a:chOff x="1227945" y="602081"/>
              <a:chExt cx="356624" cy="2541774"/>
            </a:xfrm>
          </p:grpSpPr>
          <p:sp>
            <p:nvSpPr>
              <p:cNvPr id="101" name="Dikdörtgen 256">
                <a:extLst>
                  <a:ext uri="{FF2B5EF4-FFF2-40B4-BE49-F238E27FC236}">
                    <a16:creationId xmlns:a16="http://schemas.microsoft.com/office/drawing/2014/main" id="{049AB59B-8D8D-480D-5D30-CA3CB356FA17}"/>
                  </a:ext>
                </a:extLst>
              </p:cNvPr>
              <p:cNvSpPr/>
              <p:nvPr/>
            </p:nvSpPr>
            <p:spPr>
              <a:xfrm rot="16200000">
                <a:off x="844788" y="985238"/>
                <a:ext cx="1121307" cy="354994"/>
              </a:xfrm>
              <a:prstGeom prst="roundRect">
                <a:avLst/>
              </a:prstGeom>
              <a:solidFill>
                <a:schemeClr val="bg1"/>
              </a:solidFill>
              <a:ln w="19050">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mj-lt"/>
                  <a:ea typeface="Cambria" panose="02040503050406030204" pitchFamily="18" charset="0"/>
                  <a:cs typeface="Cascadia Mono" panose="020B0609020000020004" pitchFamily="49" charset="0"/>
                </a:endParaRPr>
              </a:p>
            </p:txBody>
          </p:sp>
          <p:sp>
            <p:nvSpPr>
              <p:cNvPr id="104" name="Dikdörtgen 256">
                <a:extLst>
                  <a:ext uri="{FF2B5EF4-FFF2-40B4-BE49-F238E27FC236}">
                    <a16:creationId xmlns:a16="http://schemas.microsoft.com/office/drawing/2014/main" id="{20BED7BB-45FF-7447-99C1-382F927BC82E}"/>
                  </a:ext>
                </a:extLst>
              </p:cNvPr>
              <p:cNvSpPr/>
              <p:nvPr/>
            </p:nvSpPr>
            <p:spPr>
              <a:xfrm rot="16200000">
                <a:off x="846418" y="2405705"/>
                <a:ext cx="1121307" cy="354994"/>
              </a:xfrm>
              <a:prstGeom prst="roundRect">
                <a:avLst/>
              </a:prstGeom>
              <a:solidFill>
                <a:schemeClr val="bg1"/>
              </a:solidFill>
              <a:ln w="19050">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mj-lt"/>
                  <a:ea typeface="Cambria" panose="02040503050406030204" pitchFamily="18" charset="0"/>
                  <a:cs typeface="Cascadia Mono" panose="020B0609020000020004" pitchFamily="49" charset="0"/>
                </a:endParaRPr>
              </a:p>
            </p:txBody>
          </p:sp>
        </p:grpSp>
        <p:grpSp>
          <p:nvGrpSpPr>
            <p:cNvPr id="105" name="Group 481">
              <a:extLst>
                <a:ext uri="{FF2B5EF4-FFF2-40B4-BE49-F238E27FC236}">
                  <a16:creationId xmlns:a16="http://schemas.microsoft.com/office/drawing/2014/main" id="{8E45123B-8ECF-D77F-1728-888D495ABA26}"/>
                </a:ext>
              </a:extLst>
            </p:cNvPr>
            <p:cNvGrpSpPr/>
            <p:nvPr/>
          </p:nvGrpSpPr>
          <p:grpSpPr>
            <a:xfrm>
              <a:off x="1443201" y="3121849"/>
              <a:ext cx="355458" cy="2541774"/>
              <a:chOff x="1735915" y="602081"/>
              <a:chExt cx="355458" cy="2541774"/>
            </a:xfrm>
          </p:grpSpPr>
          <p:sp>
            <p:nvSpPr>
              <p:cNvPr id="106" name="Dikdörtgen 256">
                <a:extLst>
                  <a:ext uri="{FF2B5EF4-FFF2-40B4-BE49-F238E27FC236}">
                    <a16:creationId xmlns:a16="http://schemas.microsoft.com/office/drawing/2014/main" id="{337BC5D1-9E9E-0406-FFEA-393BDF6A5219}"/>
                  </a:ext>
                </a:extLst>
              </p:cNvPr>
              <p:cNvSpPr/>
              <p:nvPr/>
            </p:nvSpPr>
            <p:spPr>
              <a:xfrm rot="16200000">
                <a:off x="1352758" y="985238"/>
                <a:ext cx="1121307" cy="354994"/>
              </a:xfrm>
              <a:prstGeom prst="roundRect">
                <a:avLst/>
              </a:prstGeom>
              <a:solidFill>
                <a:schemeClr val="bg1"/>
              </a:solidFill>
              <a:ln w="19050">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mj-lt"/>
                  <a:ea typeface="Cambria" panose="02040503050406030204" pitchFamily="18" charset="0"/>
                  <a:cs typeface="Cascadia Mono" panose="020B0609020000020004" pitchFamily="49" charset="0"/>
                </a:endParaRPr>
              </a:p>
            </p:txBody>
          </p:sp>
          <p:sp>
            <p:nvSpPr>
              <p:cNvPr id="107" name="Dikdörtgen 256">
                <a:extLst>
                  <a:ext uri="{FF2B5EF4-FFF2-40B4-BE49-F238E27FC236}">
                    <a16:creationId xmlns:a16="http://schemas.microsoft.com/office/drawing/2014/main" id="{4047B8A0-56B7-D1D1-A139-16B5680B9EBF}"/>
                  </a:ext>
                </a:extLst>
              </p:cNvPr>
              <p:cNvSpPr/>
              <p:nvPr/>
            </p:nvSpPr>
            <p:spPr>
              <a:xfrm rot="16200000">
                <a:off x="1353222" y="2405705"/>
                <a:ext cx="1121307" cy="354994"/>
              </a:xfrm>
              <a:prstGeom prst="roundRect">
                <a:avLst/>
              </a:prstGeom>
              <a:solidFill>
                <a:schemeClr val="bg1"/>
              </a:solidFill>
              <a:ln w="19050">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mj-lt"/>
                  <a:ea typeface="Cambria" panose="02040503050406030204" pitchFamily="18" charset="0"/>
                  <a:cs typeface="Cascadia Mono" panose="020B0609020000020004" pitchFamily="49" charset="0"/>
                </a:endParaRPr>
              </a:p>
            </p:txBody>
          </p:sp>
        </p:grpSp>
        <p:sp>
          <p:nvSpPr>
            <p:cNvPr id="6" name="Metin kutusu 64">
              <a:extLst>
                <a:ext uri="{FF2B5EF4-FFF2-40B4-BE49-F238E27FC236}">
                  <a16:creationId xmlns:a16="http://schemas.microsoft.com/office/drawing/2014/main" id="{F5276E77-70FB-46C3-A0C2-8215177C1EA8}"/>
                </a:ext>
              </a:extLst>
            </p:cNvPr>
            <p:cNvSpPr txBox="1"/>
            <p:nvPr/>
          </p:nvSpPr>
          <p:spPr>
            <a:xfrm rot="5400000">
              <a:off x="1955865" y="3455284"/>
              <a:ext cx="1090435" cy="461665"/>
            </a:xfrm>
            <a:prstGeom prst="rect">
              <a:avLst/>
            </a:prstGeom>
            <a:noFill/>
          </p:spPr>
          <p:txBody>
            <a:bodyPr wrap="square" rtlCol="0">
              <a:spAutoFit/>
            </a:bodyPr>
            <a:lstStyle/>
            <a:p>
              <a:pPr algn="ctr"/>
              <a:r>
                <a:rPr lang="en-US" sz="2400" dirty="0">
                  <a:latin typeface="+mj-lt"/>
                  <a:ea typeface="Cambria" panose="02040503050406030204" pitchFamily="18" charset="0"/>
                  <a:cs typeface="Cascadia Mono" panose="020B0609020000020004" pitchFamily="49" charset="0"/>
                </a:rPr>
                <a:t>Bank</a:t>
              </a:r>
              <a:endParaRPr lang="en-US" sz="3200" dirty="0">
                <a:latin typeface="+mj-lt"/>
                <a:ea typeface="Cambria" panose="02040503050406030204" pitchFamily="18" charset="0"/>
                <a:cs typeface="Cascadia Mono" panose="020B0609020000020004" pitchFamily="49" charset="0"/>
              </a:endParaRPr>
            </a:p>
          </p:txBody>
        </p:sp>
        <p:sp>
          <p:nvSpPr>
            <p:cNvPr id="40" name="Metin kutusu 64">
              <a:extLst>
                <a:ext uri="{FF2B5EF4-FFF2-40B4-BE49-F238E27FC236}">
                  <a16:creationId xmlns:a16="http://schemas.microsoft.com/office/drawing/2014/main" id="{452B2D29-24A2-9802-7244-540688846FE7}"/>
                </a:ext>
              </a:extLst>
            </p:cNvPr>
            <p:cNvSpPr txBox="1"/>
            <p:nvPr/>
          </p:nvSpPr>
          <p:spPr>
            <a:xfrm rot="5400000">
              <a:off x="-652394" y="4172301"/>
              <a:ext cx="2562571" cy="461665"/>
            </a:xfrm>
            <a:prstGeom prst="rect">
              <a:avLst/>
            </a:prstGeom>
            <a:noFill/>
          </p:spPr>
          <p:txBody>
            <a:bodyPr wrap="square" rtlCol="0">
              <a:spAutoFit/>
            </a:bodyPr>
            <a:lstStyle/>
            <a:p>
              <a:pPr algn="ctr"/>
              <a:r>
                <a:rPr lang="en-US" sz="2400" b="1" dirty="0">
                  <a:solidFill>
                    <a:schemeClr val="bg1"/>
                  </a:solidFill>
                  <a:latin typeface="+mj-lt"/>
                  <a:ea typeface="Cambria" panose="02040503050406030204" pitchFamily="18" charset="0"/>
                  <a:cs typeface="Cascadia Mono" panose="020B0609020000020004" pitchFamily="49" charset="0"/>
                </a:rPr>
                <a:t>Chip I/O</a:t>
              </a:r>
              <a:endParaRPr lang="en-US" sz="3200" b="1" dirty="0">
                <a:solidFill>
                  <a:schemeClr val="bg1"/>
                </a:solidFill>
                <a:latin typeface="+mj-lt"/>
                <a:ea typeface="Cambria" panose="02040503050406030204" pitchFamily="18" charset="0"/>
                <a:cs typeface="Cascadia Mono" panose="020B0609020000020004" pitchFamily="49" charset="0"/>
              </a:endParaRPr>
            </a:p>
          </p:txBody>
        </p:sp>
      </p:grpSp>
      <p:grpSp>
        <p:nvGrpSpPr>
          <p:cNvPr id="49" name="Group 48">
            <a:extLst>
              <a:ext uri="{FF2B5EF4-FFF2-40B4-BE49-F238E27FC236}">
                <a16:creationId xmlns:a16="http://schemas.microsoft.com/office/drawing/2014/main" id="{32E4E85A-E7B0-4DC5-1566-71DFE1EE2FF6}"/>
              </a:ext>
            </a:extLst>
          </p:cNvPr>
          <p:cNvGrpSpPr/>
          <p:nvPr/>
        </p:nvGrpSpPr>
        <p:grpSpPr>
          <a:xfrm>
            <a:off x="2641167" y="2984437"/>
            <a:ext cx="2783771" cy="3269998"/>
            <a:chOff x="2641167" y="2984437"/>
            <a:chExt cx="2783771" cy="3269998"/>
          </a:xfrm>
        </p:grpSpPr>
        <p:cxnSp>
          <p:nvCxnSpPr>
            <p:cNvPr id="83" name="Düz Bağlayıcı 226">
              <a:extLst>
                <a:ext uri="{FF2B5EF4-FFF2-40B4-BE49-F238E27FC236}">
                  <a16:creationId xmlns:a16="http://schemas.microsoft.com/office/drawing/2014/main" id="{EB00634A-52C7-CFEA-6539-6A7E25AA88B0}"/>
                </a:ext>
              </a:extLst>
            </p:cNvPr>
            <p:cNvCxnSpPr>
              <a:cxnSpLocks/>
            </p:cNvCxnSpPr>
            <p:nvPr/>
          </p:nvCxnSpPr>
          <p:spPr>
            <a:xfrm>
              <a:off x="2641168" y="4189087"/>
              <a:ext cx="753482" cy="1473973"/>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84" name="Düz Bağlayıcı 226">
              <a:extLst>
                <a:ext uri="{FF2B5EF4-FFF2-40B4-BE49-F238E27FC236}">
                  <a16:creationId xmlns:a16="http://schemas.microsoft.com/office/drawing/2014/main" id="{EB97C358-BB26-313C-14FB-B903B9B7A713}"/>
                </a:ext>
              </a:extLst>
            </p:cNvPr>
            <p:cNvCxnSpPr>
              <a:cxnSpLocks/>
            </p:cNvCxnSpPr>
            <p:nvPr/>
          </p:nvCxnSpPr>
          <p:spPr>
            <a:xfrm flipV="1">
              <a:off x="2641167" y="2984437"/>
              <a:ext cx="791433" cy="10991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nvGrpSpPr>
            <p:cNvPr id="35" name="Group 34">
              <a:extLst>
                <a:ext uri="{FF2B5EF4-FFF2-40B4-BE49-F238E27FC236}">
                  <a16:creationId xmlns:a16="http://schemas.microsoft.com/office/drawing/2014/main" id="{9B9A4C38-F56D-A7CF-2BE6-A710B91F5539}"/>
                </a:ext>
              </a:extLst>
            </p:cNvPr>
            <p:cNvGrpSpPr/>
            <p:nvPr/>
          </p:nvGrpSpPr>
          <p:grpSpPr>
            <a:xfrm>
              <a:off x="3388356" y="3020308"/>
              <a:ext cx="2036582" cy="3234127"/>
              <a:chOff x="3388356" y="2963158"/>
              <a:chExt cx="2036582" cy="3234127"/>
            </a:xfrm>
          </p:grpSpPr>
          <p:sp>
            <p:nvSpPr>
              <p:cNvPr id="82" name="Metin kutusu 599">
                <a:extLst>
                  <a:ext uri="{FF2B5EF4-FFF2-40B4-BE49-F238E27FC236}">
                    <a16:creationId xmlns:a16="http://schemas.microsoft.com/office/drawing/2014/main" id="{14D235D7-8A21-1DB6-F033-2E56F13CFBD5}"/>
                  </a:ext>
                </a:extLst>
              </p:cNvPr>
              <p:cNvSpPr txBox="1"/>
              <p:nvPr/>
            </p:nvSpPr>
            <p:spPr>
              <a:xfrm>
                <a:off x="3394276" y="5735620"/>
                <a:ext cx="1972880" cy="461665"/>
              </a:xfrm>
              <a:prstGeom prst="rect">
                <a:avLst/>
              </a:prstGeom>
              <a:noFill/>
            </p:spPr>
            <p:txBody>
              <a:bodyPr wrap="square" rtlCol="0">
                <a:spAutoFit/>
              </a:bodyPr>
              <a:lstStyle/>
              <a:p>
                <a:pPr algn="ctr"/>
                <a:r>
                  <a:rPr lang="en-US" sz="2400" b="1" dirty="0">
                    <a:solidFill>
                      <a:schemeClr val="accent5">
                        <a:lumMod val="75000"/>
                      </a:schemeClr>
                    </a:solidFill>
                    <a:latin typeface="+mj-lt"/>
                    <a:ea typeface="Cambria" panose="02040503050406030204" pitchFamily="18" charset="0"/>
                    <a:cs typeface="Cascadia Mono" panose="020B0609020000020004" pitchFamily="49" charset="0"/>
                  </a:rPr>
                  <a:t>DRAM Bank</a:t>
                </a:r>
                <a:endParaRPr lang="en-US" sz="3200" b="1" dirty="0">
                  <a:solidFill>
                    <a:schemeClr val="accent5">
                      <a:lumMod val="75000"/>
                    </a:schemeClr>
                  </a:solidFill>
                  <a:latin typeface="+mj-lt"/>
                  <a:ea typeface="Cambria" panose="02040503050406030204" pitchFamily="18" charset="0"/>
                  <a:cs typeface="Cascadia Mono" panose="020B0609020000020004" pitchFamily="49" charset="0"/>
                </a:endParaRPr>
              </a:p>
            </p:txBody>
          </p:sp>
          <p:sp>
            <p:nvSpPr>
              <p:cNvPr id="39" name="Dikdörtgen 253">
                <a:extLst>
                  <a:ext uri="{FF2B5EF4-FFF2-40B4-BE49-F238E27FC236}">
                    <a16:creationId xmlns:a16="http://schemas.microsoft.com/office/drawing/2014/main" id="{8D95083B-2070-E8B8-7B45-45C7BACB9CA1}"/>
                  </a:ext>
                </a:extLst>
              </p:cNvPr>
              <p:cNvSpPr/>
              <p:nvPr/>
            </p:nvSpPr>
            <p:spPr>
              <a:xfrm rot="16200000">
                <a:off x="3041910" y="3309604"/>
                <a:ext cx="2729473" cy="2036582"/>
              </a:xfrm>
              <a:prstGeom prst="roundRect">
                <a:avLst>
                  <a:gd name="adj" fmla="val 2921"/>
                </a:avLst>
              </a:prstGeom>
              <a:solidFill>
                <a:schemeClr val="bg1">
                  <a:lumMod val="85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mj-lt"/>
                  <a:ea typeface="Cambria" panose="02040503050406030204" pitchFamily="18" charset="0"/>
                  <a:cs typeface="Cascadia Mono" panose="020B0609020000020004" pitchFamily="49" charset="0"/>
                </a:endParaRPr>
              </a:p>
            </p:txBody>
          </p:sp>
          <p:sp>
            <p:nvSpPr>
              <p:cNvPr id="85" name="Dikdörtgen 251">
                <a:extLst>
                  <a:ext uri="{FF2B5EF4-FFF2-40B4-BE49-F238E27FC236}">
                    <a16:creationId xmlns:a16="http://schemas.microsoft.com/office/drawing/2014/main" id="{E161104A-3027-18A3-8FDD-47069390F801}"/>
                  </a:ext>
                </a:extLst>
              </p:cNvPr>
              <p:cNvSpPr/>
              <p:nvPr/>
            </p:nvSpPr>
            <p:spPr>
              <a:xfrm>
                <a:off x="3459015" y="3057404"/>
                <a:ext cx="1890000" cy="413405"/>
              </a:xfrm>
              <a:prstGeom prst="roundRect">
                <a:avLst/>
              </a:prstGeom>
              <a:solidFill>
                <a:schemeClr val="bg1"/>
              </a:solidFill>
              <a:ln w="19050">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lumMod val="75000"/>
                        <a:lumOff val="25000"/>
                      </a:schemeClr>
                    </a:solidFill>
                    <a:latin typeface="+mj-lt"/>
                    <a:ea typeface="Cambria" panose="02040503050406030204" pitchFamily="18" charset="0"/>
                    <a:cs typeface="Cascadia Mono" panose="020B0609020000020004" pitchFamily="49" charset="0"/>
                  </a:rPr>
                  <a:t>Subarray</a:t>
                </a:r>
                <a:r>
                  <a:rPr lang="en-US" sz="2400" b="1" dirty="0">
                    <a:solidFill>
                      <a:schemeClr val="tx1">
                        <a:lumMod val="75000"/>
                        <a:lumOff val="25000"/>
                      </a:schemeClr>
                    </a:solidFill>
                    <a:latin typeface="+mj-lt"/>
                    <a:ea typeface="Cambria" panose="02040503050406030204" pitchFamily="18" charset="0"/>
                    <a:cs typeface="Cascadia Mono" panose="020B0609020000020004" pitchFamily="49" charset="0"/>
                  </a:rPr>
                  <a:t> </a:t>
                </a:r>
              </a:p>
            </p:txBody>
          </p:sp>
          <p:sp>
            <p:nvSpPr>
              <p:cNvPr id="19" name="Dikdörtgen 251">
                <a:extLst>
                  <a:ext uri="{FF2B5EF4-FFF2-40B4-BE49-F238E27FC236}">
                    <a16:creationId xmlns:a16="http://schemas.microsoft.com/office/drawing/2014/main" id="{0CF280D8-0A65-F650-F45E-9D3939911AC9}"/>
                  </a:ext>
                </a:extLst>
              </p:cNvPr>
              <p:cNvSpPr/>
              <p:nvPr/>
            </p:nvSpPr>
            <p:spPr>
              <a:xfrm>
                <a:off x="3459015" y="3531492"/>
                <a:ext cx="1890000" cy="413405"/>
              </a:xfrm>
              <a:prstGeom prst="roundRect">
                <a:avLst/>
              </a:prstGeom>
              <a:solidFill>
                <a:schemeClr val="bg1"/>
              </a:solidFill>
              <a:ln w="19050">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a:solidFill>
                      <a:schemeClr val="tx1">
                        <a:lumMod val="75000"/>
                        <a:lumOff val="25000"/>
                      </a:schemeClr>
                    </a:solidFill>
                    <a:latin typeface="+mj-lt"/>
                    <a:ea typeface="Cambria" panose="02040503050406030204" pitchFamily="18" charset="0"/>
                    <a:cs typeface="Cascadia Mono" panose="020B0609020000020004" pitchFamily="49" charset="0"/>
                  </a:rPr>
                  <a:t> </a:t>
                </a:r>
              </a:p>
            </p:txBody>
          </p:sp>
          <p:sp>
            <p:nvSpPr>
              <p:cNvPr id="21" name="Dikdörtgen 251">
                <a:extLst>
                  <a:ext uri="{FF2B5EF4-FFF2-40B4-BE49-F238E27FC236}">
                    <a16:creationId xmlns:a16="http://schemas.microsoft.com/office/drawing/2014/main" id="{FA25585E-16A3-2E8E-71A7-5CA51372A84A}"/>
                  </a:ext>
                </a:extLst>
              </p:cNvPr>
              <p:cNvSpPr/>
              <p:nvPr/>
            </p:nvSpPr>
            <p:spPr>
              <a:xfrm>
                <a:off x="3459015" y="5220791"/>
                <a:ext cx="1890000" cy="413405"/>
              </a:xfrm>
              <a:prstGeom prst="roundRect">
                <a:avLst/>
              </a:prstGeom>
              <a:solidFill>
                <a:schemeClr val="bg1"/>
              </a:solidFill>
              <a:ln w="19050">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a:solidFill>
                      <a:schemeClr val="tx1">
                        <a:lumMod val="75000"/>
                        <a:lumOff val="25000"/>
                      </a:schemeClr>
                    </a:solidFill>
                    <a:latin typeface="+mj-lt"/>
                    <a:ea typeface="Cambria" panose="02040503050406030204" pitchFamily="18" charset="0"/>
                    <a:cs typeface="Cascadia Mono" panose="020B0609020000020004" pitchFamily="49" charset="0"/>
                  </a:rPr>
                  <a:t> </a:t>
                </a:r>
              </a:p>
            </p:txBody>
          </p:sp>
          <p:sp>
            <p:nvSpPr>
              <p:cNvPr id="31" name="Dikdörtgen 251">
                <a:extLst>
                  <a:ext uri="{FF2B5EF4-FFF2-40B4-BE49-F238E27FC236}">
                    <a16:creationId xmlns:a16="http://schemas.microsoft.com/office/drawing/2014/main" id="{4657449E-5CE8-C447-AD2C-E9D0EFC66A48}"/>
                  </a:ext>
                </a:extLst>
              </p:cNvPr>
              <p:cNvSpPr/>
              <p:nvPr/>
            </p:nvSpPr>
            <p:spPr>
              <a:xfrm>
                <a:off x="3459015" y="4005579"/>
                <a:ext cx="1890000" cy="413405"/>
              </a:xfrm>
              <a:prstGeom prst="roundRect">
                <a:avLst/>
              </a:prstGeom>
              <a:solidFill>
                <a:schemeClr val="bg1"/>
              </a:solidFill>
              <a:ln w="19050">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a:solidFill>
                      <a:schemeClr val="tx1">
                        <a:lumMod val="75000"/>
                        <a:lumOff val="25000"/>
                      </a:schemeClr>
                    </a:solidFill>
                    <a:latin typeface="+mj-lt"/>
                    <a:ea typeface="Cambria" panose="02040503050406030204" pitchFamily="18" charset="0"/>
                    <a:cs typeface="Cascadia Mono" panose="020B0609020000020004" pitchFamily="49" charset="0"/>
                  </a:rPr>
                  <a:t> </a:t>
                </a:r>
              </a:p>
            </p:txBody>
          </p:sp>
          <p:sp>
            <p:nvSpPr>
              <p:cNvPr id="32" name="Dikdörtgen 251">
                <a:extLst>
                  <a:ext uri="{FF2B5EF4-FFF2-40B4-BE49-F238E27FC236}">
                    <a16:creationId xmlns:a16="http://schemas.microsoft.com/office/drawing/2014/main" id="{3FD3D65D-DE98-8B94-1C45-4CEB840AA94C}"/>
                  </a:ext>
                </a:extLst>
              </p:cNvPr>
              <p:cNvSpPr/>
              <p:nvPr/>
            </p:nvSpPr>
            <p:spPr>
              <a:xfrm>
                <a:off x="3459015" y="4738998"/>
                <a:ext cx="1890000" cy="413405"/>
              </a:xfrm>
              <a:prstGeom prst="roundRect">
                <a:avLst/>
              </a:prstGeom>
              <a:solidFill>
                <a:schemeClr val="bg1"/>
              </a:solidFill>
              <a:ln w="19050">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a:solidFill>
                      <a:schemeClr val="tx1">
                        <a:lumMod val="75000"/>
                        <a:lumOff val="25000"/>
                      </a:schemeClr>
                    </a:solidFill>
                    <a:latin typeface="+mj-lt"/>
                    <a:ea typeface="Cambria" panose="02040503050406030204" pitchFamily="18" charset="0"/>
                    <a:cs typeface="Cascadia Mono" panose="020B0609020000020004" pitchFamily="49" charset="0"/>
                  </a:rPr>
                  <a:t> </a:t>
                </a:r>
              </a:p>
            </p:txBody>
          </p:sp>
        </p:grpSp>
      </p:grpSp>
      <p:grpSp>
        <p:nvGrpSpPr>
          <p:cNvPr id="110" name="Grup 109">
            <a:extLst>
              <a:ext uri="{FF2B5EF4-FFF2-40B4-BE49-F238E27FC236}">
                <a16:creationId xmlns:a16="http://schemas.microsoft.com/office/drawing/2014/main" id="{DDB7AFBC-2C26-F187-FB04-60887EFA356D}"/>
              </a:ext>
            </a:extLst>
          </p:cNvPr>
          <p:cNvGrpSpPr/>
          <p:nvPr/>
        </p:nvGrpSpPr>
        <p:grpSpPr>
          <a:xfrm>
            <a:off x="3412911" y="3039392"/>
            <a:ext cx="2655908" cy="2605655"/>
            <a:chOff x="3335516" y="3102002"/>
            <a:chExt cx="2758258" cy="2590630"/>
          </a:xfrm>
        </p:grpSpPr>
        <p:cxnSp>
          <p:nvCxnSpPr>
            <p:cNvPr id="98" name="Düz Bağlayıcı 226">
              <a:extLst>
                <a:ext uri="{FF2B5EF4-FFF2-40B4-BE49-F238E27FC236}">
                  <a16:creationId xmlns:a16="http://schemas.microsoft.com/office/drawing/2014/main" id="{C613083A-A23F-A6D3-2776-F42BE81D14F0}"/>
                </a:ext>
              </a:extLst>
            </p:cNvPr>
            <p:cNvCxnSpPr>
              <a:cxnSpLocks/>
            </p:cNvCxnSpPr>
            <p:nvPr/>
          </p:nvCxnSpPr>
          <p:spPr>
            <a:xfrm flipV="1">
              <a:off x="5424577" y="3102002"/>
              <a:ext cx="669197" cy="957104"/>
            </a:xfrm>
            <a:prstGeom prst="line">
              <a:avLst/>
            </a:prstGeom>
            <a:ln w="38100">
              <a:solidFill>
                <a:schemeClr val="accent2"/>
              </a:solidFill>
              <a:prstDash val="sysDash"/>
            </a:ln>
          </p:spPr>
          <p:style>
            <a:lnRef idx="1">
              <a:schemeClr val="accent1"/>
            </a:lnRef>
            <a:fillRef idx="0">
              <a:schemeClr val="accent1"/>
            </a:fillRef>
            <a:effectRef idx="0">
              <a:schemeClr val="accent1"/>
            </a:effectRef>
            <a:fontRef idx="minor">
              <a:schemeClr val="tx1"/>
            </a:fontRef>
          </p:style>
        </p:cxnSp>
        <p:cxnSp>
          <p:nvCxnSpPr>
            <p:cNvPr id="99" name="Düz Bağlayıcı 226">
              <a:extLst>
                <a:ext uri="{FF2B5EF4-FFF2-40B4-BE49-F238E27FC236}">
                  <a16:creationId xmlns:a16="http://schemas.microsoft.com/office/drawing/2014/main" id="{984665E8-9673-EE8E-D66B-9281D42FF574}"/>
                </a:ext>
              </a:extLst>
            </p:cNvPr>
            <p:cNvCxnSpPr>
              <a:cxnSpLocks/>
            </p:cNvCxnSpPr>
            <p:nvPr/>
          </p:nvCxnSpPr>
          <p:spPr>
            <a:xfrm>
              <a:off x="5413077" y="4591593"/>
              <a:ext cx="643861" cy="1101039"/>
            </a:xfrm>
            <a:prstGeom prst="line">
              <a:avLst/>
            </a:prstGeom>
            <a:ln w="38100">
              <a:solidFill>
                <a:schemeClr val="accent2"/>
              </a:solidFill>
              <a:prstDash val="sysDash"/>
            </a:ln>
          </p:spPr>
          <p:style>
            <a:lnRef idx="1">
              <a:schemeClr val="accent1"/>
            </a:lnRef>
            <a:fillRef idx="0">
              <a:schemeClr val="accent1"/>
            </a:fillRef>
            <a:effectRef idx="0">
              <a:schemeClr val="accent1"/>
            </a:effectRef>
            <a:fontRef idx="minor">
              <a:schemeClr val="tx1"/>
            </a:fontRef>
          </p:style>
        </p:cxnSp>
        <p:sp>
          <p:nvSpPr>
            <p:cNvPr id="108" name="Dikdörtgen 253">
              <a:extLst>
                <a:ext uri="{FF2B5EF4-FFF2-40B4-BE49-F238E27FC236}">
                  <a16:creationId xmlns:a16="http://schemas.microsoft.com/office/drawing/2014/main" id="{4F394C0F-C096-4886-ADD4-9B7099DB9081}"/>
                </a:ext>
              </a:extLst>
            </p:cNvPr>
            <p:cNvSpPr/>
            <p:nvPr/>
          </p:nvSpPr>
          <p:spPr>
            <a:xfrm rot="16200000">
              <a:off x="4099543" y="3301927"/>
              <a:ext cx="518791" cy="2046845"/>
            </a:xfrm>
            <a:prstGeom prst="roundRect">
              <a:avLst>
                <a:gd name="adj" fmla="val 2921"/>
              </a:avLst>
            </a:prstGeom>
            <a:solidFill>
              <a:schemeClr val="accent2">
                <a:lumMod val="20000"/>
                <a:lumOff val="80000"/>
                <a:alpha val="57000"/>
              </a:schemeClr>
            </a:solidFill>
            <a:ln w="38100">
              <a:solidFill>
                <a:schemeClr val="accent2"/>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mj-lt"/>
                <a:ea typeface="Cambria" panose="02040503050406030204" pitchFamily="18" charset="0"/>
                <a:cs typeface="Cascadia Mono" panose="020B0609020000020004" pitchFamily="49" charset="0"/>
              </a:endParaRPr>
            </a:p>
          </p:txBody>
        </p:sp>
      </p:grpSp>
    </p:spTree>
    <p:extLst>
      <p:ext uri="{BB962C8B-B14F-4D97-AF65-F5344CB8AC3E}">
        <p14:creationId xmlns:p14="http://schemas.microsoft.com/office/powerpoint/2010/main" val="2664172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par>
                          <p:cTn id="7" fill="hold">
                            <p:stCondLst>
                              <p:cond delay="0"/>
                            </p:stCondLst>
                            <p:childTnLst>
                              <p:par>
                                <p:cTn id="8" presetID="10" presetClass="entr" presetSubtype="0" fill="hold" grpId="0" nodeType="afterEffect">
                                  <p:stCondLst>
                                    <p:cond delay="0"/>
                                  </p:stCondLst>
                                  <p:childTnLst>
                                    <p:set>
                                      <p:cBhvr>
                                        <p:cTn id="9" dur="1" fill="hold">
                                          <p:stCondLst>
                                            <p:cond delay="0"/>
                                          </p:stCondLst>
                                        </p:cTn>
                                        <p:tgtEl>
                                          <p:spTgt spid="164"/>
                                        </p:tgtEl>
                                        <p:attrNameLst>
                                          <p:attrName>style.visibility</p:attrName>
                                        </p:attrNameLst>
                                      </p:cBhvr>
                                      <p:to>
                                        <p:strVal val="visible"/>
                                      </p:to>
                                    </p:set>
                                    <p:animEffect transition="in" filter="fade">
                                      <p:cBhvr>
                                        <p:cTn id="10" dur="500"/>
                                        <p:tgtEl>
                                          <p:spTgt spid="164"/>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165"/>
                                        </p:tgtEl>
                                        <p:attrNameLst>
                                          <p:attrName>style.visibility</p:attrName>
                                        </p:attrNameLst>
                                      </p:cBhvr>
                                      <p:to>
                                        <p:strVal val="visible"/>
                                      </p:to>
                                    </p:set>
                                    <p:animEffect transition="in" filter="fade">
                                      <p:cBhvr>
                                        <p:cTn id="14" dur="500"/>
                                        <p:tgtEl>
                                          <p:spTgt spid="165"/>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41"/>
                                        </p:tgtEl>
                                        <p:attrNameLst>
                                          <p:attrName>style.visibility</p:attrName>
                                        </p:attrNameLst>
                                      </p:cBhvr>
                                      <p:to>
                                        <p:strVal val="visible"/>
                                      </p:to>
                                    </p:set>
                                    <p:animEffect transition="in" filter="fade">
                                      <p:cBhvr>
                                        <p:cTn id="19" dur="500"/>
                                        <p:tgtEl>
                                          <p:spTgt spid="41"/>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49"/>
                                        </p:tgtEl>
                                        <p:attrNameLst>
                                          <p:attrName>style.visibility</p:attrName>
                                        </p:attrNameLst>
                                      </p:cBhvr>
                                      <p:to>
                                        <p:strVal val="visible"/>
                                      </p:to>
                                    </p:set>
                                    <p:animEffect transition="in" filter="fade">
                                      <p:cBhvr>
                                        <p:cTn id="24" dur="500"/>
                                        <p:tgtEl>
                                          <p:spTgt spid="49"/>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10"/>
                                        </p:tgtEl>
                                        <p:attrNameLst>
                                          <p:attrName>style.visibility</p:attrName>
                                        </p:attrNameLst>
                                      </p:cBhvr>
                                      <p:to>
                                        <p:strVal val="visible"/>
                                      </p:to>
                                    </p:set>
                                    <p:animEffect transition="in" filter="fade">
                                      <p:cBhvr>
                                        <p:cTn id="29" dur="500"/>
                                        <p:tgtEl>
                                          <p:spTgt spid="110"/>
                                        </p:tgtEl>
                                      </p:cBhvr>
                                    </p:animEffect>
                                  </p:childTnLst>
                                </p:cTn>
                              </p:par>
                            </p:childTnLst>
                          </p:cTn>
                        </p:par>
                        <p:par>
                          <p:cTn id="30" fill="hold">
                            <p:stCondLst>
                              <p:cond delay="500"/>
                            </p:stCondLst>
                            <p:childTnLst>
                              <p:par>
                                <p:cTn id="31" presetID="10" presetClass="entr" presetSubtype="0" fill="hold" nodeType="afterEffect">
                                  <p:stCondLst>
                                    <p:cond delay="0"/>
                                  </p:stCondLst>
                                  <p:childTnLst>
                                    <p:set>
                                      <p:cBhvr>
                                        <p:cTn id="32" dur="1" fill="hold">
                                          <p:stCondLst>
                                            <p:cond delay="0"/>
                                          </p:stCondLst>
                                        </p:cTn>
                                        <p:tgtEl>
                                          <p:spTgt spid="51"/>
                                        </p:tgtEl>
                                        <p:attrNameLst>
                                          <p:attrName>style.visibility</p:attrName>
                                        </p:attrNameLst>
                                      </p:cBhvr>
                                      <p:to>
                                        <p:strVal val="visible"/>
                                      </p:to>
                                    </p:set>
                                    <p:animEffect transition="in" filter="fade">
                                      <p:cBhvr>
                                        <p:cTn id="33" dur="500"/>
                                        <p:tgtEl>
                                          <p:spTgt spid="51"/>
                                        </p:tgtEl>
                                      </p:cBhvr>
                                    </p:animEffect>
                                  </p:childTnLst>
                                </p:cTn>
                              </p:par>
                            </p:childTnLst>
                          </p:cTn>
                        </p:par>
                        <p:par>
                          <p:cTn id="34" fill="hold">
                            <p:stCondLst>
                              <p:cond delay="1000"/>
                            </p:stCondLst>
                            <p:childTnLst>
                              <p:par>
                                <p:cTn id="35" presetID="10" presetClass="entr" presetSubtype="0" fill="hold" grpId="0" nodeType="after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fade">
                                      <p:cBhvr>
                                        <p:cTn id="37" dur="250"/>
                                        <p:tgtEl>
                                          <p:spTgt spid="28"/>
                                        </p:tgtEl>
                                      </p:cBhvr>
                                    </p:animEffect>
                                  </p:childTnLst>
                                </p:cTn>
                              </p:par>
                              <p:par>
                                <p:cTn id="38" presetID="10" presetClass="entr" presetSubtype="0" fill="hold" nodeType="withEffect">
                                  <p:stCondLst>
                                    <p:cond delay="0"/>
                                  </p:stCondLst>
                                  <p:childTnLst>
                                    <p:set>
                                      <p:cBhvr>
                                        <p:cTn id="39" dur="1" fill="hold">
                                          <p:stCondLst>
                                            <p:cond delay="0"/>
                                          </p:stCondLst>
                                        </p:cTn>
                                        <p:tgtEl>
                                          <p:spTgt spid="26"/>
                                        </p:tgtEl>
                                        <p:attrNameLst>
                                          <p:attrName>style.visibility</p:attrName>
                                        </p:attrNameLst>
                                      </p:cBhvr>
                                      <p:to>
                                        <p:strVal val="visible"/>
                                      </p:to>
                                    </p:set>
                                    <p:animEffect transition="in" filter="fade">
                                      <p:cBhvr>
                                        <p:cTn id="40" dur="250"/>
                                        <p:tgtEl>
                                          <p:spTgt spid="26"/>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184"/>
                                        </p:tgtEl>
                                        <p:attrNameLst>
                                          <p:attrName>style.visibility</p:attrName>
                                        </p:attrNameLst>
                                      </p:cBhvr>
                                      <p:to>
                                        <p:strVal val="visible"/>
                                      </p:to>
                                    </p:set>
                                    <p:animEffect transition="in" filter="fade">
                                      <p:cBhvr>
                                        <p:cTn id="45" dur="500"/>
                                        <p:tgtEl>
                                          <p:spTgt spid="184"/>
                                        </p:tgtEl>
                                      </p:cBhvr>
                                    </p:animEffect>
                                  </p:childTnLst>
                                </p:cTn>
                              </p:par>
                            </p:childTnLst>
                          </p:cTn>
                        </p:par>
                        <p:par>
                          <p:cTn id="46" fill="hold">
                            <p:stCondLst>
                              <p:cond delay="500"/>
                            </p:stCondLst>
                            <p:childTnLst>
                              <p:par>
                                <p:cTn id="47" presetID="10" presetClass="entr" presetSubtype="0" fill="hold" nodeType="afterEffect">
                                  <p:stCondLst>
                                    <p:cond delay="0"/>
                                  </p:stCondLst>
                                  <p:childTnLst>
                                    <p:set>
                                      <p:cBhvr>
                                        <p:cTn id="48" dur="1" fill="hold">
                                          <p:stCondLst>
                                            <p:cond delay="0"/>
                                          </p:stCondLst>
                                        </p:cTn>
                                        <p:tgtEl>
                                          <p:spTgt spid="172"/>
                                        </p:tgtEl>
                                        <p:attrNameLst>
                                          <p:attrName>style.visibility</p:attrName>
                                        </p:attrNameLst>
                                      </p:cBhvr>
                                      <p:to>
                                        <p:strVal val="visible"/>
                                      </p:to>
                                    </p:set>
                                    <p:animEffect transition="in" filter="fade">
                                      <p:cBhvr>
                                        <p:cTn id="49" dur="250"/>
                                        <p:tgtEl>
                                          <p:spTgt spid="172"/>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176"/>
                                        </p:tgtEl>
                                        <p:attrNameLst>
                                          <p:attrName>style.visibility</p:attrName>
                                        </p:attrNameLst>
                                      </p:cBhvr>
                                      <p:to>
                                        <p:strVal val="visible"/>
                                      </p:to>
                                    </p:set>
                                    <p:animEffect transition="in" filter="fade">
                                      <p:cBhvr>
                                        <p:cTn id="54" dur="500"/>
                                        <p:tgtEl>
                                          <p:spTgt spid="176"/>
                                        </p:tgtEl>
                                      </p:cBhvr>
                                    </p:animEffect>
                                  </p:childTnLst>
                                </p:cTn>
                              </p:par>
                            </p:childTnLst>
                          </p:cTn>
                        </p:par>
                        <p:par>
                          <p:cTn id="55" fill="hold">
                            <p:stCondLst>
                              <p:cond delay="500"/>
                            </p:stCondLst>
                            <p:childTnLst>
                              <p:par>
                                <p:cTn id="56" presetID="10" presetClass="entr" presetSubtype="0" fill="hold" nodeType="afterEffect">
                                  <p:stCondLst>
                                    <p:cond delay="0"/>
                                  </p:stCondLst>
                                  <p:childTnLst>
                                    <p:set>
                                      <p:cBhvr>
                                        <p:cTn id="57" dur="1" fill="hold">
                                          <p:stCondLst>
                                            <p:cond delay="0"/>
                                          </p:stCondLst>
                                        </p:cTn>
                                        <p:tgtEl>
                                          <p:spTgt spid="50"/>
                                        </p:tgtEl>
                                        <p:attrNameLst>
                                          <p:attrName>style.visibility</p:attrName>
                                        </p:attrNameLst>
                                      </p:cBhvr>
                                      <p:to>
                                        <p:strVal val="visible"/>
                                      </p:to>
                                    </p:set>
                                    <p:animEffect transition="in" filter="fade">
                                      <p:cBhvr>
                                        <p:cTn id="58"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4" grpId="0"/>
      <p:bldP spid="184" grpId="0" animBg="1"/>
      <p:bldP spid="2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9B96E5-AF36-3BED-FB0D-7BCD8D7D9C4C}"/>
            </a:ext>
          </a:extLst>
        </p:cNvPr>
        <p:cNvGrpSpPr/>
        <p:nvPr/>
      </p:nvGrpSpPr>
      <p:grpSpPr>
        <a:xfrm>
          <a:off x="0" y="0"/>
          <a:ext cx="0" cy="0"/>
          <a:chOff x="0" y="0"/>
          <a:chExt cx="0" cy="0"/>
        </a:xfrm>
      </p:grpSpPr>
      <p:grpSp>
        <p:nvGrpSpPr>
          <p:cNvPr id="231" name="Group 230">
            <a:extLst>
              <a:ext uri="{FF2B5EF4-FFF2-40B4-BE49-F238E27FC236}">
                <a16:creationId xmlns:a16="http://schemas.microsoft.com/office/drawing/2014/main" id="{63EC5CAB-28E3-EAD6-3D3B-909BCDE44251}"/>
              </a:ext>
            </a:extLst>
          </p:cNvPr>
          <p:cNvGrpSpPr/>
          <p:nvPr/>
        </p:nvGrpSpPr>
        <p:grpSpPr>
          <a:xfrm>
            <a:off x="3414760" y="1577951"/>
            <a:ext cx="2123815" cy="3922131"/>
            <a:chOff x="3414760" y="1577951"/>
            <a:chExt cx="2123815" cy="3922131"/>
          </a:xfrm>
        </p:grpSpPr>
        <p:cxnSp>
          <p:nvCxnSpPr>
            <p:cNvPr id="163" name="Düz Bağlayıcı 440">
              <a:extLst>
                <a:ext uri="{FF2B5EF4-FFF2-40B4-BE49-F238E27FC236}">
                  <a16:creationId xmlns:a16="http://schemas.microsoft.com/office/drawing/2014/main" id="{329A656A-2BD3-6472-E09D-9FBD5088ECF9}"/>
                </a:ext>
              </a:extLst>
            </p:cNvPr>
            <p:cNvCxnSpPr>
              <a:cxnSpLocks/>
            </p:cNvCxnSpPr>
            <p:nvPr/>
          </p:nvCxnSpPr>
          <p:spPr>
            <a:xfrm flipH="1">
              <a:off x="3434354" y="4113647"/>
              <a:ext cx="2000509" cy="0"/>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7" name="Düz Bağlayıcı 440">
              <a:extLst>
                <a:ext uri="{FF2B5EF4-FFF2-40B4-BE49-F238E27FC236}">
                  <a16:creationId xmlns:a16="http://schemas.microsoft.com/office/drawing/2014/main" id="{F3C1F799-3418-BE05-BFCE-2AD0F1C8CEFC}"/>
                </a:ext>
              </a:extLst>
            </p:cNvPr>
            <p:cNvCxnSpPr>
              <a:cxnSpLocks/>
              <a:endCxn id="31" idx="0"/>
            </p:cNvCxnSpPr>
            <p:nvPr/>
          </p:nvCxnSpPr>
          <p:spPr>
            <a:xfrm flipV="1">
              <a:off x="5184318" y="3505480"/>
              <a:ext cx="0" cy="860911"/>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5" name="Düz Bağlayıcı 440">
              <a:extLst>
                <a:ext uri="{FF2B5EF4-FFF2-40B4-BE49-F238E27FC236}">
                  <a16:creationId xmlns:a16="http://schemas.microsoft.com/office/drawing/2014/main" id="{DED83BE0-040F-A4DE-BDB7-CA5EABEB6720}"/>
                </a:ext>
              </a:extLst>
            </p:cNvPr>
            <p:cNvCxnSpPr>
              <a:cxnSpLocks/>
            </p:cNvCxnSpPr>
            <p:nvPr/>
          </p:nvCxnSpPr>
          <p:spPr>
            <a:xfrm flipV="1">
              <a:off x="5175610" y="1607837"/>
              <a:ext cx="0" cy="787332"/>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8" name="Düz Bağlayıcı 440">
              <a:extLst>
                <a:ext uri="{FF2B5EF4-FFF2-40B4-BE49-F238E27FC236}">
                  <a16:creationId xmlns:a16="http://schemas.microsoft.com/office/drawing/2014/main" id="{D60D76BE-5F6F-AFAE-92BE-48216985AA90}"/>
                </a:ext>
              </a:extLst>
            </p:cNvPr>
            <p:cNvCxnSpPr>
              <a:cxnSpLocks/>
              <a:stCxn id="18" idx="0"/>
            </p:cNvCxnSpPr>
            <p:nvPr/>
          </p:nvCxnSpPr>
          <p:spPr>
            <a:xfrm flipV="1">
              <a:off x="4685748" y="2747014"/>
              <a:ext cx="0" cy="1520396"/>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9" name="Düz Bağlayıcı 440">
              <a:extLst>
                <a:ext uri="{FF2B5EF4-FFF2-40B4-BE49-F238E27FC236}">
                  <a16:creationId xmlns:a16="http://schemas.microsoft.com/office/drawing/2014/main" id="{B4CAB656-532C-A74B-0DAD-CDCB90C61899}"/>
                </a:ext>
              </a:extLst>
            </p:cNvPr>
            <p:cNvCxnSpPr>
              <a:cxnSpLocks/>
              <a:endCxn id="29" idx="0"/>
            </p:cNvCxnSpPr>
            <p:nvPr/>
          </p:nvCxnSpPr>
          <p:spPr>
            <a:xfrm flipV="1">
              <a:off x="4187175" y="3117118"/>
              <a:ext cx="0" cy="1249275"/>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0" name="Düz Bağlayıcı 440">
              <a:extLst>
                <a:ext uri="{FF2B5EF4-FFF2-40B4-BE49-F238E27FC236}">
                  <a16:creationId xmlns:a16="http://schemas.microsoft.com/office/drawing/2014/main" id="{C50AAF80-9DF9-88B6-2ABD-5C5EBEE1DCFC}"/>
                </a:ext>
              </a:extLst>
            </p:cNvPr>
            <p:cNvCxnSpPr>
              <a:cxnSpLocks/>
              <a:stCxn id="20" idx="0"/>
            </p:cNvCxnSpPr>
            <p:nvPr/>
          </p:nvCxnSpPr>
          <p:spPr>
            <a:xfrm flipH="1" flipV="1">
              <a:off x="3683241" y="2616416"/>
              <a:ext cx="5361" cy="1650994"/>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2" name="Düz Bağlayıcı 440">
              <a:extLst>
                <a:ext uri="{FF2B5EF4-FFF2-40B4-BE49-F238E27FC236}">
                  <a16:creationId xmlns:a16="http://schemas.microsoft.com/office/drawing/2014/main" id="{19548A26-E885-51B2-3047-DF50B07B8472}"/>
                </a:ext>
              </a:extLst>
            </p:cNvPr>
            <p:cNvCxnSpPr>
              <a:cxnSpLocks/>
            </p:cNvCxnSpPr>
            <p:nvPr/>
          </p:nvCxnSpPr>
          <p:spPr>
            <a:xfrm flipH="1">
              <a:off x="3434354" y="3717666"/>
              <a:ext cx="2000509" cy="0"/>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13" name="Oval 12">
              <a:extLst>
                <a:ext uri="{FF2B5EF4-FFF2-40B4-BE49-F238E27FC236}">
                  <a16:creationId xmlns:a16="http://schemas.microsoft.com/office/drawing/2014/main" id="{C92653C2-5E29-4214-6933-47CF802EB0E1}"/>
                </a:ext>
              </a:extLst>
            </p:cNvPr>
            <p:cNvSpPr/>
            <p:nvPr/>
          </p:nvSpPr>
          <p:spPr>
            <a:xfrm rot="10800000">
              <a:off x="5026383" y="3556285"/>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dirty="0"/>
            </a:p>
          </p:txBody>
        </p:sp>
        <p:sp>
          <p:nvSpPr>
            <p:cNvPr id="14" name="Oval 13">
              <a:extLst>
                <a:ext uri="{FF2B5EF4-FFF2-40B4-BE49-F238E27FC236}">
                  <a16:creationId xmlns:a16="http://schemas.microsoft.com/office/drawing/2014/main" id="{1F4FDE1E-59DB-FADA-4129-C01A2376D7EB}"/>
                </a:ext>
              </a:extLst>
            </p:cNvPr>
            <p:cNvSpPr/>
            <p:nvPr/>
          </p:nvSpPr>
          <p:spPr>
            <a:xfrm rot="10800000">
              <a:off x="4527813" y="3556285"/>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5" name="Oval 14">
              <a:extLst>
                <a:ext uri="{FF2B5EF4-FFF2-40B4-BE49-F238E27FC236}">
                  <a16:creationId xmlns:a16="http://schemas.microsoft.com/office/drawing/2014/main" id="{FD93F3DB-7200-9548-02B2-EE605104AD4B}"/>
                </a:ext>
              </a:extLst>
            </p:cNvPr>
            <p:cNvSpPr/>
            <p:nvPr/>
          </p:nvSpPr>
          <p:spPr>
            <a:xfrm rot="10800000">
              <a:off x="4029241" y="3556285"/>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6" name="Oval 15">
              <a:extLst>
                <a:ext uri="{FF2B5EF4-FFF2-40B4-BE49-F238E27FC236}">
                  <a16:creationId xmlns:a16="http://schemas.microsoft.com/office/drawing/2014/main" id="{7EAF82C1-0ABD-E544-45DF-B97A9E17B994}"/>
                </a:ext>
              </a:extLst>
            </p:cNvPr>
            <p:cNvSpPr/>
            <p:nvPr/>
          </p:nvSpPr>
          <p:spPr>
            <a:xfrm rot="10800000">
              <a:off x="3530667" y="3556285"/>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7" name="Oval 16">
              <a:extLst>
                <a:ext uri="{FF2B5EF4-FFF2-40B4-BE49-F238E27FC236}">
                  <a16:creationId xmlns:a16="http://schemas.microsoft.com/office/drawing/2014/main" id="{329599AB-10D0-1EDE-4D03-5501CA46A2FD}"/>
                </a:ext>
              </a:extLst>
            </p:cNvPr>
            <p:cNvSpPr/>
            <p:nvPr/>
          </p:nvSpPr>
          <p:spPr>
            <a:xfrm rot="10800000">
              <a:off x="5026383" y="3944649"/>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8" name="Oval 17">
              <a:extLst>
                <a:ext uri="{FF2B5EF4-FFF2-40B4-BE49-F238E27FC236}">
                  <a16:creationId xmlns:a16="http://schemas.microsoft.com/office/drawing/2014/main" id="{2FF52C04-D803-1EF9-D0AE-DE2BB3DC75D4}"/>
                </a:ext>
              </a:extLst>
            </p:cNvPr>
            <p:cNvSpPr/>
            <p:nvPr/>
          </p:nvSpPr>
          <p:spPr>
            <a:xfrm rot="10800000">
              <a:off x="4527813" y="3944649"/>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9" name="Oval 18">
              <a:extLst>
                <a:ext uri="{FF2B5EF4-FFF2-40B4-BE49-F238E27FC236}">
                  <a16:creationId xmlns:a16="http://schemas.microsoft.com/office/drawing/2014/main" id="{820A8F30-EEAA-8A9B-BD9E-CD502ADAF95D}"/>
                </a:ext>
              </a:extLst>
            </p:cNvPr>
            <p:cNvSpPr/>
            <p:nvPr/>
          </p:nvSpPr>
          <p:spPr>
            <a:xfrm rot="10800000">
              <a:off x="4029241" y="3944649"/>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0" name="Oval 19">
              <a:extLst>
                <a:ext uri="{FF2B5EF4-FFF2-40B4-BE49-F238E27FC236}">
                  <a16:creationId xmlns:a16="http://schemas.microsoft.com/office/drawing/2014/main" id="{B9C05E0A-8B1F-4BA2-E2DE-18278AC6BA05}"/>
                </a:ext>
              </a:extLst>
            </p:cNvPr>
            <p:cNvSpPr/>
            <p:nvPr/>
          </p:nvSpPr>
          <p:spPr>
            <a:xfrm rot="10800000">
              <a:off x="3530667" y="3944649"/>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21" name="Düz Bağlayıcı 440">
              <a:extLst>
                <a:ext uri="{FF2B5EF4-FFF2-40B4-BE49-F238E27FC236}">
                  <a16:creationId xmlns:a16="http://schemas.microsoft.com/office/drawing/2014/main" id="{6E839057-A732-CB34-7DA0-F53D7D79A455}"/>
                </a:ext>
              </a:extLst>
            </p:cNvPr>
            <p:cNvCxnSpPr>
              <a:cxnSpLocks/>
            </p:cNvCxnSpPr>
            <p:nvPr/>
          </p:nvCxnSpPr>
          <p:spPr>
            <a:xfrm flipV="1">
              <a:off x="4685748" y="2839184"/>
              <a:ext cx="0" cy="645522"/>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22" name="Düz Bağlayıcı 440">
              <a:extLst>
                <a:ext uri="{FF2B5EF4-FFF2-40B4-BE49-F238E27FC236}">
                  <a16:creationId xmlns:a16="http://schemas.microsoft.com/office/drawing/2014/main" id="{C031D0E8-3F79-673C-CA04-F699128D6873}"/>
                </a:ext>
              </a:extLst>
            </p:cNvPr>
            <p:cNvCxnSpPr>
              <a:cxnSpLocks/>
            </p:cNvCxnSpPr>
            <p:nvPr/>
          </p:nvCxnSpPr>
          <p:spPr>
            <a:xfrm flipV="1">
              <a:off x="4187175" y="2839184"/>
              <a:ext cx="0" cy="645522"/>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23" name="Düz Bağlayıcı 440">
              <a:extLst>
                <a:ext uri="{FF2B5EF4-FFF2-40B4-BE49-F238E27FC236}">
                  <a16:creationId xmlns:a16="http://schemas.microsoft.com/office/drawing/2014/main" id="{8EA6F3F3-DBB4-6B6A-90C3-70281413D57C}"/>
                </a:ext>
              </a:extLst>
            </p:cNvPr>
            <p:cNvCxnSpPr>
              <a:cxnSpLocks/>
            </p:cNvCxnSpPr>
            <p:nvPr/>
          </p:nvCxnSpPr>
          <p:spPr>
            <a:xfrm flipV="1">
              <a:off x="3688602" y="2839184"/>
              <a:ext cx="0" cy="645522"/>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24" name="Düz Bağlayıcı 440">
              <a:extLst>
                <a:ext uri="{FF2B5EF4-FFF2-40B4-BE49-F238E27FC236}">
                  <a16:creationId xmlns:a16="http://schemas.microsoft.com/office/drawing/2014/main" id="{9B0D6D67-7853-1D81-951B-382A98B7A89F}"/>
                </a:ext>
              </a:extLst>
            </p:cNvPr>
            <p:cNvCxnSpPr>
              <a:cxnSpLocks/>
            </p:cNvCxnSpPr>
            <p:nvPr/>
          </p:nvCxnSpPr>
          <p:spPr>
            <a:xfrm flipH="1">
              <a:off x="3434354" y="3351717"/>
              <a:ext cx="2000509" cy="0"/>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25" name="Düz Bağlayıcı 440">
              <a:extLst>
                <a:ext uri="{FF2B5EF4-FFF2-40B4-BE49-F238E27FC236}">
                  <a16:creationId xmlns:a16="http://schemas.microsoft.com/office/drawing/2014/main" id="{BBC655DD-C05C-C6D6-B547-DD31BA3595AA}"/>
                </a:ext>
              </a:extLst>
            </p:cNvPr>
            <p:cNvCxnSpPr>
              <a:cxnSpLocks/>
            </p:cNvCxnSpPr>
            <p:nvPr/>
          </p:nvCxnSpPr>
          <p:spPr>
            <a:xfrm flipV="1">
              <a:off x="5184318" y="2824241"/>
              <a:ext cx="0" cy="645522"/>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26" name="Düz Bağlayıcı 440">
              <a:extLst>
                <a:ext uri="{FF2B5EF4-FFF2-40B4-BE49-F238E27FC236}">
                  <a16:creationId xmlns:a16="http://schemas.microsoft.com/office/drawing/2014/main" id="{2B516464-6320-CD0D-4F0F-4E6A49950DCD}"/>
                </a:ext>
              </a:extLst>
            </p:cNvPr>
            <p:cNvCxnSpPr>
              <a:cxnSpLocks/>
            </p:cNvCxnSpPr>
            <p:nvPr/>
          </p:nvCxnSpPr>
          <p:spPr>
            <a:xfrm flipH="1">
              <a:off x="3434354" y="2955737"/>
              <a:ext cx="2000509" cy="0"/>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27" name="Oval 26">
              <a:extLst>
                <a:ext uri="{FF2B5EF4-FFF2-40B4-BE49-F238E27FC236}">
                  <a16:creationId xmlns:a16="http://schemas.microsoft.com/office/drawing/2014/main" id="{96545FF2-72A9-9E24-371E-9C2ED5DB7C23}"/>
                </a:ext>
              </a:extLst>
            </p:cNvPr>
            <p:cNvSpPr/>
            <p:nvPr/>
          </p:nvSpPr>
          <p:spPr>
            <a:xfrm rot="10800000">
              <a:off x="5026383" y="2794357"/>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dirty="0"/>
            </a:p>
          </p:txBody>
        </p:sp>
        <p:sp>
          <p:nvSpPr>
            <p:cNvPr id="28" name="Oval 27">
              <a:extLst>
                <a:ext uri="{FF2B5EF4-FFF2-40B4-BE49-F238E27FC236}">
                  <a16:creationId xmlns:a16="http://schemas.microsoft.com/office/drawing/2014/main" id="{D12ACF29-3977-F861-A98E-4AFD6856123E}"/>
                </a:ext>
              </a:extLst>
            </p:cNvPr>
            <p:cNvSpPr/>
            <p:nvPr/>
          </p:nvSpPr>
          <p:spPr>
            <a:xfrm rot="10800000">
              <a:off x="4527813" y="2794357"/>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9" name="Oval 28">
              <a:extLst>
                <a:ext uri="{FF2B5EF4-FFF2-40B4-BE49-F238E27FC236}">
                  <a16:creationId xmlns:a16="http://schemas.microsoft.com/office/drawing/2014/main" id="{A528A61C-38A0-1F5C-9C25-71A6C2DA62EA}"/>
                </a:ext>
              </a:extLst>
            </p:cNvPr>
            <p:cNvSpPr/>
            <p:nvPr/>
          </p:nvSpPr>
          <p:spPr>
            <a:xfrm rot="10800000">
              <a:off x="4029241" y="2794357"/>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0" name="Oval 29">
              <a:extLst>
                <a:ext uri="{FF2B5EF4-FFF2-40B4-BE49-F238E27FC236}">
                  <a16:creationId xmlns:a16="http://schemas.microsoft.com/office/drawing/2014/main" id="{833804BF-CCFE-62D4-7DD6-691A6BBC69C1}"/>
                </a:ext>
              </a:extLst>
            </p:cNvPr>
            <p:cNvSpPr/>
            <p:nvPr/>
          </p:nvSpPr>
          <p:spPr>
            <a:xfrm rot="10800000">
              <a:off x="3530667" y="2794357"/>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1" name="Oval 30">
              <a:extLst>
                <a:ext uri="{FF2B5EF4-FFF2-40B4-BE49-F238E27FC236}">
                  <a16:creationId xmlns:a16="http://schemas.microsoft.com/office/drawing/2014/main" id="{73C318CA-D0AA-2EEE-2E6F-9CCEF8C95DFE}"/>
                </a:ext>
              </a:extLst>
            </p:cNvPr>
            <p:cNvSpPr/>
            <p:nvPr/>
          </p:nvSpPr>
          <p:spPr>
            <a:xfrm rot="10800000">
              <a:off x="5026383" y="3182719"/>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2" name="Oval 31">
              <a:extLst>
                <a:ext uri="{FF2B5EF4-FFF2-40B4-BE49-F238E27FC236}">
                  <a16:creationId xmlns:a16="http://schemas.microsoft.com/office/drawing/2014/main" id="{9AFCDFA1-68FF-4C5D-25A9-F437F86CDD12}"/>
                </a:ext>
              </a:extLst>
            </p:cNvPr>
            <p:cNvSpPr/>
            <p:nvPr/>
          </p:nvSpPr>
          <p:spPr>
            <a:xfrm rot="10800000">
              <a:off x="4527813" y="3182719"/>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3" name="Oval 32">
              <a:extLst>
                <a:ext uri="{FF2B5EF4-FFF2-40B4-BE49-F238E27FC236}">
                  <a16:creationId xmlns:a16="http://schemas.microsoft.com/office/drawing/2014/main" id="{DFEEE342-E19A-0F8C-A874-A58650B0E8EF}"/>
                </a:ext>
              </a:extLst>
            </p:cNvPr>
            <p:cNvSpPr/>
            <p:nvPr/>
          </p:nvSpPr>
          <p:spPr>
            <a:xfrm rot="10800000">
              <a:off x="4029241" y="3182719"/>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4" name="Oval 33">
              <a:extLst>
                <a:ext uri="{FF2B5EF4-FFF2-40B4-BE49-F238E27FC236}">
                  <a16:creationId xmlns:a16="http://schemas.microsoft.com/office/drawing/2014/main" id="{9CEE68B7-FFF4-9A5D-DD84-EA898F329D05}"/>
                </a:ext>
              </a:extLst>
            </p:cNvPr>
            <p:cNvSpPr/>
            <p:nvPr/>
          </p:nvSpPr>
          <p:spPr>
            <a:xfrm rot="10800000">
              <a:off x="3530667" y="3182719"/>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38" name="Düz Bağlayıcı 440">
              <a:extLst>
                <a:ext uri="{FF2B5EF4-FFF2-40B4-BE49-F238E27FC236}">
                  <a16:creationId xmlns:a16="http://schemas.microsoft.com/office/drawing/2014/main" id="{95407A92-702C-EC2A-FB7E-FA8C7E9E5FF6}"/>
                </a:ext>
              </a:extLst>
            </p:cNvPr>
            <p:cNvCxnSpPr>
              <a:cxnSpLocks/>
            </p:cNvCxnSpPr>
            <p:nvPr/>
          </p:nvCxnSpPr>
          <p:spPr>
            <a:xfrm flipV="1">
              <a:off x="4677041" y="4678239"/>
              <a:ext cx="0" cy="801069"/>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39" name="Düz Bağlayıcı 440">
              <a:extLst>
                <a:ext uri="{FF2B5EF4-FFF2-40B4-BE49-F238E27FC236}">
                  <a16:creationId xmlns:a16="http://schemas.microsoft.com/office/drawing/2014/main" id="{208311AA-5D80-25FF-9800-8FD2BF79658C}"/>
                </a:ext>
              </a:extLst>
            </p:cNvPr>
            <p:cNvCxnSpPr>
              <a:cxnSpLocks/>
            </p:cNvCxnSpPr>
            <p:nvPr/>
          </p:nvCxnSpPr>
          <p:spPr>
            <a:xfrm flipV="1">
              <a:off x="4178468" y="4833786"/>
              <a:ext cx="0" cy="645522"/>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40" name="Düz Bağlayıcı 440">
              <a:extLst>
                <a:ext uri="{FF2B5EF4-FFF2-40B4-BE49-F238E27FC236}">
                  <a16:creationId xmlns:a16="http://schemas.microsoft.com/office/drawing/2014/main" id="{91124BAB-DC78-31D2-9092-AE82F910C262}"/>
                </a:ext>
              </a:extLst>
            </p:cNvPr>
            <p:cNvCxnSpPr>
              <a:cxnSpLocks/>
            </p:cNvCxnSpPr>
            <p:nvPr/>
          </p:nvCxnSpPr>
          <p:spPr>
            <a:xfrm flipV="1">
              <a:off x="3679895" y="4694246"/>
              <a:ext cx="0" cy="785062"/>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41" name="Düz Bağlayıcı 440">
              <a:extLst>
                <a:ext uri="{FF2B5EF4-FFF2-40B4-BE49-F238E27FC236}">
                  <a16:creationId xmlns:a16="http://schemas.microsoft.com/office/drawing/2014/main" id="{B403A212-48DA-EC8F-DBAD-C3EDE6D226FA}"/>
                </a:ext>
              </a:extLst>
            </p:cNvPr>
            <p:cNvCxnSpPr>
              <a:cxnSpLocks/>
            </p:cNvCxnSpPr>
            <p:nvPr/>
          </p:nvCxnSpPr>
          <p:spPr>
            <a:xfrm flipH="1">
              <a:off x="3425647" y="5346319"/>
              <a:ext cx="2000509" cy="0"/>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42" name="Düz Bağlayıcı 440">
              <a:extLst>
                <a:ext uri="{FF2B5EF4-FFF2-40B4-BE49-F238E27FC236}">
                  <a16:creationId xmlns:a16="http://schemas.microsoft.com/office/drawing/2014/main" id="{1F790335-3C02-9332-AA01-C51515BD8D29}"/>
                </a:ext>
              </a:extLst>
            </p:cNvPr>
            <p:cNvCxnSpPr>
              <a:cxnSpLocks/>
            </p:cNvCxnSpPr>
            <p:nvPr/>
          </p:nvCxnSpPr>
          <p:spPr>
            <a:xfrm flipV="1">
              <a:off x="5175610" y="4818843"/>
              <a:ext cx="0" cy="645522"/>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43" name="Düz Bağlayıcı 440">
              <a:extLst>
                <a:ext uri="{FF2B5EF4-FFF2-40B4-BE49-F238E27FC236}">
                  <a16:creationId xmlns:a16="http://schemas.microsoft.com/office/drawing/2014/main" id="{43C63A81-5A02-6C11-CD15-8ECF24FC43FB}"/>
                </a:ext>
              </a:extLst>
            </p:cNvPr>
            <p:cNvCxnSpPr>
              <a:cxnSpLocks/>
            </p:cNvCxnSpPr>
            <p:nvPr/>
          </p:nvCxnSpPr>
          <p:spPr>
            <a:xfrm flipH="1">
              <a:off x="3425647" y="4950338"/>
              <a:ext cx="2000509" cy="0"/>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44" name="Oval 43">
              <a:extLst>
                <a:ext uri="{FF2B5EF4-FFF2-40B4-BE49-F238E27FC236}">
                  <a16:creationId xmlns:a16="http://schemas.microsoft.com/office/drawing/2014/main" id="{11B7D1AD-B195-CA74-5C20-D81D71C685B4}"/>
                </a:ext>
              </a:extLst>
            </p:cNvPr>
            <p:cNvSpPr/>
            <p:nvPr/>
          </p:nvSpPr>
          <p:spPr>
            <a:xfrm rot="10800000">
              <a:off x="5017676" y="4788957"/>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dirty="0"/>
            </a:p>
          </p:txBody>
        </p:sp>
        <p:sp>
          <p:nvSpPr>
            <p:cNvPr id="45" name="Oval 44">
              <a:extLst>
                <a:ext uri="{FF2B5EF4-FFF2-40B4-BE49-F238E27FC236}">
                  <a16:creationId xmlns:a16="http://schemas.microsoft.com/office/drawing/2014/main" id="{60E0D51B-81EA-8705-229E-01030BA6C0A3}"/>
                </a:ext>
              </a:extLst>
            </p:cNvPr>
            <p:cNvSpPr/>
            <p:nvPr/>
          </p:nvSpPr>
          <p:spPr>
            <a:xfrm rot="10800000">
              <a:off x="4519105" y="4788957"/>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46" name="Oval 45">
              <a:extLst>
                <a:ext uri="{FF2B5EF4-FFF2-40B4-BE49-F238E27FC236}">
                  <a16:creationId xmlns:a16="http://schemas.microsoft.com/office/drawing/2014/main" id="{9F27AABB-EB32-85AC-7691-F6C9FC70635E}"/>
                </a:ext>
              </a:extLst>
            </p:cNvPr>
            <p:cNvSpPr/>
            <p:nvPr/>
          </p:nvSpPr>
          <p:spPr>
            <a:xfrm rot="10800000">
              <a:off x="4020533" y="4788957"/>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47" name="Oval 46">
              <a:extLst>
                <a:ext uri="{FF2B5EF4-FFF2-40B4-BE49-F238E27FC236}">
                  <a16:creationId xmlns:a16="http://schemas.microsoft.com/office/drawing/2014/main" id="{25E5D8B3-7F63-B1B9-4357-6E9F73892BB7}"/>
                </a:ext>
              </a:extLst>
            </p:cNvPr>
            <p:cNvSpPr/>
            <p:nvPr/>
          </p:nvSpPr>
          <p:spPr>
            <a:xfrm rot="10800000">
              <a:off x="3521960" y="4788957"/>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48" name="Oval 47">
              <a:extLst>
                <a:ext uri="{FF2B5EF4-FFF2-40B4-BE49-F238E27FC236}">
                  <a16:creationId xmlns:a16="http://schemas.microsoft.com/office/drawing/2014/main" id="{7ADB7BBA-B19D-C0F4-2F18-C483F14240C9}"/>
                </a:ext>
              </a:extLst>
            </p:cNvPr>
            <p:cNvSpPr/>
            <p:nvPr/>
          </p:nvSpPr>
          <p:spPr>
            <a:xfrm rot="10800000">
              <a:off x="5017676" y="5177321"/>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49" name="Oval 48">
              <a:extLst>
                <a:ext uri="{FF2B5EF4-FFF2-40B4-BE49-F238E27FC236}">
                  <a16:creationId xmlns:a16="http://schemas.microsoft.com/office/drawing/2014/main" id="{3C1F6954-6E0B-AF45-4F08-18C75BC498C8}"/>
                </a:ext>
              </a:extLst>
            </p:cNvPr>
            <p:cNvSpPr/>
            <p:nvPr/>
          </p:nvSpPr>
          <p:spPr>
            <a:xfrm rot="10800000">
              <a:off x="4519105" y="5177321"/>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50" name="Oval 49">
              <a:extLst>
                <a:ext uri="{FF2B5EF4-FFF2-40B4-BE49-F238E27FC236}">
                  <a16:creationId xmlns:a16="http://schemas.microsoft.com/office/drawing/2014/main" id="{333D8C97-ADAA-EF41-6245-FE332766EB01}"/>
                </a:ext>
              </a:extLst>
            </p:cNvPr>
            <p:cNvSpPr/>
            <p:nvPr/>
          </p:nvSpPr>
          <p:spPr>
            <a:xfrm rot="10800000">
              <a:off x="4020533" y="5177321"/>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51" name="Oval 50">
              <a:extLst>
                <a:ext uri="{FF2B5EF4-FFF2-40B4-BE49-F238E27FC236}">
                  <a16:creationId xmlns:a16="http://schemas.microsoft.com/office/drawing/2014/main" id="{8B60B3E0-7D65-7E75-762C-80D932F3BEF0}"/>
                </a:ext>
              </a:extLst>
            </p:cNvPr>
            <p:cNvSpPr/>
            <p:nvPr/>
          </p:nvSpPr>
          <p:spPr>
            <a:xfrm rot="10800000">
              <a:off x="3521960" y="5177321"/>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52" name="Düz Bağlayıcı 440">
              <a:extLst>
                <a:ext uri="{FF2B5EF4-FFF2-40B4-BE49-F238E27FC236}">
                  <a16:creationId xmlns:a16="http://schemas.microsoft.com/office/drawing/2014/main" id="{C62D4BCF-9D1A-3350-423C-0BB34EC9F501}"/>
                </a:ext>
              </a:extLst>
            </p:cNvPr>
            <p:cNvCxnSpPr>
              <a:cxnSpLocks/>
            </p:cNvCxnSpPr>
            <p:nvPr/>
          </p:nvCxnSpPr>
          <p:spPr>
            <a:xfrm flipV="1">
              <a:off x="4677041" y="1622779"/>
              <a:ext cx="0" cy="645522"/>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53" name="Düz Bağlayıcı 440">
              <a:extLst>
                <a:ext uri="{FF2B5EF4-FFF2-40B4-BE49-F238E27FC236}">
                  <a16:creationId xmlns:a16="http://schemas.microsoft.com/office/drawing/2014/main" id="{2C1061F8-AEE9-B065-938D-10EF36D663B8}"/>
                </a:ext>
              </a:extLst>
            </p:cNvPr>
            <p:cNvCxnSpPr>
              <a:cxnSpLocks/>
            </p:cNvCxnSpPr>
            <p:nvPr/>
          </p:nvCxnSpPr>
          <p:spPr>
            <a:xfrm flipV="1">
              <a:off x="4178468" y="1622779"/>
              <a:ext cx="0" cy="772389"/>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54" name="Düz Bağlayıcı 440">
              <a:extLst>
                <a:ext uri="{FF2B5EF4-FFF2-40B4-BE49-F238E27FC236}">
                  <a16:creationId xmlns:a16="http://schemas.microsoft.com/office/drawing/2014/main" id="{EFAC48D0-59F5-0334-EAE2-D5341A010ABA}"/>
                </a:ext>
              </a:extLst>
            </p:cNvPr>
            <p:cNvCxnSpPr>
              <a:cxnSpLocks/>
            </p:cNvCxnSpPr>
            <p:nvPr/>
          </p:nvCxnSpPr>
          <p:spPr>
            <a:xfrm flipV="1">
              <a:off x="3679895" y="1622779"/>
              <a:ext cx="0" cy="645522"/>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55" name="Düz Bağlayıcı 440">
              <a:extLst>
                <a:ext uri="{FF2B5EF4-FFF2-40B4-BE49-F238E27FC236}">
                  <a16:creationId xmlns:a16="http://schemas.microsoft.com/office/drawing/2014/main" id="{F9902631-D07E-231C-9899-AF182CA4E341}"/>
                </a:ext>
              </a:extLst>
            </p:cNvPr>
            <p:cNvCxnSpPr>
              <a:cxnSpLocks/>
            </p:cNvCxnSpPr>
            <p:nvPr/>
          </p:nvCxnSpPr>
          <p:spPr>
            <a:xfrm flipH="1">
              <a:off x="3425647" y="2135312"/>
              <a:ext cx="2000509" cy="0"/>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56" name="Düz Bağlayıcı 440">
              <a:extLst>
                <a:ext uri="{FF2B5EF4-FFF2-40B4-BE49-F238E27FC236}">
                  <a16:creationId xmlns:a16="http://schemas.microsoft.com/office/drawing/2014/main" id="{842DEAA6-4476-24FA-5715-98FDD4CF1E64}"/>
                </a:ext>
              </a:extLst>
            </p:cNvPr>
            <p:cNvCxnSpPr>
              <a:cxnSpLocks/>
            </p:cNvCxnSpPr>
            <p:nvPr/>
          </p:nvCxnSpPr>
          <p:spPr>
            <a:xfrm flipH="1">
              <a:off x="3425647" y="1739332"/>
              <a:ext cx="2000509" cy="0"/>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57" name="Oval 56">
              <a:extLst>
                <a:ext uri="{FF2B5EF4-FFF2-40B4-BE49-F238E27FC236}">
                  <a16:creationId xmlns:a16="http://schemas.microsoft.com/office/drawing/2014/main" id="{0DE511BB-3618-49F9-55A8-1D8F5ABA93E1}"/>
                </a:ext>
              </a:extLst>
            </p:cNvPr>
            <p:cNvSpPr/>
            <p:nvPr/>
          </p:nvSpPr>
          <p:spPr>
            <a:xfrm rot="10800000">
              <a:off x="5017676" y="1577951"/>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dirty="0"/>
            </a:p>
          </p:txBody>
        </p:sp>
        <p:sp>
          <p:nvSpPr>
            <p:cNvPr id="58" name="Oval 57">
              <a:extLst>
                <a:ext uri="{FF2B5EF4-FFF2-40B4-BE49-F238E27FC236}">
                  <a16:creationId xmlns:a16="http://schemas.microsoft.com/office/drawing/2014/main" id="{BBAF66EF-8C23-6CC8-1EFF-D4A5401263D4}"/>
                </a:ext>
              </a:extLst>
            </p:cNvPr>
            <p:cNvSpPr/>
            <p:nvPr/>
          </p:nvSpPr>
          <p:spPr>
            <a:xfrm rot="10800000">
              <a:off x="4519105" y="1577951"/>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59" name="Oval 58">
              <a:extLst>
                <a:ext uri="{FF2B5EF4-FFF2-40B4-BE49-F238E27FC236}">
                  <a16:creationId xmlns:a16="http://schemas.microsoft.com/office/drawing/2014/main" id="{A59189A3-6B53-7632-1E71-75DB6C295A35}"/>
                </a:ext>
              </a:extLst>
            </p:cNvPr>
            <p:cNvSpPr/>
            <p:nvPr/>
          </p:nvSpPr>
          <p:spPr>
            <a:xfrm rot="10800000">
              <a:off x="4020533" y="1577951"/>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60" name="Oval 59">
              <a:extLst>
                <a:ext uri="{FF2B5EF4-FFF2-40B4-BE49-F238E27FC236}">
                  <a16:creationId xmlns:a16="http://schemas.microsoft.com/office/drawing/2014/main" id="{CAA7264B-EFC6-294B-363F-1FF3C6116700}"/>
                </a:ext>
              </a:extLst>
            </p:cNvPr>
            <p:cNvSpPr/>
            <p:nvPr/>
          </p:nvSpPr>
          <p:spPr>
            <a:xfrm rot="10800000">
              <a:off x="3521960" y="1577951"/>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61" name="Oval 60">
              <a:extLst>
                <a:ext uri="{FF2B5EF4-FFF2-40B4-BE49-F238E27FC236}">
                  <a16:creationId xmlns:a16="http://schemas.microsoft.com/office/drawing/2014/main" id="{785F9712-AC99-C6DA-1BB4-F46B71419C0C}"/>
                </a:ext>
              </a:extLst>
            </p:cNvPr>
            <p:cNvSpPr/>
            <p:nvPr/>
          </p:nvSpPr>
          <p:spPr>
            <a:xfrm rot="10800000">
              <a:off x="5017676" y="1966315"/>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62" name="Oval 61">
              <a:extLst>
                <a:ext uri="{FF2B5EF4-FFF2-40B4-BE49-F238E27FC236}">
                  <a16:creationId xmlns:a16="http://schemas.microsoft.com/office/drawing/2014/main" id="{A6B3E9CD-7AC7-3D6C-4E2A-5EB0033F39A0}"/>
                </a:ext>
              </a:extLst>
            </p:cNvPr>
            <p:cNvSpPr/>
            <p:nvPr/>
          </p:nvSpPr>
          <p:spPr>
            <a:xfrm rot="10800000">
              <a:off x="4519105" y="1966315"/>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63" name="Oval 62">
              <a:extLst>
                <a:ext uri="{FF2B5EF4-FFF2-40B4-BE49-F238E27FC236}">
                  <a16:creationId xmlns:a16="http://schemas.microsoft.com/office/drawing/2014/main" id="{CF394F4A-D64C-754F-F7B9-37272C7F2A68}"/>
                </a:ext>
              </a:extLst>
            </p:cNvPr>
            <p:cNvSpPr/>
            <p:nvPr/>
          </p:nvSpPr>
          <p:spPr>
            <a:xfrm rot="10800000">
              <a:off x="4020533" y="1966315"/>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64" name="Oval 63">
              <a:extLst>
                <a:ext uri="{FF2B5EF4-FFF2-40B4-BE49-F238E27FC236}">
                  <a16:creationId xmlns:a16="http://schemas.microsoft.com/office/drawing/2014/main" id="{5FCEA110-CCAE-3FE9-C9E5-91EC2819DAD3}"/>
                </a:ext>
              </a:extLst>
            </p:cNvPr>
            <p:cNvSpPr/>
            <p:nvPr/>
          </p:nvSpPr>
          <p:spPr>
            <a:xfrm rot="10800000">
              <a:off x="3521960" y="1966315"/>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6" name="Dikdörtgen 256">
              <a:extLst>
                <a:ext uri="{FF2B5EF4-FFF2-40B4-BE49-F238E27FC236}">
                  <a16:creationId xmlns:a16="http://schemas.microsoft.com/office/drawing/2014/main" id="{81D178D7-A386-9B57-7201-DE7122F8DAC2}"/>
                </a:ext>
              </a:extLst>
            </p:cNvPr>
            <p:cNvSpPr/>
            <p:nvPr/>
          </p:nvSpPr>
          <p:spPr>
            <a:xfrm>
              <a:off x="4523281" y="4336655"/>
              <a:ext cx="911582" cy="365760"/>
            </a:xfrm>
            <a:prstGeom prst="roundRect">
              <a:avLst/>
            </a:prstGeom>
            <a:solidFill>
              <a:schemeClr val="accent5"/>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bg1"/>
                </a:solidFill>
                <a:latin typeface="Aptos Display" panose="020B0004020202020204" pitchFamily="34" charset="0"/>
                <a:ea typeface="Cascadia Mono" panose="020B0609020000020004" pitchFamily="49" charset="0"/>
                <a:cs typeface="Cascadia Mono" panose="020B0609020000020004" pitchFamily="49" charset="0"/>
              </a:endParaRPr>
            </a:p>
          </p:txBody>
        </p:sp>
        <p:sp>
          <p:nvSpPr>
            <p:cNvPr id="35" name="Dikdörtgen 256">
              <a:extLst>
                <a:ext uri="{FF2B5EF4-FFF2-40B4-BE49-F238E27FC236}">
                  <a16:creationId xmlns:a16="http://schemas.microsoft.com/office/drawing/2014/main" id="{96B64963-DA4C-1EE5-FA7E-7D04C73B47A4}"/>
                </a:ext>
              </a:extLst>
            </p:cNvPr>
            <p:cNvSpPr/>
            <p:nvPr/>
          </p:nvSpPr>
          <p:spPr>
            <a:xfrm>
              <a:off x="3471199" y="4336655"/>
              <a:ext cx="911582" cy="365760"/>
            </a:xfrm>
            <a:prstGeom prst="roundRect">
              <a:avLst/>
            </a:prstGeom>
            <a:solidFill>
              <a:schemeClr val="accent5"/>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b="1" dirty="0">
                <a:solidFill>
                  <a:schemeClr val="bg1"/>
                </a:solidFill>
                <a:latin typeface="Aptos Display" panose="020B0004020202020204" pitchFamily="34" charset="0"/>
                <a:ea typeface="Cascadia Mono" panose="020B0609020000020004" pitchFamily="49" charset="0"/>
                <a:cs typeface="Cascadia Mono" panose="020B0609020000020004" pitchFamily="49" charset="0"/>
              </a:endParaRPr>
            </a:p>
          </p:txBody>
        </p:sp>
        <p:sp>
          <p:nvSpPr>
            <p:cNvPr id="36" name="Dikdörtgen 256">
              <a:extLst>
                <a:ext uri="{FF2B5EF4-FFF2-40B4-BE49-F238E27FC236}">
                  <a16:creationId xmlns:a16="http://schemas.microsoft.com/office/drawing/2014/main" id="{688E5472-7D3A-64A7-04A3-F36B67788207}"/>
                </a:ext>
              </a:extLst>
            </p:cNvPr>
            <p:cNvSpPr/>
            <p:nvPr/>
          </p:nvSpPr>
          <p:spPr>
            <a:xfrm>
              <a:off x="4523281" y="2364863"/>
              <a:ext cx="911582" cy="365760"/>
            </a:xfrm>
            <a:prstGeom prst="roundRect">
              <a:avLst/>
            </a:prstGeom>
            <a:solidFill>
              <a:schemeClr val="accent5"/>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bg1"/>
                </a:solidFill>
                <a:latin typeface="Aptos Display" panose="020B0004020202020204" pitchFamily="34" charset="0"/>
                <a:ea typeface="Cascadia Mono" panose="020B0609020000020004" pitchFamily="49" charset="0"/>
                <a:cs typeface="Cascadia Mono" panose="020B0609020000020004" pitchFamily="49" charset="0"/>
              </a:endParaRPr>
            </a:p>
          </p:txBody>
        </p:sp>
        <p:sp>
          <p:nvSpPr>
            <p:cNvPr id="74" name="Dikdörtgen 256">
              <a:extLst>
                <a:ext uri="{FF2B5EF4-FFF2-40B4-BE49-F238E27FC236}">
                  <a16:creationId xmlns:a16="http://schemas.microsoft.com/office/drawing/2014/main" id="{5BC2CA5E-E00C-6419-3979-99F3AC4E782B}"/>
                </a:ext>
              </a:extLst>
            </p:cNvPr>
            <p:cNvSpPr/>
            <p:nvPr/>
          </p:nvSpPr>
          <p:spPr>
            <a:xfrm>
              <a:off x="3471702" y="2366507"/>
              <a:ext cx="911582" cy="365760"/>
            </a:xfrm>
            <a:prstGeom prst="roundRect">
              <a:avLst/>
            </a:prstGeom>
            <a:solidFill>
              <a:schemeClr val="accent5"/>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b="1" dirty="0">
                <a:solidFill>
                  <a:schemeClr val="bg1"/>
                </a:solidFill>
                <a:latin typeface="Aptos Display" panose="020B0004020202020204" pitchFamily="34" charset="0"/>
                <a:ea typeface="Cascadia Mono" panose="020B0609020000020004" pitchFamily="49" charset="0"/>
                <a:cs typeface="Cascadia Mono" panose="020B0609020000020004" pitchFamily="49" charset="0"/>
              </a:endParaRPr>
            </a:p>
          </p:txBody>
        </p:sp>
        <p:sp>
          <p:nvSpPr>
            <p:cNvPr id="76" name="TextBox 75">
              <a:extLst>
                <a:ext uri="{FF2B5EF4-FFF2-40B4-BE49-F238E27FC236}">
                  <a16:creationId xmlns:a16="http://schemas.microsoft.com/office/drawing/2014/main" id="{1CA75CEA-FA49-82D3-FAC0-B6DF68089919}"/>
                </a:ext>
              </a:extLst>
            </p:cNvPr>
            <p:cNvSpPr txBox="1"/>
            <p:nvPr/>
          </p:nvSpPr>
          <p:spPr>
            <a:xfrm>
              <a:off x="3414760" y="2365964"/>
              <a:ext cx="1084749" cy="369332"/>
            </a:xfrm>
            <a:prstGeom prst="rect">
              <a:avLst/>
            </a:prstGeom>
            <a:noFill/>
          </p:spPr>
          <p:txBody>
            <a:bodyPr wrap="square" rtlCol="0">
              <a:spAutoFit/>
            </a:bodyPr>
            <a:lstStyle/>
            <a:p>
              <a:r>
                <a:rPr lang="en-US" b="1" dirty="0">
                  <a:solidFill>
                    <a:schemeClr val="bg1"/>
                  </a:solidFill>
                  <a:latin typeface="+mj-lt"/>
                </a:rPr>
                <a:t>Sense A.</a:t>
              </a:r>
            </a:p>
          </p:txBody>
        </p:sp>
        <p:sp>
          <p:nvSpPr>
            <p:cNvPr id="78" name="TextBox 77">
              <a:extLst>
                <a:ext uri="{FF2B5EF4-FFF2-40B4-BE49-F238E27FC236}">
                  <a16:creationId xmlns:a16="http://schemas.microsoft.com/office/drawing/2014/main" id="{3BCE44AE-CF23-3BEA-321C-83146014C33B}"/>
                </a:ext>
              </a:extLst>
            </p:cNvPr>
            <p:cNvSpPr txBox="1"/>
            <p:nvPr/>
          </p:nvSpPr>
          <p:spPr>
            <a:xfrm>
              <a:off x="4472740" y="2363581"/>
              <a:ext cx="1038841" cy="369332"/>
            </a:xfrm>
            <a:prstGeom prst="rect">
              <a:avLst/>
            </a:prstGeom>
            <a:noFill/>
          </p:spPr>
          <p:txBody>
            <a:bodyPr wrap="square" rtlCol="0">
              <a:spAutoFit/>
            </a:bodyPr>
            <a:lstStyle/>
            <a:p>
              <a:r>
                <a:rPr lang="en-US" b="1" dirty="0">
                  <a:solidFill>
                    <a:schemeClr val="bg1"/>
                  </a:solidFill>
                  <a:latin typeface="+mj-lt"/>
                </a:rPr>
                <a:t>Sense A.</a:t>
              </a:r>
            </a:p>
          </p:txBody>
        </p:sp>
        <p:sp>
          <p:nvSpPr>
            <p:cNvPr id="79" name="TextBox 78">
              <a:extLst>
                <a:ext uri="{FF2B5EF4-FFF2-40B4-BE49-F238E27FC236}">
                  <a16:creationId xmlns:a16="http://schemas.microsoft.com/office/drawing/2014/main" id="{DB7982FD-1BBD-6DD8-9CED-EC9FADA69E94}"/>
                </a:ext>
              </a:extLst>
            </p:cNvPr>
            <p:cNvSpPr txBox="1"/>
            <p:nvPr/>
          </p:nvSpPr>
          <p:spPr>
            <a:xfrm>
              <a:off x="3416710" y="4332404"/>
              <a:ext cx="1060930" cy="369332"/>
            </a:xfrm>
            <a:prstGeom prst="rect">
              <a:avLst/>
            </a:prstGeom>
            <a:noFill/>
          </p:spPr>
          <p:txBody>
            <a:bodyPr wrap="square" rtlCol="0">
              <a:spAutoFit/>
            </a:bodyPr>
            <a:lstStyle/>
            <a:p>
              <a:r>
                <a:rPr lang="en-US" b="1" dirty="0">
                  <a:solidFill>
                    <a:schemeClr val="bg1"/>
                  </a:solidFill>
                  <a:latin typeface="+mj-lt"/>
                </a:rPr>
                <a:t>Sense A.</a:t>
              </a:r>
            </a:p>
          </p:txBody>
        </p:sp>
        <p:sp>
          <p:nvSpPr>
            <p:cNvPr id="80" name="TextBox 79">
              <a:extLst>
                <a:ext uri="{FF2B5EF4-FFF2-40B4-BE49-F238E27FC236}">
                  <a16:creationId xmlns:a16="http://schemas.microsoft.com/office/drawing/2014/main" id="{70568B55-E0B1-EDAB-6B57-9D2A32A41E2C}"/>
                </a:ext>
              </a:extLst>
            </p:cNvPr>
            <p:cNvSpPr txBox="1"/>
            <p:nvPr/>
          </p:nvSpPr>
          <p:spPr>
            <a:xfrm>
              <a:off x="4477645" y="4332404"/>
              <a:ext cx="1060930" cy="369332"/>
            </a:xfrm>
            <a:prstGeom prst="rect">
              <a:avLst/>
            </a:prstGeom>
            <a:noFill/>
          </p:spPr>
          <p:txBody>
            <a:bodyPr wrap="square" rtlCol="0">
              <a:spAutoFit/>
            </a:bodyPr>
            <a:lstStyle/>
            <a:p>
              <a:r>
                <a:rPr lang="en-US" b="1" dirty="0">
                  <a:solidFill>
                    <a:schemeClr val="bg1"/>
                  </a:solidFill>
                  <a:latin typeface="+mj-lt"/>
                </a:rPr>
                <a:t>Sense A.</a:t>
              </a:r>
            </a:p>
          </p:txBody>
        </p:sp>
      </p:grpSp>
      <p:sp>
        <p:nvSpPr>
          <p:cNvPr id="2" name="Title 1">
            <a:extLst>
              <a:ext uri="{FF2B5EF4-FFF2-40B4-BE49-F238E27FC236}">
                <a16:creationId xmlns:a16="http://schemas.microsoft.com/office/drawing/2014/main" id="{30BCC306-E1DD-E433-2080-978BF5411196}"/>
              </a:ext>
            </a:extLst>
          </p:cNvPr>
          <p:cNvSpPr>
            <a:spLocks noGrp="1"/>
          </p:cNvSpPr>
          <p:nvPr>
            <p:ph type="title"/>
          </p:nvPr>
        </p:nvSpPr>
        <p:spPr/>
        <p:txBody>
          <a:bodyPr/>
          <a:lstStyle/>
          <a:p>
            <a:r>
              <a:rPr lang="en-US" sz="4000" dirty="0"/>
              <a:t>Read Disturbance in DRAM (I)</a:t>
            </a:r>
          </a:p>
        </p:txBody>
      </p:sp>
      <p:sp>
        <p:nvSpPr>
          <p:cNvPr id="3" name="Content Placeholder 2">
            <a:extLst>
              <a:ext uri="{FF2B5EF4-FFF2-40B4-BE49-F238E27FC236}">
                <a16:creationId xmlns:a16="http://schemas.microsoft.com/office/drawing/2014/main" id="{74728BAC-16D7-4E6A-4979-4AF523A503A0}"/>
              </a:ext>
            </a:extLst>
          </p:cNvPr>
          <p:cNvSpPr>
            <a:spLocks noGrp="1"/>
          </p:cNvSpPr>
          <p:nvPr>
            <p:ph idx="1"/>
          </p:nvPr>
        </p:nvSpPr>
        <p:spPr>
          <a:xfrm>
            <a:off x="0" y="770468"/>
            <a:ext cx="9143999" cy="857604"/>
          </a:xfrm>
        </p:spPr>
        <p:txBody>
          <a:bodyPr/>
          <a:lstStyle/>
          <a:p>
            <a:pPr>
              <a:spcBef>
                <a:spcPts val="400"/>
              </a:spcBef>
            </a:pPr>
            <a:r>
              <a:rPr lang="en-GB" dirty="0"/>
              <a:t>Read disturbance in DRAM </a:t>
            </a:r>
            <a:r>
              <a:rPr lang="en-GB" dirty="0">
                <a:solidFill>
                  <a:srgbClr val="C00000"/>
                </a:solidFill>
              </a:rPr>
              <a:t>breaks memory isolation</a:t>
            </a:r>
          </a:p>
          <a:p>
            <a:pPr>
              <a:spcBef>
                <a:spcPts val="400"/>
              </a:spcBef>
            </a:pPr>
            <a:r>
              <a:rPr lang="en-GB" dirty="0"/>
              <a:t>Prominent example: </a:t>
            </a:r>
            <a:r>
              <a:rPr lang="en-GB" dirty="0" err="1">
                <a:solidFill>
                  <a:schemeClr val="accent6">
                    <a:lumMod val="75000"/>
                  </a:schemeClr>
                </a:solidFill>
              </a:rPr>
              <a:t>RowHammer</a:t>
            </a:r>
            <a:endParaRPr lang="en-GB" dirty="0">
              <a:solidFill>
                <a:schemeClr val="accent6">
                  <a:lumMod val="75000"/>
                </a:schemeClr>
              </a:solidFill>
            </a:endParaRPr>
          </a:p>
          <a:p>
            <a:endParaRPr lang="en-US" dirty="0"/>
          </a:p>
        </p:txBody>
      </p:sp>
      <p:sp>
        <p:nvSpPr>
          <p:cNvPr id="89" name="TextBox 88">
            <a:extLst>
              <a:ext uri="{FF2B5EF4-FFF2-40B4-BE49-F238E27FC236}">
                <a16:creationId xmlns:a16="http://schemas.microsoft.com/office/drawing/2014/main" id="{19973024-C54E-73A1-69DD-287B0F91BBE4}"/>
              </a:ext>
            </a:extLst>
          </p:cNvPr>
          <p:cNvSpPr txBox="1"/>
          <p:nvPr/>
        </p:nvSpPr>
        <p:spPr>
          <a:xfrm>
            <a:off x="2032124" y="3400565"/>
            <a:ext cx="1137231" cy="369332"/>
          </a:xfrm>
          <a:prstGeom prst="rect">
            <a:avLst/>
          </a:prstGeom>
          <a:noFill/>
        </p:spPr>
        <p:txBody>
          <a:bodyPr wrap="square" rtlCol="0">
            <a:spAutoFit/>
          </a:bodyPr>
          <a:lstStyle/>
          <a:p>
            <a:r>
              <a:rPr lang="en-US" dirty="0">
                <a:latin typeface="+mj-lt"/>
              </a:rPr>
              <a:t>Subarray</a:t>
            </a:r>
          </a:p>
        </p:txBody>
      </p:sp>
      <p:sp>
        <p:nvSpPr>
          <p:cNvPr id="91" name="TextBox 90">
            <a:extLst>
              <a:ext uri="{FF2B5EF4-FFF2-40B4-BE49-F238E27FC236}">
                <a16:creationId xmlns:a16="http://schemas.microsoft.com/office/drawing/2014/main" id="{3EFABECE-BDEC-B732-67EE-B07896481A0A}"/>
              </a:ext>
            </a:extLst>
          </p:cNvPr>
          <p:cNvSpPr txBox="1"/>
          <p:nvPr/>
        </p:nvSpPr>
        <p:spPr>
          <a:xfrm>
            <a:off x="5587438" y="2606017"/>
            <a:ext cx="1253548" cy="369332"/>
          </a:xfrm>
          <a:prstGeom prst="rect">
            <a:avLst/>
          </a:prstGeom>
          <a:noFill/>
        </p:spPr>
        <p:txBody>
          <a:bodyPr wrap="none" rtlCol="0">
            <a:spAutoFit/>
          </a:bodyPr>
          <a:lstStyle/>
          <a:p>
            <a:r>
              <a:rPr lang="en-US" b="1" dirty="0"/>
              <a:t>DRAM Cell</a:t>
            </a:r>
          </a:p>
        </p:txBody>
      </p:sp>
      <p:sp>
        <p:nvSpPr>
          <p:cNvPr id="99" name="TextBox 98">
            <a:extLst>
              <a:ext uri="{FF2B5EF4-FFF2-40B4-BE49-F238E27FC236}">
                <a16:creationId xmlns:a16="http://schemas.microsoft.com/office/drawing/2014/main" id="{C506E902-3004-297A-870E-90604E477CA9}"/>
              </a:ext>
            </a:extLst>
          </p:cNvPr>
          <p:cNvSpPr txBox="1"/>
          <p:nvPr/>
        </p:nvSpPr>
        <p:spPr>
          <a:xfrm>
            <a:off x="5752752" y="3793162"/>
            <a:ext cx="1284967" cy="369332"/>
          </a:xfrm>
          <a:prstGeom prst="rect">
            <a:avLst/>
          </a:prstGeom>
          <a:noFill/>
        </p:spPr>
        <p:txBody>
          <a:bodyPr wrap="none" rtlCol="0">
            <a:spAutoFit/>
          </a:bodyPr>
          <a:lstStyle/>
          <a:p>
            <a:r>
              <a:rPr lang="en-US" b="1" dirty="0">
                <a:solidFill>
                  <a:schemeClr val="accent6"/>
                </a:solidFill>
              </a:rPr>
              <a:t>DRAM Row</a:t>
            </a:r>
          </a:p>
        </p:txBody>
      </p:sp>
      <p:sp>
        <p:nvSpPr>
          <p:cNvPr id="101" name="TextBox 100">
            <a:extLst>
              <a:ext uri="{FF2B5EF4-FFF2-40B4-BE49-F238E27FC236}">
                <a16:creationId xmlns:a16="http://schemas.microsoft.com/office/drawing/2014/main" id="{54CE15D8-DCAF-767D-413B-E998E9AFF51A}"/>
              </a:ext>
            </a:extLst>
          </p:cNvPr>
          <p:cNvSpPr txBox="1"/>
          <p:nvPr/>
        </p:nvSpPr>
        <p:spPr>
          <a:xfrm>
            <a:off x="5830231" y="3186508"/>
            <a:ext cx="1636822" cy="369332"/>
          </a:xfrm>
          <a:prstGeom prst="rect">
            <a:avLst/>
          </a:prstGeom>
          <a:noFill/>
        </p:spPr>
        <p:txBody>
          <a:bodyPr wrap="square" rtlCol="0">
            <a:spAutoFit/>
          </a:bodyPr>
          <a:lstStyle/>
          <a:p>
            <a:r>
              <a:rPr lang="en-US" b="1" dirty="0">
                <a:solidFill>
                  <a:schemeClr val="accent1"/>
                </a:solidFill>
              </a:rPr>
              <a:t>DRAM Column</a:t>
            </a:r>
          </a:p>
        </p:txBody>
      </p:sp>
      <p:sp>
        <p:nvSpPr>
          <p:cNvPr id="108" name="TextBox 107">
            <a:extLst>
              <a:ext uri="{FF2B5EF4-FFF2-40B4-BE49-F238E27FC236}">
                <a16:creationId xmlns:a16="http://schemas.microsoft.com/office/drawing/2014/main" id="{6790DA0F-2946-6203-C8D2-9311B075722D}"/>
              </a:ext>
            </a:extLst>
          </p:cNvPr>
          <p:cNvSpPr txBox="1"/>
          <p:nvPr/>
        </p:nvSpPr>
        <p:spPr>
          <a:xfrm>
            <a:off x="5710083" y="4126608"/>
            <a:ext cx="1091966" cy="646331"/>
          </a:xfrm>
          <a:prstGeom prst="rect">
            <a:avLst/>
          </a:prstGeom>
          <a:noFill/>
        </p:spPr>
        <p:txBody>
          <a:bodyPr wrap="none" rtlCol="0">
            <a:spAutoFit/>
          </a:bodyPr>
          <a:lstStyle/>
          <a:p>
            <a:pPr algn="ctr"/>
            <a:r>
              <a:rPr lang="en-US" b="1" dirty="0">
                <a:solidFill>
                  <a:schemeClr val="accent5"/>
                </a:solidFill>
              </a:rPr>
              <a:t>Sense </a:t>
            </a:r>
            <a:br>
              <a:rPr lang="en-US" b="1" dirty="0">
                <a:solidFill>
                  <a:schemeClr val="accent5"/>
                </a:solidFill>
              </a:rPr>
            </a:br>
            <a:r>
              <a:rPr lang="en-US" b="1" dirty="0">
                <a:solidFill>
                  <a:schemeClr val="accent5"/>
                </a:solidFill>
              </a:rPr>
              <a:t>Amplifier</a:t>
            </a:r>
          </a:p>
        </p:txBody>
      </p:sp>
      <p:sp>
        <p:nvSpPr>
          <p:cNvPr id="68" name="TextBox 67">
            <a:extLst>
              <a:ext uri="{FF2B5EF4-FFF2-40B4-BE49-F238E27FC236}">
                <a16:creationId xmlns:a16="http://schemas.microsoft.com/office/drawing/2014/main" id="{E38277FF-5B88-30CD-CF85-D486964310ED}"/>
              </a:ext>
            </a:extLst>
          </p:cNvPr>
          <p:cNvSpPr txBox="1"/>
          <p:nvPr/>
        </p:nvSpPr>
        <p:spPr>
          <a:xfrm>
            <a:off x="2032124" y="1769811"/>
            <a:ext cx="1137231" cy="369332"/>
          </a:xfrm>
          <a:prstGeom prst="rect">
            <a:avLst/>
          </a:prstGeom>
          <a:noFill/>
        </p:spPr>
        <p:txBody>
          <a:bodyPr wrap="square" rtlCol="0">
            <a:spAutoFit/>
          </a:bodyPr>
          <a:lstStyle/>
          <a:p>
            <a:r>
              <a:rPr lang="en-US" dirty="0">
                <a:latin typeface="+mj-lt"/>
              </a:rPr>
              <a:t>Subarray</a:t>
            </a:r>
          </a:p>
        </p:txBody>
      </p:sp>
      <p:sp>
        <p:nvSpPr>
          <p:cNvPr id="70" name="TextBox 69">
            <a:extLst>
              <a:ext uri="{FF2B5EF4-FFF2-40B4-BE49-F238E27FC236}">
                <a16:creationId xmlns:a16="http://schemas.microsoft.com/office/drawing/2014/main" id="{973CB405-9464-1AE4-3BE4-F76C105F9E44}"/>
              </a:ext>
            </a:extLst>
          </p:cNvPr>
          <p:cNvSpPr txBox="1"/>
          <p:nvPr/>
        </p:nvSpPr>
        <p:spPr>
          <a:xfrm>
            <a:off x="2032124" y="4932436"/>
            <a:ext cx="1137231" cy="369332"/>
          </a:xfrm>
          <a:prstGeom prst="rect">
            <a:avLst/>
          </a:prstGeom>
          <a:noFill/>
        </p:spPr>
        <p:txBody>
          <a:bodyPr wrap="square" rtlCol="0">
            <a:spAutoFit/>
          </a:bodyPr>
          <a:lstStyle/>
          <a:p>
            <a:r>
              <a:rPr lang="en-US" dirty="0">
                <a:latin typeface="+mj-lt"/>
              </a:rPr>
              <a:t>Subarray</a:t>
            </a:r>
          </a:p>
        </p:txBody>
      </p:sp>
      <p:sp>
        <p:nvSpPr>
          <p:cNvPr id="83" name="Left Brace 82">
            <a:extLst>
              <a:ext uri="{FF2B5EF4-FFF2-40B4-BE49-F238E27FC236}">
                <a16:creationId xmlns:a16="http://schemas.microsoft.com/office/drawing/2014/main" id="{D2D05322-403E-8801-0FB8-CED1F5760498}"/>
              </a:ext>
            </a:extLst>
          </p:cNvPr>
          <p:cNvSpPr/>
          <p:nvPr/>
        </p:nvSpPr>
        <p:spPr>
          <a:xfrm>
            <a:off x="3059829" y="2889984"/>
            <a:ext cx="306412" cy="1384267"/>
          </a:xfrm>
          <a:prstGeom prst="leftBrace">
            <a:avLst>
              <a:gd name="adj1" fmla="val 49578"/>
              <a:gd name="adj2" fmla="val 50000"/>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90" name="Curved Connector 89">
            <a:extLst>
              <a:ext uri="{FF2B5EF4-FFF2-40B4-BE49-F238E27FC236}">
                <a16:creationId xmlns:a16="http://schemas.microsoft.com/office/drawing/2014/main" id="{F1A07FB5-2330-A8D5-90A4-5AF5159D1BD4}"/>
              </a:ext>
            </a:extLst>
          </p:cNvPr>
          <p:cNvCxnSpPr>
            <a:cxnSpLocks/>
          </p:cNvCxnSpPr>
          <p:nvPr/>
        </p:nvCxnSpPr>
        <p:spPr>
          <a:xfrm rot="5400000" flipH="1" flipV="1">
            <a:off x="5364791" y="2689666"/>
            <a:ext cx="140143" cy="343129"/>
          </a:xfrm>
          <a:prstGeom prst="curvedConnector2">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6" name="Curved Connector 105">
            <a:extLst>
              <a:ext uri="{FF2B5EF4-FFF2-40B4-BE49-F238E27FC236}">
                <a16:creationId xmlns:a16="http://schemas.microsoft.com/office/drawing/2014/main" id="{FF5FBFCD-17DA-92A5-6BE1-8B40E0E7499F}"/>
              </a:ext>
            </a:extLst>
          </p:cNvPr>
          <p:cNvCxnSpPr>
            <a:cxnSpLocks/>
          </p:cNvCxnSpPr>
          <p:nvPr/>
        </p:nvCxnSpPr>
        <p:spPr>
          <a:xfrm flipV="1">
            <a:off x="5442102" y="4378132"/>
            <a:ext cx="421609" cy="190302"/>
          </a:xfrm>
          <a:prstGeom prst="curvedConnector3">
            <a:avLst>
              <a:gd name="adj1" fmla="val 50000"/>
            </a:avLst>
          </a:prstGeom>
          <a:ln w="3810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sp>
        <p:nvSpPr>
          <p:cNvPr id="67" name="Left Brace 66">
            <a:extLst>
              <a:ext uri="{FF2B5EF4-FFF2-40B4-BE49-F238E27FC236}">
                <a16:creationId xmlns:a16="http://schemas.microsoft.com/office/drawing/2014/main" id="{CD4424EC-7489-DD0D-1C13-8E191C384D2D}"/>
              </a:ext>
            </a:extLst>
          </p:cNvPr>
          <p:cNvSpPr/>
          <p:nvPr/>
        </p:nvSpPr>
        <p:spPr>
          <a:xfrm>
            <a:off x="3059829" y="1600000"/>
            <a:ext cx="306412" cy="729256"/>
          </a:xfrm>
          <a:prstGeom prst="leftBrace">
            <a:avLst>
              <a:gd name="adj1" fmla="val 49578"/>
              <a:gd name="adj2" fmla="val 50000"/>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9" name="Left Brace 68">
            <a:extLst>
              <a:ext uri="{FF2B5EF4-FFF2-40B4-BE49-F238E27FC236}">
                <a16:creationId xmlns:a16="http://schemas.microsoft.com/office/drawing/2014/main" id="{24963521-0E55-E893-031D-8DFA4E26F7DE}"/>
              </a:ext>
            </a:extLst>
          </p:cNvPr>
          <p:cNvSpPr/>
          <p:nvPr/>
        </p:nvSpPr>
        <p:spPr>
          <a:xfrm>
            <a:off x="3059829" y="4782986"/>
            <a:ext cx="306412" cy="678124"/>
          </a:xfrm>
          <a:prstGeom prst="leftBrace">
            <a:avLst>
              <a:gd name="adj1" fmla="val 49578"/>
              <a:gd name="adj2" fmla="val 50000"/>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98" name="Düz Bağlayıcı 440">
            <a:extLst>
              <a:ext uri="{FF2B5EF4-FFF2-40B4-BE49-F238E27FC236}">
                <a16:creationId xmlns:a16="http://schemas.microsoft.com/office/drawing/2014/main" id="{3E875353-7309-A3C2-EEB2-FEEE90639116}"/>
              </a:ext>
            </a:extLst>
          </p:cNvPr>
          <p:cNvCxnSpPr>
            <a:cxnSpLocks/>
          </p:cNvCxnSpPr>
          <p:nvPr/>
        </p:nvCxnSpPr>
        <p:spPr>
          <a:xfrm flipH="1">
            <a:off x="3426919" y="4111971"/>
            <a:ext cx="2000509" cy="0"/>
          </a:xfrm>
          <a:prstGeom prst="line">
            <a:avLst/>
          </a:prstGeom>
          <a:ln w="57150" cap="rnd">
            <a:solidFill>
              <a:schemeClr val="accent6"/>
            </a:solidFill>
            <a:prstDash val="solid"/>
          </a:ln>
        </p:spPr>
        <p:style>
          <a:lnRef idx="1">
            <a:schemeClr val="accent1"/>
          </a:lnRef>
          <a:fillRef idx="0">
            <a:schemeClr val="accent1"/>
          </a:fillRef>
          <a:effectRef idx="0">
            <a:schemeClr val="accent1"/>
          </a:effectRef>
          <a:fontRef idx="minor">
            <a:schemeClr val="tx1"/>
          </a:fontRef>
        </p:style>
      </p:cxnSp>
      <p:cxnSp>
        <p:nvCxnSpPr>
          <p:cNvPr id="103" name="Düz Bağlayıcı 440">
            <a:extLst>
              <a:ext uri="{FF2B5EF4-FFF2-40B4-BE49-F238E27FC236}">
                <a16:creationId xmlns:a16="http://schemas.microsoft.com/office/drawing/2014/main" id="{F55A04D8-9F6B-9CCF-D040-08F8A33E1C40}"/>
              </a:ext>
            </a:extLst>
          </p:cNvPr>
          <p:cNvCxnSpPr>
            <a:cxnSpLocks/>
          </p:cNvCxnSpPr>
          <p:nvPr/>
        </p:nvCxnSpPr>
        <p:spPr>
          <a:xfrm flipV="1">
            <a:off x="5179022" y="2794357"/>
            <a:ext cx="0" cy="1522966"/>
          </a:xfrm>
          <a:prstGeom prst="line">
            <a:avLst/>
          </a:prstGeom>
          <a:ln w="57150" cap="rnd">
            <a:solidFill>
              <a:schemeClr val="accent1"/>
            </a:solidFill>
            <a:prstDash val="solid"/>
          </a:ln>
        </p:spPr>
        <p:style>
          <a:lnRef idx="1">
            <a:schemeClr val="accent1"/>
          </a:lnRef>
          <a:fillRef idx="0">
            <a:schemeClr val="accent1"/>
          </a:fillRef>
          <a:effectRef idx="0">
            <a:schemeClr val="accent1"/>
          </a:effectRef>
          <a:fontRef idx="minor">
            <a:schemeClr val="tx1"/>
          </a:fontRef>
        </p:style>
      </p:cxnSp>
      <p:cxnSp>
        <p:nvCxnSpPr>
          <p:cNvPr id="105" name="Curved Connector 104">
            <a:extLst>
              <a:ext uri="{FF2B5EF4-FFF2-40B4-BE49-F238E27FC236}">
                <a16:creationId xmlns:a16="http://schemas.microsoft.com/office/drawing/2014/main" id="{9A17A4A9-B1A6-F6D0-A75D-AAF166DF2129}"/>
              </a:ext>
            </a:extLst>
          </p:cNvPr>
          <p:cNvCxnSpPr>
            <a:cxnSpLocks/>
          </p:cNvCxnSpPr>
          <p:nvPr/>
        </p:nvCxnSpPr>
        <p:spPr>
          <a:xfrm rot="5400000" flipH="1" flipV="1">
            <a:off x="5426386" y="3111111"/>
            <a:ext cx="184666" cy="689984"/>
          </a:xfrm>
          <a:prstGeom prst="curvedConnector2">
            <a:avLst/>
          </a:prstGeom>
          <a:ln w="381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97" name="Curved Connector 96">
            <a:extLst>
              <a:ext uri="{FF2B5EF4-FFF2-40B4-BE49-F238E27FC236}">
                <a16:creationId xmlns:a16="http://schemas.microsoft.com/office/drawing/2014/main" id="{289C67AD-5C1F-61E2-0492-CE3B609041CE}"/>
              </a:ext>
            </a:extLst>
          </p:cNvPr>
          <p:cNvCxnSpPr>
            <a:cxnSpLocks/>
          </p:cNvCxnSpPr>
          <p:nvPr/>
        </p:nvCxnSpPr>
        <p:spPr>
          <a:xfrm rot="5400000" flipH="1" flipV="1">
            <a:off x="5527649" y="3876335"/>
            <a:ext cx="140143" cy="343129"/>
          </a:xfrm>
          <a:prstGeom prst="curvedConnector2">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59155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70"/>
                                        </p:tgtEl>
                                        <p:attrNameLst>
                                          <p:attrName>style.visibility</p:attrName>
                                        </p:attrNameLst>
                                      </p:cBhvr>
                                      <p:to>
                                        <p:strVal val="visible"/>
                                      </p:to>
                                    </p:set>
                                  </p:childTnLst>
                                </p:cTn>
                              </p:par>
                            </p:childTnLst>
                          </p:cTn>
                        </p:par>
                        <p:par>
                          <p:cTn id="29" fill="hold">
                            <p:stCondLst>
                              <p:cond delay="0"/>
                            </p:stCondLst>
                            <p:childTnLst>
                              <p:par>
                                <p:cTn id="30" presetID="10" presetClass="entr" presetSubtype="0" fill="hold" nodeType="afterEffect">
                                  <p:stCondLst>
                                    <p:cond delay="0"/>
                                  </p:stCondLst>
                                  <p:childTnLst>
                                    <p:set>
                                      <p:cBhvr>
                                        <p:cTn id="31" dur="1" fill="hold">
                                          <p:stCondLst>
                                            <p:cond delay="0"/>
                                          </p:stCondLst>
                                        </p:cTn>
                                        <p:tgtEl>
                                          <p:spTgt spid="90"/>
                                        </p:tgtEl>
                                        <p:attrNameLst>
                                          <p:attrName>style.visibility</p:attrName>
                                        </p:attrNameLst>
                                      </p:cBhvr>
                                      <p:to>
                                        <p:strVal val="visible"/>
                                      </p:to>
                                    </p:set>
                                    <p:animEffect transition="in" filter="fade">
                                      <p:cBhvr>
                                        <p:cTn id="32" dur="500"/>
                                        <p:tgtEl>
                                          <p:spTgt spid="90"/>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91"/>
                                        </p:tgtEl>
                                        <p:attrNameLst>
                                          <p:attrName>style.visibility</p:attrName>
                                        </p:attrNameLst>
                                      </p:cBhvr>
                                      <p:to>
                                        <p:strVal val="visible"/>
                                      </p:to>
                                    </p:set>
                                    <p:animEffect transition="in" filter="fade">
                                      <p:cBhvr>
                                        <p:cTn id="35" dur="500"/>
                                        <p:tgtEl>
                                          <p:spTgt spid="91"/>
                                        </p:tgtEl>
                                      </p:cBhvr>
                                    </p:animEffect>
                                  </p:childTnLst>
                                </p:cTn>
                              </p:par>
                            </p:childTnLst>
                          </p:cTn>
                        </p:par>
                        <p:par>
                          <p:cTn id="36" fill="hold">
                            <p:stCondLst>
                              <p:cond delay="500"/>
                            </p:stCondLst>
                            <p:childTnLst>
                              <p:par>
                                <p:cTn id="37" presetID="10" presetClass="entr" presetSubtype="0" fill="hold" nodeType="afterEffect">
                                  <p:stCondLst>
                                    <p:cond delay="0"/>
                                  </p:stCondLst>
                                  <p:childTnLst>
                                    <p:set>
                                      <p:cBhvr>
                                        <p:cTn id="38" dur="1" fill="hold">
                                          <p:stCondLst>
                                            <p:cond delay="0"/>
                                          </p:stCondLst>
                                        </p:cTn>
                                        <p:tgtEl>
                                          <p:spTgt spid="103"/>
                                        </p:tgtEl>
                                        <p:attrNameLst>
                                          <p:attrName>style.visibility</p:attrName>
                                        </p:attrNameLst>
                                      </p:cBhvr>
                                      <p:to>
                                        <p:strVal val="visible"/>
                                      </p:to>
                                    </p:set>
                                    <p:animEffect transition="in" filter="fade">
                                      <p:cBhvr>
                                        <p:cTn id="39" dur="250"/>
                                        <p:tgtEl>
                                          <p:spTgt spid="103"/>
                                        </p:tgtEl>
                                      </p:cBhvr>
                                    </p:animEffect>
                                  </p:childTnLst>
                                </p:cTn>
                              </p:par>
                            </p:childTnLst>
                          </p:cTn>
                        </p:par>
                        <p:par>
                          <p:cTn id="40" fill="hold">
                            <p:stCondLst>
                              <p:cond delay="750"/>
                            </p:stCondLst>
                            <p:childTnLst>
                              <p:par>
                                <p:cTn id="41" presetID="10" presetClass="entr" presetSubtype="0" fill="hold" nodeType="afterEffect">
                                  <p:stCondLst>
                                    <p:cond delay="0"/>
                                  </p:stCondLst>
                                  <p:childTnLst>
                                    <p:set>
                                      <p:cBhvr>
                                        <p:cTn id="42" dur="1" fill="hold">
                                          <p:stCondLst>
                                            <p:cond delay="0"/>
                                          </p:stCondLst>
                                        </p:cTn>
                                        <p:tgtEl>
                                          <p:spTgt spid="105"/>
                                        </p:tgtEl>
                                        <p:attrNameLst>
                                          <p:attrName>style.visibility</p:attrName>
                                        </p:attrNameLst>
                                      </p:cBhvr>
                                      <p:to>
                                        <p:strVal val="visible"/>
                                      </p:to>
                                    </p:set>
                                    <p:animEffect transition="in" filter="fade">
                                      <p:cBhvr>
                                        <p:cTn id="43" dur="250"/>
                                        <p:tgtEl>
                                          <p:spTgt spid="105"/>
                                        </p:tgtEl>
                                      </p:cBhvr>
                                    </p:animEffect>
                                  </p:childTnLst>
                                </p:cTn>
                              </p:par>
                            </p:childTnLst>
                          </p:cTn>
                        </p:par>
                        <p:par>
                          <p:cTn id="44" fill="hold">
                            <p:stCondLst>
                              <p:cond delay="1000"/>
                            </p:stCondLst>
                            <p:childTnLst>
                              <p:par>
                                <p:cTn id="45" presetID="10" presetClass="entr" presetSubtype="0" fill="hold" grpId="0" nodeType="afterEffect">
                                  <p:stCondLst>
                                    <p:cond delay="0"/>
                                  </p:stCondLst>
                                  <p:childTnLst>
                                    <p:set>
                                      <p:cBhvr>
                                        <p:cTn id="46" dur="1" fill="hold">
                                          <p:stCondLst>
                                            <p:cond delay="0"/>
                                          </p:stCondLst>
                                        </p:cTn>
                                        <p:tgtEl>
                                          <p:spTgt spid="101"/>
                                        </p:tgtEl>
                                        <p:attrNameLst>
                                          <p:attrName>style.visibility</p:attrName>
                                        </p:attrNameLst>
                                      </p:cBhvr>
                                      <p:to>
                                        <p:strVal val="visible"/>
                                      </p:to>
                                    </p:set>
                                    <p:animEffect transition="in" filter="fade">
                                      <p:cBhvr>
                                        <p:cTn id="47" dur="250"/>
                                        <p:tgtEl>
                                          <p:spTgt spid="101"/>
                                        </p:tgtEl>
                                      </p:cBhvr>
                                    </p:animEffect>
                                  </p:childTnLst>
                                </p:cTn>
                              </p:par>
                            </p:childTnLst>
                          </p:cTn>
                        </p:par>
                        <p:par>
                          <p:cTn id="48" fill="hold">
                            <p:stCondLst>
                              <p:cond delay="1250"/>
                            </p:stCondLst>
                            <p:childTnLst>
                              <p:par>
                                <p:cTn id="49" presetID="10" presetClass="entr" presetSubtype="0" fill="hold" nodeType="afterEffect">
                                  <p:stCondLst>
                                    <p:cond delay="0"/>
                                  </p:stCondLst>
                                  <p:childTnLst>
                                    <p:set>
                                      <p:cBhvr>
                                        <p:cTn id="50" dur="1" fill="hold">
                                          <p:stCondLst>
                                            <p:cond delay="0"/>
                                          </p:stCondLst>
                                        </p:cTn>
                                        <p:tgtEl>
                                          <p:spTgt spid="98"/>
                                        </p:tgtEl>
                                        <p:attrNameLst>
                                          <p:attrName>style.visibility</p:attrName>
                                        </p:attrNameLst>
                                      </p:cBhvr>
                                      <p:to>
                                        <p:strVal val="visible"/>
                                      </p:to>
                                    </p:set>
                                    <p:animEffect transition="in" filter="fade">
                                      <p:cBhvr>
                                        <p:cTn id="51" dur="250"/>
                                        <p:tgtEl>
                                          <p:spTgt spid="98"/>
                                        </p:tgtEl>
                                      </p:cBhvr>
                                    </p:animEffect>
                                  </p:childTnLst>
                                </p:cTn>
                              </p:par>
                            </p:childTnLst>
                          </p:cTn>
                        </p:par>
                        <p:par>
                          <p:cTn id="52" fill="hold">
                            <p:stCondLst>
                              <p:cond delay="1500"/>
                            </p:stCondLst>
                            <p:childTnLst>
                              <p:par>
                                <p:cTn id="53" presetID="10" presetClass="entr" presetSubtype="0" fill="hold" nodeType="afterEffect">
                                  <p:stCondLst>
                                    <p:cond delay="0"/>
                                  </p:stCondLst>
                                  <p:childTnLst>
                                    <p:set>
                                      <p:cBhvr>
                                        <p:cTn id="54" dur="1" fill="hold">
                                          <p:stCondLst>
                                            <p:cond delay="0"/>
                                          </p:stCondLst>
                                        </p:cTn>
                                        <p:tgtEl>
                                          <p:spTgt spid="97"/>
                                        </p:tgtEl>
                                        <p:attrNameLst>
                                          <p:attrName>style.visibility</p:attrName>
                                        </p:attrNameLst>
                                      </p:cBhvr>
                                      <p:to>
                                        <p:strVal val="visible"/>
                                      </p:to>
                                    </p:set>
                                    <p:animEffect transition="in" filter="fade">
                                      <p:cBhvr>
                                        <p:cTn id="55" dur="250"/>
                                        <p:tgtEl>
                                          <p:spTgt spid="97"/>
                                        </p:tgtEl>
                                      </p:cBhvr>
                                    </p:animEffect>
                                  </p:childTnLst>
                                </p:cTn>
                              </p:par>
                            </p:childTnLst>
                          </p:cTn>
                        </p:par>
                        <p:par>
                          <p:cTn id="56" fill="hold">
                            <p:stCondLst>
                              <p:cond delay="1750"/>
                            </p:stCondLst>
                            <p:childTnLst>
                              <p:par>
                                <p:cTn id="57" presetID="10" presetClass="entr" presetSubtype="0" fill="hold" grpId="0" nodeType="afterEffect">
                                  <p:stCondLst>
                                    <p:cond delay="0"/>
                                  </p:stCondLst>
                                  <p:childTnLst>
                                    <p:set>
                                      <p:cBhvr>
                                        <p:cTn id="58" dur="1" fill="hold">
                                          <p:stCondLst>
                                            <p:cond delay="0"/>
                                          </p:stCondLst>
                                        </p:cTn>
                                        <p:tgtEl>
                                          <p:spTgt spid="99"/>
                                        </p:tgtEl>
                                        <p:attrNameLst>
                                          <p:attrName>style.visibility</p:attrName>
                                        </p:attrNameLst>
                                      </p:cBhvr>
                                      <p:to>
                                        <p:strVal val="visible"/>
                                      </p:to>
                                    </p:set>
                                    <p:animEffect transition="in" filter="fade">
                                      <p:cBhvr>
                                        <p:cTn id="59" dur="250"/>
                                        <p:tgtEl>
                                          <p:spTgt spid="99"/>
                                        </p:tgtEl>
                                      </p:cBhvr>
                                    </p:animEffect>
                                  </p:childTnLst>
                                </p:cTn>
                              </p:par>
                            </p:childTnLst>
                          </p:cTn>
                        </p:par>
                        <p:par>
                          <p:cTn id="60" fill="hold">
                            <p:stCondLst>
                              <p:cond delay="2000"/>
                            </p:stCondLst>
                            <p:childTnLst>
                              <p:par>
                                <p:cTn id="61" presetID="10" presetClass="entr" presetSubtype="0" fill="hold" nodeType="afterEffect">
                                  <p:stCondLst>
                                    <p:cond delay="0"/>
                                  </p:stCondLst>
                                  <p:childTnLst>
                                    <p:set>
                                      <p:cBhvr>
                                        <p:cTn id="62" dur="1" fill="hold">
                                          <p:stCondLst>
                                            <p:cond delay="0"/>
                                          </p:stCondLst>
                                        </p:cTn>
                                        <p:tgtEl>
                                          <p:spTgt spid="106"/>
                                        </p:tgtEl>
                                        <p:attrNameLst>
                                          <p:attrName>style.visibility</p:attrName>
                                        </p:attrNameLst>
                                      </p:cBhvr>
                                      <p:to>
                                        <p:strVal val="visible"/>
                                      </p:to>
                                    </p:set>
                                    <p:animEffect transition="in" filter="fade">
                                      <p:cBhvr>
                                        <p:cTn id="63" dur="500"/>
                                        <p:tgtEl>
                                          <p:spTgt spid="106"/>
                                        </p:tgtEl>
                                      </p:cBhvr>
                                    </p:animEffect>
                                  </p:childTnLst>
                                </p:cTn>
                              </p:par>
                            </p:childTnLst>
                          </p:cTn>
                        </p:par>
                        <p:par>
                          <p:cTn id="64" fill="hold">
                            <p:stCondLst>
                              <p:cond delay="2500"/>
                            </p:stCondLst>
                            <p:childTnLst>
                              <p:par>
                                <p:cTn id="65" presetID="10" presetClass="entr" presetSubtype="0" fill="hold" grpId="0" nodeType="afterEffect">
                                  <p:stCondLst>
                                    <p:cond delay="0"/>
                                  </p:stCondLst>
                                  <p:childTnLst>
                                    <p:set>
                                      <p:cBhvr>
                                        <p:cTn id="66" dur="1" fill="hold">
                                          <p:stCondLst>
                                            <p:cond delay="0"/>
                                          </p:stCondLst>
                                        </p:cTn>
                                        <p:tgtEl>
                                          <p:spTgt spid="108"/>
                                        </p:tgtEl>
                                        <p:attrNameLst>
                                          <p:attrName>style.visibility</p:attrName>
                                        </p:attrNameLst>
                                      </p:cBhvr>
                                      <p:to>
                                        <p:strVal val="visible"/>
                                      </p:to>
                                    </p:set>
                                    <p:animEffect transition="in" filter="fade">
                                      <p:cBhvr>
                                        <p:cTn id="67" dur="5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9" grpId="0"/>
      <p:bldP spid="91" grpId="0"/>
      <p:bldP spid="99" grpId="0"/>
      <p:bldP spid="101" grpId="0"/>
      <p:bldP spid="108" grpId="0"/>
      <p:bldP spid="68" grpId="0"/>
      <p:bldP spid="70" grpId="0"/>
      <p:bldP spid="83" grpId="0" animBg="1"/>
      <p:bldP spid="67" grpId="0" animBg="1"/>
      <p:bldP spid="6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2DFE3F-A3DD-6103-31B9-13B14327F639}"/>
            </a:ext>
          </a:extLst>
        </p:cNvPr>
        <p:cNvGrpSpPr/>
        <p:nvPr/>
      </p:nvGrpSpPr>
      <p:grpSpPr>
        <a:xfrm>
          <a:off x="0" y="0"/>
          <a:ext cx="0" cy="0"/>
          <a:chOff x="0" y="0"/>
          <a:chExt cx="0" cy="0"/>
        </a:xfrm>
      </p:grpSpPr>
      <p:grpSp>
        <p:nvGrpSpPr>
          <p:cNvPr id="93" name="Group 92">
            <a:extLst>
              <a:ext uri="{FF2B5EF4-FFF2-40B4-BE49-F238E27FC236}">
                <a16:creationId xmlns:a16="http://schemas.microsoft.com/office/drawing/2014/main" id="{4D871EE2-5EC4-C766-C47B-520E75D7FA63}"/>
              </a:ext>
            </a:extLst>
          </p:cNvPr>
          <p:cNvGrpSpPr/>
          <p:nvPr/>
        </p:nvGrpSpPr>
        <p:grpSpPr>
          <a:xfrm>
            <a:off x="3414760" y="1577951"/>
            <a:ext cx="2123815" cy="3922131"/>
            <a:chOff x="3414760" y="1577951"/>
            <a:chExt cx="2123815" cy="3922131"/>
          </a:xfrm>
        </p:grpSpPr>
        <p:cxnSp>
          <p:nvCxnSpPr>
            <p:cNvPr id="95" name="Düz Bağlayıcı 440">
              <a:extLst>
                <a:ext uri="{FF2B5EF4-FFF2-40B4-BE49-F238E27FC236}">
                  <a16:creationId xmlns:a16="http://schemas.microsoft.com/office/drawing/2014/main" id="{14FA380B-417A-B1F7-154F-1E1397B164BC}"/>
                </a:ext>
              </a:extLst>
            </p:cNvPr>
            <p:cNvCxnSpPr>
              <a:cxnSpLocks/>
            </p:cNvCxnSpPr>
            <p:nvPr/>
          </p:nvCxnSpPr>
          <p:spPr>
            <a:xfrm flipH="1">
              <a:off x="3434354" y="4113647"/>
              <a:ext cx="2000509" cy="0"/>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96" name="Düz Bağlayıcı 440">
              <a:extLst>
                <a:ext uri="{FF2B5EF4-FFF2-40B4-BE49-F238E27FC236}">
                  <a16:creationId xmlns:a16="http://schemas.microsoft.com/office/drawing/2014/main" id="{92F337F0-3940-7163-76C4-EC3A6EAC3B0D}"/>
                </a:ext>
              </a:extLst>
            </p:cNvPr>
            <p:cNvCxnSpPr>
              <a:cxnSpLocks/>
              <a:endCxn id="120" idx="0"/>
            </p:cNvCxnSpPr>
            <p:nvPr/>
          </p:nvCxnSpPr>
          <p:spPr>
            <a:xfrm flipV="1">
              <a:off x="5184318" y="3505480"/>
              <a:ext cx="0" cy="860911"/>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97" name="Düz Bağlayıcı 440">
              <a:extLst>
                <a:ext uri="{FF2B5EF4-FFF2-40B4-BE49-F238E27FC236}">
                  <a16:creationId xmlns:a16="http://schemas.microsoft.com/office/drawing/2014/main" id="{EFD7FD63-1B75-5974-FE77-1A9E3BAC97A8}"/>
                </a:ext>
              </a:extLst>
            </p:cNvPr>
            <p:cNvCxnSpPr>
              <a:cxnSpLocks/>
            </p:cNvCxnSpPr>
            <p:nvPr/>
          </p:nvCxnSpPr>
          <p:spPr>
            <a:xfrm flipV="1">
              <a:off x="5175610" y="1607837"/>
              <a:ext cx="0" cy="787332"/>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98" name="Düz Bağlayıcı 440">
              <a:extLst>
                <a:ext uri="{FF2B5EF4-FFF2-40B4-BE49-F238E27FC236}">
                  <a16:creationId xmlns:a16="http://schemas.microsoft.com/office/drawing/2014/main" id="{17BF2C02-83CF-9AF3-DB43-FAC45AEB552E}"/>
                </a:ext>
              </a:extLst>
            </p:cNvPr>
            <p:cNvCxnSpPr>
              <a:cxnSpLocks/>
              <a:stCxn id="107" idx="0"/>
            </p:cNvCxnSpPr>
            <p:nvPr/>
          </p:nvCxnSpPr>
          <p:spPr>
            <a:xfrm flipV="1">
              <a:off x="4685748" y="2747014"/>
              <a:ext cx="0" cy="1520396"/>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99" name="Düz Bağlayıcı 440">
              <a:extLst>
                <a:ext uri="{FF2B5EF4-FFF2-40B4-BE49-F238E27FC236}">
                  <a16:creationId xmlns:a16="http://schemas.microsoft.com/office/drawing/2014/main" id="{53BD6992-F9F4-8E97-DB66-2D4FF1A92721}"/>
                </a:ext>
              </a:extLst>
            </p:cNvPr>
            <p:cNvCxnSpPr>
              <a:cxnSpLocks/>
              <a:endCxn id="118" idx="0"/>
            </p:cNvCxnSpPr>
            <p:nvPr/>
          </p:nvCxnSpPr>
          <p:spPr>
            <a:xfrm flipV="1">
              <a:off x="4187175" y="3117118"/>
              <a:ext cx="0" cy="1249275"/>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00" name="Düz Bağlayıcı 440">
              <a:extLst>
                <a:ext uri="{FF2B5EF4-FFF2-40B4-BE49-F238E27FC236}">
                  <a16:creationId xmlns:a16="http://schemas.microsoft.com/office/drawing/2014/main" id="{AC59E272-A47E-EDCF-A617-C0FA9AF667DF}"/>
                </a:ext>
              </a:extLst>
            </p:cNvPr>
            <p:cNvCxnSpPr>
              <a:cxnSpLocks/>
              <a:stCxn id="109" idx="0"/>
            </p:cNvCxnSpPr>
            <p:nvPr/>
          </p:nvCxnSpPr>
          <p:spPr>
            <a:xfrm flipH="1" flipV="1">
              <a:off x="3683241" y="2616416"/>
              <a:ext cx="5361" cy="1650994"/>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01" name="Düz Bağlayıcı 440">
              <a:extLst>
                <a:ext uri="{FF2B5EF4-FFF2-40B4-BE49-F238E27FC236}">
                  <a16:creationId xmlns:a16="http://schemas.microsoft.com/office/drawing/2014/main" id="{55A15622-6A74-555B-42BA-ABA40E87B42E}"/>
                </a:ext>
              </a:extLst>
            </p:cNvPr>
            <p:cNvCxnSpPr>
              <a:cxnSpLocks/>
            </p:cNvCxnSpPr>
            <p:nvPr/>
          </p:nvCxnSpPr>
          <p:spPr>
            <a:xfrm flipH="1">
              <a:off x="3434354" y="3717666"/>
              <a:ext cx="2000509" cy="0"/>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102" name="Oval 101">
              <a:extLst>
                <a:ext uri="{FF2B5EF4-FFF2-40B4-BE49-F238E27FC236}">
                  <a16:creationId xmlns:a16="http://schemas.microsoft.com/office/drawing/2014/main" id="{71425B08-2EFE-066C-A2AE-B52C6ACBA8BC}"/>
                </a:ext>
              </a:extLst>
            </p:cNvPr>
            <p:cNvSpPr/>
            <p:nvPr/>
          </p:nvSpPr>
          <p:spPr>
            <a:xfrm rot="10800000">
              <a:off x="5026383" y="3556285"/>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dirty="0"/>
            </a:p>
          </p:txBody>
        </p:sp>
        <p:sp>
          <p:nvSpPr>
            <p:cNvPr id="103" name="Oval 102">
              <a:extLst>
                <a:ext uri="{FF2B5EF4-FFF2-40B4-BE49-F238E27FC236}">
                  <a16:creationId xmlns:a16="http://schemas.microsoft.com/office/drawing/2014/main" id="{A9D3E636-94F5-CE82-94BF-286C8ACAAD9C}"/>
                </a:ext>
              </a:extLst>
            </p:cNvPr>
            <p:cNvSpPr/>
            <p:nvPr/>
          </p:nvSpPr>
          <p:spPr>
            <a:xfrm rot="10800000">
              <a:off x="4527813" y="3556285"/>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04" name="Oval 103">
              <a:extLst>
                <a:ext uri="{FF2B5EF4-FFF2-40B4-BE49-F238E27FC236}">
                  <a16:creationId xmlns:a16="http://schemas.microsoft.com/office/drawing/2014/main" id="{5DA3F35C-9FA6-7EBF-30EC-90C1AFFAB1EB}"/>
                </a:ext>
              </a:extLst>
            </p:cNvPr>
            <p:cNvSpPr/>
            <p:nvPr/>
          </p:nvSpPr>
          <p:spPr>
            <a:xfrm rot="10800000">
              <a:off x="4029241" y="3556285"/>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05" name="Oval 104">
              <a:extLst>
                <a:ext uri="{FF2B5EF4-FFF2-40B4-BE49-F238E27FC236}">
                  <a16:creationId xmlns:a16="http://schemas.microsoft.com/office/drawing/2014/main" id="{FB3B31EE-C8A9-92CE-7BAC-1B165249A2CC}"/>
                </a:ext>
              </a:extLst>
            </p:cNvPr>
            <p:cNvSpPr/>
            <p:nvPr/>
          </p:nvSpPr>
          <p:spPr>
            <a:xfrm rot="10800000">
              <a:off x="3530667" y="3556285"/>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06" name="Oval 105">
              <a:extLst>
                <a:ext uri="{FF2B5EF4-FFF2-40B4-BE49-F238E27FC236}">
                  <a16:creationId xmlns:a16="http://schemas.microsoft.com/office/drawing/2014/main" id="{3DC873CC-FCBE-3061-ED9C-7BF2C27B6260}"/>
                </a:ext>
              </a:extLst>
            </p:cNvPr>
            <p:cNvSpPr/>
            <p:nvPr/>
          </p:nvSpPr>
          <p:spPr>
            <a:xfrm rot="10800000">
              <a:off x="5026383" y="3944649"/>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07" name="Oval 106">
              <a:extLst>
                <a:ext uri="{FF2B5EF4-FFF2-40B4-BE49-F238E27FC236}">
                  <a16:creationId xmlns:a16="http://schemas.microsoft.com/office/drawing/2014/main" id="{1590040F-14FE-C6F9-93B0-42C72232468F}"/>
                </a:ext>
              </a:extLst>
            </p:cNvPr>
            <p:cNvSpPr/>
            <p:nvPr/>
          </p:nvSpPr>
          <p:spPr>
            <a:xfrm rot="10800000">
              <a:off x="4527813" y="3944649"/>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08" name="Oval 107">
              <a:extLst>
                <a:ext uri="{FF2B5EF4-FFF2-40B4-BE49-F238E27FC236}">
                  <a16:creationId xmlns:a16="http://schemas.microsoft.com/office/drawing/2014/main" id="{48F01B29-AF7A-4BED-09C8-3353E5D5EE4F}"/>
                </a:ext>
              </a:extLst>
            </p:cNvPr>
            <p:cNvSpPr/>
            <p:nvPr/>
          </p:nvSpPr>
          <p:spPr>
            <a:xfrm rot="10800000">
              <a:off x="4029241" y="3944649"/>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09" name="Oval 108">
              <a:extLst>
                <a:ext uri="{FF2B5EF4-FFF2-40B4-BE49-F238E27FC236}">
                  <a16:creationId xmlns:a16="http://schemas.microsoft.com/office/drawing/2014/main" id="{37E6C989-BED2-9C3C-BDB2-EA5AE5CE2096}"/>
                </a:ext>
              </a:extLst>
            </p:cNvPr>
            <p:cNvSpPr/>
            <p:nvPr/>
          </p:nvSpPr>
          <p:spPr>
            <a:xfrm rot="10800000">
              <a:off x="3530667" y="3944649"/>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110" name="Düz Bağlayıcı 440">
              <a:extLst>
                <a:ext uri="{FF2B5EF4-FFF2-40B4-BE49-F238E27FC236}">
                  <a16:creationId xmlns:a16="http://schemas.microsoft.com/office/drawing/2014/main" id="{17BB7CB6-AFD5-17DB-2DD6-ED4F480FD6B0}"/>
                </a:ext>
              </a:extLst>
            </p:cNvPr>
            <p:cNvCxnSpPr>
              <a:cxnSpLocks/>
            </p:cNvCxnSpPr>
            <p:nvPr/>
          </p:nvCxnSpPr>
          <p:spPr>
            <a:xfrm flipV="1">
              <a:off x="4685748" y="2839184"/>
              <a:ext cx="0" cy="645522"/>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11" name="Düz Bağlayıcı 440">
              <a:extLst>
                <a:ext uri="{FF2B5EF4-FFF2-40B4-BE49-F238E27FC236}">
                  <a16:creationId xmlns:a16="http://schemas.microsoft.com/office/drawing/2014/main" id="{7BC87FF3-E9AD-5CED-C766-559B342E28EB}"/>
                </a:ext>
              </a:extLst>
            </p:cNvPr>
            <p:cNvCxnSpPr>
              <a:cxnSpLocks/>
            </p:cNvCxnSpPr>
            <p:nvPr/>
          </p:nvCxnSpPr>
          <p:spPr>
            <a:xfrm flipV="1">
              <a:off x="4187175" y="2839184"/>
              <a:ext cx="0" cy="645522"/>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12" name="Düz Bağlayıcı 440">
              <a:extLst>
                <a:ext uri="{FF2B5EF4-FFF2-40B4-BE49-F238E27FC236}">
                  <a16:creationId xmlns:a16="http://schemas.microsoft.com/office/drawing/2014/main" id="{D3CAB1AD-5140-3791-BBF1-082045525150}"/>
                </a:ext>
              </a:extLst>
            </p:cNvPr>
            <p:cNvCxnSpPr>
              <a:cxnSpLocks/>
            </p:cNvCxnSpPr>
            <p:nvPr/>
          </p:nvCxnSpPr>
          <p:spPr>
            <a:xfrm flipV="1">
              <a:off x="3688602" y="2839184"/>
              <a:ext cx="0" cy="645522"/>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13" name="Düz Bağlayıcı 440">
              <a:extLst>
                <a:ext uri="{FF2B5EF4-FFF2-40B4-BE49-F238E27FC236}">
                  <a16:creationId xmlns:a16="http://schemas.microsoft.com/office/drawing/2014/main" id="{BE608884-8970-0E5C-44E3-456169BD51F4}"/>
                </a:ext>
              </a:extLst>
            </p:cNvPr>
            <p:cNvCxnSpPr>
              <a:cxnSpLocks/>
            </p:cNvCxnSpPr>
            <p:nvPr/>
          </p:nvCxnSpPr>
          <p:spPr>
            <a:xfrm flipH="1">
              <a:off x="3434354" y="3351717"/>
              <a:ext cx="2000509" cy="0"/>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14" name="Düz Bağlayıcı 440">
              <a:extLst>
                <a:ext uri="{FF2B5EF4-FFF2-40B4-BE49-F238E27FC236}">
                  <a16:creationId xmlns:a16="http://schemas.microsoft.com/office/drawing/2014/main" id="{85D1155C-E1ED-03B5-D077-A69A72CAEDFD}"/>
                </a:ext>
              </a:extLst>
            </p:cNvPr>
            <p:cNvCxnSpPr>
              <a:cxnSpLocks/>
            </p:cNvCxnSpPr>
            <p:nvPr/>
          </p:nvCxnSpPr>
          <p:spPr>
            <a:xfrm flipV="1">
              <a:off x="5184318" y="2824241"/>
              <a:ext cx="0" cy="645522"/>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15" name="Düz Bağlayıcı 440">
              <a:extLst>
                <a:ext uri="{FF2B5EF4-FFF2-40B4-BE49-F238E27FC236}">
                  <a16:creationId xmlns:a16="http://schemas.microsoft.com/office/drawing/2014/main" id="{1A2D9181-A60D-3749-EBEE-AE5D4962C0C2}"/>
                </a:ext>
              </a:extLst>
            </p:cNvPr>
            <p:cNvCxnSpPr>
              <a:cxnSpLocks/>
            </p:cNvCxnSpPr>
            <p:nvPr/>
          </p:nvCxnSpPr>
          <p:spPr>
            <a:xfrm flipH="1">
              <a:off x="3434354" y="2955737"/>
              <a:ext cx="2000509" cy="0"/>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116" name="Oval 115">
              <a:extLst>
                <a:ext uri="{FF2B5EF4-FFF2-40B4-BE49-F238E27FC236}">
                  <a16:creationId xmlns:a16="http://schemas.microsoft.com/office/drawing/2014/main" id="{BF8A8BD0-BD56-7DBF-A69B-CEC7597C7C70}"/>
                </a:ext>
              </a:extLst>
            </p:cNvPr>
            <p:cNvSpPr/>
            <p:nvPr/>
          </p:nvSpPr>
          <p:spPr>
            <a:xfrm rot="10800000">
              <a:off x="5026383" y="2794357"/>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dirty="0"/>
            </a:p>
          </p:txBody>
        </p:sp>
        <p:sp>
          <p:nvSpPr>
            <p:cNvPr id="117" name="Oval 116">
              <a:extLst>
                <a:ext uri="{FF2B5EF4-FFF2-40B4-BE49-F238E27FC236}">
                  <a16:creationId xmlns:a16="http://schemas.microsoft.com/office/drawing/2014/main" id="{C0981093-CA37-FAC4-2657-8DFB5D106FC7}"/>
                </a:ext>
              </a:extLst>
            </p:cNvPr>
            <p:cNvSpPr/>
            <p:nvPr/>
          </p:nvSpPr>
          <p:spPr>
            <a:xfrm rot="10800000">
              <a:off x="4527813" y="2794357"/>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18" name="Oval 117">
              <a:extLst>
                <a:ext uri="{FF2B5EF4-FFF2-40B4-BE49-F238E27FC236}">
                  <a16:creationId xmlns:a16="http://schemas.microsoft.com/office/drawing/2014/main" id="{17E08F6A-3027-2BF4-0865-630D60E71AD1}"/>
                </a:ext>
              </a:extLst>
            </p:cNvPr>
            <p:cNvSpPr/>
            <p:nvPr/>
          </p:nvSpPr>
          <p:spPr>
            <a:xfrm rot="10800000">
              <a:off x="4029241" y="2794357"/>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19" name="Oval 118">
              <a:extLst>
                <a:ext uri="{FF2B5EF4-FFF2-40B4-BE49-F238E27FC236}">
                  <a16:creationId xmlns:a16="http://schemas.microsoft.com/office/drawing/2014/main" id="{79B4B95D-DD07-83B8-57D5-722871CA81A0}"/>
                </a:ext>
              </a:extLst>
            </p:cNvPr>
            <p:cNvSpPr/>
            <p:nvPr/>
          </p:nvSpPr>
          <p:spPr>
            <a:xfrm rot="10800000">
              <a:off x="3530667" y="2794357"/>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20" name="Oval 119">
              <a:extLst>
                <a:ext uri="{FF2B5EF4-FFF2-40B4-BE49-F238E27FC236}">
                  <a16:creationId xmlns:a16="http://schemas.microsoft.com/office/drawing/2014/main" id="{AA3DA519-F248-6391-9C4B-D6135A301620}"/>
                </a:ext>
              </a:extLst>
            </p:cNvPr>
            <p:cNvSpPr/>
            <p:nvPr/>
          </p:nvSpPr>
          <p:spPr>
            <a:xfrm rot="10800000">
              <a:off x="5026383" y="3182719"/>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21" name="Oval 120">
              <a:extLst>
                <a:ext uri="{FF2B5EF4-FFF2-40B4-BE49-F238E27FC236}">
                  <a16:creationId xmlns:a16="http://schemas.microsoft.com/office/drawing/2014/main" id="{565A6DC4-B824-FB85-DAB2-3AD84224FD5C}"/>
                </a:ext>
              </a:extLst>
            </p:cNvPr>
            <p:cNvSpPr/>
            <p:nvPr/>
          </p:nvSpPr>
          <p:spPr>
            <a:xfrm rot="10800000">
              <a:off x="4527813" y="3182719"/>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22" name="Oval 121">
              <a:extLst>
                <a:ext uri="{FF2B5EF4-FFF2-40B4-BE49-F238E27FC236}">
                  <a16:creationId xmlns:a16="http://schemas.microsoft.com/office/drawing/2014/main" id="{CF75401B-3708-7A7A-4B4D-0E9962F53CB3}"/>
                </a:ext>
              </a:extLst>
            </p:cNvPr>
            <p:cNvSpPr/>
            <p:nvPr/>
          </p:nvSpPr>
          <p:spPr>
            <a:xfrm rot="10800000">
              <a:off x="4029241" y="3182719"/>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23" name="Oval 122">
              <a:extLst>
                <a:ext uri="{FF2B5EF4-FFF2-40B4-BE49-F238E27FC236}">
                  <a16:creationId xmlns:a16="http://schemas.microsoft.com/office/drawing/2014/main" id="{6CAEC6AE-AF01-0C42-17D5-44BD92D4D0B1}"/>
                </a:ext>
              </a:extLst>
            </p:cNvPr>
            <p:cNvSpPr/>
            <p:nvPr/>
          </p:nvSpPr>
          <p:spPr>
            <a:xfrm rot="10800000">
              <a:off x="3530667" y="3182719"/>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124" name="Düz Bağlayıcı 440">
              <a:extLst>
                <a:ext uri="{FF2B5EF4-FFF2-40B4-BE49-F238E27FC236}">
                  <a16:creationId xmlns:a16="http://schemas.microsoft.com/office/drawing/2014/main" id="{9486A48A-AB0C-762D-0233-031AA34EE0C8}"/>
                </a:ext>
              </a:extLst>
            </p:cNvPr>
            <p:cNvCxnSpPr>
              <a:cxnSpLocks/>
            </p:cNvCxnSpPr>
            <p:nvPr/>
          </p:nvCxnSpPr>
          <p:spPr>
            <a:xfrm flipV="1">
              <a:off x="4677041" y="4678239"/>
              <a:ext cx="0" cy="801069"/>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25" name="Düz Bağlayıcı 440">
              <a:extLst>
                <a:ext uri="{FF2B5EF4-FFF2-40B4-BE49-F238E27FC236}">
                  <a16:creationId xmlns:a16="http://schemas.microsoft.com/office/drawing/2014/main" id="{03C15BB0-3943-1DEF-7CAD-60D4F6E9E1E8}"/>
                </a:ext>
              </a:extLst>
            </p:cNvPr>
            <p:cNvCxnSpPr>
              <a:cxnSpLocks/>
            </p:cNvCxnSpPr>
            <p:nvPr/>
          </p:nvCxnSpPr>
          <p:spPr>
            <a:xfrm flipV="1">
              <a:off x="4178468" y="4833786"/>
              <a:ext cx="0" cy="645522"/>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26" name="Düz Bağlayıcı 440">
              <a:extLst>
                <a:ext uri="{FF2B5EF4-FFF2-40B4-BE49-F238E27FC236}">
                  <a16:creationId xmlns:a16="http://schemas.microsoft.com/office/drawing/2014/main" id="{1C23BD27-616B-6D3A-D3B0-F44BF7666DC0}"/>
                </a:ext>
              </a:extLst>
            </p:cNvPr>
            <p:cNvCxnSpPr>
              <a:cxnSpLocks/>
            </p:cNvCxnSpPr>
            <p:nvPr/>
          </p:nvCxnSpPr>
          <p:spPr>
            <a:xfrm flipV="1">
              <a:off x="3679895" y="4694246"/>
              <a:ext cx="0" cy="785062"/>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27" name="Düz Bağlayıcı 440">
              <a:extLst>
                <a:ext uri="{FF2B5EF4-FFF2-40B4-BE49-F238E27FC236}">
                  <a16:creationId xmlns:a16="http://schemas.microsoft.com/office/drawing/2014/main" id="{5008B03F-A73F-F94B-569C-D59E7F2BB0B2}"/>
                </a:ext>
              </a:extLst>
            </p:cNvPr>
            <p:cNvCxnSpPr>
              <a:cxnSpLocks/>
            </p:cNvCxnSpPr>
            <p:nvPr/>
          </p:nvCxnSpPr>
          <p:spPr>
            <a:xfrm flipH="1">
              <a:off x="3425647" y="5346319"/>
              <a:ext cx="2000509" cy="0"/>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28" name="Düz Bağlayıcı 440">
              <a:extLst>
                <a:ext uri="{FF2B5EF4-FFF2-40B4-BE49-F238E27FC236}">
                  <a16:creationId xmlns:a16="http://schemas.microsoft.com/office/drawing/2014/main" id="{FA83DCA6-1AD6-965D-D466-2AD1BC7E251D}"/>
                </a:ext>
              </a:extLst>
            </p:cNvPr>
            <p:cNvCxnSpPr>
              <a:cxnSpLocks/>
            </p:cNvCxnSpPr>
            <p:nvPr/>
          </p:nvCxnSpPr>
          <p:spPr>
            <a:xfrm flipV="1">
              <a:off x="5175610" y="4818843"/>
              <a:ext cx="0" cy="645522"/>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29" name="Düz Bağlayıcı 440">
              <a:extLst>
                <a:ext uri="{FF2B5EF4-FFF2-40B4-BE49-F238E27FC236}">
                  <a16:creationId xmlns:a16="http://schemas.microsoft.com/office/drawing/2014/main" id="{B3B14FB2-7BC2-4D2A-4A77-B4200215EB7A}"/>
                </a:ext>
              </a:extLst>
            </p:cNvPr>
            <p:cNvCxnSpPr>
              <a:cxnSpLocks/>
            </p:cNvCxnSpPr>
            <p:nvPr/>
          </p:nvCxnSpPr>
          <p:spPr>
            <a:xfrm flipH="1">
              <a:off x="3425647" y="4950338"/>
              <a:ext cx="2000509" cy="0"/>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130" name="Oval 129">
              <a:extLst>
                <a:ext uri="{FF2B5EF4-FFF2-40B4-BE49-F238E27FC236}">
                  <a16:creationId xmlns:a16="http://schemas.microsoft.com/office/drawing/2014/main" id="{2C1EBAF8-36A1-91D7-A060-4FFF70490381}"/>
                </a:ext>
              </a:extLst>
            </p:cNvPr>
            <p:cNvSpPr/>
            <p:nvPr/>
          </p:nvSpPr>
          <p:spPr>
            <a:xfrm rot="10800000">
              <a:off x="5017676" y="4788957"/>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dirty="0"/>
            </a:p>
          </p:txBody>
        </p:sp>
        <p:sp>
          <p:nvSpPr>
            <p:cNvPr id="131" name="Oval 130">
              <a:extLst>
                <a:ext uri="{FF2B5EF4-FFF2-40B4-BE49-F238E27FC236}">
                  <a16:creationId xmlns:a16="http://schemas.microsoft.com/office/drawing/2014/main" id="{D2C65AB6-D5ED-3792-7865-EB0915D31E31}"/>
                </a:ext>
              </a:extLst>
            </p:cNvPr>
            <p:cNvSpPr/>
            <p:nvPr/>
          </p:nvSpPr>
          <p:spPr>
            <a:xfrm rot="10800000">
              <a:off x="4519105" y="4788957"/>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32" name="Oval 131">
              <a:extLst>
                <a:ext uri="{FF2B5EF4-FFF2-40B4-BE49-F238E27FC236}">
                  <a16:creationId xmlns:a16="http://schemas.microsoft.com/office/drawing/2014/main" id="{F507B078-9A9C-FAC6-E4FE-28214E8BCAA3}"/>
                </a:ext>
              </a:extLst>
            </p:cNvPr>
            <p:cNvSpPr/>
            <p:nvPr/>
          </p:nvSpPr>
          <p:spPr>
            <a:xfrm rot="10800000">
              <a:off x="4020533" y="4788957"/>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33" name="Oval 132">
              <a:extLst>
                <a:ext uri="{FF2B5EF4-FFF2-40B4-BE49-F238E27FC236}">
                  <a16:creationId xmlns:a16="http://schemas.microsoft.com/office/drawing/2014/main" id="{FD79EB7D-DAA4-C90A-F685-C1133F312459}"/>
                </a:ext>
              </a:extLst>
            </p:cNvPr>
            <p:cNvSpPr/>
            <p:nvPr/>
          </p:nvSpPr>
          <p:spPr>
            <a:xfrm rot="10800000">
              <a:off x="3521960" y="4788957"/>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34" name="Oval 133">
              <a:extLst>
                <a:ext uri="{FF2B5EF4-FFF2-40B4-BE49-F238E27FC236}">
                  <a16:creationId xmlns:a16="http://schemas.microsoft.com/office/drawing/2014/main" id="{78BE58D3-6733-1CE1-C1F2-46DBC18691A2}"/>
                </a:ext>
              </a:extLst>
            </p:cNvPr>
            <p:cNvSpPr/>
            <p:nvPr/>
          </p:nvSpPr>
          <p:spPr>
            <a:xfrm rot="10800000">
              <a:off x="5017676" y="5177321"/>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35" name="Oval 134">
              <a:extLst>
                <a:ext uri="{FF2B5EF4-FFF2-40B4-BE49-F238E27FC236}">
                  <a16:creationId xmlns:a16="http://schemas.microsoft.com/office/drawing/2014/main" id="{AE22FDFF-288F-EA2A-BEFD-BE51CF62856B}"/>
                </a:ext>
              </a:extLst>
            </p:cNvPr>
            <p:cNvSpPr/>
            <p:nvPr/>
          </p:nvSpPr>
          <p:spPr>
            <a:xfrm rot="10800000">
              <a:off x="4519105" y="5177321"/>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36" name="Oval 135">
              <a:extLst>
                <a:ext uri="{FF2B5EF4-FFF2-40B4-BE49-F238E27FC236}">
                  <a16:creationId xmlns:a16="http://schemas.microsoft.com/office/drawing/2014/main" id="{8D3BAF76-C1C5-6449-A4EE-14E294DC4FBB}"/>
                </a:ext>
              </a:extLst>
            </p:cNvPr>
            <p:cNvSpPr/>
            <p:nvPr/>
          </p:nvSpPr>
          <p:spPr>
            <a:xfrm rot="10800000">
              <a:off x="4020533" y="5177321"/>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37" name="Oval 136">
              <a:extLst>
                <a:ext uri="{FF2B5EF4-FFF2-40B4-BE49-F238E27FC236}">
                  <a16:creationId xmlns:a16="http://schemas.microsoft.com/office/drawing/2014/main" id="{B355885D-2677-FEE5-D867-C4FFDA76217E}"/>
                </a:ext>
              </a:extLst>
            </p:cNvPr>
            <p:cNvSpPr/>
            <p:nvPr/>
          </p:nvSpPr>
          <p:spPr>
            <a:xfrm rot="10800000">
              <a:off x="3521960" y="5177321"/>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138" name="Düz Bağlayıcı 440">
              <a:extLst>
                <a:ext uri="{FF2B5EF4-FFF2-40B4-BE49-F238E27FC236}">
                  <a16:creationId xmlns:a16="http://schemas.microsoft.com/office/drawing/2014/main" id="{8AA449A8-EA3C-598A-48AE-3F63B0AF7EB4}"/>
                </a:ext>
              </a:extLst>
            </p:cNvPr>
            <p:cNvCxnSpPr>
              <a:cxnSpLocks/>
            </p:cNvCxnSpPr>
            <p:nvPr/>
          </p:nvCxnSpPr>
          <p:spPr>
            <a:xfrm flipV="1">
              <a:off x="4677041" y="1622779"/>
              <a:ext cx="0" cy="645522"/>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39" name="Düz Bağlayıcı 440">
              <a:extLst>
                <a:ext uri="{FF2B5EF4-FFF2-40B4-BE49-F238E27FC236}">
                  <a16:creationId xmlns:a16="http://schemas.microsoft.com/office/drawing/2014/main" id="{A71535C2-49C4-7899-F0EB-75D431F2793D}"/>
                </a:ext>
              </a:extLst>
            </p:cNvPr>
            <p:cNvCxnSpPr>
              <a:cxnSpLocks/>
            </p:cNvCxnSpPr>
            <p:nvPr/>
          </p:nvCxnSpPr>
          <p:spPr>
            <a:xfrm flipV="1">
              <a:off x="4178468" y="1622779"/>
              <a:ext cx="0" cy="772389"/>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40" name="Düz Bağlayıcı 440">
              <a:extLst>
                <a:ext uri="{FF2B5EF4-FFF2-40B4-BE49-F238E27FC236}">
                  <a16:creationId xmlns:a16="http://schemas.microsoft.com/office/drawing/2014/main" id="{F223E960-51F0-F304-15A7-9323C61F91B8}"/>
                </a:ext>
              </a:extLst>
            </p:cNvPr>
            <p:cNvCxnSpPr>
              <a:cxnSpLocks/>
            </p:cNvCxnSpPr>
            <p:nvPr/>
          </p:nvCxnSpPr>
          <p:spPr>
            <a:xfrm flipV="1">
              <a:off x="3679895" y="1622779"/>
              <a:ext cx="0" cy="645522"/>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41" name="Düz Bağlayıcı 440">
              <a:extLst>
                <a:ext uri="{FF2B5EF4-FFF2-40B4-BE49-F238E27FC236}">
                  <a16:creationId xmlns:a16="http://schemas.microsoft.com/office/drawing/2014/main" id="{29127EDA-6B62-F806-41C3-66E3B51E1521}"/>
                </a:ext>
              </a:extLst>
            </p:cNvPr>
            <p:cNvCxnSpPr>
              <a:cxnSpLocks/>
            </p:cNvCxnSpPr>
            <p:nvPr/>
          </p:nvCxnSpPr>
          <p:spPr>
            <a:xfrm flipH="1">
              <a:off x="3425647" y="2135312"/>
              <a:ext cx="2000509" cy="0"/>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42" name="Düz Bağlayıcı 440">
              <a:extLst>
                <a:ext uri="{FF2B5EF4-FFF2-40B4-BE49-F238E27FC236}">
                  <a16:creationId xmlns:a16="http://schemas.microsoft.com/office/drawing/2014/main" id="{DB60B850-A470-184A-0E99-7ED13D682DE5}"/>
                </a:ext>
              </a:extLst>
            </p:cNvPr>
            <p:cNvCxnSpPr>
              <a:cxnSpLocks/>
            </p:cNvCxnSpPr>
            <p:nvPr/>
          </p:nvCxnSpPr>
          <p:spPr>
            <a:xfrm flipH="1">
              <a:off x="3425647" y="1739332"/>
              <a:ext cx="2000509" cy="0"/>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143" name="Oval 142">
              <a:extLst>
                <a:ext uri="{FF2B5EF4-FFF2-40B4-BE49-F238E27FC236}">
                  <a16:creationId xmlns:a16="http://schemas.microsoft.com/office/drawing/2014/main" id="{D3A735CD-94EA-245C-2859-F72601959E26}"/>
                </a:ext>
              </a:extLst>
            </p:cNvPr>
            <p:cNvSpPr/>
            <p:nvPr/>
          </p:nvSpPr>
          <p:spPr>
            <a:xfrm rot="10800000">
              <a:off x="5017676" y="1577951"/>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dirty="0"/>
            </a:p>
          </p:txBody>
        </p:sp>
        <p:sp>
          <p:nvSpPr>
            <p:cNvPr id="144" name="Oval 143">
              <a:extLst>
                <a:ext uri="{FF2B5EF4-FFF2-40B4-BE49-F238E27FC236}">
                  <a16:creationId xmlns:a16="http://schemas.microsoft.com/office/drawing/2014/main" id="{6A13F653-800C-DA05-F809-313001560888}"/>
                </a:ext>
              </a:extLst>
            </p:cNvPr>
            <p:cNvSpPr/>
            <p:nvPr/>
          </p:nvSpPr>
          <p:spPr>
            <a:xfrm rot="10800000">
              <a:off x="4519105" y="1577951"/>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45" name="Oval 144">
              <a:extLst>
                <a:ext uri="{FF2B5EF4-FFF2-40B4-BE49-F238E27FC236}">
                  <a16:creationId xmlns:a16="http://schemas.microsoft.com/office/drawing/2014/main" id="{A70E145A-673B-0762-8A76-E0FE4D5E69E0}"/>
                </a:ext>
              </a:extLst>
            </p:cNvPr>
            <p:cNvSpPr/>
            <p:nvPr/>
          </p:nvSpPr>
          <p:spPr>
            <a:xfrm rot="10800000">
              <a:off x="4020533" y="1577951"/>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46" name="Oval 145">
              <a:extLst>
                <a:ext uri="{FF2B5EF4-FFF2-40B4-BE49-F238E27FC236}">
                  <a16:creationId xmlns:a16="http://schemas.microsoft.com/office/drawing/2014/main" id="{9846E4EF-6875-3410-201E-30534FC4292F}"/>
                </a:ext>
              </a:extLst>
            </p:cNvPr>
            <p:cNvSpPr/>
            <p:nvPr/>
          </p:nvSpPr>
          <p:spPr>
            <a:xfrm rot="10800000">
              <a:off x="3521960" y="1577951"/>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47" name="Oval 146">
              <a:extLst>
                <a:ext uri="{FF2B5EF4-FFF2-40B4-BE49-F238E27FC236}">
                  <a16:creationId xmlns:a16="http://schemas.microsoft.com/office/drawing/2014/main" id="{634E1653-A92A-2BCA-5772-11596738AFBF}"/>
                </a:ext>
              </a:extLst>
            </p:cNvPr>
            <p:cNvSpPr/>
            <p:nvPr/>
          </p:nvSpPr>
          <p:spPr>
            <a:xfrm rot="10800000">
              <a:off x="5017676" y="1966315"/>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48" name="Oval 147">
              <a:extLst>
                <a:ext uri="{FF2B5EF4-FFF2-40B4-BE49-F238E27FC236}">
                  <a16:creationId xmlns:a16="http://schemas.microsoft.com/office/drawing/2014/main" id="{5CD2EBFC-785D-47C6-0E45-CA9753F8242C}"/>
                </a:ext>
              </a:extLst>
            </p:cNvPr>
            <p:cNvSpPr/>
            <p:nvPr/>
          </p:nvSpPr>
          <p:spPr>
            <a:xfrm rot="10800000">
              <a:off x="4519105" y="1966315"/>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49" name="Oval 148">
              <a:extLst>
                <a:ext uri="{FF2B5EF4-FFF2-40B4-BE49-F238E27FC236}">
                  <a16:creationId xmlns:a16="http://schemas.microsoft.com/office/drawing/2014/main" id="{8FE7D98D-1108-8EB5-D7E7-804C5C2C00B1}"/>
                </a:ext>
              </a:extLst>
            </p:cNvPr>
            <p:cNvSpPr/>
            <p:nvPr/>
          </p:nvSpPr>
          <p:spPr>
            <a:xfrm rot="10800000">
              <a:off x="4020533" y="1966315"/>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50" name="Oval 149">
              <a:extLst>
                <a:ext uri="{FF2B5EF4-FFF2-40B4-BE49-F238E27FC236}">
                  <a16:creationId xmlns:a16="http://schemas.microsoft.com/office/drawing/2014/main" id="{9B69ED48-A0FD-5884-9AD5-8EB40D3EB2C1}"/>
                </a:ext>
              </a:extLst>
            </p:cNvPr>
            <p:cNvSpPr/>
            <p:nvPr/>
          </p:nvSpPr>
          <p:spPr>
            <a:xfrm rot="10800000">
              <a:off x="3521960" y="1966315"/>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51" name="Dikdörtgen 256">
              <a:extLst>
                <a:ext uri="{FF2B5EF4-FFF2-40B4-BE49-F238E27FC236}">
                  <a16:creationId xmlns:a16="http://schemas.microsoft.com/office/drawing/2014/main" id="{5A389C8A-1248-A14B-8BBF-0E0BCADFC992}"/>
                </a:ext>
              </a:extLst>
            </p:cNvPr>
            <p:cNvSpPr/>
            <p:nvPr/>
          </p:nvSpPr>
          <p:spPr>
            <a:xfrm>
              <a:off x="4523281" y="4336655"/>
              <a:ext cx="911582" cy="365760"/>
            </a:xfrm>
            <a:prstGeom prst="roundRect">
              <a:avLst/>
            </a:prstGeom>
            <a:solidFill>
              <a:schemeClr val="accent5"/>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bg1"/>
                </a:solidFill>
                <a:latin typeface="Aptos Display" panose="020B0004020202020204" pitchFamily="34" charset="0"/>
                <a:ea typeface="Cascadia Mono" panose="020B0609020000020004" pitchFamily="49" charset="0"/>
                <a:cs typeface="Cascadia Mono" panose="020B0609020000020004" pitchFamily="49" charset="0"/>
              </a:endParaRPr>
            </a:p>
          </p:txBody>
        </p:sp>
        <p:sp>
          <p:nvSpPr>
            <p:cNvPr id="152" name="Dikdörtgen 256">
              <a:extLst>
                <a:ext uri="{FF2B5EF4-FFF2-40B4-BE49-F238E27FC236}">
                  <a16:creationId xmlns:a16="http://schemas.microsoft.com/office/drawing/2014/main" id="{4D80EAEA-EBB2-CC44-98AF-9B05429854EB}"/>
                </a:ext>
              </a:extLst>
            </p:cNvPr>
            <p:cNvSpPr/>
            <p:nvPr/>
          </p:nvSpPr>
          <p:spPr>
            <a:xfrm>
              <a:off x="3471199" y="4336655"/>
              <a:ext cx="911582" cy="365760"/>
            </a:xfrm>
            <a:prstGeom prst="roundRect">
              <a:avLst/>
            </a:prstGeom>
            <a:solidFill>
              <a:schemeClr val="accent5"/>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b="1" dirty="0">
                <a:solidFill>
                  <a:schemeClr val="bg1"/>
                </a:solidFill>
                <a:latin typeface="Aptos Display" panose="020B0004020202020204" pitchFamily="34" charset="0"/>
                <a:ea typeface="Cascadia Mono" panose="020B0609020000020004" pitchFamily="49" charset="0"/>
                <a:cs typeface="Cascadia Mono" panose="020B0609020000020004" pitchFamily="49" charset="0"/>
              </a:endParaRPr>
            </a:p>
          </p:txBody>
        </p:sp>
        <p:sp>
          <p:nvSpPr>
            <p:cNvPr id="153" name="Dikdörtgen 256">
              <a:extLst>
                <a:ext uri="{FF2B5EF4-FFF2-40B4-BE49-F238E27FC236}">
                  <a16:creationId xmlns:a16="http://schemas.microsoft.com/office/drawing/2014/main" id="{9BA39AA7-B19A-0299-EC4D-31FDEDB7D648}"/>
                </a:ext>
              </a:extLst>
            </p:cNvPr>
            <p:cNvSpPr/>
            <p:nvPr/>
          </p:nvSpPr>
          <p:spPr>
            <a:xfrm>
              <a:off x="4523281" y="2364863"/>
              <a:ext cx="911582" cy="365760"/>
            </a:xfrm>
            <a:prstGeom prst="roundRect">
              <a:avLst/>
            </a:prstGeom>
            <a:solidFill>
              <a:schemeClr val="accent5"/>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bg1"/>
                </a:solidFill>
                <a:latin typeface="Aptos Display" panose="020B0004020202020204" pitchFamily="34" charset="0"/>
                <a:ea typeface="Cascadia Mono" panose="020B0609020000020004" pitchFamily="49" charset="0"/>
                <a:cs typeface="Cascadia Mono" panose="020B0609020000020004" pitchFamily="49" charset="0"/>
              </a:endParaRPr>
            </a:p>
          </p:txBody>
        </p:sp>
        <p:sp>
          <p:nvSpPr>
            <p:cNvPr id="154" name="Dikdörtgen 256">
              <a:extLst>
                <a:ext uri="{FF2B5EF4-FFF2-40B4-BE49-F238E27FC236}">
                  <a16:creationId xmlns:a16="http://schemas.microsoft.com/office/drawing/2014/main" id="{10FE9ED2-A7DB-226D-700E-F65DC0D3C189}"/>
                </a:ext>
              </a:extLst>
            </p:cNvPr>
            <p:cNvSpPr/>
            <p:nvPr/>
          </p:nvSpPr>
          <p:spPr>
            <a:xfrm>
              <a:off x="3471702" y="2366507"/>
              <a:ext cx="911582" cy="365760"/>
            </a:xfrm>
            <a:prstGeom prst="roundRect">
              <a:avLst/>
            </a:prstGeom>
            <a:solidFill>
              <a:schemeClr val="accent5"/>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b="1" dirty="0">
                <a:solidFill>
                  <a:schemeClr val="bg1"/>
                </a:solidFill>
                <a:latin typeface="Aptos Display" panose="020B0004020202020204" pitchFamily="34" charset="0"/>
                <a:ea typeface="Cascadia Mono" panose="020B0609020000020004" pitchFamily="49" charset="0"/>
                <a:cs typeface="Cascadia Mono" panose="020B0609020000020004" pitchFamily="49" charset="0"/>
              </a:endParaRPr>
            </a:p>
          </p:txBody>
        </p:sp>
        <p:sp>
          <p:nvSpPr>
            <p:cNvPr id="155" name="TextBox 154">
              <a:extLst>
                <a:ext uri="{FF2B5EF4-FFF2-40B4-BE49-F238E27FC236}">
                  <a16:creationId xmlns:a16="http://schemas.microsoft.com/office/drawing/2014/main" id="{04309464-4A6F-E96D-37B2-7F09B886D9BA}"/>
                </a:ext>
              </a:extLst>
            </p:cNvPr>
            <p:cNvSpPr txBox="1"/>
            <p:nvPr/>
          </p:nvSpPr>
          <p:spPr>
            <a:xfrm>
              <a:off x="3414760" y="2365964"/>
              <a:ext cx="1084749" cy="369332"/>
            </a:xfrm>
            <a:prstGeom prst="rect">
              <a:avLst/>
            </a:prstGeom>
            <a:noFill/>
          </p:spPr>
          <p:txBody>
            <a:bodyPr wrap="square" rtlCol="0">
              <a:spAutoFit/>
            </a:bodyPr>
            <a:lstStyle/>
            <a:p>
              <a:r>
                <a:rPr lang="en-US" b="1" dirty="0">
                  <a:solidFill>
                    <a:schemeClr val="bg1"/>
                  </a:solidFill>
                  <a:latin typeface="+mj-lt"/>
                </a:rPr>
                <a:t>Sense A.</a:t>
              </a:r>
            </a:p>
          </p:txBody>
        </p:sp>
        <p:sp>
          <p:nvSpPr>
            <p:cNvPr id="156" name="TextBox 155">
              <a:extLst>
                <a:ext uri="{FF2B5EF4-FFF2-40B4-BE49-F238E27FC236}">
                  <a16:creationId xmlns:a16="http://schemas.microsoft.com/office/drawing/2014/main" id="{5F345ABD-8472-ED68-3D61-A8BBD7110CB3}"/>
                </a:ext>
              </a:extLst>
            </p:cNvPr>
            <p:cNvSpPr txBox="1"/>
            <p:nvPr/>
          </p:nvSpPr>
          <p:spPr>
            <a:xfrm>
              <a:off x="4472740" y="2363581"/>
              <a:ext cx="1038841" cy="369332"/>
            </a:xfrm>
            <a:prstGeom prst="rect">
              <a:avLst/>
            </a:prstGeom>
            <a:noFill/>
          </p:spPr>
          <p:txBody>
            <a:bodyPr wrap="square" rtlCol="0">
              <a:spAutoFit/>
            </a:bodyPr>
            <a:lstStyle/>
            <a:p>
              <a:r>
                <a:rPr lang="en-US" b="1" dirty="0">
                  <a:solidFill>
                    <a:schemeClr val="bg1"/>
                  </a:solidFill>
                  <a:latin typeface="+mj-lt"/>
                </a:rPr>
                <a:t>Sense A.</a:t>
              </a:r>
            </a:p>
          </p:txBody>
        </p:sp>
        <p:sp>
          <p:nvSpPr>
            <p:cNvPr id="157" name="TextBox 156">
              <a:extLst>
                <a:ext uri="{FF2B5EF4-FFF2-40B4-BE49-F238E27FC236}">
                  <a16:creationId xmlns:a16="http://schemas.microsoft.com/office/drawing/2014/main" id="{A75D061D-0D02-BF38-32F1-B16EBF557715}"/>
                </a:ext>
              </a:extLst>
            </p:cNvPr>
            <p:cNvSpPr txBox="1"/>
            <p:nvPr/>
          </p:nvSpPr>
          <p:spPr>
            <a:xfrm>
              <a:off x="3416710" y="4332404"/>
              <a:ext cx="1060930" cy="369332"/>
            </a:xfrm>
            <a:prstGeom prst="rect">
              <a:avLst/>
            </a:prstGeom>
            <a:noFill/>
          </p:spPr>
          <p:txBody>
            <a:bodyPr wrap="square" rtlCol="0">
              <a:spAutoFit/>
            </a:bodyPr>
            <a:lstStyle/>
            <a:p>
              <a:r>
                <a:rPr lang="en-US" b="1" dirty="0">
                  <a:solidFill>
                    <a:schemeClr val="bg1"/>
                  </a:solidFill>
                  <a:latin typeface="+mj-lt"/>
                </a:rPr>
                <a:t>Sense A.</a:t>
              </a:r>
            </a:p>
          </p:txBody>
        </p:sp>
        <p:sp>
          <p:nvSpPr>
            <p:cNvPr id="158" name="TextBox 157">
              <a:extLst>
                <a:ext uri="{FF2B5EF4-FFF2-40B4-BE49-F238E27FC236}">
                  <a16:creationId xmlns:a16="http://schemas.microsoft.com/office/drawing/2014/main" id="{41F8A852-E3B5-90C7-FB17-7B76CF67BDD2}"/>
                </a:ext>
              </a:extLst>
            </p:cNvPr>
            <p:cNvSpPr txBox="1"/>
            <p:nvPr/>
          </p:nvSpPr>
          <p:spPr>
            <a:xfrm>
              <a:off x="4477645" y="4332404"/>
              <a:ext cx="1060930" cy="369332"/>
            </a:xfrm>
            <a:prstGeom prst="rect">
              <a:avLst/>
            </a:prstGeom>
            <a:noFill/>
          </p:spPr>
          <p:txBody>
            <a:bodyPr wrap="square" rtlCol="0">
              <a:spAutoFit/>
            </a:bodyPr>
            <a:lstStyle/>
            <a:p>
              <a:r>
                <a:rPr lang="en-US" b="1" dirty="0">
                  <a:solidFill>
                    <a:schemeClr val="bg1"/>
                  </a:solidFill>
                  <a:latin typeface="+mj-lt"/>
                </a:rPr>
                <a:t>Sense A.</a:t>
              </a:r>
            </a:p>
          </p:txBody>
        </p:sp>
      </p:grpSp>
      <p:sp>
        <p:nvSpPr>
          <p:cNvPr id="2" name="Title 1">
            <a:extLst>
              <a:ext uri="{FF2B5EF4-FFF2-40B4-BE49-F238E27FC236}">
                <a16:creationId xmlns:a16="http://schemas.microsoft.com/office/drawing/2014/main" id="{8D500FDB-5C49-7D9E-F46F-E3AC69BEEED3}"/>
              </a:ext>
            </a:extLst>
          </p:cNvPr>
          <p:cNvSpPr>
            <a:spLocks noGrp="1"/>
          </p:cNvSpPr>
          <p:nvPr>
            <p:ph type="title"/>
          </p:nvPr>
        </p:nvSpPr>
        <p:spPr/>
        <p:txBody>
          <a:bodyPr/>
          <a:lstStyle/>
          <a:p>
            <a:r>
              <a:rPr lang="en-US" sz="4000" dirty="0"/>
              <a:t>Read Disturbance in DRAM (I)</a:t>
            </a:r>
          </a:p>
        </p:txBody>
      </p:sp>
      <p:sp>
        <p:nvSpPr>
          <p:cNvPr id="3" name="Content Placeholder 2">
            <a:extLst>
              <a:ext uri="{FF2B5EF4-FFF2-40B4-BE49-F238E27FC236}">
                <a16:creationId xmlns:a16="http://schemas.microsoft.com/office/drawing/2014/main" id="{582103FC-17BF-D979-E8D9-0123E7A5446F}"/>
              </a:ext>
            </a:extLst>
          </p:cNvPr>
          <p:cNvSpPr>
            <a:spLocks noGrp="1"/>
          </p:cNvSpPr>
          <p:nvPr>
            <p:ph idx="1"/>
          </p:nvPr>
        </p:nvSpPr>
        <p:spPr>
          <a:xfrm>
            <a:off x="0" y="770468"/>
            <a:ext cx="9143999" cy="857604"/>
          </a:xfrm>
        </p:spPr>
        <p:txBody>
          <a:bodyPr/>
          <a:lstStyle/>
          <a:p>
            <a:pPr>
              <a:spcBef>
                <a:spcPts val="400"/>
              </a:spcBef>
            </a:pPr>
            <a:r>
              <a:rPr lang="en-GB" dirty="0"/>
              <a:t>Read disturbance in DRAM </a:t>
            </a:r>
            <a:r>
              <a:rPr lang="en-GB" dirty="0">
                <a:solidFill>
                  <a:srgbClr val="C00000"/>
                </a:solidFill>
              </a:rPr>
              <a:t>breaks memory isolation</a:t>
            </a:r>
          </a:p>
          <a:p>
            <a:pPr>
              <a:spcBef>
                <a:spcPts val="400"/>
              </a:spcBef>
            </a:pPr>
            <a:r>
              <a:rPr lang="en-GB" dirty="0"/>
              <a:t>Prominent example: </a:t>
            </a:r>
            <a:r>
              <a:rPr lang="en-GB" dirty="0" err="1">
                <a:solidFill>
                  <a:schemeClr val="accent6">
                    <a:lumMod val="75000"/>
                  </a:schemeClr>
                </a:solidFill>
              </a:rPr>
              <a:t>RowHammer</a:t>
            </a:r>
            <a:endParaRPr lang="en-GB" dirty="0">
              <a:solidFill>
                <a:schemeClr val="accent6">
                  <a:lumMod val="75000"/>
                </a:schemeClr>
              </a:solidFill>
            </a:endParaRPr>
          </a:p>
        </p:txBody>
      </p:sp>
      <p:cxnSp>
        <p:nvCxnSpPr>
          <p:cNvPr id="4" name="Düz Bağlayıcı 440">
            <a:extLst>
              <a:ext uri="{FF2B5EF4-FFF2-40B4-BE49-F238E27FC236}">
                <a16:creationId xmlns:a16="http://schemas.microsoft.com/office/drawing/2014/main" id="{12CF7018-5687-EA51-F8BA-8A0540ADC6E4}"/>
              </a:ext>
            </a:extLst>
          </p:cNvPr>
          <p:cNvCxnSpPr>
            <a:cxnSpLocks/>
          </p:cNvCxnSpPr>
          <p:nvPr/>
        </p:nvCxnSpPr>
        <p:spPr>
          <a:xfrm flipH="1">
            <a:off x="3441966" y="3357113"/>
            <a:ext cx="2000509" cy="0"/>
          </a:xfrm>
          <a:prstGeom prst="line">
            <a:avLst/>
          </a:prstGeom>
          <a:ln w="76200" cap="rnd">
            <a:solidFill>
              <a:schemeClr val="accent2"/>
            </a:solidFill>
            <a:prstDash val="solid"/>
          </a:ln>
        </p:spPr>
        <p:style>
          <a:lnRef idx="1">
            <a:schemeClr val="accent1"/>
          </a:lnRef>
          <a:fillRef idx="0">
            <a:schemeClr val="accent1"/>
          </a:fillRef>
          <a:effectRef idx="0">
            <a:schemeClr val="accent1"/>
          </a:effectRef>
          <a:fontRef idx="minor">
            <a:schemeClr val="tx1"/>
          </a:fontRef>
        </p:style>
      </p:cxnSp>
      <p:grpSp>
        <p:nvGrpSpPr>
          <p:cNvPr id="70" name="Group 69">
            <a:extLst>
              <a:ext uri="{FF2B5EF4-FFF2-40B4-BE49-F238E27FC236}">
                <a16:creationId xmlns:a16="http://schemas.microsoft.com/office/drawing/2014/main" id="{396E125E-06AA-20A6-905F-F7420E6ECB6C}"/>
              </a:ext>
            </a:extLst>
          </p:cNvPr>
          <p:cNvGrpSpPr/>
          <p:nvPr/>
        </p:nvGrpSpPr>
        <p:grpSpPr>
          <a:xfrm>
            <a:off x="3531170" y="3181915"/>
            <a:ext cx="1811586" cy="322761"/>
            <a:chOff x="3544955" y="3551928"/>
            <a:chExt cx="1811586" cy="322761"/>
          </a:xfrm>
        </p:grpSpPr>
        <p:sp>
          <p:nvSpPr>
            <p:cNvPr id="66" name="Oval 65">
              <a:extLst>
                <a:ext uri="{FF2B5EF4-FFF2-40B4-BE49-F238E27FC236}">
                  <a16:creationId xmlns:a16="http://schemas.microsoft.com/office/drawing/2014/main" id="{C5A82538-0C3D-D0A8-01F9-99283C5374D0}"/>
                </a:ext>
              </a:extLst>
            </p:cNvPr>
            <p:cNvSpPr/>
            <p:nvPr/>
          </p:nvSpPr>
          <p:spPr>
            <a:xfrm rot="10800000">
              <a:off x="5040671" y="3551928"/>
              <a:ext cx="315870" cy="322761"/>
            </a:xfrm>
            <a:prstGeom prst="ellipse">
              <a:avLst/>
            </a:prstGeom>
            <a:solidFill>
              <a:schemeClr val="accent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sp>
          <p:nvSpPr>
            <p:cNvPr id="67" name="Oval 66">
              <a:extLst>
                <a:ext uri="{FF2B5EF4-FFF2-40B4-BE49-F238E27FC236}">
                  <a16:creationId xmlns:a16="http://schemas.microsoft.com/office/drawing/2014/main" id="{EBC218DA-CE3E-4079-9F9B-A708D674FCC5}"/>
                </a:ext>
              </a:extLst>
            </p:cNvPr>
            <p:cNvSpPr/>
            <p:nvPr/>
          </p:nvSpPr>
          <p:spPr>
            <a:xfrm rot="10800000">
              <a:off x="4542101" y="3551928"/>
              <a:ext cx="315870" cy="322761"/>
            </a:xfrm>
            <a:prstGeom prst="ellipse">
              <a:avLst/>
            </a:prstGeom>
            <a:solidFill>
              <a:schemeClr val="accent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sp>
          <p:nvSpPr>
            <p:cNvPr id="68" name="Oval 67">
              <a:extLst>
                <a:ext uri="{FF2B5EF4-FFF2-40B4-BE49-F238E27FC236}">
                  <a16:creationId xmlns:a16="http://schemas.microsoft.com/office/drawing/2014/main" id="{799D5368-1E5C-3036-3925-D2E72763DE73}"/>
                </a:ext>
              </a:extLst>
            </p:cNvPr>
            <p:cNvSpPr/>
            <p:nvPr/>
          </p:nvSpPr>
          <p:spPr>
            <a:xfrm rot="10800000">
              <a:off x="4043529" y="3551928"/>
              <a:ext cx="315870" cy="322761"/>
            </a:xfrm>
            <a:prstGeom prst="ellipse">
              <a:avLst/>
            </a:prstGeom>
            <a:solidFill>
              <a:schemeClr val="accent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sp>
          <p:nvSpPr>
            <p:cNvPr id="69" name="Oval 68">
              <a:extLst>
                <a:ext uri="{FF2B5EF4-FFF2-40B4-BE49-F238E27FC236}">
                  <a16:creationId xmlns:a16="http://schemas.microsoft.com/office/drawing/2014/main" id="{6BD07328-BAA4-6A95-F722-3D8122B3A15B}"/>
                </a:ext>
              </a:extLst>
            </p:cNvPr>
            <p:cNvSpPr/>
            <p:nvPr/>
          </p:nvSpPr>
          <p:spPr>
            <a:xfrm rot="10800000">
              <a:off x="3544955" y="3551928"/>
              <a:ext cx="315870" cy="322761"/>
            </a:xfrm>
            <a:prstGeom prst="ellipse">
              <a:avLst/>
            </a:prstGeom>
            <a:solidFill>
              <a:schemeClr val="accent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grpSp>
      <p:cxnSp>
        <p:nvCxnSpPr>
          <p:cNvPr id="71" name="Düz Bağlayıcı 440">
            <a:extLst>
              <a:ext uri="{FF2B5EF4-FFF2-40B4-BE49-F238E27FC236}">
                <a16:creationId xmlns:a16="http://schemas.microsoft.com/office/drawing/2014/main" id="{6F0F2970-7ECE-1A6D-8202-BA9A01BA3443}"/>
              </a:ext>
            </a:extLst>
          </p:cNvPr>
          <p:cNvCxnSpPr>
            <a:cxnSpLocks/>
          </p:cNvCxnSpPr>
          <p:nvPr/>
        </p:nvCxnSpPr>
        <p:spPr>
          <a:xfrm flipH="1">
            <a:off x="3441966" y="2969076"/>
            <a:ext cx="2000509" cy="0"/>
          </a:xfrm>
          <a:prstGeom prst="line">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grpSp>
        <p:nvGrpSpPr>
          <p:cNvPr id="72" name="Group 71">
            <a:extLst>
              <a:ext uri="{FF2B5EF4-FFF2-40B4-BE49-F238E27FC236}">
                <a16:creationId xmlns:a16="http://schemas.microsoft.com/office/drawing/2014/main" id="{28DD4450-4180-B4A5-CC26-F05469660D88}"/>
              </a:ext>
            </a:extLst>
          </p:cNvPr>
          <p:cNvGrpSpPr/>
          <p:nvPr/>
        </p:nvGrpSpPr>
        <p:grpSpPr>
          <a:xfrm>
            <a:off x="3531170" y="2793878"/>
            <a:ext cx="1811586" cy="322761"/>
            <a:chOff x="3544955" y="3551928"/>
            <a:chExt cx="1811586" cy="322761"/>
          </a:xfrm>
        </p:grpSpPr>
        <p:sp>
          <p:nvSpPr>
            <p:cNvPr id="73" name="Oval 72">
              <a:extLst>
                <a:ext uri="{FF2B5EF4-FFF2-40B4-BE49-F238E27FC236}">
                  <a16:creationId xmlns:a16="http://schemas.microsoft.com/office/drawing/2014/main" id="{14477EF8-B321-A1AD-1692-8816E77D13F2}"/>
                </a:ext>
              </a:extLst>
            </p:cNvPr>
            <p:cNvSpPr/>
            <p:nvPr/>
          </p:nvSpPr>
          <p:spPr>
            <a:xfrm rot="10800000">
              <a:off x="5040671" y="3551928"/>
              <a:ext cx="315870" cy="322761"/>
            </a:xfrm>
            <a:prstGeom prst="ellipse">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sp>
          <p:nvSpPr>
            <p:cNvPr id="74" name="Oval 73">
              <a:extLst>
                <a:ext uri="{FF2B5EF4-FFF2-40B4-BE49-F238E27FC236}">
                  <a16:creationId xmlns:a16="http://schemas.microsoft.com/office/drawing/2014/main" id="{1D096541-A874-3C4A-7D5E-BE639D5AF928}"/>
                </a:ext>
              </a:extLst>
            </p:cNvPr>
            <p:cNvSpPr/>
            <p:nvPr/>
          </p:nvSpPr>
          <p:spPr>
            <a:xfrm rot="10800000">
              <a:off x="4542101" y="3551928"/>
              <a:ext cx="315870" cy="322761"/>
            </a:xfrm>
            <a:prstGeom prst="ellipse">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sp>
          <p:nvSpPr>
            <p:cNvPr id="75" name="Oval 74">
              <a:extLst>
                <a:ext uri="{FF2B5EF4-FFF2-40B4-BE49-F238E27FC236}">
                  <a16:creationId xmlns:a16="http://schemas.microsoft.com/office/drawing/2014/main" id="{000C5752-6851-D48B-EB5C-88BFB5C039AE}"/>
                </a:ext>
              </a:extLst>
            </p:cNvPr>
            <p:cNvSpPr/>
            <p:nvPr/>
          </p:nvSpPr>
          <p:spPr>
            <a:xfrm rot="10800000">
              <a:off x="4043529" y="3551928"/>
              <a:ext cx="315870" cy="322761"/>
            </a:xfrm>
            <a:prstGeom prst="ellipse">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sp>
          <p:nvSpPr>
            <p:cNvPr id="76" name="Oval 75">
              <a:extLst>
                <a:ext uri="{FF2B5EF4-FFF2-40B4-BE49-F238E27FC236}">
                  <a16:creationId xmlns:a16="http://schemas.microsoft.com/office/drawing/2014/main" id="{ED585442-F0CC-90A6-501D-CBF51B27758D}"/>
                </a:ext>
              </a:extLst>
            </p:cNvPr>
            <p:cNvSpPr/>
            <p:nvPr/>
          </p:nvSpPr>
          <p:spPr>
            <a:xfrm rot="10800000">
              <a:off x="3544955" y="3551928"/>
              <a:ext cx="315870" cy="322761"/>
            </a:xfrm>
            <a:prstGeom prst="ellipse">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grpSp>
      <p:cxnSp>
        <p:nvCxnSpPr>
          <p:cNvPr id="77" name="Düz Bağlayıcı 440">
            <a:extLst>
              <a:ext uri="{FF2B5EF4-FFF2-40B4-BE49-F238E27FC236}">
                <a16:creationId xmlns:a16="http://schemas.microsoft.com/office/drawing/2014/main" id="{C0027D82-44C9-66E7-E6D2-D7DD84D64CA7}"/>
              </a:ext>
            </a:extLst>
          </p:cNvPr>
          <p:cNvCxnSpPr>
            <a:cxnSpLocks/>
          </p:cNvCxnSpPr>
          <p:nvPr/>
        </p:nvCxnSpPr>
        <p:spPr>
          <a:xfrm flipH="1">
            <a:off x="3441966" y="3731659"/>
            <a:ext cx="2000509" cy="0"/>
          </a:xfrm>
          <a:prstGeom prst="line">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grpSp>
        <p:nvGrpSpPr>
          <p:cNvPr id="78" name="Group 77">
            <a:extLst>
              <a:ext uri="{FF2B5EF4-FFF2-40B4-BE49-F238E27FC236}">
                <a16:creationId xmlns:a16="http://schemas.microsoft.com/office/drawing/2014/main" id="{1DB0A226-0209-7553-E45F-4556924831FC}"/>
              </a:ext>
            </a:extLst>
          </p:cNvPr>
          <p:cNvGrpSpPr/>
          <p:nvPr/>
        </p:nvGrpSpPr>
        <p:grpSpPr>
          <a:xfrm>
            <a:off x="3531170" y="3556461"/>
            <a:ext cx="1811586" cy="322761"/>
            <a:chOff x="3544955" y="3551928"/>
            <a:chExt cx="1811586" cy="322761"/>
          </a:xfrm>
        </p:grpSpPr>
        <p:sp>
          <p:nvSpPr>
            <p:cNvPr id="79" name="Oval 78">
              <a:extLst>
                <a:ext uri="{FF2B5EF4-FFF2-40B4-BE49-F238E27FC236}">
                  <a16:creationId xmlns:a16="http://schemas.microsoft.com/office/drawing/2014/main" id="{B141DD98-8182-D518-5F7B-FD33E0C1FDDB}"/>
                </a:ext>
              </a:extLst>
            </p:cNvPr>
            <p:cNvSpPr/>
            <p:nvPr/>
          </p:nvSpPr>
          <p:spPr>
            <a:xfrm rot="10800000">
              <a:off x="5040671" y="3551928"/>
              <a:ext cx="315870" cy="322761"/>
            </a:xfrm>
            <a:prstGeom prst="ellipse">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sp>
          <p:nvSpPr>
            <p:cNvPr id="80" name="Oval 79">
              <a:extLst>
                <a:ext uri="{FF2B5EF4-FFF2-40B4-BE49-F238E27FC236}">
                  <a16:creationId xmlns:a16="http://schemas.microsoft.com/office/drawing/2014/main" id="{0A6DFEA2-32E1-71D9-02C2-5FA09B663A49}"/>
                </a:ext>
              </a:extLst>
            </p:cNvPr>
            <p:cNvSpPr/>
            <p:nvPr/>
          </p:nvSpPr>
          <p:spPr>
            <a:xfrm rot="10800000">
              <a:off x="4542101" y="3551928"/>
              <a:ext cx="315870" cy="322761"/>
            </a:xfrm>
            <a:prstGeom prst="ellipse">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sp>
          <p:nvSpPr>
            <p:cNvPr id="81" name="Oval 80">
              <a:extLst>
                <a:ext uri="{FF2B5EF4-FFF2-40B4-BE49-F238E27FC236}">
                  <a16:creationId xmlns:a16="http://schemas.microsoft.com/office/drawing/2014/main" id="{1593B73A-8F55-54DC-0999-A144E89C5742}"/>
                </a:ext>
              </a:extLst>
            </p:cNvPr>
            <p:cNvSpPr/>
            <p:nvPr/>
          </p:nvSpPr>
          <p:spPr>
            <a:xfrm rot="10800000">
              <a:off x="4043529" y="3551928"/>
              <a:ext cx="315870" cy="322761"/>
            </a:xfrm>
            <a:prstGeom prst="ellipse">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sp>
          <p:nvSpPr>
            <p:cNvPr id="82" name="Oval 81">
              <a:extLst>
                <a:ext uri="{FF2B5EF4-FFF2-40B4-BE49-F238E27FC236}">
                  <a16:creationId xmlns:a16="http://schemas.microsoft.com/office/drawing/2014/main" id="{5494E0FB-97BE-12B3-15D0-06CF344998AC}"/>
                </a:ext>
              </a:extLst>
            </p:cNvPr>
            <p:cNvSpPr/>
            <p:nvPr/>
          </p:nvSpPr>
          <p:spPr>
            <a:xfrm rot="10800000">
              <a:off x="3544955" y="3551928"/>
              <a:ext cx="315870" cy="322761"/>
            </a:xfrm>
            <a:prstGeom prst="ellipse">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grpSp>
      <p:cxnSp>
        <p:nvCxnSpPr>
          <p:cNvPr id="84" name="Curved Connector 83">
            <a:extLst>
              <a:ext uri="{FF2B5EF4-FFF2-40B4-BE49-F238E27FC236}">
                <a16:creationId xmlns:a16="http://schemas.microsoft.com/office/drawing/2014/main" id="{352BC085-E38E-AFDF-0719-AAB817E14BCC}"/>
              </a:ext>
            </a:extLst>
          </p:cNvPr>
          <p:cNvCxnSpPr>
            <a:cxnSpLocks/>
          </p:cNvCxnSpPr>
          <p:nvPr/>
        </p:nvCxnSpPr>
        <p:spPr>
          <a:xfrm rot="16200000" flipV="1">
            <a:off x="3274002" y="2565952"/>
            <a:ext cx="216003" cy="508193"/>
          </a:xfrm>
          <a:prstGeom prst="curvedConnector2">
            <a:avLst/>
          </a:prstGeom>
          <a:ln w="3810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sp>
        <p:nvSpPr>
          <p:cNvPr id="85" name="TextBox 84">
            <a:extLst>
              <a:ext uri="{FF2B5EF4-FFF2-40B4-BE49-F238E27FC236}">
                <a16:creationId xmlns:a16="http://schemas.microsoft.com/office/drawing/2014/main" id="{45684A62-C2A6-1999-0C1F-2E892FB5090A}"/>
              </a:ext>
            </a:extLst>
          </p:cNvPr>
          <p:cNvSpPr txBox="1"/>
          <p:nvPr/>
        </p:nvSpPr>
        <p:spPr>
          <a:xfrm>
            <a:off x="1903799" y="2539330"/>
            <a:ext cx="1269899" cy="369332"/>
          </a:xfrm>
          <a:prstGeom prst="rect">
            <a:avLst/>
          </a:prstGeom>
          <a:noFill/>
        </p:spPr>
        <p:txBody>
          <a:bodyPr wrap="none" rtlCol="0">
            <a:spAutoFit/>
          </a:bodyPr>
          <a:lstStyle/>
          <a:p>
            <a:r>
              <a:rPr lang="en-US" b="1" dirty="0">
                <a:solidFill>
                  <a:schemeClr val="accent3"/>
                </a:solidFill>
              </a:rPr>
              <a:t>Victim Cell</a:t>
            </a:r>
          </a:p>
        </p:txBody>
      </p:sp>
      <p:sp>
        <p:nvSpPr>
          <p:cNvPr id="86" name="TextBox 85">
            <a:extLst>
              <a:ext uri="{FF2B5EF4-FFF2-40B4-BE49-F238E27FC236}">
                <a16:creationId xmlns:a16="http://schemas.microsoft.com/office/drawing/2014/main" id="{4879EFD8-C163-579D-7D64-60C2E88AFA58}"/>
              </a:ext>
            </a:extLst>
          </p:cNvPr>
          <p:cNvSpPr txBox="1"/>
          <p:nvPr/>
        </p:nvSpPr>
        <p:spPr>
          <a:xfrm>
            <a:off x="5494840" y="2779950"/>
            <a:ext cx="1301318" cy="369332"/>
          </a:xfrm>
          <a:prstGeom prst="rect">
            <a:avLst/>
          </a:prstGeom>
          <a:noFill/>
        </p:spPr>
        <p:txBody>
          <a:bodyPr wrap="none" rtlCol="0">
            <a:spAutoFit/>
          </a:bodyPr>
          <a:lstStyle/>
          <a:p>
            <a:r>
              <a:rPr lang="en-US" b="1" dirty="0">
                <a:solidFill>
                  <a:schemeClr val="accent3"/>
                </a:solidFill>
              </a:rPr>
              <a:t>Victim Row</a:t>
            </a:r>
          </a:p>
        </p:txBody>
      </p:sp>
      <p:sp>
        <p:nvSpPr>
          <p:cNvPr id="87" name="TextBox 86">
            <a:extLst>
              <a:ext uri="{FF2B5EF4-FFF2-40B4-BE49-F238E27FC236}">
                <a16:creationId xmlns:a16="http://schemas.microsoft.com/office/drawing/2014/main" id="{5A988F24-4572-73C5-B8FE-8976473004D7}"/>
              </a:ext>
            </a:extLst>
          </p:cNvPr>
          <p:cNvSpPr txBox="1"/>
          <p:nvPr/>
        </p:nvSpPr>
        <p:spPr>
          <a:xfrm>
            <a:off x="5514333" y="3531974"/>
            <a:ext cx="1301318" cy="369332"/>
          </a:xfrm>
          <a:prstGeom prst="rect">
            <a:avLst/>
          </a:prstGeom>
          <a:noFill/>
        </p:spPr>
        <p:txBody>
          <a:bodyPr wrap="none" rtlCol="0">
            <a:spAutoFit/>
          </a:bodyPr>
          <a:lstStyle/>
          <a:p>
            <a:r>
              <a:rPr lang="en-US" b="1" dirty="0">
                <a:solidFill>
                  <a:schemeClr val="accent3"/>
                </a:solidFill>
              </a:rPr>
              <a:t>Victim Row</a:t>
            </a:r>
          </a:p>
        </p:txBody>
      </p:sp>
      <p:sp>
        <p:nvSpPr>
          <p:cNvPr id="88" name="TextBox 87">
            <a:extLst>
              <a:ext uri="{FF2B5EF4-FFF2-40B4-BE49-F238E27FC236}">
                <a16:creationId xmlns:a16="http://schemas.microsoft.com/office/drawing/2014/main" id="{D543D22F-60B2-7438-FB05-B5A303AA7A3D}"/>
              </a:ext>
            </a:extLst>
          </p:cNvPr>
          <p:cNvSpPr txBox="1"/>
          <p:nvPr/>
        </p:nvSpPr>
        <p:spPr>
          <a:xfrm>
            <a:off x="5494840" y="3149282"/>
            <a:ext cx="1646413" cy="369332"/>
          </a:xfrm>
          <a:prstGeom prst="rect">
            <a:avLst/>
          </a:prstGeom>
          <a:noFill/>
        </p:spPr>
        <p:txBody>
          <a:bodyPr wrap="none" rtlCol="0">
            <a:spAutoFit/>
          </a:bodyPr>
          <a:lstStyle/>
          <a:p>
            <a:r>
              <a:rPr lang="en-US" b="1" dirty="0">
                <a:solidFill>
                  <a:schemeClr val="accent2"/>
                </a:solidFill>
              </a:rPr>
              <a:t>Aggressor Row</a:t>
            </a:r>
          </a:p>
        </p:txBody>
      </p:sp>
      <p:pic>
        <p:nvPicPr>
          <p:cNvPr id="92" name="Picture Placeholder 32">
            <a:extLst>
              <a:ext uri="{FF2B5EF4-FFF2-40B4-BE49-F238E27FC236}">
                <a16:creationId xmlns:a16="http://schemas.microsoft.com/office/drawing/2014/main" id="{CFAAA59F-68E7-E207-ECF3-8E988A174718}"/>
              </a:ext>
            </a:extLst>
          </p:cNvPr>
          <p:cNvPicPr>
            <a:picLocks noChangeAspect="1"/>
          </p:cNvPicPr>
          <p:nvPr/>
        </p:nvPicPr>
        <p:blipFill>
          <a:blip r:embed="rId3" cstate="print">
            <a:alphaModFix/>
            <a:duotone>
              <a:schemeClr val="accent2">
                <a:shade val="45000"/>
                <a:satMod val="135000"/>
              </a:schemeClr>
              <a:prstClr val="white"/>
            </a:duotone>
            <a:extLst>
              <a:ext uri="{28A0092B-C50C-407E-A947-70E740481C1C}">
                <a14:useLocalDpi xmlns:a14="http://schemas.microsoft.com/office/drawing/2010/main" val="0"/>
              </a:ext>
            </a:extLst>
          </a:blip>
          <a:srcRect l="10235" t="8642" b="30229"/>
          <a:stretch>
            <a:fillRect/>
          </a:stretch>
        </p:blipFill>
        <p:spPr>
          <a:xfrm flipH="1">
            <a:off x="2780840" y="3169909"/>
            <a:ext cx="594019" cy="369332"/>
          </a:xfrm>
          <a:prstGeom prst="roundRect">
            <a:avLst>
              <a:gd name="adj" fmla="val 0"/>
            </a:avLst>
          </a:prstGeom>
          <a:solidFill>
            <a:schemeClr val="bg1"/>
          </a:solidFill>
          <a:ln>
            <a:noFill/>
          </a:ln>
          <a:effectLst>
            <a:reflection blurRad="12700" stA="38000" endPos="28000" dist="5000" dir="5400000" sy="-100000" algn="bl" rotWithShape="0"/>
          </a:effectLst>
        </p:spPr>
      </p:pic>
      <p:sp>
        <p:nvSpPr>
          <p:cNvPr id="94" name="TextBox 93">
            <a:extLst>
              <a:ext uri="{FF2B5EF4-FFF2-40B4-BE49-F238E27FC236}">
                <a16:creationId xmlns:a16="http://schemas.microsoft.com/office/drawing/2014/main" id="{C38F88F7-F4DD-D2D9-3B2E-EC2E8E0D9051}"/>
              </a:ext>
            </a:extLst>
          </p:cNvPr>
          <p:cNvSpPr txBox="1"/>
          <p:nvPr/>
        </p:nvSpPr>
        <p:spPr>
          <a:xfrm>
            <a:off x="-11487" y="5627807"/>
            <a:ext cx="9148909" cy="857604"/>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lvl="0" algn="ctr">
              <a:lnSpc>
                <a:spcPct val="90000"/>
              </a:lnSpc>
              <a:defRPr/>
            </a:pPr>
            <a:r>
              <a:rPr lang="en-US" sz="2400" dirty="0">
                <a:solidFill>
                  <a:prstClr val="black"/>
                </a:solidFill>
              </a:rPr>
              <a:t>Repeatedly </a:t>
            </a:r>
            <a:r>
              <a:rPr lang="en-US" sz="2400" dirty="0">
                <a:solidFill>
                  <a:srgbClr val="C00000"/>
                </a:solidFill>
              </a:rPr>
              <a:t>opening </a:t>
            </a:r>
            <a:r>
              <a:rPr lang="en-US" sz="2400" dirty="0">
                <a:solidFill>
                  <a:prstClr val="black"/>
                </a:solidFill>
              </a:rPr>
              <a:t>and </a:t>
            </a:r>
            <a:r>
              <a:rPr lang="en-US" sz="2400" dirty="0">
                <a:solidFill>
                  <a:srgbClr val="C00000"/>
                </a:solidFill>
              </a:rPr>
              <a:t>closing</a:t>
            </a:r>
            <a:r>
              <a:rPr lang="en-US" sz="2400" b="1" dirty="0">
                <a:solidFill>
                  <a:prstClr val="black"/>
                </a:solidFill>
              </a:rPr>
              <a:t> </a:t>
            </a:r>
            <a:r>
              <a:rPr lang="en-US" sz="2400" dirty="0">
                <a:solidFill>
                  <a:prstClr val="black"/>
                </a:solidFill>
              </a:rPr>
              <a:t>a DRAM row </a:t>
            </a:r>
            <a:r>
              <a:rPr lang="en-US" sz="2400" dirty="0">
                <a:solidFill>
                  <a:srgbClr val="C00000"/>
                </a:solidFill>
              </a:rPr>
              <a:t>many times </a:t>
            </a:r>
            <a:br>
              <a:rPr lang="en-US" sz="2400" dirty="0">
                <a:solidFill>
                  <a:srgbClr val="C00000"/>
                </a:solidFill>
              </a:rPr>
            </a:br>
            <a:r>
              <a:rPr lang="en-US" sz="2400" dirty="0">
                <a:solidFill>
                  <a:prstClr val="black"/>
                </a:solidFill>
              </a:rPr>
              <a:t>causes </a:t>
            </a:r>
            <a:r>
              <a:rPr lang="en-US" sz="2400" dirty="0">
                <a:solidFill>
                  <a:srgbClr val="C00000"/>
                </a:solidFill>
              </a:rPr>
              <a:t>bitflips</a:t>
            </a:r>
            <a:r>
              <a:rPr lang="en-US" sz="2400" dirty="0">
                <a:solidFill>
                  <a:srgbClr val="FF0000"/>
                </a:solidFill>
              </a:rPr>
              <a:t> </a:t>
            </a:r>
            <a:r>
              <a:rPr lang="en-US" sz="2400" dirty="0">
                <a:solidFill>
                  <a:prstClr val="black"/>
                </a:solidFill>
              </a:rPr>
              <a:t>in adjacent rows in the same subarray</a:t>
            </a:r>
            <a:endParaRPr lang="en-US" sz="2400" b="1" dirty="0">
              <a:solidFill>
                <a:prstClr val="black"/>
              </a:solidFill>
            </a:endParaRPr>
          </a:p>
        </p:txBody>
      </p:sp>
    </p:spTree>
    <p:extLst>
      <p:ext uri="{BB962C8B-B14F-4D97-AF65-F5344CB8AC3E}">
        <p14:creationId xmlns:p14="http://schemas.microsoft.com/office/powerpoint/2010/main" val="4197797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0"/>
                                        </p:tgtEl>
                                        <p:attrNameLst>
                                          <p:attrName>style.visibility</p:attrName>
                                        </p:attrNameLst>
                                      </p:cBhvr>
                                      <p:to>
                                        <p:strVal val="visible"/>
                                      </p:to>
                                    </p:set>
                                    <p:animEffect transition="in" filter="fade">
                                      <p:cBhvr>
                                        <p:cTn id="7" dur="500"/>
                                        <p:tgtEl>
                                          <p:spTgt spid="70"/>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8"/>
                                        </p:tgtEl>
                                        <p:attrNameLst>
                                          <p:attrName>style.visibility</p:attrName>
                                        </p:attrNameLst>
                                      </p:cBhvr>
                                      <p:to>
                                        <p:strVal val="visible"/>
                                      </p:to>
                                    </p:set>
                                    <p:animEffect transition="in" filter="fade">
                                      <p:cBhvr>
                                        <p:cTn id="13" dur="500"/>
                                        <p:tgtEl>
                                          <p:spTgt spid="88"/>
                                        </p:tgtEl>
                                      </p:cBhvr>
                                    </p:animEffect>
                                  </p:childTnLst>
                                </p:cTn>
                              </p:par>
                            </p:childTnLst>
                          </p:cTn>
                        </p:par>
                        <p:par>
                          <p:cTn id="14" fill="hold">
                            <p:stCondLst>
                              <p:cond delay="500"/>
                            </p:stCondLst>
                            <p:childTnLst>
                              <p:par>
                                <p:cTn id="15" presetID="10" presetClass="entr" presetSubtype="0" fill="hold" nodeType="afterEffect">
                                  <p:stCondLst>
                                    <p:cond delay="0"/>
                                  </p:stCondLst>
                                  <p:childTnLst>
                                    <p:set>
                                      <p:cBhvr>
                                        <p:cTn id="16" dur="1" fill="hold">
                                          <p:stCondLst>
                                            <p:cond delay="0"/>
                                          </p:stCondLst>
                                        </p:cTn>
                                        <p:tgtEl>
                                          <p:spTgt spid="92"/>
                                        </p:tgtEl>
                                        <p:attrNameLst>
                                          <p:attrName>style.visibility</p:attrName>
                                        </p:attrNameLst>
                                      </p:cBhvr>
                                      <p:to>
                                        <p:strVal val="visible"/>
                                      </p:to>
                                    </p:set>
                                    <p:animEffect transition="in" filter="fade">
                                      <p:cBhvr>
                                        <p:cTn id="17" dur="500"/>
                                        <p:tgtEl>
                                          <p:spTgt spid="9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2"/>
                                        </p:tgtEl>
                                        <p:attrNameLst>
                                          <p:attrName>style.visibility</p:attrName>
                                        </p:attrNameLst>
                                      </p:cBhvr>
                                      <p:to>
                                        <p:strVal val="visible"/>
                                      </p:to>
                                    </p:set>
                                    <p:animEffect transition="in" filter="fade">
                                      <p:cBhvr>
                                        <p:cTn id="22" dur="500"/>
                                        <p:tgtEl>
                                          <p:spTgt spid="72"/>
                                        </p:tgtEl>
                                      </p:cBhvr>
                                    </p:animEffect>
                                  </p:childTnLst>
                                </p:cTn>
                              </p:par>
                              <p:par>
                                <p:cTn id="23" presetID="10" presetClass="entr" presetSubtype="0" fill="hold" nodeType="withEffect">
                                  <p:stCondLst>
                                    <p:cond delay="0"/>
                                  </p:stCondLst>
                                  <p:childTnLst>
                                    <p:set>
                                      <p:cBhvr>
                                        <p:cTn id="24" dur="1" fill="hold">
                                          <p:stCondLst>
                                            <p:cond delay="0"/>
                                          </p:stCondLst>
                                        </p:cTn>
                                        <p:tgtEl>
                                          <p:spTgt spid="71"/>
                                        </p:tgtEl>
                                        <p:attrNameLst>
                                          <p:attrName>style.visibility</p:attrName>
                                        </p:attrNameLst>
                                      </p:cBhvr>
                                      <p:to>
                                        <p:strVal val="visible"/>
                                      </p:to>
                                    </p:set>
                                    <p:animEffect transition="in" filter="fade">
                                      <p:cBhvr>
                                        <p:cTn id="25" dur="500"/>
                                        <p:tgtEl>
                                          <p:spTgt spid="71"/>
                                        </p:tgtEl>
                                      </p:cBhvr>
                                    </p:animEffect>
                                  </p:childTnLst>
                                </p:cTn>
                              </p:par>
                              <p:par>
                                <p:cTn id="26" presetID="10" presetClass="entr" presetSubtype="0" fill="hold" nodeType="withEffect">
                                  <p:stCondLst>
                                    <p:cond delay="0"/>
                                  </p:stCondLst>
                                  <p:childTnLst>
                                    <p:set>
                                      <p:cBhvr>
                                        <p:cTn id="27" dur="1" fill="hold">
                                          <p:stCondLst>
                                            <p:cond delay="0"/>
                                          </p:stCondLst>
                                        </p:cTn>
                                        <p:tgtEl>
                                          <p:spTgt spid="78"/>
                                        </p:tgtEl>
                                        <p:attrNameLst>
                                          <p:attrName>style.visibility</p:attrName>
                                        </p:attrNameLst>
                                      </p:cBhvr>
                                      <p:to>
                                        <p:strVal val="visible"/>
                                      </p:to>
                                    </p:set>
                                    <p:animEffect transition="in" filter="fade">
                                      <p:cBhvr>
                                        <p:cTn id="28" dur="500"/>
                                        <p:tgtEl>
                                          <p:spTgt spid="78"/>
                                        </p:tgtEl>
                                      </p:cBhvr>
                                    </p:animEffect>
                                  </p:childTnLst>
                                </p:cTn>
                              </p:par>
                              <p:par>
                                <p:cTn id="29" presetID="10" presetClass="entr" presetSubtype="0" fill="hold" nodeType="withEffect">
                                  <p:stCondLst>
                                    <p:cond delay="0"/>
                                  </p:stCondLst>
                                  <p:childTnLst>
                                    <p:set>
                                      <p:cBhvr>
                                        <p:cTn id="30" dur="1" fill="hold">
                                          <p:stCondLst>
                                            <p:cond delay="0"/>
                                          </p:stCondLst>
                                        </p:cTn>
                                        <p:tgtEl>
                                          <p:spTgt spid="77"/>
                                        </p:tgtEl>
                                        <p:attrNameLst>
                                          <p:attrName>style.visibility</p:attrName>
                                        </p:attrNameLst>
                                      </p:cBhvr>
                                      <p:to>
                                        <p:strVal val="visible"/>
                                      </p:to>
                                    </p:set>
                                    <p:animEffect transition="in" filter="fade">
                                      <p:cBhvr>
                                        <p:cTn id="31" dur="500"/>
                                        <p:tgtEl>
                                          <p:spTgt spid="77"/>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87"/>
                                        </p:tgtEl>
                                        <p:attrNameLst>
                                          <p:attrName>style.visibility</p:attrName>
                                        </p:attrNameLst>
                                      </p:cBhvr>
                                      <p:to>
                                        <p:strVal val="visible"/>
                                      </p:to>
                                    </p:set>
                                    <p:animEffect transition="in" filter="fade">
                                      <p:cBhvr>
                                        <p:cTn id="34" dur="500"/>
                                        <p:tgtEl>
                                          <p:spTgt spid="87"/>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86"/>
                                        </p:tgtEl>
                                        <p:attrNameLst>
                                          <p:attrName>style.visibility</p:attrName>
                                        </p:attrNameLst>
                                      </p:cBhvr>
                                      <p:to>
                                        <p:strVal val="visible"/>
                                      </p:to>
                                    </p:set>
                                    <p:animEffect transition="in" filter="fade">
                                      <p:cBhvr>
                                        <p:cTn id="37" dur="500"/>
                                        <p:tgtEl>
                                          <p:spTgt spid="86"/>
                                        </p:tgtEl>
                                      </p:cBhvr>
                                    </p:animEffect>
                                  </p:childTnLst>
                                </p:cTn>
                              </p:par>
                            </p:childTnLst>
                          </p:cTn>
                        </p:par>
                        <p:par>
                          <p:cTn id="38" fill="hold">
                            <p:stCondLst>
                              <p:cond delay="500"/>
                            </p:stCondLst>
                            <p:childTnLst>
                              <p:par>
                                <p:cTn id="39" presetID="10" presetClass="entr" presetSubtype="0" fill="hold" nodeType="afterEffect">
                                  <p:stCondLst>
                                    <p:cond delay="0"/>
                                  </p:stCondLst>
                                  <p:childTnLst>
                                    <p:set>
                                      <p:cBhvr>
                                        <p:cTn id="40" dur="1" fill="hold">
                                          <p:stCondLst>
                                            <p:cond delay="0"/>
                                          </p:stCondLst>
                                        </p:cTn>
                                        <p:tgtEl>
                                          <p:spTgt spid="84"/>
                                        </p:tgtEl>
                                        <p:attrNameLst>
                                          <p:attrName>style.visibility</p:attrName>
                                        </p:attrNameLst>
                                      </p:cBhvr>
                                      <p:to>
                                        <p:strVal val="visible"/>
                                      </p:to>
                                    </p:set>
                                    <p:animEffect transition="in" filter="fade">
                                      <p:cBhvr>
                                        <p:cTn id="41" dur="500"/>
                                        <p:tgtEl>
                                          <p:spTgt spid="84"/>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85"/>
                                        </p:tgtEl>
                                        <p:attrNameLst>
                                          <p:attrName>style.visibility</p:attrName>
                                        </p:attrNameLst>
                                      </p:cBhvr>
                                      <p:to>
                                        <p:strVal val="visible"/>
                                      </p:to>
                                    </p:set>
                                    <p:animEffect transition="in" filter="fade">
                                      <p:cBhvr>
                                        <p:cTn id="44" dur="500"/>
                                        <p:tgtEl>
                                          <p:spTgt spid="85"/>
                                        </p:tgtEl>
                                      </p:cBhvr>
                                    </p:animEffect>
                                  </p:childTnLst>
                                </p:cTn>
                              </p:par>
                            </p:childTnLst>
                          </p:cTn>
                        </p:par>
                        <p:par>
                          <p:cTn id="45" fill="hold">
                            <p:stCondLst>
                              <p:cond delay="1000"/>
                            </p:stCondLst>
                            <p:childTnLst>
                              <p:par>
                                <p:cTn id="46" presetID="1" presetClass="entr" presetSubtype="0" fill="hold" grpId="0" nodeType="afterEffect">
                                  <p:stCondLst>
                                    <p:cond delay="0"/>
                                  </p:stCondLst>
                                  <p:childTnLst>
                                    <p:set>
                                      <p:cBhvr>
                                        <p:cTn id="47" dur="1" fill="hold">
                                          <p:stCondLst>
                                            <p:cond delay="0"/>
                                          </p:stCondLst>
                                        </p:cTn>
                                        <p:tgtEl>
                                          <p:spTgt spid="9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 grpId="0"/>
      <p:bldP spid="86" grpId="0"/>
      <p:bldP spid="87" grpId="0"/>
      <p:bldP spid="88" grpId="0"/>
      <p:bldP spid="9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0F7E0F-2F00-788D-5244-89B0CB46B0FC}"/>
            </a:ext>
          </a:extLst>
        </p:cNvPr>
        <p:cNvGrpSpPr/>
        <p:nvPr/>
      </p:nvGrpSpPr>
      <p:grpSpPr>
        <a:xfrm>
          <a:off x="0" y="0"/>
          <a:ext cx="0" cy="0"/>
          <a:chOff x="0" y="0"/>
          <a:chExt cx="0" cy="0"/>
        </a:xfrm>
      </p:grpSpPr>
      <p:grpSp>
        <p:nvGrpSpPr>
          <p:cNvPr id="95" name="Group 94">
            <a:extLst>
              <a:ext uri="{FF2B5EF4-FFF2-40B4-BE49-F238E27FC236}">
                <a16:creationId xmlns:a16="http://schemas.microsoft.com/office/drawing/2014/main" id="{E9A8185C-79E5-5040-CDFA-8A684E055A43}"/>
              </a:ext>
            </a:extLst>
          </p:cNvPr>
          <p:cNvGrpSpPr/>
          <p:nvPr/>
        </p:nvGrpSpPr>
        <p:grpSpPr>
          <a:xfrm>
            <a:off x="3414760" y="1577951"/>
            <a:ext cx="2123815" cy="3922131"/>
            <a:chOff x="3414760" y="1577951"/>
            <a:chExt cx="2123815" cy="3922131"/>
          </a:xfrm>
        </p:grpSpPr>
        <p:cxnSp>
          <p:nvCxnSpPr>
            <p:cNvPr id="96" name="Düz Bağlayıcı 440">
              <a:extLst>
                <a:ext uri="{FF2B5EF4-FFF2-40B4-BE49-F238E27FC236}">
                  <a16:creationId xmlns:a16="http://schemas.microsoft.com/office/drawing/2014/main" id="{5D135344-E3CE-9B07-D1AA-6FADB31BC48D}"/>
                </a:ext>
              </a:extLst>
            </p:cNvPr>
            <p:cNvCxnSpPr>
              <a:cxnSpLocks/>
            </p:cNvCxnSpPr>
            <p:nvPr/>
          </p:nvCxnSpPr>
          <p:spPr>
            <a:xfrm flipH="1">
              <a:off x="3434354" y="4113647"/>
              <a:ext cx="2000509" cy="0"/>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97" name="Düz Bağlayıcı 440">
              <a:extLst>
                <a:ext uri="{FF2B5EF4-FFF2-40B4-BE49-F238E27FC236}">
                  <a16:creationId xmlns:a16="http://schemas.microsoft.com/office/drawing/2014/main" id="{16A68614-27BD-BAA3-5455-5596E347D692}"/>
                </a:ext>
              </a:extLst>
            </p:cNvPr>
            <p:cNvCxnSpPr>
              <a:cxnSpLocks/>
              <a:endCxn id="121" idx="0"/>
            </p:cNvCxnSpPr>
            <p:nvPr/>
          </p:nvCxnSpPr>
          <p:spPr>
            <a:xfrm flipV="1">
              <a:off x="5184318" y="3505480"/>
              <a:ext cx="0" cy="860911"/>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98" name="Düz Bağlayıcı 440">
              <a:extLst>
                <a:ext uri="{FF2B5EF4-FFF2-40B4-BE49-F238E27FC236}">
                  <a16:creationId xmlns:a16="http://schemas.microsoft.com/office/drawing/2014/main" id="{92E8CA51-FE64-AF78-60D1-B17D743BF088}"/>
                </a:ext>
              </a:extLst>
            </p:cNvPr>
            <p:cNvCxnSpPr>
              <a:cxnSpLocks/>
            </p:cNvCxnSpPr>
            <p:nvPr/>
          </p:nvCxnSpPr>
          <p:spPr>
            <a:xfrm flipV="1">
              <a:off x="5175610" y="1607837"/>
              <a:ext cx="0" cy="787332"/>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99" name="Düz Bağlayıcı 440">
              <a:extLst>
                <a:ext uri="{FF2B5EF4-FFF2-40B4-BE49-F238E27FC236}">
                  <a16:creationId xmlns:a16="http://schemas.microsoft.com/office/drawing/2014/main" id="{D22441CC-5D0F-7C0F-0A7E-08D12DC04F6C}"/>
                </a:ext>
              </a:extLst>
            </p:cNvPr>
            <p:cNvCxnSpPr>
              <a:cxnSpLocks/>
              <a:stCxn id="108" idx="0"/>
            </p:cNvCxnSpPr>
            <p:nvPr/>
          </p:nvCxnSpPr>
          <p:spPr>
            <a:xfrm flipV="1">
              <a:off x="4685748" y="2747014"/>
              <a:ext cx="0" cy="1520396"/>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00" name="Düz Bağlayıcı 440">
              <a:extLst>
                <a:ext uri="{FF2B5EF4-FFF2-40B4-BE49-F238E27FC236}">
                  <a16:creationId xmlns:a16="http://schemas.microsoft.com/office/drawing/2014/main" id="{9F9F5050-0D78-417B-4911-61FE5F23015E}"/>
                </a:ext>
              </a:extLst>
            </p:cNvPr>
            <p:cNvCxnSpPr>
              <a:cxnSpLocks/>
              <a:endCxn id="119" idx="0"/>
            </p:cNvCxnSpPr>
            <p:nvPr/>
          </p:nvCxnSpPr>
          <p:spPr>
            <a:xfrm flipV="1">
              <a:off x="4187175" y="3117118"/>
              <a:ext cx="0" cy="1249275"/>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01" name="Düz Bağlayıcı 440">
              <a:extLst>
                <a:ext uri="{FF2B5EF4-FFF2-40B4-BE49-F238E27FC236}">
                  <a16:creationId xmlns:a16="http://schemas.microsoft.com/office/drawing/2014/main" id="{1D79B7A2-A420-963E-FE6D-4CA44D02BB09}"/>
                </a:ext>
              </a:extLst>
            </p:cNvPr>
            <p:cNvCxnSpPr>
              <a:cxnSpLocks/>
              <a:stCxn id="110" idx="0"/>
            </p:cNvCxnSpPr>
            <p:nvPr/>
          </p:nvCxnSpPr>
          <p:spPr>
            <a:xfrm flipH="1" flipV="1">
              <a:off x="3683241" y="2616416"/>
              <a:ext cx="5361" cy="1650994"/>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02" name="Düz Bağlayıcı 440">
              <a:extLst>
                <a:ext uri="{FF2B5EF4-FFF2-40B4-BE49-F238E27FC236}">
                  <a16:creationId xmlns:a16="http://schemas.microsoft.com/office/drawing/2014/main" id="{8435D483-4F9A-30F8-5ECE-FB95E3BE65C3}"/>
                </a:ext>
              </a:extLst>
            </p:cNvPr>
            <p:cNvCxnSpPr>
              <a:cxnSpLocks/>
            </p:cNvCxnSpPr>
            <p:nvPr/>
          </p:nvCxnSpPr>
          <p:spPr>
            <a:xfrm flipH="1">
              <a:off x="3434354" y="3717666"/>
              <a:ext cx="2000509" cy="0"/>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103" name="Oval 102">
              <a:extLst>
                <a:ext uri="{FF2B5EF4-FFF2-40B4-BE49-F238E27FC236}">
                  <a16:creationId xmlns:a16="http://schemas.microsoft.com/office/drawing/2014/main" id="{4757C114-A8EE-DEAA-E5AD-F5AC08040871}"/>
                </a:ext>
              </a:extLst>
            </p:cNvPr>
            <p:cNvSpPr/>
            <p:nvPr/>
          </p:nvSpPr>
          <p:spPr>
            <a:xfrm rot="10800000">
              <a:off x="5026383" y="3556285"/>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dirty="0"/>
            </a:p>
          </p:txBody>
        </p:sp>
        <p:sp>
          <p:nvSpPr>
            <p:cNvPr id="104" name="Oval 103">
              <a:extLst>
                <a:ext uri="{FF2B5EF4-FFF2-40B4-BE49-F238E27FC236}">
                  <a16:creationId xmlns:a16="http://schemas.microsoft.com/office/drawing/2014/main" id="{CF8B3297-55E9-31D0-36D8-5BFB1C170DBE}"/>
                </a:ext>
              </a:extLst>
            </p:cNvPr>
            <p:cNvSpPr/>
            <p:nvPr/>
          </p:nvSpPr>
          <p:spPr>
            <a:xfrm rot="10800000">
              <a:off x="4527813" y="3556285"/>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05" name="Oval 104">
              <a:extLst>
                <a:ext uri="{FF2B5EF4-FFF2-40B4-BE49-F238E27FC236}">
                  <a16:creationId xmlns:a16="http://schemas.microsoft.com/office/drawing/2014/main" id="{C1169BDE-7798-1DAF-70AD-CF376982756C}"/>
                </a:ext>
              </a:extLst>
            </p:cNvPr>
            <p:cNvSpPr/>
            <p:nvPr/>
          </p:nvSpPr>
          <p:spPr>
            <a:xfrm rot="10800000">
              <a:off x="4029241" y="3556285"/>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06" name="Oval 105">
              <a:extLst>
                <a:ext uri="{FF2B5EF4-FFF2-40B4-BE49-F238E27FC236}">
                  <a16:creationId xmlns:a16="http://schemas.microsoft.com/office/drawing/2014/main" id="{B7E4F8AB-B8A6-43C4-5308-068501E29636}"/>
                </a:ext>
              </a:extLst>
            </p:cNvPr>
            <p:cNvSpPr/>
            <p:nvPr/>
          </p:nvSpPr>
          <p:spPr>
            <a:xfrm rot="10800000">
              <a:off x="3530667" y="3556285"/>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07" name="Oval 106">
              <a:extLst>
                <a:ext uri="{FF2B5EF4-FFF2-40B4-BE49-F238E27FC236}">
                  <a16:creationId xmlns:a16="http://schemas.microsoft.com/office/drawing/2014/main" id="{45137079-4342-51EE-F908-1B59D5476E67}"/>
                </a:ext>
              </a:extLst>
            </p:cNvPr>
            <p:cNvSpPr/>
            <p:nvPr/>
          </p:nvSpPr>
          <p:spPr>
            <a:xfrm rot="10800000">
              <a:off x="5026383" y="3944649"/>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08" name="Oval 107">
              <a:extLst>
                <a:ext uri="{FF2B5EF4-FFF2-40B4-BE49-F238E27FC236}">
                  <a16:creationId xmlns:a16="http://schemas.microsoft.com/office/drawing/2014/main" id="{44D5AC5D-BC25-8E5A-6869-9911D4E00C26}"/>
                </a:ext>
              </a:extLst>
            </p:cNvPr>
            <p:cNvSpPr/>
            <p:nvPr/>
          </p:nvSpPr>
          <p:spPr>
            <a:xfrm rot="10800000">
              <a:off x="4527813" y="3944649"/>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09" name="Oval 108">
              <a:extLst>
                <a:ext uri="{FF2B5EF4-FFF2-40B4-BE49-F238E27FC236}">
                  <a16:creationId xmlns:a16="http://schemas.microsoft.com/office/drawing/2014/main" id="{BD889EFF-17D1-1C23-E1E7-0ABEC3237AC9}"/>
                </a:ext>
              </a:extLst>
            </p:cNvPr>
            <p:cNvSpPr/>
            <p:nvPr/>
          </p:nvSpPr>
          <p:spPr>
            <a:xfrm rot="10800000">
              <a:off x="4029241" y="3944649"/>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10" name="Oval 109">
              <a:extLst>
                <a:ext uri="{FF2B5EF4-FFF2-40B4-BE49-F238E27FC236}">
                  <a16:creationId xmlns:a16="http://schemas.microsoft.com/office/drawing/2014/main" id="{7A4D64E4-BBBC-1A32-AECA-129769F3BB11}"/>
                </a:ext>
              </a:extLst>
            </p:cNvPr>
            <p:cNvSpPr/>
            <p:nvPr/>
          </p:nvSpPr>
          <p:spPr>
            <a:xfrm rot="10800000">
              <a:off x="3530667" y="3944649"/>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111" name="Düz Bağlayıcı 440">
              <a:extLst>
                <a:ext uri="{FF2B5EF4-FFF2-40B4-BE49-F238E27FC236}">
                  <a16:creationId xmlns:a16="http://schemas.microsoft.com/office/drawing/2014/main" id="{EB8F4B13-6E01-BFF4-4B2D-C356D85F9687}"/>
                </a:ext>
              </a:extLst>
            </p:cNvPr>
            <p:cNvCxnSpPr>
              <a:cxnSpLocks/>
            </p:cNvCxnSpPr>
            <p:nvPr/>
          </p:nvCxnSpPr>
          <p:spPr>
            <a:xfrm flipV="1">
              <a:off x="4685748" y="2839184"/>
              <a:ext cx="0" cy="645522"/>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12" name="Düz Bağlayıcı 440">
              <a:extLst>
                <a:ext uri="{FF2B5EF4-FFF2-40B4-BE49-F238E27FC236}">
                  <a16:creationId xmlns:a16="http://schemas.microsoft.com/office/drawing/2014/main" id="{E3AFB660-735F-DFBB-DBA8-1D1E08E31462}"/>
                </a:ext>
              </a:extLst>
            </p:cNvPr>
            <p:cNvCxnSpPr>
              <a:cxnSpLocks/>
            </p:cNvCxnSpPr>
            <p:nvPr/>
          </p:nvCxnSpPr>
          <p:spPr>
            <a:xfrm flipV="1">
              <a:off x="4187175" y="2839184"/>
              <a:ext cx="0" cy="645522"/>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13" name="Düz Bağlayıcı 440">
              <a:extLst>
                <a:ext uri="{FF2B5EF4-FFF2-40B4-BE49-F238E27FC236}">
                  <a16:creationId xmlns:a16="http://schemas.microsoft.com/office/drawing/2014/main" id="{60F65D02-8FD4-73F3-91AF-EB48DDBAD487}"/>
                </a:ext>
              </a:extLst>
            </p:cNvPr>
            <p:cNvCxnSpPr>
              <a:cxnSpLocks/>
            </p:cNvCxnSpPr>
            <p:nvPr/>
          </p:nvCxnSpPr>
          <p:spPr>
            <a:xfrm flipV="1">
              <a:off x="3688602" y="2839184"/>
              <a:ext cx="0" cy="645522"/>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14" name="Düz Bağlayıcı 440">
              <a:extLst>
                <a:ext uri="{FF2B5EF4-FFF2-40B4-BE49-F238E27FC236}">
                  <a16:creationId xmlns:a16="http://schemas.microsoft.com/office/drawing/2014/main" id="{BD8EFDB1-6F74-0583-9D38-ED0C550E771F}"/>
                </a:ext>
              </a:extLst>
            </p:cNvPr>
            <p:cNvCxnSpPr>
              <a:cxnSpLocks/>
            </p:cNvCxnSpPr>
            <p:nvPr/>
          </p:nvCxnSpPr>
          <p:spPr>
            <a:xfrm flipH="1">
              <a:off x="3434354" y="3351717"/>
              <a:ext cx="2000509" cy="0"/>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15" name="Düz Bağlayıcı 440">
              <a:extLst>
                <a:ext uri="{FF2B5EF4-FFF2-40B4-BE49-F238E27FC236}">
                  <a16:creationId xmlns:a16="http://schemas.microsoft.com/office/drawing/2014/main" id="{7E33D2C4-8A74-EA21-9F37-78994024300C}"/>
                </a:ext>
              </a:extLst>
            </p:cNvPr>
            <p:cNvCxnSpPr>
              <a:cxnSpLocks/>
            </p:cNvCxnSpPr>
            <p:nvPr/>
          </p:nvCxnSpPr>
          <p:spPr>
            <a:xfrm flipV="1">
              <a:off x="5184318" y="2824241"/>
              <a:ext cx="0" cy="645522"/>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16" name="Düz Bağlayıcı 440">
              <a:extLst>
                <a:ext uri="{FF2B5EF4-FFF2-40B4-BE49-F238E27FC236}">
                  <a16:creationId xmlns:a16="http://schemas.microsoft.com/office/drawing/2014/main" id="{107CF993-EDF1-4A9F-265D-8722F238CFF5}"/>
                </a:ext>
              </a:extLst>
            </p:cNvPr>
            <p:cNvCxnSpPr>
              <a:cxnSpLocks/>
            </p:cNvCxnSpPr>
            <p:nvPr/>
          </p:nvCxnSpPr>
          <p:spPr>
            <a:xfrm flipH="1">
              <a:off x="3434354" y="2955737"/>
              <a:ext cx="2000509" cy="0"/>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117" name="Oval 116">
              <a:extLst>
                <a:ext uri="{FF2B5EF4-FFF2-40B4-BE49-F238E27FC236}">
                  <a16:creationId xmlns:a16="http://schemas.microsoft.com/office/drawing/2014/main" id="{FC9FE904-D0DC-7148-8790-7D522ED42FCD}"/>
                </a:ext>
              </a:extLst>
            </p:cNvPr>
            <p:cNvSpPr/>
            <p:nvPr/>
          </p:nvSpPr>
          <p:spPr>
            <a:xfrm rot="10800000">
              <a:off x="5026383" y="2794357"/>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dirty="0"/>
            </a:p>
          </p:txBody>
        </p:sp>
        <p:sp>
          <p:nvSpPr>
            <p:cNvPr id="118" name="Oval 117">
              <a:extLst>
                <a:ext uri="{FF2B5EF4-FFF2-40B4-BE49-F238E27FC236}">
                  <a16:creationId xmlns:a16="http://schemas.microsoft.com/office/drawing/2014/main" id="{8AE059B6-D51E-6129-4128-CF3E399BAA12}"/>
                </a:ext>
              </a:extLst>
            </p:cNvPr>
            <p:cNvSpPr/>
            <p:nvPr/>
          </p:nvSpPr>
          <p:spPr>
            <a:xfrm rot="10800000">
              <a:off x="4527813" y="2794357"/>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19" name="Oval 118">
              <a:extLst>
                <a:ext uri="{FF2B5EF4-FFF2-40B4-BE49-F238E27FC236}">
                  <a16:creationId xmlns:a16="http://schemas.microsoft.com/office/drawing/2014/main" id="{8B2B8260-AE96-F62B-6270-1472685A8507}"/>
                </a:ext>
              </a:extLst>
            </p:cNvPr>
            <p:cNvSpPr/>
            <p:nvPr/>
          </p:nvSpPr>
          <p:spPr>
            <a:xfrm rot="10800000">
              <a:off x="4029241" y="2794357"/>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20" name="Oval 119">
              <a:extLst>
                <a:ext uri="{FF2B5EF4-FFF2-40B4-BE49-F238E27FC236}">
                  <a16:creationId xmlns:a16="http://schemas.microsoft.com/office/drawing/2014/main" id="{E27EC37B-78A9-4E57-DB43-5809D2E1304A}"/>
                </a:ext>
              </a:extLst>
            </p:cNvPr>
            <p:cNvSpPr/>
            <p:nvPr/>
          </p:nvSpPr>
          <p:spPr>
            <a:xfrm rot="10800000">
              <a:off x="3530667" y="2794357"/>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21" name="Oval 120">
              <a:extLst>
                <a:ext uri="{FF2B5EF4-FFF2-40B4-BE49-F238E27FC236}">
                  <a16:creationId xmlns:a16="http://schemas.microsoft.com/office/drawing/2014/main" id="{B5BE758D-8745-0E4B-41BF-27D371D0A54F}"/>
                </a:ext>
              </a:extLst>
            </p:cNvPr>
            <p:cNvSpPr/>
            <p:nvPr/>
          </p:nvSpPr>
          <p:spPr>
            <a:xfrm rot="10800000">
              <a:off x="5026383" y="3182719"/>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22" name="Oval 121">
              <a:extLst>
                <a:ext uri="{FF2B5EF4-FFF2-40B4-BE49-F238E27FC236}">
                  <a16:creationId xmlns:a16="http://schemas.microsoft.com/office/drawing/2014/main" id="{B996F5A8-D333-EF28-D48A-AA6CD76D5365}"/>
                </a:ext>
              </a:extLst>
            </p:cNvPr>
            <p:cNvSpPr/>
            <p:nvPr/>
          </p:nvSpPr>
          <p:spPr>
            <a:xfrm rot="10800000">
              <a:off x="4527813" y="3182719"/>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23" name="Oval 122">
              <a:extLst>
                <a:ext uri="{FF2B5EF4-FFF2-40B4-BE49-F238E27FC236}">
                  <a16:creationId xmlns:a16="http://schemas.microsoft.com/office/drawing/2014/main" id="{396A9E99-B261-9FBF-5813-DCE3026D9C7C}"/>
                </a:ext>
              </a:extLst>
            </p:cNvPr>
            <p:cNvSpPr/>
            <p:nvPr/>
          </p:nvSpPr>
          <p:spPr>
            <a:xfrm rot="10800000">
              <a:off x="4029241" y="3182719"/>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24" name="Oval 123">
              <a:extLst>
                <a:ext uri="{FF2B5EF4-FFF2-40B4-BE49-F238E27FC236}">
                  <a16:creationId xmlns:a16="http://schemas.microsoft.com/office/drawing/2014/main" id="{A2088E9D-DE82-FF88-531B-F27DE0EDF872}"/>
                </a:ext>
              </a:extLst>
            </p:cNvPr>
            <p:cNvSpPr/>
            <p:nvPr/>
          </p:nvSpPr>
          <p:spPr>
            <a:xfrm rot="10800000">
              <a:off x="3530667" y="3182719"/>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125" name="Düz Bağlayıcı 440">
              <a:extLst>
                <a:ext uri="{FF2B5EF4-FFF2-40B4-BE49-F238E27FC236}">
                  <a16:creationId xmlns:a16="http://schemas.microsoft.com/office/drawing/2014/main" id="{8D876905-F8D5-CB7A-3F28-F1E43E67917D}"/>
                </a:ext>
              </a:extLst>
            </p:cNvPr>
            <p:cNvCxnSpPr>
              <a:cxnSpLocks/>
            </p:cNvCxnSpPr>
            <p:nvPr/>
          </p:nvCxnSpPr>
          <p:spPr>
            <a:xfrm flipV="1">
              <a:off x="4677041" y="4678239"/>
              <a:ext cx="0" cy="801069"/>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26" name="Düz Bağlayıcı 440">
              <a:extLst>
                <a:ext uri="{FF2B5EF4-FFF2-40B4-BE49-F238E27FC236}">
                  <a16:creationId xmlns:a16="http://schemas.microsoft.com/office/drawing/2014/main" id="{93431771-97C2-484B-D129-744A9E53AE92}"/>
                </a:ext>
              </a:extLst>
            </p:cNvPr>
            <p:cNvCxnSpPr>
              <a:cxnSpLocks/>
            </p:cNvCxnSpPr>
            <p:nvPr/>
          </p:nvCxnSpPr>
          <p:spPr>
            <a:xfrm flipV="1">
              <a:off x="4178468" y="4833786"/>
              <a:ext cx="0" cy="645522"/>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27" name="Düz Bağlayıcı 440">
              <a:extLst>
                <a:ext uri="{FF2B5EF4-FFF2-40B4-BE49-F238E27FC236}">
                  <a16:creationId xmlns:a16="http://schemas.microsoft.com/office/drawing/2014/main" id="{5C0346C7-C610-3812-BC41-6707EEFC3411}"/>
                </a:ext>
              </a:extLst>
            </p:cNvPr>
            <p:cNvCxnSpPr>
              <a:cxnSpLocks/>
            </p:cNvCxnSpPr>
            <p:nvPr/>
          </p:nvCxnSpPr>
          <p:spPr>
            <a:xfrm flipV="1">
              <a:off x="3679895" y="4694246"/>
              <a:ext cx="0" cy="785062"/>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28" name="Düz Bağlayıcı 440">
              <a:extLst>
                <a:ext uri="{FF2B5EF4-FFF2-40B4-BE49-F238E27FC236}">
                  <a16:creationId xmlns:a16="http://schemas.microsoft.com/office/drawing/2014/main" id="{EBF456CD-BA5C-1849-A9BB-F5DDC103CDC6}"/>
                </a:ext>
              </a:extLst>
            </p:cNvPr>
            <p:cNvCxnSpPr>
              <a:cxnSpLocks/>
            </p:cNvCxnSpPr>
            <p:nvPr/>
          </p:nvCxnSpPr>
          <p:spPr>
            <a:xfrm flipH="1">
              <a:off x="3425647" y="5346319"/>
              <a:ext cx="2000509" cy="0"/>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29" name="Düz Bağlayıcı 440">
              <a:extLst>
                <a:ext uri="{FF2B5EF4-FFF2-40B4-BE49-F238E27FC236}">
                  <a16:creationId xmlns:a16="http://schemas.microsoft.com/office/drawing/2014/main" id="{64501C0C-3CC5-039C-CFE6-46A4AAE3469B}"/>
                </a:ext>
              </a:extLst>
            </p:cNvPr>
            <p:cNvCxnSpPr>
              <a:cxnSpLocks/>
            </p:cNvCxnSpPr>
            <p:nvPr/>
          </p:nvCxnSpPr>
          <p:spPr>
            <a:xfrm flipV="1">
              <a:off x="5175610" y="4818843"/>
              <a:ext cx="0" cy="645522"/>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30" name="Düz Bağlayıcı 440">
              <a:extLst>
                <a:ext uri="{FF2B5EF4-FFF2-40B4-BE49-F238E27FC236}">
                  <a16:creationId xmlns:a16="http://schemas.microsoft.com/office/drawing/2014/main" id="{7F549C6B-8016-1DEA-2EF8-BB807DD8A5B9}"/>
                </a:ext>
              </a:extLst>
            </p:cNvPr>
            <p:cNvCxnSpPr>
              <a:cxnSpLocks/>
            </p:cNvCxnSpPr>
            <p:nvPr/>
          </p:nvCxnSpPr>
          <p:spPr>
            <a:xfrm flipH="1">
              <a:off x="3425647" y="4950338"/>
              <a:ext cx="2000509" cy="0"/>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131" name="Oval 130">
              <a:extLst>
                <a:ext uri="{FF2B5EF4-FFF2-40B4-BE49-F238E27FC236}">
                  <a16:creationId xmlns:a16="http://schemas.microsoft.com/office/drawing/2014/main" id="{484993DE-F0B2-D38B-0493-E1E7CE97C2DB}"/>
                </a:ext>
              </a:extLst>
            </p:cNvPr>
            <p:cNvSpPr/>
            <p:nvPr/>
          </p:nvSpPr>
          <p:spPr>
            <a:xfrm rot="10800000">
              <a:off x="5017676" y="4788957"/>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dirty="0"/>
            </a:p>
          </p:txBody>
        </p:sp>
        <p:sp>
          <p:nvSpPr>
            <p:cNvPr id="132" name="Oval 131">
              <a:extLst>
                <a:ext uri="{FF2B5EF4-FFF2-40B4-BE49-F238E27FC236}">
                  <a16:creationId xmlns:a16="http://schemas.microsoft.com/office/drawing/2014/main" id="{7AA6AA35-419B-3A91-1BB0-F0D487F5A64A}"/>
                </a:ext>
              </a:extLst>
            </p:cNvPr>
            <p:cNvSpPr/>
            <p:nvPr/>
          </p:nvSpPr>
          <p:spPr>
            <a:xfrm rot="10800000">
              <a:off x="4519105" y="4788957"/>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33" name="Oval 132">
              <a:extLst>
                <a:ext uri="{FF2B5EF4-FFF2-40B4-BE49-F238E27FC236}">
                  <a16:creationId xmlns:a16="http://schemas.microsoft.com/office/drawing/2014/main" id="{8D8F1B1D-9CE5-92DA-71D4-2F614D986E4D}"/>
                </a:ext>
              </a:extLst>
            </p:cNvPr>
            <p:cNvSpPr/>
            <p:nvPr/>
          </p:nvSpPr>
          <p:spPr>
            <a:xfrm rot="10800000">
              <a:off x="4020533" y="4788957"/>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34" name="Oval 133">
              <a:extLst>
                <a:ext uri="{FF2B5EF4-FFF2-40B4-BE49-F238E27FC236}">
                  <a16:creationId xmlns:a16="http://schemas.microsoft.com/office/drawing/2014/main" id="{462EAC88-BCB5-0F1B-A073-16EDD5F4A93F}"/>
                </a:ext>
              </a:extLst>
            </p:cNvPr>
            <p:cNvSpPr/>
            <p:nvPr/>
          </p:nvSpPr>
          <p:spPr>
            <a:xfrm rot="10800000">
              <a:off x="3521960" y="4788957"/>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35" name="Oval 134">
              <a:extLst>
                <a:ext uri="{FF2B5EF4-FFF2-40B4-BE49-F238E27FC236}">
                  <a16:creationId xmlns:a16="http://schemas.microsoft.com/office/drawing/2014/main" id="{B05C78D6-846C-E37F-4F12-1D9331C455A7}"/>
                </a:ext>
              </a:extLst>
            </p:cNvPr>
            <p:cNvSpPr/>
            <p:nvPr/>
          </p:nvSpPr>
          <p:spPr>
            <a:xfrm rot="10800000">
              <a:off x="5017676" y="5177321"/>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36" name="Oval 135">
              <a:extLst>
                <a:ext uri="{FF2B5EF4-FFF2-40B4-BE49-F238E27FC236}">
                  <a16:creationId xmlns:a16="http://schemas.microsoft.com/office/drawing/2014/main" id="{DF4D4CDB-1991-EB1E-57B5-BAE6182BD5AA}"/>
                </a:ext>
              </a:extLst>
            </p:cNvPr>
            <p:cNvSpPr/>
            <p:nvPr/>
          </p:nvSpPr>
          <p:spPr>
            <a:xfrm rot="10800000">
              <a:off x="4519105" y="5177321"/>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37" name="Oval 136">
              <a:extLst>
                <a:ext uri="{FF2B5EF4-FFF2-40B4-BE49-F238E27FC236}">
                  <a16:creationId xmlns:a16="http://schemas.microsoft.com/office/drawing/2014/main" id="{FB022B8B-19DE-9453-2897-1E18A771526A}"/>
                </a:ext>
              </a:extLst>
            </p:cNvPr>
            <p:cNvSpPr/>
            <p:nvPr/>
          </p:nvSpPr>
          <p:spPr>
            <a:xfrm rot="10800000">
              <a:off x="4020533" y="5177321"/>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38" name="Oval 137">
              <a:extLst>
                <a:ext uri="{FF2B5EF4-FFF2-40B4-BE49-F238E27FC236}">
                  <a16:creationId xmlns:a16="http://schemas.microsoft.com/office/drawing/2014/main" id="{236E1E10-E6C8-AEEC-FCF3-4A5B774BEAAE}"/>
                </a:ext>
              </a:extLst>
            </p:cNvPr>
            <p:cNvSpPr/>
            <p:nvPr/>
          </p:nvSpPr>
          <p:spPr>
            <a:xfrm rot="10800000">
              <a:off x="3521960" y="5177321"/>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139" name="Düz Bağlayıcı 440">
              <a:extLst>
                <a:ext uri="{FF2B5EF4-FFF2-40B4-BE49-F238E27FC236}">
                  <a16:creationId xmlns:a16="http://schemas.microsoft.com/office/drawing/2014/main" id="{7286A442-EF42-2D66-AD36-BF7D13AE86F2}"/>
                </a:ext>
              </a:extLst>
            </p:cNvPr>
            <p:cNvCxnSpPr>
              <a:cxnSpLocks/>
            </p:cNvCxnSpPr>
            <p:nvPr/>
          </p:nvCxnSpPr>
          <p:spPr>
            <a:xfrm flipV="1">
              <a:off x="4677041" y="1622779"/>
              <a:ext cx="0" cy="645522"/>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40" name="Düz Bağlayıcı 440">
              <a:extLst>
                <a:ext uri="{FF2B5EF4-FFF2-40B4-BE49-F238E27FC236}">
                  <a16:creationId xmlns:a16="http://schemas.microsoft.com/office/drawing/2014/main" id="{EA26F95B-4921-9864-0514-766D77E60F3F}"/>
                </a:ext>
              </a:extLst>
            </p:cNvPr>
            <p:cNvCxnSpPr>
              <a:cxnSpLocks/>
            </p:cNvCxnSpPr>
            <p:nvPr/>
          </p:nvCxnSpPr>
          <p:spPr>
            <a:xfrm flipV="1">
              <a:off x="4178468" y="1622779"/>
              <a:ext cx="0" cy="772389"/>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41" name="Düz Bağlayıcı 440">
              <a:extLst>
                <a:ext uri="{FF2B5EF4-FFF2-40B4-BE49-F238E27FC236}">
                  <a16:creationId xmlns:a16="http://schemas.microsoft.com/office/drawing/2014/main" id="{C18F926B-8B85-93CF-8D8C-4AAA239762FC}"/>
                </a:ext>
              </a:extLst>
            </p:cNvPr>
            <p:cNvCxnSpPr>
              <a:cxnSpLocks/>
            </p:cNvCxnSpPr>
            <p:nvPr/>
          </p:nvCxnSpPr>
          <p:spPr>
            <a:xfrm flipV="1">
              <a:off x="3679895" y="1622779"/>
              <a:ext cx="0" cy="645522"/>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42" name="Düz Bağlayıcı 440">
              <a:extLst>
                <a:ext uri="{FF2B5EF4-FFF2-40B4-BE49-F238E27FC236}">
                  <a16:creationId xmlns:a16="http://schemas.microsoft.com/office/drawing/2014/main" id="{47547378-6026-A0FE-62D0-7197A5FB30C5}"/>
                </a:ext>
              </a:extLst>
            </p:cNvPr>
            <p:cNvCxnSpPr>
              <a:cxnSpLocks/>
            </p:cNvCxnSpPr>
            <p:nvPr/>
          </p:nvCxnSpPr>
          <p:spPr>
            <a:xfrm flipH="1">
              <a:off x="3425647" y="2135312"/>
              <a:ext cx="2000509" cy="0"/>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43" name="Düz Bağlayıcı 440">
              <a:extLst>
                <a:ext uri="{FF2B5EF4-FFF2-40B4-BE49-F238E27FC236}">
                  <a16:creationId xmlns:a16="http://schemas.microsoft.com/office/drawing/2014/main" id="{A5E085F9-B62F-49D1-600E-0FD8128387E9}"/>
                </a:ext>
              </a:extLst>
            </p:cNvPr>
            <p:cNvCxnSpPr>
              <a:cxnSpLocks/>
            </p:cNvCxnSpPr>
            <p:nvPr/>
          </p:nvCxnSpPr>
          <p:spPr>
            <a:xfrm flipH="1">
              <a:off x="3425647" y="1739332"/>
              <a:ext cx="2000509" cy="0"/>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144" name="Oval 143">
              <a:extLst>
                <a:ext uri="{FF2B5EF4-FFF2-40B4-BE49-F238E27FC236}">
                  <a16:creationId xmlns:a16="http://schemas.microsoft.com/office/drawing/2014/main" id="{94D16FB5-4159-FFEC-F313-CD51E5114523}"/>
                </a:ext>
              </a:extLst>
            </p:cNvPr>
            <p:cNvSpPr/>
            <p:nvPr/>
          </p:nvSpPr>
          <p:spPr>
            <a:xfrm rot="10800000">
              <a:off x="5017676" y="1577951"/>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dirty="0"/>
            </a:p>
          </p:txBody>
        </p:sp>
        <p:sp>
          <p:nvSpPr>
            <p:cNvPr id="145" name="Oval 144">
              <a:extLst>
                <a:ext uri="{FF2B5EF4-FFF2-40B4-BE49-F238E27FC236}">
                  <a16:creationId xmlns:a16="http://schemas.microsoft.com/office/drawing/2014/main" id="{740DA2D7-D285-BA54-5364-19AF5010295E}"/>
                </a:ext>
              </a:extLst>
            </p:cNvPr>
            <p:cNvSpPr/>
            <p:nvPr/>
          </p:nvSpPr>
          <p:spPr>
            <a:xfrm rot="10800000">
              <a:off x="4519105" y="1577951"/>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46" name="Oval 145">
              <a:extLst>
                <a:ext uri="{FF2B5EF4-FFF2-40B4-BE49-F238E27FC236}">
                  <a16:creationId xmlns:a16="http://schemas.microsoft.com/office/drawing/2014/main" id="{AECDEA03-C40E-CF62-3815-9A83447F5499}"/>
                </a:ext>
              </a:extLst>
            </p:cNvPr>
            <p:cNvSpPr/>
            <p:nvPr/>
          </p:nvSpPr>
          <p:spPr>
            <a:xfrm rot="10800000">
              <a:off x="4020533" y="1577951"/>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47" name="Oval 146">
              <a:extLst>
                <a:ext uri="{FF2B5EF4-FFF2-40B4-BE49-F238E27FC236}">
                  <a16:creationId xmlns:a16="http://schemas.microsoft.com/office/drawing/2014/main" id="{AB41C476-A85C-B3CE-D994-B7A2285B8CFD}"/>
                </a:ext>
              </a:extLst>
            </p:cNvPr>
            <p:cNvSpPr/>
            <p:nvPr/>
          </p:nvSpPr>
          <p:spPr>
            <a:xfrm rot="10800000">
              <a:off x="3521960" y="1577951"/>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48" name="Oval 147">
              <a:extLst>
                <a:ext uri="{FF2B5EF4-FFF2-40B4-BE49-F238E27FC236}">
                  <a16:creationId xmlns:a16="http://schemas.microsoft.com/office/drawing/2014/main" id="{1CA7BE72-B767-AE78-7040-5DF8316EE751}"/>
                </a:ext>
              </a:extLst>
            </p:cNvPr>
            <p:cNvSpPr/>
            <p:nvPr/>
          </p:nvSpPr>
          <p:spPr>
            <a:xfrm rot="10800000">
              <a:off x="5017676" y="1966315"/>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49" name="Oval 148">
              <a:extLst>
                <a:ext uri="{FF2B5EF4-FFF2-40B4-BE49-F238E27FC236}">
                  <a16:creationId xmlns:a16="http://schemas.microsoft.com/office/drawing/2014/main" id="{AA99D9ED-77AA-D7DC-98A9-C444678890CE}"/>
                </a:ext>
              </a:extLst>
            </p:cNvPr>
            <p:cNvSpPr/>
            <p:nvPr/>
          </p:nvSpPr>
          <p:spPr>
            <a:xfrm rot="10800000">
              <a:off x="4519105" y="1966315"/>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50" name="Oval 149">
              <a:extLst>
                <a:ext uri="{FF2B5EF4-FFF2-40B4-BE49-F238E27FC236}">
                  <a16:creationId xmlns:a16="http://schemas.microsoft.com/office/drawing/2014/main" id="{AFE0E00D-44AC-3277-28FF-CB1940AACADF}"/>
                </a:ext>
              </a:extLst>
            </p:cNvPr>
            <p:cNvSpPr/>
            <p:nvPr/>
          </p:nvSpPr>
          <p:spPr>
            <a:xfrm rot="10800000">
              <a:off x="4020533" y="1966315"/>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51" name="Oval 150">
              <a:extLst>
                <a:ext uri="{FF2B5EF4-FFF2-40B4-BE49-F238E27FC236}">
                  <a16:creationId xmlns:a16="http://schemas.microsoft.com/office/drawing/2014/main" id="{91C66758-EFBA-752B-A469-D85C1B61B947}"/>
                </a:ext>
              </a:extLst>
            </p:cNvPr>
            <p:cNvSpPr/>
            <p:nvPr/>
          </p:nvSpPr>
          <p:spPr>
            <a:xfrm rot="10800000">
              <a:off x="3521960" y="1966315"/>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52" name="Dikdörtgen 256">
              <a:extLst>
                <a:ext uri="{FF2B5EF4-FFF2-40B4-BE49-F238E27FC236}">
                  <a16:creationId xmlns:a16="http://schemas.microsoft.com/office/drawing/2014/main" id="{BD1194D4-63A5-8A3E-0778-A2C15E4B7A37}"/>
                </a:ext>
              </a:extLst>
            </p:cNvPr>
            <p:cNvSpPr/>
            <p:nvPr/>
          </p:nvSpPr>
          <p:spPr>
            <a:xfrm>
              <a:off x="4523281" y="4336655"/>
              <a:ext cx="911582" cy="365760"/>
            </a:xfrm>
            <a:prstGeom prst="roundRect">
              <a:avLst/>
            </a:prstGeom>
            <a:solidFill>
              <a:schemeClr val="accent5"/>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bg1"/>
                </a:solidFill>
                <a:latin typeface="Aptos Display" panose="020B0004020202020204" pitchFamily="34" charset="0"/>
                <a:ea typeface="Cascadia Mono" panose="020B0609020000020004" pitchFamily="49" charset="0"/>
                <a:cs typeface="Cascadia Mono" panose="020B0609020000020004" pitchFamily="49" charset="0"/>
              </a:endParaRPr>
            </a:p>
          </p:txBody>
        </p:sp>
        <p:sp>
          <p:nvSpPr>
            <p:cNvPr id="153" name="Dikdörtgen 256">
              <a:extLst>
                <a:ext uri="{FF2B5EF4-FFF2-40B4-BE49-F238E27FC236}">
                  <a16:creationId xmlns:a16="http://schemas.microsoft.com/office/drawing/2014/main" id="{B604603C-7D0F-7AF6-40F1-0E32F384448C}"/>
                </a:ext>
              </a:extLst>
            </p:cNvPr>
            <p:cNvSpPr/>
            <p:nvPr/>
          </p:nvSpPr>
          <p:spPr>
            <a:xfrm>
              <a:off x="3471199" y="4336655"/>
              <a:ext cx="911582" cy="365760"/>
            </a:xfrm>
            <a:prstGeom prst="roundRect">
              <a:avLst/>
            </a:prstGeom>
            <a:solidFill>
              <a:schemeClr val="accent5"/>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b="1" dirty="0">
                <a:solidFill>
                  <a:schemeClr val="bg1"/>
                </a:solidFill>
                <a:latin typeface="Aptos Display" panose="020B0004020202020204" pitchFamily="34" charset="0"/>
                <a:ea typeface="Cascadia Mono" panose="020B0609020000020004" pitchFamily="49" charset="0"/>
                <a:cs typeface="Cascadia Mono" panose="020B0609020000020004" pitchFamily="49" charset="0"/>
              </a:endParaRPr>
            </a:p>
          </p:txBody>
        </p:sp>
        <p:sp>
          <p:nvSpPr>
            <p:cNvPr id="154" name="Dikdörtgen 256">
              <a:extLst>
                <a:ext uri="{FF2B5EF4-FFF2-40B4-BE49-F238E27FC236}">
                  <a16:creationId xmlns:a16="http://schemas.microsoft.com/office/drawing/2014/main" id="{EA77F2C5-A719-E62D-971E-89C24F99D059}"/>
                </a:ext>
              </a:extLst>
            </p:cNvPr>
            <p:cNvSpPr/>
            <p:nvPr/>
          </p:nvSpPr>
          <p:spPr>
            <a:xfrm>
              <a:off x="4523281" y="2364863"/>
              <a:ext cx="911582" cy="365760"/>
            </a:xfrm>
            <a:prstGeom prst="roundRect">
              <a:avLst/>
            </a:prstGeom>
            <a:solidFill>
              <a:schemeClr val="accent5"/>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bg1"/>
                </a:solidFill>
                <a:latin typeface="Aptos Display" panose="020B0004020202020204" pitchFamily="34" charset="0"/>
                <a:ea typeface="Cascadia Mono" panose="020B0609020000020004" pitchFamily="49" charset="0"/>
                <a:cs typeface="Cascadia Mono" panose="020B0609020000020004" pitchFamily="49" charset="0"/>
              </a:endParaRPr>
            </a:p>
          </p:txBody>
        </p:sp>
        <p:sp>
          <p:nvSpPr>
            <p:cNvPr id="155" name="Dikdörtgen 256">
              <a:extLst>
                <a:ext uri="{FF2B5EF4-FFF2-40B4-BE49-F238E27FC236}">
                  <a16:creationId xmlns:a16="http://schemas.microsoft.com/office/drawing/2014/main" id="{8568DBDB-068F-8F68-9C69-2AA201107992}"/>
                </a:ext>
              </a:extLst>
            </p:cNvPr>
            <p:cNvSpPr/>
            <p:nvPr/>
          </p:nvSpPr>
          <p:spPr>
            <a:xfrm>
              <a:off x="3471702" y="2366507"/>
              <a:ext cx="911582" cy="365760"/>
            </a:xfrm>
            <a:prstGeom prst="roundRect">
              <a:avLst/>
            </a:prstGeom>
            <a:solidFill>
              <a:schemeClr val="accent5"/>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b="1" dirty="0">
                <a:solidFill>
                  <a:schemeClr val="bg1"/>
                </a:solidFill>
                <a:latin typeface="Aptos Display" panose="020B0004020202020204" pitchFamily="34" charset="0"/>
                <a:ea typeface="Cascadia Mono" panose="020B0609020000020004" pitchFamily="49" charset="0"/>
                <a:cs typeface="Cascadia Mono" panose="020B0609020000020004" pitchFamily="49" charset="0"/>
              </a:endParaRPr>
            </a:p>
          </p:txBody>
        </p:sp>
        <p:sp>
          <p:nvSpPr>
            <p:cNvPr id="156" name="TextBox 155">
              <a:extLst>
                <a:ext uri="{FF2B5EF4-FFF2-40B4-BE49-F238E27FC236}">
                  <a16:creationId xmlns:a16="http://schemas.microsoft.com/office/drawing/2014/main" id="{D677F19A-EB96-F275-8DAD-99C2018EAAA6}"/>
                </a:ext>
              </a:extLst>
            </p:cNvPr>
            <p:cNvSpPr txBox="1"/>
            <p:nvPr/>
          </p:nvSpPr>
          <p:spPr>
            <a:xfrm>
              <a:off x="3414760" y="2365964"/>
              <a:ext cx="1084749" cy="369332"/>
            </a:xfrm>
            <a:prstGeom prst="rect">
              <a:avLst/>
            </a:prstGeom>
            <a:noFill/>
          </p:spPr>
          <p:txBody>
            <a:bodyPr wrap="square" rtlCol="0">
              <a:spAutoFit/>
            </a:bodyPr>
            <a:lstStyle/>
            <a:p>
              <a:r>
                <a:rPr lang="en-US" b="1" dirty="0">
                  <a:solidFill>
                    <a:schemeClr val="bg1"/>
                  </a:solidFill>
                  <a:latin typeface="+mj-lt"/>
                </a:rPr>
                <a:t>Sense A.</a:t>
              </a:r>
            </a:p>
          </p:txBody>
        </p:sp>
        <p:sp>
          <p:nvSpPr>
            <p:cNvPr id="157" name="TextBox 156">
              <a:extLst>
                <a:ext uri="{FF2B5EF4-FFF2-40B4-BE49-F238E27FC236}">
                  <a16:creationId xmlns:a16="http://schemas.microsoft.com/office/drawing/2014/main" id="{31B423D8-692C-E229-378A-466B6CC0D133}"/>
                </a:ext>
              </a:extLst>
            </p:cNvPr>
            <p:cNvSpPr txBox="1"/>
            <p:nvPr/>
          </p:nvSpPr>
          <p:spPr>
            <a:xfrm>
              <a:off x="4472740" y="2363581"/>
              <a:ext cx="1038841" cy="369332"/>
            </a:xfrm>
            <a:prstGeom prst="rect">
              <a:avLst/>
            </a:prstGeom>
            <a:noFill/>
          </p:spPr>
          <p:txBody>
            <a:bodyPr wrap="square" rtlCol="0">
              <a:spAutoFit/>
            </a:bodyPr>
            <a:lstStyle/>
            <a:p>
              <a:r>
                <a:rPr lang="en-US" b="1" dirty="0">
                  <a:solidFill>
                    <a:schemeClr val="bg1"/>
                  </a:solidFill>
                  <a:latin typeface="+mj-lt"/>
                </a:rPr>
                <a:t>Sense A.</a:t>
              </a:r>
            </a:p>
          </p:txBody>
        </p:sp>
        <p:sp>
          <p:nvSpPr>
            <p:cNvPr id="158" name="TextBox 157">
              <a:extLst>
                <a:ext uri="{FF2B5EF4-FFF2-40B4-BE49-F238E27FC236}">
                  <a16:creationId xmlns:a16="http://schemas.microsoft.com/office/drawing/2014/main" id="{238891DC-D3F9-7EB1-1DAD-A845873C0DB3}"/>
                </a:ext>
              </a:extLst>
            </p:cNvPr>
            <p:cNvSpPr txBox="1"/>
            <p:nvPr/>
          </p:nvSpPr>
          <p:spPr>
            <a:xfrm>
              <a:off x="3416710" y="4332404"/>
              <a:ext cx="1060930" cy="369332"/>
            </a:xfrm>
            <a:prstGeom prst="rect">
              <a:avLst/>
            </a:prstGeom>
            <a:noFill/>
          </p:spPr>
          <p:txBody>
            <a:bodyPr wrap="square" rtlCol="0">
              <a:spAutoFit/>
            </a:bodyPr>
            <a:lstStyle/>
            <a:p>
              <a:r>
                <a:rPr lang="en-US" b="1" dirty="0">
                  <a:solidFill>
                    <a:schemeClr val="bg1"/>
                  </a:solidFill>
                  <a:latin typeface="+mj-lt"/>
                </a:rPr>
                <a:t>Sense A.</a:t>
              </a:r>
            </a:p>
          </p:txBody>
        </p:sp>
        <p:sp>
          <p:nvSpPr>
            <p:cNvPr id="159" name="TextBox 158">
              <a:extLst>
                <a:ext uri="{FF2B5EF4-FFF2-40B4-BE49-F238E27FC236}">
                  <a16:creationId xmlns:a16="http://schemas.microsoft.com/office/drawing/2014/main" id="{1F9EDC55-16F0-485E-09D6-266FF5023F6F}"/>
                </a:ext>
              </a:extLst>
            </p:cNvPr>
            <p:cNvSpPr txBox="1"/>
            <p:nvPr/>
          </p:nvSpPr>
          <p:spPr>
            <a:xfrm>
              <a:off x="4477645" y="4332404"/>
              <a:ext cx="1060930" cy="369332"/>
            </a:xfrm>
            <a:prstGeom prst="rect">
              <a:avLst/>
            </a:prstGeom>
            <a:noFill/>
          </p:spPr>
          <p:txBody>
            <a:bodyPr wrap="square" rtlCol="0">
              <a:spAutoFit/>
            </a:bodyPr>
            <a:lstStyle/>
            <a:p>
              <a:r>
                <a:rPr lang="en-US" b="1" dirty="0">
                  <a:solidFill>
                    <a:schemeClr val="bg1"/>
                  </a:solidFill>
                  <a:latin typeface="+mj-lt"/>
                </a:rPr>
                <a:t>Sense A.</a:t>
              </a:r>
            </a:p>
          </p:txBody>
        </p:sp>
      </p:grpSp>
      <p:sp>
        <p:nvSpPr>
          <p:cNvPr id="2" name="Title 1">
            <a:extLst>
              <a:ext uri="{FF2B5EF4-FFF2-40B4-BE49-F238E27FC236}">
                <a16:creationId xmlns:a16="http://schemas.microsoft.com/office/drawing/2014/main" id="{1B84990A-0CA0-4CCA-9A18-C9D2139DD4CE}"/>
              </a:ext>
            </a:extLst>
          </p:cNvPr>
          <p:cNvSpPr>
            <a:spLocks noGrp="1"/>
          </p:cNvSpPr>
          <p:nvPr>
            <p:ph type="title"/>
          </p:nvPr>
        </p:nvSpPr>
        <p:spPr/>
        <p:txBody>
          <a:bodyPr/>
          <a:lstStyle/>
          <a:p>
            <a:r>
              <a:rPr lang="en-US" sz="4000" dirty="0"/>
              <a:t>Read Disturbance in DRAM (II)</a:t>
            </a:r>
          </a:p>
        </p:txBody>
      </p:sp>
      <p:sp>
        <p:nvSpPr>
          <p:cNvPr id="3" name="Content Placeholder 2">
            <a:extLst>
              <a:ext uri="{FF2B5EF4-FFF2-40B4-BE49-F238E27FC236}">
                <a16:creationId xmlns:a16="http://schemas.microsoft.com/office/drawing/2014/main" id="{A1CC9122-C685-1998-23A1-5AE71E91A036}"/>
              </a:ext>
            </a:extLst>
          </p:cNvPr>
          <p:cNvSpPr>
            <a:spLocks noGrp="1"/>
          </p:cNvSpPr>
          <p:nvPr>
            <p:ph idx="1"/>
          </p:nvPr>
        </p:nvSpPr>
        <p:spPr>
          <a:xfrm>
            <a:off x="0" y="770468"/>
            <a:ext cx="9143999" cy="857604"/>
          </a:xfrm>
        </p:spPr>
        <p:txBody>
          <a:bodyPr/>
          <a:lstStyle/>
          <a:p>
            <a:pPr>
              <a:spcBef>
                <a:spcPts val="400"/>
              </a:spcBef>
            </a:pPr>
            <a:r>
              <a:rPr lang="en-GB" dirty="0"/>
              <a:t>Read disturbance in DRAM </a:t>
            </a:r>
            <a:r>
              <a:rPr lang="en-GB" dirty="0">
                <a:solidFill>
                  <a:srgbClr val="C00000"/>
                </a:solidFill>
              </a:rPr>
              <a:t>breaks memory isolation</a:t>
            </a:r>
          </a:p>
          <a:p>
            <a:pPr>
              <a:spcBef>
                <a:spcPts val="400"/>
              </a:spcBef>
            </a:pPr>
            <a:r>
              <a:rPr lang="en-GB" dirty="0"/>
              <a:t>A new read disturbance phenomenon: </a:t>
            </a:r>
            <a:r>
              <a:rPr lang="en-GB" dirty="0" err="1">
                <a:solidFill>
                  <a:schemeClr val="accent6"/>
                </a:solidFill>
              </a:rPr>
              <a:t>RowPress</a:t>
            </a:r>
            <a:endParaRPr lang="en-GB" dirty="0">
              <a:solidFill>
                <a:schemeClr val="accent6"/>
              </a:solidFill>
            </a:endParaRPr>
          </a:p>
        </p:txBody>
      </p:sp>
      <p:cxnSp>
        <p:nvCxnSpPr>
          <p:cNvPr id="4" name="Düz Bağlayıcı 440">
            <a:extLst>
              <a:ext uri="{FF2B5EF4-FFF2-40B4-BE49-F238E27FC236}">
                <a16:creationId xmlns:a16="http://schemas.microsoft.com/office/drawing/2014/main" id="{5E145820-7A50-4CF8-F534-FA7B1F2635BB}"/>
              </a:ext>
            </a:extLst>
          </p:cNvPr>
          <p:cNvCxnSpPr>
            <a:cxnSpLocks/>
          </p:cNvCxnSpPr>
          <p:nvPr/>
        </p:nvCxnSpPr>
        <p:spPr>
          <a:xfrm flipH="1">
            <a:off x="3441966" y="3357113"/>
            <a:ext cx="2000509" cy="0"/>
          </a:xfrm>
          <a:prstGeom prst="line">
            <a:avLst/>
          </a:prstGeom>
          <a:ln w="76200" cap="rnd">
            <a:solidFill>
              <a:schemeClr val="accent2"/>
            </a:solidFill>
            <a:prstDash val="solid"/>
          </a:ln>
        </p:spPr>
        <p:style>
          <a:lnRef idx="1">
            <a:schemeClr val="accent1"/>
          </a:lnRef>
          <a:fillRef idx="0">
            <a:schemeClr val="accent1"/>
          </a:fillRef>
          <a:effectRef idx="0">
            <a:schemeClr val="accent1"/>
          </a:effectRef>
          <a:fontRef idx="minor">
            <a:schemeClr val="tx1"/>
          </a:fontRef>
        </p:style>
      </p:cxnSp>
      <p:grpSp>
        <p:nvGrpSpPr>
          <p:cNvPr id="70" name="Group 69">
            <a:extLst>
              <a:ext uri="{FF2B5EF4-FFF2-40B4-BE49-F238E27FC236}">
                <a16:creationId xmlns:a16="http://schemas.microsoft.com/office/drawing/2014/main" id="{01D354B1-7782-87F4-6220-9B5E3BF2789D}"/>
              </a:ext>
            </a:extLst>
          </p:cNvPr>
          <p:cNvGrpSpPr/>
          <p:nvPr/>
        </p:nvGrpSpPr>
        <p:grpSpPr>
          <a:xfrm>
            <a:off x="3531170" y="3181915"/>
            <a:ext cx="1811586" cy="322761"/>
            <a:chOff x="3544955" y="3551928"/>
            <a:chExt cx="1811586" cy="322761"/>
          </a:xfrm>
        </p:grpSpPr>
        <p:sp>
          <p:nvSpPr>
            <p:cNvPr id="66" name="Oval 65">
              <a:extLst>
                <a:ext uri="{FF2B5EF4-FFF2-40B4-BE49-F238E27FC236}">
                  <a16:creationId xmlns:a16="http://schemas.microsoft.com/office/drawing/2014/main" id="{6C7E9078-C8EB-93EE-6F70-5CC16B1811E1}"/>
                </a:ext>
              </a:extLst>
            </p:cNvPr>
            <p:cNvSpPr/>
            <p:nvPr/>
          </p:nvSpPr>
          <p:spPr>
            <a:xfrm rot="10800000">
              <a:off x="5040671" y="3551928"/>
              <a:ext cx="315870" cy="322761"/>
            </a:xfrm>
            <a:prstGeom prst="ellipse">
              <a:avLst/>
            </a:prstGeom>
            <a:solidFill>
              <a:schemeClr val="accent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sp>
          <p:nvSpPr>
            <p:cNvPr id="67" name="Oval 66">
              <a:extLst>
                <a:ext uri="{FF2B5EF4-FFF2-40B4-BE49-F238E27FC236}">
                  <a16:creationId xmlns:a16="http://schemas.microsoft.com/office/drawing/2014/main" id="{6C818E45-3D79-2AE5-00DD-1339E73557A0}"/>
                </a:ext>
              </a:extLst>
            </p:cNvPr>
            <p:cNvSpPr/>
            <p:nvPr/>
          </p:nvSpPr>
          <p:spPr>
            <a:xfrm rot="10800000">
              <a:off x="4542101" y="3551928"/>
              <a:ext cx="315870" cy="322761"/>
            </a:xfrm>
            <a:prstGeom prst="ellipse">
              <a:avLst/>
            </a:prstGeom>
            <a:solidFill>
              <a:schemeClr val="accent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sp>
          <p:nvSpPr>
            <p:cNvPr id="68" name="Oval 67">
              <a:extLst>
                <a:ext uri="{FF2B5EF4-FFF2-40B4-BE49-F238E27FC236}">
                  <a16:creationId xmlns:a16="http://schemas.microsoft.com/office/drawing/2014/main" id="{0E25394E-6B58-F7E7-7637-0D2B89238ECE}"/>
                </a:ext>
              </a:extLst>
            </p:cNvPr>
            <p:cNvSpPr/>
            <p:nvPr/>
          </p:nvSpPr>
          <p:spPr>
            <a:xfrm rot="10800000">
              <a:off x="4043529" y="3551928"/>
              <a:ext cx="315870" cy="322761"/>
            </a:xfrm>
            <a:prstGeom prst="ellipse">
              <a:avLst/>
            </a:prstGeom>
            <a:solidFill>
              <a:schemeClr val="accent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sp>
          <p:nvSpPr>
            <p:cNvPr id="69" name="Oval 68">
              <a:extLst>
                <a:ext uri="{FF2B5EF4-FFF2-40B4-BE49-F238E27FC236}">
                  <a16:creationId xmlns:a16="http://schemas.microsoft.com/office/drawing/2014/main" id="{0871E534-E552-7377-A0C8-0E15AF73EA04}"/>
                </a:ext>
              </a:extLst>
            </p:cNvPr>
            <p:cNvSpPr/>
            <p:nvPr/>
          </p:nvSpPr>
          <p:spPr>
            <a:xfrm rot="10800000">
              <a:off x="3544955" y="3551928"/>
              <a:ext cx="315870" cy="322761"/>
            </a:xfrm>
            <a:prstGeom prst="ellipse">
              <a:avLst/>
            </a:prstGeom>
            <a:solidFill>
              <a:schemeClr val="accent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grpSp>
      <p:cxnSp>
        <p:nvCxnSpPr>
          <p:cNvPr id="71" name="Düz Bağlayıcı 440">
            <a:extLst>
              <a:ext uri="{FF2B5EF4-FFF2-40B4-BE49-F238E27FC236}">
                <a16:creationId xmlns:a16="http://schemas.microsoft.com/office/drawing/2014/main" id="{CF9606EB-03AC-5369-36F0-1137D6271554}"/>
              </a:ext>
            </a:extLst>
          </p:cNvPr>
          <p:cNvCxnSpPr>
            <a:cxnSpLocks/>
          </p:cNvCxnSpPr>
          <p:nvPr/>
        </p:nvCxnSpPr>
        <p:spPr>
          <a:xfrm flipH="1">
            <a:off x="3441966" y="2969076"/>
            <a:ext cx="2000509" cy="0"/>
          </a:xfrm>
          <a:prstGeom prst="line">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grpSp>
        <p:nvGrpSpPr>
          <p:cNvPr id="72" name="Group 71">
            <a:extLst>
              <a:ext uri="{FF2B5EF4-FFF2-40B4-BE49-F238E27FC236}">
                <a16:creationId xmlns:a16="http://schemas.microsoft.com/office/drawing/2014/main" id="{BF4616DB-8F25-ADFA-1705-44B006E04A3E}"/>
              </a:ext>
            </a:extLst>
          </p:cNvPr>
          <p:cNvGrpSpPr/>
          <p:nvPr/>
        </p:nvGrpSpPr>
        <p:grpSpPr>
          <a:xfrm>
            <a:off x="3531170" y="2793878"/>
            <a:ext cx="1811586" cy="322761"/>
            <a:chOff x="3544955" y="3551928"/>
            <a:chExt cx="1811586" cy="322761"/>
          </a:xfrm>
        </p:grpSpPr>
        <p:sp>
          <p:nvSpPr>
            <p:cNvPr id="73" name="Oval 72">
              <a:extLst>
                <a:ext uri="{FF2B5EF4-FFF2-40B4-BE49-F238E27FC236}">
                  <a16:creationId xmlns:a16="http://schemas.microsoft.com/office/drawing/2014/main" id="{F6C9FE9F-1882-2465-3EA5-200D4D8B8830}"/>
                </a:ext>
              </a:extLst>
            </p:cNvPr>
            <p:cNvSpPr/>
            <p:nvPr/>
          </p:nvSpPr>
          <p:spPr>
            <a:xfrm rot="10800000">
              <a:off x="5040671" y="3551928"/>
              <a:ext cx="315870" cy="322761"/>
            </a:xfrm>
            <a:prstGeom prst="ellipse">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sp>
          <p:nvSpPr>
            <p:cNvPr id="74" name="Oval 73">
              <a:extLst>
                <a:ext uri="{FF2B5EF4-FFF2-40B4-BE49-F238E27FC236}">
                  <a16:creationId xmlns:a16="http://schemas.microsoft.com/office/drawing/2014/main" id="{97FF8329-CBF9-81DF-D60E-43D560E2ED91}"/>
                </a:ext>
              </a:extLst>
            </p:cNvPr>
            <p:cNvSpPr/>
            <p:nvPr/>
          </p:nvSpPr>
          <p:spPr>
            <a:xfrm rot="10800000">
              <a:off x="4542101" y="3551928"/>
              <a:ext cx="315870" cy="322761"/>
            </a:xfrm>
            <a:prstGeom prst="ellipse">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sp>
          <p:nvSpPr>
            <p:cNvPr id="75" name="Oval 74">
              <a:extLst>
                <a:ext uri="{FF2B5EF4-FFF2-40B4-BE49-F238E27FC236}">
                  <a16:creationId xmlns:a16="http://schemas.microsoft.com/office/drawing/2014/main" id="{3B16C5E0-A1E3-CA17-0930-6BCAC89C2590}"/>
                </a:ext>
              </a:extLst>
            </p:cNvPr>
            <p:cNvSpPr/>
            <p:nvPr/>
          </p:nvSpPr>
          <p:spPr>
            <a:xfrm rot="10800000">
              <a:off x="4043529" y="3551928"/>
              <a:ext cx="315870" cy="322761"/>
            </a:xfrm>
            <a:prstGeom prst="ellipse">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sp>
          <p:nvSpPr>
            <p:cNvPr id="76" name="Oval 75">
              <a:extLst>
                <a:ext uri="{FF2B5EF4-FFF2-40B4-BE49-F238E27FC236}">
                  <a16:creationId xmlns:a16="http://schemas.microsoft.com/office/drawing/2014/main" id="{63E8E94E-8130-9142-1BFE-B726A2D147FA}"/>
                </a:ext>
              </a:extLst>
            </p:cNvPr>
            <p:cNvSpPr/>
            <p:nvPr/>
          </p:nvSpPr>
          <p:spPr>
            <a:xfrm rot="10800000">
              <a:off x="3544955" y="3551928"/>
              <a:ext cx="315870" cy="322761"/>
            </a:xfrm>
            <a:prstGeom prst="ellipse">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grpSp>
      <p:cxnSp>
        <p:nvCxnSpPr>
          <p:cNvPr id="77" name="Düz Bağlayıcı 440">
            <a:extLst>
              <a:ext uri="{FF2B5EF4-FFF2-40B4-BE49-F238E27FC236}">
                <a16:creationId xmlns:a16="http://schemas.microsoft.com/office/drawing/2014/main" id="{C2EAA1A3-CE3B-1C89-FEA9-A65182B35832}"/>
              </a:ext>
            </a:extLst>
          </p:cNvPr>
          <p:cNvCxnSpPr>
            <a:cxnSpLocks/>
          </p:cNvCxnSpPr>
          <p:nvPr/>
        </p:nvCxnSpPr>
        <p:spPr>
          <a:xfrm flipH="1">
            <a:off x="3441966" y="3731659"/>
            <a:ext cx="2000509" cy="0"/>
          </a:xfrm>
          <a:prstGeom prst="line">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grpSp>
        <p:nvGrpSpPr>
          <p:cNvPr id="78" name="Group 77">
            <a:extLst>
              <a:ext uri="{FF2B5EF4-FFF2-40B4-BE49-F238E27FC236}">
                <a16:creationId xmlns:a16="http://schemas.microsoft.com/office/drawing/2014/main" id="{94F47DE7-C414-D2CF-9EAD-002F033969EC}"/>
              </a:ext>
            </a:extLst>
          </p:cNvPr>
          <p:cNvGrpSpPr/>
          <p:nvPr/>
        </p:nvGrpSpPr>
        <p:grpSpPr>
          <a:xfrm>
            <a:off x="3531170" y="3556461"/>
            <a:ext cx="1811586" cy="322761"/>
            <a:chOff x="3544955" y="3551928"/>
            <a:chExt cx="1811586" cy="322761"/>
          </a:xfrm>
        </p:grpSpPr>
        <p:sp>
          <p:nvSpPr>
            <p:cNvPr id="79" name="Oval 78">
              <a:extLst>
                <a:ext uri="{FF2B5EF4-FFF2-40B4-BE49-F238E27FC236}">
                  <a16:creationId xmlns:a16="http://schemas.microsoft.com/office/drawing/2014/main" id="{06C22086-8548-50EA-F3A3-C8AA02390AEA}"/>
                </a:ext>
              </a:extLst>
            </p:cNvPr>
            <p:cNvSpPr/>
            <p:nvPr/>
          </p:nvSpPr>
          <p:spPr>
            <a:xfrm rot="10800000">
              <a:off x="5040671" y="3551928"/>
              <a:ext cx="315870" cy="322761"/>
            </a:xfrm>
            <a:prstGeom prst="ellipse">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sp>
          <p:nvSpPr>
            <p:cNvPr id="80" name="Oval 79">
              <a:extLst>
                <a:ext uri="{FF2B5EF4-FFF2-40B4-BE49-F238E27FC236}">
                  <a16:creationId xmlns:a16="http://schemas.microsoft.com/office/drawing/2014/main" id="{76A3E6DA-1993-6DA1-ED7E-2CAF15E0CE91}"/>
                </a:ext>
              </a:extLst>
            </p:cNvPr>
            <p:cNvSpPr/>
            <p:nvPr/>
          </p:nvSpPr>
          <p:spPr>
            <a:xfrm rot="10800000">
              <a:off x="4542101" y="3551928"/>
              <a:ext cx="315870" cy="322761"/>
            </a:xfrm>
            <a:prstGeom prst="ellipse">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sp>
          <p:nvSpPr>
            <p:cNvPr id="81" name="Oval 80">
              <a:extLst>
                <a:ext uri="{FF2B5EF4-FFF2-40B4-BE49-F238E27FC236}">
                  <a16:creationId xmlns:a16="http://schemas.microsoft.com/office/drawing/2014/main" id="{E16D176D-A6A0-BFB2-2107-01AD4BF0B63A}"/>
                </a:ext>
              </a:extLst>
            </p:cNvPr>
            <p:cNvSpPr/>
            <p:nvPr/>
          </p:nvSpPr>
          <p:spPr>
            <a:xfrm rot="10800000">
              <a:off x="4043529" y="3551928"/>
              <a:ext cx="315870" cy="322761"/>
            </a:xfrm>
            <a:prstGeom prst="ellipse">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sp>
          <p:nvSpPr>
            <p:cNvPr id="82" name="Oval 81">
              <a:extLst>
                <a:ext uri="{FF2B5EF4-FFF2-40B4-BE49-F238E27FC236}">
                  <a16:creationId xmlns:a16="http://schemas.microsoft.com/office/drawing/2014/main" id="{54DB72EF-722E-D6A1-7B65-4A5BD045F307}"/>
                </a:ext>
              </a:extLst>
            </p:cNvPr>
            <p:cNvSpPr/>
            <p:nvPr/>
          </p:nvSpPr>
          <p:spPr>
            <a:xfrm rot="10800000">
              <a:off x="3544955" y="3551928"/>
              <a:ext cx="315870" cy="322761"/>
            </a:xfrm>
            <a:prstGeom prst="ellipse">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grpSp>
      <p:cxnSp>
        <p:nvCxnSpPr>
          <p:cNvPr id="84" name="Curved Connector 83">
            <a:extLst>
              <a:ext uri="{FF2B5EF4-FFF2-40B4-BE49-F238E27FC236}">
                <a16:creationId xmlns:a16="http://schemas.microsoft.com/office/drawing/2014/main" id="{041F0085-B8F7-3A7F-0607-31EC01212BEF}"/>
              </a:ext>
            </a:extLst>
          </p:cNvPr>
          <p:cNvCxnSpPr>
            <a:cxnSpLocks/>
          </p:cNvCxnSpPr>
          <p:nvPr/>
        </p:nvCxnSpPr>
        <p:spPr>
          <a:xfrm rot="16200000" flipV="1">
            <a:off x="3274002" y="2565952"/>
            <a:ext cx="216003" cy="508193"/>
          </a:xfrm>
          <a:prstGeom prst="curvedConnector2">
            <a:avLst/>
          </a:prstGeom>
          <a:ln w="3810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sp>
        <p:nvSpPr>
          <p:cNvPr id="85" name="TextBox 84">
            <a:extLst>
              <a:ext uri="{FF2B5EF4-FFF2-40B4-BE49-F238E27FC236}">
                <a16:creationId xmlns:a16="http://schemas.microsoft.com/office/drawing/2014/main" id="{C8686A13-D0C8-FF86-0D9D-90152A678F50}"/>
              </a:ext>
            </a:extLst>
          </p:cNvPr>
          <p:cNvSpPr txBox="1"/>
          <p:nvPr/>
        </p:nvSpPr>
        <p:spPr>
          <a:xfrm>
            <a:off x="1903799" y="2539330"/>
            <a:ext cx="1269899" cy="369332"/>
          </a:xfrm>
          <a:prstGeom prst="rect">
            <a:avLst/>
          </a:prstGeom>
          <a:noFill/>
        </p:spPr>
        <p:txBody>
          <a:bodyPr wrap="none" rtlCol="0">
            <a:spAutoFit/>
          </a:bodyPr>
          <a:lstStyle/>
          <a:p>
            <a:r>
              <a:rPr lang="en-US" b="1" dirty="0">
                <a:solidFill>
                  <a:schemeClr val="accent3"/>
                </a:solidFill>
              </a:rPr>
              <a:t>Victim Cell</a:t>
            </a:r>
          </a:p>
        </p:txBody>
      </p:sp>
      <p:sp>
        <p:nvSpPr>
          <p:cNvPr id="86" name="TextBox 85">
            <a:extLst>
              <a:ext uri="{FF2B5EF4-FFF2-40B4-BE49-F238E27FC236}">
                <a16:creationId xmlns:a16="http://schemas.microsoft.com/office/drawing/2014/main" id="{B3526AA8-FA62-181C-D140-42B734A1A36C}"/>
              </a:ext>
            </a:extLst>
          </p:cNvPr>
          <p:cNvSpPr txBox="1"/>
          <p:nvPr/>
        </p:nvSpPr>
        <p:spPr>
          <a:xfrm>
            <a:off x="5494840" y="2779950"/>
            <a:ext cx="1301318" cy="369332"/>
          </a:xfrm>
          <a:prstGeom prst="rect">
            <a:avLst/>
          </a:prstGeom>
          <a:noFill/>
        </p:spPr>
        <p:txBody>
          <a:bodyPr wrap="none" rtlCol="0">
            <a:spAutoFit/>
          </a:bodyPr>
          <a:lstStyle/>
          <a:p>
            <a:r>
              <a:rPr lang="en-US" b="1" dirty="0">
                <a:solidFill>
                  <a:schemeClr val="accent3"/>
                </a:solidFill>
              </a:rPr>
              <a:t>Victim Row</a:t>
            </a:r>
          </a:p>
        </p:txBody>
      </p:sp>
      <p:sp>
        <p:nvSpPr>
          <p:cNvPr id="87" name="TextBox 86">
            <a:extLst>
              <a:ext uri="{FF2B5EF4-FFF2-40B4-BE49-F238E27FC236}">
                <a16:creationId xmlns:a16="http://schemas.microsoft.com/office/drawing/2014/main" id="{49BAF716-B3A5-06F6-2A6B-D131F21B75B6}"/>
              </a:ext>
            </a:extLst>
          </p:cNvPr>
          <p:cNvSpPr txBox="1"/>
          <p:nvPr/>
        </p:nvSpPr>
        <p:spPr>
          <a:xfrm>
            <a:off x="5514333" y="3531974"/>
            <a:ext cx="1301318" cy="369332"/>
          </a:xfrm>
          <a:prstGeom prst="rect">
            <a:avLst/>
          </a:prstGeom>
          <a:noFill/>
        </p:spPr>
        <p:txBody>
          <a:bodyPr wrap="none" rtlCol="0">
            <a:spAutoFit/>
          </a:bodyPr>
          <a:lstStyle/>
          <a:p>
            <a:r>
              <a:rPr lang="en-US" b="1" dirty="0">
                <a:solidFill>
                  <a:schemeClr val="accent3"/>
                </a:solidFill>
              </a:rPr>
              <a:t>Victim Row</a:t>
            </a:r>
          </a:p>
        </p:txBody>
      </p:sp>
      <p:sp>
        <p:nvSpPr>
          <p:cNvPr id="88" name="TextBox 87">
            <a:extLst>
              <a:ext uri="{FF2B5EF4-FFF2-40B4-BE49-F238E27FC236}">
                <a16:creationId xmlns:a16="http://schemas.microsoft.com/office/drawing/2014/main" id="{85EAD973-B8DB-94C5-794D-E858B38231FC}"/>
              </a:ext>
            </a:extLst>
          </p:cNvPr>
          <p:cNvSpPr txBox="1"/>
          <p:nvPr/>
        </p:nvSpPr>
        <p:spPr>
          <a:xfrm>
            <a:off x="5494840" y="3149282"/>
            <a:ext cx="1646413" cy="369332"/>
          </a:xfrm>
          <a:prstGeom prst="rect">
            <a:avLst/>
          </a:prstGeom>
          <a:noFill/>
        </p:spPr>
        <p:txBody>
          <a:bodyPr wrap="none" rtlCol="0">
            <a:spAutoFit/>
          </a:bodyPr>
          <a:lstStyle/>
          <a:p>
            <a:r>
              <a:rPr lang="en-US" b="1" dirty="0">
                <a:solidFill>
                  <a:schemeClr val="accent2"/>
                </a:solidFill>
              </a:rPr>
              <a:t>Aggressor Row</a:t>
            </a:r>
          </a:p>
        </p:txBody>
      </p:sp>
      <p:pic>
        <p:nvPicPr>
          <p:cNvPr id="92" name="Picture Placeholder 32">
            <a:extLst>
              <a:ext uri="{FF2B5EF4-FFF2-40B4-BE49-F238E27FC236}">
                <a16:creationId xmlns:a16="http://schemas.microsoft.com/office/drawing/2014/main" id="{F4D621AF-4007-D64B-A07C-1139C255BD32}"/>
              </a:ext>
            </a:extLst>
          </p:cNvPr>
          <p:cNvPicPr>
            <a:picLocks noChangeAspect="1"/>
          </p:cNvPicPr>
          <p:nvPr/>
        </p:nvPicPr>
        <p:blipFill>
          <a:blip r:embed="rId3" cstate="print">
            <a:alphaModFix/>
            <a:duotone>
              <a:schemeClr val="accent2">
                <a:shade val="45000"/>
                <a:satMod val="135000"/>
              </a:schemeClr>
              <a:prstClr val="white"/>
            </a:duotone>
            <a:extLst>
              <a:ext uri="{28A0092B-C50C-407E-A947-70E740481C1C}">
                <a14:useLocalDpi xmlns:a14="http://schemas.microsoft.com/office/drawing/2010/main" val="0"/>
              </a:ext>
            </a:extLst>
          </a:blip>
          <a:srcRect l="10235" t="8642" b="30229"/>
          <a:stretch>
            <a:fillRect/>
          </a:stretch>
        </p:blipFill>
        <p:spPr>
          <a:xfrm flipH="1">
            <a:off x="2780840" y="3169909"/>
            <a:ext cx="594019" cy="369332"/>
          </a:xfrm>
          <a:prstGeom prst="roundRect">
            <a:avLst>
              <a:gd name="adj" fmla="val 0"/>
            </a:avLst>
          </a:prstGeom>
          <a:solidFill>
            <a:schemeClr val="bg1"/>
          </a:solidFill>
          <a:ln>
            <a:noFill/>
          </a:ln>
          <a:effectLst>
            <a:reflection blurRad="12700" stA="38000" endPos="28000" dist="5000" dir="5400000" sy="-100000" algn="bl" rotWithShape="0"/>
          </a:effectLst>
        </p:spPr>
      </p:pic>
      <p:sp>
        <p:nvSpPr>
          <p:cNvPr id="94" name="TextBox 93">
            <a:extLst>
              <a:ext uri="{FF2B5EF4-FFF2-40B4-BE49-F238E27FC236}">
                <a16:creationId xmlns:a16="http://schemas.microsoft.com/office/drawing/2014/main" id="{335645F9-1F06-8C51-114A-0928A8D40A4D}"/>
              </a:ext>
            </a:extLst>
          </p:cNvPr>
          <p:cNvSpPr txBox="1"/>
          <p:nvPr/>
        </p:nvSpPr>
        <p:spPr>
          <a:xfrm>
            <a:off x="-11487" y="5627807"/>
            <a:ext cx="9148909" cy="857604"/>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lvl="0" algn="ctr">
              <a:lnSpc>
                <a:spcPct val="90000"/>
              </a:lnSpc>
              <a:defRPr/>
            </a:pPr>
            <a:r>
              <a:rPr lang="en-GB" sz="2400" dirty="0">
                <a:solidFill>
                  <a:prstClr val="black"/>
                </a:solidFill>
              </a:rPr>
              <a:t>Keeping a DRAM row </a:t>
            </a:r>
            <a:r>
              <a:rPr lang="en-GB" sz="2400" dirty="0">
                <a:solidFill>
                  <a:srgbClr val="C00000"/>
                </a:solidFill>
              </a:rPr>
              <a:t>open for a long time </a:t>
            </a:r>
            <a:br>
              <a:rPr lang="en-GB" sz="2400" dirty="0">
                <a:solidFill>
                  <a:prstClr val="black"/>
                </a:solidFill>
              </a:rPr>
            </a:br>
            <a:r>
              <a:rPr lang="en-GB" sz="2400" dirty="0">
                <a:solidFill>
                  <a:prstClr val="black"/>
                </a:solidFill>
              </a:rPr>
              <a:t>causes bitflips in adjacent rows in the same subarray</a:t>
            </a:r>
            <a:endParaRPr lang="en-US" sz="2400" b="1" dirty="0">
              <a:solidFill>
                <a:prstClr val="black"/>
              </a:solidFill>
            </a:endParaRPr>
          </a:p>
        </p:txBody>
      </p:sp>
      <p:sp>
        <p:nvSpPr>
          <p:cNvPr id="89" name="Content Placeholder 2">
            <a:extLst>
              <a:ext uri="{FF2B5EF4-FFF2-40B4-BE49-F238E27FC236}">
                <a16:creationId xmlns:a16="http://schemas.microsoft.com/office/drawing/2014/main" id="{A6B4A75B-EA34-361D-2755-159546079B84}"/>
              </a:ext>
            </a:extLst>
          </p:cNvPr>
          <p:cNvSpPr txBox="1">
            <a:spLocks/>
          </p:cNvSpPr>
          <p:nvPr/>
        </p:nvSpPr>
        <p:spPr>
          <a:xfrm>
            <a:off x="1857899" y="3132762"/>
            <a:ext cx="1731514" cy="443621"/>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1" u="none" strike="noStrike" kern="1200" cap="none" spc="0" normalizeH="0" baseline="0" noProof="0" dirty="0">
                <a:ln>
                  <a:noFill/>
                </a:ln>
                <a:solidFill>
                  <a:schemeClr val="accent2"/>
                </a:solidFill>
                <a:effectLst/>
                <a:uLnTx/>
                <a:uFillTx/>
                <a:latin typeface="+mj-lt"/>
                <a:ea typeface="Cambria" panose="02040503050406030204" pitchFamily="18" charset="0"/>
                <a:cs typeface="+mn-cs"/>
              </a:rPr>
              <a:t>keep open</a:t>
            </a:r>
          </a:p>
        </p:txBody>
      </p:sp>
    </p:spTree>
    <p:extLst>
      <p:ext uri="{BB962C8B-B14F-4D97-AF65-F5344CB8AC3E}">
        <p14:creationId xmlns:p14="http://schemas.microsoft.com/office/powerpoint/2010/main" val="13561244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92"/>
                                        </p:tgtEl>
                                      </p:cBhvr>
                                    </p:animEffect>
                                    <p:set>
                                      <p:cBhvr>
                                        <p:cTn id="7" dur="1" fill="hold">
                                          <p:stCondLst>
                                            <p:cond delay="499"/>
                                          </p:stCondLst>
                                        </p:cTn>
                                        <p:tgtEl>
                                          <p:spTgt spid="92"/>
                                        </p:tgtEl>
                                        <p:attrNameLst>
                                          <p:attrName>style.visibility</p:attrName>
                                        </p:attrNameLst>
                                      </p:cBhvr>
                                      <p:to>
                                        <p:strVal val="hidden"/>
                                      </p:to>
                                    </p:se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9"/>
                                        </p:tgtEl>
                                        <p:attrNameLst>
                                          <p:attrName>style.visibility</p:attrName>
                                        </p:attrNameLst>
                                      </p:cBhvr>
                                      <p:to>
                                        <p:strVal val="visible"/>
                                      </p:to>
                                    </p:set>
                                    <p:animEffect transition="in" filter="fade">
                                      <p:cBhvr>
                                        <p:cTn id="11" dur="500"/>
                                        <p:tgtEl>
                                          <p:spTgt spid="89"/>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94"/>
                                        </p:tgtEl>
                                        <p:attrNameLst>
                                          <p:attrName>style.visibility</p:attrName>
                                        </p:attrNameLst>
                                      </p:cBhvr>
                                      <p:to>
                                        <p:strVal val="visible"/>
                                      </p:to>
                                    </p:set>
                                    <p:animEffect transition="in" filter="fade">
                                      <p:cBhvr>
                                        <p:cTn id="15" dur="5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 grpId="0" animBg="1"/>
      <p:bldP spid="8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089E01-1E14-026E-1B41-15CA296C8A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590E206-3C06-0B3A-969E-EFDF4D4DC7B8}"/>
              </a:ext>
            </a:extLst>
          </p:cNvPr>
          <p:cNvSpPr>
            <a:spLocks noGrp="1"/>
          </p:cNvSpPr>
          <p:nvPr>
            <p:ph type="title"/>
          </p:nvPr>
        </p:nvSpPr>
        <p:spPr/>
        <p:txBody>
          <a:bodyPr/>
          <a:lstStyle/>
          <a:p>
            <a:r>
              <a:rPr lang="en-US" sz="4000" dirty="0"/>
              <a:t>Read Disturbance in DRAM (III)</a:t>
            </a:r>
          </a:p>
        </p:txBody>
      </p:sp>
      <p:sp>
        <p:nvSpPr>
          <p:cNvPr id="3" name="Content Placeholder 2">
            <a:extLst>
              <a:ext uri="{FF2B5EF4-FFF2-40B4-BE49-F238E27FC236}">
                <a16:creationId xmlns:a16="http://schemas.microsoft.com/office/drawing/2014/main" id="{779999F1-18CE-BF69-0B3F-580FC8D19E8B}"/>
              </a:ext>
            </a:extLst>
          </p:cNvPr>
          <p:cNvSpPr>
            <a:spLocks noGrp="1"/>
          </p:cNvSpPr>
          <p:nvPr>
            <p:ph idx="1"/>
          </p:nvPr>
        </p:nvSpPr>
        <p:spPr>
          <a:xfrm>
            <a:off x="1" y="1094092"/>
            <a:ext cx="9143999" cy="3761509"/>
          </a:xfrm>
        </p:spPr>
        <p:txBody>
          <a:bodyPr/>
          <a:lstStyle/>
          <a:p>
            <a:r>
              <a:rPr lang="en-US" sz="2800" dirty="0" err="1"/>
              <a:t>RowHammer</a:t>
            </a:r>
            <a:r>
              <a:rPr lang="en-US" sz="2800" dirty="0"/>
              <a:t> and </a:t>
            </a:r>
            <a:r>
              <a:rPr lang="en-US" sz="2800" dirty="0" err="1"/>
              <a:t>RowPress</a:t>
            </a:r>
            <a:r>
              <a:rPr lang="en-US" sz="2800" dirty="0"/>
              <a:t> are </a:t>
            </a:r>
            <a:br>
              <a:rPr lang="en-US" sz="2800" dirty="0"/>
            </a:br>
            <a:r>
              <a:rPr lang="en-US" sz="2800" b="1" dirty="0"/>
              <a:t>row-based read disturbance phenomena </a:t>
            </a:r>
            <a:br>
              <a:rPr lang="en-US" sz="2800" b="1" dirty="0"/>
            </a:br>
            <a:r>
              <a:rPr lang="en-US" sz="2800" dirty="0"/>
              <a:t>that affect </a:t>
            </a:r>
            <a:r>
              <a:rPr lang="en-US" sz="2800" dirty="0">
                <a:solidFill>
                  <a:srgbClr val="FF0000"/>
                </a:solidFill>
              </a:rPr>
              <a:t>only a few neighboring victim rows</a:t>
            </a:r>
          </a:p>
          <a:p>
            <a:pPr marL="0" indent="0">
              <a:buNone/>
            </a:pPr>
            <a:endParaRPr lang="en-US" sz="2800" dirty="0">
              <a:solidFill>
                <a:srgbClr val="FF0000"/>
              </a:solidFill>
            </a:endParaRPr>
          </a:p>
          <a:p>
            <a:pPr marL="0" indent="0">
              <a:buNone/>
            </a:pPr>
            <a:endParaRPr lang="en-US" sz="2800" dirty="0">
              <a:solidFill>
                <a:srgbClr val="FF0000"/>
              </a:solidFill>
            </a:endParaRPr>
          </a:p>
          <a:p>
            <a:r>
              <a:rPr lang="en-US" sz="2800" dirty="0"/>
              <a:t>Most of the mitigations work by </a:t>
            </a:r>
          </a:p>
          <a:p>
            <a:pPr marL="355600" lvl="2" indent="0">
              <a:buNone/>
            </a:pPr>
            <a:r>
              <a:rPr lang="en-US" sz="2800" dirty="0"/>
              <a:t>1) detecting </a:t>
            </a:r>
            <a:r>
              <a:rPr lang="en-US" sz="2800" dirty="0">
                <a:solidFill>
                  <a:srgbClr val="FF0000"/>
                </a:solidFill>
              </a:rPr>
              <a:t>high row activation count </a:t>
            </a:r>
            <a:r>
              <a:rPr lang="en-US" sz="2800" dirty="0"/>
              <a:t>or </a:t>
            </a:r>
            <a:r>
              <a:rPr lang="en-US" sz="2800" dirty="0">
                <a:solidFill>
                  <a:srgbClr val="FF0000"/>
                </a:solidFill>
              </a:rPr>
              <a:t>high row open time</a:t>
            </a:r>
          </a:p>
          <a:p>
            <a:pPr marL="355600" lvl="2" indent="0">
              <a:buNone/>
            </a:pPr>
            <a:r>
              <a:rPr lang="en-US" sz="2800" dirty="0"/>
              <a:t>2) refreshing </a:t>
            </a:r>
            <a:r>
              <a:rPr lang="en-US" sz="2800" dirty="0">
                <a:solidFill>
                  <a:srgbClr val="FF0000"/>
                </a:solidFill>
              </a:rPr>
              <a:t>a few neighboring rows </a:t>
            </a:r>
            <a:r>
              <a:rPr lang="en-US" sz="2800" dirty="0"/>
              <a:t>(e.g., +/-4) </a:t>
            </a:r>
          </a:p>
          <a:p>
            <a:pPr lvl="2"/>
            <a:endParaRPr lang="en-US" sz="2000" dirty="0"/>
          </a:p>
          <a:p>
            <a:pPr lvl="2"/>
            <a:endParaRPr lang="en-US" sz="2000" dirty="0"/>
          </a:p>
          <a:p>
            <a:pPr lvl="2"/>
            <a:endParaRPr lang="en-US" sz="2000" dirty="0"/>
          </a:p>
          <a:p>
            <a:pPr lvl="2"/>
            <a:endParaRPr lang="en-US" sz="2000" dirty="0"/>
          </a:p>
          <a:p>
            <a:pPr marL="0" indent="0">
              <a:buNone/>
            </a:pPr>
            <a:endParaRPr lang="en-US" dirty="0"/>
          </a:p>
          <a:p>
            <a:pPr marL="0" indent="0">
              <a:buNone/>
            </a:pPr>
            <a:endParaRPr lang="en-US" dirty="0"/>
          </a:p>
        </p:txBody>
      </p:sp>
      <p:sp>
        <p:nvSpPr>
          <p:cNvPr id="4" name="TextBox 3">
            <a:extLst>
              <a:ext uri="{FF2B5EF4-FFF2-40B4-BE49-F238E27FC236}">
                <a16:creationId xmlns:a16="http://schemas.microsoft.com/office/drawing/2014/main" id="{994EF3B7-269A-1315-E9BC-1AA64C762C72}"/>
              </a:ext>
            </a:extLst>
          </p:cNvPr>
          <p:cNvSpPr txBox="1"/>
          <p:nvPr/>
        </p:nvSpPr>
        <p:spPr>
          <a:xfrm>
            <a:off x="-4909" y="5179227"/>
            <a:ext cx="9148909" cy="1130820"/>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lvl="0" algn="ctr">
              <a:lnSpc>
                <a:spcPct val="90000"/>
              </a:lnSpc>
              <a:defRPr/>
            </a:pPr>
            <a:r>
              <a:rPr lang="en-US" sz="2800" dirty="0">
                <a:solidFill>
                  <a:schemeClr val="accent5"/>
                </a:solidFill>
              </a:rPr>
              <a:t>Detecting and refreshing </a:t>
            </a:r>
            <a:r>
              <a:rPr lang="en-US" sz="2800" b="1" dirty="0">
                <a:solidFill>
                  <a:schemeClr val="accent5"/>
                </a:solidFill>
              </a:rPr>
              <a:t>even only a few </a:t>
            </a:r>
            <a:r>
              <a:rPr lang="en-US" sz="2800" dirty="0">
                <a:solidFill>
                  <a:schemeClr val="accent5"/>
                </a:solidFill>
              </a:rPr>
              <a:t>neighboring rows </a:t>
            </a:r>
            <a:br>
              <a:rPr lang="en-US" sz="2800" dirty="0">
                <a:solidFill>
                  <a:schemeClr val="accent5"/>
                </a:solidFill>
              </a:rPr>
            </a:br>
            <a:r>
              <a:rPr lang="en-US" sz="2800" dirty="0">
                <a:solidFill>
                  <a:schemeClr val="accent5"/>
                </a:solidFill>
              </a:rPr>
              <a:t>is shown to be </a:t>
            </a:r>
            <a:r>
              <a:rPr lang="en-US" sz="2800" b="1" dirty="0">
                <a:solidFill>
                  <a:schemeClr val="accent5"/>
                </a:solidFill>
              </a:rPr>
              <a:t>a difficult problem</a:t>
            </a:r>
          </a:p>
        </p:txBody>
      </p:sp>
    </p:spTree>
    <p:extLst>
      <p:ext uri="{BB962C8B-B14F-4D97-AF65-F5344CB8AC3E}">
        <p14:creationId xmlns:p14="http://schemas.microsoft.com/office/powerpoint/2010/main" val="3399942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4FA904-5986-5C3A-DBEA-D071A25B6B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7C08905-51A9-6EDD-1A6E-37F1EB8893CE}"/>
              </a:ext>
            </a:extLst>
          </p:cNvPr>
          <p:cNvSpPr>
            <a:spLocks noGrp="1"/>
          </p:cNvSpPr>
          <p:nvPr>
            <p:ph type="title"/>
          </p:nvPr>
        </p:nvSpPr>
        <p:spPr/>
        <p:txBody>
          <a:bodyPr/>
          <a:lstStyle/>
          <a:p>
            <a:r>
              <a:rPr lang="en-US" sz="4000" dirty="0"/>
              <a:t>Research Question</a:t>
            </a:r>
          </a:p>
        </p:txBody>
      </p:sp>
      <p:sp>
        <p:nvSpPr>
          <p:cNvPr id="3" name="Content Placeholder 2">
            <a:extLst>
              <a:ext uri="{FF2B5EF4-FFF2-40B4-BE49-F238E27FC236}">
                <a16:creationId xmlns:a16="http://schemas.microsoft.com/office/drawing/2014/main" id="{679FDBFA-38ED-234A-6219-AFBBC0558B09}"/>
              </a:ext>
            </a:extLst>
          </p:cNvPr>
          <p:cNvSpPr>
            <a:spLocks noGrp="1"/>
          </p:cNvSpPr>
          <p:nvPr>
            <p:ph idx="1"/>
          </p:nvPr>
        </p:nvSpPr>
        <p:spPr>
          <a:xfrm>
            <a:off x="1" y="770468"/>
            <a:ext cx="9143999" cy="5711814"/>
          </a:xfrm>
        </p:spPr>
        <p:txBody>
          <a:bodyPr anchor="ctr"/>
          <a:lstStyle/>
          <a:p>
            <a:pPr marL="0" lvl="0" indent="0" algn="ctr">
              <a:lnSpc>
                <a:spcPct val="100000"/>
              </a:lnSpc>
              <a:spcBef>
                <a:spcPts val="3400"/>
              </a:spcBef>
              <a:buNone/>
              <a:defRPr/>
            </a:pPr>
            <a:r>
              <a:rPr lang="en-US" sz="4800" dirty="0">
                <a:solidFill>
                  <a:prstClr val="black"/>
                </a:solidFill>
                <a:latin typeface="+mj-lt"/>
              </a:rPr>
              <a:t>What if there is </a:t>
            </a:r>
            <a:r>
              <a:rPr lang="en-US" sz="4800" dirty="0">
                <a:latin typeface="+mj-lt"/>
              </a:rPr>
              <a:t>a</a:t>
            </a:r>
            <a:r>
              <a:rPr lang="en-US" sz="4800" dirty="0">
                <a:solidFill>
                  <a:srgbClr val="FF0000"/>
                </a:solidFill>
                <a:latin typeface="+mj-lt"/>
              </a:rPr>
              <a:t> much worse </a:t>
            </a:r>
            <a:br>
              <a:rPr lang="en-US" sz="4800" dirty="0">
                <a:solidFill>
                  <a:prstClr val="black"/>
                </a:solidFill>
                <a:latin typeface="+mj-lt"/>
              </a:rPr>
            </a:br>
            <a:r>
              <a:rPr lang="en-US" sz="4800" dirty="0">
                <a:solidFill>
                  <a:prstClr val="black"/>
                </a:solidFill>
                <a:latin typeface="+mj-lt"/>
              </a:rPr>
              <a:t>read disturbance phenomenon</a:t>
            </a:r>
            <a:br>
              <a:rPr lang="en-US" sz="4800" dirty="0">
                <a:solidFill>
                  <a:prstClr val="black"/>
                </a:solidFill>
                <a:latin typeface="+mj-lt"/>
              </a:rPr>
            </a:br>
            <a:r>
              <a:rPr lang="en-US" sz="4800" dirty="0">
                <a:solidFill>
                  <a:prstClr val="black"/>
                </a:solidFill>
                <a:latin typeface="+mj-lt"/>
              </a:rPr>
              <a:t>that affects</a:t>
            </a:r>
            <a:br>
              <a:rPr lang="en-US" sz="4800" dirty="0">
                <a:solidFill>
                  <a:prstClr val="black"/>
                </a:solidFill>
                <a:latin typeface="+mj-lt"/>
              </a:rPr>
            </a:br>
            <a:r>
              <a:rPr lang="en-US" sz="4800" dirty="0">
                <a:solidFill>
                  <a:srgbClr val="FF0000"/>
                </a:solidFill>
                <a:latin typeface="+mj-lt"/>
              </a:rPr>
              <a:t>thousands of DRAM rows</a:t>
            </a:r>
            <a:br>
              <a:rPr lang="en-US" sz="4800" dirty="0">
                <a:solidFill>
                  <a:prstClr val="black"/>
                </a:solidFill>
                <a:latin typeface="+mj-lt"/>
              </a:rPr>
            </a:br>
            <a:r>
              <a:rPr lang="en-US" sz="4800" dirty="0">
                <a:solidFill>
                  <a:prstClr val="black"/>
                </a:solidFill>
                <a:latin typeface="+mj-lt"/>
              </a:rPr>
              <a:t>through the </a:t>
            </a:r>
            <a:r>
              <a:rPr lang="en-US" sz="4800" dirty="0" err="1">
                <a:solidFill>
                  <a:srgbClr val="FF0000"/>
                </a:solidFill>
                <a:latin typeface="+mj-lt"/>
              </a:rPr>
              <a:t>bitlines</a:t>
            </a:r>
            <a:r>
              <a:rPr lang="en-US" sz="4800" dirty="0">
                <a:solidFill>
                  <a:prstClr val="black"/>
                </a:solidFill>
                <a:latin typeface="+mj-lt"/>
              </a:rPr>
              <a:t>?</a:t>
            </a:r>
            <a:endParaRPr lang="en-US" sz="4800" dirty="0">
              <a:latin typeface="+mj-lt"/>
            </a:endParaRPr>
          </a:p>
        </p:txBody>
      </p:sp>
    </p:spTree>
    <p:extLst>
      <p:ext uri="{BB962C8B-B14F-4D97-AF65-F5344CB8AC3E}">
        <p14:creationId xmlns:p14="http://schemas.microsoft.com/office/powerpoint/2010/main" val="3469382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D85B853-6203-C935-0AC9-F67DDF18F7AB}"/>
              </a:ext>
            </a:extLst>
          </p:cNvPr>
          <p:cNvSpPr txBox="1"/>
          <p:nvPr/>
        </p:nvSpPr>
        <p:spPr>
          <a:xfrm>
            <a:off x="0" y="-12408"/>
            <a:ext cx="9144000" cy="1015663"/>
          </a:xfrm>
          <a:prstGeom prst="rect">
            <a:avLst/>
          </a:prstGeom>
          <a:solidFill>
            <a:schemeClr val="accent5"/>
          </a:solidFill>
        </p:spPr>
        <p:txBody>
          <a:bodyPr wrap="square" rtlCol="0">
            <a:spAutoFit/>
          </a:bodyPr>
          <a:lstStyle/>
          <a:p>
            <a:pPr algn="ctr"/>
            <a:r>
              <a:rPr lang="en-US" sz="6000" b="1" dirty="0" err="1">
                <a:solidFill>
                  <a:schemeClr val="bg1"/>
                </a:solidFill>
                <a:latin typeface="+mj-lt"/>
              </a:rPr>
              <a:t>ColumnDisturb</a:t>
            </a:r>
            <a:endParaRPr lang="en-US" sz="6000" b="1" dirty="0">
              <a:solidFill>
                <a:schemeClr val="bg1"/>
              </a:solidFill>
              <a:latin typeface="+mj-lt"/>
            </a:endParaRPr>
          </a:p>
        </p:txBody>
      </p:sp>
      <p:grpSp>
        <p:nvGrpSpPr>
          <p:cNvPr id="151" name="Group 150">
            <a:extLst>
              <a:ext uri="{FF2B5EF4-FFF2-40B4-BE49-F238E27FC236}">
                <a16:creationId xmlns:a16="http://schemas.microsoft.com/office/drawing/2014/main" id="{F86D4B2D-5C97-3475-0E39-44B3AE0C5620}"/>
              </a:ext>
            </a:extLst>
          </p:cNvPr>
          <p:cNvGrpSpPr/>
          <p:nvPr/>
        </p:nvGrpSpPr>
        <p:grpSpPr>
          <a:xfrm>
            <a:off x="-576197" y="1034897"/>
            <a:ext cx="10296394" cy="1205967"/>
            <a:chOff x="-576197" y="1034897"/>
            <a:chExt cx="10296394" cy="1205967"/>
          </a:xfrm>
        </p:grpSpPr>
        <p:sp>
          <p:nvSpPr>
            <p:cNvPr id="7" name="Content Placeholder 2">
              <a:extLst>
                <a:ext uri="{FF2B5EF4-FFF2-40B4-BE49-F238E27FC236}">
                  <a16:creationId xmlns:a16="http://schemas.microsoft.com/office/drawing/2014/main" id="{5CFBD5B9-8D00-44D7-7469-B422ABBE3A50}"/>
                </a:ext>
              </a:extLst>
            </p:cNvPr>
            <p:cNvSpPr txBox="1">
              <a:spLocks/>
            </p:cNvSpPr>
            <p:nvPr/>
          </p:nvSpPr>
          <p:spPr>
            <a:xfrm>
              <a:off x="-576197" y="1034897"/>
              <a:ext cx="10296394" cy="1177969"/>
            </a:xfrm>
            <a:prstGeom prst="roundRect">
              <a:avLst>
                <a:gd name="adj" fmla="val 6621"/>
              </a:avLst>
            </a:prstGeom>
            <a:solidFill>
              <a:schemeClr val="accent5">
                <a:lumMod val="20000"/>
                <a:lumOff val="80000"/>
              </a:schemeClr>
            </a:solidFill>
            <a:ln w="28575">
              <a:noFill/>
            </a:ln>
            <a:effectLst>
              <a:softEdge rad="0"/>
            </a:effectLst>
          </p:spPr>
          <p:txBody>
            <a:bodyPr/>
            <a:lstStyle>
              <a:lvl1pPr marL="177800" indent="-177800" algn="l" defTabSz="914400" rtl="0" eaLnBrk="1" latinLnBrk="0" hangingPunct="1">
                <a:lnSpc>
                  <a:spcPct val="90000"/>
                </a:lnSpc>
                <a:spcBef>
                  <a:spcPts val="1000"/>
                </a:spcBef>
                <a:buFont typeface="Arial" panose="020B0604020202020204" pitchFamily="34" charset="0"/>
                <a:buChar char="•"/>
                <a:tabLst/>
                <a:defRPr sz="2400" kern="1200">
                  <a:solidFill>
                    <a:schemeClr val="tx1"/>
                  </a:solidFill>
                  <a:latin typeface="+mn-lt"/>
                  <a:ea typeface="+mn-ea"/>
                  <a:cs typeface="+mn-cs"/>
                </a:defRPr>
              </a:lvl1pPr>
              <a:lvl2pPr marL="133350" indent="-133350" algn="l" defTabSz="914400" rtl="0" eaLnBrk="1" latinLnBrk="0" hangingPunct="1">
                <a:lnSpc>
                  <a:spcPct val="90000"/>
                </a:lnSpc>
                <a:spcBef>
                  <a:spcPts val="500"/>
                </a:spcBef>
                <a:buFont typeface="Wingdings" panose="05000000000000000000" pitchFamily="2" charset="2"/>
                <a:buChar char="§"/>
                <a:tabLst/>
                <a:defRPr sz="2000" kern="1200">
                  <a:solidFill>
                    <a:schemeClr val="tx1"/>
                  </a:solidFill>
                  <a:latin typeface="Cambria" panose="02040503050406030204" pitchFamily="18" charset="0"/>
                  <a:ea typeface="+mn-ea"/>
                  <a:cs typeface="+mn-cs"/>
                </a:defRPr>
              </a:lvl2pPr>
              <a:lvl3pPr marL="533400" indent="-177800" algn="l" defTabSz="914400" rtl="0" eaLnBrk="1" latinLnBrk="0" hangingPunct="1">
                <a:lnSpc>
                  <a:spcPct val="90000"/>
                </a:lnSpc>
                <a:spcBef>
                  <a:spcPts val="500"/>
                </a:spcBef>
                <a:buFont typeface="Arial" panose="020B0604020202020204" pitchFamily="34" charset="0"/>
                <a:buChar char="•"/>
                <a:tabLst/>
                <a:defRPr sz="2400" kern="1200">
                  <a:solidFill>
                    <a:schemeClr val="tx1"/>
                  </a:solidFill>
                  <a:latin typeface="+mn-lt"/>
                  <a:ea typeface="+mn-ea"/>
                  <a:cs typeface="+mn-cs"/>
                </a:defRPr>
              </a:lvl3pPr>
              <a:lvl4pPr marL="895350" indent="-1778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4pPr>
              <a:lvl5pPr marL="1257300" indent="-182563"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300"/>
                </a:spcBef>
                <a:buNone/>
              </a:pPr>
              <a:endParaRPr lang="en-US" sz="2800" dirty="0">
                <a:solidFill>
                  <a:schemeClr val="accent2"/>
                </a:solidFill>
              </a:endParaRPr>
            </a:p>
          </p:txBody>
        </p:sp>
        <p:sp>
          <p:nvSpPr>
            <p:cNvPr id="8" name="Content Placeholder 2">
              <a:extLst>
                <a:ext uri="{FF2B5EF4-FFF2-40B4-BE49-F238E27FC236}">
                  <a16:creationId xmlns:a16="http://schemas.microsoft.com/office/drawing/2014/main" id="{B9D28D60-ACF2-CE98-6D06-EED68BC0B390}"/>
                </a:ext>
              </a:extLst>
            </p:cNvPr>
            <p:cNvSpPr txBox="1">
              <a:spLocks/>
            </p:cNvSpPr>
            <p:nvPr/>
          </p:nvSpPr>
          <p:spPr>
            <a:xfrm>
              <a:off x="112733" y="1034898"/>
              <a:ext cx="8868428" cy="1205966"/>
            </a:xfrm>
            <a:prstGeom prst="roundRect">
              <a:avLst>
                <a:gd name="adj" fmla="val 6621"/>
              </a:avLst>
            </a:prstGeom>
            <a:noFill/>
            <a:ln w="28575">
              <a:noFill/>
            </a:ln>
            <a:effectLst>
              <a:softEdge rad="0"/>
            </a:effectLst>
          </p:spPr>
          <p:txBody>
            <a:bodyPr anchor="ctr"/>
            <a:lstStyle>
              <a:lvl1pPr marL="177800" indent="-177800" algn="l" defTabSz="914400" rtl="0" eaLnBrk="1" latinLnBrk="0" hangingPunct="1">
                <a:lnSpc>
                  <a:spcPct val="90000"/>
                </a:lnSpc>
                <a:spcBef>
                  <a:spcPts val="1000"/>
                </a:spcBef>
                <a:buFont typeface="Arial" panose="020B0604020202020204" pitchFamily="34" charset="0"/>
                <a:buChar char="•"/>
                <a:tabLst/>
                <a:defRPr sz="2400" kern="1200">
                  <a:solidFill>
                    <a:schemeClr val="tx1"/>
                  </a:solidFill>
                  <a:latin typeface="+mn-lt"/>
                  <a:ea typeface="+mn-ea"/>
                  <a:cs typeface="+mn-cs"/>
                </a:defRPr>
              </a:lvl1pPr>
              <a:lvl2pPr marL="133350" indent="-133350" algn="l" defTabSz="914400" rtl="0" eaLnBrk="1" latinLnBrk="0" hangingPunct="1">
                <a:lnSpc>
                  <a:spcPct val="90000"/>
                </a:lnSpc>
                <a:spcBef>
                  <a:spcPts val="500"/>
                </a:spcBef>
                <a:buFont typeface="Wingdings" panose="05000000000000000000" pitchFamily="2" charset="2"/>
                <a:buChar char="§"/>
                <a:tabLst/>
                <a:defRPr sz="2000" kern="1200">
                  <a:solidFill>
                    <a:schemeClr val="tx1"/>
                  </a:solidFill>
                  <a:latin typeface="Cambria" panose="02040503050406030204" pitchFamily="18" charset="0"/>
                  <a:ea typeface="+mn-ea"/>
                  <a:cs typeface="+mn-cs"/>
                </a:defRPr>
              </a:lvl2pPr>
              <a:lvl3pPr marL="533400" indent="-177800" algn="l" defTabSz="914400" rtl="0" eaLnBrk="1" latinLnBrk="0" hangingPunct="1">
                <a:lnSpc>
                  <a:spcPct val="90000"/>
                </a:lnSpc>
                <a:spcBef>
                  <a:spcPts val="500"/>
                </a:spcBef>
                <a:buFont typeface="Arial" panose="020B0604020202020204" pitchFamily="34" charset="0"/>
                <a:buChar char="•"/>
                <a:tabLst/>
                <a:defRPr sz="2400" kern="1200">
                  <a:solidFill>
                    <a:schemeClr val="tx1"/>
                  </a:solidFill>
                  <a:latin typeface="+mn-lt"/>
                  <a:ea typeface="+mn-ea"/>
                  <a:cs typeface="+mn-cs"/>
                </a:defRPr>
              </a:lvl3pPr>
              <a:lvl4pPr marL="895350" indent="-1778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4pPr>
              <a:lvl5pPr marL="1257300" indent="-182563"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300"/>
                </a:spcBef>
                <a:buNone/>
              </a:pPr>
              <a:r>
                <a:rPr lang="en-US" sz="2800" dirty="0"/>
                <a:t>By repeatedly opening or keeping a DRAM row open, </a:t>
              </a:r>
              <a:br>
                <a:rPr lang="en-US" sz="2800" dirty="0"/>
              </a:br>
              <a:r>
                <a:rPr lang="en-US" sz="2800" dirty="0"/>
                <a:t>it is possible to </a:t>
              </a:r>
              <a:r>
                <a:rPr lang="en-US" sz="2800" dirty="0">
                  <a:solidFill>
                    <a:schemeClr val="accent5"/>
                  </a:solidFill>
                </a:rPr>
                <a:t>disturb</a:t>
              </a:r>
              <a:r>
                <a:rPr lang="en-US" sz="2800" dirty="0"/>
                <a:t> many DRAM cells </a:t>
              </a:r>
              <a:br>
                <a:rPr lang="en-US" sz="2800" dirty="0"/>
              </a:br>
              <a:r>
                <a:rPr lang="en-US" sz="2800" dirty="0">
                  <a:solidFill>
                    <a:schemeClr val="accent5"/>
                  </a:solidFill>
                </a:rPr>
                <a:t>on the same DRAM column</a:t>
              </a:r>
            </a:p>
          </p:txBody>
        </p:sp>
      </p:grpSp>
      <p:sp>
        <p:nvSpPr>
          <p:cNvPr id="10" name="Content Placeholder 2">
            <a:extLst>
              <a:ext uri="{FF2B5EF4-FFF2-40B4-BE49-F238E27FC236}">
                <a16:creationId xmlns:a16="http://schemas.microsoft.com/office/drawing/2014/main" id="{2A60DAB5-64E4-61DB-9B6E-097D1F32C15F}"/>
              </a:ext>
            </a:extLst>
          </p:cNvPr>
          <p:cNvSpPr txBox="1">
            <a:spLocks/>
          </p:cNvSpPr>
          <p:nvPr/>
        </p:nvSpPr>
        <p:spPr>
          <a:xfrm>
            <a:off x="0" y="5423344"/>
            <a:ext cx="9144000" cy="1434656"/>
          </a:xfrm>
          <a:prstGeom prst="roundRect">
            <a:avLst>
              <a:gd name="adj" fmla="val 6621"/>
            </a:avLst>
          </a:prstGeom>
          <a:noFill/>
          <a:ln w="28575">
            <a:noFill/>
          </a:ln>
          <a:effectLst>
            <a:softEdge rad="0"/>
          </a:effectLst>
        </p:spPr>
        <p:txBody>
          <a:bodyPr anchor="ctr"/>
          <a:lstStyle>
            <a:lvl1pPr marL="177800" indent="-177800" algn="l" defTabSz="914400" rtl="0" eaLnBrk="1" latinLnBrk="0" hangingPunct="1">
              <a:lnSpc>
                <a:spcPct val="90000"/>
              </a:lnSpc>
              <a:spcBef>
                <a:spcPts val="1000"/>
              </a:spcBef>
              <a:buFont typeface="Arial" panose="020B0604020202020204" pitchFamily="34" charset="0"/>
              <a:buChar char="•"/>
              <a:tabLst/>
              <a:defRPr sz="2400" kern="1200">
                <a:solidFill>
                  <a:schemeClr val="tx1"/>
                </a:solidFill>
                <a:latin typeface="+mn-lt"/>
                <a:ea typeface="+mn-ea"/>
                <a:cs typeface="+mn-cs"/>
              </a:defRPr>
            </a:lvl1pPr>
            <a:lvl2pPr marL="133350" indent="-133350" algn="l" defTabSz="914400" rtl="0" eaLnBrk="1" latinLnBrk="0" hangingPunct="1">
              <a:lnSpc>
                <a:spcPct val="90000"/>
              </a:lnSpc>
              <a:spcBef>
                <a:spcPts val="500"/>
              </a:spcBef>
              <a:buFont typeface="Wingdings" panose="05000000000000000000" pitchFamily="2" charset="2"/>
              <a:buChar char="§"/>
              <a:tabLst/>
              <a:defRPr sz="2000" kern="1200">
                <a:solidFill>
                  <a:schemeClr val="tx1"/>
                </a:solidFill>
                <a:latin typeface="Cambria" panose="02040503050406030204" pitchFamily="18" charset="0"/>
                <a:ea typeface="+mn-ea"/>
                <a:cs typeface="+mn-cs"/>
              </a:defRPr>
            </a:lvl2pPr>
            <a:lvl3pPr marL="533400" indent="-177800" algn="l" defTabSz="914400" rtl="0" eaLnBrk="1" latinLnBrk="0" hangingPunct="1">
              <a:lnSpc>
                <a:spcPct val="90000"/>
              </a:lnSpc>
              <a:spcBef>
                <a:spcPts val="500"/>
              </a:spcBef>
              <a:buFont typeface="Arial" panose="020B0604020202020204" pitchFamily="34" charset="0"/>
              <a:buChar char="•"/>
              <a:tabLst/>
              <a:defRPr sz="2400" kern="1200">
                <a:solidFill>
                  <a:schemeClr val="tx1"/>
                </a:solidFill>
                <a:latin typeface="+mn-lt"/>
                <a:ea typeface="+mn-ea"/>
                <a:cs typeface="+mn-cs"/>
              </a:defRPr>
            </a:lvl3pPr>
            <a:lvl4pPr marL="895350" indent="-1778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4pPr>
            <a:lvl5pPr marL="1257300" indent="-182563"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300"/>
              </a:spcBef>
              <a:buNone/>
            </a:pPr>
            <a:r>
              <a:rPr lang="en-US" dirty="0"/>
              <a:t>With </a:t>
            </a:r>
            <a:r>
              <a:rPr lang="en-US" dirty="0" err="1">
                <a:solidFill>
                  <a:schemeClr val="accent5"/>
                </a:solidFill>
              </a:rPr>
              <a:t>ColumnDisturb</a:t>
            </a:r>
            <a:r>
              <a:rPr lang="en-US" dirty="0"/>
              <a:t>, the activation of a single row </a:t>
            </a:r>
            <a:r>
              <a:rPr lang="en-US" dirty="0">
                <a:solidFill>
                  <a:schemeClr val="accent5"/>
                </a:solidFill>
              </a:rPr>
              <a:t>concurrently affects </a:t>
            </a:r>
            <a:r>
              <a:rPr lang="en-US" dirty="0"/>
              <a:t>DRAM cells across </a:t>
            </a:r>
            <a:r>
              <a:rPr lang="en-US" dirty="0">
                <a:solidFill>
                  <a:schemeClr val="accent5"/>
                </a:solidFill>
              </a:rPr>
              <a:t>as many as three DRAM subarrays </a:t>
            </a:r>
            <a:br>
              <a:rPr lang="en-US" dirty="0">
                <a:solidFill>
                  <a:schemeClr val="accent5"/>
                </a:solidFill>
              </a:rPr>
            </a:br>
            <a:r>
              <a:rPr lang="en-US" dirty="0"/>
              <a:t>(e.g., </a:t>
            </a:r>
            <a:r>
              <a:rPr lang="en-US" dirty="0">
                <a:solidFill>
                  <a:schemeClr val="accent5"/>
                </a:solidFill>
              </a:rPr>
              <a:t>up to 3072 DRAM rows</a:t>
            </a:r>
            <a:r>
              <a:rPr lang="en-US" dirty="0"/>
              <a:t>)</a:t>
            </a:r>
            <a:endParaRPr lang="en-CH" dirty="0"/>
          </a:p>
        </p:txBody>
      </p:sp>
      <p:grpSp>
        <p:nvGrpSpPr>
          <p:cNvPr id="150" name="Group 149">
            <a:extLst>
              <a:ext uri="{FF2B5EF4-FFF2-40B4-BE49-F238E27FC236}">
                <a16:creationId xmlns:a16="http://schemas.microsoft.com/office/drawing/2014/main" id="{20B9EFE4-F777-E4C7-5F96-81B8EB26F557}"/>
              </a:ext>
            </a:extLst>
          </p:cNvPr>
          <p:cNvGrpSpPr/>
          <p:nvPr/>
        </p:nvGrpSpPr>
        <p:grpSpPr>
          <a:xfrm>
            <a:off x="1985018" y="2278522"/>
            <a:ext cx="4928420" cy="3270785"/>
            <a:chOff x="1985018" y="2278522"/>
            <a:chExt cx="4928420" cy="3270785"/>
          </a:xfrm>
        </p:grpSpPr>
        <p:grpSp>
          <p:nvGrpSpPr>
            <p:cNvPr id="143" name="Group 142">
              <a:extLst>
                <a:ext uri="{FF2B5EF4-FFF2-40B4-BE49-F238E27FC236}">
                  <a16:creationId xmlns:a16="http://schemas.microsoft.com/office/drawing/2014/main" id="{3D6425E3-216D-9B14-B3D1-36E34D7C8055}"/>
                </a:ext>
              </a:extLst>
            </p:cNvPr>
            <p:cNvGrpSpPr/>
            <p:nvPr/>
          </p:nvGrpSpPr>
          <p:grpSpPr>
            <a:xfrm>
              <a:off x="1985018" y="2278522"/>
              <a:ext cx="3394504" cy="3266964"/>
              <a:chOff x="2270026" y="2357544"/>
              <a:chExt cx="3088554" cy="2946803"/>
            </a:xfrm>
          </p:grpSpPr>
          <p:grpSp>
            <p:nvGrpSpPr>
              <p:cNvPr id="132" name="Group 131">
                <a:extLst>
                  <a:ext uri="{FF2B5EF4-FFF2-40B4-BE49-F238E27FC236}">
                    <a16:creationId xmlns:a16="http://schemas.microsoft.com/office/drawing/2014/main" id="{637CD660-50D1-18CD-6599-31B25125F184}"/>
                  </a:ext>
                </a:extLst>
              </p:cNvPr>
              <p:cNvGrpSpPr/>
              <p:nvPr/>
            </p:nvGrpSpPr>
            <p:grpSpPr>
              <a:xfrm>
                <a:off x="3376550" y="2357544"/>
                <a:ext cx="1982030" cy="2946803"/>
                <a:chOff x="2756245" y="1594376"/>
                <a:chExt cx="2651539" cy="3931670"/>
              </a:xfrm>
            </p:grpSpPr>
            <p:grpSp>
              <p:nvGrpSpPr>
                <p:cNvPr id="11" name="Group 10">
                  <a:extLst>
                    <a:ext uri="{FF2B5EF4-FFF2-40B4-BE49-F238E27FC236}">
                      <a16:creationId xmlns:a16="http://schemas.microsoft.com/office/drawing/2014/main" id="{26439CB7-1FA6-DD57-B199-677E0D6CDE98}"/>
                    </a:ext>
                  </a:extLst>
                </p:cNvPr>
                <p:cNvGrpSpPr/>
                <p:nvPr/>
              </p:nvGrpSpPr>
              <p:grpSpPr>
                <a:xfrm>
                  <a:off x="3392797" y="1594376"/>
                  <a:ext cx="2009216" cy="3922131"/>
                  <a:chOff x="3425647" y="1577951"/>
                  <a:chExt cx="2009216" cy="3922131"/>
                </a:xfrm>
              </p:grpSpPr>
              <p:cxnSp>
                <p:nvCxnSpPr>
                  <p:cNvPr id="12" name="Düz Bağlayıcı 440">
                    <a:extLst>
                      <a:ext uri="{FF2B5EF4-FFF2-40B4-BE49-F238E27FC236}">
                        <a16:creationId xmlns:a16="http://schemas.microsoft.com/office/drawing/2014/main" id="{9579B6C4-C5B2-9A0B-6DD2-FF359F7B1B82}"/>
                      </a:ext>
                    </a:extLst>
                  </p:cNvPr>
                  <p:cNvCxnSpPr>
                    <a:cxnSpLocks/>
                  </p:cNvCxnSpPr>
                  <p:nvPr/>
                </p:nvCxnSpPr>
                <p:spPr>
                  <a:xfrm flipH="1">
                    <a:off x="3434354" y="4113647"/>
                    <a:ext cx="2000509" cy="0"/>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3" name="Düz Bağlayıcı 440">
                    <a:extLst>
                      <a:ext uri="{FF2B5EF4-FFF2-40B4-BE49-F238E27FC236}">
                        <a16:creationId xmlns:a16="http://schemas.microsoft.com/office/drawing/2014/main" id="{3F38AAAB-1C7C-1FE0-4416-431A6CC0E24F}"/>
                      </a:ext>
                    </a:extLst>
                  </p:cNvPr>
                  <p:cNvCxnSpPr>
                    <a:cxnSpLocks/>
                    <a:endCxn id="37" idx="0"/>
                  </p:cNvCxnSpPr>
                  <p:nvPr/>
                </p:nvCxnSpPr>
                <p:spPr>
                  <a:xfrm flipV="1">
                    <a:off x="5184318" y="3505480"/>
                    <a:ext cx="0" cy="860911"/>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4" name="Düz Bağlayıcı 440">
                    <a:extLst>
                      <a:ext uri="{FF2B5EF4-FFF2-40B4-BE49-F238E27FC236}">
                        <a16:creationId xmlns:a16="http://schemas.microsoft.com/office/drawing/2014/main" id="{DF7BBBD1-28C1-CEA0-65E8-E8FC0C04E091}"/>
                      </a:ext>
                    </a:extLst>
                  </p:cNvPr>
                  <p:cNvCxnSpPr>
                    <a:cxnSpLocks/>
                  </p:cNvCxnSpPr>
                  <p:nvPr/>
                </p:nvCxnSpPr>
                <p:spPr>
                  <a:xfrm flipV="1">
                    <a:off x="5175610" y="1607837"/>
                    <a:ext cx="0" cy="787332"/>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5" name="Düz Bağlayıcı 440">
                    <a:extLst>
                      <a:ext uri="{FF2B5EF4-FFF2-40B4-BE49-F238E27FC236}">
                        <a16:creationId xmlns:a16="http://schemas.microsoft.com/office/drawing/2014/main" id="{3943DC55-59D2-FA8D-8B09-43ECEA99A309}"/>
                      </a:ext>
                    </a:extLst>
                  </p:cNvPr>
                  <p:cNvCxnSpPr>
                    <a:cxnSpLocks/>
                    <a:stCxn id="24" idx="0"/>
                  </p:cNvCxnSpPr>
                  <p:nvPr/>
                </p:nvCxnSpPr>
                <p:spPr>
                  <a:xfrm flipV="1">
                    <a:off x="4685748" y="2747014"/>
                    <a:ext cx="0" cy="1520396"/>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6" name="Düz Bağlayıcı 440">
                    <a:extLst>
                      <a:ext uri="{FF2B5EF4-FFF2-40B4-BE49-F238E27FC236}">
                        <a16:creationId xmlns:a16="http://schemas.microsoft.com/office/drawing/2014/main" id="{EA2C35AF-57E4-17DF-C2A1-2C9AFFEBFD34}"/>
                      </a:ext>
                    </a:extLst>
                  </p:cNvPr>
                  <p:cNvCxnSpPr>
                    <a:cxnSpLocks/>
                    <a:endCxn id="35" idx="0"/>
                  </p:cNvCxnSpPr>
                  <p:nvPr/>
                </p:nvCxnSpPr>
                <p:spPr>
                  <a:xfrm flipV="1">
                    <a:off x="4187175" y="3117118"/>
                    <a:ext cx="0" cy="1249275"/>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7" name="Düz Bağlayıcı 440">
                    <a:extLst>
                      <a:ext uri="{FF2B5EF4-FFF2-40B4-BE49-F238E27FC236}">
                        <a16:creationId xmlns:a16="http://schemas.microsoft.com/office/drawing/2014/main" id="{D9EB5BDC-9A13-3D07-E1AC-2352DB2CABDB}"/>
                      </a:ext>
                    </a:extLst>
                  </p:cNvPr>
                  <p:cNvCxnSpPr>
                    <a:cxnSpLocks/>
                    <a:stCxn id="26" idx="0"/>
                  </p:cNvCxnSpPr>
                  <p:nvPr/>
                </p:nvCxnSpPr>
                <p:spPr>
                  <a:xfrm flipH="1" flipV="1">
                    <a:off x="3683241" y="2616416"/>
                    <a:ext cx="5361" cy="1650994"/>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8" name="Düz Bağlayıcı 440">
                    <a:extLst>
                      <a:ext uri="{FF2B5EF4-FFF2-40B4-BE49-F238E27FC236}">
                        <a16:creationId xmlns:a16="http://schemas.microsoft.com/office/drawing/2014/main" id="{0C758A77-5006-FBE9-6D9F-175DBEAC518C}"/>
                      </a:ext>
                    </a:extLst>
                  </p:cNvPr>
                  <p:cNvCxnSpPr>
                    <a:cxnSpLocks/>
                  </p:cNvCxnSpPr>
                  <p:nvPr/>
                </p:nvCxnSpPr>
                <p:spPr>
                  <a:xfrm flipH="1">
                    <a:off x="3434354" y="3717666"/>
                    <a:ext cx="2000509" cy="0"/>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19" name="Oval 18">
                    <a:extLst>
                      <a:ext uri="{FF2B5EF4-FFF2-40B4-BE49-F238E27FC236}">
                        <a16:creationId xmlns:a16="http://schemas.microsoft.com/office/drawing/2014/main" id="{420752C0-A2B3-D003-0D53-18BE12A7A4A1}"/>
                      </a:ext>
                    </a:extLst>
                  </p:cNvPr>
                  <p:cNvSpPr/>
                  <p:nvPr/>
                </p:nvSpPr>
                <p:spPr>
                  <a:xfrm rot="10800000">
                    <a:off x="5026383" y="3556285"/>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dirty="0"/>
                  </a:p>
                </p:txBody>
              </p:sp>
              <p:sp>
                <p:nvSpPr>
                  <p:cNvPr id="20" name="Oval 19">
                    <a:extLst>
                      <a:ext uri="{FF2B5EF4-FFF2-40B4-BE49-F238E27FC236}">
                        <a16:creationId xmlns:a16="http://schemas.microsoft.com/office/drawing/2014/main" id="{8215E339-B2DA-1637-AC8C-9BA09A8DD310}"/>
                      </a:ext>
                    </a:extLst>
                  </p:cNvPr>
                  <p:cNvSpPr/>
                  <p:nvPr/>
                </p:nvSpPr>
                <p:spPr>
                  <a:xfrm rot="10800000">
                    <a:off x="4527813" y="3556285"/>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1" name="Oval 20">
                    <a:extLst>
                      <a:ext uri="{FF2B5EF4-FFF2-40B4-BE49-F238E27FC236}">
                        <a16:creationId xmlns:a16="http://schemas.microsoft.com/office/drawing/2014/main" id="{9A19B5B5-768E-C15C-33A9-E643A8F26937}"/>
                      </a:ext>
                    </a:extLst>
                  </p:cNvPr>
                  <p:cNvSpPr/>
                  <p:nvPr/>
                </p:nvSpPr>
                <p:spPr>
                  <a:xfrm rot="10800000">
                    <a:off x="4029241" y="3556285"/>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2" name="Oval 21">
                    <a:extLst>
                      <a:ext uri="{FF2B5EF4-FFF2-40B4-BE49-F238E27FC236}">
                        <a16:creationId xmlns:a16="http://schemas.microsoft.com/office/drawing/2014/main" id="{33A34EB5-7DDF-54DF-4B77-8E3DAEE9BCA4}"/>
                      </a:ext>
                    </a:extLst>
                  </p:cNvPr>
                  <p:cNvSpPr/>
                  <p:nvPr/>
                </p:nvSpPr>
                <p:spPr>
                  <a:xfrm rot="10800000">
                    <a:off x="3530667" y="3556285"/>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3" name="Oval 22">
                    <a:extLst>
                      <a:ext uri="{FF2B5EF4-FFF2-40B4-BE49-F238E27FC236}">
                        <a16:creationId xmlns:a16="http://schemas.microsoft.com/office/drawing/2014/main" id="{33013415-BB78-7157-3D36-E449C71791D5}"/>
                      </a:ext>
                    </a:extLst>
                  </p:cNvPr>
                  <p:cNvSpPr/>
                  <p:nvPr/>
                </p:nvSpPr>
                <p:spPr>
                  <a:xfrm rot="10800000">
                    <a:off x="5026383" y="3944649"/>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4" name="Oval 23">
                    <a:extLst>
                      <a:ext uri="{FF2B5EF4-FFF2-40B4-BE49-F238E27FC236}">
                        <a16:creationId xmlns:a16="http://schemas.microsoft.com/office/drawing/2014/main" id="{F1AA0AC8-C7AD-F80B-CE56-29B4951EE8D7}"/>
                      </a:ext>
                    </a:extLst>
                  </p:cNvPr>
                  <p:cNvSpPr/>
                  <p:nvPr/>
                </p:nvSpPr>
                <p:spPr>
                  <a:xfrm rot="10800000">
                    <a:off x="4527813" y="3944649"/>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5" name="Oval 24">
                    <a:extLst>
                      <a:ext uri="{FF2B5EF4-FFF2-40B4-BE49-F238E27FC236}">
                        <a16:creationId xmlns:a16="http://schemas.microsoft.com/office/drawing/2014/main" id="{1628F014-45AB-C298-A9D9-107DF7138C0C}"/>
                      </a:ext>
                    </a:extLst>
                  </p:cNvPr>
                  <p:cNvSpPr/>
                  <p:nvPr/>
                </p:nvSpPr>
                <p:spPr>
                  <a:xfrm rot="10800000">
                    <a:off x="4029241" y="3944649"/>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6" name="Oval 25">
                    <a:extLst>
                      <a:ext uri="{FF2B5EF4-FFF2-40B4-BE49-F238E27FC236}">
                        <a16:creationId xmlns:a16="http://schemas.microsoft.com/office/drawing/2014/main" id="{8FF9D7D2-C120-8721-0223-277BB776184B}"/>
                      </a:ext>
                    </a:extLst>
                  </p:cNvPr>
                  <p:cNvSpPr/>
                  <p:nvPr/>
                </p:nvSpPr>
                <p:spPr>
                  <a:xfrm rot="10800000">
                    <a:off x="3530667" y="3944649"/>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27" name="Düz Bağlayıcı 440">
                    <a:extLst>
                      <a:ext uri="{FF2B5EF4-FFF2-40B4-BE49-F238E27FC236}">
                        <a16:creationId xmlns:a16="http://schemas.microsoft.com/office/drawing/2014/main" id="{51F3811B-59D5-E069-D127-D2609B4C6D9B}"/>
                      </a:ext>
                    </a:extLst>
                  </p:cNvPr>
                  <p:cNvCxnSpPr>
                    <a:cxnSpLocks/>
                  </p:cNvCxnSpPr>
                  <p:nvPr/>
                </p:nvCxnSpPr>
                <p:spPr>
                  <a:xfrm flipV="1">
                    <a:off x="4685748" y="2839184"/>
                    <a:ext cx="0" cy="645522"/>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28" name="Düz Bağlayıcı 440">
                    <a:extLst>
                      <a:ext uri="{FF2B5EF4-FFF2-40B4-BE49-F238E27FC236}">
                        <a16:creationId xmlns:a16="http://schemas.microsoft.com/office/drawing/2014/main" id="{D64DA43E-B659-0898-DFBD-F7229F424BD7}"/>
                      </a:ext>
                    </a:extLst>
                  </p:cNvPr>
                  <p:cNvCxnSpPr>
                    <a:cxnSpLocks/>
                  </p:cNvCxnSpPr>
                  <p:nvPr/>
                </p:nvCxnSpPr>
                <p:spPr>
                  <a:xfrm flipV="1">
                    <a:off x="4187175" y="2839184"/>
                    <a:ext cx="0" cy="645522"/>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29" name="Düz Bağlayıcı 440">
                    <a:extLst>
                      <a:ext uri="{FF2B5EF4-FFF2-40B4-BE49-F238E27FC236}">
                        <a16:creationId xmlns:a16="http://schemas.microsoft.com/office/drawing/2014/main" id="{AC079232-7673-3498-B591-C6B9AEAA3598}"/>
                      </a:ext>
                    </a:extLst>
                  </p:cNvPr>
                  <p:cNvCxnSpPr>
                    <a:cxnSpLocks/>
                  </p:cNvCxnSpPr>
                  <p:nvPr/>
                </p:nvCxnSpPr>
                <p:spPr>
                  <a:xfrm flipV="1">
                    <a:off x="3688602" y="2839184"/>
                    <a:ext cx="0" cy="645522"/>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30" name="Düz Bağlayıcı 440">
                    <a:extLst>
                      <a:ext uri="{FF2B5EF4-FFF2-40B4-BE49-F238E27FC236}">
                        <a16:creationId xmlns:a16="http://schemas.microsoft.com/office/drawing/2014/main" id="{44493DEF-8D62-EB5E-DB9E-C2B01F6E083C}"/>
                      </a:ext>
                    </a:extLst>
                  </p:cNvPr>
                  <p:cNvCxnSpPr>
                    <a:cxnSpLocks/>
                  </p:cNvCxnSpPr>
                  <p:nvPr/>
                </p:nvCxnSpPr>
                <p:spPr>
                  <a:xfrm flipH="1">
                    <a:off x="3434354" y="3351717"/>
                    <a:ext cx="2000509" cy="0"/>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31" name="Düz Bağlayıcı 440">
                    <a:extLst>
                      <a:ext uri="{FF2B5EF4-FFF2-40B4-BE49-F238E27FC236}">
                        <a16:creationId xmlns:a16="http://schemas.microsoft.com/office/drawing/2014/main" id="{9975AF0E-679D-C647-A05B-C9ADDE454E2D}"/>
                      </a:ext>
                    </a:extLst>
                  </p:cNvPr>
                  <p:cNvCxnSpPr>
                    <a:cxnSpLocks/>
                  </p:cNvCxnSpPr>
                  <p:nvPr/>
                </p:nvCxnSpPr>
                <p:spPr>
                  <a:xfrm flipV="1">
                    <a:off x="5184318" y="2824241"/>
                    <a:ext cx="0" cy="645522"/>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32" name="Düz Bağlayıcı 440">
                    <a:extLst>
                      <a:ext uri="{FF2B5EF4-FFF2-40B4-BE49-F238E27FC236}">
                        <a16:creationId xmlns:a16="http://schemas.microsoft.com/office/drawing/2014/main" id="{8244EEEF-FEEF-1166-A1AF-282A29EC5879}"/>
                      </a:ext>
                    </a:extLst>
                  </p:cNvPr>
                  <p:cNvCxnSpPr>
                    <a:cxnSpLocks/>
                  </p:cNvCxnSpPr>
                  <p:nvPr/>
                </p:nvCxnSpPr>
                <p:spPr>
                  <a:xfrm flipH="1">
                    <a:off x="3434354" y="2955737"/>
                    <a:ext cx="2000509" cy="0"/>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33" name="Oval 32">
                    <a:extLst>
                      <a:ext uri="{FF2B5EF4-FFF2-40B4-BE49-F238E27FC236}">
                        <a16:creationId xmlns:a16="http://schemas.microsoft.com/office/drawing/2014/main" id="{099DA8B6-D36F-7742-7B44-D7196B1706DB}"/>
                      </a:ext>
                    </a:extLst>
                  </p:cNvPr>
                  <p:cNvSpPr/>
                  <p:nvPr/>
                </p:nvSpPr>
                <p:spPr>
                  <a:xfrm rot="10800000">
                    <a:off x="5026383" y="2794357"/>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dirty="0"/>
                  </a:p>
                </p:txBody>
              </p:sp>
              <p:sp>
                <p:nvSpPr>
                  <p:cNvPr id="34" name="Oval 33">
                    <a:extLst>
                      <a:ext uri="{FF2B5EF4-FFF2-40B4-BE49-F238E27FC236}">
                        <a16:creationId xmlns:a16="http://schemas.microsoft.com/office/drawing/2014/main" id="{F9E7C6AB-C27D-778B-1B8A-87E2D7FFD150}"/>
                      </a:ext>
                    </a:extLst>
                  </p:cNvPr>
                  <p:cNvSpPr/>
                  <p:nvPr/>
                </p:nvSpPr>
                <p:spPr>
                  <a:xfrm rot="10800000">
                    <a:off x="4527813" y="2794357"/>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5" name="Oval 34">
                    <a:extLst>
                      <a:ext uri="{FF2B5EF4-FFF2-40B4-BE49-F238E27FC236}">
                        <a16:creationId xmlns:a16="http://schemas.microsoft.com/office/drawing/2014/main" id="{99A72F0D-40E9-F9CD-C9DD-EC36F654EEA8}"/>
                      </a:ext>
                    </a:extLst>
                  </p:cNvPr>
                  <p:cNvSpPr/>
                  <p:nvPr/>
                </p:nvSpPr>
                <p:spPr>
                  <a:xfrm rot="10800000">
                    <a:off x="4029241" y="2794357"/>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6" name="Oval 35">
                    <a:extLst>
                      <a:ext uri="{FF2B5EF4-FFF2-40B4-BE49-F238E27FC236}">
                        <a16:creationId xmlns:a16="http://schemas.microsoft.com/office/drawing/2014/main" id="{1B15CFAD-39FF-0AC3-9E08-1FA8D453A5F2}"/>
                      </a:ext>
                    </a:extLst>
                  </p:cNvPr>
                  <p:cNvSpPr/>
                  <p:nvPr/>
                </p:nvSpPr>
                <p:spPr>
                  <a:xfrm rot="10800000">
                    <a:off x="3530667" y="2794357"/>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7" name="Oval 36">
                    <a:extLst>
                      <a:ext uri="{FF2B5EF4-FFF2-40B4-BE49-F238E27FC236}">
                        <a16:creationId xmlns:a16="http://schemas.microsoft.com/office/drawing/2014/main" id="{5088B8CF-E994-6289-E595-6E7ECF655C07}"/>
                      </a:ext>
                    </a:extLst>
                  </p:cNvPr>
                  <p:cNvSpPr/>
                  <p:nvPr/>
                </p:nvSpPr>
                <p:spPr>
                  <a:xfrm rot="10800000">
                    <a:off x="5026383" y="3182719"/>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8" name="Oval 37">
                    <a:extLst>
                      <a:ext uri="{FF2B5EF4-FFF2-40B4-BE49-F238E27FC236}">
                        <a16:creationId xmlns:a16="http://schemas.microsoft.com/office/drawing/2014/main" id="{DF1EAAE1-A436-4A70-2B68-8A7F401D1E93}"/>
                      </a:ext>
                    </a:extLst>
                  </p:cNvPr>
                  <p:cNvSpPr/>
                  <p:nvPr/>
                </p:nvSpPr>
                <p:spPr>
                  <a:xfrm rot="10800000">
                    <a:off x="4527813" y="3182719"/>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9" name="Oval 38">
                    <a:extLst>
                      <a:ext uri="{FF2B5EF4-FFF2-40B4-BE49-F238E27FC236}">
                        <a16:creationId xmlns:a16="http://schemas.microsoft.com/office/drawing/2014/main" id="{8FEC4BAC-DEF0-A8B7-6226-14558C2B8A04}"/>
                      </a:ext>
                    </a:extLst>
                  </p:cNvPr>
                  <p:cNvSpPr/>
                  <p:nvPr/>
                </p:nvSpPr>
                <p:spPr>
                  <a:xfrm rot="10800000">
                    <a:off x="4029241" y="3182719"/>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40" name="Oval 39">
                    <a:extLst>
                      <a:ext uri="{FF2B5EF4-FFF2-40B4-BE49-F238E27FC236}">
                        <a16:creationId xmlns:a16="http://schemas.microsoft.com/office/drawing/2014/main" id="{E5157FA1-2ECC-FCEB-336C-C36B2D204F73}"/>
                      </a:ext>
                    </a:extLst>
                  </p:cNvPr>
                  <p:cNvSpPr/>
                  <p:nvPr/>
                </p:nvSpPr>
                <p:spPr>
                  <a:xfrm rot="10800000">
                    <a:off x="3530667" y="3182719"/>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41" name="Düz Bağlayıcı 440">
                    <a:extLst>
                      <a:ext uri="{FF2B5EF4-FFF2-40B4-BE49-F238E27FC236}">
                        <a16:creationId xmlns:a16="http://schemas.microsoft.com/office/drawing/2014/main" id="{C8357F5F-7199-0263-6FF3-D70B9A775A35}"/>
                      </a:ext>
                    </a:extLst>
                  </p:cNvPr>
                  <p:cNvCxnSpPr>
                    <a:cxnSpLocks/>
                  </p:cNvCxnSpPr>
                  <p:nvPr/>
                </p:nvCxnSpPr>
                <p:spPr>
                  <a:xfrm flipV="1">
                    <a:off x="4677041" y="4678239"/>
                    <a:ext cx="0" cy="801069"/>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42" name="Düz Bağlayıcı 440">
                    <a:extLst>
                      <a:ext uri="{FF2B5EF4-FFF2-40B4-BE49-F238E27FC236}">
                        <a16:creationId xmlns:a16="http://schemas.microsoft.com/office/drawing/2014/main" id="{476E1A85-5627-D4C9-7423-45C50690B09E}"/>
                      </a:ext>
                    </a:extLst>
                  </p:cNvPr>
                  <p:cNvCxnSpPr>
                    <a:cxnSpLocks/>
                  </p:cNvCxnSpPr>
                  <p:nvPr/>
                </p:nvCxnSpPr>
                <p:spPr>
                  <a:xfrm flipV="1">
                    <a:off x="4178468" y="4833786"/>
                    <a:ext cx="0" cy="645522"/>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43" name="Düz Bağlayıcı 440">
                    <a:extLst>
                      <a:ext uri="{FF2B5EF4-FFF2-40B4-BE49-F238E27FC236}">
                        <a16:creationId xmlns:a16="http://schemas.microsoft.com/office/drawing/2014/main" id="{6C98F192-4BA1-113D-6C4B-83620953A684}"/>
                      </a:ext>
                    </a:extLst>
                  </p:cNvPr>
                  <p:cNvCxnSpPr>
                    <a:cxnSpLocks/>
                  </p:cNvCxnSpPr>
                  <p:nvPr/>
                </p:nvCxnSpPr>
                <p:spPr>
                  <a:xfrm flipV="1">
                    <a:off x="3679895" y="4694246"/>
                    <a:ext cx="0" cy="785062"/>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44" name="Düz Bağlayıcı 440">
                    <a:extLst>
                      <a:ext uri="{FF2B5EF4-FFF2-40B4-BE49-F238E27FC236}">
                        <a16:creationId xmlns:a16="http://schemas.microsoft.com/office/drawing/2014/main" id="{5D5CA31B-FE20-FAA6-B518-84530AC2F21F}"/>
                      </a:ext>
                    </a:extLst>
                  </p:cNvPr>
                  <p:cNvCxnSpPr>
                    <a:cxnSpLocks/>
                  </p:cNvCxnSpPr>
                  <p:nvPr/>
                </p:nvCxnSpPr>
                <p:spPr>
                  <a:xfrm flipH="1">
                    <a:off x="3425647" y="5346319"/>
                    <a:ext cx="2000509" cy="0"/>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45" name="Düz Bağlayıcı 440">
                    <a:extLst>
                      <a:ext uri="{FF2B5EF4-FFF2-40B4-BE49-F238E27FC236}">
                        <a16:creationId xmlns:a16="http://schemas.microsoft.com/office/drawing/2014/main" id="{519D836E-CB67-1CAB-3BF7-FB8504E7515F}"/>
                      </a:ext>
                    </a:extLst>
                  </p:cNvPr>
                  <p:cNvCxnSpPr>
                    <a:cxnSpLocks/>
                  </p:cNvCxnSpPr>
                  <p:nvPr/>
                </p:nvCxnSpPr>
                <p:spPr>
                  <a:xfrm flipV="1">
                    <a:off x="5175610" y="4818843"/>
                    <a:ext cx="0" cy="645522"/>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46" name="Düz Bağlayıcı 440">
                    <a:extLst>
                      <a:ext uri="{FF2B5EF4-FFF2-40B4-BE49-F238E27FC236}">
                        <a16:creationId xmlns:a16="http://schemas.microsoft.com/office/drawing/2014/main" id="{976EFEB7-6248-745F-0477-262B1E38702E}"/>
                      </a:ext>
                    </a:extLst>
                  </p:cNvPr>
                  <p:cNvCxnSpPr>
                    <a:cxnSpLocks/>
                  </p:cNvCxnSpPr>
                  <p:nvPr/>
                </p:nvCxnSpPr>
                <p:spPr>
                  <a:xfrm flipH="1">
                    <a:off x="3425647" y="4950338"/>
                    <a:ext cx="2000509" cy="0"/>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47" name="Oval 46">
                    <a:extLst>
                      <a:ext uri="{FF2B5EF4-FFF2-40B4-BE49-F238E27FC236}">
                        <a16:creationId xmlns:a16="http://schemas.microsoft.com/office/drawing/2014/main" id="{DD60F14B-F4C7-4F7A-86F3-C25CF6857270}"/>
                      </a:ext>
                    </a:extLst>
                  </p:cNvPr>
                  <p:cNvSpPr/>
                  <p:nvPr/>
                </p:nvSpPr>
                <p:spPr>
                  <a:xfrm rot="10800000">
                    <a:off x="5017676" y="4788957"/>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dirty="0"/>
                  </a:p>
                </p:txBody>
              </p:sp>
              <p:sp>
                <p:nvSpPr>
                  <p:cNvPr id="48" name="Oval 47">
                    <a:extLst>
                      <a:ext uri="{FF2B5EF4-FFF2-40B4-BE49-F238E27FC236}">
                        <a16:creationId xmlns:a16="http://schemas.microsoft.com/office/drawing/2014/main" id="{E5604A91-46D8-925A-0BA8-AE5E26AED207}"/>
                      </a:ext>
                    </a:extLst>
                  </p:cNvPr>
                  <p:cNvSpPr/>
                  <p:nvPr/>
                </p:nvSpPr>
                <p:spPr>
                  <a:xfrm rot="10800000">
                    <a:off x="4519105" y="4788957"/>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49" name="Oval 48">
                    <a:extLst>
                      <a:ext uri="{FF2B5EF4-FFF2-40B4-BE49-F238E27FC236}">
                        <a16:creationId xmlns:a16="http://schemas.microsoft.com/office/drawing/2014/main" id="{538A366C-93D9-8EBB-3CAC-305F7C29D111}"/>
                      </a:ext>
                    </a:extLst>
                  </p:cNvPr>
                  <p:cNvSpPr/>
                  <p:nvPr/>
                </p:nvSpPr>
                <p:spPr>
                  <a:xfrm rot="10800000">
                    <a:off x="4020533" y="4788957"/>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50" name="Oval 49">
                    <a:extLst>
                      <a:ext uri="{FF2B5EF4-FFF2-40B4-BE49-F238E27FC236}">
                        <a16:creationId xmlns:a16="http://schemas.microsoft.com/office/drawing/2014/main" id="{7D5E120E-A485-0010-07C1-9A3EBF93098E}"/>
                      </a:ext>
                    </a:extLst>
                  </p:cNvPr>
                  <p:cNvSpPr/>
                  <p:nvPr/>
                </p:nvSpPr>
                <p:spPr>
                  <a:xfrm rot="10800000">
                    <a:off x="3521960" y="4788957"/>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51" name="Oval 50">
                    <a:extLst>
                      <a:ext uri="{FF2B5EF4-FFF2-40B4-BE49-F238E27FC236}">
                        <a16:creationId xmlns:a16="http://schemas.microsoft.com/office/drawing/2014/main" id="{53B3AF98-BA65-3FEC-4B62-0244A558B05B}"/>
                      </a:ext>
                    </a:extLst>
                  </p:cNvPr>
                  <p:cNvSpPr/>
                  <p:nvPr/>
                </p:nvSpPr>
                <p:spPr>
                  <a:xfrm rot="10800000">
                    <a:off x="5017676" y="5177321"/>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52" name="Oval 51">
                    <a:extLst>
                      <a:ext uri="{FF2B5EF4-FFF2-40B4-BE49-F238E27FC236}">
                        <a16:creationId xmlns:a16="http://schemas.microsoft.com/office/drawing/2014/main" id="{37A7E141-AB33-621A-C92F-6F976083E1C5}"/>
                      </a:ext>
                    </a:extLst>
                  </p:cNvPr>
                  <p:cNvSpPr/>
                  <p:nvPr/>
                </p:nvSpPr>
                <p:spPr>
                  <a:xfrm rot="10800000">
                    <a:off x="4519105" y="5177321"/>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53" name="Oval 52">
                    <a:extLst>
                      <a:ext uri="{FF2B5EF4-FFF2-40B4-BE49-F238E27FC236}">
                        <a16:creationId xmlns:a16="http://schemas.microsoft.com/office/drawing/2014/main" id="{ED452437-0ECD-B9F7-D9EE-9E9CC136202B}"/>
                      </a:ext>
                    </a:extLst>
                  </p:cNvPr>
                  <p:cNvSpPr/>
                  <p:nvPr/>
                </p:nvSpPr>
                <p:spPr>
                  <a:xfrm rot="10800000">
                    <a:off x="4020533" y="5177321"/>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54" name="Oval 53">
                    <a:extLst>
                      <a:ext uri="{FF2B5EF4-FFF2-40B4-BE49-F238E27FC236}">
                        <a16:creationId xmlns:a16="http://schemas.microsoft.com/office/drawing/2014/main" id="{CC8F0963-F432-220B-579F-62E7FA195099}"/>
                      </a:ext>
                    </a:extLst>
                  </p:cNvPr>
                  <p:cNvSpPr/>
                  <p:nvPr/>
                </p:nvSpPr>
                <p:spPr>
                  <a:xfrm rot="10800000">
                    <a:off x="3521960" y="5177321"/>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55" name="Düz Bağlayıcı 440">
                    <a:extLst>
                      <a:ext uri="{FF2B5EF4-FFF2-40B4-BE49-F238E27FC236}">
                        <a16:creationId xmlns:a16="http://schemas.microsoft.com/office/drawing/2014/main" id="{04666B1F-CDAD-B6DC-8A58-6DB154CAD6AC}"/>
                      </a:ext>
                    </a:extLst>
                  </p:cNvPr>
                  <p:cNvCxnSpPr>
                    <a:cxnSpLocks/>
                  </p:cNvCxnSpPr>
                  <p:nvPr/>
                </p:nvCxnSpPr>
                <p:spPr>
                  <a:xfrm flipV="1">
                    <a:off x="4677041" y="1622779"/>
                    <a:ext cx="0" cy="645522"/>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56" name="Düz Bağlayıcı 440">
                    <a:extLst>
                      <a:ext uri="{FF2B5EF4-FFF2-40B4-BE49-F238E27FC236}">
                        <a16:creationId xmlns:a16="http://schemas.microsoft.com/office/drawing/2014/main" id="{F873573D-F36E-6D59-B5BA-99BF7AA508F1}"/>
                      </a:ext>
                    </a:extLst>
                  </p:cNvPr>
                  <p:cNvCxnSpPr>
                    <a:cxnSpLocks/>
                  </p:cNvCxnSpPr>
                  <p:nvPr/>
                </p:nvCxnSpPr>
                <p:spPr>
                  <a:xfrm flipV="1">
                    <a:off x="4178468" y="1622779"/>
                    <a:ext cx="0" cy="772389"/>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57" name="Düz Bağlayıcı 440">
                    <a:extLst>
                      <a:ext uri="{FF2B5EF4-FFF2-40B4-BE49-F238E27FC236}">
                        <a16:creationId xmlns:a16="http://schemas.microsoft.com/office/drawing/2014/main" id="{3B5D3BD4-0C4D-9F75-588E-6843DEE8E03A}"/>
                      </a:ext>
                    </a:extLst>
                  </p:cNvPr>
                  <p:cNvCxnSpPr>
                    <a:cxnSpLocks/>
                  </p:cNvCxnSpPr>
                  <p:nvPr/>
                </p:nvCxnSpPr>
                <p:spPr>
                  <a:xfrm flipV="1">
                    <a:off x="3679895" y="1622779"/>
                    <a:ext cx="0" cy="645522"/>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58" name="Düz Bağlayıcı 440">
                    <a:extLst>
                      <a:ext uri="{FF2B5EF4-FFF2-40B4-BE49-F238E27FC236}">
                        <a16:creationId xmlns:a16="http://schemas.microsoft.com/office/drawing/2014/main" id="{E75F4248-2A28-88D2-15B0-6B6AA14DF139}"/>
                      </a:ext>
                    </a:extLst>
                  </p:cNvPr>
                  <p:cNvCxnSpPr>
                    <a:cxnSpLocks/>
                  </p:cNvCxnSpPr>
                  <p:nvPr/>
                </p:nvCxnSpPr>
                <p:spPr>
                  <a:xfrm flipH="1">
                    <a:off x="3425647" y="2135312"/>
                    <a:ext cx="2000509" cy="0"/>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59" name="Düz Bağlayıcı 440">
                    <a:extLst>
                      <a:ext uri="{FF2B5EF4-FFF2-40B4-BE49-F238E27FC236}">
                        <a16:creationId xmlns:a16="http://schemas.microsoft.com/office/drawing/2014/main" id="{857E4AC7-3030-D500-66D2-379854562BA9}"/>
                      </a:ext>
                    </a:extLst>
                  </p:cNvPr>
                  <p:cNvCxnSpPr>
                    <a:cxnSpLocks/>
                  </p:cNvCxnSpPr>
                  <p:nvPr/>
                </p:nvCxnSpPr>
                <p:spPr>
                  <a:xfrm flipH="1">
                    <a:off x="3425647" y="1739332"/>
                    <a:ext cx="2000509" cy="0"/>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60" name="Oval 59">
                    <a:extLst>
                      <a:ext uri="{FF2B5EF4-FFF2-40B4-BE49-F238E27FC236}">
                        <a16:creationId xmlns:a16="http://schemas.microsoft.com/office/drawing/2014/main" id="{60326003-9C9E-B404-0B29-E42C626C2A42}"/>
                      </a:ext>
                    </a:extLst>
                  </p:cNvPr>
                  <p:cNvSpPr/>
                  <p:nvPr/>
                </p:nvSpPr>
                <p:spPr>
                  <a:xfrm rot="10800000">
                    <a:off x="5017676" y="1577951"/>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dirty="0"/>
                  </a:p>
                </p:txBody>
              </p:sp>
              <p:sp>
                <p:nvSpPr>
                  <p:cNvPr id="61" name="Oval 60">
                    <a:extLst>
                      <a:ext uri="{FF2B5EF4-FFF2-40B4-BE49-F238E27FC236}">
                        <a16:creationId xmlns:a16="http://schemas.microsoft.com/office/drawing/2014/main" id="{504A7572-4BD4-E7CB-7C0A-B9A182879025}"/>
                      </a:ext>
                    </a:extLst>
                  </p:cNvPr>
                  <p:cNvSpPr/>
                  <p:nvPr/>
                </p:nvSpPr>
                <p:spPr>
                  <a:xfrm rot="10800000">
                    <a:off x="4519105" y="1577951"/>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62" name="Oval 61">
                    <a:extLst>
                      <a:ext uri="{FF2B5EF4-FFF2-40B4-BE49-F238E27FC236}">
                        <a16:creationId xmlns:a16="http://schemas.microsoft.com/office/drawing/2014/main" id="{EF6C92E2-4022-899C-29DE-DD99A685F5AC}"/>
                      </a:ext>
                    </a:extLst>
                  </p:cNvPr>
                  <p:cNvSpPr/>
                  <p:nvPr/>
                </p:nvSpPr>
                <p:spPr>
                  <a:xfrm rot="10800000">
                    <a:off x="4020533" y="1577951"/>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63" name="Oval 62">
                    <a:extLst>
                      <a:ext uri="{FF2B5EF4-FFF2-40B4-BE49-F238E27FC236}">
                        <a16:creationId xmlns:a16="http://schemas.microsoft.com/office/drawing/2014/main" id="{A160C05B-DE1B-1133-0587-DA4B386FFD85}"/>
                      </a:ext>
                    </a:extLst>
                  </p:cNvPr>
                  <p:cNvSpPr/>
                  <p:nvPr/>
                </p:nvSpPr>
                <p:spPr>
                  <a:xfrm rot="10800000">
                    <a:off x="3521960" y="1577951"/>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64" name="Oval 63">
                    <a:extLst>
                      <a:ext uri="{FF2B5EF4-FFF2-40B4-BE49-F238E27FC236}">
                        <a16:creationId xmlns:a16="http://schemas.microsoft.com/office/drawing/2014/main" id="{A256507E-A1AB-5F8F-D3DD-DEF3A54A6FBF}"/>
                      </a:ext>
                    </a:extLst>
                  </p:cNvPr>
                  <p:cNvSpPr/>
                  <p:nvPr/>
                </p:nvSpPr>
                <p:spPr>
                  <a:xfrm rot="10800000">
                    <a:off x="5017676" y="1966315"/>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65" name="Oval 64">
                    <a:extLst>
                      <a:ext uri="{FF2B5EF4-FFF2-40B4-BE49-F238E27FC236}">
                        <a16:creationId xmlns:a16="http://schemas.microsoft.com/office/drawing/2014/main" id="{E7ADE521-DD9A-B9A6-FD11-E06E6CBA9117}"/>
                      </a:ext>
                    </a:extLst>
                  </p:cNvPr>
                  <p:cNvSpPr/>
                  <p:nvPr/>
                </p:nvSpPr>
                <p:spPr>
                  <a:xfrm rot="10800000">
                    <a:off x="4519105" y="1966315"/>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66" name="Oval 65">
                    <a:extLst>
                      <a:ext uri="{FF2B5EF4-FFF2-40B4-BE49-F238E27FC236}">
                        <a16:creationId xmlns:a16="http://schemas.microsoft.com/office/drawing/2014/main" id="{D560040A-8B2B-DDCD-5E64-31D33D817428}"/>
                      </a:ext>
                    </a:extLst>
                  </p:cNvPr>
                  <p:cNvSpPr/>
                  <p:nvPr/>
                </p:nvSpPr>
                <p:spPr>
                  <a:xfrm rot="10800000">
                    <a:off x="4020533" y="1966315"/>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67" name="Oval 66">
                    <a:extLst>
                      <a:ext uri="{FF2B5EF4-FFF2-40B4-BE49-F238E27FC236}">
                        <a16:creationId xmlns:a16="http://schemas.microsoft.com/office/drawing/2014/main" id="{9A17B7C7-5486-0967-D897-791E5996651D}"/>
                      </a:ext>
                    </a:extLst>
                  </p:cNvPr>
                  <p:cNvSpPr/>
                  <p:nvPr/>
                </p:nvSpPr>
                <p:spPr>
                  <a:xfrm rot="10800000">
                    <a:off x="3521960" y="1966315"/>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grpSp>
            <p:cxnSp>
              <p:nvCxnSpPr>
                <p:cNvPr id="76" name="Düz Bağlayıcı 440">
                  <a:extLst>
                    <a:ext uri="{FF2B5EF4-FFF2-40B4-BE49-F238E27FC236}">
                      <a16:creationId xmlns:a16="http://schemas.microsoft.com/office/drawing/2014/main" id="{C8BA543F-97FD-56B6-BAB3-53FA8301E47B}"/>
                    </a:ext>
                  </a:extLst>
                </p:cNvPr>
                <p:cNvCxnSpPr>
                  <a:cxnSpLocks/>
                </p:cNvCxnSpPr>
                <p:nvPr/>
              </p:nvCxnSpPr>
              <p:spPr>
                <a:xfrm flipH="1">
                  <a:off x="3407275" y="3377867"/>
                  <a:ext cx="2000509" cy="0"/>
                </a:xfrm>
                <a:prstGeom prst="line">
                  <a:avLst/>
                </a:prstGeom>
                <a:ln w="76200" cap="rnd">
                  <a:solidFill>
                    <a:schemeClr val="accent2"/>
                  </a:solidFill>
                  <a:prstDash val="solid"/>
                </a:ln>
              </p:spPr>
              <p:style>
                <a:lnRef idx="1">
                  <a:schemeClr val="accent1"/>
                </a:lnRef>
                <a:fillRef idx="0">
                  <a:schemeClr val="accent1"/>
                </a:fillRef>
                <a:effectRef idx="0">
                  <a:schemeClr val="accent1"/>
                </a:effectRef>
                <a:fontRef idx="minor">
                  <a:schemeClr val="tx1"/>
                </a:fontRef>
              </p:style>
            </p:cxnSp>
            <p:pic>
              <p:nvPicPr>
                <p:cNvPr id="82" name="Picture Placeholder 32">
                  <a:extLst>
                    <a:ext uri="{FF2B5EF4-FFF2-40B4-BE49-F238E27FC236}">
                      <a16:creationId xmlns:a16="http://schemas.microsoft.com/office/drawing/2014/main" id="{514E109B-3084-5B90-AA42-0ACF8EC81828}"/>
                    </a:ext>
                  </a:extLst>
                </p:cNvPr>
                <p:cNvPicPr>
                  <a:picLocks noChangeAspect="1"/>
                </p:cNvPicPr>
                <p:nvPr/>
              </p:nvPicPr>
              <p:blipFill>
                <a:blip r:embed="rId3" cstate="print">
                  <a:alphaModFix/>
                  <a:duotone>
                    <a:schemeClr val="accent2">
                      <a:shade val="45000"/>
                      <a:satMod val="135000"/>
                    </a:schemeClr>
                    <a:prstClr val="white"/>
                  </a:duotone>
                  <a:extLst>
                    <a:ext uri="{28A0092B-C50C-407E-A947-70E740481C1C}">
                      <a14:useLocalDpi xmlns:a14="http://schemas.microsoft.com/office/drawing/2010/main" val="0"/>
                    </a:ext>
                  </a:extLst>
                </a:blip>
                <a:srcRect l="10235" t="8642" b="30229"/>
                <a:stretch>
                  <a:fillRect/>
                </a:stretch>
              </p:blipFill>
              <p:spPr>
                <a:xfrm flipH="1">
                  <a:off x="2756245" y="3165315"/>
                  <a:ext cx="594019" cy="369332"/>
                </a:xfrm>
                <a:prstGeom prst="roundRect">
                  <a:avLst>
                    <a:gd name="adj" fmla="val 0"/>
                  </a:avLst>
                </a:prstGeom>
                <a:solidFill>
                  <a:schemeClr val="bg1"/>
                </a:solidFill>
                <a:ln>
                  <a:noFill/>
                </a:ln>
                <a:effectLst>
                  <a:reflection blurRad="12700" stA="38000" endPos="28000" dist="5000" dir="5400000" sy="-100000" algn="bl" rotWithShape="0"/>
                </a:effectLst>
              </p:spPr>
            </p:pic>
            <p:cxnSp>
              <p:nvCxnSpPr>
                <p:cNvPr id="86" name="Düz Bağlayıcı 440">
                  <a:extLst>
                    <a:ext uri="{FF2B5EF4-FFF2-40B4-BE49-F238E27FC236}">
                      <a16:creationId xmlns:a16="http://schemas.microsoft.com/office/drawing/2014/main" id="{3108DC7A-0AC5-795E-9D07-DDF57E4DF0FC}"/>
                    </a:ext>
                  </a:extLst>
                </p:cNvPr>
                <p:cNvCxnSpPr>
                  <a:cxnSpLocks/>
                </p:cNvCxnSpPr>
                <p:nvPr/>
              </p:nvCxnSpPr>
              <p:spPr>
                <a:xfrm flipV="1">
                  <a:off x="3653067" y="2643866"/>
                  <a:ext cx="0" cy="1606482"/>
                </a:xfrm>
                <a:prstGeom prst="line">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cxnSp>
              <p:nvCxnSpPr>
                <p:cNvPr id="87" name="Düz Bağlayıcı 440">
                  <a:extLst>
                    <a:ext uri="{FF2B5EF4-FFF2-40B4-BE49-F238E27FC236}">
                      <a16:creationId xmlns:a16="http://schemas.microsoft.com/office/drawing/2014/main" id="{967C4A85-26DC-1C1D-578D-F447ED00832D}"/>
                    </a:ext>
                  </a:extLst>
                </p:cNvPr>
                <p:cNvCxnSpPr>
                  <a:cxnSpLocks/>
                </p:cNvCxnSpPr>
                <p:nvPr/>
              </p:nvCxnSpPr>
              <p:spPr>
                <a:xfrm flipV="1">
                  <a:off x="4652572" y="2645755"/>
                  <a:ext cx="0" cy="1606482"/>
                </a:xfrm>
                <a:prstGeom prst="line">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grpSp>
              <p:nvGrpSpPr>
                <p:cNvPr id="88" name="Group 87">
                  <a:extLst>
                    <a:ext uri="{FF2B5EF4-FFF2-40B4-BE49-F238E27FC236}">
                      <a16:creationId xmlns:a16="http://schemas.microsoft.com/office/drawing/2014/main" id="{5164804E-B0E9-3CBC-EE09-186E6DC47279}"/>
                    </a:ext>
                  </a:extLst>
                </p:cNvPr>
                <p:cNvGrpSpPr/>
                <p:nvPr/>
              </p:nvGrpSpPr>
              <p:grpSpPr>
                <a:xfrm>
                  <a:off x="4981483" y="1594386"/>
                  <a:ext cx="319587" cy="800530"/>
                  <a:chOff x="4982102" y="1587760"/>
                  <a:chExt cx="319587" cy="800530"/>
                </a:xfrm>
              </p:grpSpPr>
              <p:cxnSp>
                <p:nvCxnSpPr>
                  <p:cNvPr id="89" name="Düz Bağlayıcı 440">
                    <a:extLst>
                      <a:ext uri="{FF2B5EF4-FFF2-40B4-BE49-F238E27FC236}">
                        <a16:creationId xmlns:a16="http://schemas.microsoft.com/office/drawing/2014/main" id="{AD35666B-D48D-FB54-E151-4387776C1818}"/>
                      </a:ext>
                    </a:extLst>
                  </p:cNvPr>
                  <p:cNvCxnSpPr>
                    <a:cxnSpLocks/>
                  </p:cNvCxnSpPr>
                  <p:nvPr/>
                </p:nvCxnSpPr>
                <p:spPr>
                  <a:xfrm flipV="1">
                    <a:off x="5148698" y="1615901"/>
                    <a:ext cx="0" cy="772389"/>
                  </a:xfrm>
                  <a:prstGeom prst="line">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sp>
                <p:nvSpPr>
                  <p:cNvPr id="90" name="Oval 89">
                    <a:extLst>
                      <a:ext uri="{FF2B5EF4-FFF2-40B4-BE49-F238E27FC236}">
                        <a16:creationId xmlns:a16="http://schemas.microsoft.com/office/drawing/2014/main" id="{2FC6006F-1E99-FFFF-8E92-4BFD15AC5A21}"/>
                      </a:ext>
                    </a:extLst>
                  </p:cNvPr>
                  <p:cNvSpPr/>
                  <p:nvPr/>
                </p:nvSpPr>
                <p:spPr>
                  <a:xfrm rot="10800000">
                    <a:off x="4985819" y="1587760"/>
                    <a:ext cx="315870" cy="322761"/>
                  </a:xfrm>
                  <a:prstGeom prst="ellipse">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sp>
                <p:nvSpPr>
                  <p:cNvPr id="91" name="Oval 90">
                    <a:extLst>
                      <a:ext uri="{FF2B5EF4-FFF2-40B4-BE49-F238E27FC236}">
                        <a16:creationId xmlns:a16="http://schemas.microsoft.com/office/drawing/2014/main" id="{E06C935A-3DBE-74B7-4646-66BEA732046B}"/>
                      </a:ext>
                    </a:extLst>
                  </p:cNvPr>
                  <p:cNvSpPr/>
                  <p:nvPr/>
                </p:nvSpPr>
                <p:spPr>
                  <a:xfrm rot="10800000">
                    <a:off x="4982102" y="1983649"/>
                    <a:ext cx="315870" cy="322761"/>
                  </a:xfrm>
                  <a:prstGeom prst="ellipse">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grpSp>
            <p:grpSp>
              <p:nvGrpSpPr>
                <p:cNvPr id="92" name="Group 91">
                  <a:extLst>
                    <a:ext uri="{FF2B5EF4-FFF2-40B4-BE49-F238E27FC236}">
                      <a16:creationId xmlns:a16="http://schemas.microsoft.com/office/drawing/2014/main" id="{76B10F7D-46DC-FBFF-21CF-25E450E7EF58}"/>
                    </a:ext>
                  </a:extLst>
                </p:cNvPr>
                <p:cNvGrpSpPr/>
                <p:nvPr/>
              </p:nvGrpSpPr>
              <p:grpSpPr>
                <a:xfrm>
                  <a:off x="3984674" y="1596184"/>
                  <a:ext cx="319587" cy="807156"/>
                  <a:chOff x="4982102" y="1587760"/>
                  <a:chExt cx="319587" cy="807156"/>
                </a:xfrm>
              </p:grpSpPr>
              <p:cxnSp>
                <p:nvCxnSpPr>
                  <p:cNvPr id="93" name="Düz Bağlayıcı 440">
                    <a:extLst>
                      <a:ext uri="{FF2B5EF4-FFF2-40B4-BE49-F238E27FC236}">
                        <a16:creationId xmlns:a16="http://schemas.microsoft.com/office/drawing/2014/main" id="{1BC3DBB0-0341-48A1-5B9E-657304C279D1}"/>
                      </a:ext>
                    </a:extLst>
                  </p:cNvPr>
                  <p:cNvCxnSpPr>
                    <a:cxnSpLocks/>
                  </p:cNvCxnSpPr>
                  <p:nvPr/>
                </p:nvCxnSpPr>
                <p:spPr>
                  <a:xfrm flipV="1">
                    <a:off x="5148698" y="1622527"/>
                    <a:ext cx="0" cy="772389"/>
                  </a:xfrm>
                  <a:prstGeom prst="line">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sp>
                <p:nvSpPr>
                  <p:cNvPr id="94" name="Oval 93">
                    <a:extLst>
                      <a:ext uri="{FF2B5EF4-FFF2-40B4-BE49-F238E27FC236}">
                        <a16:creationId xmlns:a16="http://schemas.microsoft.com/office/drawing/2014/main" id="{49AEB21E-1094-C205-57A2-5773A8A46026}"/>
                      </a:ext>
                    </a:extLst>
                  </p:cNvPr>
                  <p:cNvSpPr/>
                  <p:nvPr/>
                </p:nvSpPr>
                <p:spPr>
                  <a:xfrm rot="10800000">
                    <a:off x="4985819" y="1587760"/>
                    <a:ext cx="315870" cy="322761"/>
                  </a:xfrm>
                  <a:prstGeom prst="ellipse">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sp>
                <p:nvSpPr>
                  <p:cNvPr id="95" name="Oval 94">
                    <a:extLst>
                      <a:ext uri="{FF2B5EF4-FFF2-40B4-BE49-F238E27FC236}">
                        <a16:creationId xmlns:a16="http://schemas.microsoft.com/office/drawing/2014/main" id="{9B826F2B-2509-AFB9-106F-F5C83852A5D7}"/>
                      </a:ext>
                    </a:extLst>
                  </p:cNvPr>
                  <p:cNvSpPr/>
                  <p:nvPr/>
                </p:nvSpPr>
                <p:spPr>
                  <a:xfrm rot="10800000">
                    <a:off x="4982102" y="1983649"/>
                    <a:ext cx="315870" cy="322761"/>
                  </a:xfrm>
                  <a:prstGeom prst="ellipse">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grpSp>
            <p:grpSp>
              <p:nvGrpSpPr>
                <p:cNvPr id="96" name="Group 95">
                  <a:extLst>
                    <a:ext uri="{FF2B5EF4-FFF2-40B4-BE49-F238E27FC236}">
                      <a16:creationId xmlns:a16="http://schemas.microsoft.com/office/drawing/2014/main" id="{127D13DB-0A67-100E-5453-7554134ED8C9}"/>
                    </a:ext>
                  </a:extLst>
                </p:cNvPr>
                <p:cNvGrpSpPr/>
                <p:nvPr/>
              </p:nvGrpSpPr>
              <p:grpSpPr>
                <a:xfrm rot="10800000">
                  <a:off x="4483927" y="4722880"/>
                  <a:ext cx="319587" cy="800530"/>
                  <a:chOff x="4982102" y="1587760"/>
                  <a:chExt cx="319587" cy="800530"/>
                </a:xfrm>
              </p:grpSpPr>
              <p:cxnSp>
                <p:nvCxnSpPr>
                  <p:cNvPr id="97" name="Düz Bağlayıcı 440">
                    <a:extLst>
                      <a:ext uri="{FF2B5EF4-FFF2-40B4-BE49-F238E27FC236}">
                        <a16:creationId xmlns:a16="http://schemas.microsoft.com/office/drawing/2014/main" id="{AD7364A8-8A0E-35B2-3D1E-EAD2F0BE291C}"/>
                      </a:ext>
                    </a:extLst>
                  </p:cNvPr>
                  <p:cNvCxnSpPr>
                    <a:cxnSpLocks/>
                  </p:cNvCxnSpPr>
                  <p:nvPr/>
                </p:nvCxnSpPr>
                <p:spPr>
                  <a:xfrm flipV="1">
                    <a:off x="5148698" y="1615901"/>
                    <a:ext cx="0" cy="772389"/>
                  </a:xfrm>
                  <a:prstGeom prst="line">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sp>
                <p:nvSpPr>
                  <p:cNvPr id="98" name="Oval 97">
                    <a:extLst>
                      <a:ext uri="{FF2B5EF4-FFF2-40B4-BE49-F238E27FC236}">
                        <a16:creationId xmlns:a16="http://schemas.microsoft.com/office/drawing/2014/main" id="{89B397BB-22E4-F08D-E23F-9E1A2BAC1A8E}"/>
                      </a:ext>
                    </a:extLst>
                  </p:cNvPr>
                  <p:cNvSpPr/>
                  <p:nvPr/>
                </p:nvSpPr>
                <p:spPr>
                  <a:xfrm rot="10800000">
                    <a:off x="4985819" y="1587760"/>
                    <a:ext cx="315870" cy="322761"/>
                  </a:xfrm>
                  <a:prstGeom prst="ellipse">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sp>
                <p:nvSpPr>
                  <p:cNvPr id="99" name="Oval 98">
                    <a:extLst>
                      <a:ext uri="{FF2B5EF4-FFF2-40B4-BE49-F238E27FC236}">
                        <a16:creationId xmlns:a16="http://schemas.microsoft.com/office/drawing/2014/main" id="{F110070A-7B86-2A86-8E4D-6419DD077383}"/>
                      </a:ext>
                    </a:extLst>
                  </p:cNvPr>
                  <p:cNvSpPr/>
                  <p:nvPr/>
                </p:nvSpPr>
                <p:spPr>
                  <a:xfrm rot="10800000">
                    <a:off x="4982102" y="1983649"/>
                    <a:ext cx="315870" cy="322761"/>
                  </a:xfrm>
                  <a:prstGeom prst="ellipse">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grpSp>
            <p:grpSp>
              <p:nvGrpSpPr>
                <p:cNvPr id="100" name="Group 99">
                  <a:extLst>
                    <a:ext uri="{FF2B5EF4-FFF2-40B4-BE49-F238E27FC236}">
                      <a16:creationId xmlns:a16="http://schemas.microsoft.com/office/drawing/2014/main" id="{0EAAA024-1E05-2278-6CB9-5121D2995805}"/>
                    </a:ext>
                  </a:extLst>
                </p:cNvPr>
                <p:cNvGrpSpPr/>
                <p:nvPr/>
              </p:nvGrpSpPr>
              <p:grpSpPr>
                <a:xfrm rot="10800000">
                  <a:off x="3480788" y="4725516"/>
                  <a:ext cx="319587" cy="800530"/>
                  <a:chOff x="4982102" y="1587760"/>
                  <a:chExt cx="319587" cy="800530"/>
                </a:xfrm>
              </p:grpSpPr>
              <p:cxnSp>
                <p:nvCxnSpPr>
                  <p:cNvPr id="101" name="Düz Bağlayıcı 440">
                    <a:extLst>
                      <a:ext uri="{FF2B5EF4-FFF2-40B4-BE49-F238E27FC236}">
                        <a16:creationId xmlns:a16="http://schemas.microsoft.com/office/drawing/2014/main" id="{9080F522-039D-3281-C486-C7ACD6EF598F}"/>
                      </a:ext>
                    </a:extLst>
                  </p:cNvPr>
                  <p:cNvCxnSpPr>
                    <a:cxnSpLocks/>
                  </p:cNvCxnSpPr>
                  <p:nvPr/>
                </p:nvCxnSpPr>
                <p:spPr>
                  <a:xfrm flipV="1">
                    <a:off x="5148698" y="1615901"/>
                    <a:ext cx="0" cy="772389"/>
                  </a:xfrm>
                  <a:prstGeom prst="line">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sp>
                <p:nvSpPr>
                  <p:cNvPr id="102" name="Oval 101">
                    <a:extLst>
                      <a:ext uri="{FF2B5EF4-FFF2-40B4-BE49-F238E27FC236}">
                        <a16:creationId xmlns:a16="http://schemas.microsoft.com/office/drawing/2014/main" id="{D8E58F0E-6C95-67FC-E136-7F006CFD2027}"/>
                      </a:ext>
                    </a:extLst>
                  </p:cNvPr>
                  <p:cNvSpPr/>
                  <p:nvPr/>
                </p:nvSpPr>
                <p:spPr>
                  <a:xfrm rot="10800000">
                    <a:off x="4985819" y="1587760"/>
                    <a:ext cx="315870" cy="322761"/>
                  </a:xfrm>
                  <a:prstGeom prst="ellipse">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sp>
                <p:nvSpPr>
                  <p:cNvPr id="103" name="Oval 102">
                    <a:extLst>
                      <a:ext uri="{FF2B5EF4-FFF2-40B4-BE49-F238E27FC236}">
                        <a16:creationId xmlns:a16="http://schemas.microsoft.com/office/drawing/2014/main" id="{95AB9D7B-C886-6DD5-5956-0240A5834930}"/>
                      </a:ext>
                    </a:extLst>
                  </p:cNvPr>
                  <p:cNvSpPr/>
                  <p:nvPr/>
                </p:nvSpPr>
                <p:spPr>
                  <a:xfrm rot="10800000">
                    <a:off x="4982102" y="1983649"/>
                    <a:ext cx="315870" cy="322761"/>
                  </a:xfrm>
                  <a:prstGeom prst="ellipse">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grpSp>
            <p:cxnSp>
              <p:nvCxnSpPr>
                <p:cNvPr id="116" name="Düz Bağlayıcı 440">
                  <a:extLst>
                    <a:ext uri="{FF2B5EF4-FFF2-40B4-BE49-F238E27FC236}">
                      <a16:creationId xmlns:a16="http://schemas.microsoft.com/office/drawing/2014/main" id="{8A1DA896-026D-631A-079F-63325F5ECF88}"/>
                    </a:ext>
                  </a:extLst>
                </p:cNvPr>
                <p:cNvCxnSpPr>
                  <a:cxnSpLocks/>
                </p:cNvCxnSpPr>
                <p:nvPr/>
              </p:nvCxnSpPr>
              <p:spPr>
                <a:xfrm flipV="1">
                  <a:off x="4154316" y="2858703"/>
                  <a:ext cx="0" cy="1606482"/>
                </a:xfrm>
                <a:prstGeom prst="line">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cxnSp>
              <p:nvCxnSpPr>
                <p:cNvPr id="117" name="Düz Bağlayıcı 440">
                  <a:extLst>
                    <a:ext uri="{FF2B5EF4-FFF2-40B4-BE49-F238E27FC236}">
                      <a16:creationId xmlns:a16="http://schemas.microsoft.com/office/drawing/2014/main" id="{43240968-8E7C-4B4A-FA69-C26F122DD268}"/>
                    </a:ext>
                  </a:extLst>
                </p:cNvPr>
                <p:cNvCxnSpPr>
                  <a:cxnSpLocks/>
                </p:cNvCxnSpPr>
                <p:nvPr/>
              </p:nvCxnSpPr>
              <p:spPr>
                <a:xfrm flipV="1">
                  <a:off x="5150012" y="2845451"/>
                  <a:ext cx="0" cy="1606482"/>
                </a:xfrm>
                <a:prstGeom prst="line">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grpSp>
              <p:nvGrpSpPr>
                <p:cNvPr id="118" name="Group 117">
                  <a:extLst>
                    <a:ext uri="{FF2B5EF4-FFF2-40B4-BE49-F238E27FC236}">
                      <a16:creationId xmlns:a16="http://schemas.microsoft.com/office/drawing/2014/main" id="{43D256AE-1060-D4D5-3267-09AD093A953B}"/>
                    </a:ext>
                  </a:extLst>
                </p:cNvPr>
                <p:cNvGrpSpPr/>
                <p:nvPr/>
              </p:nvGrpSpPr>
              <p:grpSpPr>
                <a:xfrm>
                  <a:off x="3496479" y="2814632"/>
                  <a:ext cx="1814214" cy="1475903"/>
                  <a:chOff x="3496479" y="2814632"/>
                  <a:chExt cx="1814214" cy="1475903"/>
                </a:xfrm>
              </p:grpSpPr>
              <p:sp>
                <p:nvSpPr>
                  <p:cNvPr id="119" name="Oval 118">
                    <a:extLst>
                      <a:ext uri="{FF2B5EF4-FFF2-40B4-BE49-F238E27FC236}">
                        <a16:creationId xmlns:a16="http://schemas.microsoft.com/office/drawing/2014/main" id="{9448E854-2CB9-7FB3-7E41-97F80A6EB290}"/>
                      </a:ext>
                    </a:extLst>
                  </p:cNvPr>
                  <p:cNvSpPr/>
                  <p:nvPr/>
                </p:nvSpPr>
                <p:spPr>
                  <a:xfrm rot="10800000">
                    <a:off x="3496479" y="2814632"/>
                    <a:ext cx="315870" cy="322761"/>
                  </a:xfrm>
                  <a:prstGeom prst="ellipse">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sp>
                <p:nvSpPr>
                  <p:cNvPr id="120" name="Oval 119">
                    <a:extLst>
                      <a:ext uri="{FF2B5EF4-FFF2-40B4-BE49-F238E27FC236}">
                        <a16:creationId xmlns:a16="http://schemas.microsoft.com/office/drawing/2014/main" id="{0F340AB3-61F9-C509-BDD1-16D293CDF46B}"/>
                      </a:ext>
                    </a:extLst>
                  </p:cNvPr>
                  <p:cNvSpPr/>
                  <p:nvPr/>
                </p:nvSpPr>
                <p:spPr>
                  <a:xfrm rot="10800000">
                    <a:off x="3496479" y="3577215"/>
                    <a:ext cx="315870" cy="322761"/>
                  </a:xfrm>
                  <a:prstGeom prst="ellipse">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sp>
                <p:nvSpPr>
                  <p:cNvPr id="121" name="Oval 120">
                    <a:extLst>
                      <a:ext uri="{FF2B5EF4-FFF2-40B4-BE49-F238E27FC236}">
                        <a16:creationId xmlns:a16="http://schemas.microsoft.com/office/drawing/2014/main" id="{E6BA9DC0-2978-1C9A-596A-67ECB522A4E9}"/>
                      </a:ext>
                    </a:extLst>
                  </p:cNvPr>
                  <p:cNvSpPr/>
                  <p:nvPr/>
                </p:nvSpPr>
                <p:spPr>
                  <a:xfrm rot="10800000">
                    <a:off x="3497878" y="3965885"/>
                    <a:ext cx="315870" cy="322761"/>
                  </a:xfrm>
                  <a:prstGeom prst="ellipse">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sp>
                <p:nvSpPr>
                  <p:cNvPr id="122" name="Oval 121">
                    <a:extLst>
                      <a:ext uri="{FF2B5EF4-FFF2-40B4-BE49-F238E27FC236}">
                        <a16:creationId xmlns:a16="http://schemas.microsoft.com/office/drawing/2014/main" id="{1F806BB0-817F-0FB5-2F61-B32AB37BCFE9}"/>
                      </a:ext>
                    </a:extLst>
                  </p:cNvPr>
                  <p:cNvSpPr/>
                  <p:nvPr/>
                </p:nvSpPr>
                <p:spPr>
                  <a:xfrm rot="10800000">
                    <a:off x="4492126" y="2816521"/>
                    <a:ext cx="315870" cy="322761"/>
                  </a:xfrm>
                  <a:prstGeom prst="ellipse">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sp>
                <p:nvSpPr>
                  <p:cNvPr id="123" name="Oval 122">
                    <a:extLst>
                      <a:ext uri="{FF2B5EF4-FFF2-40B4-BE49-F238E27FC236}">
                        <a16:creationId xmlns:a16="http://schemas.microsoft.com/office/drawing/2014/main" id="{5BBC5D9C-3395-AB11-E014-DEACEC04D0E1}"/>
                      </a:ext>
                    </a:extLst>
                  </p:cNvPr>
                  <p:cNvSpPr/>
                  <p:nvPr/>
                </p:nvSpPr>
                <p:spPr>
                  <a:xfrm rot="10800000">
                    <a:off x="4492126" y="3579104"/>
                    <a:ext cx="315870" cy="322761"/>
                  </a:xfrm>
                  <a:prstGeom prst="ellipse">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sp>
                <p:nvSpPr>
                  <p:cNvPr id="124" name="Oval 123">
                    <a:extLst>
                      <a:ext uri="{FF2B5EF4-FFF2-40B4-BE49-F238E27FC236}">
                        <a16:creationId xmlns:a16="http://schemas.microsoft.com/office/drawing/2014/main" id="{413C032E-D049-79AD-CFD5-954CF6E341D4}"/>
                      </a:ext>
                    </a:extLst>
                  </p:cNvPr>
                  <p:cNvSpPr/>
                  <p:nvPr/>
                </p:nvSpPr>
                <p:spPr>
                  <a:xfrm rot="10800000">
                    <a:off x="4493525" y="3967774"/>
                    <a:ext cx="315870" cy="322761"/>
                  </a:xfrm>
                  <a:prstGeom prst="ellipse">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sp>
                <p:nvSpPr>
                  <p:cNvPr id="125" name="Oval 124">
                    <a:extLst>
                      <a:ext uri="{FF2B5EF4-FFF2-40B4-BE49-F238E27FC236}">
                        <a16:creationId xmlns:a16="http://schemas.microsoft.com/office/drawing/2014/main" id="{B2AAE21F-4B67-E67F-DFF4-F88F31BE8B8A}"/>
                      </a:ext>
                    </a:extLst>
                  </p:cNvPr>
                  <p:cNvSpPr/>
                  <p:nvPr/>
                </p:nvSpPr>
                <p:spPr>
                  <a:xfrm rot="10800000">
                    <a:off x="3993870" y="2816935"/>
                    <a:ext cx="315870" cy="322761"/>
                  </a:xfrm>
                  <a:prstGeom prst="ellipse">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sp>
                <p:nvSpPr>
                  <p:cNvPr id="126" name="Oval 125">
                    <a:extLst>
                      <a:ext uri="{FF2B5EF4-FFF2-40B4-BE49-F238E27FC236}">
                        <a16:creationId xmlns:a16="http://schemas.microsoft.com/office/drawing/2014/main" id="{4FCD7113-69D3-1557-250C-367AA8127643}"/>
                      </a:ext>
                    </a:extLst>
                  </p:cNvPr>
                  <p:cNvSpPr/>
                  <p:nvPr/>
                </p:nvSpPr>
                <p:spPr>
                  <a:xfrm rot="10800000">
                    <a:off x="3993870" y="3579518"/>
                    <a:ext cx="315870" cy="322761"/>
                  </a:xfrm>
                  <a:prstGeom prst="ellipse">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sp>
                <p:nvSpPr>
                  <p:cNvPr id="127" name="Oval 126">
                    <a:extLst>
                      <a:ext uri="{FF2B5EF4-FFF2-40B4-BE49-F238E27FC236}">
                        <a16:creationId xmlns:a16="http://schemas.microsoft.com/office/drawing/2014/main" id="{890C454A-F559-990B-BEF5-EB23A77F0B25}"/>
                      </a:ext>
                    </a:extLst>
                  </p:cNvPr>
                  <p:cNvSpPr/>
                  <p:nvPr/>
                </p:nvSpPr>
                <p:spPr>
                  <a:xfrm rot="10800000">
                    <a:off x="3999127" y="3964330"/>
                    <a:ext cx="315870" cy="322761"/>
                  </a:xfrm>
                  <a:prstGeom prst="ellipse">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sp>
                <p:nvSpPr>
                  <p:cNvPr id="128" name="Oval 127">
                    <a:extLst>
                      <a:ext uri="{FF2B5EF4-FFF2-40B4-BE49-F238E27FC236}">
                        <a16:creationId xmlns:a16="http://schemas.microsoft.com/office/drawing/2014/main" id="{A7FFECEE-95D4-BCF0-72A9-F5BA9E3BF405}"/>
                      </a:ext>
                    </a:extLst>
                  </p:cNvPr>
                  <p:cNvSpPr/>
                  <p:nvPr/>
                </p:nvSpPr>
                <p:spPr>
                  <a:xfrm rot="10800000">
                    <a:off x="4989566" y="2816935"/>
                    <a:ext cx="315870" cy="322761"/>
                  </a:xfrm>
                  <a:prstGeom prst="ellipse">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sp>
                <p:nvSpPr>
                  <p:cNvPr id="129" name="Oval 128">
                    <a:extLst>
                      <a:ext uri="{FF2B5EF4-FFF2-40B4-BE49-F238E27FC236}">
                        <a16:creationId xmlns:a16="http://schemas.microsoft.com/office/drawing/2014/main" id="{E6F11380-63A9-E053-6277-E996C9B9211B}"/>
                      </a:ext>
                    </a:extLst>
                  </p:cNvPr>
                  <p:cNvSpPr/>
                  <p:nvPr/>
                </p:nvSpPr>
                <p:spPr>
                  <a:xfrm rot="10800000">
                    <a:off x="4989566" y="3579518"/>
                    <a:ext cx="315870" cy="322761"/>
                  </a:xfrm>
                  <a:prstGeom prst="ellipse">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sp>
                <p:nvSpPr>
                  <p:cNvPr id="130" name="Oval 129">
                    <a:extLst>
                      <a:ext uri="{FF2B5EF4-FFF2-40B4-BE49-F238E27FC236}">
                        <a16:creationId xmlns:a16="http://schemas.microsoft.com/office/drawing/2014/main" id="{99735405-1D8A-E8C9-9A5B-623A35AC2F0F}"/>
                      </a:ext>
                    </a:extLst>
                  </p:cNvPr>
                  <p:cNvSpPr/>
                  <p:nvPr/>
                </p:nvSpPr>
                <p:spPr>
                  <a:xfrm rot="10800000">
                    <a:off x="4994823" y="3964330"/>
                    <a:ext cx="315870" cy="322761"/>
                  </a:xfrm>
                  <a:prstGeom prst="ellipse">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grpSp>
          </p:grpSp>
          <p:sp>
            <p:nvSpPr>
              <p:cNvPr id="133" name="Oval 132">
                <a:extLst>
                  <a:ext uri="{FF2B5EF4-FFF2-40B4-BE49-F238E27FC236}">
                    <a16:creationId xmlns:a16="http://schemas.microsoft.com/office/drawing/2014/main" id="{E9BB3599-EB1F-1CE2-EB32-CA6A081C0D80}"/>
                  </a:ext>
                </a:extLst>
              </p:cNvPr>
              <p:cNvSpPr/>
              <p:nvPr/>
            </p:nvSpPr>
            <p:spPr>
              <a:xfrm rot="10800000">
                <a:off x="3929876" y="3562966"/>
                <a:ext cx="236113" cy="241911"/>
              </a:xfrm>
              <a:prstGeom prst="ellipse">
                <a:avLst/>
              </a:prstGeom>
              <a:solidFill>
                <a:schemeClr val="accent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sp>
            <p:nvSpPr>
              <p:cNvPr id="134" name="Oval 133">
                <a:extLst>
                  <a:ext uri="{FF2B5EF4-FFF2-40B4-BE49-F238E27FC236}">
                    <a16:creationId xmlns:a16="http://schemas.microsoft.com/office/drawing/2014/main" id="{86086F7A-C34A-5AFA-A8B9-76E753D458A9}"/>
                  </a:ext>
                </a:extLst>
              </p:cNvPr>
              <p:cNvSpPr/>
              <p:nvPr/>
            </p:nvSpPr>
            <p:spPr>
              <a:xfrm rot="10800000">
                <a:off x="4302561" y="3562966"/>
                <a:ext cx="236113" cy="241911"/>
              </a:xfrm>
              <a:prstGeom prst="ellipse">
                <a:avLst/>
              </a:prstGeom>
              <a:solidFill>
                <a:schemeClr val="accent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sp>
            <p:nvSpPr>
              <p:cNvPr id="135" name="Oval 134">
                <a:extLst>
                  <a:ext uri="{FF2B5EF4-FFF2-40B4-BE49-F238E27FC236}">
                    <a16:creationId xmlns:a16="http://schemas.microsoft.com/office/drawing/2014/main" id="{87DFC6F0-A466-ED94-2379-51C0F1A9897E}"/>
                  </a:ext>
                </a:extLst>
              </p:cNvPr>
              <p:cNvSpPr/>
              <p:nvPr/>
            </p:nvSpPr>
            <p:spPr>
              <a:xfrm rot="10800000">
                <a:off x="4675245" y="3562966"/>
                <a:ext cx="236113" cy="241911"/>
              </a:xfrm>
              <a:prstGeom prst="ellipse">
                <a:avLst/>
              </a:prstGeom>
              <a:solidFill>
                <a:schemeClr val="accent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sp>
            <p:nvSpPr>
              <p:cNvPr id="136" name="Oval 135">
                <a:extLst>
                  <a:ext uri="{FF2B5EF4-FFF2-40B4-BE49-F238E27FC236}">
                    <a16:creationId xmlns:a16="http://schemas.microsoft.com/office/drawing/2014/main" id="{F892E001-E766-A636-72C5-BA024D333816}"/>
                  </a:ext>
                </a:extLst>
              </p:cNvPr>
              <p:cNvSpPr/>
              <p:nvPr/>
            </p:nvSpPr>
            <p:spPr>
              <a:xfrm rot="10800000">
                <a:off x="5047927" y="3562966"/>
                <a:ext cx="236113" cy="241911"/>
              </a:xfrm>
              <a:prstGeom prst="ellipse">
                <a:avLst/>
              </a:prstGeom>
              <a:solidFill>
                <a:schemeClr val="accent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sp>
            <p:nvSpPr>
              <p:cNvPr id="137" name="Dikdörtgen 256">
                <a:extLst>
                  <a:ext uri="{FF2B5EF4-FFF2-40B4-BE49-F238E27FC236}">
                    <a16:creationId xmlns:a16="http://schemas.microsoft.com/office/drawing/2014/main" id="{5E25CFD0-CB50-79EF-F5DC-D1B50AB3ADBF}"/>
                  </a:ext>
                </a:extLst>
              </p:cNvPr>
              <p:cNvSpPr/>
              <p:nvPr/>
            </p:nvSpPr>
            <p:spPr>
              <a:xfrm>
                <a:off x="3886800" y="2948570"/>
                <a:ext cx="681409" cy="274139"/>
              </a:xfrm>
              <a:prstGeom prst="roundRect">
                <a:avLst/>
              </a:prstGeom>
              <a:solidFill>
                <a:schemeClr val="accent5"/>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b="1" dirty="0">
                  <a:solidFill>
                    <a:schemeClr val="bg1"/>
                  </a:solidFill>
                  <a:latin typeface="Aptos Display" panose="020B0004020202020204" pitchFamily="34" charset="0"/>
                  <a:ea typeface="Cascadia Mono" panose="020B0609020000020004" pitchFamily="49" charset="0"/>
                  <a:cs typeface="Cascadia Mono" panose="020B0609020000020004" pitchFamily="49" charset="0"/>
                </a:endParaRPr>
              </a:p>
            </p:txBody>
          </p:sp>
          <p:sp>
            <p:nvSpPr>
              <p:cNvPr id="138" name="Dikdörtgen 256">
                <a:extLst>
                  <a:ext uri="{FF2B5EF4-FFF2-40B4-BE49-F238E27FC236}">
                    <a16:creationId xmlns:a16="http://schemas.microsoft.com/office/drawing/2014/main" id="{3FF77765-7398-F429-B65F-AA901369B0AC}"/>
                  </a:ext>
                </a:extLst>
              </p:cNvPr>
              <p:cNvSpPr/>
              <p:nvPr/>
            </p:nvSpPr>
            <p:spPr>
              <a:xfrm>
                <a:off x="4672857" y="2947338"/>
                <a:ext cx="681409" cy="274139"/>
              </a:xfrm>
              <a:prstGeom prst="roundRect">
                <a:avLst/>
              </a:prstGeom>
              <a:solidFill>
                <a:schemeClr val="accent5"/>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bg1"/>
                  </a:solidFill>
                  <a:latin typeface="Aptos Display" panose="020B0004020202020204" pitchFamily="34" charset="0"/>
                  <a:ea typeface="Cascadia Mono" panose="020B0609020000020004" pitchFamily="49" charset="0"/>
                  <a:cs typeface="Cascadia Mono" panose="020B0609020000020004" pitchFamily="49" charset="0"/>
                </a:endParaRPr>
              </a:p>
            </p:txBody>
          </p:sp>
          <p:sp>
            <p:nvSpPr>
              <p:cNvPr id="139" name="Dikdörtgen 256">
                <a:extLst>
                  <a:ext uri="{FF2B5EF4-FFF2-40B4-BE49-F238E27FC236}">
                    <a16:creationId xmlns:a16="http://schemas.microsoft.com/office/drawing/2014/main" id="{11063FAA-0A4D-5AB8-7F61-2FAB46E70842}"/>
                  </a:ext>
                </a:extLst>
              </p:cNvPr>
              <p:cNvSpPr/>
              <p:nvPr/>
            </p:nvSpPr>
            <p:spPr>
              <a:xfrm>
                <a:off x="3886424" y="4425204"/>
                <a:ext cx="681409" cy="274139"/>
              </a:xfrm>
              <a:prstGeom prst="roundRect">
                <a:avLst/>
              </a:prstGeom>
              <a:solidFill>
                <a:schemeClr val="accent5"/>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b="1" dirty="0">
                  <a:solidFill>
                    <a:schemeClr val="bg1"/>
                  </a:solidFill>
                  <a:latin typeface="Aptos Display" panose="020B0004020202020204" pitchFamily="34" charset="0"/>
                  <a:ea typeface="Cascadia Mono" panose="020B0609020000020004" pitchFamily="49" charset="0"/>
                  <a:cs typeface="Cascadia Mono" panose="020B0609020000020004" pitchFamily="49" charset="0"/>
                </a:endParaRPr>
              </a:p>
            </p:txBody>
          </p:sp>
          <p:sp>
            <p:nvSpPr>
              <p:cNvPr id="140" name="Dikdörtgen 256">
                <a:extLst>
                  <a:ext uri="{FF2B5EF4-FFF2-40B4-BE49-F238E27FC236}">
                    <a16:creationId xmlns:a16="http://schemas.microsoft.com/office/drawing/2014/main" id="{AFD79BD9-5D3E-D396-33C3-64843AC6CBAA}"/>
                  </a:ext>
                </a:extLst>
              </p:cNvPr>
              <p:cNvSpPr/>
              <p:nvPr/>
            </p:nvSpPr>
            <p:spPr>
              <a:xfrm>
                <a:off x="4672857" y="4425204"/>
                <a:ext cx="681409" cy="274139"/>
              </a:xfrm>
              <a:prstGeom prst="roundRect">
                <a:avLst/>
              </a:prstGeom>
              <a:solidFill>
                <a:schemeClr val="accent5"/>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bg1"/>
                  </a:solidFill>
                  <a:latin typeface="Aptos Display" panose="020B0004020202020204" pitchFamily="34" charset="0"/>
                  <a:ea typeface="Cascadia Mono" panose="020B0609020000020004" pitchFamily="49" charset="0"/>
                  <a:cs typeface="Cascadia Mono" panose="020B0609020000020004" pitchFamily="49" charset="0"/>
                </a:endParaRPr>
              </a:p>
            </p:txBody>
          </p:sp>
          <p:cxnSp>
            <p:nvCxnSpPr>
              <p:cNvPr id="141" name="Curved Connector 140">
                <a:extLst>
                  <a:ext uri="{FF2B5EF4-FFF2-40B4-BE49-F238E27FC236}">
                    <a16:creationId xmlns:a16="http://schemas.microsoft.com/office/drawing/2014/main" id="{DB8F33F8-8F7D-5E41-15FB-FC7BE167A32D}"/>
                  </a:ext>
                </a:extLst>
              </p:cNvPr>
              <p:cNvCxnSpPr>
                <a:cxnSpLocks/>
              </p:cNvCxnSpPr>
              <p:nvPr/>
            </p:nvCxnSpPr>
            <p:spPr>
              <a:xfrm rot="16200000" flipV="1">
                <a:off x="3640229" y="3020857"/>
                <a:ext cx="216003" cy="508193"/>
              </a:xfrm>
              <a:prstGeom prst="curvedConnector2">
                <a:avLst/>
              </a:prstGeom>
              <a:ln w="3810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sp>
            <p:nvSpPr>
              <p:cNvPr id="142" name="TextBox 141">
                <a:extLst>
                  <a:ext uri="{FF2B5EF4-FFF2-40B4-BE49-F238E27FC236}">
                    <a16:creationId xmlns:a16="http://schemas.microsoft.com/office/drawing/2014/main" id="{6B9DFB2D-B23A-F9BE-0247-10710062E0F3}"/>
                  </a:ext>
                </a:extLst>
              </p:cNvPr>
              <p:cNvSpPr txBox="1"/>
              <p:nvPr/>
            </p:nvSpPr>
            <p:spPr>
              <a:xfrm>
                <a:off x="2270026" y="2994235"/>
                <a:ext cx="1269899" cy="369332"/>
              </a:xfrm>
              <a:prstGeom prst="rect">
                <a:avLst/>
              </a:prstGeom>
              <a:noFill/>
            </p:spPr>
            <p:txBody>
              <a:bodyPr wrap="none" rtlCol="0">
                <a:spAutoFit/>
              </a:bodyPr>
              <a:lstStyle/>
              <a:p>
                <a:r>
                  <a:rPr lang="en-US" b="1" dirty="0">
                    <a:solidFill>
                      <a:schemeClr val="accent3"/>
                    </a:solidFill>
                  </a:rPr>
                  <a:t>Victim Cell</a:t>
                </a:r>
              </a:p>
            </p:txBody>
          </p:sp>
        </p:grpSp>
        <p:sp>
          <p:nvSpPr>
            <p:cNvPr id="144" name="TextBox 143">
              <a:extLst>
                <a:ext uri="{FF2B5EF4-FFF2-40B4-BE49-F238E27FC236}">
                  <a16:creationId xmlns:a16="http://schemas.microsoft.com/office/drawing/2014/main" id="{61D4AB93-8E81-DD35-4DE3-01EE26C0F9D5}"/>
                </a:ext>
              </a:extLst>
            </p:cNvPr>
            <p:cNvSpPr txBox="1"/>
            <p:nvPr/>
          </p:nvSpPr>
          <p:spPr>
            <a:xfrm>
              <a:off x="5776207" y="3729440"/>
              <a:ext cx="1137231" cy="369332"/>
            </a:xfrm>
            <a:prstGeom prst="rect">
              <a:avLst/>
            </a:prstGeom>
            <a:noFill/>
          </p:spPr>
          <p:txBody>
            <a:bodyPr wrap="square" rtlCol="0">
              <a:spAutoFit/>
            </a:bodyPr>
            <a:lstStyle/>
            <a:p>
              <a:r>
                <a:rPr lang="en-US" dirty="0">
                  <a:latin typeface="+mj-lt"/>
                </a:rPr>
                <a:t>Subarray</a:t>
              </a:r>
            </a:p>
          </p:txBody>
        </p:sp>
        <p:sp>
          <p:nvSpPr>
            <p:cNvPr id="145" name="TextBox 144">
              <a:extLst>
                <a:ext uri="{FF2B5EF4-FFF2-40B4-BE49-F238E27FC236}">
                  <a16:creationId xmlns:a16="http://schemas.microsoft.com/office/drawing/2014/main" id="{9334E3AA-FA17-5728-8771-454F38D0BCFC}"/>
                </a:ext>
              </a:extLst>
            </p:cNvPr>
            <p:cNvSpPr txBox="1"/>
            <p:nvPr/>
          </p:nvSpPr>
          <p:spPr>
            <a:xfrm>
              <a:off x="5761856" y="2457260"/>
              <a:ext cx="1137231" cy="369332"/>
            </a:xfrm>
            <a:prstGeom prst="rect">
              <a:avLst/>
            </a:prstGeom>
            <a:noFill/>
          </p:spPr>
          <p:txBody>
            <a:bodyPr wrap="square" rtlCol="0">
              <a:spAutoFit/>
            </a:bodyPr>
            <a:lstStyle/>
            <a:p>
              <a:r>
                <a:rPr lang="en-US" dirty="0">
                  <a:latin typeface="+mj-lt"/>
                </a:rPr>
                <a:t>Subarray</a:t>
              </a:r>
            </a:p>
          </p:txBody>
        </p:sp>
        <p:sp>
          <p:nvSpPr>
            <p:cNvPr id="146" name="TextBox 145">
              <a:extLst>
                <a:ext uri="{FF2B5EF4-FFF2-40B4-BE49-F238E27FC236}">
                  <a16:creationId xmlns:a16="http://schemas.microsoft.com/office/drawing/2014/main" id="{00EAC19A-A6ED-6F45-5798-C95C78C1A02C}"/>
                </a:ext>
              </a:extLst>
            </p:cNvPr>
            <p:cNvSpPr txBox="1"/>
            <p:nvPr/>
          </p:nvSpPr>
          <p:spPr>
            <a:xfrm>
              <a:off x="5769953" y="5019001"/>
              <a:ext cx="1137231" cy="369332"/>
            </a:xfrm>
            <a:prstGeom prst="rect">
              <a:avLst/>
            </a:prstGeom>
            <a:noFill/>
          </p:spPr>
          <p:txBody>
            <a:bodyPr wrap="square" rtlCol="0">
              <a:spAutoFit/>
            </a:bodyPr>
            <a:lstStyle/>
            <a:p>
              <a:r>
                <a:rPr lang="en-US" dirty="0">
                  <a:latin typeface="+mj-lt"/>
                </a:rPr>
                <a:t>Subarray</a:t>
              </a:r>
            </a:p>
          </p:txBody>
        </p:sp>
        <p:sp>
          <p:nvSpPr>
            <p:cNvPr id="147" name="Left Brace 146">
              <a:extLst>
                <a:ext uri="{FF2B5EF4-FFF2-40B4-BE49-F238E27FC236}">
                  <a16:creationId xmlns:a16="http://schemas.microsoft.com/office/drawing/2014/main" id="{B0A8A500-158D-3D97-7C7B-337A69088F93}"/>
                </a:ext>
              </a:extLst>
            </p:cNvPr>
            <p:cNvSpPr/>
            <p:nvPr/>
          </p:nvSpPr>
          <p:spPr>
            <a:xfrm rot="10800000">
              <a:off x="5469795" y="3219355"/>
              <a:ext cx="306412" cy="1384267"/>
            </a:xfrm>
            <a:prstGeom prst="leftBrace">
              <a:avLst>
                <a:gd name="adj1" fmla="val 49578"/>
                <a:gd name="adj2" fmla="val 50000"/>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8" name="Left Brace 147">
              <a:extLst>
                <a:ext uri="{FF2B5EF4-FFF2-40B4-BE49-F238E27FC236}">
                  <a16:creationId xmlns:a16="http://schemas.microsoft.com/office/drawing/2014/main" id="{DB5DBDA0-673B-1AD3-D359-252902B40226}"/>
                </a:ext>
              </a:extLst>
            </p:cNvPr>
            <p:cNvSpPr/>
            <p:nvPr/>
          </p:nvSpPr>
          <p:spPr>
            <a:xfrm rot="10800000">
              <a:off x="5455444" y="2286096"/>
              <a:ext cx="306412" cy="729256"/>
            </a:xfrm>
            <a:prstGeom prst="leftBrace">
              <a:avLst>
                <a:gd name="adj1" fmla="val 49578"/>
                <a:gd name="adj2" fmla="val 50000"/>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9" name="Left Brace 148">
              <a:extLst>
                <a:ext uri="{FF2B5EF4-FFF2-40B4-BE49-F238E27FC236}">
                  <a16:creationId xmlns:a16="http://schemas.microsoft.com/office/drawing/2014/main" id="{5B99E182-D3E4-E240-AE7F-43A6ED55BFC6}"/>
                </a:ext>
              </a:extLst>
            </p:cNvPr>
            <p:cNvSpPr/>
            <p:nvPr/>
          </p:nvSpPr>
          <p:spPr>
            <a:xfrm rot="10800000">
              <a:off x="5483275" y="4871183"/>
              <a:ext cx="306412" cy="678124"/>
            </a:xfrm>
            <a:prstGeom prst="leftBrace">
              <a:avLst>
                <a:gd name="adj1" fmla="val 49578"/>
                <a:gd name="adj2" fmla="val 50000"/>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spTree>
    <p:extLst>
      <p:ext uri="{BB962C8B-B14F-4D97-AF65-F5344CB8AC3E}">
        <p14:creationId xmlns:p14="http://schemas.microsoft.com/office/powerpoint/2010/main" val="3719829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0"/>
                                        </p:tgtEl>
                                        <p:attrNameLst>
                                          <p:attrName>style.visibility</p:attrName>
                                        </p:attrNameLst>
                                      </p:cBhvr>
                                      <p:to>
                                        <p:strVal val="visible"/>
                                      </p:to>
                                    </p:set>
                                  </p:childTnLst>
                                </p:cTn>
                              </p:par>
                            </p:childTnLst>
                          </p:cTn>
                        </p:par>
                        <p:par>
                          <p:cTn id="11" fill="hold">
                            <p:stCondLst>
                              <p:cond delay="0"/>
                            </p:stCondLst>
                            <p:childTnLst>
                              <p:par>
                                <p:cTn id="12" presetID="10" presetClass="entr" presetSubtype="0" fill="hold" grpId="0" nodeType="after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0C0EF6-B7BF-6FD0-BBDF-795A7C8F4FE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42DBBAF-D04C-03DC-1FDE-37D602C8841F}"/>
              </a:ext>
            </a:extLst>
          </p:cNvPr>
          <p:cNvSpPr>
            <a:spLocks noGrp="1"/>
          </p:cNvSpPr>
          <p:nvPr>
            <p:ph type="title"/>
          </p:nvPr>
        </p:nvSpPr>
        <p:spPr/>
        <p:txBody>
          <a:bodyPr/>
          <a:lstStyle/>
          <a:p>
            <a:r>
              <a:rPr lang="en-US" dirty="0"/>
              <a:t>Outline</a:t>
            </a:r>
            <a:endParaRPr lang="en-CH"/>
          </a:p>
        </p:txBody>
      </p:sp>
      <p:sp>
        <p:nvSpPr>
          <p:cNvPr id="4" name="Rectangle 3">
            <a:extLst>
              <a:ext uri="{FF2B5EF4-FFF2-40B4-BE49-F238E27FC236}">
                <a16:creationId xmlns:a16="http://schemas.microsoft.com/office/drawing/2014/main" id="{77E8284A-EA7E-2A63-DE6D-36019A9CA275}"/>
              </a:ext>
            </a:extLst>
          </p:cNvPr>
          <p:cNvSpPr/>
          <p:nvPr/>
        </p:nvSpPr>
        <p:spPr>
          <a:xfrm>
            <a:off x="-2" y="966853"/>
            <a:ext cx="9144000" cy="82296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mj-lt"/>
              </a:rPr>
              <a:t>What is </a:t>
            </a:r>
            <a:r>
              <a:rPr kumimoji="0" lang="en-US" sz="3200" b="1" i="0" u="none" strike="noStrike" kern="1200" cap="none" spc="0" normalizeH="0" baseline="0" noProof="0" dirty="0" err="1">
                <a:ln>
                  <a:noFill/>
                </a:ln>
                <a:solidFill>
                  <a:prstClr val="white"/>
                </a:solidFill>
                <a:effectLst/>
                <a:uLnTx/>
                <a:uFillTx/>
                <a:latin typeface="+mj-lt"/>
              </a:rPr>
              <a:t>ColumnDisturb</a:t>
            </a:r>
            <a:r>
              <a:rPr kumimoji="0" lang="en-US" sz="3200" b="1" i="0" u="none" strike="noStrike" kern="1200" cap="none" spc="0" normalizeH="0" baseline="0" noProof="0" dirty="0">
                <a:ln>
                  <a:noFill/>
                </a:ln>
                <a:solidFill>
                  <a:prstClr val="white"/>
                </a:solidFill>
                <a:effectLst/>
                <a:uLnTx/>
                <a:uFillTx/>
                <a:latin typeface="+mj-lt"/>
              </a:rPr>
              <a:t>?</a:t>
            </a:r>
          </a:p>
        </p:txBody>
      </p:sp>
      <p:sp>
        <p:nvSpPr>
          <p:cNvPr id="5" name="Rectangle 4">
            <a:extLst>
              <a:ext uri="{FF2B5EF4-FFF2-40B4-BE49-F238E27FC236}">
                <a16:creationId xmlns:a16="http://schemas.microsoft.com/office/drawing/2014/main" id="{9E9E261E-0A6F-6D88-F0F1-DCE9DA4B7B3E}"/>
              </a:ext>
            </a:extLst>
          </p:cNvPr>
          <p:cNvSpPr/>
          <p:nvPr/>
        </p:nvSpPr>
        <p:spPr>
          <a:xfrm>
            <a:off x="-2" y="3274679"/>
            <a:ext cx="9144000" cy="82296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mj-lt"/>
              </a:rPr>
              <a:t>Real DRAM Chip Results</a:t>
            </a:r>
          </a:p>
        </p:txBody>
      </p:sp>
      <p:sp>
        <p:nvSpPr>
          <p:cNvPr id="8" name="Rectangle 7">
            <a:extLst>
              <a:ext uri="{FF2B5EF4-FFF2-40B4-BE49-F238E27FC236}">
                <a16:creationId xmlns:a16="http://schemas.microsoft.com/office/drawing/2014/main" id="{D3417163-984B-07F3-A044-A56E6AFD0FE4}"/>
              </a:ext>
            </a:extLst>
          </p:cNvPr>
          <p:cNvSpPr/>
          <p:nvPr/>
        </p:nvSpPr>
        <p:spPr>
          <a:xfrm>
            <a:off x="-2" y="5582506"/>
            <a:ext cx="9144000" cy="82296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mj-lt"/>
                <a:ea typeface="Tahoma" panose="020B0604030504040204" pitchFamily="34" charset="0"/>
                <a:cs typeface="Tahoma" panose="020B0604030504040204" pitchFamily="34" charset="0"/>
              </a:rPr>
              <a:t>Conclusion</a:t>
            </a:r>
            <a:endParaRPr kumimoji="0" lang="en-US" sz="3200" b="1" i="0" u="none" strike="noStrike" kern="1200" cap="none" spc="0" normalizeH="0" baseline="0" noProof="0">
              <a:ln>
                <a:noFill/>
              </a:ln>
              <a:solidFill>
                <a:prstClr val="white"/>
              </a:solidFill>
              <a:effectLst/>
              <a:uLnTx/>
              <a:uFillTx/>
              <a:latin typeface="+mj-lt"/>
            </a:endParaRPr>
          </a:p>
        </p:txBody>
      </p:sp>
      <p:sp>
        <p:nvSpPr>
          <p:cNvPr id="9" name="Rectangle 8">
            <a:extLst>
              <a:ext uri="{FF2B5EF4-FFF2-40B4-BE49-F238E27FC236}">
                <a16:creationId xmlns:a16="http://schemas.microsoft.com/office/drawing/2014/main" id="{D1D8CB18-4029-2589-D7B5-9449842B7BFC}"/>
              </a:ext>
            </a:extLst>
          </p:cNvPr>
          <p:cNvSpPr/>
          <p:nvPr/>
        </p:nvSpPr>
        <p:spPr>
          <a:xfrm>
            <a:off x="-2" y="4428592"/>
            <a:ext cx="9144000" cy="82296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defTabSz="914400">
              <a:defRPr/>
            </a:pPr>
            <a:r>
              <a:rPr lang="en-US" sz="3200" b="1" dirty="0">
                <a:solidFill>
                  <a:prstClr val="white"/>
                </a:solidFill>
                <a:latin typeface="+mj-lt"/>
                <a:ea typeface="Tahoma" panose="020B0604030504040204" pitchFamily="34" charset="0"/>
                <a:cs typeface="Tahoma" panose="020B0604030504040204" pitchFamily="34" charset="0"/>
              </a:rPr>
              <a:t>Implications</a:t>
            </a:r>
            <a:endParaRPr lang="en-US" sz="3200" b="1" dirty="0">
              <a:solidFill>
                <a:prstClr val="white"/>
              </a:solidFill>
              <a:latin typeface="+mj-lt"/>
            </a:endParaRPr>
          </a:p>
        </p:txBody>
      </p:sp>
      <p:sp>
        <p:nvSpPr>
          <p:cNvPr id="10" name="Rectangle 9">
            <a:extLst>
              <a:ext uri="{FF2B5EF4-FFF2-40B4-BE49-F238E27FC236}">
                <a16:creationId xmlns:a16="http://schemas.microsoft.com/office/drawing/2014/main" id="{4B882E32-FB30-D809-1E42-49E493D3ACD8}"/>
              </a:ext>
            </a:extLst>
          </p:cNvPr>
          <p:cNvSpPr/>
          <p:nvPr/>
        </p:nvSpPr>
        <p:spPr>
          <a:xfrm>
            <a:off x="-2" y="2120766"/>
            <a:ext cx="9144000" cy="82296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defTabSz="914400">
              <a:defRPr/>
            </a:pPr>
            <a:r>
              <a:rPr lang="en-US" sz="3200" b="1" dirty="0">
                <a:solidFill>
                  <a:prstClr val="white"/>
                </a:solidFill>
                <a:latin typeface="+mj-lt"/>
              </a:rPr>
              <a:t>Testing Infrastructure</a:t>
            </a:r>
          </a:p>
        </p:txBody>
      </p:sp>
    </p:spTree>
    <p:extLst>
      <p:ext uri="{BB962C8B-B14F-4D97-AF65-F5344CB8AC3E}">
        <p14:creationId xmlns:p14="http://schemas.microsoft.com/office/powerpoint/2010/main" val="36410068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31CF06-43F6-252A-54B7-959E796545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477973-682C-38A1-72AD-649D25924FD7}"/>
              </a:ext>
            </a:extLst>
          </p:cNvPr>
          <p:cNvSpPr>
            <a:spLocks noGrp="1"/>
          </p:cNvSpPr>
          <p:nvPr>
            <p:ph type="title"/>
          </p:nvPr>
        </p:nvSpPr>
        <p:spPr/>
        <p:txBody>
          <a:bodyPr/>
          <a:lstStyle/>
          <a:p>
            <a:r>
              <a:rPr lang="en-US" dirty="0"/>
              <a:t>Outline</a:t>
            </a:r>
            <a:endParaRPr lang="en-CH"/>
          </a:p>
        </p:txBody>
      </p:sp>
      <p:sp>
        <p:nvSpPr>
          <p:cNvPr id="4" name="Rectangle 3">
            <a:extLst>
              <a:ext uri="{FF2B5EF4-FFF2-40B4-BE49-F238E27FC236}">
                <a16:creationId xmlns:a16="http://schemas.microsoft.com/office/drawing/2014/main" id="{FCDA05BF-CD7F-C72E-01C7-F45861203978}"/>
              </a:ext>
            </a:extLst>
          </p:cNvPr>
          <p:cNvSpPr/>
          <p:nvPr/>
        </p:nvSpPr>
        <p:spPr>
          <a:xfrm>
            <a:off x="-2" y="966853"/>
            <a:ext cx="9144000" cy="82296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mj-lt"/>
              </a:rPr>
              <a:t>What is </a:t>
            </a:r>
            <a:r>
              <a:rPr kumimoji="0" lang="en-US" sz="3200" b="1" i="0" u="none" strike="noStrike" kern="1200" cap="none" spc="0" normalizeH="0" baseline="0" noProof="0" dirty="0" err="1">
                <a:ln>
                  <a:noFill/>
                </a:ln>
                <a:solidFill>
                  <a:prstClr val="white"/>
                </a:solidFill>
                <a:effectLst/>
                <a:uLnTx/>
                <a:uFillTx/>
                <a:latin typeface="+mj-lt"/>
              </a:rPr>
              <a:t>ColumnDisturb</a:t>
            </a:r>
            <a:r>
              <a:rPr kumimoji="0" lang="en-US" sz="3200" b="1" i="0" u="none" strike="noStrike" kern="1200" cap="none" spc="0" normalizeH="0" baseline="0" noProof="0" dirty="0">
                <a:ln>
                  <a:noFill/>
                </a:ln>
                <a:solidFill>
                  <a:prstClr val="white"/>
                </a:solidFill>
                <a:effectLst/>
                <a:uLnTx/>
                <a:uFillTx/>
                <a:latin typeface="+mj-lt"/>
              </a:rPr>
              <a:t>?</a:t>
            </a:r>
          </a:p>
        </p:txBody>
      </p:sp>
      <p:sp>
        <p:nvSpPr>
          <p:cNvPr id="5" name="Rectangle 4">
            <a:extLst>
              <a:ext uri="{FF2B5EF4-FFF2-40B4-BE49-F238E27FC236}">
                <a16:creationId xmlns:a16="http://schemas.microsoft.com/office/drawing/2014/main" id="{CC2F548C-4984-F6D8-5191-98C2C82B2A86}"/>
              </a:ext>
            </a:extLst>
          </p:cNvPr>
          <p:cNvSpPr/>
          <p:nvPr/>
        </p:nvSpPr>
        <p:spPr>
          <a:xfrm>
            <a:off x="-2" y="3274679"/>
            <a:ext cx="9144000" cy="82296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mj-lt"/>
              </a:rPr>
              <a:t>Real DRAM Chip Results</a:t>
            </a:r>
          </a:p>
        </p:txBody>
      </p:sp>
      <p:sp>
        <p:nvSpPr>
          <p:cNvPr id="8" name="Rectangle 7">
            <a:extLst>
              <a:ext uri="{FF2B5EF4-FFF2-40B4-BE49-F238E27FC236}">
                <a16:creationId xmlns:a16="http://schemas.microsoft.com/office/drawing/2014/main" id="{A0B9E8C8-9DC8-0312-0D55-8FDD966AE78A}"/>
              </a:ext>
            </a:extLst>
          </p:cNvPr>
          <p:cNvSpPr/>
          <p:nvPr/>
        </p:nvSpPr>
        <p:spPr>
          <a:xfrm>
            <a:off x="-2" y="5582506"/>
            <a:ext cx="9144000" cy="82296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mj-lt"/>
                <a:ea typeface="Tahoma" panose="020B0604030504040204" pitchFamily="34" charset="0"/>
                <a:cs typeface="Tahoma" panose="020B0604030504040204" pitchFamily="34" charset="0"/>
              </a:rPr>
              <a:t>Conclusion</a:t>
            </a:r>
            <a:endParaRPr kumimoji="0" lang="en-US" sz="3200" b="1" i="0" u="none" strike="noStrike" kern="1200" cap="none" spc="0" normalizeH="0" baseline="0" noProof="0">
              <a:ln>
                <a:noFill/>
              </a:ln>
              <a:solidFill>
                <a:prstClr val="white"/>
              </a:solidFill>
              <a:effectLst/>
              <a:uLnTx/>
              <a:uFillTx/>
              <a:latin typeface="+mj-lt"/>
            </a:endParaRPr>
          </a:p>
        </p:txBody>
      </p:sp>
      <p:sp>
        <p:nvSpPr>
          <p:cNvPr id="9" name="Rectangle 8">
            <a:extLst>
              <a:ext uri="{FF2B5EF4-FFF2-40B4-BE49-F238E27FC236}">
                <a16:creationId xmlns:a16="http://schemas.microsoft.com/office/drawing/2014/main" id="{396D17EE-9460-4B47-FB5B-9DCF691CE0A9}"/>
              </a:ext>
            </a:extLst>
          </p:cNvPr>
          <p:cNvSpPr/>
          <p:nvPr/>
        </p:nvSpPr>
        <p:spPr>
          <a:xfrm>
            <a:off x="-2" y="4428592"/>
            <a:ext cx="9144000" cy="82296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defTabSz="914400">
              <a:defRPr/>
            </a:pPr>
            <a:r>
              <a:rPr lang="en-US" sz="3200" b="1" dirty="0">
                <a:solidFill>
                  <a:prstClr val="white"/>
                </a:solidFill>
                <a:latin typeface="+mj-lt"/>
                <a:ea typeface="Tahoma" panose="020B0604030504040204" pitchFamily="34" charset="0"/>
                <a:cs typeface="Tahoma" panose="020B0604030504040204" pitchFamily="34" charset="0"/>
              </a:rPr>
              <a:t>Implications</a:t>
            </a:r>
            <a:endParaRPr lang="en-US" sz="3200" b="1" dirty="0">
              <a:solidFill>
                <a:prstClr val="white"/>
              </a:solidFill>
              <a:latin typeface="+mj-lt"/>
            </a:endParaRPr>
          </a:p>
        </p:txBody>
      </p:sp>
      <p:sp>
        <p:nvSpPr>
          <p:cNvPr id="10" name="Rectangle 9">
            <a:extLst>
              <a:ext uri="{FF2B5EF4-FFF2-40B4-BE49-F238E27FC236}">
                <a16:creationId xmlns:a16="http://schemas.microsoft.com/office/drawing/2014/main" id="{34924642-8D48-56E0-20E5-FB6F51727F35}"/>
              </a:ext>
            </a:extLst>
          </p:cNvPr>
          <p:cNvSpPr/>
          <p:nvPr/>
        </p:nvSpPr>
        <p:spPr>
          <a:xfrm>
            <a:off x="-2" y="2120766"/>
            <a:ext cx="9144000" cy="82296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defTabSz="914400">
              <a:defRPr/>
            </a:pPr>
            <a:r>
              <a:rPr lang="en-US" sz="3200" b="1" dirty="0">
                <a:solidFill>
                  <a:prstClr val="white"/>
                </a:solidFill>
                <a:latin typeface="+mj-lt"/>
              </a:rPr>
              <a:t>Testing Infrastructure</a:t>
            </a:r>
          </a:p>
        </p:txBody>
      </p:sp>
    </p:spTree>
    <p:extLst>
      <p:ext uri="{BB962C8B-B14F-4D97-AF65-F5344CB8AC3E}">
        <p14:creationId xmlns:p14="http://schemas.microsoft.com/office/powerpoint/2010/main" val="40042817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1E8BD7-38D3-2082-46D0-79F6143344A7}"/>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A554B357-7DF7-577B-B9F7-A43C6C3BA928}"/>
              </a:ext>
            </a:extLst>
          </p:cNvPr>
          <p:cNvGrpSpPr/>
          <p:nvPr/>
        </p:nvGrpSpPr>
        <p:grpSpPr>
          <a:xfrm>
            <a:off x="3381910" y="1594376"/>
            <a:ext cx="2123815" cy="3922131"/>
            <a:chOff x="3414760" y="1577951"/>
            <a:chExt cx="2123815" cy="3922131"/>
          </a:xfrm>
        </p:grpSpPr>
        <p:cxnSp>
          <p:nvCxnSpPr>
            <p:cNvPr id="5" name="Düz Bağlayıcı 440">
              <a:extLst>
                <a:ext uri="{FF2B5EF4-FFF2-40B4-BE49-F238E27FC236}">
                  <a16:creationId xmlns:a16="http://schemas.microsoft.com/office/drawing/2014/main" id="{C219B16E-7172-9D4A-A76F-915A0DC1F9A8}"/>
                </a:ext>
              </a:extLst>
            </p:cNvPr>
            <p:cNvCxnSpPr>
              <a:cxnSpLocks/>
            </p:cNvCxnSpPr>
            <p:nvPr/>
          </p:nvCxnSpPr>
          <p:spPr>
            <a:xfrm flipH="1">
              <a:off x="3434354" y="4113647"/>
              <a:ext cx="2000509" cy="0"/>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7" name="Düz Bağlayıcı 440">
              <a:extLst>
                <a:ext uri="{FF2B5EF4-FFF2-40B4-BE49-F238E27FC236}">
                  <a16:creationId xmlns:a16="http://schemas.microsoft.com/office/drawing/2014/main" id="{C75DF060-1D19-D587-8E09-B2963ADB6EC2}"/>
                </a:ext>
              </a:extLst>
            </p:cNvPr>
            <p:cNvCxnSpPr>
              <a:cxnSpLocks/>
              <a:endCxn id="35" idx="0"/>
            </p:cNvCxnSpPr>
            <p:nvPr/>
          </p:nvCxnSpPr>
          <p:spPr>
            <a:xfrm flipV="1">
              <a:off x="5184318" y="3505480"/>
              <a:ext cx="0" cy="860911"/>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8" name="Düz Bağlayıcı 440">
              <a:extLst>
                <a:ext uri="{FF2B5EF4-FFF2-40B4-BE49-F238E27FC236}">
                  <a16:creationId xmlns:a16="http://schemas.microsoft.com/office/drawing/2014/main" id="{317EF850-E38E-E466-9B08-DD68FBA69801}"/>
                </a:ext>
              </a:extLst>
            </p:cNvPr>
            <p:cNvCxnSpPr>
              <a:cxnSpLocks/>
            </p:cNvCxnSpPr>
            <p:nvPr/>
          </p:nvCxnSpPr>
          <p:spPr>
            <a:xfrm flipV="1">
              <a:off x="5175610" y="1607837"/>
              <a:ext cx="0" cy="787332"/>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9" name="Düz Bağlayıcı 440">
              <a:extLst>
                <a:ext uri="{FF2B5EF4-FFF2-40B4-BE49-F238E27FC236}">
                  <a16:creationId xmlns:a16="http://schemas.microsoft.com/office/drawing/2014/main" id="{A90E9362-AC23-074B-312A-77E5307EEEF9}"/>
                </a:ext>
              </a:extLst>
            </p:cNvPr>
            <p:cNvCxnSpPr>
              <a:cxnSpLocks/>
              <a:stCxn id="22" idx="0"/>
            </p:cNvCxnSpPr>
            <p:nvPr/>
          </p:nvCxnSpPr>
          <p:spPr>
            <a:xfrm flipV="1">
              <a:off x="4685748" y="2747014"/>
              <a:ext cx="0" cy="1520396"/>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0" name="Düz Bağlayıcı 440">
              <a:extLst>
                <a:ext uri="{FF2B5EF4-FFF2-40B4-BE49-F238E27FC236}">
                  <a16:creationId xmlns:a16="http://schemas.microsoft.com/office/drawing/2014/main" id="{B25657E6-D381-3C51-3351-5FC360A88CB8}"/>
                </a:ext>
              </a:extLst>
            </p:cNvPr>
            <p:cNvCxnSpPr>
              <a:cxnSpLocks/>
              <a:endCxn id="33" idx="0"/>
            </p:cNvCxnSpPr>
            <p:nvPr/>
          </p:nvCxnSpPr>
          <p:spPr>
            <a:xfrm flipV="1">
              <a:off x="4187175" y="3117118"/>
              <a:ext cx="0" cy="1249275"/>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1" name="Düz Bağlayıcı 440">
              <a:extLst>
                <a:ext uri="{FF2B5EF4-FFF2-40B4-BE49-F238E27FC236}">
                  <a16:creationId xmlns:a16="http://schemas.microsoft.com/office/drawing/2014/main" id="{AE1D247A-2647-D667-AAB4-0217E5072988}"/>
                </a:ext>
              </a:extLst>
            </p:cNvPr>
            <p:cNvCxnSpPr>
              <a:cxnSpLocks/>
              <a:stCxn id="24" idx="0"/>
            </p:cNvCxnSpPr>
            <p:nvPr/>
          </p:nvCxnSpPr>
          <p:spPr>
            <a:xfrm flipH="1" flipV="1">
              <a:off x="3683241" y="2616416"/>
              <a:ext cx="5361" cy="1650994"/>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2" name="Düz Bağlayıcı 440">
              <a:extLst>
                <a:ext uri="{FF2B5EF4-FFF2-40B4-BE49-F238E27FC236}">
                  <a16:creationId xmlns:a16="http://schemas.microsoft.com/office/drawing/2014/main" id="{6EEF33A0-F3CD-5C4F-A078-DD49FEAF7D66}"/>
                </a:ext>
              </a:extLst>
            </p:cNvPr>
            <p:cNvCxnSpPr>
              <a:cxnSpLocks/>
            </p:cNvCxnSpPr>
            <p:nvPr/>
          </p:nvCxnSpPr>
          <p:spPr>
            <a:xfrm flipH="1">
              <a:off x="3434354" y="3717666"/>
              <a:ext cx="2000509" cy="0"/>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13" name="Oval 12">
              <a:extLst>
                <a:ext uri="{FF2B5EF4-FFF2-40B4-BE49-F238E27FC236}">
                  <a16:creationId xmlns:a16="http://schemas.microsoft.com/office/drawing/2014/main" id="{A6943088-812B-7D86-3C0A-F3878D0D42F0}"/>
                </a:ext>
              </a:extLst>
            </p:cNvPr>
            <p:cNvSpPr/>
            <p:nvPr/>
          </p:nvSpPr>
          <p:spPr>
            <a:xfrm rot="10800000">
              <a:off x="5026383" y="3556285"/>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dirty="0"/>
            </a:p>
          </p:txBody>
        </p:sp>
        <p:sp>
          <p:nvSpPr>
            <p:cNvPr id="14" name="Oval 13">
              <a:extLst>
                <a:ext uri="{FF2B5EF4-FFF2-40B4-BE49-F238E27FC236}">
                  <a16:creationId xmlns:a16="http://schemas.microsoft.com/office/drawing/2014/main" id="{F0920424-A3A2-0ECF-D76C-6A4B5B3C95DC}"/>
                </a:ext>
              </a:extLst>
            </p:cNvPr>
            <p:cNvSpPr/>
            <p:nvPr/>
          </p:nvSpPr>
          <p:spPr>
            <a:xfrm rot="10800000">
              <a:off x="4527813" y="3556285"/>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7" name="Oval 16">
              <a:extLst>
                <a:ext uri="{FF2B5EF4-FFF2-40B4-BE49-F238E27FC236}">
                  <a16:creationId xmlns:a16="http://schemas.microsoft.com/office/drawing/2014/main" id="{2D6F1237-3077-17CE-79A5-A5BF8E177CA4}"/>
                </a:ext>
              </a:extLst>
            </p:cNvPr>
            <p:cNvSpPr/>
            <p:nvPr/>
          </p:nvSpPr>
          <p:spPr>
            <a:xfrm rot="10800000">
              <a:off x="4029241" y="3556285"/>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0" name="Oval 19">
              <a:extLst>
                <a:ext uri="{FF2B5EF4-FFF2-40B4-BE49-F238E27FC236}">
                  <a16:creationId xmlns:a16="http://schemas.microsoft.com/office/drawing/2014/main" id="{0E21C977-9E93-25B9-4494-A34BA8A49C80}"/>
                </a:ext>
              </a:extLst>
            </p:cNvPr>
            <p:cNvSpPr/>
            <p:nvPr/>
          </p:nvSpPr>
          <p:spPr>
            <a:xfrm rot="10800000">
              <a:off x="3530667" y="3556285"/>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1" name="Oval 20">
              <a:extLst>
                <a:ext uri="{FF2B5EF4-FFF2-40B4-BE49-F238E27FC236}">
                  <a16:creationId xmlns:a16="http://schemas.microsoft.com/office/drawing/2014/main" id="{E75C6CCA-87FB-B6BD-97ED-544527685FB2}"/>
                </a:ext>
              </a:extLst>
            </p:cNvPr>
            <p:cNvSpPr/>
            <p:nvPr/>
          </p:nvSpPr>
          <p:spPr>
            <a:xfrm rot="10800000">
              <a:off x="5026383" y="3944649"/>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2" name="Oval 21">
              <a:extLst>
                <a:ext uri="{FF2B5EF4-FFF2-40B4-BE49-F238E27FC236}">
                  <a16:creationId xmlns:a16="http://schemas.microsoft.com/office/drawing/2014/main" id="{FF75CB03-D053-7527-F080-6ACC1CFADFE6}"/>
                </a:ext>
              </a:extLst>
            </p:cNvPr>
            <p:cNvSpPr/>
            <p:nvPr/>
          </p:nvSpPr>
          <p:spPr>
            <a:xfrm rot="10800000">
              <a:off x="4527813" y="3944649"/>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3" name="Oval 22">
              <a:extLst>
                <a:ext uri="{FF2B5EF4-FFF2-40B4-BE49-F238E27FC236}">
                  <a16:creationId xmlns:a16="http://schemas.microsoft.com/office/drawing/2014/main" id="{B5590683-7F92-4688-65B4-9C26893E437F}"/>
                </a:ext>
              </a:extLst>
            </p:cNvPr>
            <p:cNvSpPr/>
            <p:nvPr/>
          </p:nvSpPr>
          <p:spPr>
            <a:xfrm rot="10800000">
              <a:off x="4029241" y="3944649"/>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4" name="Oval 23">
              <a:extLst>
                <a:ext uri="{FF2B5EF4-FFF2-40B4-BE49-F238E27FC236}">
                  <a16:creationId xmlns:a16="http://schemas.microsoft.com/office/drawing/2014/main" id="{A630BD66-BB61-F476-74B1-67C1DAB13438}"/>
                </a:ext>
              </a:extLst>
            </p:cNvPr>
            <p:cNvSpPr/>
            <p:nvPr/>
          </p:nvSpPr>
          <p:spPr>
            <a:xfrm rot="10800000">
              <a:off x="3530667" y="3944649"/>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25" name="Düz Bağlayıcı 440">
              <a:extLst>
                <a:ext uri="{FF2B5EF4-FFF2-40B4-BE49-F238E27FC236}">
                  <a16:creationId xmlns:a16="http://schemas.microsoft.com/office/drawing/2014/main" id="{3A954E2D-2B0B-A188-9DE1-5C106C8C9AAF}"/>
                </a:ext>
              </a:extLst>
            </p:cNvPr>
            <p:cNvCxnSpPr>
              <a:cxnSpLocks/>
            </p:cNvCxnSpPr>
            <p:nvPr/>
          </p:nvCxnSpPr>
          <p:spPr>
            <a:xfrm flipV="1">
              <a:off x="4685748" y="2839184"/>
              <a:ext cx="0" cy="645522"/>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26" name="Düz Bağlayıcı 440">
              <a:extLst>
                <a:ext uri="{FF2B5EF4-FFF2-40B4-BE49-F238E27FC236}">
                  <a16:creationId xmlns:a16="http://schemas.microsoft.com/office/drawing/2014/main" id="{DC8166A6-8B2F-6396-168D-C9A50221EC39}"/>
                </a:ext>
              </a:extLst>
            </p:cNvPr>
            <p:cNvCxnSpPr>
              <a:cxnSpLocks/>
            </p:cNvCxnSpPr>
            <p:nvPr/>
          </p:nvCxnSpPr>
          <p:spPr>
            <a:xfrm flipV="1">
              <a:off x="4187175" y="2839184"/>
              <a:ext cx="0" cy="645522"/>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27" name="Düz Bağlayıcı 440">
              <a:extLst>
                <a:ext uri="{FF2B5EF4-FFF2-40B4-BE49-F238E27FC236}">
                  <a16:creationId xmlns:a16="http://schemas.microsoft.com/office/drawing/2014/main" id="{8D87B1A4-A670-AF13-3ACE-E05F6C6DF0F9}"/>
                </a:ext>
              </a:extLst>
            </p:cNvPr>
            <p:cNvCxnSpPr>
              <a:cxnSpLocks/>
            </p:cNvCxnSpPr>
            <p:nvPr/>
          </p:nvCxnSpPr>
          <p:spPr>
            <a:xfrm flipV="1">
              <a:off x="3688602" y="2839184"/>
              <a:ext cx="0" cy="645522"/>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28" name="Düz Bağlayıcı 440">
              <a:extLst>
                <a:ext uri="{FF2B5EF4-FFF2-40B4-BE49-F238E27FC236}">
                  <a16:creationId xmlns:a16="http://schemas.microsoft.com/office/drawing/2014/main" id="{ACD9165F-C9F5-DD3D-613E-6BD4179C3D07}"/>
                </a:ext>
              </a:extLst>
            </p:cNvPr>
            <p:cNvCxnSpPr>
              <a:cxnSpLocks/>
            </p:cNvCxnSpPr>
            <p:nvPr/>
          </p:nvCxnSpPr>
          <p:spPr>
            <a:xfrm flipH="1">
              <a:off x="3434354" y="3351717"/>
              <a:ext cx="2000509" cy="0"/>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29" name="Düz Bağlayıcı 440">
              <a:extLst>
                <a:ext uri="{FF2B5EF4-FFF2-40B4-BE49-F238E27FC236}">
                  <a16:creationId xmlns:a16="http://schemas.microsoft.com/office/drawing/2014/main" id="{61D29E28-9381-FA70-1F13-D877A002B47A}"/>
                </a:ext>
              </a:extLst>
            </p:cNvPr>
            <p:cNvCxnSpPr>
              <a:cxnSpLocks/>
            </p:cNvCxnSpPr>
            <p:nvPr/>
          </p:nvCxnSpPr>
          <p:spPr>
            <a:xfrm flipV="1">
              <a:off x="5184318" y="2824241"/>
              <a:ext cx="0" cy="645522"/>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30" name="Düz Bağlayıcı 440">
              <a:extLst>
                <a:ext uri="{FF2B5EF4-FFF2-40B4-BE49-F238E27FC236}">
                  <a16:creationId xmlns:a16="http://schemas.microsoft.com/office/drawing/2014/main" id="{7DF010A2-C4CA-C584-3417-44852A565870}"/>
                </a:ext>
              </a:extLst>
            </p:cNvPr>
            <p:cNvCxnSpPr>
              <a:cxnSpLocks/>
            </p:cNvCxnSpPr>
            <p:nvPr/>
          </p:nvCxnSpPr>
          <p:spPr>
            <a:xfrm flipH="1">
              <a:off x="3434354" y="2955737"/>
              <a:ext cx="2000509" cy="0"/>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31" name="Oval 30">
              <a:extLst>
                <a:ext uri="{FF2B5EF4-FFF2-40B4-BE49-F238E27FC236}">
                  <a16:creationId xmlns:a16="http://schemas.microsoft.com/office/drawing/2014/main" id="{DBBDC267-D74D-4BCD-99FE-20635BE5F8E0}"/>
                </a:ext>
              </a:extLst>
            </p:cNvPr>
            <p:cNvSpPr/>
            <p:nvPr/>
          </p:nvSpPr>
          <p:spPr>
            <a:xfrm rot="10800000">
              <a:off x="5026383" y="2794357"/>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dirty="0"/>
            </a:p>
          </p:txBody>
        </p:sp>
        <p:sp>
          <p:nvSpPr>
            <p:cNvPr id="32" name="Oval 31">
              <a:extLst>
                <a:ext uri="{FF2B5EF4-FFF2-40B4-BE49-F238E27FC236}">
                  <a16:creationId xmlns:a16="http://schemas.microsoft.com/office/drawing/2014/main" id="{6CD64433-98F9-34F0-0BE5-AC160DE029C4}"/>
                </a:ext>
              </a:extLst>
            </p:cNvPr>
            <p:cNvSpPr/>
            <p:nvPr/>
          </p:nvSpPr>
          <p:spPr>
            <a:xfrm rot="10800000">
              <a:off x="4527813" y="2794357"/>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3" name="Oval 32">
              <a:extLst>
                <a:ext uri="{FF2B5EF4-FFF2-40B4-BE49-F238E27FC236}">
                  <a16:creationId xmlns:a16="http://schemas.microsoft.com/office/drawing/2014/main" id="{2F74B3C9-AF92-3E36-9A02-6BB738FB23F3}"/>
                </a:ext>
              </a:extLst>
            </p:cNvPr>
            <p:cNvSpPr/>
            <p:nvPr/>
          </p:nvSpPr>
          <p:spPr>
            <a:xfrm rot="10800000">
              <a:off x="4029241" y="2794357"/>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4" name="Oval 33">
              <a:extLst>
                <a:ext uri="{FF2B5EF4-FFF2-40B4-BE49-F238E27FC236}">
                  <a16:creationId xmlns:a16="http://schemas.microsoft.com/office/drawing/2014/main" id="{1D1B190D-1FA1-FFE4-59AE-D8271A61E89F}"/>
                </a:ext>
              </a:extLst>
            </p:cNvPr>
            <p:cNvSpPr/>
            <p:nvPr/>
          </p:nvSpPr>
          <p:spPr>
            <a:xfrm rot="10800000">
              <a:off x="3530667" y="2794357"/>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5" name="Oval 34">
              <a:extLst>
                <a:ext uri="{FF2B5EF4-FFF2-40B4-BE49-F238E27FC236}">
                  <a16:creationId xmlns:a16="http://schemas.microsoft.com/office/drawing/2014/main" id="{CAEE4E25-D176-30FF-2F26-E3E2F884301D}"/>
                </a:ext>
              </a:extLst>
            </p:cNvPr>
            <p:cNvSpPr/>
            <p:nvPr/>
          </p:nvSpPr>
          <p:spPr>
            <a:xfrm rot="10800000">
              <a:off x="5026383" y="3182719"/>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6" name="Oval 35">
              <a:extLst>
                <a:ext uri="{FF2B5EF4-FFF2-40B4-BE49-F238E27FC236}">
                  <a16:creationId xmlns:a16="http://schemas.microsoft.com/office/drawing/2014/main" id="{D08A0514-37B2-5C7C-63B8-65272E6D9166}"/>
                </a:ext>
              </a:extLst>
            </p:cNvPr>
            <p:cNvSpPr/>
            <p:nvPr/>
          </p:nvSpPr>
          <p:spPr>
            <a:xfrm rot="10800000">
              <a:off x="4527813" y="3182719"/>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7" name="Oval 36">
              <a:extLst>
                <a:ext uri="{FF2B5EF4-FFF2-40B4-BE49-F238E27FC236}">
                  <a16:creationId xmlns:a16="http://schemas.microsoft.com/office/drawing/2014/main" id="{8B0639CE-EFCD-6A5F-9AC8-F77BDF892517}"/>
                </a:ext>
              </a:extLst>
            </p:cNvPr>
            <p:cNvSpPr/>
            <p:nvPr/>
          </p:nvSpPr>
          <p:spPr>
            <a:xfrm rot="10800000">
              <a:off x="4029241" y="3182719"/>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8" name="Oval 37">
              <a:extLst>
                <a:ext uri="{FF2B5EF4-FFF2-40B4-BE49-F238E27FC236}">
                  <a16:creationId xmlns:a16="http://schemas.microsoft.com/office/drawing/2014/main" id="{B0C9F2DF-FD7C-211A-52BD-7F64EF015AFC}"/>
                </a:ext>
              </a:extLst>
            </p:cNvPr>
            <p:cNvSpPr/>
            <p:nvPr/>
          </p:nvSpPr>
          <p:spPr>
            <a:xfrm rot="10800000">
              <a:off x="3530667" y="3182719"/>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39" name="Düz Bağlayıcı 440">
              <a:extLst>
                <a:ext uri="{FF2B5EF4-FFF2-40B4-BE49-F238E27FC236}">
                  <a16:creationId xmlns:a16="http://schemas.microsoft.com/office/drawing/2014/main" id="{A2EDA329-64B8-99EE-F37D-FF708B3DB155}"/>
                </a:ext>
              </a:extLst>
            </p:cNvPr>
            <p:cNvCxnSpPr>
              <a:cxnSpLocks/>
            </p:cNvCxnSpPr>
            <p:nvPr/>
          </p:nvCxnSpPr>
          <p:spPr>
            <a:xfrm flipV="1">
              <a:off x="4677041" y="4678239"/>
              <a:ext cx="0" cy="801069"/>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40" name="Düz Bağlayıcı 440">
              <a:extLst>
                <a:ext uri="{FF2B5EF4-FFF2-40B4-BE49-F238E27FC236}">
                  <a16:creationId xmlns:a16="http://schemas.microsoft.com/office/drawing/2014/main" id="{9FB586D4-3BD6-B7BF-311B-B7D1C9AFA535}"/>
                </a:ext>
              </a:extLst>
            </p:cNvPr>
            <p:cNvCxnSpPr>
              <a:cxnSpLocks/>
            </p:cNvCxnSpPr>
            <p:nvPr/>
          </p:nvCxnSpPr>
          <p:spPr>
            <a:xfrm flipV="1">
              <a:off x="4178468" y="4833786"/>
              <a:ext cx="0" cy="645522"/>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41" name="Düz Bağlayıcı 440">
              <a:extLst>
                <a:ext uri="{FF2B5EF4-FFF2-40B4-BE49-F238E27FC236}">
                  <a16:creationId xmlns:a16="http://schemas.microsoft.com/office/drawing/2014/main" id="{6559E574-150D-2B4B-6591-0F5E783A755D}"/>
                </a:ext>
              </a:extLst>
            </p:cNvPr>
            <p:cNvCxnSpPr>
              <a:cxnSpLocks/>
            </p:cNvCxnSpPr>
            <p:nvPr/>
          </p:nvCxnSpPr>
          <p:spPr>
            <a:xfrm flipV="1">
              <a:off x="3679895" y="4694246"/>
              <a:ext cx="0" cy="785062"/>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42" name="Düz Bağlayıcı 440">
              <a:extLst>
                <a:ext uri="{FF2B5EF4-FFF2-40B4-BE49-F238E27FC236}">
                  <a16:creationId xmlns:a16="http://schemas.microsoft.com/office/drawing/2014/main" id="{6456CFA6-657A-C6FF-0B74-A635E00006D9}"/>
                </a:ext>
              </a:extLst>
            </p:cNvPr>
            <p:cNvCxnSpPr>
              <a:cxnSpLocks/>
            </p:cNvCxnSpPr>
            <p:nvPr/>
          </p:nvCxnSpPr>
          <p:spPr>
            <a:xfrm flipH="1">
              <a:off x="3425647" y="5346319"/>
              <a:ext cx="2000509" cy="0"/>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43" name="Düz Bağlayıcı 440">
              <a:extLst>
                <a:ext uri="{FF2B5EF4-FFF2-40B4-BE49-F238E27FC236}">
                  <a16:creationId xmlns:a16="http://schemas.microsoft.com/office/drawing/2014/main" id="{8B7C0DA0-32C0-91EE-1EC0-394F77191551}"/>
                </a:ext>
              </a:extLst>
            </p:cNvPr>
            <p:cNvCxnSpPr>
              <a:cxnSpLocks/>
            </p:cNvCxnSpPr>
            <p:nvPr/>
          </p:nvCxnSpPr>
          <p:spPr>
            <a:xfrm flipV="1">
              <a:off x="5175610" y="4818843"/>
              <a:ext cx="0" cy="645522"/>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44" name="Düz Bağlayıcı 440">
              <a:extLst>
                <a:ext uri="{FF2B5EF4-FFF2-40B4-BE49-F238E27FC236}">
                  <a16:creationId xmlns:a16="http://schemas.microsoft.com/office/drawing/2014/main" id="{AE9D83EF-DF1F-B5F0-56AE-281DB848D7E2}"/>
                </a:ext>
              </a:extLst>
            </p:cNvPr>
            <p:cNvCxnSpPr>
              <a:cxnSpLocks/>
            </p:cNvCxnSpPr>
            <p:nvPr/>
          </p:nvCxnSpPr>
          <p:spPr>
            <a:xfrm flipH="1">
              <a:off x="3425647" y="4950338"/>
              <a:ext cx="2000509" cy="0"/>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45" name="Oval 44">
              <a:extLst>
                <a:ext uri="{FF2B5EF4-FFF2-40B4-BE49-F238E27FC236}">
                  <a16:creationId xmlns:a16="http://schemas.microsoft.com/office/drawing/2014/main" id="{19931092-6ECE-B302-27B1-FCB7273B7AA1}"/>
                </a:ext>
              </a:extLst>
            </p:cNvPr>
            <p:cNvSpPr/>
            <p:nvPr/>
          </p:nvSpPr>
          <p:spPr>
            <a:xfrm rot="10800000">
              <a:off x="5017676" y="4788957"/>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dirty="0"/>
            </a:p>
          </p:txBody>
        </p:sp>
        <p:sp>
          <p:nvSpPr>
            <p:cNvPr id="46" name="Oval 45">
              <a:extLst>
                <a:ext uri="{FF2B5EF4-FFF2-40B4-BE49-F238E27FC236}">
                  <a16:creationId xmlns:a16="http://schemas.microsoft.com/office/drawing/2014/main" id="{D9AF29B0-05A0-A2CD-42CD-2D6BFF0B9166}"/>
                </a:ext>
              </a:extLst>
            </p:cNvPr>
            <p:cNvSpPr/>
            <p:nvPr/>
          </p:nvSpPr>
          <p:spPr>
            <a:xfrm rot="10800000">
              <a:off x="4519105" y="4788957"/>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47" name="Oval 46">
              <a:extLst>
                <a:ext uri="{FF2B5EF4-FFF2-40B4-BE49-F238E27FC236}">
                  <a16:creationId xmlns:a16="http://schemas.microsoft.com/office/drawing/2014/main" id="{CB919116-A29F-7C52-981F-4618153C4541}"/>
                </a:ext>
              </a:extLst>
            </p:cNvPr>
            <p:cNvSpPr/>
            <p:nvPr/>
          </p:nvSpPr>
          <p:spPr>
            <a:xfrm rot="10800000">
              <a:off x="4020533" y="4788957"/>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48" name="Oval 47">
              <a:extLst>
                <a:ext uri="{FF2B5EF4-FFF2-40B4-BE49-F238E27FC236}">
                  <a16:creationId xmlns:a16="http://schemas.microsoft.com/office/drawing/2014/main" id="{BB756B8B-1D35-E7AF-E3B8-C052E28F8B26}"/>
                </a:ext>
              </a:extLst>
            </p:cNvPr>
            <p:cNvSpPr/>
            <p:nvPr/>
          </p:nvSpPr>
          <p:spPr>
            <a:xfrm rot="10800000">
              <a:off x="3521960" y="4788957"/>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49" name="Oval 48">
              <a:extLst>
                <a:ext uri="{FF2B5EF4-FFF2-40B4-BE49-F238E27FC236}">
                  <a16:creationId xmlns:a16="http://schemas.microsoft.com/office/drawing/2014/main" id="{A0D45773-25D1-92A7-0B23-BDAD12C715D8}"/>
                </a:ext>
              </a:extLst>
            </p:cNvPr>
            <p:cNvSpPr/>
            <p:nvPr/>
          </p:nvSpPr>
          <p:spPr>
            <a:xfrm rot="10800000">
              <a:off x="5017676" y="5177321"/>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50" name="Oval 49">
              <a:extLst>
                <a:ext uri="{FF2B5EF4-FFF2-40B4-BE49-F238E27FC236}">
                  <a16:creationId xmlns:a16="http://schemas.microsoft.com/office/drawing/2014/main" id="{CC886525-99B1-6D05-0D2B-B2CF8BEA4D39}"/>
                </a:ext>
              </a:extLst>
            </p:cNvPr>
            <p:cNvSpPr/>
            <p:nvPr/>
          </p:nvSpPr>
          <p:spPr>
            <a:xfrm rot="10800000">
              <a:off x="4519105" y="5177321"/>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51" name="Oval 50">
              <a:extLst>
                <a:ext uri="{FF2B5EF4-FFF2-40B4-BE49-F238E27FC236}">
                  <a16:creationId xmlns:a16="http://schemas.microsoft.com/office/drawing/2014/main" id="{517A0F49-3595-AEDB-DB7D-AFF89A042E22}"/>
                </a:ext>
              </a:extLst>
            </p:cNvPr>
            <p:cNvSpPr/>
            <p:nvPr/>
          </p:nvSpPr>
          <p:spPr>
            <a:xfrm rot="10800000">
              <a:off x="4020533" y="5177321"/>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52" name="Oval 51">
              <a:extLst>
                <a:ext uri="{FF2B5EF4-FFF2-40B4-BE49-F238E27FC236}">
                  <a16:creationId xmlns:a16="http://schemas.microsoft.com/office/drawing/2014/main" id="{0855C632-15E0-F5EA-7202-1446DC0011CE}"/>
                </a:ext>
              </a:extLst>
            </p:cNvPr>
            <p:cNvSpPr/>
            <p:nvPr/>
          </p:nvSpPr>
          <p:spPr>
            <a:xfrm rot="10800000">
              <a:off x="3521960" y="5177321"/>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53" name="Düz Bağlayıcı 440">
              <a:extLst>
                <a:ext uri="{FF2B5EF4-FFF2-40B4-BE49-F238E27FC236}">
                  <a16:creationId xmlns:a16="http://schemas.microsoft.com/office/drawing/2014/main" id="{9F4C1F12-E066-DA20-F210-97EEEEF4ABC9}"/>
                </a:ext>
              </a:extLst>
            </p:cNvPr>
            <p:cNvCxnSpPr>
              <a:cxnSpLocks/>
            </p:cNvCxnSpPr>
            <p:nvPr/>
          </p:nvCxnSpPr>
          <p:spPr>
            <a:xfrm flipV="1">
              <a:off x="4677041" y="1622779"/>
              <a:ext cx="0" cy="645522"/>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54" name="Düz Bağlayıcı 440">
              <a:extLst>
                <a:ext uri="{FF2B5EF4-FFF2-40B4-BE49-F238E27FC236}">
                  <a16:creationId xmlns:a16="http://schemas.microsoft.com/office/drawing/2014/main" id="{85BFDAF8-6423-F085-232E-852EC5B50F58}"/>
                </a:ext>
              </a:extLst>
            </p:cNvPr>
            <p:cNvCxnSpPr>
              <a:cxnSpLocks/>
            </p:cNvCxnSpPr>
            <p:nvPr/>
          </p:nvCxnSpPr>
          <p:spPr>
            <a:xfrm flipV="1">
              <a:off x="4178468" y="1622779"/>
              <a:ext cx="0" cy="772389"/>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55" name="Düz Bağlayıcı 440">
              <a:extLst>
                <a:ext uri="{FF2B5EF4-FFF2-40B4-BE49-F238E27FC236}">
                  <a16:creationId xmlns:a16="http://schemas.microsoft.com/office/drawing/2014/main" id="{6954F5AA-CE20-F31A-8373-75EB98BABEEE}"/>
                </a:ext>
              </a:extLst>
            </p:cNvPr>
            <p:cNvCxnSpPr>
              <a:cxnSpLocks/>
            </p:cNvCxnSpPr>
            <p:nvPr/>
          </p:nvCxnSpPr>
          <p:spPr>
            <a:xfrm flipV="1">
              <a:off x="3679895" y="1622779"/>
              <a:ext cx="0" cy="645522"/>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56" name="Düz Bağlayıcı 440">
              <a:extLst>
                <a:ext uri="{FF2B5EF4-FFF2-40B4-BE49-F238E27FC236}">
                  <a16:creationId xmlns:a16="http://schemas.microsoft.com/office/drawing/2014/main" id="{A7A92CE4-9553-643C-1998-9FB9C51B480F}"/>
                </a:ext>
              </a:extLst>
            </p:cNvPr>
            <p:cNvCxnSpPr>
              <a:cxnSpLocks/>
            </p:cNvCxnSpPr>
            <p:nvPr/>
          </p:nvCxnSpPr>
          <p:spPr>
            <a:xfrm flipH="1">
              <a:off x="3425647" y="2135312"/>
              <a:ext cx="2000509" cy="0"/>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57" name="Düz Bağlayıcı 440">
              <a:extLst>
                <a:ext uri="{FF2B5EF4-FFF2-40B4-BE49-F238E27FC236}">
                  <a16:creationId xmlns:a16="http://schemas.microsoft.com/office/drawing/2014/main" id="{0A307A2B-0106-1415-A8CE-95BE140A5DD9}"/>
                </a:ext>
              </a:extLst>
            </p:cNvPr>
            <p:cNvCxnSpPr>
              <a:cxnSpLocks/>
            </p:cNvCxnSpPr>
            <p:nvPr/>
          </p:nvCxnSpPr>
          <p:spPr>
            <a:xfrm flipH="1">
              <a:off x="3425647" y="1739332"/>
              <a:ext cx="2000509" cy="0"/>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58" name="Oval 57">
              <a:extLst>
                <a:ext uri="{FF2B5EF4-FFF2-40B4-BE49-F238E27FC236}">
                  <a16:creationId xmlns:a16="http://schemas.microsoft.com/office/drawing/2014/main" id="{6F2EBA1B-BB69-3441-2F5E-19C46C69BD45}"/>
                </a:ext>
              </a:extLst>
            </p:cNvPr>
            <p:cNvSpPr/>
            <p:nvPr/>
          </p:nvSpPr>
          <p:spPr>
            <a:xfrm rot="10800000">
              <a:off x="5017676" y="1577951"/>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dirty="0"/>
            </a:p>
          </p:txBody>
        </p:sp>
        <p:sp>
          <p:nvSpPr>
            <p:cNvPr id="59" name="Oval 58">
              <a:extLst>
                <a:ext uri="{FF2B5EF4-FFF2-40B4-BE49-F238E27FC236}">
                  <a16:creationId xmlns:a16="http://schemas.microsoft.com/office/drawing/2014/main" id="{3447933A-006F-0DFE-4370-72DAF781404F}"/>
                </a:ext>
              </a:extLst>
            </p:cNvPr>
            <p:cNvSpPr/>
            <p:nvPr/>
          </p:nvSpPr>
          <p:spPr>
            <a:xfrm rot="10800000">
              <a:off x="4519105" y="1577951"/>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60" name="Oval 59">
              <a:extLst>
                <a:ext uri="{FF2B5EF4-FFF2-40B4-BE49-F238E27FC236}">
                  <a16:creationId xmlns:a16="http://schemas.microsoft.com/office/drawing/2014/main" id="{14FBA0A8-87EC-B19D-630E-2C704DE23827}"/>
                </a:ext>
              </a:extLst>
            </p:cNvPr>
            <p:cNvSpPr/>
            <p:nvPr/>
          </p:nvSpPr>
          <p:spPr>
            <a:xfrm rot="10800000">
              <a:off x="4020533" y="1577951"/>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65" name="Oval 64">
              <a:extLst>
                <a:ext uri="{FF2B5EF4-FFF2-40B4-BE49-F238E27FC236}">
                  <a16:creationId xmlns:a16="http://schemas.microsoft.com/office/drawing/2014/main" id="{CC7E4B82-25EC-B2B1-31EE-01E78C0FB3A9}"/>
                </a:ext>
              </a:extLst>
            </p:cNvPr>
            <p:cNvSpPr/>
            <p:nvPr/>
          </p:nvSpPr>
          <p:spPr>
            <a:xfrm rot="10800000">
              <a:off x="3521960" y="1577951"/>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72" name="Oval 71">
              <a:extLst>
                <a:ext uri="{FF2B5EF4-FFF2-40B4-BE49-F238E27FC236}">
                  <a16:creationId xmlns:a16="http://schemas.microsoft.com/office/drawing/2014/main" id="{A7F7B3C2-B485-EAC2-B85A-4CED17C959A7}"/>
                </a:ext>
              </a:extLst>
            </p:cNvPr>
            <p:cNvSpPr/>
            <p:nvPr/>
          </p:nvSpPr>
          <p:spPr>
            <a:xfrm rot="10800000">
              <a:off x="5017676" y="1966315"/>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73" name="Oval 72">
              <a:extLst>
                <a:ext uri="{FF2B5EF4-FFF2-40B4-BE49-F238E27FC236}">
                  <a16:creationId xmlns:a16="http://schemas.microsoft.com/office/drawing/2014/main" id="{51CF1972-8F2E-D841-E716-600910FFB2D8}"/>
                </a:ext>
              </a:extLst>
            </p:cNvPr>
            <p:cNvSpPr/>
            <p:nvPr/>
          </p:nvSpPr>
          <p:spPr>
            <a:xfrm rot="10800000">
              <a:off x="4519105" y="1966315"/>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76" name="Oval 75">
              <a:extLst>
                <a:ext uri="{FF2B5EF4-FFF2-40B4-BE49-F238E27FC236}">
                  <a16:creationId xmlns:a16="http://schemas.microsoft.com/office/drawing/2014/main" id="{B42526BF-E92C-CCB8-7B0D-F877F25B4D08}"/>
                </a:ext>
              </a:extLst>
            </p:cNvPr>
            <p:cNvSpPr/>
            <p:nvPr/>
          </p:nvSpPr>
          <p:spPr>
            <a:xfrm rot="10800000">
              <a:off x="4020533" y="1966315"/>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77" name="Oval 76">
              <a:extLst>
                <a:ext uri="{FF2B5EF4-FFF2-40B4-BE49-F238E27FC236}">
                  <a16:creationId xmlns:a16="http://schemas.microsoft.com/office/drawing/2014/main" id="{E29BED3C-1EFB-99BB-42D3-DAB0070572F0}"/>
                </a:ext>
              </a:extLst>
            </p:cNvPr>
            <p:cNvSpPr/>
            <p:nvPr/>
          </p:nvSpPr>
          <p:spPr>
            <a:xfrm rot="10800000">
              <a:off x="3521960" y="1966315"/>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83" name="Dikdörtgen 256">
              <a:extLst>
                <a:ext uri="{FF2B5EF4-FFF2-40B4-BE49-F238E27FC236}">
                  <a16:creationId xmlns:a16="http://schemas.microsoft.com/office/drawing/2014/main" id="{814957E4-5460-845A-A5B6-D8E9C7673D17}"/>
                </a:ext>
              </a:extLst>
            </p:cNvPr>
            <p:cNvSpPr/>
            <p:nvPr/>
          </p:nvSpPr>
          <p:spPr>
            <a:xfrm>
              <a:off x="4523281" y="4336655"/>
              <a:ext cx="911582" cy="365760"/>
            </a:xfrm>
            <a:prstGeom prst="roundRect">
              <a:avLst/>
            </a:prstGeom>
            <a:solidFill>
              <a:schemeClr val="accent5"/>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bg1"/>
                </a:solidFill>
                <a:latin typeface="Aptos Display" panose="020B0004020202020204" pitchFamily="34" charset="0"/>
                <a:ea typeface="Cascadia Mono" panose="020B0609020000020004" pitchFamily="49" charset="0"/>
                <a:cs typeface="Cascadia Mono" panose="020B0609020000020004" pitchFamily="49" charset="0"/>
              </a:endParaRPr>
            </a:p>
          </p:txBody>
        </p:sp>
        <p:sp>
          <p:nvSpPr>
            <p:cNvPr id="84" name="Dikdörtgen 256">
              <a:extLst>
                <a:ext uri="{FF2B5EF4-FFF2-40B4-BE49-F238E27FC236}">
                  <a16:creationId xmlns:a16="http://schemas.microsoft.com/office/drawing/2014/main" id="{03164FE4-4542-7597-3B52-E97DE97A4CE8}"/>
                </a:ext>
              </a:extLst>
            </p:cNvPr>
            <p:cNvSpPr/>
            <p:nvPr/>
          </p:nvSpPr>
          <p:spPr>
            <a:xfrm>
              <a:off x="3471199" y="4336655"/>
              <a:ext cx="911582" cy="365760"/>
            </a:xfrm>
            <a:prstGeom prst="roundRect">
              <a:avLst/>
            </a:prstGeom>
            <a:solidFill>
              <a:schemeClr val="accent5"/>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b="1" dirty="0">
                <a:solidFill>
                  <a:schemeClr val="bg1"/>
                </a:solidFill>
                <a:latin typeface="Aptos Display" panose="020B0004020202020204" pitchFamily="34" charset="0"/>
                <a:ea typeface="Cascadia Mono" panose="020B0609020000020004" pitchFamily="49" charset="0"/>
                <a:cs typeface="Cascadia Mono" panose="020B0609020000020004" pitchFamily="49" charset="0"/>
              </a:endParaRPr>
            </a:p>
          </p:txBody>
        </p:sp>
        <p:sp>
          <p:nvSpPr>
            <p:cNvPr id="85" name="Dikdörtgen 256">
              <a:extLst>
                <a:ext uri="{FF2B5EF4-FFF2-40B4-BE49-F238E27FC236}">
                  <a16:creationId xmlns:a16="http://schemas.microsoft.com/office/drawing/2014/main" id="{DDD7FB15-CEE5-6261-B527-C5A37618E847}"/>
                </a:ext>
              </a:extLst>
            </p:cNvPr>
            <p:cNvSpPr/>
            <p:nvPr/>
          </p:nvSpPr>
          <p:spPr>
            <a:xfrm>
              <a:off x="4523281" y="2364863"/>
              <a:ext cx="911582" cy="365760"/>
            </a:xfrm>
            <a:prstGeom prst="roundRect">
              <a:avLst/>
            </a:prstGeom>
            <a:solidFill>
              <a:schemeClr val="accent5"/>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bg1"/>
                </a:solidFill>
                <a:latin typeface="Aptos Display" panose="020B0004020202020204" pitchFamily="34" charset="0"/>
                <a:ea typeface="Cascadia Mono" panose="020B0609020000020004" pitchFamily="49" charset="0"/>
                <a:cs typeface="Cascadia Mono" panose="020B0609020000020004" pitchFamily="49" charset="0"/>
              </a:endParaRPr>
            </a:p>
          </p:txBody>
        </p:sp>
        <p:sp>
          <p:nvSpPr>
            <p:cNvPr id="86" name="Dikdörtgen 256">
              <a:extLst>
                <a:ext uri="{FF2B5EF4-FFF2-40B4-BE49-F238E27FC236}">
                  <a16:creationId xmlns:a16="http://schemas.microsoft.com/office/drawing/2014/main" id="{563EF919-D243-DCFD-CEDA-9540A7DD44EF}"/>
                </a:ext>
              </a:extLst>
            </p:cNvPr>
            <p:cNvSpPr/>
            <p:nvPr/>
          </p:nvSpPr>
          <p:spPr>
            <a:xfrm>
              <a:off x="3471702" y="2366507"/>
              <a:ext cx="911582" cy="365760"/>
            </a:xfrm>
            <a:prstGeom prst="roundRect">
              <a:avLst/>
            </a:prstGeom>
            <a:solidFill>
              <a:schemeClr val="accent5"/>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b="1" dirty="0">
                <a:solidFill>
                  <a:schemeClr val="bg1"/>
                </a:solidFill>
                <a:latin typeface="Aptos Display" panose="020B0004020202020204" pitchFamily="34" charset="0"/>
                <a:ea typeface="Cascadia Mono" panose="020B0609020000020004" pitchFamily="49" charset="0"/>
                <a:cs typeface="Cascadia Mono" panose="020B0609020000020004" pitchFamily="49" charset="0"/>
              </a:endParaRPr>
            </a:p>
          </p:txBody>
        </p:sp>
        <p:sp>
          <p:nvSpPr>
            <p:cNvPr id="87" name="TextBox 86">
              <a:extLst>
                <a:ext uri="{FF2B5EF4-FFF2-40B4-BE49-F238E27FC236}">
                  <a16:creationId xmlns:a16="http://schemas.microsoft.com/office/drawing/2014/main" id="{3D50A9C9-90EE-C746-F45A-96C68BD9C4A8}"/>
                </a:ext>
              </a:extLst>
            </p:cNvPr>
            <p:cNvSpPr txBox="1"/>
            <p:nvPr/>
          </p:nvSpPr>
          <p:spPr>
            <a:xfrm>
              <a:off x="3414760" y="2365964"/>
              <a:ext cx="1084749" cy="369332"/>
            </a:xfrm>
            <a:prstGeom prst="rect">
              <a:avLst/>
            </a:prstGeom>
            <a:noFill/>
          </p:spPr>
          <p:txBody>
            <a:bodyPr wrap="square" rtlCol="0">
              <a:spAutoFit/>
            </a:bodyPr>
            <a:lstStyle/>
            <a:p>
              <a:r>
                <a:rPr lang="en-US" b="1" dirty="0">
                  <a:solidFill>
                    <a:schemeClr val="bg1"/>
                  </a:solidFill>
                  <a:latin typeface="+mj-lt"/>
                </a:rPr>
                <a:t>Sense A.</a:t>
              </a:r>
            </a:p>
          </p:txBody>
        </p:sp>
        <p:sp>
          <p:nvSpPr>
            <p:cNvPr id="88" name="TextBox 87">
              <a:extLst>
                <a:ext uri="{FF2B5EF4-FFF2-40B4-BE49-F238E27FC236}">
                  <a16:creationId xmlns:a16="http://schemas.microsoft.com/office/drawing/2014/main" id="{D1357010-DFA6-1D55-0021-854B524AE6AA}"/>
                </a:ext>
              </a:extLst>
            </p:cNvPr>
            <p:cNvSpPr txBox="1"/>
            <p:nvPr/>
          </p:nvSpPr>
          <p:spPr>
            <a:xfrm>
              <a:off x="4472740" y="2363581"/>
              <a:ext cx="1038841" cy="369332"/>
            </a:xfrm>
            <a:prstGeom prst="rect">
              <a:avLst/>
            </a:prstGeom>
            <a:noFill/>
          </p:spPr>
          <p:txBody>
            <a:bodyPr wrap="square" rtlCol="0">
              <a:spAutoFit/>
            </a:bodyPr>
            <a:lstStyle/>
            <a:p>
              <a:r>
                <a:rPr lang="en-US" b="1" dirty="0">
                  <a:solidFill>
                    <a:schemeClr val="bg1"/>
                  </a:solidFill>
                  <a:latin typeface="+mj-lt"/>
                </a:rPr>
                <a:t>Sense A.</a:t>
              </a:r>
            </a:p>
          </p:txBody>
        </p:sp>
        <p:sp>
          <p:nvSpPr>
            <p:cNvPr id="146" name="TextBox 145">
              <a:extLst>
                <a:ext uri="{FF2B5EF4-FFF2-40B4-BE49-F238E27FC236}">
                  <a16:creationId xmlns:a16="http://schemas.microsoft.com/office/drawing/2014/main" id="{B40CFD00-4638-C21C-CC79-9EE7A1C9D966}"/>
                </a:ext>
              </a:extLst>
            </p:cNvPr>
            <p:cNvSpPr txBox="1"/>
            <p:nvPr/>
          </p:nvSpPr>
          <p:spPr>
            <a:xfrm>
              <a:off x="3416710" y="4332404"/>
              <a:ext cx="1060930" cy="369332"/>
            </a:xfrm>
            <a:prstGeom prst="rect">
              <a:avLst/>
            </a:prstGeom>
            <a:noFill/>
          </p:spPr>
          <p:txBody>
            <a:bodyPr wrap="square" rtlCol="0">
              <a:spAutoFit/>
            </a:bodyPr>
            <a:lstStyle/>
            <a:p>
              <a:r>
                <a:rPr lang="en-US" b="1" dirty="0">
                  <a:solidFill>
                    <a:schemeClr val="bg1"/>
                  </a:solidFill>
                  <a:latin typeface="+mj-lt"/>
                </a:rPr>
                <a:t>Sense A.</a:t>
              </a:r>
            </a:p>
          </p:txBody>
        </p:sp>
        <p:sp>
          <p:nvSpPr>
            <p:cNvPr id="147" name="TextBox 146">
              <a:extLst>
                <a:ext uri="{FF2B5EF4-FFF2-40B4-BE49-F238E27FC236}">
                  <a16:creationId xmlns:a16="http://schemas.microsoft.com/office/drawing/2014/main" id="{AD3A17FC-52FB-DBAE-9F29-769D155F3303}"/>
                </a:ext>
              </a:extLst>
            </p:cNvPr>
            <p:cNvSpPr txBox="1"/>
            <p:nvPr/>
          </p:nvSpPr>
          <p:spPr>
            <a:xfrm>
              <a:off x="4477645" y="4332404"/>
              <a:ext cx="1060930" cy="369332"/>
            </a:xfrm>
            <a:prstGeom prst="rect">
              <a:avLst/>
            </a:prstGeom>
            <a:noFill/>
          </p:spPr>
          <p:txBody>
            <a:bodyPr wrap="square" rtlCol="0">
              <a:spAutoFit/>
            </a:bodyPr>
            <a:lstStyle/>
            <a:p>
              <a:r>
                <a:rPr lang="en-US" b="1" dirty="0">
                  <a:solidFill>
                    <a:schemeClr val="bg1"/>
                  </a:solidFill>
                  <a:latin typeface="+mj-lt"/>
                </a:rPr>
                <a:t>Sense A.</a:t>
              </a:r>
            </a:p>
          </p:txBody>
        </p:sp>
      </p:grpSp>
      <p:sp>
        <p:nvSpPr>
          <p:cNvPr id="2" name="Title 1">
            <a:extLst>
              <a:ext uri="{FF2B5EF4-FFF2-40B4-BE49-F238E27FC236}">
                <a16:creationId xmlns:a16="http://schemas.microsoft.com/office/drawing/2014/main" id="{470F4E26-7AC6-1D10-132E-20E2D9324077}"/>
              </a:ext>
            </a:extLst>
          </p:cNvPr>
          <p:cNvSpPr>
            <a:spLocks noGrp="1"/>
          </p:cNvSpPr>
          <p:nvPr>
            <p:ph type="title"/>
          </p:nvPr>
        </p:nvSpPr>
        <p:spPr/>
        <p:txBody>
          <a:bodyPr/>
          <a:lstStyle/>
          <a:p>
            <a:r>
              <a:rPr lang="en-US" dirty="0"/>
              <a:t>What is </a:t>
            </a:r>
            <a:r>
              <a:rPr lang="en-US" dirty="0" err="1"/>
              <a:t>ColumnDisturb</a:t>
            </a:r>
            <a:r>
              <a:rPr lang="en-US" dirty="0"/>
              <a:t>?</a:t>
            </a:r>
          </a:p>
        </p:txBody>
      </p:sp>
      <p:sp>
        <p:nvSpPr>
          <p:cNvPr id="3" name="Content Placeholder 2">
            <a:extLst>
              <a:ext uri="{FF2B5EF4-FFF2-40B4-BE49-F238E27FC236}">
                <a16:creationId xmlns:a16="http://schemas.microsoft.com/office/drawing/2014/main" id="{E47D48AB-CF7B-8B25-10A1-F8ED8E4EF8AB}"/>
              </a:ext>
            </a:extLst>
          </p:cNvPr>
          <p:cNvSpPr>
            <a:spLocks noGrp="1"/>
          </p:cNvSpPr>
          <p:nvPr>
            <p:ph idx="1"/>
          </p:nvPr>
        </p:nvSpPr>
        <p:spPr/>
        <p:txBody>
          <a:bodyPr/>
          <a:lstStyle/>
          <a:p>
            <a:r>
              <a:rPr lang="en-US" dirty="0" err="1"/>
              <a:t>ColumnDisturb</a:t>
            </a:r>
            <a:r>
              <a:rPr lang="en-US" dirty="0"/>
              <a:t> is a </a:t>
            </a:r>
            <a:r>
              <a:rPr lang="en-US" b="1" dirty="0"/>
              <a:t>column-based</a:t>
            </a:r>
            <a:r>
              <a:rPr lang="en-US" dirty="0"/>
              <a:t> read disturbance phenomenon</a:t>
            </a:r>
            <a:br>
              <a:rPr lang="en-US" dirty="0"/>
            </a:br>
            <a:r>
              <a:rPr lang="en-US" dirty="0"/>
              <a:t>that </a:t>
            </a:r>
            <a:r>
              <a:rPr lang="en-US" b="1" dirty="0">
                <a:solidFill>
                  <a:srgbClr val="FF0000"/>
                </a:solidFill>
              </a:rPr>
              <a:t>affects thousands of rows</a:t>
            </a:r>
          </a:p>
          <a:p>
            <a:pPr lvl="2"/>
            <a:endParaRPr lang="en-US" dirty="0"/>
          </a:p>
        </p:txBody>
      </p:sp>
      <p:cxnSp>
        <p:nvCxnSpPr>
          <p:cNvPr id="150" name="Düz Bağlayıcı 440">
            <a:extLst>
              <a:ext uri="{FF2B5EF4-FFF2-40B4-BE49-F238E27FC236}">
                <a16:creationId xmlns:a16="http://schemas.microsoft.com/office/drawing/2014/main" id="{14BC55BC-12BD-54F3-772F-39E51B1B705C}"/>
              </a:ext>
            </a:extLst>
          </p:cNvPr>
          <p:cNvCxnSpPr>
            <a:cxnSpLocks/>
          </p:cNvCxnSpPr>
          <p:nvPr/>
        </p:nvCxnSpPr>
        <p:spPr>
          <a:xfrm flipH="1">
            <a:off x="3407275" y="3377867"/>
            <a:ext cx="2000509" cy="0"/>
          </a:xfrm>
          <a:prstGeom prst="line">
            <a:avLst/>
          </a:prstGeom>
          <a:ln w="76200" cap="rnd">
            <a:solidFill>
              <a:schemeClr val="accent2"/>
            </a:solidFill>
            <a:prstDash val="solid"/>
          </a:ln>
        </p:spPr>
        <p:style>
          <a:lnRef idx="1">
            <a:schemeClr val="accent1"/>
          </a:lnRef>
          <a:fillRef idx="0">
            <a:schemeClr val="accent1"/>
          </a:fillRef>
          <a:effectRef idx="0">
            <a:schemeClr val="accent1"/>
          </a:effectRef>
          <a:fontRef idx="minor">
            <a:schemeClr val="tx1"/>
          </a:fontRef>
        </p:style>
      </p:cxnSp>
      <p:grpSp>
        <p:nvGrpSpPr>
          <p:cNvPr id="151" name="Group 150">
            <a:extLst>
              <a:ext uri="{FF2B5EF4-FFF2-40B4-BE49-F238E27FC236}">
                <a16:creationId xmlns:a16="http://schemas.microsoft.com/office/drawing/2014/main" id="{8B26558D-419D-EA1A-3343-2399BC4DAFAC}"/>
              </a:ext>
            </a:extLst>
          </p:cNvPr>
          <p:cNvGrpSpPr/>
          <p:nvPr/>
        </p:nvGrpSpPr>
        <p:grpSpPr>
          <a:xfrm>
            <a:off x="3496479" y="3202669"/>
            <a:ext cx="1811586" cy="322761"/>
            <a:chOff x="3544955" y="3551928"/>
            <a:chExt cx="1811586" cy="322761"/>
          </a:xfrm>
        </p:grpSpPr>
        <p:sp>
          <p:nvSpPr>
            <p:cNvPr id="152" name="Oval 151">
              <a:extLst>
                <a:ext uri="{FF2B5EF4-FFF2-40B4-BE49-F238E27FC236}">
                  <a16:creationId xmlns:a16="http://schemas.microsoft.com/office/drawing/2014/main" id="{6CEF7E3C-E95B-96B5-BFA3-3ACF169FC850}"/>
                </a:ext>
              </a:extLst>
            </p:cNvPr>
            <p:cNvSpPr/>
            <p:nvPr/>
          </p:nvSpPr>
          <p:spPr>
            <a:xfrm rot="10800000">
              <a:off x="5040671" y="3551928"/>
              <a:ext cx="315870" cy="322761"/>
            </a:xfrm>
            <a:prstGeom prst="ellipse">
              <a:avLst/>
            </a:prstGeom>
            <a:solidFill>
              <a:schemeClr val="accent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sp>
          <p:nvSpPr>
            <p:cNvPr id="153" name="Oval 152">
              <a:extLst>
                <a:ext uri="{FF2B5EF4-FFF2-40B4-BE49-F238E27FC236}">
                  <a16:creationId xmlns:a16="http://schemas.microsoft.com/office/drawing/2014/main" id="{BEC80938-C8E4-87F1-7183-DDB16C2122A0}"/>
                </a:ext>
              </a:extLst>
            </p:cNvPr>
            <p:cNvSpPr/>
            <p:nvPr/>
          </p:nvSpPr>
          <p:spPr>
            <a:xfrm rot="10800000">
              <a:off x="4542101" y="3551928"/>
              <a:ext cx="315870" cy="322761"/>
            </a:xfrm>
            <a:prstGeom prst="ellipse">
              <a:avLst/>
            </a:prstGeom>
            <a:solidFill>
              <a:schemeClr val="accent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sp>
          <p:nvSpPr>
            <p:cNvPr id="154" name="Oval 153">
              <a:extLst>
                <a:ext uri="{FF2B5EF4-FFF2-40B4-BE49-F238E27FC236}">
                  <a16:creationId xmlns:a16="http://schemas.microsoft.com/office/drawing/2014/main" id="{AED243A1-984B-8C97-74BF-DEDD65183933}"/>
                </a:ext>
              </a:extLst>
            </p:cNvPr>
            <p:cNvSpPr/>
            <p:nvPr/>
          </p:nvSpPr>
          <p:spPr>
            <a:xfrm rot="10800000">
              <a:off x="4043529" y="3551928"/>
              <a:ext cx="315870" cy="322761"/>
            </a:xfrm>
            <a:prstGeom prst="ellipse">
              <a:avLst/>
            </a:prstGeom>
            <a:solidFill>
              <a:schemeClr val="accent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sp>
          <p:nvSpPr>
            <p:cNvPr id="155" name="Oval 154">
              <a:extLst>
                <a:ext uri="{FF2B5EF4-FFF2-40B4-BE49-F238E27FC236}">
                  <a16:creationId xmlns:a16="http://schemas.microsoft.com/office/drawing/2014/main" id="{D5123F9A-0481-0980-A022-EED360D1E1BA}"/>
                </a:ext>
              </a:extLst>
            </p:cNvPr>
            <p:cNvSpPr/>
            <p:nvPr/>
          </p:nvSpPr>
          <p:spPr>
            <a:xfrm rot="10800000">
              <a:off x="3544955" y="3551928"/>
              <a:ext cx="315870" cy="322761"/>
            </a:xfrm>
            <a:prstGeom prst="ellipse">
              <a:avLst/>
            </a:prstGeom>
            <a:solidFill>
              <a:schemeClr val="accent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grpSp>
      <p:pic>
        <p:nvPicPr>
          <p:cNvPr id="173" name="Picture Placeholder 32">
            <a:extLst>
              <a:ext uri="{FF2B5EF4-FFF2-40B4-BE49-F238E27FC236}">
                <a16:creationId xmlns:a16="http://schemas.microsoft.com/office/drawing/2014/main" id="{47BF2496-74C9-C387-149C-E5F3E1D69438}"/>
              </a:ext>
            </a:extLst>
          </p:cNvPr>
          <p:cNvPicPr>
            <a:picLocks noChangeAspect="1"/>
          </p:cNvPicPr>
          <p:nvPr/>
        </p:nvPicPr>
        <p:blipFill>
          <a:blip r:embed="rId3" cstate="print">
            <a:alphaModFix/>
            <a:duotone>
              <a:schemeClr val="accent2">
                <a:shade val="45000"/>
                <a:satMod val="135000"/>
              </a:schemeClr>
              <a:prstClr val="white"/>
            </a:duotone>
            <a:extLst>
              <a:ext uri="{28A0092B-C50C-407E-A947-70E740481C1C}">
                <a14:useLocalDpi xmlns:a14="http://schemas.microsoft.com/office/drawing/2010/main" val="0"/>
              </a:ext>
            </a:extLst>
          </a:blip>
          <a:srcRect l="10235" t="8642" b="30229"/>
          <a:stretch>
            <a:fillRect/>
          </a:stretch>
        </p:blipFill>
        <p:spPr>
          <a:xfrm flipH="1">
            <a:off x="2756245" y="3165315"/>
            <a:ext cx="594019" cy="369332"/>
          </a:xfrm>
          <a:prstGeom prst="roundRect">
            <a:avLst>
              <a:gd name="adj" fmla="val 0"/>
            </a:avLst>
          </a:prstGeom>
          <a:solidFill>
            <a:schemeClr val="bg1"/>
          </a:solidFill>
          <a:ln>
            <a:noFill/>
          </a:ln>
          <a:effectLst>
            <a:reflection blurRad="12700" stA="38000" endPos="28000" dist="5000" dir="5400000" sy="-100000" algn="bl" rotWithShape="0"/>
          </a:effectLst>
        </p:spPr>
      </p:pic>
      <p:sp>
        <p:nvSpPr>
          <p:cNvPr id="71" name="Rectangle 70">
            <a:extLst>
              <a:ext uri="{FF2B5EF4-FFF2-40B4-BE49-F238E27FC236}">
                <a16:creationId xmlns:a16="http://schemas.microsoft.com/office/drawing/2014/main" id="{3E65DDBD-E702-30E2-53D8-D8D03150E71F}"/>
              </a:ext>
            </a:extLst>
          </p:cNvPr>
          <p:cNvSpPr/>
          <p:nvPr/>
        </p:nvSpPr>
        <p:spPr>
          <a:xfrm>
            <a:off x="2716775" y="3155413"/>
            <a:ext cx="2789499" cy="397376"/>
          </a:xfrm>
          <a:prstGeom prst="rect">
            <a:avLst/>
          </a:prstGeom>
          <a:solidFill>
            <a:schemeClr val="bg1">
              <a:alpha val="69000"/>
            </a:schemeClr>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tx1">
                  <a:lumMod val="75000"/>
                  <a:lumOff val="25000"/>
                </a:schemeClr>
              </a:solidFill>
              <a:latin typeface="+mj-lt"/>
              <a:ea typeface="Cambria" panose="02040503050406030204" pitchFamily="18" charset="0"/>
              <a:cs typeface="Cascadia Mono" panose="020B0609020000020004" pitchFamily="49" charset="0"/>
            </a:endParaRPr>
          </a:p>
        </p:txBody>
      </p:sp>
      <p:cxnSp>
        <p:nvCxnSpPr>
          <p:cNvPr id="215" name="Düz Bağlayıcı 440">
            <a:extLst>
              <a:ext uri="{FF2B5EF4-FFF2-40B4-BE49-F238E27FC236}">
                <a16:creationId xmlns:a16="http://schemas.microsoft.com/office/drawing/2014/main" id="{A4E86161-3D6E-B069-B946-46D279628D52}"/>
              </a:ext>
            </a:extLst>
          </p:cNvPr>
          <p:cNvCxnSpPr>
            <a:cxnSpLocks/>
          </p:cNvCxnSpPr>
          <p:nvPr/>
        </p:nvCxnSpPr>
        <p:spPr>
          <a:xfrm flipV="1">
            <a:off x="3653067" y="2643866"/>
            <a:ext cx="0" cy="1606482"/>
          </a:xfrm>
          <a:prstGeom prst="line">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sp>
        <p:nvSpPr>
          <p:cNvPr id="6" name="Rounded Rectangle 73">
            <a:extLst>
              <a:ext uri="{FF2B5EF4-FFF2-40B4-BE49-F238E27FC236}">
                <a16:creationId xmlns:a16="http://schemas.microsoft.com/office/drawing/2014/main" id="{4BE0789E-0552-B218-84AC-6BAF89B90E46}"/>
              </a:ext>
            </a:extLst>
          </p:cNvPr>
          <p:cNvSpPr/>
          <p:nvPr/>
        </p:nvSpPr>
        <p:spPr>
          <a:xfrm>
            <a:off x="5629382" y="1424925"/>
            <a:ext cx="3600000" cy="1201406"/>
          </a:xfrm>
          <a:prstGeom prst="roundRect">
            <a:avLst>
              <a:gd name="adj" fmla="val 8811"/>
            </a:avLst>
          </a:prstGeom>
          <a:noFill/>
          <a:ln w="38100">
            <a:noFill/>
          </a:ln>
        </p:spPr>
        <p:style>
          <a:lnRef idx="2">
            <a:schemeClr val="dk1"/>
          </a:lnRef>
          <a:fillRef idx="1">
            <a:schemeClr val="lt1"/>
          </a:fillRef>
          <a:effectRef idx="0">
            <a:schemeClr val="dk1"/>
          </a:effectRef>
          <a:fontRef idx="minor">
            <a:schemeClr val="dk1"/>
          </a:fontRef>
        </p:style>
        <p:txBody>
          <a:bodyPr lIns="274320" rtlCol="0" anchor="ctr"/>
          <a:lstStyle/>
          <a:p>
            <a:pPr algn="ctr"/>
            <a:r>
              <a:rPr lang="en-US" sz="2000" b="1" dirty="0">
                <a:solidFill>
                  <a:schemeClr val="accent1"/>
                </a:solidFill>
                <a:latin typeface="+mj-lt"/>
              </a:rPr>
              <a:t>An activation of a row perturbs all the columns connected to that row</a:t>
            </a:r>
          </a:p>
        </p:txBody>
      </p:sp>
      <p:cxnSp>
        <p:nvCxnSpPr>
          <p:cNvPr id="61" name="Düz Bağlayıcı 440">
            <a:extLst>
              <a:ext uri="{FF2B5EF4-FFF2-40B4-BE49-F238E27FC236}">
                <a16:creationId xmlns:a16="http://schemas.microsoft.com/office/drawing/2014/main" id="{D38CB6F5-99EC-4531-6A5B-AF03FD8D3DE5}"/>
              </a:ext>
            </a:extLst>
          </p:cNvPr>
          <p:cNvCxnSpPr>
            <a:cxnSpLocks/>
          </p:cNvCxnSpPr>
          <p:nvPr/>
        </p:nvCxnSpPr>
        <p:spPr>
          <a:xfrm flipV="1">
            <a:off x="4154316" y="2858703"/>
            <a:ext cx="0" cy="1606482"/>
          </a:xfrm>
          <a:prstGeom prst="line">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cxnSp>
        <p:nvCxnSpPr>
          <p:cNvPr id="15" name="Düz Bağlayıcı 440">
            <a:extLst>
              <a:ext uri="{FF2B5EF4-FFF2-40B4-BE49-F238E27FC236}">
                <a16:creationId xmlns:a16="http://schemas.microsoft.com/office/drawing/2014/main" id="{635E2064-55A1-3D8C-D37A-F845AA09EF40}"/>
              </a:ext>
            </a:extLst>
          </p:cNvPr>
          <p:cNvCxnSpPr>
            <a:cxnSpLocks/>
          </p:cNvCxnSpPr>
          <p:nvPr/>
        </p:nvCxnSpPr>
        <p:spPr>
          <a:xfrm flipV="1">
            <a:off x="4652572" y="2645755"/>
            <a:ext cx="0" cy="1606482"/>
          </a:xfrm>
          <a:prstGeom prst="line">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cxnSp>
        <p:nvCxnSpPr>
          <p:cNvPr id="66" name="Düz Bağlayıcı 440">
            <a:extLst>
              <a:ext uri="{FF2B5EF4-FFF2-40B4-BE49-F238E27FC236}">
                <a16:creationId xmlns:a16="http://schemas.microsoft.com/office/drawing/2014/main" id="{36E090E4-6B08-3A4D-2BD1-385352F829C0}"/>
              </a:ext>
            </a:extLst>
          </p:cNvPr>
          <p:cNvCxnSpPr>
            <a:cxnSpLocks/>
          </p:cNvCxnSpPr>
          <p:nvPr/>
        </p:nvCxnSpPr>
        <p:spPr>
          <a:xfrm flipV="1">
            <a:off x="5150012" y="2845451"/>
            <a:ext cx="0" cy="1606482"/>
          </a:xfrm>
          <a:prstGeom prst="line">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grpSp>
        <p:nvGrpSpPr>
          <p:cNvPr id="78" name="Group 77">
            <a:extLst>
              <a:ext uri="{FF2B5EF4-FFF2-40B4-BE49-F238E27FC236}">
                <a16:creationId xmlns:a16="http://schemas.microsoft.com/office/drawing/2014/main" id="{0F346302-BF67-A7F9-C2AF-6D4EB160FAB8}"/>
              </a:ext>
            </a:extLst>
          </p:cNvPr>
          <p:cNvGrpSpPr/>
          <p:nvPr/>
        </p:nvGrpSpPr>
        <p:grpSpPr>
          <a:xfrm>
            <a:off x="3496479" y="2814632"/>
            <a:ext cx="1814214" cy="1475903"/>
            <a:chOff x="3496479" y="2814632"/>
            <a:chExt cx="1814214" cy="1475903"/>
          </a:xfrm>
        </p:grpSpPr>
        <p:sp>
          <p:nvSpPr>
            <p:cNvPr id="161" name="Oval 160">
              <a:extLst>
                <a:ext uri="{FF2B5EF4-FFF2-40B4-BE49-F238E27FC236}">
                  <a16:creationId xmlns:a16="http://schemas.microsoft.com/office/drawing/2014/main" id="{25413A97-3402-21CD-C3C8-1BE5E739C4B2}"/>
                </a:ext>
              </a:extLst>
            </p:cNvPr>
            <p:cNvSpPr/>
            <p:nvPr/>
          </p:nvSpPr>
          <p:spPr>
            <a:xfrm rot="10800000">
              <a:off x="3496479" y="2814632"/>
              <a:ext cx="315870" cy="322761"/>
            </a:xfrm>
            <a:prstGeom prst="ellipse">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sp>
          <p:nvSpPr>
            <p:cNvPr id="167" name="Oval 166">
              <a:extLst>
                <a:ext uri="{FF2B5EF4-FFF2-40B4-BE49-F238E27FC236}">
                  <a16:creationId xmlns:a16="http://schemas.microsoft.com/office/drawing/2014/main" id="{2F9C5B1E-5047-82C6-7F3E-16421EB52E83}"/>
                </a:ext>
              </a:extLst>
            </p:cNvPr>
            <p:cNvSpPr/>
            <p:nvPr/>
          </p:nvSpPr>
          <p:spPr>
            <a:xfrm rot="10800000">
              <a:off x="3496479" y="3577215"/>
              <a:ext cx="315870" cy="322761"/>
            </a:xfrm>
            <a:prstGeom prst="ellipse">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sp>
          <p:nvSpPr>
            <p:cNvPr id="178" name="Oval 177">
              <a:extLst>
                <a:ext uri="{FF2B5EF4-FFF2-40B4-BE49-F238E27FC236}">
                  <a16:creationId xmlns:a16="http://schemas.microsoft.com/office/drawing/2014/main" id="{BAD51859-387F-385B-61A1-69FE623E5ED8}"/>
                </a:ext>
              </a:extLst>
            </p:cNvPr>
            <p:cNvSpPr/>
            <p:nvPr/>
          </p:nvSpPr>
          <p:spPr>
            <a:xfrm rot="10800000">
              <a:off x="3497878" y="3965885"/>
              <a:ext cx="315870" cy="322761"/>
            </a:xfrm>
            <a:prstGeom prst="ellipse">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sp>
          <p:nvSpPr>
            <p:cNvPr id="16" name="Oval 15">
              <a:extLst>
                <a:ext uri="{FF2B5EF4-FFF2-40B4-BE49-F238E27FC236}">
                  <a16:creationId xmlns:a16="http://schemas.microsoft.com/office/drawing/2014/main" id="{494D883B-CED9-8BB5-E1FE-4264507B9468}"/>
                </a:ext>
              </a:extLst>
            </p:cNvPr>
            <p:cNvSpPr/>
            <p:nvPr/>
          </p:nvSpPr>
          <p:spPr>
            <a:xfrm rot="10800000">
              <a:off x="4492126" y="2816521"/>
              <a:ext cx="315870" cy="322761"/>
            </a:xfrm>
            <a:prstGeom prst="ellipse">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sp>
          <p:nvSpPr>
            <p:cNvPr id="18" name="Oval 17">
              <a:extLst>
                <a:ext uri="{FF2B5EF4-FFF2-40B4-BE49-F238E27FC236}">
                  <a16:creationId xmlns:a16="http://schemas.microsoft.com/office/drawing/2014/main" id="{2B9574F1-3B7D-6CAE-7709-9778DBBE75A1}"/>
                </a:ext>
              </a:extLst>
            </p:cNvPr>
            <p:cNvSpPr/>
            <p:nvPr/>
          </p:nvSpPr>
          <p:spPr>
            <a:xfrm rot="10800000">
              <a:off x="4492126" y="3579104"/>
              <a:ext cx="315870" cy="322761"/>
            </a:xfrm>
            <a:prstGeom prst="ellipse">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sp>
          <p:nvSpPr>
            <p:cNvPr id="19" name="Oval 18">
              <a:extLst>
                <a:ext uri="{FF2B5EF4-FFF2-40B4-BE49-F238E27FC236}">
                  <a16:creationId xmlns:a16="http://schemas.microsoft.com/office/drawing/2014/main" id="{C2E5015C-FC73-EBDA-F812-04C8C28C8164}"/>
                </a:ext>
              </a:extLst>
            </p:cNvPr>
            <p:cNvSpPr/>
            <p:nvPr/>
          </p:nvSpPr>
          <p:spPr>
            <a:xfrm rot="10800000">
              <a:off x="4493525" y="3967774"/>
              <a:ext cx="315870" cy="322761"/>
            </a:xfrm>
            <a:prstGeom prst="ellipse">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sp>
          <p:nvSpPr>
            <p:cNvPr id="62" name="Oval 61">
              <a:extLst>
                <a:ext uri="{FF2B5EF4-FFF2-40B4-BE49-F238E27FC236}">
                  <a16:creationId xmlns:a16="http://schemas.microsoft.com/office/drawing/2014/main" id="{77B004DE-FDE9-DD21-3C7D-AA6218DEEC92}"/>
                </a:ext>
              </a:extLst>
            </p:cNvPr>
            <p:cNvSpPr/>
            <p:nvPr/>
          </p:nvSpPr>
          <p:spPr>
            <a:xfrm rot="10800000">
              <a:off x="3993870" y="2816935"/>
              <a:ext cx="315870" cy="322761"/>
            </a:xfrm>
            <a:prstGeom prst="ellipse">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sp>
          <p:nvSpPr>
            <p:cNvPr id="63" name="Oval 62">
              <a:extLst>
                <a:ext uri="{FF2B5EF4-FFF2-40B4-BE49-F238E27FC236}">
                  <a16:creationId xmlns:a16="http://schemas.microsoft.com/office/drawing/2014/main" id="{B3450A62-AD88-16AD-704E-C32614F0A8E7}"/>
                </a:ext>
              </a:extLst>
            </p:cNvPr>
            <p:cNvSpPr/>
            <p:nvPr/>
          </p:nvSpPr>
          <p:spPr>
            <a:xfrm rot="10800000">
              <a:off x="3993870" y="3579518"/>
              <a:ext cx="315870" cy="322761"/>
            </a:xfrm>
            <a:prstGeom prst="ellipse">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sp>
          <p:nvSpPr>
            <p:cNvPr id="64" name="Oval 63">
              <a:extLst>
                <a:ext uri="{FF2B5EF4-FFF2-40B4-BE49-F238E27FC236}">
                  <a16:creationId xmlns:a16="http://schemas.microsoft.com/office/drawing/2014/main" id="{DFDEEFD9-8375-266F-7DF3-8372E652B8C5}"/>
                </a:ext>
              </a:extLst>
            </p:cNvPr>
            <p:cNvSpPr/>
            <p:nvPr/>
          </p:nvSpPr>
          <p:spPr>
            <a:xfrm rot="10800000">
              <a:off x="3999127" y="3964330"/>
              <a:ext cx="315870" cy="322761"/>
            </a:xfrm>
            <a:prstGeom prst="ellipse">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sp>
          <p:nvSpPr>
            <p:cNvPr id="67" name="Oval 66">
              <a:extLst>
                <a:ext uri="{FF2B5EF4-FFF2-40B4-BE49-F238E27FC236}">
                  <a16:creationId xmlns:a16="http://schemas.microsoft.com/office/drawing/2014/main" id="{D716C1D1-0A3E-C9A8-7029-458DB5F0B2BD}"/>
                </a:ext>
              </a:extLst>
            </p:cNvPr>
            <p:cNvSpPr/>
            <p:nvPr/>
          </p:nvSpPr>
          <p:spPr>
            <a:xfrm rot="10800000">
              <a:off x="4989566" y="2816935"/>
              <a:ext cx="315870" cy="322761"/>
            </a:xfrm>
            <a:prstGeom prst="ellipse">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sp>
          <p:nvSpPr>
            <p:cNvPr id="68" name="Oval 67">
              <a:extLst>
                <a:ext uri="{FF2B5EF4-FFF2-40B4-BE49-F238E27FC236}">
                  <a16:creationId xmlns:a16="http://schemas.microsoft.com/office/drawing/2014/main" id="{5A17375F-7671-2D01-0C21-95A94E0DF87D}"/>
                </a:ext>
              </a:extLst>
            </p:cNvPr>
            <p:cNvSpPr/>
            <p:nvPr/>
          </p:nvSpPr>
          <p:spPr>
            <a:xfrm rot="10800000">
              <a:off x="4989566" y="3579518"/>
              <a:ext cx="315870" cy="322761"/>
            </a:xfrm>
            <a:prstGeom prst="ellipse">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sp>
          <p:nvSpPr>
            <p:cNvPr id="69" name="Oval 68">
              <a:extLst>
                <a:ext uri="{FF2B5EF4-FFF2-40B4-BE49-F238E27FC236}">
                  <a16:creationId xmlns:a16="http://schemas.microsoft.com/office/drawing/2014/main" id="{9166A22B-544D-600E-FB45-872032F606A5}"/>
                </a:ext>
              </a:extLst>
            </p:cNvPr>
            <p:cNvSpPr/>
            <p:nvPr/>
          </p:nvSpPr>
          <p:spPr>
            <a:xfrm rot="10800000">
              <a:off x="4994823" y="3964330"/>
              <a:ext cx="315870" cy="322761"/>
            </a:xfrm>
            <a:prstGeom prst="ellipse">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grpSp>
      <p:cxnSp>
        <p:nvCxnSpPr>
          <p:cNvPr id="70" name="Connector: Curved 5">
            <a:extLst>
              <a:ext uri="{FF2B5EF4-FFF2-40B4-BE49-F238E27FC236}">
                <a16:creationId xmlns:a16="http://schemas.microsoft.com/office/drawing/2014/main" id="{B9472EB4-6C51-5CDE-ABC6-0AEF054107D5}"/>
              </a:ext>
            </a:extLst>
          </p:cNvPr>
          <p:cNvCxnSpPr>
            <a:cxnSpLocks/>
            <a:stCxn id="6" idx="2"/>
          </p:cNvCxnSpPr>
          <p:nvPr/>
        </p:nvCxnSpPr>
        <p:spPr>
          <a:xfrm rot="5400000">
            <a:off x="5927642" y="1891261"/>
            <a:ext cx="766671" cy="2236810"/>
          </a:xfrm>
          <a:prstGeom prst="curvedConnector2">
            <a:avLst/>
          </a:prstGeom>
          <a:ln w="38100">
            <a:solidFill>
              <a:schemeClr val="accent1"/>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74" name="Rounded Rectangle 73">
            <a:extLst>
              <a:ext uri="{FF2B5EF4-FFF2-40B4-BE49-F238E27FC236}">
                <a16:creationId xmlns:a16="http://schemas.microsoft.com/office/drawing/2014/main" id="{8C11CB6D-9DA7-E9BF-536B-F99A395F2BBD}"/>
              </a:ext>
            </a:extLst>
          </p:cNvPr>
          <p:cNvSpPr/>
          <p:nvPr/>
        </p:nvSpPr>
        <p:spPr>
          <a:xfrm>
            <a:off x="5347006" y="4223003"/>
            <a:ext cx="3600000" cy="1201406"/>
          </a:xfrm>
          <a:prstGeom prst="roundRect">
            <a:avLst>
              <a:gd name="adj" fmla="val 8811"/>
            </a:avLst>
          </a:prstGeom>
          <a:noFill/>
          <a:ln w="38100">
            <a:noFill/>
          </a:ln>
        </p:spPr>
        <p:style>
          <a:lnRef idx="2">
            <a:schemeClr val="dk1"/>
          </a:lnRef>
          <a:fillRef idx="1">
            <a:schemeClr val="lt1"/>
          </a:fillRef>
          <a:effectRef idx="0">
            <a:schemeClr val="dk1"/>
          </a:effectRef>
          <a:fontRef idx="minor">
            <a:schemeClr val="dk1"/>
          </a:fontRef>
        </p:style>
        <p:txBody>
          <a:bodyPr lIns="274320" rtlCol="0" anchor="ctr"/>
          <a:lstStyle/>
          <a:p>
            <a:pPr algn="ctr"/>
            <a:r>
              <a:rPr lang="en-US" sz="2000" b="1" dirty="0">
                <a:solidFill>
                  <a:schemeClr val="accent3">
                    <a:lumMod val="40000"/>
                    <a:lumOff val="60000"/>
                  </a:schemeClr>
                </a:solidFill>
                <a:latin typeface="+mj-lt"/>
              </a:rPr>
              <a:t>Cells</a:t>
            </a:r>
            <a:r>
              <a:rPr lang="en-US" sz="2000" b="1" dirty="0">
                <a:solidFill>
                  <a:schemeClr val="accent1"/>
                </a:solidFill>
                <a:latin typeface="+mj-lt"/>
              </a:rPr>
              <a:t> in all perturbed columns are disturbed</a:t>
            </a:r>
          </a:p>
        </p:txBody>
      </p:sp>
      <p:cxnSp>
        <p:nvCxnSpPr>
          <p:cNvPr id="75" name="Connector: Curved 5">
            <a:extLst>
              <a:ext uri="{FF2B5EF4-FFF2-40B4-BE49-F238E27FC236}">
                <a16:creationId xmlns:a16="http://schemas.microsoft.com/office/drawing/2014/main" id="{9CFE752E-E64C-3A69-07B3-4D08C4B17E83}"/>
              </a:ext>
            </a:extLst>
          </p:cNvPr>
          <p:cNvCxnSpPr>
            <a:cxnSpLocks/>
          </p:cNvCxnSpPr>
          <p:nvPr/>
        </p:nvCxnSpPr>
        <p:spPr>
          <a:xfrm rot="16200000" flipV="1">
            <a:off x="5994723" y="3280042"/>
            <a:ext cx="365838" cy="2060284"/>
          </a:xfrm>
          <a:prstGeom prst="curvedConnector2">
            <a:avLst/>
          </a:prstGeom>
          <a:ln w="38100">
            <a:solidFill>
              <a:schemeClr val="accent1"/>
            </a:solidFill>
            <a:prstDash val="sysDash"/>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03686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5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1"/>
                                        </p:tgtEl>
                                        <p:attrNameLst>
                                          <p:attrName>style.visibility</p:attrName>
                                        </p:attrNameLst>
                                      </p:cBhvr>
                                      <p:to>
                                        <p:strVal val="visible"/>
                                      </p:to>
                                    </p:set>
                                  </p:childTnLst>
                                </p:cTn>
                              </p:par>
                            </p:childTnLst>
                          </p:cTn>
                        </p:par>
                        <p:par>
                          <p:cTn id="19" fill="hold">
                            <p:stCondLst>
                              <p:cond delay="0"/>
                            </p:stCondLst>
                            <p:childTnLst>
                              <p:par>
                                <p:cTn id="20" presetID="22" presetClass="entr" presetSubtype="4" fill="hold" nodeType="afterEffect">
                                  <p:stCondLst>
                                    <p:cond delay="0"/>
                                  </p:stCondLst>
                                  <p:childTnLst>
                                    <p:set>
                                      <p:cBhvr>
                                        <p:cTn id="21" dur="1" fill="hold">
                                          <p:stCondLst>
                                            <p:cond delay="0"/>
                                          </p:stCondLst>
                                        </p:cTn>
                                        <p:tgtEl>
                                          <p:spTgt spid="66"/>
                                        </p:tgtEl>
                                        <p:attrNameLst>
                                          <p:attrName>style.visibility</p:attrName>
                                        </p:attrNameLst>
                                      </p:cBhvr>
                                      <p:to>
                                        <p:strVal val="visible"/>
                                      </p:to>
                                    </p:set>
                                    <p:animEffect transition="in" filter="wipe(down)">
                                      <p:cBhvr>
                                        <p:cTn id="22" dur="250"/>
                                        <p:tgtEl>
                                          <p:spTgt spid="66"/>
                                        </p:tgtEl>
                                      </p:cBhvr>
                                    </p:animEffect>
                                  </p:childTnLst>
                                </p:cTn>
                              </p:par>
                            </p:childTnLst>
                          </p:cTn>
                        </p:par>
                        <p:par>
                          <p:cTn id="23" fill="hold">
                            <p:stCondLst>
                              <p:cond delay="250"/>
                            </p:stCondLst>
                            <p:childTnLst>
                              <p:par>
                                <p:cTn id="24" presetID="22" presetClass="entr" presetSubtype="4" fill="hold" nodeType="after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wipe(down)">
                                      <p:cBhvr>
                                        <p:cTn id="26" dur="250"/>
                                        <p:tgtEl>
                                          <p:spTgt spid="15"/>
                                        </p:tgtEl>
                                      </p:cBhvr>
                                    </p:animEffect>
                                  </p:childTnLst>
                                </p:cTn>
                              </p:par>
                            </p:childTnLst>
                          </p:cTn>
                        </p:par>
                        <p:par>
                          <p:cTn id="27" fill="hold">
                            <p:stCondLst>
                              <p:cond delay="500"/>
                            </p:stCondLst>
                            <p:childTnLst>
                              <p:par>
                                <p:cTn id="28" presetID="22" presetClass="entr" presetSubtype="4" fill="hold" nodeType="afterEffect">
                                  <p:stCondLst>
                                    <p:cond delay="0"/>
                                  </p:stCondLst>
                                  <p:childTnLst>
                                    <p:set>
                                      <p:cBhvr>
                                        <p:cTn id="29" dur="1" fill="hold">
                                          <p:stCondLst>
                                            <p:cond delay="0"/>
                                          </p:stCondLst>
                                        </p:cTn>
                                        <p:tgtEl>
                                          <p:spTgt spid="61"/>
                                        </p:tgtEl>
                                        <p:attrNameLst>
                                          <p:attrName>style.visibility</p:attrName>
                                        </p:attrNameLst>
                                      </p:cBhvr>
                                      <p:to>
                                        <p:strVal val="visible"/>
                                      </p:to>
                                    </p:set>
                                    <p:animEffect transition="in" filter="wipe(down)">
                                      <p:cBhvr>
                                        <p:cTn id="30" dur="250"/>
                                        <p:tgtEl>
                                          <p:spTgt spid="61"/>
                                        </p:tgtEl>
                                      </p:cBhvr>
                                    </p:animEffect>
                                  </p:childTnLst>
                                </p:cTn>
                              </p:par>
                            </p:childTnLst>
                          </p:cTn>
                        </p:par>
                        <p:par>
                          <p:cTn id="31" fill="hold">
                            <p:stCondLst>
                              <p:cond delay="750"/>
                            </p:stCondLst>
                            <p:childTnLst>
                              <p:par>
                                <p:cTn id="32" presetID="22" presetClass="entr" presetSubtype="4" fill="hold" nodeType="afterEffect">
                                  <p:stCondLst>
                                    <p:cond delay="0"/>
                                  </p:stCondLst>
                                  <p:childTnLst>
                                    <p:set>
                                      <p:cBhvr>
                                        <p:cTn id="33" dur="1" fill="hold">
                                          <p:stCondLst>
                                            <p:cond delay="0"/>
                                          </p:stCondLst>
                                        </p:cTn>
                                        <p:tgtEl>
                                          <p:spTgt spid="215"/>
                                        </p:tgtEl>
                                        <p:attrNameLst>
                                          <p:attrName>style.visibility</p:attrName>
                                        </p:attrNameLst>
                                      </p:cBhvr>
                                      <p:to>
                                        <p:strVal val="visible"/>
                                      </p:to>
                                    </p:set>
                                    <p:animEffect transition="in" filter="wipe(down)">
                                      <p:cBhvr>
                                        <p:cTn id="34" dur="250"/>
                                        <p:tgtEl>
                                          <p:spTgt spid="215"/>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nodeType="clickEffect">
                                  <p:stCondLst>
                                    <p:cond delay="0"/>
                                  </p:stCondLst>
                                  <p:childTnLst>
                                    <p:set>
                                      <p:cBhvr>
                                        <p:cTn id="38" dur="1" fill="hold">
                                          <p:stCondLst>
                                            <p:cond delay="0"/>
                                          </p:stCondLst>
                                        </p:cTn>
                                        <p:tgtEl>
                                          <p:spTgt spid="78"/>
                                        </p:tgtEl>
                                        <p:attrNameLst>
                                          <p:attrName>style.visibility</p:attrName>
                                        </p:attrNameLst>
                                      </p:cBhvr>
                                      <p:to>
                                        <p:strVal val="visible"/>
                                      </p:to>
                                    </p:set>
                                    <p:animEffect transition="in" filter="wipe(down)">
                                      <p:cBhvr>
                                        <p:cTn id="39" dur="500"/>
                                        <p:tgtEl>
                                          <p:spTgt spid="78"/>
                                        </p:tgtEl>
                                      </p:cBhvr>
                                    </p:animEffect>
                                  </p:childTnLst>
                                </p:cTn>
                              </p:par>
                            </p:childTnLst>
                          </p:cTn>
                        </p:par>
                        <p:par>
                          <p:cTn id="40" fill="hold">
                            <p:stCondLst>
                              <p:cond delay="500"/>
                            </p:stCondLst>
                            <p:childTnLst>
                              <p:par>
                                <p:cTn id="41" presetID="1" presetClass="entr" presetSubtype="0" fill="hold" grpId="0" nodeType="afterEffect">
                                  <p:stCondLst>
                                    <p:cond delay="0"/>
                                  </p:stCondLst>
                                  <p:childTnLst>
                                    <p:set>
                                      <p:cBhvr>
                                        <p:cTn id="42" dur="1" fill="hold">
                                          <p:stCondLst>
                                            <p:cond delay="0"/>
                                          </p:stCondLst>
                                        </p:cTn>
                                        <p:tgtEl>
                                          <p:spTgt spid="74"/>
                                        </p:tgtEl>
                                        <p:attrNameLst>
                                          <p:attrName>style.visibility</p:attrName>
                                        </p:attrNameLst>
                                      </p:cBhvr>
                                      <p:to>
                                        <p:strVal val="visible"/>
                                      </p:to>
                                    </p:set>
                                  </p:childTnLst>
                                </p:cTn>
                              </p:par>
                            </p:childTnLst>
                          </p:cTn>
                        </p:par>
                        <p:par>
                          <p:cTn id="43" fill="hold">
                            <p:stCondLst>
                              <p:cond delay="500"/>
                            </p:stCondLst>
                            <p:childTnLst>
                              <p:par>
                                <p:cTn id="44" presetID="1" presetClass="entr" presetSubtype="0" fill="hold" nodeType="afterEffect">
                                  <p:stCondLst>
                                    <p:cond delay="0"/>
                                  </p:stCondLst>
                                  <p:childTnLst>
                                    <p:set>
                                      <p:cBhvr>
                                        <p:cTn id="45" dur="1" fill="hold">
                                          <p:stCondLst>
                                            <p:cond delay="0"/>
                                          </p:stCondLst>
                                        </p:cTn>
                                        <p:tgtEl>
                                          <p:spTgt spid="7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P spid="6" grpId="0"/>
      <p:bldP spid="7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EE8234-41E7-869C-0E32-D03AE8910D65}"/>
            </a:ext>
          </a:extLst>
        </p:cNvPr>
        <p:cNvGrpSpPr/>
        <p:nvPr/>
      </p:nvGrpSpPr>
      <p:grpSpPr>
        <a:xfrm>
          <a:off x="0" y="0"/>
          <a:ext cx="0" cy="0"/>
          <a:chOff x="0" y="0"/>
          <a:chExt cx="0" cy="0"/>
        </a:xfrm>
      </p:grpSpPr>
      <p:grpSp>
        <p:nvGrpSpPr>
          <p:cNvPr id="5" name="Group 4">
            <a:extLst>
              <a:ext uri="{FF2B5EF4-FFF2-40B4-BE49-F238E27FC236}">
                <a16:creationId xmlns:a16="http://schemas.microsoft.com/office/drawing/2014/main" id="{23B473D3-EE6E-4569-4C03-E0BE7A8A6729}"/>
              </a:ext>
            </a:extLst>
          </p:cNvPr>
          <p:cNvGrpSpPr/>
          <p:nvPr/>
        </p:nvGrpSpPr>
        <p:grpSpPr>
          <a:xfrm>
            <a:off x="3381910" y="1594376"/>
            <a:ext cx="2123815" cy="3922131"/>
            <a:chOff x="3414760" y="1577951"/>
            <a:chExt cx="2123815" cy="3922131"/>
          </a:xfrm>
        </p:grpSpPr>
        <p:cxnSp>
          <p:nvCxnSpPr>
            <p:cNvPr id="6" name="Düz Bağlayıcı 440">
              <a:extLst>
                <a:ext uri="{FF2B5EF4-FFF2-40B4-BE49-F238E27FC236}">
                  <a16:creationId xmlns:a16="http://schemas.microsoft.com/office/drawing/2014/main" id="{475F60BA-92C8-0192-9367-C9A00971AA13}"/>
                </a:ext>
              </a:extLst>
            </p:cNvPr>
            <p:cNvCxnSpPr>
              <a:cxnSpLocks/>
            </p:cNvCxnSpPr>
            <p:nvPr/>
          </p:nvCxnSpPr>
          <p:spPr>
            <a:xfrm flipH="1">
              <a:off x="3434354" y="4113647"/>
              <a:ext cx="2000509" cy="0"/>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1" name="Düz Bağlayıcı 440">
              <a:extLst>
                <a:ext uri="{FF2B5EF4-FFF2-40B4-BE49-F238E27FC236}">
                  <a16:creationId xmlns:a16="http://schemas.microsoft.com/office/drawing/2014/main" id="{C3B10A93-68BF-6AFD-1BDB-B06A94C04103}"/>
                </a:ext>
              </a:extLst>
            </p:cNvPr>
            <p:cNvCxnSpPr>
              <a:cxnSpLocks/>
              <a:endCxn id="76" idx="0"/>
            </p:cNvCxnSpPr>
            <p:nvPr/>
          </p:nvCxnSpPr>
          <p:spPr>
            <a:xfrm flipV="1">
              <a:off x="5184318" y="3505480"/>
              <a:ext cx="0" cy="860911"/>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4" name="Düz Bağlayıcı 440">
              <a:extLst>
                <a:ext uri="{FF2B5EF4-FFF2-40B4-BE49-F238E27FC236}">
                  <a16:creationId xmlns:a16="http://schemas.microsoft.com/office/drawing/2014/main" id="{5973E97A-F2E0-62C9-9FE6-C55231FD1004}"/>
                </a:ext>
              </a:extLst>
            </p:cNvPr>
            <p:cNvCxnSpPr>
              <a:cxnSpLocks/>
            </p:cNvCxnSpPr>
            <p:nvPr/>
          </p:nvCxnSpPr>
          <p:spPr>
            <a:xfrm flipV="1">
              <a:off x="5175610" y="1607837"/>
              <a:ext cx="0" cy="787332"/>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20" name="Düz Bağlayıcı 440">
              <a:extLst>
                <a:ext uri="{FF2B5EF4-FFF2-40B4-BE49-F238E27FC236}">
                  <a16:creationId xmlns:a16="http://schemas.microsoft.com/office/drawing/2014/main" id="{E7A75FA4-6CE8-4BB2-E73B-FA8BCA4516B8}"/>
                </a:ext>
              </a:extLst>
            </p:cNvPr>
            <p:cNvCxnSpPr>
              <a:cxnSpLocks/>
              <a:stCxn id="29" idx="0"/>
            </p:cNvCxnSpPr>
            <p:nvPr/>
          </p:nvCxnSpPr>
          <p:spPr>
            <a:xfrm flipV="1">
              <a:off x="4685748" y="2747014"/>
              <a:ext cx="0" cy="1520396"/>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21" name="Düz Bağlayıcı 440">
              <a:extLst>
                <a:ext uri="{FF2B5EF4-FFF2-40B4-BE49-F238E27FC236}">
                  <a16:creationId xmlns:a16="http://schemas.microsoft.com/office/drawing/2014/main" id="{164BF34F-B91D-19D3-3482-BEB72918A4C5}"/>
                </a:ext>
              </a:extLst>
            </p:cNvPr>
            <p:cNvCxnSpPr>
              <a:cxnSpLocks/>
              <a:endCxn id="74" idx="0"/>
            </p:cNvCxnSpPr>
            <p:nvPr/>
          </p:nvCxnSpPr>
          <p:spPr>
            <a:xfrm flipV="1">
              <a:off x="4187175" y="3117118"/>
              <a:ext cx="0" cy="1249275"/>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22" name="Düz Bağlayıcı 440">
              <a:extLst>
                <a:ext uri="{FF2B5EF4-FFF2-40B4-BE49-F238E27FC236}">
                  <a16:creationId xmlns:a16="http://schemas.microsoft.com/office/drawing/2014/main" id="{2603B770-5047-DE97-802F-957FC9FF258C}"/>
                </a:ext>
              </a:extLst>
            </p:cNvPr>
            <p:cNvCxnSpPr>
              <a:cxnSpLocks/>
              <a:stCxn id="31" idx="0"/>
            </p:cNvCxnSpPr>
            <p:nvPr/>
          </p:nvCxnSpPr>
          <p:spPr>
            <a:xfrm flipH="1" flipV="1">
              <a:off x="3683241" y="2616416"/>
              <a:ext cx="5361" cy="1650994"/>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23" name="Düz Bağlayıcı 440">
              <a:extLst>
                <a:ext uri="{FF2B5EF4-FFF2-40B4-BE49-F238E27FC236}">
                  <a16:creationId xmlns:a16="http://schemas.microsoft.com/office/drawing/2014/main" id="{340DBD38-9634-D69F-2CF9-AFA1E43F8D4B}"/>
                </a:ext>
              </a:extLst>
            </p:cNvPr>
            <p:cNvCxnSpPr>
              <a:cxnSpLocks/>
            </p:cNvCxnSpPr>
            <p:nvPr/>
          </p:nvCxnSpPr>
          <p:spPr>
            <a:xfrm flipH="1">
              <a:off x="3434354" y="3717666"/>
              <a:ext cx="2000509" cy="0"/>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24" name="Oval 23">
              <a:extLst>
                <a:ext uri="{FF2B5EF4-FFF2-40B4-BE49-F238E27FC236}">
                  <a16:creationId xmlns:a16="http://schemas.microsoft.com/office/drawing/2014/main" id="{D4454314-D747-B432-60DB-8F1F355AF3A1}"/>
                </a:ext>
              </a:extLst>
            </p:cNvPr>
            <p:cNvSpPr/>
            <p:nvPr/>
          </p:nvSpPr>
          <p:spPr>
            <a:xfrm rot="10800000">
              <a:off x="5026383" y="3556285"/>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dirty="0"/>
            </a:p>
          </p:txBody>
        </p:sp>
        <p:sp>
          <p:nvSpPr>
            <p:cNvPr id="25" name="Oval 24">
              <a:extLst>
                <a:ext uri="{FF2B5EF4-FFF2-40B4-BE49-F238E27FC236}">
                  <a16:creationId xmlns:a16="http://schemas.microsoft.com/office/drawing/2014/main" id="{0B907504-D72F-82C8-2B15-09DE3542EDD1}"/>
                </a:ext>
              </a:extLst>
            </p:cNvPr>
            <p:cNvSpPr/>
            <p:nvPr/>
          </p:nvSpPr>
          <p:spPr>
            <a:xfrm rot="10800000">
              <a:off x="4527813" y="3556285"/>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6" name="Oval 25">
              <a:extLst>
                <a:ext uri="{FF2B5EF4-FFF2-40B4-BE49-F238E27FC236}">
                  <a16:creationId xmlns:a16="http://schemas.microsoft.com/office/drawing/2014/main" id="{C642E4C1-14FC-4D5B-F0C3-9A0EC96CAB2C}"/>
                </a:ext>
              </a:extLst>
            </p:cNvPr>
            <p:cNvSpPr/>
            <p:nvPr/>
          </p:nvSpPr>
          <p:spPr>
            <a:xfrm rot="10800000">
              <a:off x="4029241" y="3556285"/>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7" name="Oval 26">
              <a:extLst>
                <a:ext uri="{FF2B5EF4-FFF2-40B4-BE49-F238E27FC236}">
                  <a16:creationId xmlns:a16="http://schemas.microsoft.com/office/drawing/2014/main" id="{974CABC8-3761-A216-F02D-65897BC9A12A}"/>
                </a:ext>
              </a:extLst>
            </p:cNvPr>
            <p:cNvSpPr/>
            <p:nvPr/>
          </p:nvSpPr>
          <p:spPr>
            <a:xfrm rot="10800000">
              <a:off x="3530667" y="3556285"/>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8" name="Oval 27">
              <a:extLst>
                <a:ext uri="{FF2B5EF4-FFF2-40B4-BE49-F238E27FC236}">
                  <a16:creationId xmlns:a16="http://schemas.microsoft.com/office/drawing/2014/main" id="{47C09C5F-0B37-44B9-07C5-2787B6B643EF}"/>
                </a:ext>
              </a:extLst>
            </p:cNvPr>
            <p:cNvSpPr/>
            <p:nvPr/>
          </p:nvSpPr>
          <p:spPr>
            <a:xfrm rot="10800000">
              <a:off x="5026383" y="3944649"/>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9" name="Oval 28">
              <a:extLst>
                <a:ext uri="{FF2B5EF4-FFF2-40B4-BE49-F238E27FC236}">
                  <a16:creationId xmlns:a16="http://schemas.microsoft.com/office/drawing/2014/main" id="{C8FAC3E9-13C7-6C89-AA2C-893B80762043}"/>
                </a:ext>
              </a:extLst>
            </p:cNvPr>
            <p:cNvSpPr/>
            <p:nvPr/>
          </p:nvSpPr>
          <p:spPr>
            <a:xfrm rot="10800000">
              <a:off x="4527813" y="3944649"/>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0" name="Oval 29">
              <a:extLst>
                <a:ext uri="{FF2B5EF4-FFF2-40B4-BE49-F238E27FC236}">
                  <a16:creationId xmlns:a16="http://schemas.microsoft.com/office/drawing/2014/main" id="{7DCB4192-1821-371E-536B-EB2A2E1C9442}"/>
                </a:ext>
              </a:extLst>
            </p:cNvPr>
            <p:cNvSpPr/>
            <p:nvPr/>
          </p:nvSpPr>
          <p:spPr>
            <a:xfrm rot="10800000">
              <a:off x="4029241" y="3944649"/>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1" name="Oval 30">
              <a:extLst>
                <a:ext uri="{FF2B5EF4-FFF2-40B4-BE49-F238E27FC236}">
                  <a16:creationId xmlns:a16="http://schemas.microsoft.com/office/drawing/2014/main" id="{C33193B2-FB22-339C-183C-D611D27572D2}"/>
                </a:ext>
              </a:extLst>
            </p:cNvPr>
            <p:cNvSpPr/>
            <p:nvPr/>
          </p:nvSpPr>
          <p:spPr>
            <a:xfrm rot="10800000">
              <a:off x="3530667" y="3944649"/>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32" name="Düz Bağlayıcı 440">
              <a:extLst>
                <a:ext uri="{FF2B5EF4-FFF2-40B4-BE49-F238E27FC236}">
                  <a16:creationId xmlns:a16="http://schemas.microsoft.com/office/drawing/2014/main" id="{67EE3C01-B049-B6F4-F099-E201785C09D7}"/>
                </a:ext>
              </a:extLst>
            </p:cNvPr>
            <p:cNvCxnSpPr>
              <a:cxnSpLocks/>
            </p:cNvCxnSpPr>
            <p:nvPr/>
          </p:nvCxnSpPr>
          <p:spPr>
            <a:xfrm flipV="1">
              <a:off x="4685748" y="2839184"/>
              <a:ext cx="0" cy="645522"/>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35" name="Düz Bağlayıcı 440">
              <a:extLst>
                <a:ext uri="{FF2B5EF4-FFF2-40B4-BE49-F238E27FC236}">
                  <a16:creationId xmlns:a16="http://schemas.microsoft.com/office/drawing/2014/main" id="{71A862D2-3FD6-B4A8-684E-A22EC210AA80}"/>
                </a:ext>
              </a:extLst>
            </p:cNvPr>
            <p:cNvCxnSpPr>
              <a:cxnSpLocks/>
            </p:cNvCxnSpPr>
            <p:nvPr/>
          </p:nvCxnSpPr>
          <p:spPr>
            <a:xfrm flipV="1">
              <a:off x="4187175" y="2839184"/>
              <a:ext cx="0" cy="645522"/>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56" name="Düz Bağlayıcı 440">
              <a:extLst>
                <a:ext uri="{FF2B5EF4-FFF2-40B4-BE49-F238E27FC236}">
                  <a16:creationId xmlns:a16="http://schemas.microsoft.com/office/drawing/2014/main" id="{6A649959-7D94-D245-30D4-21077619C182}"/>
                </a:ext>
              </a:extLst>
            </p:cNvPr>
            <p:cNvCxnSpPr>
              <a:cxnSpLocks/>
            </p:cNvCxnSpPr>
            <p:nvPr/>
          </p:nvCxnSpPr>
          <p:spPr>
            <a:xfrm flipV="1">
              <a:off x="3688602" y="2839184"/>
              <a:ext cx="0" cy="645522"/>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60" name="Düz Bağlayıcı 440">
              <a:extLst>
                <a:ext uri="{FF2B5EF4-FFF2-40B4-BE49-F238E27FC236}">
                  <a16:creationId xmlns:a16="http://schemas.microsoft.com/office/drawing/2014/main" id="{29B4C091-2903-37A2-6F06-224D8528A1B0}"/>
                </a:ext>
              </a:extLst>
            </p:cNvPr>
            <p:cNvCxnSpPr>
              <a:cxnSpLocks/>
            </p:cNvCxnSpPr>
            <p:nvPr/>
          </p:nvCxnSpPr>
          <p:spPr>
            <a:xfrm flipH="1">
              <a:off x="3434354" y="3351717"/>
              <a:ext cx="2000509" cy="0"/>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65" name="Düz Bağlayıcı 440">
              <a:extLst>
                <a:ext uri="{FF2B5EF4-FFF2-40B4-BE49-F238E27FC236}">
                  <a16:creationId xmlns:a16="http://schemas.microsoft.com/office/drawing/2014/main" id="{968C6B35-F736-46EE-1D53-DAC5B601314E}"/>
                </a:ext>
              </a:extLst>
            </p:cNvPr>
            <p:cNvCxnSpPr>
              <a:cxnSpLocks/>
            </p:cNvCxnSpPr>
            <p:nvPr/>
          </p:nvCxnSpPr>
          <p:spPr>
            <a:xfrm flipV="1">
              <a:off x="5184318" y="2824241"/>
              <a:ext cx="0" cy="645522"/>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70" name="Düz Bağlayıcı 440">
              <a:extLst>
                <a:ext uri="{FF2B5EF4-FFF2-40B4-BE49-F238E27FC236}">
                  <a16:creationId xmlns:a16="http://schemas.microsoft.com/office/drawing/2014/main" id="{DEB91A16-017B-08A3-FAA6-A8C05D324E82}"/>
                </a:ext>
              </a:extLst>
            </p:cNvPr>
            <p:cNvCxnSpPr>
              <a:cxnSpLocks/>
            </p:cNvCxnSpPr>
            <p:nvPr/>
          </p:nvCxnSpPr>
          <p:spPr>
            <a:xfrm flipH="1">
              <a:off x="3434354" y="2955737"/>
              <a:ext cx="2000509" cy="0"/>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72" name="Oval 71">
              <a:extLst>
                <a:ext uri="{FF2B5EF4-FFF2-40B4-BE49-F238E27FC236}">
                  <a16:creationId xmlns:a16="http://schemas.microsoft.com/office/drawing/2014/main" id="{6A487833-7DD5-2474-BF47-C078315C76EA}"/>
                </a:ext>
              </a:extLst>
            </p:cNvPr>
            <p:cNvSpPr/>
            <p:nvPr/>
          </p:nvSpPr>
          <p:spPr>
            <a:xfrm rot="10800000">
              <a:off x="5026383" y="2794357"/>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dirty="0"/>
            </a:p>
          </p:txBody>
        </p:sp>
        <p:sp>
          <p:nvSpPr>
            <p:cNvPr id="73" name="Oval 72">
              <a:extLst>
                <a:ext uri="{FF2B5EF4-FFF2-40B4-BE49-F238E27FC236}">
                  <a16:creationId xmlns:a16="http://schemas.microsoft.com/office/drawing/2014/main" id="{43247EFB-AAA8-50A5-1D8F-73847B859AB6}"/>
                </a:ext>
              </a:extLst>
            </p:cNvPr>
            <p:cNvSpPr/>
            <p:nvPr/>
          </p:nvSpPr>
          <p:spPr>
            <a:xfrm rot="10800000">
              <a:off x="4527813" y="2794357"/>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74" name="Oval 73">
              <a:extLst>
                <a:ext uri="{FF2B5EF4-FFF2-40B4-BE49-F238E27FC236}">
                  <a16:creationId xmlns:a16="http://schemas.microsoft.com/office/drawing/2014/main" id="{48327217-DE1F-9449-D8A1-69F622695A34}"/>
                </a:ext>
              </a:extLst>
            </p:cNvPr>
            <p:cNvSpPr/>
            <p:nvPr/>
          </p:nvSpPr>
          <p:spPr>
            <a:xfrm rot="10800000">
              <a:off x="4029241" y="2794357"/>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75" name="Oval 74">
              <a:extLst>
                <a:ext uri="{FF2B5EF4-FFF2-40B4-BE49-F238E27FC236}">
                  <a16:creationId xmlns:a16="http://schemas.microsoft.com/office/drawing/2014/main" id="{A2A0B488-BBCF-D694-3389-EDC312E9C266}"/>
                </a:ext>
              </a:extLst>
            </p:cNvPr>
            <p:cNvSpPr/>
            <p:nvPr/>
          </p:nvSpPr>
          <p:spPr>
            <a:xfrm rot="10800000">
              <a:off x="3530667" y="2794357"/>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76" name="Oval 75">
              <a:extLst>
                <a:ext uri="{FF2B5EF4-FFF2-40B4-BE49-F238E27FC236}">
                  <a16:creationId xmlns:a16="http://schemas.microsoft.com/office/drawing/2014/main" id="{81ECF627-99C0-0104-C9B4-97B762279E09}"/>
                </a:ext>
              </a:extLst>
            </p:cNvPr>
            <p:cNvSpPr/>
            <p:nvPr/>
          </p:nvSpPr>
          <p:spPr>
            <a:xfrm rot="10800000">
              <a:off x="5026383" y="3182719"/>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77" name="Oval 76">
              <a:extLst>
                <a:ext uri="{FF2B5EF4-FFF2-40B4-BE49-F238E27FC236}">
                  <a16:creationId xmlns:a16="http://schemas.microsoft.com/office/drawing/2014/main" id="{03E61A8F-A5B6-210F-AD2B-8040A84A3D41}"/>
                </a:ext>
              </a:extLst>
            </p:cNvPr>
            <p:cNvSpPr/>
            <p:nvPr/>
          </p:nvSpPr>
          <p:spPr>
            <a:xfrm rot="10800000">
              <a:off x="4527813" y="3182719"/>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79" name="Oval 78">
              <a:extLst>
                <a:ext uri="{FF2B5EF4-FFF2-40B4-BE49-F238E27FC236}">
                  <a16:creationId xmlns:a16="http://schemas.microsoft.com/office/drawing/2014/main" id="{A0C27AF8-470A-E933-1927-C6714AC06323}"/>
                </a:ext>
              </a:extLst>
            </p:cNvPr>
            <p:cNvSpPr/>
            <p:nvPr/>
          </p:nvSpPr>
          <p:spPr>
            <a:xfrm rot="10800000">
              <a:off x="4029241" y="3182719"/>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80" name="Oval 79">
              <a:extLst>
                <a:ext uri="{FF2B5EF4-FFF2-40B4-BE49-F238E27FC236}">
                  <a16:creationId xmlns:a16="http://schemas.microsoft.com/office/drawing/2014/main" id="{B85F8428-7D6B-DF20-42B2-4E483577CD25}"/>
                </a:ext>
              </a:extLst>
            </p:cNvPr>
            <p:cNvSpPr/>
            <p:nvPr/>
          </p:nvSpPr>
          <p:spPr>
            <a:xfrm rot="10800000">
              <a:off x="3530667" y="3182719"/>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81" name="Düz Bağlayıcı 440">
              <a:extLst>
                <a:ext uri="{FF2B5EF4-FFF2-40B4-BE49-F238E27FC236}">
                  <a16:creationId xmlns:a16="http://schemas.microsoft.com/office/drawing/2014/main" id="{B4D9D58A-2581-8F43-80A3-4398A2137FED}"/>
                </a:ext>
              </a:extLst>
            </p:cNvPr>
            <p:cNvCxnSpPr>
              <a:cxnSpLocks/>
            </p:cNvCxnSpPr>
            <p:nvPr/>
          </p:nvCxnSpPr>
          <p:spPr>
            <a:xfrm flipV="1">
              <a:off x="4677041" y="4678239"/>
              <a:ext cx="0" cy="801069"/>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82" name="Düz Bağlayıcı 440">
              <a:extLst>
                <a:ext uri="{FF2B5EF4-FFF2-40B4-BE49-F238E27FC236}">
                  <a16:creationId xmlns:a16="http://schemas.microsoft.com/office/drawing/2014/main" id="{283458D8-6E4C-D08F-F37A-D86FB3E7D33D}"/>
                </a:ext>
              </a:extLst>
            </p:cNvPr>
            <p:cNvCxnSpPr>
              <a:cxnSpLocks/>
            </p:cNvCxnSpPr>
            <p:nvPr/>
          </p:nvCxnSpPr>
          <p:spPr>
            <a:xfrm flipV="1">
              <a:off x="4178468" y="4833786"/>
              <a:ext cx="0" cy="645522"/>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83" name="Düz Bağlayıcı 440">
              <a:extLst>
                <a:ext uri="{FF2B5EF4-FFF2-40B4-BE49-F238E27FC236}">
                  <a16:creationId xmlns:a16="http://schemas.microsoft.com/office/drawing/2014/main" id="{46689F85-3A2C-17F1-A5B4-02FB511D9F3C}"/>
                </a:ext>
              </a:extLst>
            </p:cNvPr>
            <p:cNvCxnSpPr>
              <a:cxnSpLocks/>
            </p:cNvCxnSpPr>
            <p:nvPr/>
          </p:nvCxnSpPr>
          <p:spPr>
            <a:xfrm flipV="1">
              <a:off x="3679895" y="4694246"/>
              <a:ext cx="0" cy="785062"/>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84" name="Düz Bağlayıcı 440">
              <a:extLst>
                <a:ext uri="{FF2B5EF4-FFF2-40B4-BE49-F238E27FC236}">
                  <a16:creationId xmlns:a16="http://schemas.microsoft.com/office/drawing/2014/main" id="{8B68A19C-7B88-8DD9-32D1-BF69FC984EF3}"/>
                </a:ext>
              </a:extLst>
            </p:cNvPr>
            <p:cNvCxnSpPr>
              <a:cxnSpLocks/>
            </p:cNvCxnSpPr>
            <p:nvPr/>
          </p:nvCxnSpPr>
          <p:spPr>
            <a:xfrm flipH="1">
              <a:off x="3425647" y="5346319"/>
              <a:ext cx="2000509" cy="0"/>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85" name="Düz Bağlayıcı 440">
              <a:extLst>
                <a:ext uri="{FF2B5EF4-FFF2-40B4-BE49-F238E27FC236}">
                  <a16:creationId xmlns:a16="http://schemas.microsoft.com/office/drawing/2014/main" id="{054D5010-5A38-2A12-6CFD-C425D5705500}"/>
                </a:ext>
              </a:extLst>
            </p:cNvPr>
            <p:cNvCxnSpPr>
              <a:cxnSpLocks/>
            </p:cNvCxnSpPr>
            <p:nvPr/>
          </p:nvCxnSpPr>
          <p:spPr>
            <a:xfrm flipV="1">
              <a:off x="5175610" y="4818843"/>
              <a:ext cx="0" cy="645522"/>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86" name="Düz Bağlayıcı 440">
              <a:extLst>
                <a:ext uri="{FF2B5EF4-FFF2-40B4-BE49-F238E27FC236}">
                  <a16:creationId xmlns:a16="http://schemas.microsoft.com/office/drawing/2014/main" id="{F2484E6D-121C-A25E-AEC3-D29AA20AFAD7}"/>
                </a:ext>
              </a:extLst>
            </p:cNvPr>
            <p:cNvCxnSpPr>
              <a:cxnSpLocks/>
            </p:cNvCxnSpPr>
            <p:nvPr/>
          </p:nvCxnSpPr>
          <p:spPr>
            <a:xfrm flipH="1">
              <a:off x="3425647" y="4950338"/>
              <a:ext cx="2000509" cy="0"/>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87" name="Oval 86">
              <a:extLst>
                <a:ext uri="{FF2B5EF4-FFF2-40B4-BE49-F238E27FC236}">
                  <a16:creationId xmlns:a16="http://schemas.microsoft.com/office/drawing/2014/main" id="{8A47F06E-14ED-DFB8-33A6-2D71851CED7E}"/>
                </a:ext>
              </a:extLst>
            </p:cNvPr>
            <p:cNvSpPr/>
            <p:nvPr/>
          </p:nvSpPr>
          <p:spPr>
            <a:xfrm rot="10800000">
              <a:off x="5017676" y="4788957"/>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dirty="0"/>
            </a:p>
          </p:txBody>
        </p:sp>
        <p:sp>
          <p:nvSpPr>
            <p:cNvPr id="88" name="Oval 87">
              <a:extLst>
                <a:ext uri="{FF2B5EF4-FFF2-40B4-BE49-F238E27FC236}">
                  <a16:creationId xmlns:a16="http://schemas.microsoft.com/office/drawing/2014/main" id="{D6094A0C-47CD-31A3-66B8-0089345A34E1}"/>
                </a:ext>
              </a:extLst>
            </p:cNvPr>
            <p:cNvSpPr/>
            <p:nvPr/>
          </p:nvSpPr>
          <p:spPr>
            <a:xfrm rot="10800000">
              <a:off x="4519105" y="4788957"/>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56" name="Oval 155">
              <a:extLst>
                <a:ext uri="{FF2B5EF4-FFF2-40B4-BE49-F238E27FC236}">
                  <a16:creationId xmlns:a16="http://schemas.microsoft.com/office/drawing/2014/main" id="{DF6D7FED-765A-C491-C977-E8A3B0FB56B2}"/>
                </a:ext>
              </a:extLst>
            </p:cNvPr>
            <p:cNvSpPr/>
            <p:nvPr/>
          </p:nvSpPr>
          <p:spPr>
            <a:xfrm rot="10800000">
              <a:off x="4020533" y="4788957"/>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57" name="Oval 156">
              <a:extLst>
                <a:ext uri="{FF2B5EF4-FFF2-40B4-BE49-F238E27FC236}">
                  <a16:creationId xmlns:a16="http://schemas.microsoft.com/office/drawing/2014/main" id="{CC83D273-6C07-8BCB-50C1-B262CC6EB293}"/>
                </a:ext>
              </a:extLst>
            </p:cNvPr>
            <p:cNvSpPr/>
            <p:nvPr/>
          </p:nvSpPr>
          <p:spPr>
            <a:xfrm rot="10800000">
              <a:off x="3521960" y="4788957"/>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58" name="Oval 157">
              <a:extLst>
                <a:ext uri="{FF2B5EF4-FFF2-40B4-BE49-F238E27FC236}">
                  <a16:creationId xmlns:a16="http://schemas.microsoft.com/office/drawing/2014/main" id="{5E1F69BE-57B6-377E-3D13-2839B70E348D}"/>
                </a:ext>
              </a:extLst>
            </p:cNvPr>
            <p:cNvSpPr/>
            <p:nvPr/>
          </p:nvSpPr>
          <p:spPr>
            <a:xfrm rot="10800000">
              <a:off x="5017676" y="5177321"/>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59" name="Oval 158">
              <a:extLst>
                <a:ext uri="{FF2B5EF4-FFF2-40B4-BE49-F238E27FC236}">
                  <a16:creationId xmlns:a16="http://schemas.microsoft.com/office/drawing/2014/main" id="{F5F62B71-DF6B-5C21-FEE7-88CBD8B3288B}"/>
                </a:ext>
              </a:extLst>
            </p:cNvPr>
            <p:cNvSpPr/>
            <p:nvPr/>
          </p:nvSpPr>
          <p:spPr>
            <a:xfrm rot="10800000">
              <a:off x="4519105" y="5177321"/>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60" name="Oval 159">
              <a:extLst>
                <a:ext uri="{FF2B5EF4-FFF2-40B4-BE49-F238E27FC236}">
                  <a16:creationId xmlns:a16="http://schemas.microsoft.com/office/drawing/2014/main" id="{BDFE757A-8AD4-8275-4B6F-EDCE8A7C53D5}"/>
                </a:ext>
              </a:extLst>
            </p:cNvPr>
            <p:cNvSpPr/>
            <p:nvPr/>
          </p:nvSpPr>
          <p:spPr>
            <a:xfrm rot="10800000">
              <a:off x="4020533" y="5177321"/>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62" name="Oval 161">
              <a:extLst>
                <a:ext uri="{FF2B5EF4-FFF2-40B4-BE49-F238E27FC236}">
                  <a16:creationId xmlns:a16="http://schemas.microsoft.com/office/drawing/2014/main" id="{CE97C201-9EA5-A126-2888-DEA501ACB77A}"/>
                </a:ext>
              </a:extLst>
            </p:cNvPr>
            <p:cNvSpPr/>
            <p:nvPr/>
          </p:nvSpPr>
          <p:spPr>
            <a:xfrm rot="10800000">
              <a:off x="3521960" y="5177321"/>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163" name="Düz Bağlayıcı 440">
              <a:extLst>
                <a:ext uri="{FF2B5EF4-FFF2-40B4-BE49-F238E27FC236}">
                  <a16:creationId xmlns:a16="http://schemas.microsoft.com/office/drawing/2014/main" id="{FF10BF8D-B253-8DBA-0556-4DC738E3E9B9}"/>
                </a:ext>
              </a:extLst>
            </p:cNvPr>
            <p:cNvCxnSpPr>
              <a:cxnSpLocks/>
            </p:cNvCxnSpPr>
            <p:nvPr/>
          </p:nvCxnSpPr>
          <p:spPr>
            <a:xfrm flipV="1">
              <a:off x="4677041" y="1622779"/>
              <a:ext cx="0" cy="645522"/>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64" name="Düz Bağlayıcı 440">
              <a:extLst>
                <a:ext uri="{FF2B5EF4-FFF2-40B4-BE49-F238E27FC236}">
                  <a16:creationId xmlns:a16="http://schemas.microsoft.com/office/drawing/2014/main" id="{71BD5ED8-34D1-2CD4-C956-0FCEB9B43C90}"/>
                </a:ext>
              </a:extLst>
            </p:cNvPr>
            <p:cNvCxnSpPr>
              <a:cxnSpLocks/>
            </p:cNvCxnSpPr>
            <p:nvPr/>
          </p:nvCxnSpPr>
          <p:spPr>
            <a:xfrm flipV="1">
              <a:off x="4178468" y="1622779"/>
              <a:ext cx="0" cy="772389"/>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65" name="Düz Bağlayıcı 440">
              <a:extLst>
                <a:ext uri="{FF2B5EF4-FFF2-40B4-BE49-F238E27FC236}">
                  <a16:creationId xmlns:a16="http://schemas.microsoft.com/office/drawing/2014/main" id="{A8945C46-217F-E2A5-4B2D-84CC08602E07}"/>
                </a:ext>
              </a:extLst>
            </p:cNvPr>
            <p:cNvCxnSpPr>
              <a:cxnSpLocks/>
            </p:cNvCxnSpPr>
            <p:nvPr/>
          </p:nvCxnSpPr>
          <p:spPr>
            <a:xfrm flipV="1">
              <a:off x="3679895" y="1622779"/>
              <a:ext cx="0" cy="645522"/>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66" name="Düz Bağlayıcı 440">
              <a:extLst>
                <a:ext uri="{FF2B5EF4-FFF2-40B4-BE49-F238E27FC236}">
                  <a16:creationId xmlns:a16="http://schemas.microsoft.com/office/drawing/2014/main" id="{5F3AD0DC-4DB8-1CFB-CF59-66A0AAA5BB93}"/>
                </a:ext>
              </a:extLst>
            </p:cNvPr>
            <p:cNvCxnSpPr>
              <a:cxnSpLocks/>
            </p:cNvCxnSpPr>
            <p:nvPr/>
          </p:nvCxnSpPr>
          <p:spPr>
            <a:xfrm flipH="1">
              <a:off x="3425647" y="2135312"/>
              <a:ext cx="2000509" cy="0"/>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68" name="Düz Bağlayıcı 440">
              <a:extLst>
                <a:ext uri="{FF2B5EF4-FFF2-40B4-BE49-F238E27FC236}">
                  <a16:creationId xmlns:a16="http://schemas.microsoft.com/office/drawing/2014/main" id="{B25C5365-1339-E993-ABDB-AABCA99FBCB3}"/>
                </a:ext>
              </a:extLst>
            </p:cNvPr>
            <p:cNvCxnSpPr>
              <a:cxnSpLocks/>
            </p:cNvCxnSpPr>
            <p:nvPr/>
          </p:nvCxnSpPr>
          <p:spPr>
            <a:xfrm flipH="1">
              <a:off x="3425647" y="1739332"/>
              <a:ext cx="2000509" cy="0"/>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169" name="Oval 168">
              <a:extLst>
                <a:ext uri="{FF2B5EF4-FFF2-40B4-BE49-F238E27FC236}">
                  <a16:creationId xmlns:a16="http://schemas.microsoft.com/office/drawing/2014/main" id="{8D6A47BA-5CEB-CFCA-D97C-8A637AA654B8}"/>
                </a:ext>
              </a:extLst>
            </p:cNvPr>
            <p:cNvSpPr/>
            <p:nvPr/>
          </p:nvSpPr>
          <p:spPr>
            <a:xfrm rot="10800000">
              <a:off x="5017676" y="1577951"/>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dirty="0"/>
            </a:p>
          </p:txBody>
        </p:sp>
        <p:sp>
          <p:nvSpPr>
            <p:cNvPr id="170" name="Oval 169">
              <a:extLst>
                <a:ext uri="{FF2B5EF4-FFF2-40B4-BE49-F238E27FC236}">
                  <a16:creationId xmlns:a16="http://schemas.microsoft.com/office/drawing/2014/main" id="{B0C279BC-6A43-0849-0BF7-DEF5080C74F3}"/>
                </a:ext>
              </a:extLst>
            </p:cNvPr>
            <p:cNvSpPr/>
            <p:nvPr/>
          </p:nvSpPr>
          <p:spPr>
            <a:xfrm rot="10800000">
              <a:off x="4519105" y="1577951"/>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71" name="Oval 170">
              <a:extLst>
                <a:ext uri="{FF2B5EF4-FFF2-40B4-BE49-F238E27FC236}">
                  <a16:creationId xmlns:a16="http://schemas.microsoft.com/office/drawing/2014/main" id="{D3326F4A-0BF8-4E37-9BF2-B872554C7D95}"/>
                </a:ext>
              </a:extLst>
            </p:cNvPr>
            <p:cNvSpPr/>
            <p:nvPr/>
          </p:nvSpPr>
          <p:spPr>
            <a:xfrm rot="10800000">
              <a:off x="4020533" y="1577951"/>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72" name="Oval 171">
              <a:extLst>
                <a:ext uri="{FF2B5EF4-FFF2-40B4-BE49-F238E27FC236}">
                  <a16:creationId xmlns:a16="http://schemas.microsoft.com/office/drawing/2014/main" id="{C9FA003F-D019-FF61-2537-D384E7ECE706}"/>
                </a:ext>
              </a:extLst>
            </p:cNvPr>
            <p:cNvSpPr/>
            <p:nvPr/>
          </p:nvSpPr>
          <p:spPr>
            <a:xfrm rot="10800000">
              <a:off x="3521960" y="1577951"/>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74" name="Oval 173">
              <a:extLst>
                <a:ext uri="{FF2B5EF4-FFF2-40B4-BE49-F238E27FC236}">
                  <a16:creationId xmlns:a16="http://schemas.microsoft.com/office/drawing/2014/main" id="{CE8454C9-94BF-DABD-CCCD-95AC943F8E2E}"/>
                </a:ext>
              </a:extLst>
            </p:cNvPr>
            <p:cNvSpPr/>
            <p:nvPr/>
          </p:nvSpPr>
          <p:spPr>
            <a:xfrm rot="10800000">
              <a:off x="5017676" y="1966315"/>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75" name="Oval 174">
              <a:extLst>
                <a:ext uri="{FF2B5EF4-FFF2-40B4-BE49-F238E27FC236}">
                  <a16:creationId xmlns:a16="http://schemas.microsoft.com/office/drawing/2014/main" id="{7218EFE3-969B-84B1-950E-876968E9968B}"/>
                </a:ext>
              </a:extLst>
            </p:cNvPr>
            <p:cNvSpPr/>
            <p:nvPr/>
          </p:nvSpPr>
          <p:spPr>
            <a:xfrm rot="10800000">
              <a:off x="4519105" y="1966315"/>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76" name="Oval 175">
              <a:extLst>
                <a:ext uri="{FF2B5EF4-FFF2-40B4-BE49-F238E27FC236}">
                  <a16:creationId xmlns:a16="http://schemas.microsoft.com/office/drawing/2014/main" id="{7317A83F-06E8-4538-81E5-2A678F382CDF}"/>
                </a:ext>
              </a:extLst>
            </p:cNvPr>
            <p:cNvSpPr/>
            <p:nvPr/>
          </p:nvSpPr>
          <p:spPr>
            <a:xfrm rot="10800000">
              <a:off x="4020533" y="1966315"/>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77" name="Oval 176">
              <a:extLst>
                <a:ext uri="{FF2B5EF4-FFF2-40B4-BE49-F238E27FC236}">
                  <a16:creationId xmlns:a16="http://schemas.microsoft.com/office/drawing/2014/main" id="{527FBCD9-3D92-FA15-EC0D-0CFE67D660C6}"/>
                </a:ext>
              </a:extLst>
            </p:cNvPr>
            <p:cNvSpPr/>
            <p:nvPr/>
          </p:nvSpPr>
          <p:spPr>
            <a:xfrm rot="10800000">
              <a:off x="3521960" y="1966315"/>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79" name="Dikdörtgen 256">
              <a:extLst>
                <a:ext uri="{FF2B5EF4-FFF2-40B4-BE49-F238E27FC236}">
                  <a16:creationId xmlns:a16="http://schemas.microsoft.com/office/drawing/2014/main" id="{4F90EC77-3773-3C6B-7ACA-E975CC392934}"/>
                </a:ext>
              </a:extLst>
            </p:cNvPr>
            <p:cNvSpPr/>
            <p:nvPr/>
          </p:nvSpPr>
          <p:spPr>
            <a:xfrm>
              <a:off x="4523281" y="4336655"/>
              <a:ext cx="911582" cy="365760"/>
            </a:xfrm>
            <a:prstGeom prst="roundRect">
              <a:avLst/>
            </a:prstGeom>
            <a:solidFill>
              <a:schemeClr val="accent5"/>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bg1"/>
                </a:solidFill>
                <a:latin typeface="Aptos Display" panose="020B0004020202020204" pitchFamily="34" charset="0"/>
                <a:ea typeface="Cascadia Mono" panose="020B0609020000020004" pitchFamily="49" charset="0"/>
                <a:cs typeface="Cascadia Mono" panose="020B0609020000020004" pitchFamily="49" charset="0"/>
              </a:endParaRPr>
            </a:p>
          </p:txBody>
        </p:sp>
        <p:sp>
          <p:nvSpPr>
            <p:cNvPr id="180" name="Dikdörtgen 256">
              <a:extLst>
                <a:ext uri="{FF2B5EF4-FFF2-40B4-BE49-F238E27FC236}">
                  <a16:creationId xmlns:a16="http://schemas.microsoft.com/office/drawing/2014/main" id="{401406CF-AC55-D76A-2FD7-4222A6CA95FA}"/>
                </a:ext>
              </a:extLst>
            </p:cNvPr>
            <p:cNvSpPr/>
            <p:nvPr/>
          </p:nvSpPr>
          <p:spPr>
            <a:xfrm>
              <a:off x="3471199" y="4336655"/>
              <a:ext cx="911582" cy="365760"/>
            </a:xfrm>
            <a:prstGeom prst="roundRect">
              <a:avLst/>
            </a:prstGeom>
            <a:solidFill>
              <a:schemeClr val="accent5"/>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b="1" dirty="0">
                <a:solidFill>
                  <a:schemeClr val="bg1"/>
                </a:solidFill>
                <a:latin typeface="Aptos Display" panose="020B0004020202020204" pitchFamily="34" charset="0"/>
                <a:ea typeface="Cascadia Mono" panose="020B0609020000020004" pitchFamily="49" charset="0"/>
                <a:cs typeface="Cascadia Mono" panose="020B0609020000020004" pitchFamily="49" charset="0"/>
              </a:endParaRPr>
            </a:p>
          </p:txBody>
        </p:sp>
        <p:sp>
          <p:nvSpPr>
            <p:cNvPr id="181" name="Dikdörtgen 256">
              <a:extLst>
                <a:ext uri="{FF2B5EF4-FFF2-40B4-BE49-F238E27FC236}">
                  <a16:creationId xmlns:a16="http://schemas.microsoft.com/office/drawing/2014/main" id="{0C94804F-59D0-2EFD-7EC7-CCFEBB0D3DC9}"/>
                </a:ext>
              </a:extLst>
            </p:cNvPr>
            <p:cNvSpPr/>
            <p:nvPr/>
          </p:nvSpPr>
          <p:spPr>
            <a:xfrm>
              <a:off x="4523281" y="2364863"/>
              <a:ext cx="911582" cy="365760"/>
            </a:xfrm>
            <a:prstGeom prst="roundRect">
              <a:avLst/>
            </a:prstGeom>
            <a:solidFill>
              <a:schemeClr val="accent5"/>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bg1"/>
                </a:solidFill>
                <a:latin typeface="Aptos Display" panose="020B0004020202020204" pitchFamily="34" charset="0"/>
                <a:ea typeface="Cascadia Mono" panose="020B0609020000020004" pitchFamily="49" charset="0"/>
                <a:cs typeface="Cascadia Mono" panose="020B0609020000020004" pitchFamily="49" charset="0"/>
              </a:endParaRPr>
            </a:p>
          </p:txBody>
        </p:sp>
        <p:sp>
          <p:nvSpPr>
            <p:cNvPr id="182" name="Dikdörtgen 256">
              <a:extLst>
                <a:ext uri="{FF2B5EF4-FFF2-40B4-BE49-F238E27FC236}">
                  <a16:creationId xmlns:a16="http://schemas.microsoft.com/office/drawing/2014/main" id="{0DE5464C-698E-4F6F-C4ED-DAFF5617AC81}"/>
                </a:ext>
              </a:extLst>
            </p:cNvPr>
            <p:cNvSpPr/>
            <p:nvPr/>
          </p:nvSpPr>
          <p:spPr>
            <a:xfrm>
              <a:off x="3471702" y="2366507"/>
              <a:ext cx="911582" cy="365760"/>
            </a:xfrm>
            <a:prstGeom prst="roundRect">
              <a:avLst/>
            </a:prstGeom>
            <a:solidFill>
              <a:schemeClr val="accent5"/>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b="1" dirty="0">
                <a:solidFill>
                  <a:schemeClr val="bg1"/>
                </a:solidFill>
                <a:latin typeface="Aptos Display" panose="020B0004020202020204" pitchFamily="34" charset="0"/>
                <a:ea typeface="Cascadia Mono" panose="020B0609020000020004" pitchFamily="49" charset="0"/>
                <a:cs typeface="Cascadia Mono" panose="020B0609020000020004" pitchFamily="49" charset="0"/>
              </a:endParaRPr>
            </a:p>
          </p:txBody>
        </p:sp>
        <p:sp>
          <p:nvSpPr>
            <p:cNvPr id="183" name="TextBox 182">
              <a:extLst>
                <a:ext uri="{FF2B5EF4-FFF2-40B4-BE49-F238E27FC236}">
                  <a16:creationId xmlns:a16="http://schemas.microsoft.com/office/drawing/2014/main" id="{80C05DE6-B526-82F8-5BAF-17475673AFF8}"/>
                </a:ext>
              </a:extLst>
            </p:cNvPr>
            <p:cNvSpPr txBox="1"/>
            <p:nvPr/>
          </p:nvSpPr>
          <p:spPr>
            <a:xfrm>
              <a:off x="3414760" y="2365964"/>
              <a:ext cx="1084749" cy="369332"/>
            </a:xfrm>
            <a:prstGeom prst="rect">
              <a:avLst/>
            </a:prstGeom>
            <a:noFill/>
          </p:spPr>
          <p:txBody>
            <a:bodyPr wrap="square" rtlCol="0">
              <a:spAutoFit/>
            </a:bodyPr>
            <a:lstStyle/>
            <a:p>
              <a:r>
                <a:rPr lang="en-US" b="1" dirty="0">
                  <a:solidFill>
                    <a:schemeClr val="bg1"/>
                  </a:solidFill>
                  <a:latin typeface="+mj-lt"/>
                </a:rPr>
                <a:t>Sense A.</a:t>
              </a:r>
            </a:p>
          </p:txBody>
        </p:sp>
        <p:sp>
          <p:nvSpPr>
            <p:cNvPr id="184" name="TextBox 183">
              <a:extLst>
                <a:ext uri="{FF2B5EF4-FFF2-40B4-BE49-F238E27FC236}">
                  <a16:creationId xmlns:a16="http://schemas.microsoft.com/office/drawing/2014/main" id="{A4E79A78-5A71-DB29-07CB-3A5820A38475}"/>
                </a:ext>
              </a:extLst>
            </p:cNvPr>
            <p:cNvSpPr txBox="1"/>
            <p:nvPr/>
          </p:nvSpPr>
          <p:spPr>
            <a:xfrm>
              <a:off x="4472740" y="2363581"/>
              <a:ext cx="1038841" cy="369332"/>
            </a:xfrm>
            <a:prstGeom prst="rect">
              <a:avLst/>
            </a:prstGeom>
            <a:noFill/>
          </p:spPr>
          <p:txBody>
            <a:bodyPr wrap="square" rtlCol="0">
              <a:spAutoFit/>
            </a:bodyPr>
            <a:lstStyle/>
            <a:p>
              <a:r>
                <a:rPr lang="en-US" b="1" dirty="0">
                  <a:solidFill>
                    <a:schemeClr val="bg1"/>
                  </a:solidFill>
                  <a:latin typeface="+mj-lt"/>
                </a:rPr>
                <a:t>Sense A.</a:t>
              </a:r>
            </a:p>
          </p:txBody>
        </p:sp>
        <p:sp>
          <p:nvSpPr>
            <p:cNvPr id="185" name="TextBox 184">
              <a:extLst>
                <a:ext uri="{FF2B5EF4-FFF2-40B4-BE49-F238E27FC236}">
                  <a16:creationId xmlns:a16="http://schemas.microsoft.com/office/drawing/2014/main" id="{86481DBD-73B8-AF11-F76A-9B4980D32384}"/>
                </a:ext>
              </a:extLst>
            </p:cNvPr>
            <p:cNvSpPr txBox="1"/>
            <p:nvPr/>
          </p:nvSpPr>
          <p:spPr>
            <a:xfrm>
              <a:off x="3416710" y="4332404"/>
              <a:ext cx="1060930" cy="369332"/>
            </a:xfrm>
            <a:prstGeom prst="rect">
              <a:avLst/>
            </a:prstGeom>
            <a:noFill/>
          </p:spPr>
          <p:txBody>
            <a:bodyPr wrap="square" rtlCol="0">
              <a:spAutoFit/>
            </a:bodyPr>
            <a:lstStyle/>
            <a:p>
              <a:r>
                <a:rPr lang="en-US" b="1" dirty="0">
                  <a:solidFill>
                    <a:schemeClr val="bg1"/>
                  </a:solidFill>
                  <a:latin typeface="+mj-lt"/>
                </a:rPr>
                <a:t>Sense A.</a:t>
              </a:r>
            </a:p>
          </p:txBody>
        </p:sp>
        <p:sp>
          <p:nvSpPr>
            <p:cNvPr id="186" name="TextBox 185">
              <a:extLst>
                <a:ext uri="{FF2B5EF4-FFF2-40B4-BE49-F238E27FC236}">
                  <a16:creationId xmlns:a16="http://schemas.microsoft.com/office/drawing/2014/main" id="{4A9983C1-5937-02DA-F61F-DC16052374DC}"/>
                </a:ext>
              </a:extLst>
            </p:cNvPr>
            <p:cNvSpPr txBox="1"/>
            <p:nvPr/>
          </p:nvSpPr>
          <p:spPr>
            <a:xfrm>
              <a:off x="4477645" y="4332404"/>
              <a:ext cx="1060930" cy="369332"/>
            </a:xfrm>
            <a:prstGeom prst="rect">
              <a:avLst/>
            </a:prstGeom>
            <a:noFill/>
          </p:spPr>
          <p:txBody>
            <a:bodyPr wrap="square" rtlCol="0">
              <a:spAutoFit/>
            </a:bodyPr>
            <a:lstStyle/>
            <a:p>
              <a:r>
                <a:rPr lang="en-US" b="1" dirty="0">
                  <a:solidFill>
                    <a:schemeClr val="bg1"/>
                  </a:solidFill>
                  <a:latin typeface="+mj-lt"/>
                </a:rPr>
                <a:t>Sense A.</a:t>
              </a:r>
            </a:p>
          </p:txBody>
        </p:sp>
      </p:grpSp>
      <p:sp>
        <p:nvSpPr>
          <p:cNvPr id="2" name="Title 1">
            <a:extLst>
              <a:ext uri="{FF2B5EF4-FFF2-40B4-BE49-F238E27FC236}">
                <a16:creationId xmlns:a16="http://schemas.microsoft.com/office/drawing/2014/main" id="{695BBE54-7F45-3494-3DD5-53FC14F03E20}"/>
              </a:ext>
            </a:extLst>
          </p:cNvPr>
          <p:cNvSpPr>
            <a:spLocks noGrp="1"/>
          </p:cNvSpPr>
          <p:nvPr>
            <p:ph type="title"/>
          </p:nvPr>
        </p:nvSpPr>
        <p:spPr/>
        <p:txBody>
          <a:bodyPr/>
          <a:lstStyle/>
          <a:p>
            <a:r>
              <a:rPr lang="en-US" dirty="0"/>
              <a:t>What is </a:t>
            </a:r>
            <a:r>
              <a:rPr lang="en-US" dirty="0" err="1"/>
              <a:t>ColumnDisturb</a:t>
            </a:r>
            <a:r>
              <a:rPr lang="en-US" dirty="0"/>
              <a:t>?</a:t>
            </a:r>
          </a:p>
        </p:txBody>
      </p:sp>
      <p:sp>
        <p:nvSpPr>
          <p:cNvPr id="3" name="Content Placeholder 2">
            <a:extLst>
              <a:ext uri="{FF2B5EF4-FFF2-40B4-BE49-F238E27FC236}">
                <a16:creationId xmlns:a16="http://schemas.microsoft.com/office/drawing/2014/main" id="{B9D242F9-AC60-96FA-F3FE-38C7EEC5B58F}"/>
              </a:ext>
            </a:extLst>
          </p:cNvPr>
          <p:cNvSpPr>
            <a:spLocks noGrp="1"/>
          </p:cNvSpPr>
          <p:nvPr>
            <p:ph idx="1"/>
          </p:nvPr>
        </p:nvSpPr>
        <p:spPr/>
        <p:txBody>
          <a:bodyPr/>
          <a:lstStyle/>
          <a:p>
            <a:r>
              <a:rPr lang="en-US" dirty="0" err="1"/>
              <a:t>ColumnDisturb</a:t>
            </a:r>
            <a:r>
              <a:rPr lang="en-US" dirty="0"/>
              <a:t> is a </a:t>
            </a:r>
            <a:r>
              <a:rPr lang="en-US" b="1" dirty="0"/>
              <a:t>column-based</a:t>
            </a:r>
            <a:r>
              <a:rPr lang="en-US" dirty="0"/>
              <a:t> read disturbance phenomenon</a:t>
            </a:r>
            <a:br>
              <a:rPr lang="en-US" dirty="0"/>
            </a:br>
            <a:r>
              <a:rPr lang="en-US" dirty="0"/>
              <a:t>that </a:t>
            </a:r>
            <a:r>
              <a:rPr lang="en-US" b="1" dirty="0">
                <a:solidFill>
                  <a:srgbClr val="FF0000"/>
                </a:solidFill>
              </a:rPr>
              <a:t>affects thousands of rows</a:t>
            </a:r>
          </a:p>
          <a:p>
            <a:pPr marL="355600" lvl="2" indent="0">
              <a:buNone/>
            </a:pPr>
            <a:endParaRPr lang="en-US" dirty="0"/>
          </a:p>
        </p:txBody>
      </p:sp>
      <p:cxnSp>
        <p:nvCxnSpPr>
          <p:cNvPr id="150" name="Düz Bağlayıcı 440">
            <a:extLst>
              <a:ext uri="{FF2B5EF4-FFF2-40B4-BE49-F238E27FC236}">
                <a16:creationId xmlns:a16="http://schemas.microsoft.com/office/drawing/2014/main" id="{D95802B0-F9D4-07ED-3579-56AF5C6C2190}"/>
              </a:ext>
            </a:extLst>
          </p:cNvPr>
          <p:cNvCxnSpPr>
            <a:cxnSpLocks/>
          </p:cNvCxnSpPr>
          <p:nvPr/>
        </p:nvCxnSpPr>
        <p:spPr>
          <a:xfrm flipH="1">
            <a:off x="3407275" y="3377867"/>
            <a:ext cx="2000509" cy="0"/>
          </a:xfrm>
          <a:prstGeom prst="line">
            <a:avLst/>
          </a:prstGeom>
          <a:ln w="76200" cap="rnd">
            <a:solidFill>
              <a:schemeClr val="accent2"/>
            </a:solidFill>
            <a:prstDash val="solid"/>
          </a:ln>
        </p:spPr>
        <p:style>
          <a:lnRef idx="1">
            <a:schemeClr val="accent1"/>
          </a:lnRef>
          <a:fillRef idx="0">
            <a:schemeClr val="accent1"/>
          </a:fillRef>
          <a:effectRef idx="0">
            <a:schemeClr val="accent1"/>
          </a:effectRef>
          <a:fontRef idx="minor">
            <a:schemeClr val="tx1"/>
          </a:fontRef>
        </p:style>
      </p:cxnSp>
      <p:grpSp>
        <p:nvGrpSpPr>
          <p:cNvPr id="151" name="Group 150">
            <a:extLst>
              <a:ext uri="{FF2B5EF4-FFF2-40B4-BE49-F238E27FC236}">
                <a16:creationId xmlns:a16="http://schemas.microsoft.com/office/drawing/2014/main" id="{F1D4DDCC-F560-0DA7-7856-538C7D945809}"/>
              </a:ext>
            </a:extLst>
          </p:cNvPr>
          <p:cNvGrpSpPr/>
          <p:nvPr/>
        </p:nvGrpSpPr>
        <p:grpSpPr>
          <a:xfrm>
            <a:off x="3496479" y="3202669"/>
            <a:ext cx="1811586" cy="322761"/>
            <a:chOff x="3544955" y="3551928"/>
            <a:chExt cx="1811586" cy="322761"/>
          </a:xfrm>
        </p:grpSpPr>
        <p:sp>
          <p:nvSpPr>
            <p:cNvPr id="152" name="Oval 151">
              <a:extLst>
                <a:ext uri="{FF2B5EF4-FFF2-40B4-BE49-F238E27FC236}">
                  <a16:creationId xmlns:a16="http://schemas.microsoft.com/office/drawing/2014/main" id="{8297F5A4-A524-D4E8-D3B1-36D0030AF66F}"/>
                </a:ext>
              </a:extLst>
            </p:cNvPr>
            <p:cNvSpPr/>
            <p:nvPr/>
          </p:nvSpPr>
          <p:spPr>
            <a:xfrm rot="10800000">
              <a:off x="5040671" y="3551928"/>
              <a:ext cx="315870" cy="322761"/>
            </a:xfrm>
            <a:prstGeom prst="ellipse">
              <a:avLst/>
            </a:prstGeom>
            <a:solidFill>
              <a:schemeClr val="accent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sp>
          <p:nvSpPr>
            <p:cNvPr id="153" name="Oval 152">
              <a:extLst>
                <a:ext uri="{FF2B5EF4-FFF2-40B4-BE49-F238E27FC236}">
                  <a16:creationId xmlns:a16="http://schemas.microsoft.com/office/drawing/2014/main" id="{A139C329-7900-E0DF-7622-28FFF9001AF2}"/>
                </a:ext>
              </a:extLst>
            </p:cNvPr>
            <p:cNvSpPr/>
            <p:nvPr/>
          </p:nvSpPr>
          <p:spPr>
            <a:xfrm rot="10800000">
              <a:off x="4542101" y="3551928"/>
              <a:ext cx="315870" cy="322761"/>
            </a:xfrm>
            <a:prstGeom prst="ellipse">
              <a:avLst/>
            </a:prstGeom>
            <a:solidFill>
              <a:schemeClr val="accent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sp>
          <p:nvSpPr>
            <p:cNvPr id="154" name="Oval 153">
              <a:extLst>
                <a:ext uri="{FF2B5EF4-FFF2-40B4-BE49-F238E27FC236}">
                  <a16:creationId xmlns:a16="http://schemas.microsoft.com/office/drawing/2014/main" id="{F18498C7-4206-09CF-54A1-7560D27F635B}"/>
                </a:ext>
              </a:extLst>
            </p:cNvPr>
            <p:cNvSpPr/>
            <p:nvPr/>
          </p:nvSpPr>
          <p:spPr>
            <a:xfrm rot="10800000">
              <a:off x="4043529" y="3551928"/>
              <a:ext cx="315870" cy="322761"/>
            </a:xfrm>
            <a:prstGeom prst="ellipse">
              <a:avLst/>
            </a:prstGeom>
            <a:solidFill>
              <a:schemeClr val="accent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sp>
          <p:nvSpPr>
            <p:cNvPr id="155" name="Oval 154">
              <a:extLst>
                <a:ext uri="{FF2B5EF4-FFF2-40B4-BE49-F238E27FC236}">
                  <a16:creationId xmlns:a16="http://schemas.microsoft.com/office/drawing/2014/main" id="{50EA5A6D-A4B9-A5F5-5E12-7C34B0532C65}"/>
                </a:ext>
              </a:extLst>
            </p:cNvPr>
            <p:cNvSpPr/>
            <p:nvPr/>
          </p:nvSpPr>
          <p:spPr>
            <a:xfrm rot="10800000">
              <a:off x="3544955" y="3551928"/>
              <a:ext cx="315870" cy="322761"/>
            </a:xfrm>
            <a:prstGeom prst="ellipse">
              <a:avLst/>
            </a:prstGeom>
            <a:solidFill>
              <a:schemeClr val="accent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grpSp>
      <p:pic>
        <p:nvPicPr>
          <p:cNvPr id="173" name="Picture Placeholder 32">
            <a:extLst>
              <a:ext uri="{FF2B5EF4-FFF2-40B4-BE49-F238E27FC236}">
                <a16:creationId xmlns:a16="http://schemas.microsoft.com/office/drawing/2014/main" id="{36103A7F-DFB8-5A08-3EAC-2FC4C2E3A819}"/>
              </a:ext>
            </a:extLst>
          </p:cNvPr>
          <p:cNvPicPr>
            <a:picLocks noChangeAspect="1"/>
          </p:cNvPicPr>
          <p:nvPr/>
        </p:nvPicPr>
        <p:blipFill>
          <a:blip r:embed="rId3" cstate="print">
            <a:alphaModFix/>
            <a:duotone>
              <a:schemeClr val="accent2">
                <a:shade val="45000"/>
                <a:satMod val="135000"/>
              </a:schemeClr>
              <a:prstClr val="white"/>
            </a:duotone>
            <a:extLst>
              <a:ext uri="{28A0092B-C50C-407E-A947-70E740481C1C}">
                <a14:useLocalDpi xmlns:a14="http://schemas.microsoft.com/office/drawing/2010/main" val="0"/>
              </a:ext>
            </a:extLst>
          </a:blip>
          <a:srcRect l="10235" t="8642" b="30229"/>
          <a:stretch>
            <a:fillRect/>
          </a:stretch>
        </p:blipFill>
        <p:spPr>
          <a:xfrm flipH="1">
            <a:off x="2756245" y="3165315"/>
            <a:ext cx="594019" cy="369332"/>
          </a:xfrm>
          <a:prstGeom prst="roundRect">
            <a:avLst>
              <a:gd name="adj" fmla="val 0"/>
            </a:avLst>
          </a:prstGeom>
          <a:solidFill>
            <a:schemeClr val="bg1"/>
          </a:solidFill>
          <a:ln>
            <a:noFill/>
          </a:ln>
          <a:effectLst>
            <a:reflection blurRad="12700" stA="38000" endPos="28000" dist="5000" dir="5400000" sy="-100000" algn="bl" rotWithShape="0"/>
          </a:effectLst>
        </p:spPr>
      </p:pic>
      <p:sp>
        <p:nvSpPr>
          <p:cNvPr id="204" name="Rectangle 203">
            <a:extLst>
              <a:ext uri="{FF2B5EF4-FFF2-40B4-BE49-F238E27FC236}">
                <a16:creationId xmlns:a16="http://schemas.microsoft.com/office/drawing/2014/main" id="{25461CE5-A294-5FCE-FB66-27612B14B91C}"/>
              </a:ext>
            </a:extLst>
          </p:cNvPr>
          <p:cNvSpPr/>
          <p:nvPr/>
        </p:nvSpPr>
        <p:spPr>
          <a:xfrm>
            <a:off x="3386480" y="2318038"/>
            <a:ext cx="2155138" cy="472683"/>
          </a:xfrm>
          <a:prstGeom prst="rect">
            <a:avLst/>
          </a:prstGeom>
          <a:solidFill>
            <a:schemeClr val="bg1">
              <a:alpha val="69000"/>
            </a:schemeClr>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tx1">
                  <a:lumMod val="75000"/>
                  <a:lumOff val="25000"/>
                </a:schemeClr>
              </a:solidFill>
              <a:latin typeface="+mj-lt"/>
              <a:ea typeface="Cambria" panose="02040503050406030204" pitchFamily="18" charset="0"/>
              <a:cs typeface="Cascadia Mono" panose="020B0609020000020004" pitchFamily="49" charset="0"/>
            </a:endParaRPr>
          </a:p>
        </p:txBody>
      </p:sp>
      <p:sp>
        <p:nvSpPr>
          <p:cNvPr id="205" name="Rectangle 204">
            <a:extLst>
              <a:ext uri="{FF2B5EF4-FFF2-40B4-BE49-F238E27FC236}">
                <a16:creationId xmlns:a16="http://schemas.microsoft.com/office/drawing/2014/main" id="{6C29A37F-3507-2A0E-6400-A86896FBC716}"/>
              </a:ext>
            </a:extLst>
          </p:cNvPr>
          <p:cNvSpPr/>
          <p:nvPr/>
        </p:nvSpPr>
        <p:spPr>
          <a:xfrm>
            <a:off x="3386481" y="4306269"/>
            <a:ext cx="2155138" cy="472683"/>
          </a:xfrm>
          <a:prstGeom prst="rect">
            <a:avLst/>
          </a:prstGeom>
          <a:solidFill>
            <a:schemeClr val="bg1">
              <a:alpha val="69000"/>
            </a:schemeClr>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tx1">
                  <a:lumMod val="75000"/>
                  <a:lumOff val="25000"/>
                </a:schemeClr>
              </a:solidFill>
              <a:latin typeface="+mj-lt"/>
              <a:ea typeface="Cambria" panose="02040503050406030204" pitchFamily="18" charset="0"/>
              <a:cs typeface="Cascadia Mono" panose="020B0609020000020004" pitchFamily="49" charset="0"/>
            </a:endParaRPr>
          </a:p>
        </p:txBody>
      </p:sp>
      <p:sp>
        <p:nvSpPr>
          <p:cNvPr id="71" name="Rectangle 70">
            <a:extLst>
              <a:ext uri="{FF2B5EF4-FFF2-40B4-BE49-F238E27FC236}">
                <a16:creationId xmlns:a16="http://schemas.microsoft.com/office/drawing/2014/main" id="{84A4EBAD-1076-AD0E-1889-D99110E4AB1A}"/>
              </a:ext>
            </a:extLst>
          </p:cNvPr>
          <p:cNvSpPr/>
          <p:nvPr/>
        </p:nvSpPr>
        <p:spPr>
          <a:xfrm>
            <a:off x="2716775" y="3155413"/>
            <a:ext cx="2789499" cy="397376"/>
          </a:xfrm>
          <a:prstGeom prst="rect">
            <a:avLst/>
          </a:prstGeom>
          <a:solidFill>
            <a:schemeClr val="bg1">
              <a:alpha val="69000"/>
            </a:schemeClr>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tx1">
                  <a:lumMod val="75000"/>
                  <a:lumOff val="25000"/>
                </a:schemeClr>
              </a:solidFill>
              <a:latin typeface="+mj-lt"/>
              <a:ea typeface="Cambria" panose="02040503050406030204" pitchFamily="18" charset="0"/>
              <a:cs typeface="Cascadia Mono" panose="020B0609020000020004" pitchFamily="49" charset="0"/>
            </a:endParaRPr>
          </a:p>
        </p:txBody>
      </p:sp>
      <p:cxnSp>
        <p:nvCxnSpPr>
          <p:cNvPr id="215" name="Düz Bağlayıcı 440">
            <a:extLst>
              <a:ext uri="{FF2B5EF4-FFF2-40B4-BE49-F238E27FC236}">
                <a16:creationId xmlns:a16="http://schemas.microsoft.com/office/drawing/2014/main" id="{F75DCFE4-2223-355D-DEAC-07FF8399281A}"/>
              </a:ext>
            </a:extLst>
          </p:cNvPr>
          <p:cNvCxnSpPr>
            <a:cxnSpLocks/>
          </p:cNvCxnSpPr>
          <p:nvPr/>
        </p:nvCxnSpPr>
        <p:spPr>
          <a:xfrm flipV="1">
            <a:off x="3653067" y="2643866"/>
            <a:ext cx="0" cy="1606482"/>
          </a:xfrm>
          <a:prstGeom prst="line">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sp>
        <p:nvSpPr>
          <p:cNvPr id="12" name="Rounded Rectangle 73">
            <a:extLst>
              <a:ext uri="{FF2B5EF4-FFF2-40B4-BE49-F238E27FC236}">
                <a16:creationId xmlns:a16="http://schemas.microsoft.com/office/drawing/2014/main" id="{9E606BC5-BE91-E112-A2B2-574A0C4F11E7}"/>
              </a:ext>
            </a:extLst>
          </p:cNvPr>
          <p:cNvSpPr/>
          <p:nvPr/>
        </p:nvSpPr>
        <p:spPr>
          <a:xfrm>
            <a:off x="-264177" y="2885065"/>
            <a:ext cx="2980952" cy="1201406"/>
          </a:xfrm>
          <a:prstGeom prst="roundRect">
            <a:avLst>
              <a:gd name="adj" fmla="val 8811"/>
            </a:avLst>
          </a:prstGeom>
          <a:noFill/>
          <a:ln w="38100">
            <a:noFill/>
          </a:ln>
        </p:spPr>
        <p:style>
          <a:lnRef idx="2">
            <a:schemeClr val="dk1"/>
          </a:lnRef>
          <a:fillRef idx="1">
            <a:schemeClr val="lt1"/>
          </a:fillRef>
          <a:effectRef idx="0">
            <a:schemeClr val="dk1"/>
          </a:effectRef>
          <a:fontRef idx="minor">
            <a:schemeClr val="dk1"/>
          </a:fontRef>
        </p:style>
        <p:txBody>
          <a:bodyPr lIns="274320" rtlCol="0" anchor="ctr"/>
          <a:lstStyle/>
          <a:p>
            <a:pPr algn="ctr"/>
            <a:r>
              <a:rPr lang="en-US" b="1" dirty="0">
                <a:solidFill>
                  <a:schemeClr val="accent1"/>
                </a:solidFill>
                <a:latin typeface="+mj-lt"/>
              </a:rPr>
              <a:t>Open-</a:t>
            </a:r>
            <a:r>
              <a:rPr lang="en-US" b="1" dirty="0" err="1">
                <a:solidFill>
                  <a:schemeClr val="accent1"/>
                </a:solidFill>
                <a:latin typeface="+mj-lt"/>
              </a:rPr>
              <a:t>bitline</a:t>
            </a:r>
            <a:r>
              <a:rPr lang="en-US" b="1" dirty="0">
                <a:solidFill>
                  <a:schemeClr val="accent1"/>
                </a:solidFill>
                <a:latin typeface="+mj-lt"/>
              </a:rPr>
              <a:t> architecture:</a:t>
            </a:r>
            <a:br>
              <a:rPr lang="en-US" b="1" dirty="0">
                <a:solidFill>
                  <a:schemeClr val="accent1"/>
                </a:solidFill>
                <a:latin typeface="+mj-lt"/>
              </a:rPr>
            </a:br>
            <a:r>
              <a:rPr lang="en-US" b="1" dirty="0">
                <a:solidFill>
                  <a:schemeClr val="accent1"/>
                </a:solidFill>
                <a:latin typeface="+mj-lt"/>
              </a:rPr>
              <a:t>columns of a single row</a:t>
            </a:r>
            <a:br>
              <a:rPr lang="en-US" b="1" dirty="0">
                <a:solidFill>
                  <a:schemeClr val="accent1"/>
                </a:solidFill>
                <a:latin typeface="+mj-lt"/>
              </a:rPr>
            </a:br>
            <a:r>
              <a:rPr lang="en-US" b="1" dirty="0">
                <a:solidFill>
                  <a:schemeClr val="accent1"/>
                </a:solidFill>
                <a:latin typeface="+mj-lt"/>
              </a:rPr>
              <a:t>span multiple subarrays</a:t>
            </a:r>
          </a:p>
        </p:txBody>
      </p:sp>
      <p:cxnSp>
        <p:nvCxnSpPr>
          <p:cNvPr id="13" name="Connector: Curved 5">
            <a:extLst>
              <a:ext uri="{FF2B5EF4-FFF2-40B4-BE49-F238E27FC236}">
                <a16:creationId xmlns:a16="http://schemas.microsoft.com/office/drawing/2014/main" id="{B3DD945D-B2EF-3DA2-FAED-7DEF4783FC0F}"/>
              </a:ext>
            </a:extLst>
          </p:cNvPr>
          <p:cNvCxnSpPr>
            <a:cxnSpLocks/>
            <a:stCxn id="12" idx="0"/>
          </p:cNvCxnSpPr>
          <p:nvPr/>
        </p:nvCxnSpPr>
        <p:spPr>
          <a:xfrm rot="5400000" flipH="1" flipV="1">
            <a:off x="2294135" y="1558495"/>
            <a:ext cx="258734" cy="2394406"/>
          </a:xfrm>
          <a:prstGeom prst="curvedConnector2">
            <a:avLst/>
          </a:prstGeom>
          <a:ln w="38100">
            <a:solidFill>
              <a:schemeClr val="accent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7" name="Connector: Curved 5">
            <a:extLst>
              <a:ext uri="{FF2B5EF4-FFF2-40B4-BE49-F238E27FC236}">
                <a16:creationId xmlns:a16="http://schemas.microsoft.com/office/drawing/2014/main" id="{23A30DD3-D8B8-576C-BAE2-5D5808AB2F86}"/>
              </a:ext>
            </a:extLst>
          </p:cNvPr>
          <p:cNvCxnSpPr>
            <a:cxnSpLocks/>
            <a:stCxn id="12" idx="2"/>
          </p:cNvCxnSpPr>
          <p:nvPr/>
        </p:nvCxnSpPr>
        <p:spPr>
          <a:xfrm rot="16200000" flipH="1">
            <a:off x="2118549" y="3194221"/>
            <a:ext cx="609905" cy="2394404"/>
          </a:xfrm>
          <a:prstGeom prst="curvedConnector2">
            <a:avLst/>
          </a:prstGeom>
          <a:ln w="38100">
            <a:solidFill>
              <a:schemeClr val="accent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5" name="Düz Bağlayıcı 440">
            <a:extLst>
              <a:ext uri="{FF2B5EF4-FFF2-40B4-BE49-F238E27FC236}">
                <a16:creationId xmlns:a16="http://schemas.microsoft.com/office/drawing/2014/main" id="{F305D317-37D7-4801-F921-B65CBB12AEC0}"/>
              </a:ext>
            </a:extLst>
          </p:cNvPr>
          <p:cNvCxnSpPr>
            <a:cxnSpLocks/>
          </p:cNvCxnSpPr>
          <p:nvPr/>
        </p:nvCxnSpPr>
        <p:spPr>
          <a:xfrm flipV="1">
            <a:off x="4652572" y="2645755"/>
            <a:ext cx="0" cy="1606482"/>
          </a:xfrm>
          <a:prstGeom prst="line">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grpSp>
        <p:nvGrpSpPr>
          <p:cNvPr id="37" name="Group 36">
            <a:extLst>
              <a:ext uri="{FF2B5EF4-FFF2-40B4-BE49-F238E27FC236}">
                <a16:creationId xmlns:a16="http://schemas.microsoft.com/office/drawing/2014/main" id="{0FB23297-46B6-9937-7621-879195A24F2A}"/>
              </a:ext>
            </a:extLst>
          </p:cNvPr>
          <p:cNvGrpSpPr/>
          <p:nvPr/>
        </p:nvGrpSpPr>
        <p:grpSpPr>
          <a:xfrm>
            <a:off x="4981483" y="1594386"/>
            <a:ext cx="319587" cy="800530"/>
            <a:chOff x="4982102" y="1587760"/>
            <a:chExt cx="319587" cy="800530"/>
          </a:xfrm>
        </p:grpSpPr>
        <p:cxnSp>
          <p:nvCxnSpPr>
            <p:cNvPr id="209" name="Düz Bağlayıcı 440">
              <a:extLst>
                <a:ext uri="{FF2B5EF4-FFF2-40B4-BE49-F238E27FC236}">
                  <a16:creationId xmlns:a16="http://schemas.microsoft.com/office/drawing/2014/main" id="{0ED5AE79-FF42-D508-67A4-4CE6EC604CE4}"/>
                </a:ext>
              </a:extLst>
            </p:cNvPr>
            <p:cNvCxnSpPr>
              <a:cxnSpLocks/>
            </p:cNvCxnSpPr>
            <p:nvPr/>
          </p:nvCxnSpPr>
          <p:spPr>
            <a:xfrm flipV="1">
              <a:off x="5148698" y="1615901"/>
              <a:ext cx="0" cy="772389"/>
            </a:xfrm>
            <a:prstGeom prst="line">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sp>
          <p:nvSpPr>
            <p:cNvPr id="188" name="Oval 187">
              <a:extLst>
                <a:ext uri="{FF2B5EF4-FFF2-40B4-BE49-F238E27FC236}">
                  <a16:creationId xmlns:a16="http://schemas.microsoft.com/office/drawing/2014/main" id="{7098D741-E972-2E12-4160-6A7E1919443B}"/>
                </a:ext>
              </a:extLst>
            </p:cNvPr>
            <p:cNvSpPr/>
            <p:nvPr/>
          </p:nvSpPr>
          <p:spPr>
            <a:xfrm rot="10800000">
              <a:off x="4985819" y="1587760"/>
              <a:ext cx="315870" cy="322761"/>
            </a:xfrm>
            <a:prstGeom prst="ellipse">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sp>
          <p:nvSpPr>
            <p:cNvPr id="191" name="Oval 190">
              <a:extLst>
                <a:ext uri="{FF2B5EF4-FFF2-40B4-BE49-F238E27FC236}">
                  <a16:creationId xmlns:a16="http://schemas.microsoft.com/office/drawing/2014/main" id="{CF3618A7-EC22-3768-781A-15E2162595A5}"/>
                </a:ext>
              </a:extLst>
            </p:cNvPr>
            <p:cNvSpPr/>
            <p:nvPr/>
          </p:nvSpPr>
          <p:spPr>
            <a:xfrm rot="10800000">
              <a:off x="4982102" y="1983649"/>
              <a:ext cx="315870" cy="322761"/>
            </a:xfrm>
            <a:prstGeom prst="ellipse">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grpSp>
      <p:grpSp>
        <p:nvGrpSpPr>
          <p:cNvPr id="38" name="Group 37">
            <a:extLst>
              <a:ext uri="{FF2B5EF4-FFF2-40B4-BE49-F238E27FC236}">
                <a16:creationId xmlns:a16="http://schemas.microsoft.com/office/drawing/2014/main" id="{6E9DA2E5-27EF-D484-E267-12131E758760}"/>
              </a:ext>
            </a:extLst>
          </p:cNvPr>
          <p:cNvGrpSpPr/>
          <p:nvPr/>
        </p:nvGrpSpPr>
        <p:grpSpPr>
          <a:xfrm>
            <a:off x="3984674" y="1596184"/>
            <a:ext cx="319587" cy="807156"/>
            <a:chOff x="4982102" y="1587760"/>
            <a:chExt cx="319587" cy="807156"/>
          </a:xfrm>
        </p:grpSpPr>
        <p:cxnSp>
          <p:nvCxnSpPr>
            <p:cNvPr id="39" name="Düz Bağlayıcı 440">
              <a:extLst>
                <a:ext uri="{FF2B5EF4-FFF2-40B4-BE49-F238E27FC236}">
                  <a16:creationId xmlns:a16="http://schemas.microsoft.com/office/drawing/2014/main" id="{0FDD6397-94FE-6443-E25E-DBA224140962}"/>
                </a:ext>
              </a:extLst>
            </p:cNvPr>
            <p:cNvCxnSpPr>
              <a:cxnSpLocks/>
            </p:cNvCxnSpPr>
            <p:nvPr/>
          </p:nvCxnSpPr>
          <p:spPr>
            <a:xfrm flipV="1">
              <a:off x="5148698" y="1622527"/>
              <a:ext cx="0" cy="772389"/>
            </a:xfrm>
            <a:prstGeom prst="line">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sp>
          <p:nvSpPr>
            <p:cNvPr id="40" name="Oval 39">
              <a:extLst>
                <a:ext uri="{FF2B5EF4-FFF2-40B4-BE49-F238E27FC236}">
                  <a16:creationId xmlns:a16="http://schemas.microsoft.com/office/drawing/2014/main" id="{CF148FCF-23B1-0D4E-A7F7-465693F5E20A}"/>
                </a:ext>
              </a:extLst>
            </p:cNvPr>
            <p:cNvSpPr/>
            <p:nvPr/>
          </p:nvSpPr>
          <p:spPr>
            <a:xfrm rot="10800000">
              <a:off x="4985819" y="1587760"/>
              <a:ext cx="315870" cy="322761"/>
            </a:xfrm>
            <a:prstGeom prst="ellipse">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sp>
          <p:nvSpPr>
            <p:cNvPr id="41" name="Oval 40">
              <a:extLst>
                <a:ext uri="{FF2B5EF4-FFF2-40B4-BE49-F238E27FC236}">
                  <a16:creationId xmlns:a16="http://schemas.microsoft.com/office/drawing/2014/main" id="{8EC2E518-D3A4-C4FF-F647-5B82EE4BD0A3}"/>
                </a:ext>
              </a:extLst>
            </p:cNvPr>
            <p:cNvSpPr/>
            <p:nvPr/>
          </p:nvSpPr>
          <p:spPr>
            <a:xfrm rot="10800000">
              <a:off x="4982102" y="1983649"/>
              <a:ext cx="315870" cy="322761"/>
            </a:xfrm>
            <a:prstGeom prst="ellipse">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grpSp>
      <p:grpSp>
        <p:nvGrpSpPr>
          <p:cNvPr id="42" name="Group 41">
            <a:extLst>
              <a:ext uri="{FF2B5EF4-FFF2-40B4-BE49-F238E27FC236}">
                <a16:creationId xmlns:a16="http://schemas.microsoft.com/office/drawing/2014/main" id="{A666B9E9-C34F-2227-95DA-19DCB064EA8F}"/>
              </a:ext>
            </a:extLst>
          </p:cNvPr>
          <p:cNvGrpSpPr/>
          <p:nvPr/>
        </p:nvGrpSpPr>
        <p:grpSpPr>
          <a:xfrm rot="10800000">
            <a:off x="4483927" y="4722880"/>
            <a:ext cx="319587" cy="800530"/>
            <a:chOff x="4982102" y="1587760"/>
            <a:chExt cx="319587" cy="800530"/>
          </a:xfrm>
        </p:grpSpPr>
        <p:cxnSp>
          <p:nvCxnSpPr>
            <p:cNvPr id="43" name="Düz Bağlayıcı 440">
              <a:extLst>
                <a:ext uri="{FF2B5EF4-FFF2-40B4-BE49-F238E27FC236}">
                  <a16:creationId xmlns:a16="http://schemas.microsoft.com/office/drawing/2014/main" id="{26268464-9A75-E805-982F-A9CC430DD6AC}"/>
                </a:ext>
              </a:extLst>
            </p:cNvPr>
            <p:cNvCxnSpPr>
              <a:cxnSpLocks/>
            </p:cNvCxnSpPr>
            <p:nvPr/>
          </p:nvCxnSpPr>
          <p:spPr>
            <a:xfrm flipV="1">
              <a:off x="5148698" y="1615901"/>
              <a:ext cx="0" cy="772389"/>
            </a:xfrm>
            <a:prstGeom prst="line">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sp>
          <p:nvSpPr>
            <p:cNvPr id="44" name="Oval 43">
              <a:extLst>
                <a:ext uri="{FF2B5EF4-FFF2-40B4-BE49-F238E27FC236}">
                  <a16:creationId xmlns:a16="http://schemas.microsoft.com/office/drawing/2014/main" id="{75CD01AB-78E9-FA42-9AE0-01F69FE7227F}"/>
                </a:ext>
              </a:extLst>
            </p:cNvPr>
            <p:cNvSpPr/>
            <p:nvPr/>
          </p:nvSpPr>
          <p:spPr>
            <a:xfrm rot="10800000">
              <a:off x="4985819" y="1587760"/>
              <a:ext cx="315870" cy="322761"/>
            </a:xfrm>
            <a:prstGeom prst="ellipse">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sp>
          <p:nvSpPr>
            <p:cNvPr id="45" name="Oval 44">
              <a:extLst>
                <a:ext uri="{FF2B5EF4-FFF2-40B4-BE49-F238E27FC236}">
                  <a16:creationId xmlns:a16="http://schemas.microsoft.com/office/drawing/2014/main" id="{B14F30CE-AB79-7BCB-B2C5-2E1524EF5066}"/>
                </a:ext>
              </a:extLst>
            </p:cNvPr>
            <p:cNvSpPr/>
            <p:nvPr/>
          </p:nvSpPr>
          <p:spPr>
            <a:xfrm rot="10800000">
              <a:off x="4982102" y="1983649"/>
              <a:ext cx="315870" cy="322761"/>
            </a:xfrm>
            <a:prstGeom prst="ellipse">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grpSp>
      <p:grpSp>
        <p:nvGrpSpPr>
          <p:cNvPr id="46" name="Group 45">
            <a:extLst>
              <a:ext uri="{FF2B5EF4-FFF2-40B4-BE49-F238E27FC236}">
                <a16:creationId xmlns:a16="http://schemas.microsoft.com/office/drawing/2014/main" id="{286C2C45-4ABB-309E-872A-03F4EEE68EB1}"/>
              </a:ext>
            </a:extLst>
          </p:cNvPr>
          <p:cNvGrpSpPr/>
          <p:nvPr/>
        </p:nvGrpSpPr>
        <p:grpSpPr>
          <a:xfrm rot="10800000">
            <a:off x="3480788" y="4725516"/>
            <a:ext cx="319587" cy="800530"/>
            <a:chOff x="4982102" y="1587760"/>
            <a:chExt cx="319587" cy="800530"/>
          </a:xfrm>
        </p:grpSpPr>
        <p:cxnSp>
          <p:nvCxnSpPr>
            <p:cNvPr id="47" name="Düz Bağlayıcı 440">
              <a:extLst>
                <a:ext uri="{FF2B5EF4-FFF2-40B4-BE49-F238E27FC236}">
                  <a16:creationId xmlns:a16="http://schemas.microsoft.com/office/drawing/2014/main" id="{21E76190-216A-7800-8A5E-B5DF80E444E1}"/>
                </a:ext>
              </a:extLst>
            </p:cNvPr>
            <p:cNvCxnSpPr>
              <a:cxnSpLocks/>
            </p:cNvCxnSpPr>
            <p:nvPr/>
          </p:nvCxnSpPr>
          <p:spPr>
            <a:xfrm flipV="1">
              <a:off x="5148698" y="1615901"/>
              <a:ext cx="0" cy="772389"/>
            </a:xfrm>
            <a:prstGeom prst="line">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sp>
          <p:nvSpPr>
            <p:cNvPr id="48" name="Oval 47">
              <a:extLst>
                <a:ext uri="{FF2B5EF4-FFF2-40B4-BE49-F238E27FC236}">
                  <a16:creationId xmlns:a16="http://schemas.microsoft.com/office/drawing/2014/main" id="{804049BD-FB68-F7B3-5DB1-047FCE67E011}"/>
                </a:ext>
              </a:extLst>
            </p:cNvPr>
            <p:cNvSpPr/>
            <p:nvPr/>
          </p:nvSpPr>
          <p:spPr>
            <a:xfrm rot="10800000">
              <a:off x="4985819" y="1587760"/>
              <a:ext cx="315870" cy="322761"/>
            </a:xfrm>
            <a:prstGeom prst="ellipse">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sp>
          <p:nvSpPr>
            <p:cNvPr id="49" name="Oval 48">
              <a:extLst>
                <a:ext uri="{FF2B5EF4-FFF2-40B4-BE49-F238E27FC236}">
                  <a16:creationId xmlns:a16="http://schemas.microsoft.com/office/drawing/2014/main" id="{D8E01347-D37B-6D79-26A8-02EBF5A909A4}"/>
                </a:ext>
              </a:extLst>
            </p:cNvPr>
            <p:cNvSpPr/>
            <p:nvPr/>
          </p:nvSpPr>
          <p:spPr>
            <a:xfrm rot="10800000">
              <a:off x="4982102" y="1983649"/>
              <a:ext cx="315870" cy="322761"/>
            </a:xfrm>
            <a:prstGeom prst="ellipse">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grpSp>
      <p:grpSp>
        <p:nvGrpSpPr>
          <p:cNvPr id="36" name="Group 35">
            <a:extLst>
              <a:ext uri="{FF2B5EF4-FFF2-40B4-BE49-F238E27FC236}">
                <a16:creationId xmlns:a16="http://schemas.microsoft.com/office/drawing/2014/main" id="{C2886BC9-896D-B4D8-7B17-32C6F37F5582}"/>
              </a:ext>
            </a:extLst>
          </p:cNvPr>
          <p:cNvGrpSpPr/>
          <p:nvPr/>
        </p:nvGrpSpPr>
        <p:grpSpPr>
          <a:xfrm>
            <a:off x="4637527" y="4308685"/>
            <a:ext cx="512604" cy="463019"/>
            <a:chOff x="6589943" y="4425303"/>
            <a:chExt cx="512604" cy="432159"/>
          </a:xfrm>
        </p:grpSpPr>
        <p:cxnSp>
          <p:nvCxnSpPr>
            <p:cNvPr id="33" name="Elbow Connector 32">
              <a:extLst>
                <a:ext uri="{FF2B5EF4-FFF2-40B4-BE49-F238E27FC236}">
                  <a16:creationId xmlns:a16="http://schemas.microsoft.com/office/drawing/2014/main" id="{FFD1FD3B-9EA8-CF26-AB90-51ABD363DAF9}"/>
                </a:ext>
              </a:extLst>
            </p:cNvPr>
            <p:cNvCxnSpPr>
              <a:cxnSpLocks/>
            </p:cNvCxnSpPr>
            <p:nvPr/>
          </p:nvCxnSpPr>
          <p:spPr>
            <a:xfrm flipV="1">
              <a:off x="6608771" y="4425303"/>
              <a:ext cx="493776" cy="249092"/>
            </a:xfrm>
            <a:prstGeom prst="bentConnector3">
              <a:avLst>
                <a:gd name="adj1" fmla="val 100574"/>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cxnSp>
          <p:nvCxnSpPr>
            <p:cNvPr id="34" name="Düz Bağlayıcı 440">
              <a:extLst>
                <a:ext uri="{FF2B5EF4-FFF2-40B4-BE49-F238E27FC236}">
                  <a16:creationId xmlns:a16="http://schemas.microsoft.com/office/drawing/2014/main" id="{3C6A342A-0711-2A20-B743-A1FF3547E6F6}"/>
                </a:ext>
              </a:extLst>
            </p:cNvPr>
            <p:cNvCxnSpPr>
              <a:cxnSpLocks/>
            </p:cNvCxnSpPr>
            <p:nvPr/>
          </p:nvCxnSpPr>
          <p:spPr>
            <a:xfrm flipV="1">
              <a:off x="6589943" y="4686768"/>
              <a:ext cx="0" cy="170694"/>
            </a:xfrm>
            <a:prstGeom prst="line">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grpSp>
      <p:grpSp>
        <p:nvGrpSpPr>
          <p:cNvPr id="50" name="Group 49">
            <a:extLst>
              <a:ext uri="{FF2B5EF4-FFF2-40B4-BE49-F238E27FC236}">
                <a16:creationId xmlns:a16="http://schemas.microsoft.com/office/drawing/2014/main" id="{F4069CED-7DE3-5005-67E4-811D472954B9}"/>
              </a:ext>
            </a:extLst>
          </p:cNvPr>
          <p:cNvGrpSpPr/>
          <p:nvPr/>
        </p:nvGrpSpPr>
        <p:grpSpPr>
          <a:xfrm>
            <a:off x="3644619" y="4306269"/>
            <a:ext cx="507028" cy="463019"/>
            <a:chOff x="6595519" y="4425303"/>
            <a:chExt cx="507028" cy="432159"/>
          </a:xfrm>
        </p:grpSpPr>
        <p:cxnSp>
          <p:nvCxnSpPr>
            <p:cNvPr id="51" name="Elbow Connector 50">
              <a:extLst>
                <a:ext uri="{FF2B5EF4-FFF2-40B4-BE49-F238E27FC236}">
                  <a16:creationId xmlns:a16="http://schemas.microsoft.com/office/drawing/2014/main" id="{6A696C8C-E458-0068-8580-D18F25F62BA6}"/>
                </a:ext>
              </a:extLst>
            </p:cNvPr>
            <p:cNvCxnSpPr>
              <a:cxnSpLocks/>
            </p:cNvCxnSpPr>
            <p:nvPr/>
          </p:nvCxnSpPr>
          <p:spPr>
            <a:xfrm flipV="1">
              <a:off x="6608771" y="4425303"/>
              <a:ext cx="493776" cy="249092"/>
            </a:xfrm>
            <a:prstGeom prst="bentConnector3">
              <a:avLst>
                <a:gd name="adj1" fmla="val 100574"/>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cxnSp>
          <p:nvCxnSpPr>
            <p:cNvPr id="52" name="Düz Bağlayıcı 440">
              <a:extLst>
                <a:ext uri="{FF2B5EF4-FFF2-40B4-BE49-F238E27FC236}">
                  <a16:creationId xmlns:a16="http://schemas.microsoft.com/office/drawing/2014/main" id="{2E5ED959-D9D0-AC55-FDE6-309A515BB5AF}"/>
                </a:ext>
              </a:extLst>
            </p:cNvPr>
            <p:cNvCxnSpPr>
              <a:cxnSpLocks/>
            </p:cNvCxnSpPr>
            <p:nvPr/>
          </p:nvCxnSpPr>
          <p:spPr>
            <a:xfrm flipV="1">
              <a:off x="6595519" y="4686768"/>
              <a:ext cx="0" cy="170694"/>
            </a:xfrm>
            <a:prstGeom prst="line">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grpSp>
      <p:grpSp>
        <p:nvGrpSpPr>
          <p:cNvPr id="53" name="Group 52">
            <a:extLst>
              <a:ext uri="{FF2B5EF4-FFF2-40B4-BE49-F238E27FC236}">
                <a16:creationId xmlns:a16="http://schemas.microsoft.com/office/drawing/2014/main" id="{61D2DD94-EDCC-D7D2-57C3-D98FFF9EC619}"/>
              </a:ext>
            </a:extLst>
          </p:cNvPr>
          <p:cNvGrpSpPr/>
          <p:nvPr/>
        </p:nvGrpSpPr>
        <p:grpSpPr>
          <a:xfrm>
            <a:off x="4653587" y="2418486"/>
            <a:ext cx="493776" cy="322267"/>
            <a:chOff x="6599377" y="4542799"/>
            <a:chExt cx="493776" cy="300793"/>
          </a:xfrm>
        </p:grpSpPr>
        <p:cxnSp>
          <p:nvCxnSpPr>
            <p:cNvPr id="54" name="Elbow Connector 53">
              <a:extLst>
                <a:ext uri="{FF2B5EF4-FFF2-40B4-BE49-F238E27FC236}">
                  <a16:creationId xmlns:a16="http://schemas.microsoft.com/office/drawing/2014/main" id="{E018D97C-E663-0158-BCF4-E7968C80B1C6}"/>
                </a:ext>
              </a:extLst>
            </p:cNvPr>
            <p:cNvCxnSpPr>
              <a:cxnSpLocks/>
            </p:cNvCxnSpPr>
            <p:nvPr/>
          </p:nvCxnSpPr>
          <p:spPr>
            <a:xfrm flipV="1">
              <a:off x="6599377" y="4542799"/>
              <a:ext cx="493776" cy="170692"/>
            </a:xfrm>
            <a:prstGeom prst="bentConnector3">
              <a:avLst>
                <a:gd name="adj1" fmla="val 100574"/>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cxnSp>
          <p:nvCxnSpPr>
            <p:cNvPr id="55" name="Düz Bağlayıcı 440">
              <a:extLst>
                <a:ext uri="{FF2B5EF4-FFF2-40B4-BE49-F238E27FC236}">
                  <a16:creationId xmlns:a16="http://schemas.microsoft.com/office/drawing/2014/main" id="{8FABFF03-B7EC-3FAB-F7E8-E03D14B29102}"/>
                </a:ext>
              </a:extLst>
            </p:cNvPr>
            <p:cNvCxnSpPr>
              <a:cxnSpLocks/>
            </p:cNvCxnSpPr>
            <p:nvPr/>
          </p:nvCxnSpPr>
          <p:spPr>
            <a:xfrm flipV="1">
              <a:off x="6599377" y="4715572"/>
              <a:ext cx="0" cy="128020"/>
            </a:xfrm>
            <a:prstGeom prst="line">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grpSp>
      <p:grpSp>
        <p:nvGrpSpPr>
          <p:cNvPr id="57" name="Group 56">
            <a:extLst>
              <a:ext uri="{FF2B5EF4-FFF2-40B4-BE49-F238E27FC236}">
                <a16:creationId xmlns:a16="http://schemas.microsoft.com/office/drawing/2014/main" id="{52A2F7C0-2A45-A4FC-64B6-E1885CA83745}"/>
              </a:ext>
            </a:extLst>
          </p:cNvPr>
          <p:cNvGrpSpPr/>
          <p:nvPr/>
        </p:nvGrpSpPr>
        <p:grpSpPr>
          <a:xfrm>
            <a:off x="3650660" y="2407238"/>
            <a:ext cx="493776" cy="322267"/>
            <a:chOff x="6599377" y="4542799"/>
            <a:chExt cx="493776" cy="300793"/>
          </a:xfrm>
        </p:grpSpPr>
        <p:cxnSp>
          <p:nvCxnSpPr>
            <p:cNvPr id="58" name="Elbow Connector 57">
              <a:extLst>
                <a:ext uri="{FF2B5EF4-FFF2-40B4-BE49-F238E27FC236}">
                  <a16:creationId xmlns:a16="http://schemas.microsoft.com/office/drawing/2014/main" id="{13DA1605-5B6B-D4DC-D2CE-80AB7F2EC9C3}"/>
                </a:ext>
              </a:extLst>
            </p:cNvPr>
            <p:cNvCxnSpPr>
              <a:cxnSpLocks/>
            </p:cNvCxnSpPr>
            <p:nvPr/>
          </p:nvCxnSpPr>
          <p:spPr>
            <a:xfrm flipV="1">
              <a:off x="6599377" y="4542799"/>
              <a:ext cx="493776" cy="170692"/>
            </a:xfrm>
            <a:prstGeom prst="bentConnector3">
              <a:avLst>
                <a:gd name="adj1" fmla="val 100574"/>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cxnSp>
          <p:nvCxnSpPr>
            <p:cNvPr id="59" name="Düz Bağlayıcı 440">
              <a:extLst>
                <a:ext uri="{FF2B5EF4-FFF2-40B4-BE49-F238E27FC236}">
                  <a16:creationId xmlns:a16="http://schemas.microsoft.com/office/drawing/2014/main" id="{7445404E-1C6D-BD8C-B9E2-AD641FEE11D3}"/>
                </a:ext>
              </a:extLst>
            </p:cNvPr>
            <p:cNvCxnSpPr>
              <a:cxnSpLocks/>
            </p:cNvCxnSpPr>
            <p:nvPr/>
          </p:nvCxnSpPr>
          <p:spPr>
            <a:xfrm flipV="1">
              <a:off x="6599377" y="4715572"/>
              <a:ext cx="0" cy="128020"/>
            </a:xfrm>
            <a:prstGeom prst="line">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grpSp>
      <p:cxnSp>
        <p:nvCxnSpPr>
          <p:cNvPr id="61" name="Düz Bağlayıcı 440">
            <a:extLst>
              <a:ext uri="{FF2B5EF4-FFF2-40B4-BE49-F238E27FC236}">
                <a16:creationId xmlns:a16="http://schemas.microsoft.com/office/drawing/2014/main" id="{AFB2B779-82CF-1CC9-9DAD-FEED16121325}"/>
              </a:ext>
            </a:extLst>
          </p:cNvPr>
          <p:cNvCxnSpPr>
            <a:cxnSpLocks/>
          </p:cNvCxnSpPr>
          <p:nvPr/>
        </p:nvCxnSpPr>
        <p:spPr>
          <a:xfrm flipV="1">
            <a:off x="4154316" y="2858703"/>
            <a:ext cx="0" cy="1606482"/>
          </a:xfrm>
          <a:prstGeom prst="line">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cxnSp>
        <p:nvCxnSpPr>
          <p:cNvPr id="66" name="Düz Bağlayıcı 440">
            <a:extLst>
              <a:ext uri="{FF2B5EF4-FFF2-40B4-BE49-F238E27FC236}">
                <a16:creationId xmlns:a16="http://schemas.microsoft.com/office/drawing/2014/main" id="{538C8E94-A8B7-9A94-9C56-A8923DF5026B}"/>
              </a:ext>
            </a:extLst>
          </p:cNvPr>
          <p:cNvCxnSpPr>
            <a:cxnSpLocks/>
          </p:cNvCxnSpPr>
          <p:nvPr/>
        </p:nvCxnSpPr>
        <p:spPr>
          <a:xfrm flipV="1">
            <a:off x="5150012" y="2845451"/>
            <a:ext cx="0" cy="1606482"/>
          </a:xfrm>
          <a:prstGeom prst="line">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grpSp>
        <p:nvGrpSpPr>
          <p:cNvPr id="78" name="Group 77">
            <a:extLst>
              <a:ext uri="{FF2B5EF4-FFF2-40B4-BE49-F238E27FC236}">
                <a16:creationId xmlns:a16="http://schemas.microsoft.com/office/drawing/2014/main" id="{953D1E76-4FFE-2068-9254-3BCF57E334E9}"/>
              </a:ext>
            </a:extLst>
          </p:cNvPr>
          <p:cNvGrpSpPr/>
          <p:nvPr/>
        </p:nvGrpSpPr>
        <p:grpSpPr>
          <a:xfrm>
            <a:off x="3496479" y="2814632"/>
            <a:ext cx="1814214" cy="1475903"/>
            <a:chOff x="3496479" y="2814632"/>
            <a:chExt cx="1814214" cy="1475903"/>
          </a:xfrm>
        </p:grpSpPr>
        <p:sp>
          <p:nvSpPr>
            <p:cNvPr id="161" name="Oval 160">
              <a:extLst>
                <a:ext uri="{FF2B5EF4-FFF2-40B4-BE49-F238E27FC236}">
                  <a16:creationId xmlns:a16="http://schemas.microsoft.com/office/drawing/2014/main" id="{9804AC8B-975F-E465-6263-20CAE9DCEAC0}"/>
                </a:ext>
              </a:extLst>
            </p:cNvPr>
            <p:cNvSpPr/>
            <p:nvPr/>
          </p:nvSpPr>
          <p:spPr>
            <a:xfrm rot="10800000">
              <a:off x="3496479" y="2814632"/>
              <a:ext cx="315870" cy="322761"/>
            </a:xfrm>
            <a:prstGeom prst="ellipse">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sp>
          <p:nvSpPr>
            <p:cNvPr id="167" name="Oval 166">
              <a:extLst>
                <a:ext uri="{FF2B5EF4-FFF2-40B4-BE49-F238E27FC236}">
                  <a16:creationId xmlns:a16="http://schemas.microsoft.com/office/drawing/2014/main" id="{28C2678A-DB91-6395-CFBA-EC264E77AB09}"/>
                </a:ext>
              </a:extLst>
            </p:cNvPr>
            <p:cNvSpPr/>
            <p:nvPr/>
          </p:nvSpPr>
          <p:spPr>
            <a:xfrm rot="10800000">
              <a:off x="3496479" y="3577215"/>
              <a:ext cx="315870" cy="322761"/>
            </a:xfrm>
            <a:prstGeom prst="ellipse">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sp>
          <p:nvSpPr>
            <p:cNvPr id="178" name="Oval 177">
              <a:extLst>
                <a:ext uri="{FF2B5EF4-FFF2-40B4-BE49-F238E27FC236}">
                  <a16:creationId xmlns:a16="http://schemas.microsoft.com/office/drawing/2014/main" id="{5DAB963D-F7D6-8217-6836-00B4E6BF5E63}"/>
                </a:ext>
              </a:extLst>
            </p:cNvPr>
            <p:cNvSpPr/>
            <p:nvPr/>
          </p:nvSpPr>
          <p:spPr>
            <a:xfrm rot="10800000">
              <a:off x="3497878" y="3965885"/>
              <a:ext cx="315870" cy="322761"/>
            </a:xfrm>
            <a:prstGeom prst="ellipse">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sp>
          <p:nvSpPr>
            <p:cNvPr id="16" name="Oval 15">
              <a:extLst>
                <a:ext uri="{FF2B5EF4-FFF2-40B4-BE49-F238E27FC236}">
                  <a16:creationId xmlns:a16="http://schemas.microsoft.com/office/drawing/2014/main" id="{9632051B-A822-896F-2540-22F90DEC4FBF}"/>
                </a:ext>
              </a:extLst>
            </p:cNvPr>
            <p:cNvSpPr/>
            <p:nvPr/>
          </p:nvSpPr>
          <p:spPr>
            <a:xfrm rot="10800000">
              <a:off x="4492126" y="2816521"/>
              <a:ext cx="315870" cy="322761"/>
            </a:xfrm>
            <a:prstGeom prst="ellipse">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sp>
          <p:nvSpPr>
            <p:cNvPr id="18" name="Oval 17">
              <a:extLst>
                <a:ext uri="{FF2B5EF4-FFF2-40B4-BE49-F238E27FC236}">
                  <a16:creationId xmlns:a16="http://schemas.microsoft.com/office/drawing/2014/main" id="{98488E8D-96FF-5F13-84F6-85B0613F3D0D}"/>
                </a:ext>
              </a:extLst>
            </p:cNvPr>
            <p:cNvSpPr/>
            <p:nvPr/>
          </p:nvSpPr>
          <p:spPr>
            <a:xfrm rot="10800000">
              <a:off x="4492126" y="3579104"/>
              <a:ext cx="315870" cy="322761"/>
            </a:xfrm>
            <a:prstGeom prst="ellipse">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sp>
          <p:nvSpPr>
            <p:cNvPr id="19" name="Oval 18">
              <a:extLst>
                <a:ext uri="{FF2B5EF4-FFF2-40B4-BE49-F238E27FC236}">
                  <a16:creationId xmlns:a16="http://schemas.microsoft.com/office/drawing/2014/main" id="{AC88AAA8-4710-7D77-A044-6D61544DDD8C}"/>
                </a:ext>
              </a:extLst>
            </p:cNvPr>
            <p:cNvSpPr/>
            <p:nvPr/>
          </p:nvSpPr>
          <p:spPr>
            <a:xfrm rot="10800000">
              <a:off x="4493525" y="3967774"/>
              <a:ext cx="315870" cy="322761"/>
            </a:xfrm>
            <a:prstGeom prst="ellipse">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sp>
          <p:nvSpPr>
            <p:cNvPr id="62" name="Oval 61">
              <a:extLst>
                <a:ext uri="{FF2B5EF4-FFF2-40B4-BE49-F238E27FC236}">
                  <a16:creationId xmlns:a16="http://schemas.microsoft.com/office/drawing/2014/main" id="{CB8EE4A8-621E-4939-AE82-51E1A1342AB6}"/>
                </a:ext>
              </a:extLst>
            </p:cNvPr>
            <p:cNvSpPr/>
            <p:nvPr/>
          </p:nvSpPr>
          <p:spPr>
            <a:xfrm rot="10800000">
              <a:off x="3993870" y="2816935"/>
              <a:ext cx="315870" cy="322761"/>
            </a:xfrm>
            <a:prstGeom prst="ellipse">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sp>
          <p:nvSpPr>
            <p:cNvPr id="63" name="Oval 62">
              <a:extLst>
                <a:ext uri="{FF2B5EF4-FFF2-40B4-BE49-F238E27FC236}">
                  <a16:creationId xmlns:a16="http://schemas.microsoft.com/office/drawing/2014/main" id="{93F8E8EE-B322-2AB3-6709-D39550858B2B}"/>
                </a:ext>
              </a:extLst>
            </p:cNvPr>
            <p:cNvSpPr/>
            <p:nvPr/>
          </p:nvSpPr>
          <p:spPr>
            <a:xfrm rot="10800000">
              <a:off x="3993870" y="3579518"/>
              <a:ext cx="315870" cy="322761"/>
            </a:xfrm>
            <a:prstGeom prst="ellipse">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sp>
          <p:nvSpPr>
            <p:cNvPr id="64" name="Oval 63">
              <a:extLst>
                <a:ext uri="{FF2B5EF4-FFF2-40B4-BE49-F238E27FC236}">
                  <a16:creationId xmlns:a16="http://schemas.microsoft.com/office/drawing/2014/main" id="{0A306C75-B6FA-8C9D-7D2C-A82612C2E2B3}"/>
                </a:ext>
              </a:extLst>
            </p:cNvPr>
            <p:cNvSpPr/>
            <p:nvPr/>
          </p:nvSpPr>
          <p:spPr>
            <a:xfrm rot="10800000">
              <a:off x="3999127" y="3964330"/>
              <a:ext cx="315870" cy="322761"/>
            </a:xfrm>
            <a:prstGeom prst="ellipse">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sp>
          <p:nvSpPr>
            <p:cNvPr id="67" name="Oval 66">
              <a:extLst>
                <a:ext uri="{FF2B5EF4-FFF2-40B4-BE49-F238E27FC236}">
                  <a16:creationId xmlns:a16="http://schemas.microsoft.com/office/drawing/2014/main" id="{E0723828-BE78-7BE9-25BB-ED319977BE1B}"/>
                </a:ext>
              </a:extLst>
            </p:cNvPr>
            <p:cNvSpPr/>
            <p:nvPr/>
          </p:nvSpPr>
          <p:spPr>
            <a:xfrm rot="10800000">
              <a:off x="4989566" y="2816935"/>
              <a:ext cx="315870" cy="322761"/>
            </a:xfrm>
            <a:prstGeom prst="ellipse">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sp>
          <p:nvSpPr>
            <p:cNvPr id="68" name="Oval 67">
              <a:extLst>
                <a:ext uri="{FF2B5EF4-FFF2-40B4-BE49-F238E27FC236}">
                  <a16:creationId xmlns:a16="http://schemas.microsoft.com/office/drawing/2014/main" id="{18A69116-7A4E-356D-78FF-C8C49F2358A3}"/>
                </a:ext>
              </a:extLst>
            </p:cNvPr>
            <p:cNvSpPr/>
            <p:nvPr/>
          </p:nvSpPr>
          <p:spPr>
            <a:xfrm rot="10800000">
              <a:off x="4989566" y="3579518"/>
              <a:ext cx="315870" cy="322761"/>
            </a:xfrm>
            <a:prstGeom prst="ellipse">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sp>
          <p:nvSpPr>
            <p:cNvPr id="69" name="Oval 68">
              <a:extLst>
                <a:ext uri="{FF2B5EF4-FFF2-40B4-BE49-F238E27FC236}">
                  <a16:creationId xmlns:a16="http://schemas.microsoft.com/office/drawing/2014/main" id="{4D910F61-E033-EB98-64A1-65A7A4461F5C}"/>
                </a:ext>
              </a:extLst>
            </p:cNvPr>
            <p:cNvSpPr/>
            <p:nvPr/>
          </p:nvSpPr>
          <p:spPr>
            <a:xfrm rot="10800000">
              <a:off x="4994823" y="3964330"/>
              <a:ext cx="315870" cy="322761"/>
            </a:xfrm>
            <a:prstGeom prst="ellipse">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grpSp>
      <p:sp>
        <p:nvSpPr>
          <p:cNvPr id="4" name="Left Brace 3">
            <a:extLst>
              <a:ext uri="{FF2B5EF4-FFF2-40B4-BE49-F238E27FC236}">
                <a16:creationId xmlns:a16="http://schemas.microsoft.com/office/drawing/2014/main" id="{09C5CE9F-B031-130F-0169-E318A3C224D2}"/>
              </a:ext>
            </a:extLst>
          </p:cNvPr>
          <p:cNvSpPr/>
          <p:nvPr/>
        </p:nvSpPr>
        <p:spPr>
          <a:xfrm rot="10800000">
            <a:off x="5518755" y="2847785"/>
            <a:ext cx="306412" cy="1512414"/>
          </a:xfrm>
          <a:prstGeom prst="leftBrace">
            <a:avLst>
              <a:gd name="adj1" fmla="val 49578"/>
              <a:gd name="adj2" fmla="val 50000"/>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Rounded Rectangle 73">
            <a:extLst>
              <a:ext uri="{FF2B5EF4-FFF2-40B4-BE49-F238E27FC236}">
                <a16:creationId xmlns:a16="http://schemas.microsoft.com/office/drawing/2014/main" id="{F8115348-FD11-ADB7-559E-286FB89E564A}"/>
              </a:ext>
            </a:extLst>
          </p:cNvPr>
          <p:cNvSpPr/>
          <p:nvPr/>
        </p:nvSpPr>
        <p:spPr>
          <a:xfrm>
            <a:off x="5633029" y="3047989"/>
            <a:ext cx="2980952" cy="1201406"/>
          </a:xfrm>
          <a:prstGeom prst="roundRect">
            <a:avLst>
              <a:gd name="adj" fmla="val 8811"/>
            </a:avLst>
          </a:prstGeom>
          <a:noFill/>
          <a:ln w="38100">
            <a:noFill/>
          </a:ln>
        </p:spPr>
        <p:style>
          <a:lnRef idx="2">
            <a:schemeClr val="dk1"/>
          </a:lnRef>
          <a:fillRef idx="1">
            <a:schemeClr val="lt1"/>
          </a:fillRef>
          <a:effectRef idx="0">
            <a:schemeClr val="dk1"/>
          </a:effectRef>
          <a:fontRef idx="minor">
            <a:schemeClr val="dk1"/>
          </a:fontRef>
        </p:style>
        <p:txBody>
          <a:bodyPr lIns="274320" rtlCol="0" anchor="ctr"/>
          <a:lstStyle/>
          <a:p>
            <a:pPr algn="ctr"/>
            <a:endParaRPr lang="en-US" b="1" dirty="0">
              <a:solidFill>
                <a:schemeClr val="accent1"/>
              </a:solidFill>
              <a:latin typeface="+mj-lt"/>
            </a:endParaRPr>
          </a:p>
        </p:txBody>
      </p:sp>
      <p:sp>
        <p:nvSpPr>
          <p:cNvPr id="8" name="Rounded Rectangle 73">
            <a:extLst>
              <a:ext uri="{FF2B5EF4-FFF2-40B4-BE49-F238E27FC236}">
                <a16:creationId xmlns:a16="http://schemas.microsoft.com/office/drawing/2014/main" id="{DD0B800F-62E1-D105-5E12-E14523F37154}"/>
              </a:ext>
            </a:extLst>
          </p:cNvPr>
          <p:cNvSpPr/>
          <p:nvPr/>
        </p:nvSpPr>
        <p:spPr>
          <a:xfrm>
            <a:off x="5837647" y="3884035"/>
            <a:ext cx="3175644" cy="811999"/>
          </a:xfrm>
          <a:prstGeom prst="roundRect">
            <a:avLst>
              <a:gd name="adj" fmla="val 8811"/>
            </a:avLst>
          </a:prstGeom>
          <a:noFill/>
          <a:ln w="38100">
            <a:noFill/>
          </a:ln>
        </p:spPr>
        <p:style>
          <a:lnRef idx="2">
            <a:schemeClr val="dk1"/>
          </a:lnRef>
          <a:fillRef idx="1">
            <a:schemeClr val="lt1"/>
          </a:fillRef>
          <a:effectRef idx="0">
            <a:schemeClr val="dk1"/>
          </a:effectRef>
          <a:fontRef idx="minor">
            <a:schemeClr val="dk1"/>
          </a:fontRef>
        </p:style>
        <p:txBody>
          <a:bodyPr lIns="274320" rtlCol="0" anchor="ctr"/>
          <a:lstStyle/>
          <a:p>
            <a:pPr algn="ctr"/>
            <a:r>
              <a:rPr lang="en-US" b="1" dirty="0">
                <a:solidFill>
                  <a:schemeClr val="accent1"/>
                </a:solidFill>
                <a:latin typeface="+mj-lt"/>
              </a:rPr>
              <a:t>Also half of the columns </a:t>
            </a:r>
            <a:br>
              <a:rPr lang="en-US" b="1" dirty="0">
                <a:solidFill>
                  <a:schemeClr val="accent1"/>
                </a:solidFill>
                <a:latin typeface="+mj-lt"/>
              </a:rPr>
            </a:br>
            <a:r>
              <a:rPr lang="en-US" b="1" dirty="0">
                <a:solidFill>
                  <a:schemeClr val="accent1"/>
                </a:solidFill>
                <a:latin typeface="+mj-lt"/>
              </a:rPr>
              <a:t>in the neighboring subarrays are affected</a:t>
            </a:r>
          </a:p>
        </p:txBody>
      </p:sp>
      <p:sp>
        <p:nvSpPr>
          <p:cNvPr id="9" name="Rounded Rectangle 73">
            <a:extLst>
              <a:ext uri="{FF2B5EF4-FFF2-40B4-BE49-F238E27FC236}">
                <a16:creationId xmlns:a16="http://schemas.microsoft.com/office/drawing/2014/main" id="{7230FB0A-54DB-9FA9-847C-6E2AA4CA8FBD}"/>
              </a:ext>
            </a:extLst>
          </p:cNvPr>
          <p:cNvSpPr/>
          <p:nvPr/>
        </p:nvSpPr>
        <p:spPr>
          <a:xfrm>
            <a:off x="5934993" y="2261714"/>
            <a:ext cx="2980952" cy="1201406"/>
          </a:xfrm>
          <a:prstGeom prst="roundRect">
            <a:avLst>
              <a:gd name="adj" fmla="val 8811"/>
            </a:avLst>
          </a:prstGeom>
          <a:noFill/>
          <a:ln w="38100">
            <a:noFill/>
          </a:ln>
        </p:spPr>
        <p:style>
          <a:lnRef idx="2">
            <a:schemeClr val="dk1"/>
          </a:lnRef>
          <a:fillRef idx="1">
            <a:schemeClr val="lt1"/>
          </a:fillRef>
          <a:effectRef idx="0">
            <a:schemeClr val="dk1"/>
          </a:effectRef>
          <a:fontRef idx="minor">
            <a:schemeClr val="dk1"/>
          </a:fontRef>
        </p:style>
        <p:txBody>
          <a:bodyPr lIns="274320" rtlCol="0" anchor="ctr"/>
          <a:lstStyle/>
          <a:p>
            <a:pPr algn="ctr"/>
            <a:r>
              <a:rPr lang="en-US" b="1" dirty="0">
                <a:solidFill>
                  <a:schemeClr val="accent1"/>
                </a:solidFill>
                <a:latin typeface="+mj-lt"/>
              </a:rPr>
              <a:t>As a result, </a:t>
            </a:r>
            <a:br>
              <a:rPr lang="en-US" b="1" dirty="0">
                <a:solidFill>
                  <a:schemeClr val="accent1"/>
                </a:solidFill>
                <a:latin typeface="+mj-lt"/>
              </a:rPr>
            </a:br>
            <a:r>
              <a:rPr lang="en-US" b="1" dirty="0">
                <a:solidFill>
                  <a:schemeClr val="accent1"/>
                </a:solidFill>
                <a:latin typeface="+mj-lt"/>
              </a:rPr>
              <a:t>all columns </a:t>
            </a:r>
            <a:br>
              <a:rPr lang="en-US" b="1" dirty="0">
                <a:solidFill>
                  <a:schemeClr val="accent1"/>
                </a:solidFill>
                <a:latin typeface="+mj-lt"/>
              </a:rPr>
            </a:br>
            <a:r>
              <a:rPr lang="en-US" b="1" dirty="0">
                <a:solidFill>
                  <a:schemeClr val="accent1"/>
                </a:solidFill>
                <a:latin typeface="+mj-lt"/>
              </a:rPr>
              <a:t>in the aggressor subarray</a:t>
            </a:r>
          </a:p>
        </p:txBody>
      </p:sp>
      <p:sp>
        <p:nvSpPr>
          <p:cNvPr id="10" name="TextBox 9">
            <a:extLst>
              <a:ext uri="{FF2B5EF4-FFF2-40B4-BE49-F238E27FC236}">
                <a16:creationId xmlns:a16="http://schemas.microsoft.com/office/drawing/2014/main" id="{95E24828-7677-6843-C371-EF5B85501B6B}"/>
              </a:ext>
            </a:extLst>
          </p:cNvPr>
          <p:cNvSpPr txBox="1"/>
          <p:nvPr/>
        </p:nvSpPr>
        <p:spPr>
          <a:xfrm>
            <a:off x="5314725" y="3298601"/>
            <a:ext cx="1770401" cy="584775"/>
          </a:xfrm>
          <a:prstGeom prst="rect">
            <a:avLst/>
          </a:prstGeom>
          <a:noFill/>
        </p:spPr>
        <p:txBody>
          <a:bodyPr wrap="square" rtlCol="0">
            <a:spAutoFit/>
          </a:bodyPr>
          <a:lstStyle/>
          <a:p>
            <a:pPr algn="ctr"/>
            <a:r>
              <a:rPr lang="en-US" sz="1600" dirty="0">
                <a:latin typeface="+mj-lt"/>
              </a:rPr>
              <a:t>Aggressor </a:t>
            </a:r>
          </a:p>
          <a:p>
            <a:pPr algn="ctr"/>
            <a:r>
              <a:rPr lang="en-US" sz="1600" dirty="0">
                <a:latin typeface="+mj-lt"/>
              </a:rPr>
              <a:t>Subarray</a:t>
            </a:r>
          </a:p>
        </p:txBody>
      </p:sp>
    </p:spTree>
    <p:extLst>
      <p:ext uri="{BB962C8B-B14F-4D97-AF65-F5344CB8AC3E}">
        <p14:creationId xmlns:p14="http://schemas.microsoft.com/office/powerpoint/2010/main" val="972091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1"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1"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6" presetClass="emph" presetSubtype="0" repeatCount="2000" fill="remove" grpId="0" nodeType="clickEffect">
                                  <p:stCondLst>
                                    <p:cond delay="0"/>
                                  </p:stCondLst>
                                  <p:childTnLst>
                                    <p:animScale>
                                      <p:cBhvr>
                                        <p:cTn id="14" dur="3000" fill="hold"/>
                                        <p:tgtEl>
                                          <p:spTgt spid="4"/>
                                        </p:tgtEl>
                                      </p:cBhvr>
                                      <p:by x="100000" y="250000"/>
                                    </p:animScale>
                                  </p:childTnLst>
                                </p:cTn>
                              </p:par>
                              <p:par>
                                <p:cTn id="15" presetID="1"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22" presetClass="entr" presetSubtype="4" fill="hold" nodeType="with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wipe(down)">
                                      <p:cBhvr>
                                        <p:cTn id="19" dur="500"/>
                                        <p:tgtEl>
                                          <p:spTgt spid="37"/>
                                        </p:tgtEl>
                                      </p:cBhvr>
                                    </p:animEffect>
                                  </p:childTnLst>
                                </p:cTn>
                              </p:par>
                              <p:par>
                                <p:cTn id="20" presetID="22" presetClass="entr" presetSubtype="4" fill="hold" nodeType="withEffect">
                                  <p:stCondLst>
                                    <p:cond delay="0"/>
                                  </p:stCondLst>
                                  <p:childTnLst>
                                    <p:set>
                                      <p:cBhvr>
                                        <p:cTn id="21" dur="1" fill="hold">
                                          <p:stCondLst>
                                            <p:cond delay="0"/>
                                          </p:stCondLst>
                                        </p:cTn>
                                        <p:tgtEl>
                                          <p:spTgt spid="38"/>
                                        </p:tgtEl>
                                        <p:attrNameLst>
                                          <p:attrName>style.visibility</p:attrName>
                                        </p:attrNameLst>
                                      </p:cBhvr>
                                      <p:to>
                                        <p:strVal val="visible"/>
                                      </p:to>
                                    </p:set>
                                    <p:animEffect transition="in" filter="wipe(down)">
                                      <p:cBhvr>
                                        <p:cTn id="22" dur="500"/>
                                        <p:tgtEl>
                                          <p:spTgt spid="38"/>
                                        </p:tgtEl>
                                      </p:cBhvr>
                                    </p:animEffect>
                                  </p:childTnLst>
                                </p:cTn>
                              </p:par>
                              <p:par>
                                <p:cTn id="23" presetID="22" presetClass="entr" presetSubtype="4" fill="hold" nodeType="withEffect">
                                  <p:stCondLst>
                                    <p:cond delay="0"/>
                                  </p:stCondLst>
                                  <p:childTnLst>
                                    <p:set>
                                      <p:cBhvr>
                                        <p:cTn id="24" dur="1" fill="hold">
                                          <p:stCondLst>
                                            <p:cond delay="0"/>
                                          </p:stCondLst>
                                        </p:cTn>
                                        <p:tgtEl>
                                          <p:spTgt spid="46"/>
                                        </p:tgtEl>
                                        <p:attrNameLst>
                                          <p:attrName>style.visibility</p:attrName>
                                        </p:attrNameLst>
                                      </p:cBhvr>
                                      <p:to>
                                        <p:strVal val="visible"/>
                                      </p:to>
                                    </p:set>
                                    <p:animEffect transition="in" filter="wipe(down)">
                                      <p:cBhvr>
                                        <p:cTn id="25" dur="500"/>
                                        <p:tgtEl>
                                          <p:spTgt spid="46"/>
                                        </p:tgtEl>
                                      </p:cBhvr>
                                    </p:animEffect>
                                  </p:childTnLst>
                                </p:cTn>
                              </p:par>
                              <p:par>
                                <p:cTn id="26" presetID="22" presetClass="entr" presetSubtype="4" fill="hold" nodeType="withEffect">
                                  <p:stCondLst>
                                    <p:cond delay="0"/>
                                  </p:stCondLst>
                                  <p:childTnLst>
                                    <p:set>
                                      <p:cBhvr>
                                        <p:cTn id="27" dur="1" fill="hold">
                                          <p:stCondLst>
                                            <p:cond delay="0"/>
                                          </p:stCondLst>
                                        </p:cTn>
                                        <p:tgtEl>
                                          <p:spTgt spid="42"/>
                                        </p:tgtEl>
                                        <p:attrNameLst>
                                          <p:attrName>style.visibility</p:attrName>
                                        </p:attrNameLst>
                                      </p:cBhvr>
                                      <p:to>
                                        <p:strVal val="visible"/>
                                      </p:to>
                                    </p:set>
                                    <p:animEffect transition="in" filter="wipe(down)">
                                      <p:cBhvr>
                                        <p:cTn id="28" dur="500"/>
                                        <p:tgtEl>
                                          <p:spTgt spid="42"/>
                                        </p:tgtEl>
                                      </p:cBhvr>
                                    </p:animEffect>
                                  </p:childTnLst>
                                </p:cTn>
                              </p:par>
                              <p:par>
                                <p:cTn id="29" presetID="1" presetClass="exit" presetSubtype="0" fill="hold" grpId="0" nodeType="withEffect">
                                  <p:stCondLst>
                                    <p:cond delay="0"/>
                                  </p:stCondLst>
                                  <p:childTnLst>
                                    <p:set>
                                      <p:cBhvr>
                                        <p:cTn id="30" dur="1" fill="hold">
                                          <p:stCondLst>
                                            <p:cond delay="0"/>
                                          </p:stCondLst>
                                        </p:cTn>
                                        <p:tgtEl>
                                          <p:spTgt spid="10"/>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04"/>
                                        </p:tgtEl>
                                        <p:attrNameLst>
                                          <p:attrName>style.visibility</p:attrName>
                                        </p:attrNameLst>
                                      </p:cBhvr>
                                      <p:to>
                                        <p:strVal val="visible"/>
                                      </p:to>
                                    </p:set>
                                  </p:childTnLst>
                                </p:cTn>
                              </p:par>
                              <p:par>
                                <p:cTn id="35" presetID="1" presetClass="exit" presetSubtype="0" fill="hold" grpId="2" nodeType="withEffect">
                                  <p:stCondLst>
                                    <p:cond delay="0"/>
                                  </p:stCondLst>
                                  <p:childTnLst>
                                    <p:set>
                                      <p:cBhvr>
                                        <p:cTn id="36" dur="1" fill="hold">
                                          <p:stCondLst>
                                            <p:cond delay="0"/>
                                          </p:stCondLst>
                                        </p:cTn>
                                        <p:tgtEl>
                                          <p:spTgt spid="4"/>
                                        </p:tgtEl>
                                        <p:attrNameLst>
                                          <p:attrName>style.visibility</p:attrName>
                                        </p:attrNameLst>
                                      </p:cBhvr>
                                      <p:to>
                                        <p:strVal val="hidden"/>
                                      </p:to>
                                    </p:set>
                                  </p:childTnLst>
                                </p:cTn>
                              </p:par>
                              <p:par>
                                <p:cTn id="37" presetID="1" presetClass="entr" presetSubtype="0" fill="hold" grpId="0" nodeType="withEffect">
                                  <p:stCondLst>
                                    <p:cond delay="0"/>
                                  </p:stCondLst>
                                  <p:childTnLst>
                                    <p:set>
                                      <p:cBhvr>
                                        <p:cTn id="38" dur="1" fill="hold">
                                          <p:stCondLst>
                                            <p:cond delay="0"/>
                                          </p:stCondLst>
                                        </p:cTn>
                                        <p:tgtEl>
                                          <p:spTgt spid="205"/>
                                        </p:tgtEl>
                                        <p:attrNameLst>
                                          <p:attrName>style.visibility</p:attrName>
                                        </p:attrNameLst>
                                      </p:cBhvr>
                                      <p:to>
                                        <p:strVal val="visible"/>
                                      </p:to>
                                    </p:set>
                                  </p:childTnLst>
                                </p:cTn>
                              </p:par>
                            </p:childTnLst>
                          </p:cTn>
                        </p:par>
                        <p:par>
                          <p:cTn id="39" fill="hold">
                            <p:stCondLst>
                              <p:cond delay="0"/>
                            </p:stCondLst>
                            <p:childTnLst>
                              <p:par>
                                <p:cTn id="40" presetID="1" presetClass="entr" presetSubtype="0" fill="hold" grpId="0" nodeType="afterEffect">
                                  <p:stCondLst>
                                    <p:cond delay="0"/>
                                  </p:stCondLst>
                                  <p:childTnLst>
                                    <p:set>
                                      <p:cBhvr>
                                        <p:cTn id="41" dur="1" fill="hold">
                                          <p:stCondLst>
                                            <p:cond delay="0"/>
                                          </p:stCondLst>
                                        </p:cTn>
                                        <p:tgtEl>
                                          <p:spTgt spid="12"/>
                                        </p:tgtEl>
                                        <p:attrNameLst>
                                          <p:attrName>style.visibility</p:attrName>
                                        </p:attrNameLst>
                                      </p:cBhvr>
                                      <p:to>
                                        <p:strVal val="visible"/>
                                      </p:to>
                                    </p:set>
                                  </p:childTnLst>
                                </p:cTn>
                              </p:par>
                              <p:par>
                                <p:cTn id="42" presetID="1" presetClass="exit" presetSubtype="0" fill="hold" grpId="1" nodeType="withEffect">
                                  <p:stCondLst>
                                    <p:cond delay="0"/>
                                  </p:stCondLst>
                                  <p:childTnLst>
                                    <p:set>
                                      <p:cBhvr>
                                        <p:cTn id="43" dur="1" fill="hold">
                                          <p:stCondLst>
                                            <p:cond delay="0"/>
                                          </p:stCondLst>
                                        </p:cTn>
                                        <p:tgtEl>
                                          <p:spTgt spid="8"/>
                                        </p:tgtEl>
                                        <p:attrNameLst>
                                          <p:attrName>style.visibility</p:attrName>
                                        </p:attrNameLst>
                                      </p:cBhvr>
                                      <p:to>
                                        <p:strVal val="hidden"/>
                                      </p:to>
                                    </p:set>
                                  </p:childTnLst>
                                </p:cTn>
                              </p:par>
                              <p:par>
                                <p:cTn id="44" presetID="1" presetClass="exit" presetSubtype="0" fill="hold" grpId="1" nodeType="withEffect">
                                  <p:stCondLst>
                                    <p:cond delay="0"/>
                                  </p:stCondLst>
                                  <p:childTnLst>
                                    <p:set>
                                      <p:cBhvr>
                                        <p:cTn id="45" dur="1" fill="hold">
                                          <p:stCondLst>
                                            <p:cond delay="0"/>
                                          </p:stCondLst>
                                        </p:cTn>
                                        <p:tgtEl>
                                          <p:spTgt spid="9"/>
                                        </p:tgtEl>
                                        <p:attrNameLst>
                                          <p:attrName>style.visibility</p:attrName>
                                        </p:attrNameLst>
                                      </p:cBhvr>
                                      <p:to>
                                        <p:strVal val="hidden"/>
                                      </p:to>
                                    </p:set>
                                  </p:childTnLst>
                                </p:cTn>
                              </p:par>
                            </p:childTnLst>
                          </p:cTn>
                        </p:par>
                        <p:par>
                          <p:cTn id="46" fill="hold">
                            <p:stCondLst>
                              <p:cond delay="0"/>
                            </p:stCondLst>
                            <p:childTnLst>
                              <p:par>
                                <p:cTn id="47" presetID="22" presetClass="entr" presetSubtype="4" fill="hold" nodeType="afterEffect">
                                  <p:stCondLst>
                                    <p:cond delay="0"/>
                                  </p:stCondLst>
                                  <p:childTnLst>
                                    <p:set>
                                      <p:cBhvr>
                                        <p:cTn id="48" dur="1" fill="hold">
                                          <p:stCondLst>
                                            <p:cond delay="0"/>
                                          </p:stCondLst>
                                        </p:cTn>
                                        <p:tgtEl>
                                          <p:spTgt spid="57"/>
                                        </p:tgtEl>
                                        <p:attrNameLst>
                                          <p:attrName>style.visibility</p:attrName>
                                        </p:attrNameLst>
                                      </p:cBhvr>
                                      <p:to>
                                        <p:strVal val="visible"/>
                                      </p:to>
                                    </p:set>
                                    <p:animEffect transition="in" filter="wipe(down)">
                                      <p:cBhvr>
                                        <p:cTn id="49" dur="500"/>
                                        <p:tgtEl>
                                          <p:spTgt spid="57"/>
                                        </p:tgtEl>
                                      </p:cBhvr>
                                    </p:animEffect>
                                  </p:childTnLst>
                                </p:cTn>
                              </p:par>
                            </p:childTnLst>
                          </p:cTn>
                        </p:par>
                        <p:par>
                          <p:cTn id="50" fill="hold">
                            <p:stCondLst>
                              <p:cond delay="500"/>
                            </p:stCondLst>
                            <p:childTnLst>
                              <p:par>
                                <p:cTn id="51" presetID="22" presetClass="entr" presetSubtype="4" fill="hold" nodeType="afterEffect">
                                  <p:stCondLst>
                                    <p:cond delay="0"/>
                                  </p:stCondLst>
                                  <p:childTnLst>
                                    <p:set>
                                      <p:cBhvr>
                                        <p:cTn id="52" dur="1" fill="hold">
                                          <p:stCondLst>
                                            <p:cond delay="0"/>
                                          </p:stCondLst>
                                        </p:cTn>
                                        <p:tgtEl>
                                          <p:spTgt spid="53"/>
                                        </p:tgtEl>
                                        <p:attrNameLst>
                                          <p:attrName>style.visibility</p:attrName>
                                        </p:attrNameLst>
                                      </p:cBhvr>
                                      <p:to>
                                        <p:strVal val="visible"/>
                                      </p:to>
                                    </p:set>
                                    <p:animEffect transition="in" filter="wipe(down)">
                                      <p:cBhvr>
                                        <p:cTn id="53" dur="500"/>
                                        <p:tgtEl>
                                          <p:spTgt spid="53"/>
                                        </p:tgtEl>
                                      </p:cBhvr>
                                    </p:animEffect>
                                  </p:childTnLst>
                                </p:cTn>
                              </p:par>
                            </p:childTnLst>
                          </p:cTn>
                        </p:par>
                        <p:par>
                          <p:cTn id="54" fill="hold">
                            <p:stCondLst>
                              <p:cond delay="1000"/>
                            </p:stCondLst>
                            <p:childTnLst>
                              <p:par>
                                <p:cTn id="55" presetID="22" presetClass="entr" presetSubtype="4" fill="hold" nodeType="afterEffect">
                                  <p:stCondLst>
                                    <p:cond delay="0"/>
                                  </p:stCondLst>
                                  <p:childTnLst>
                                    <p:set>
                                      <p:cBhvr>
                                        <p:cTn id="56" dur="1" fill="hold">
                                          <p:stCondLst>
                                            <p:cond delay="0"/>
                                          </p:stCondLst>
                                        </p:cTn>
                                        <p:tgtEl>
                                          <p:spTgt spid="50"/>
                                        </p:tgtEl>
                                        <p:attrNameLst>
                                          <p:attrName>style.visibility</p:attrName>
                                        </p:attrNameLst>
                                      </p:cBhvr>
                                      <p:to>
                                        <p:strVal val="visible"/>
                                      </p:to>
                                    </p:set>
                                    <p:animEffect transition="in" filter="wipe(down)">
                                      <p:cBhvr>
                                        <p:cTn id="57" dur="500"/>
                                        <p:tgtEl>
                                          <p:spTgt spid="50"/>
                                        </p:tgtEl>
                                      </p:cBhvr>
                                    </p:animEffect>
                                  </p:childTnLst>
                                </p:cTn>
                              </p:par>
                            </p:childTnLst>
                          </p:cTn>
                        </p:par>
                        <p:par>
                          <p:cTn id="58" fill="hold">
                            <p:stCondLst>
                              <p:cond delay="1500"/>
                            </p:stCondLst>
                            <p:childTnLst>
                              <p:par>
                                <p:cTn id="59" presetID="22" presetClass="entr" presetSubtype="4" fill="hold" nodeType="afterEffect">
                                  <p:stCondLst>
                                    <p:cond delay="0"/>
                                  </p:stCondLst>
                                  <p:childTnLst>
                                    <p:set>
                                      <p:cBhvr>
                                        <p:cTn id="60" dur="1" fill="hold">
                                          <p:stCondLst>
                                            <p:cond delay="0"/>
                                          </p:stCondLst>
                                        </p:cTn>
                                        <p:tgtEl>
                                          <p:spTgt spid="36"/>
                                        </p:tgtEl>
                                        <p:attrNameLst>
                                          <p:attrName>style.visibility</p:attrName>
                                        </p:attrNameLst>
                                      </p:cBhvr>
                                      <p:to>
                                        <p:strVal val="visible"/>
                                      </p:to>
                                    </p:set>
                                    <p:animEffect transition="in" filter="wipe(down)">
                                      <p:cBhvr>
                                        <p:cTn id="61" dur="500"/>
                                        <p:tgtEl>
                                          <p:spTgt spid="36"/>
                                        </p:tgtEl>
                                      </p:cBhvr>
                                    </p:animEffect>
                                  </p:childTnLst>
                                </p:cTn>
                              </p:par>
                              <p:par>
                                <p:cTn id="62" presetID="10" presetClass="entr" presetSubtype="0" fill="hold" nodeType="withEffect">
                                  <p:stCondLst>
                                    <p:cond delay="0"/>
                                  </p:stCondLst>
                                  <p:childTnLst>
                                    <p:set>
                                      <p:cBhvr>
                                        <p:cTn id="63" dur="1" fill="hold">
                                          <p:stCondLst>
                                            <p:cond delay="0"/>
                                          </p:stCondLst>
                                        </p:cTn>
                                        <p:tgtEl>
                                          <p:spTgt spid="13"/>
                                        </p:tgtEl>
                                        <p:attrNameLst>
                                          <p:attrName>style.visibility</p:attrName>
                                        </p:attrNameLst>
                                      </p:cBhvr>
                                      <p:to>
                                        <p:strVal val="visible"/>
                                      </p:to>
                                    </p:set>
                                    <p:animEffect transition="in" filter="fade">
                                      <p:cBhvr>
                                        <p:cTn id="64" dur="500"/>
                                        <p:tgtEl>
                                          <p:spTgt spid="13"/>
                                        </p:tgtEl>
                                      </p:cBhvr>
                                    </p:animEffect>
                                  </p:childTnLst>
                                </p:cTn>
                              </p:par>
                              <p:par>
                                <p:cTn id="65" presetID="10" presetClass="entr" presetSubtype="0" fill="hold" nodeType="withEffect">
                                  <p:stCondLst>
                                    <p:cond delay="0"/>
                                  </p:stCondLst>
                                  <p:childTnLst>
                                    <p:set>
                                      <p:cBhvr>
                                        <p:cTn id="66" dur="1" fill="hold">
                                          <p:stCondLst>
                                            <p:cond delay="0"/>
                                          </p:stCondLst>
                                        </p:cTn>
                                        <p:tgtEl>
                                          <p:spTgt spid="17"/>
                                        </p:tgtEl>
                                        <p:attrNameLst>
                                          <p:attrName>style.visibility</p:attrName>
                                        </p:attrNameLst>
                                      </p:cBhvr>
                                      <p:to>
                                        <p:strVal val="visible"/>
                                      </p:to>
                                    </p:set>
                                    <p:animEffect transition="in" filter="fade">
                                      <p:cBhvr>
                                        <p:cTn id="6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 grpId="0" animBg="1"/>
      <p:bldP spid="205" grpId="0" animBg="1"/>
      <p:bldP spid="12" grpId="0"/>
      <p:bldP spid="4" grpId="0" animBg="1"/>
      <p:bldP spid="4" grpId="1" animBg="1"/>
      <p:bldP spid="4" grpId="2" animBg="1"/>
      <p:bldP spid="8" grpId="0"/>
      <p:bldP spid="8" grpId="1"/>
      <p:bldP spid="9" grpId="0"/>
      <p:bldP spid="9" grpId="1"/>
      <p:bldP spid="10" grpId="0"/>
      <p:bldP spid="10" grpId="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7FC67E-8E86-4DDF-8D14-0F17E78BC9D1}"/>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7DC722E2-916E-7279-5CBC-15977A4F78BA}"/>
              </a:ext>
            </a:extLst>
          </p:cNvPr>
          <p:cNvGrpSpPr/>
          <p:nvPr/>
        </p:nvGrpSpPr>
        <p:grpSpPr>
          <a:xfrm>
            <a:off x="3381910" y="1594376"/>
            <a:ext cx="2123815" cy="3922131"/>
            <a:chOff x="3414760" y="1577951"/>
            <a:chExt cx="2123815" cy="3922131"/>
          </a:xfrm>
        </p:grpSpPr>
        <p:cxnSp>
          <p:nvCxnSpPr>
            <p:cNvPr id="8" name="Düz Bağlayıcı 440">
              <a:extLst>
                <a:ext uri="{FF2B5EF4-FFF2-40B4-BE49-F238E27FC236}">
                  <a16:creationId xmlns:a16="http://schemas.microsoft.com/office/drawing/2014/main" id="{C9A74575-3CAE-CE25-9558-AC3A3777D579}"/>
                </a:ext>
              </a:extLst>
            </p:cNvPr>
            <p:cNvCxnSpPr>
              <a:cxnSpLocks/>
            </p:cNvCxnSpPr>
            <p:nvPr/>
          </p:nvCxnSpPr>
          <p:spPr>
            <a:xfrm flipH="1">
              <a:off x="3434354" y="4113647"/>
              <a:ext cx="2000509" cy="0"/>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9" name="Düz Bağlayıcı 440">
              <a:extLst>
                <a:ext uri="{FF2B5EF4-FFF2-40B4-BE49-F238E27FC236}">
                  <a16:creationId xmlns:a16="http://schemas.microsoft.com/office/drawing/2014/main" id="{7CF1FE76-FA61-4208-E6EE-25D72D8C8BDC}"/>
                </a:ext>
              </a:extLst>
            </p:cNvPr>
            <p:cNvCxnSpPr>
              <a:cxnSpLocks/>
              <a:endCxn id="79" idx="0"/>
            </p:cNvCxnSpPr>
            <p:nvPr/>
          </p:nvCxnSpPr>
          <p:spPr>
            <a:xfrm flipV="1">
              <a:off x="5184318" y="3505480"/>
              <a:ext cx="0" cy="860911"/>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0" name="Düz Bağlayıcı 440">
              <a:extLst>
                <a:ext uri="{FF2B5EF4-FFF2-40B4-BE49-F238E27FC236}">
                  <a16:creationId xmlns:a16="http://schemas.microsoft.com/office/drawing/2014/main" id="{6BAD8EE3-BDC2-CA38-83FF-B8778CBB6F32}"/>
                </a:ext>
              </a:extLst>
            </p:cNvPr>
            <p:cNvCxnSpPr>
              <a:cxnSpLocks/>
            </p:cNvCxnSpPr>
            <p:nvPr/>
          </p:nvCxnSpPr>
          <p:spPr>
            <a:xfrm flipV="1">
              <a:off x="5175610" y="1607837"/>
              <a:ext cx="0" cy="787332"/>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2" name="Düz Bağlayıcı 440">
              <a:extLst>
                <a:ext uri="{FF2B5EF4-FFF2-40B4-BE49-F238E27FC236}">
                  <a16:creationId xmlns:a16="http://schemas.microsoft.com/office/drawing/2014/main" id="{548A1D7C-5796-EE3E-50EA-A000D68B2796}"/>
                </a:ext>
              </a:extLst>
            </p:cNvPr>
            <p:cNvCxnSpPr>
              <a:cxnSpLocks/>
              <a:stCxn id="31" idx="0"/>
            </p:cNvCxnSpPr>
            <p:nvPr/>
          </p:nvCxnSpPr>
          <p:spPr>
            <a:xfrm flipV="1">
              <a:off x="4685748" y="2747014"/>
              <a:ext cx="0" cy="1520396"/>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3" name="Düz Bağlayıcı 440">
              <a:extLst>
                <a:ext uri="{FF2B5EF4-FFF2-40B4-BE49-F238E27FC236}">
                  <a16:creationId xmlns:a16="http://schemas.microsoft.com/office/drawing/2014/main" id="{5C684AA7-9D6D-4337-9AFB-F5260EBB66B5}"/>
                </a:ext>
              </a:extLst>
            </p:cNvPr>
            <p:cNvCxnSpPr>
              <a:cxnSpLocks/>
              <a:endCxn id="76" idx="0"/>
            </p:cNvCxnSpPr>
            <p:nvPr/>
          </p:nvCxnSpPr>
          <p:spPr>
            <a:xfrm flipV="1">
              <a:off x="4187175" y="3117118"/>
              <a:ext cx="0" cy="1249275"/>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7" name="Düz Bağlayıcı 440">
              <a:extLst>
                <a:ext uri="{FF2B5EF4-FFF2-40B4-BE49-F238E27FC236}">
                  <a16:creationId xmlns:a16="http://schemas.microsoft.com/office/drawing/2014/main" id="{45D488BE-DE5C-E07E-2C74-A9C9E05D9128}"/>
                </a:ext>
              </a:extLst>
            </p:cNvPr>
            <p:cNvCxnSpPr>
              <a:cxnSpLocks/>
              <a:stCxn id="35" idx="0"/>
            </p:cNvCxnSpPr>
            <p:nvPr/>
          </p:nvCxnSpPr>
          <p:spPr>
            <a:xfrm flipH="1" flipV="1">
              <a:off x="3683241" y="2616416"/>
              <a:ext cx="5361" cy="1650994"/>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25" name="Düz Bağlayıcı 440">
              <a:extLst>
                <a:ext uri="{FF2B5EF4-FFF2-40B4-BE49-F238E27FC236}">
                  <a16:creationId xmlns:a16="http://schemas.microsoft.com/office/drawing/2014/main" id="{50EC620F-5FB4-7009-6992-55FFBEC6C01D}"/>
                </a:ext>
              </a:extLst>
            </p:cNvPr>
            <p:cNvCxnSpPr>
              <a:cxnSpLocks/>
            </p:cNvCxnSpPr>
            <p:nvPr/>
          </p:nvCxnSpPr>
          <p:spPr>
            <a:xfrm flipH="1">
              <a:off x="3434354" y="3717666"/>
              <a:ext cx="2000509" cy="0"/>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26" name="Oval 25">
              <a:extLst>
                <a:ext uri="{FF2B5EF4-FFF2-40B4-BE49-F238E27FC236}">
                  <a16:creationId xmlns:a16="http://schemas.microsoft.com/office/drawing/2014/main" id="{270E97DC-09D9-E412-483B-17C8DE1B5002}"/>
                </a:ext>
              </a:extLst>
            </p:cNvPr>
            <p:cNvSpPr/>
            <p:nvPr/>
          </p:nvSpPr>
          <p:spPr>
            <a:xfrm rot="10800000">
              <a:off x="5026383" y="3556285"/>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dirty="0"/>
            </a:p>
          </p:txBody>
        </p:sp>
        <p:sp>
          <p:nvSpPr>
            <p:cNvPr id="27" name="Oval 26">
              <a:extLst>
                <a:ext uri="{FF2B5EF4-FFF2-40B4-BE49-F238E27FC236}">
                  <a16:creationId xmlns:a16="http://schemas.microsoft.com/office/drawing/2014/main" id="{62D70A31-AD09-6676-438A-73879F89A2E3}"/>
                </a:ext>
              </a:extLst>
            </p:cNvPr>
            <p:cNvSpPr/>
            <p:nvPr/>
          </p:nvSpPr>
          <p:spPr>
            <a:xfrm rot="10800000">
              <a:off x="4527813" y="3556285"/>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8" name="Oval 27">
              <a:extLst>
                <a:ext uri="{FF2B5EF4-FFF2-40B4-BE49-F238E27FC236}">
                  <a16:creationId xmlns:a16="http://schemas.microsoft.com/office/drawing/2014/main" id="{95D25322-1DBE-56E5-93E7-DD858E98414A}"/>
                </a:ext>
              </a:extLst>
            </p:cNvPr>
            <p:cNvSpPr/>
            <p:nvPr/>
          </p:nvSpPr>
          <p:spPr>
            <a:xfrm rot="10800000">
              <a:off x="4029241" y="3556285"/>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9" name="Oval 28">
              <a:extLst>
                <a:ext uri="{FF2B5EF4-FFF2-40B4-BE49-F238E27FC236}">
                  <a16:creationId xmlns:a16="http://schemas.microsoft.com/office/drawing/2014/main" id="{B85F8DD5-0E1C-3E13-443A-97E5A7D34EA4}"/>
                </a:ext>
              </a:extLst>
            </p:cNvPr>
            <p:cNvSpPr/>
            <p:nvPr/>
          </p:nvSpPr>
          <p:spPr>
            <a:xfrm rot="10800000">
              <a:off x="3530667" y="3556285"/>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0" name="Oval 29">
              <a:extLst>
                <a:ext uri="{FF2B5EF4-FFF2-40B4-BE49-F238E27FC236}">
                  <a16:creationId xmlns:a16="http://schemas.microsoft.com/office/drawing/2014/main" id="{09FAC6E8-D83A-DF20-21CE-5EC02701782A}"/>
                </a:ext>
              </a:extLst>
            </p:cNvPr>
            <p:cNvSpPr/>
            <p:nvPr/>
          </p:nvSpPr>
          <p:spPr>
            <a:xfrm rot="10800000">
              <a:off x="5026383" y="3944649"/>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1" name="Oval 30">
              <a:extLst>
                <a:ext uri="{FF2B5EF4-FFF2-40B4-BE49-F238E27FC236}">
                  <a16:creationId xmlns:a16="http://schemas.microsoft.com/office/drawing/2014/main" id="{A6EAD9BE-B8A5-6C25-2FF3-4F6DE05150BB}"/>
                </a:ext>
              </a:extLst>
            </p:cNvPr>
            <p:cNvSpPr/>
            <p:nvPr/>
          </p:nvSpPr>
          <p:spPr>
            <a:xfrm rot="10800000">
              <a:off x="4527813" y="3944649"/>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2" name="Oval 31">
              <a:extLst>
                <a:ext uri="{FF2B5EF4-FFF2-40B4-BE49-F238E27FC236}">
                  <a16:creationId xmlns:a16="http://schemas.microsoft.com/office/drawing/2014/main" id="{B0C4DFE0-015C-1B15-413C-14E39AC88DE2}"/>
                </a:ext>
              </a:extLst>
            </p:cNvPr>
            <p:cNvSpPr/>
            <p:nvPr/>
          </p:nvSpPr>
          <p:spPr>
            <a:xfrm rot="10800000">
              <a:off x="4029241" y="3944649"/>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5" name="Oval 34">
              <a:extLst>
                <a:ext uri="{FF2B5EF4-FFF2-40B4-BE49-F238E27FC236}">
                  <a16:creationId xmlns:a16="http://schemas.microsoft.com/office/drawing/2014/main" id="{7946F477-71CF-BBF2-90D9-99994DA62E97}"/>
                </a:ext>
              </a:extLst>
            </p:cNvPr>
            <p:cNvSpPr/>
            <p:nvPr/>
          </p:nvSpPr>
          <p:spPr>
            <a:xfrm rot="10800000">
              <a:off x="3530667" y="3944649"/>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56" name="Düz Bağlayıcı 440">
              <a:extLst>
                <a:ext uri="{FF2B5EF4-FFF2-40B4-BE49-F238E27FC236}">
                  <a16:creationId xmlns:a16="http://schemas.microsoft.com/office/drawing/2014/main" id="{436E877F-8BAB-1576-6BDF-B1C79B891BA0}"/>
                </a:ext>
              </a:extLst>
            </p:cNvPr>
            <p:cNvCxnSpPr>
              <a:cxnSpLocks/>
            </p:cNvCxnSpPr>
            <p:nvPr/>
          </p:nvCxnSpPr>
          <p:spPr>
            <a:xfrm flipV="1">
              <a:off x="4685748" y="2839184"/>
              <a:ext cx="0" cy="645522"/>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60" name="Düz Bağlayıcı 440">
              <a:extLst>
                <a:ext uri="{FF2B5EF4-FFF2-40B4-BE49-F238E27FC236}">
                  <a16:creationId xmlns:a16="http://schemas.microsoft.com/office/drawing/2014/main" id="{DC5FC440-7D5C-BF68-9288-B9BA95185DC0}"/>
                </a:ext>
              </a:extLst>
            </p:cNvPr>
            <p:cNvCxnSpPr>
              <a:cxnSpLocks/>
            </p:cNvCxnSpPr>
            <p:nvPr/>
          </p:nvCxnSpPr>
          <p:spPr>
            <a:xfrm flipV="1">
              <a:off x="4187175" y="2839184"/>
              <a:ext cx="0" cy="645522"/>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65" name="Düz Bağlayıcı 440">
              <a:extLst>
                <a:ext uri="{FF2B5EF4-FFF2-40B4-BE49-F238E27FC236}">
                  <a16:creationId xmlns:a16="http://schemas.microsoft.com/office/drawing/2014/main" id="{387F504A-7E48-27CF-F625-8A0289C1EF23}"/>
                </a:ext>
              </a:extLst>
            </p:cNvPr>
            <p:cNvCxnSpPr>
              <a:cxnSpLocks/>
            </p:cNvCxnSpPr>
            <p:nvPr/>
          </p:nvCxnSpPr>
          <p:spPr>
            <a:xfrm flipV="1">
              <a:off x="3688602" y="2839184"/>
              <a:ext cx="0" cy="645522"/>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70" name="Düz Bağlayıcı 440">
              <a:extLst>
                <a:ext uri="{FF2B5EF4-FFF2-40B4-BE49-F238E27FC236}">
                  <a16:creationId xmlns:a16="http://schemas.microsoft.com/office/drawing/2014/main" id="{B13B21E7-66C8-45CA-3CD9-6BFD5DD9E9C3}"/>
                </a:ext>
              </a:extLst>
            </p:cNvPr>
            <p:cNvCxnSpPr>
              <a:cxnSpLocks/>
            </p:cNvCxnSpPr>
            <p:nvPr/>
          </p:nvCxnSpPr>
          <p:spPr>
            <a:xfrm flipH="1">
              <a:off x="3434354" y="3351717"/>
              <a:ext cx="2000509" cy="0"/>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72" name="Düz Bağlayıcı 440">
              <a:extLst>
                <a:ext uri="{FF2B5EF4-FFF2-40B4-BE49-F238E27FC236}">
                  <a16:creationId xmlns:a16="http://schemas.microsoft.com/office/drawing/2014/main" id="{F5EB8F79-52F0-6039-4920-B2B6B7CEFF17}"/>
                </a:ext>
              </a:extLst>
            </p:cNvPr>
            <p:cNvCxnSpPr>
              <a:cxnSpLocks/>
            </p:cNvCxnSpPr>
            <p:nvPr/>
          </p:nvCxnSpPr>
          <p:spPr>
            <a:xfrm flipV="1">
              <a:off x="5184318" y="2824241"/>
              <a:ext cx="0" cy="645522"/>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73" name="Düz Bağlayıcı 440">
              <a:extLst>
                <a:ext uri="{FF2B5EF4-FFF2-40B4-BE49-F238E27FC236}">
                  <a16:creationId xmlns:a16="http://schemas.microsoft.com/office/drawing/2014/main" id="{26EBAE66-735B-9858-D77A-BBC9322AB9CD}"/>
                </a:ext>
              </a:extLst>
            </p:cNvPr>
            <p:cNvCxnSpPr>
              <a:cxnSpLocks/>
            </p:cNvCxnSpPr>
            <p:nvPr/>
          </p:nvCxnSpPr>
          <p:spPr>
            <a:xfrm flipH="1">
              <a:off x="3434354" y="2955737"/>
              <a:ext cx="2000509" cy="0"/>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74" name="Oval 73">
              <a:extLst>
                <a:ext uri="{FF2B5EF4-FFF2-40B4-BE49-F238E27FC236}">
                  <a16:creationId xmlns:a16="http://schemas.microsoft.com/office/drawing/2014/main" id="{D79A0C17-33DD-1886-6D2A-FDA7A7B74BF1}"/>
                </a:ext>
              </a:extLst>
            </p:cNvPr>
            <p:cNvSpPr/>
            <p:nvPr/>
          </p:nvSpPr>
          <p:spPr>
            <a:xfrm rot="10800000">
              <a:off x="5026383" y="2794357"/>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dirty="0"/>
            </a:p>
          </p:txBody>
        </p:sp>
        <p:sp>
          <p:nvSpPr>
            <p:cNvPr id="75" name="Oval 74">
              <a:extLst>
                <a:ext uri="{FF2B5EF4-FFF2-40B4-BE49-F238E27FC236}">
                  <a16:creationId xmlns:a16="http://schemas.microsoft.com/office/drawing/2014/main" id="{BF015B1F-2683-A498-5330-DCF73F049817}"/>
                </a:ext>
              </a:extLst>
            </p:cNvPr>
            <p:cNvSpPr/>
            <p:nvPr/>
          </p:nvSpPr>
          <p:spPr>
            <a:xfrm rot="10800000">
              <a:off x="4527813" y="2794357"/>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76" name="Oval 75">
              <a:extLst>
                <a:ext uri="{FF2B5EF4-FFF2-40B4-BE49-F238E27FC236}">
                  <a16:creationId xmlns:a16="http://schemas.microsoft.com/office/drawing/2014/main" id="{F2898611-EB80-2DCF-2CAB-3948BF14D689}"/>
                </a:ext>
              </a:extLst>
            </p:cNvPr>
            <p:cNvSpPr/>
            <p:nvPr/>
          </p:nvSpPr>
          <p:spPr>
            <a:xfrm rot="10800000">
              <a:off x="4029241" y="2794357"/>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77" name="Oval 76">
              <a:extLst>
                <a:ext uri="{FF2B5EF4-FFF2-40B4-BE49-F238E27FC236}">
                  <a16:creationId xmlns:a16="http://schemas.microsoft.com/office/drawing/2014/main" id="{FBEC4285-B0B2-9E24-0B51-D2E0B2CDD7FA}"/>
                </a:ext>
              </a:extLst>
            </p:cNvPr>
            <p:cNvSpPr/>
            <p:nvPr/>
          </p:nvSpPr>
          <p:spPr>
            <a:xfrm rot="10800000">
              <a:off x="3530667" y="2794357"/>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79" name="Oval 78">
              <a:extLst>
                <a:ext uri="{FF2B5EF4-FFF2-40B4-BE49-F238E27FC236}">
                  <a16:creationId xmlns:a16="http://schemas.microsoft.com/office/drawing/2014/main" id="{82819995-5F54-F3BF-3614-3FAB0885B2A6}"/>
                </a:ext>
              </a:extLst>
            </p:cNvPr>
            <p:cNvSpPr/>
            <p:nvPr/>
          </p:nvSpPr>
          <p:spPr>
            <a:xfrm rot="10800000">
              <a:off x="5026383" y="3182719"/>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80" name="Oval 79">
              <a:extLst>
                <a:ext uri="{FF2B5EF4-FFF2-40B4-BE49-F238E27FC236}">
                  <a16:creationId xmlns:a16="http://schemas.microsoft.com/office/drawing/2014/main" id="{44F88CEB-3431-ACE6-8069-D5F9BDEE3005}"/>
                </a:ext>
              </a:extLst>
            </p:cNvPr>
            <p:cNvSpPr/>
            <p:nvPr/>
          </p:nvSpPr>
          <p:spPr>
            <a:xfrm rot="10800000">
              <a:off x="4527813" y="3182719"/>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81" name="Oval 80">
              <a:extLst>
                <a:ext uri="{FF2B5EF4-FFF2-40B4-BE49-F238E27FC236}">
                  <a16:creationId xmlns:a16="http://schemas.microsoft.com/office/drawing/2014/main" id="{AEE0315E-135A-5BD7-1919-20D1024AAF7C}"/>
                </a:ext>
              </a:extLst>
            </p:cNvPr>
            <p:cNvSpPr/>
            <p:nvPr/>
          </p:nvSpPr>
          <p:spPr>
            <a:xfrm rot="10800000">
              <a:off x="4029241" y="3182719"/>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82" name="Oval 81">
              <a:extLst>
                <a:ext uri="{FF2B5EF4-FFF2-40B4-BE49-F238E27FC236}">
                  <a16:creationId xmlns:a16="http://schemas.microsoft.com/office/drawing/2014/main" id="{E6A65482-1836-2B5B-69B7-AC83C1AC1579}"/>
                </a:ext>
              </a:extLst>
            </p:cNvPr>
            <p:cNvSpPr/>
            <p:nvPr/>
          </p:nvSpPr>
          <p:spPr>
            <a:xfrm rot="10800000">
              <a:off x="3530667" y="3182719"/>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83" name="Düz Bağlayıcı 440">
              <a:extLst>
                <a:ext uri="{FF2B5EF4-FFF2-40B4-BE49-F238E27FC236}">
                  <a16:creationId xmlns:a16="http://schemas.microsoft.com/office/drawing/2014/main" id="{9A2CA4D4-9F5E-527F-2BF9-4F03429E77F2}"/>
                </a:ext>
              </a:extLst>
            </p:cNvPr>
            <p:cNvCxnSpPr>
              <a:cxnSpLocks/>
            </p:cNvCxnSpPr>
            <p:nvPr/>
          </p:nvCxnSpPr>
          <p:spPr>
            <a:xfrm flipV="1">
              <a:off x="4677041" y="4678239"/>
              <a:ext cx="0" cy="801069"/>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84" name="Düz Bağlayıcı 440">
              <a:extLst>
                <a:ext uri="{FF2B5EF4-FFF2-40B4-BE49-F238E27FC236}">
                  <a16:creationId xmlns:a16="http://schemas.microsoft.com/office/drawing/2014/main" id="{8BC92528-74EF-810D-059A-C52E016D466E}"/>
                </a:ext>
              </a:extLst>
            </p:cNvPr>
            <p:cNvCxnSpPr>
              <a:cxnSpLocks/>
            </p:cNvCxnSpPr>
            <p:nvPr/>
          </p:nvCxnSpPr>
          <p:spPr>
            <a:xfrm flipV="1">
              <a:off x="4178468" y="4833786"/>
              <a:ext cx="0" cy="645522"/>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85" name="Düz Bağlayıcı 440">
              <a:extLst>
                <a:ext uri="{FF2B5EF4-FFF2-40B4-BE49-F238E27FC236}">
                  <a16:creationId xmlns:a16="http://schemas.microsoft.com/office/drawing/2014/main" id="{0FD99A77-5F93-A576-402C-CE9040B1234F}"/>
                </a:ext>
              </a:extLst>
            </p:cNvPr>
            <p:cNvCxnSpPr>
              <a:cxnSpLocks/>
            </p:cNvCxnSpPr>
            <p:nvPr/>
          </p:nvCxnSpPr>
          <p:spPr>
            <a:xfrm flipV="1">
              <a:off x="3679895" y="4694246"/>
              <a:ext cx="0" cy="785062"/>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86" name="Düz Bağlayıcı 440">
              <a:extLst>
                <a:ext uri="{FF2B5EF4-FFF2-40B4-BE49-F238E27FC236}">
                  <a16:creationId xmlns:a16="http://schemas.microsoft.com/office/drawing/2014/main" id="{D2579D61-5239-D238-2055-F898CFC38165}"/>
                </a:ext>
              </a:extLst>
            </p:cNvPr>
            <p:cNvCxnSpPr>
              <a:cxnSpLocks/>
            </p:cNvCxnSpPr>
            <p:nvPr/>
          </p:nvCxnSpPr>
          <p:spPr>
            <a:xfrm flipH="1">
              <a:off x="3425647" y="5346319"/>
              <a:ext cx="2000509" cy="0"/>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87" name="Düz Bağlayıcı 440">
              <a:extLst>
                <a:ext uri="{FF2B5EF4-FFF2-40B4-BE49-F238E27FC236}">
                  <a16:creationId xmlns:a16="http://schemas.microsoft.com/office/drawing/2014/main" id="{E7B7A49B-6027-0867-54DF-5B609BEFAF1E}"/>
                </a:ext>
              </a:extLst>
            </p:cNvPr>
            <p:cNvCxnSpPr>
              <a:cxnSpLocks/>
            </p:cNvCxnSpPr>
            <p:nvPr/>
          </p:nvCxnSpPr>
          <p:spPr>
            <a:xfrm flipV="1">
              <a:off x="5175610" y="4818843"/>
              <a:ext cx="0" cy="645522"/>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88" name="Düz Bağlayıcı 440">
              <a:extLst>
                <a:ext uri="{FF2B5EF4-FFF2-40B4-BE49-F238E27FC236}">
                  <a16:creationId xmlns:a16="http://schemas.microsoft.com/office/drawing/2014/main" id="{AB72CB68-AF34-A4A6-F9F4-C85952D9E822}"/>
                </a:ext>
              </a:extLst>
            </p:cNvPr>
            <p:cNvCxnSpPr>
              <a:cxnSpLocks/>
            </p:cNvCxnSpPr>
            <p:nvPr/>
          </p:nvCxnSpPr>
          <p:spPr>
            <a:xfrm flipH="1">
              <a:off x="3425647" y="4950338"/>
              <a:ext cx="2000509" cy="0"/>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156" name="Oval 155">
              <a:extLst>
                <a:ext uri="{FF2B5EF4-FFF2-40B4-BE49-F238E27FC236}">
                  <a16:creationId xmlns:a16="http://schemas.microsoft.com/office/drawing/2014/main" id="{E4B3F390-B2B0-DA72-F1D4-4495D4E6EDA9}"/>
                </a:ext>
              </a:extLst>
            </p:cNvPr>
            <p:cNvSpPr/>
            <p:nvPr/>
          </p:nvSpPr>
          <p:spPr>
            <a:xfrm rot="10800000">
              <a:off x="5017676" y="4788957"/>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dirty="0"/>
            </a:p>
          </p:txBody>
        </p:sp>
        <p:sp>
          <p:nvSpPr>
            <p:cNvPr id="157" name="Oval 156">
              <a:extLst>
                <a:ext uri="{FF2B5EF4-FFF2-40B4-BE49-F238E27FC236}">
                  <a16:creationId xmlns:a16="http://schemas.microsoft.com/office/drawing/2014/main" id="{5B1605FD-8546-8296-863A-C4FED5A35CCD}"/>
                </a:ext>
              </a:extLst>
            </p:cNvPr>
            <p:cNvSpPr/>
            <p:nvPr/>
          </p:nvSpPr>
          <p:spPr>
            <a:xfrm rot="10800000">
              <a:off x="4519105" y="4788957"/>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58" name="Oval 157">
              <a:extLst>
                <a:ext uri="{FF2B5EF4-FFF2-40B4-BE49-F238E27FC236}">
                  <a16:creationId xmlns:a16="http://schemas.microsoft.com/office/drawing/2014/main" id="{ED0192FD-DFE0-A058-26A7-6BEBCCCC200D}"/>
                </a:ext>
              </a:extLst>
            </p:cNvPr>
            <p:cNvSpPr/>
            <p:nvPr/>
          </p:nvSpPr>
          <p:spPr>
            <a:xfrm rot="10800000">
              <a:off x="4020533" y="4788957"/>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59" name="Oval 158">
              <a:extLst>
                <a:ext uri="{FF2B5EF4-FFF2-40B4-BE49-F238E27FC236}">
                  <a16:creationId xmlns:a16="http://schemas.microsoft.com/office/drawing/2014/main" id="{7A859E64-5526-A3CA-C549-149764EC57F2}"/>
                </a:ext>
              </a:extLst>
            </p:cNvPr>
            <p:cNvSpPr/>
            <p:nvPr/>
          </p:nvSpPr>
          <p:spPr>
            <a:xfrm rot="10800000">
              <a:off x="3521960" y="4788957"/>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60" name="Oval 159">
              <a:extLst>
                <a:ext uri="{FF2B5EF4-FFF2-40B4-BE49-F238E27FC236}">
                  <a16:creationId xmlns:a16="http://schemas.microsoft.com/office/drawing/2014/main" id="{FC84FD5D-D8A7-EABE-70E2-5A8B88F51210}"/>
                </a:ext>
              </a:extLst>
            </p:cNvPr>
            <p:cNvSpPr/>
            <p:nvPr/>
          </p:nvSpPr>
          <p:spPr>
            <a:xfrm rot="10800000">
              <a:off x="5017676" y="5177321"/>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62" name="Oval 161">
              <a:extLst>
                <a:ext uri="{FF2B5EF4-FFF2-40B4-BE49-F238E27FC236}">
                  <a16:creationId xmlns:a16="http://schemas.microsoft.com/office/drawing/2014/main" id="{49EC2822-8C9D-FE4D-6BE1-92B1C9288214}"/>
                </a:ext>
              </a:extLst>
            </p:cNvPr>
            <p:cNvSpPr/>
            <p:nvPr/>
          </p:nvSpPr>
          <p:spPr>
            <a:xfrm rot="10800000">
              <a:off x="4519105" y="5177321"/>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63" name="Oval 162">
              <a:extLst>
                <a:ext uri="{FF2B5EF4-FFF2-40B4-BE49-F238E27FC236}">
                  <a16:creationId xmlns:a16="http://schemas.microsoft.com/office/drawing/2014/main" id="{D63999B8-775E-2D94-E10D-463D590D3050}"/>
                </a:ext>
              </a:extLst>
            </p:cNvPr>
            <p:cNvSpPr/>
            <p:nvPr/>
          </p:nvSpPr>
          <p:spPr>
            <a:xfrm rot="10800000">
              <a:off x="4020533" y="5177321"/>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64" name="Oval 163">
              <a:extLst>
                <a:ext uri="{FF2B5EF4-FFF2-40B4-BE49-F238E27FC236}">
                  <a16:creationId xmlns:a16="http://schemas.microsoft.com/office/drawing/2014/main" id="{6A778418-8085-08D2-2F1E-E279F2BF78E1}"/>
                </a:ext>
              </a:extLst>
            </p:cNvPr>
            <p:cNvSpPr/>
            <p:nvPr/>
          </p:nvSpPr>
          <p:spPr>
            <a:xfrm rot="10800000">
              <a:off x="3521960" y="5177321"/>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165" name="Düz Bağlayıcı 440">
              <a:extLst>
                <a:ext uri="{FF2B5EF4-FFF2-40B4-BE49-F238E27FC236}">
                  <a16:creationId xmlns:a16="http://schemas.microsoft.com/office/drawing/2014/main" id="{F986E2B3-9D8F-01B9-CA6D-DF2D2DEE1819}"/>
                </a:ext>
              </a:extLst>
            </p:cNvPr>
            <p:cNvCxnSpPr>
              <a:cxnSpLocks/>
            </p:cNvCxnSpPr>
            <p:nvPr/>
          </p:nvCxnSpPr>
          <p:spPr>
            <a:xfrm flipV="1">
              <a:off x="4677041" y="1622779"/>
              <a:ext cx="0" cy="645522"/>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66" name="Düz Bağlayıcı 440">
              <a:extLst>
                <a:ext uri="{FF2B5EF4-FFF2-40B4-BE49-F238E27FC236}">
                  <a16:creationId xmlns:a16="http://schemas.microsoft.com/office/drawing/2014/main" id="{46CB3511-9601-1BD1-5F65-8B91D6172282}"/>
                </a:ext>
              </a:extLst>
            </p:cNvPr>
            <p:cNvCxnSpPr>
              <a:cxnSpLocks/>
            </p:cNvCxnSpPr>
            <p:nvPr/>
          </p:nvCxnSpPr>
          <p:spPr>
            <a:xfrm flipV="1">
              <a:off x="4178468" y="1622779"/>
              <a:ext cx="0" cy="772389"/>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68" name="Düz Bağlayıcı 440">
              <a:extLst>
                <a:ext uri="{FF2B5EF4-FFF2-40B4-BE49-F238E27FC236}">
                  <a16:creationId xmlns:a16="http://schemas.microsoft.com/office/drawing/2014/main" id="{97C8B474-988B-22CA-E442-7561552F70CA}"/>
                </a:ext>
              </a:extLst>
            </p:cNvPr>
            <p:cNvCxnSpPr>
              <a:cxnSpLocks/>
            </p:cNvCxnSpPr>
            <p:nvPr/>
          </p:nvCxnSpPr>
          <p:spPr>
            <a:xfrm flipV="1">
              <a:off x="3679895" y="1622779"/>
              <a:ext cx="0" cy="645522"/>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69" name="Düz Bağlayıcı 440">
              <a:extLst>
                <a:ext uri="{FF2B5EF4-FFF2-40B4-BE49-F238E27FC236}">
                  <a16:creationId xmlns:a16="http://schemas.microsoft.com/office/drawing/2014/main" id="{A0E88CEA-508B-24E3-0B53-3736C9F91551}"/>
                </a:ext>
              </a:extLst>
            </p:cNvPr>
            <p:cNvCxnSpPr>
              <a:cxnSpLocks/>
            </p:cNvCxnSpPr>
            <p:nvPr/>
          </p:nvCxnSpPr>
          <p:spPr>
            <a:xfrm flipH="1">
              <a:off x="3425647" y="2135312"/>
              <a:ext cx="2000509" cy="0"/>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70" name="Düz Bağlayıcı 440">
              <a:extLst>
                <a:ext uri="{FF2B5EF4-FFF2-40B4-BE49-F238E27FC236}">
                  <a16:creationId xmlns:a16="http://schemas.microsoft.com/office/drawing/2014/main" id="{0EDF2200-83E5-3D54-7DB8-84AE1C3E8ED9}"/>
                </a:ext>
              </a:extLst>
            </p:cNvPr>
            <p:cNvCxnSpPr>
              <a:cxnSpLocks/>
            </p:cNvCxnSpPr>
            <p:nvPr/>
          </p:nvCxnSpPr>
          <p:spPr>
            <a:xfrm flipH="1">
              <a:off x="3425647" y="1739332"/>
              <a:ext cx="2000509" cy="0"/>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171" name="Oval 170">
              <a:extLst>
                <a:ext uri="{FF2B5EF4-FFF2-40B4-BE49-F238E27FC236}">
                  <a16:creationId xmlns:a16="http://schemas.microsoft.com/office/drawing/2014/main" id="{F25DE0C1-224E-388A-8D7A-9E9E1A848CFD}"/>
                </a:ext>
              </a:extLst>
            </p:cNvPr>
            <p:cNvSpPr/>
            <p:nvPr/>
          </p:nvSpPr>
          <p:spPr>
            <a:xfrm rot="10800000">
              <a:off x="5017676" y="1577951"/>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dirty="0"/>
            </a:p>
          </p:txBody>
        </p:sp>
        <p:sp>
          <p:nvSpPr>
            <p:cNvPr id="172" name="Oval 171">
              <a:extLst>
                <a:ext uri="{FF2B5EF4-FFF2-40B4-BE49-F238E27FC236}">
                  <a16:creationId xmlns:a16="http://schemas.microsoft.com/office/drawing/2014/main" id="{5D6CC49A-F2AB-11B2-0A1A-C182C194B709}"/>
                </a:ext>
              </a:extLst>
            </p:cNvPr>
            <p:cNvSpPr/>
            <p:nvPr/>
          </p:nvSpPr>
          <p:spPr>
            <a:xfrm rot="10800000">
              <a:off x="4519105" y="1577951"/>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74" name="Oval 173">
              <a:extLst>
                <a:ext uri="{FF2B5EF4-FFF2-40B4-BE49-F238E27FC236}">
                  <a16:creationId xmlns:a16="http://schemas.microsoft.com/office/drawing/2014/main" id="{EB202B95-D3F6-3BB6-2036-081A60F82EFB}"/>
                </a:ext>
              </a:extLst>
            </p:cNvPr>
            <p:cNvSpPr/>
            <p:nvPr/>
          </p:nvSpPr>
          <p:spPr>
            <a:xfrm rot="10800000">
              <a:off x="4020533" y="1577951"/>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75" name="Oval 174">
              <a:extLst>
                <a:ext uri="{FF2B5EF4-FFF2-40B4-BE49-F238E27FC236}">
                  <a16:creationId xmlns:a16="http://schemas.microsoft.com/office/drawing/2014/main" id="{B4C499EE-B76F-265F-6E71-8903956E1613}"/>
                </a:ext>
              </a:extLst>
            </p:cNvPr>
            <p:cNvSpPr/>
            <p:nvPr/>
          </p:nvSpPr>
          <p:spPr>
            <a:xfrm rot="10800000">
              <a:off x="3521960" y="1577951"/>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76" name="Oval 175">
              <a:extLst>
                <a:ext uri="{FF2B5EF4-FFF2-40B4-BE49-F238E27FC236}">
                  <a16:creationId xmlns:a16="http://schemas.microsoft.com/office/drawing/2014/main" id="{F2007913-7D36-5016-FC8A-55094CB705F9}"/>
                </a:ext>
              </a:extLst>
            </p:cNvPr>
            <p:cNvSpPr/>
            <p:nvPr/>
          </p:nvSpPr>
          <p:spPr>
            <a:xfrm rot="10800000">
              <a:off x="5017676" y="1966315"/>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77" name="Oval 176">
              <a:extLst>
                <a:ext uri="{FF2B5EF4-FFF2-40B4-BE49-F238E27FC236}">
                  <a16:creationId xmlns:a16="http://schemas.microsoft.com/office/drawing/2014/main" id="{A940BAAC-EFD5-2CB3-957F-FF20BB8DF062}"/>
                </a:ext>
              </a:extLst>
            </p:cNvPr>
            <p:cNvSpPr/>
            <p:nvPr/>
          </p:nvSpPr>
          <p:spPr>
            <a:xfrm rot="10800000">
              <a:off x="4519105" y="1966315"/>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79" name="Oval 178">
              <a:extLst>
                <a:ext uri="{FF2B5EF4-FFF2-40B4-BE49-F238E27FC236}">
                  <a16:creationId xmlns:a16="http://schemas.microsoft.com/office/drawing/2014/main" id="{6E7956FD-B5FA-41AF-5D80-DCB68D776544}"/>
                </a:ext>
              </a:extLst>
            </p:cNvPr>
            <p:cNvSpPr/>
            <p:nvPr/>
          </p:nvSpPr>
          <p:spPr>
            <a:xfrm rot="10800000">
              <a:off x="4020533" y="1966315"/>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80" name="Oval 179">
              <a:extLst>
                <a:ext uri="{FF2B5EF4-FFF2-40B4-BE49-F238E27FC236}">
                  <a16:creationId xmlns:a16="http://schemas.microsoft.com/office/drawing/2014/main" id="{E986246E-EAC4-B8CD-A60A-C9D28F1FF033}"/>
                </a:ext>
              </a:extLst>
            </p:cNvPr>
            <p:cNvSpPr/>
            <p:nvPr/>
          </p:nvSpPr>
          <p:spPr>
            <a:xfrm rot="10800000">
              <a:off x="3521960" y="1966315"/>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81" name="Dikdörtgen 256">
              <a:extLst>
                <a:ext uri="{FF2B5EF4-FFF2-40B4-BE49-F238E27FC236}">
                  <a16:creationId xmlns:a16="http://schemas.microsoft.com/office/drawing/2014/main" id="{80B71D2A-647C-07B7-6FEE-014572D45B00}"/>
                </a:ext>
              </a:extLst>
            </p:cNvPr>
            <p:cNvSpPr/>
            <p:nvPr/>
          </p:nvSpPr>
          <p:spPr>
            <a:xfrm>
              <a:off x="4523281" y="4336655"/>
              <a:ext cx="911582" cy="365760"/>
            </a:xfrm>
            <a:prstGeom prst="roundRect">
              <a:avLst/>
            </a:prstGeom>
            <a:solidFill>
              <a:schemeClr val="accent5"/>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bg1"/>
                </a:solidFill>
                <a:latin typeface="Aptos Display" panose="020B0004020202020204" pitchFamily="34" charset="0"/>
                <a:ea typeface="Cascadia Mono" panose="020B0609020000020004" pitchFamily="49" charset="0"/>
                <a:cs typeface="Cascadia Mono" panose="020B0609020000020004" pitchFamily="49" charset="0"/>
              </a:endParaRPr>
            </a:p>
          </p:txBody>
        </p:sp>
        <p:sp>
          <p:nvSpPr>
            <p:cNvPr id="182" name="Dikdörtgen 256">
              <a:extLst>
                <a:ext uri="{FF2B5EF4-FFF2-40B4-BE49-F238E27FC236}">
                  <a16:creationId xmlns:a16="http://schemas.microsoft.com/office/drawing/2014/main" id="{AD858303-D006-DB40-3D83-DDBA65B82A0A}"/>
                </a:ext>
              </a:extLst>
            </p:cNvPr>
            <p:cNvSpPr/>
            <p:nvPr/>
          </p:nvSpPr>
          <p:spPr>
            <a:xfrm>
              <a:off x="3471199" y="4336655"/>
              <a:ext cx="911582" cy="365760"/>
            </a:xfrm>
            <a:prstGeom prst="roundRect">
              <a:avLst/>
            </a:prstGeom>
            <a:solidFill>
              <a:schemeClr val="accent5"/>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b="1" dirty="0">
                <a:solidFill>
                  <a:schemeClr val="bg1"/>
                </a:solidFill>
                <a:latin typeface="Aptos Display" panose="020B0004020202020204" pitchFamily="34" charset="0"/>
                <a:ea typeface="Cascadia Mono" panose="020B0609020000020004" pitchFamily="49" charset="0"/>
                <a:cs typeface="Cascadia Mono" panose="020B0609020000020004" pitchFamily="49" charset="0"/>
              </a:endParaRPr>
            </a:p>
          </p:txBody>
        </p:sp>
        <p:sp>
          <p:nvSpPr>
            <p:cNvPr id="183" name="Dikdörtgen 256">
              <a:extLst>
                <a:ext uri="{FF2B5EF4-FFF2-40B4-BE49-F238E27FC236}">
                  <a16:creationId xmlns:a16="http://schemas.microsoft.com/office/drawing/2014/main" id="{D929C132-CF91-4D1B-24C8-44ADE1642602}"/>
                </a:ext>
              </a:extLst>
            </p:cNvPr>
            <p:cNvSpPr/>
            <p:nvPr/>
          </p:nvSpPr>
          <p:spPr>
            <a:xfrm>
              <a:off x="4523281" y="2364863"/>
              <a:ext cx="911582" cy="365760"/>
            </a:xfrm>
            <a:prstGeom prst="roundRect">
              <a:avLst/>
            </a:prstGeom>
            <a:solidFill>
              <a:schemeClr val="accent5"/>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bg1"/>
                </a:solidFill>
                <a:latin typeface="Aptos Display" panose="020B0004020202020204" pitchFamily="34" charset="0"/>
                <a:ea typeface="Cascadia Mono" panose="020B0609020000020004" pitchFamily="49" charset="0"/>
                <a:cs typeface="Cascadia Mono" panose="020B0609020000020004" pitchFamily="49" charset="0"/>
              </a:endParaRPr>
            </a:p>
          </p:txBody>
        </p:sp>
        <p:sp>
          <p:nvSpPr>
            <p:cNvPr id="184" name="Dikdörtgen 256">
              <a:extLst>
                <a:ext uri="{FF2B5EF4-FFF2-40B4-BE49-F238E27FC236}">
                  <a16:creationId xmlns:a16="http://schemas.microsoft.com/office/drawing/2014/main" id="{CB6633D3-956D-4060-F99F-F1EBE84D4944}"/>
                </a:ext>
              </a:extLst>
            </p:cNvPr>
            <p:cNvSpPr/>
            <p:nvPr/>
          </p:nvSpPr>
          <p:spPr>
            <a:xfrm>
              <a:off x="3471702" y="2366507"/>
              <a:ext cx="911582" cy="365760"/>
            </a:xfrm>
            <a:prstGeom prst="roundRect">
              <a:avLst/>
            </a:prstGeom>
            <a:solidFill>
              <a:schemeClr val="accent5"/>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b="1" dirty="0">
                <a:solidFill>
                  <a:schemeClr val="bg1"/>
                </a:solidFill>
                <a:latin typeface="Aptos Display" panose="020B0004020202020204" pitchFamily="34" charset="0"/>
                <a:ea typeface="Cascadia Mono" panose="020B0609020000020004" pitchFamily="49" charset="0"/>
                <a:cs typeface="Cascadia Mono" panose="020B0609020000020004" pitchFamily="49" charset="0"/>
              </a:endParaRPr>
            </a:p>
          </p:txBody>
        </p:sp>
        <p:sp>
          <p:nvSpPr>
            <p:cNvPr id="185" name="TextBox 184">
              <a:extLst>
                <a:ext uri="{FF2B5EF4-FFF2-40B4-BE49-F238E27FC236}">
                  <a16:creationId xmlns:a16="http://schemas.microsoft.com/office/drawing/2014/main" id="{E1031903-C69D-D77F-C393-82F6531D7E76}"/>
                </a:ext>
              </a:extLst>
            </p:cNvPr>
            <p:cNvSpPr txBox="1"/>
            <p:nvPr/>
          </p:nvSpPr>
          <p:spPr>
            <a:xfrm>
              <a:off x="3414760" y="2365964"/>
              <a:ext cx="1084749" cy="369332"/>
            </a:xfrm>
            <a:prstGeom prst="rect">
              <a:avLst/>
            </a:prstGeom>
            <a:noFill/>
          </p:spPr>
          <p:txBody>
            <a:bodyPr wrap="square" rtlCol="0">
              <a:spAutoFit/>
            </a:bodyPr>
            <a:lstStyle/>
            <a:p>
              <a:r>
                <a:rPr lang="en-US" b="1" dirty="0">
                  <a:solidFill>
                    <a:schemeClr val="bg1"/>
                  </a:solidFill>
                  <a:latin typeface="+mj-lt"/>
                </a:rPr>
                <a:t>Sense A.</a:t>
              </a:r>
            </a:p>
          </p:txBody>
        </p:sp>
        <p:sp>
          <p:nvSpPr>
            <p:cNvPr id="186" name="TextBox 185">
              <a:extLst>
                <a:ext uri="{FF2B5EF4-FFF2-40B4-BE49-F238E27FC236}">
                  <a16:creationId xmlns:a16="http://schemas.microsoft.com/office/drawing/2014/main" id="{2FF51B06-C44F-A98B-45AB-DA3A38ED90F2}"/>
                </a:ext>
              </a:extLst>
            </p:cNvPr>
            <p:cNvSpPr txBox="1"/>
            <p:nvPr/>
          </p:nvSpPr>
          <p:spPr>
            <a:xfrm>
              <a:off x="4472740" y="2363581"/>
              <a:ext cx="1038841" cy="369332"/>
            </a:xfrm>
            <a:prstGeom prst="rect">
              <a:avLst/>
            </a:prstGeom>
            <a:noFill/>
          </p:spPr>
          <p:txBody>
            <a:bodyPr wrap="square" rtlCol="0">
              <a:spAutoFit/>
            </a:bodyPr>
            <a:lstStyle/>
            <a:p>
              <a:r>
                <a:rPr lang="en-US" b="1" dirty="0">
                  <a:solidFill>
                    <a:schemeClr val="bg1"/>
                  </a:solidFill>
                  <a:latin typeface="+mj-lt"/>
                </a:rPr>
                <a:t>Sense A.</a:t>
              </a:r>
            </a:p>
          </p:txBody>
        </p:sp>
        <p:sp>
          <p:nvSpPr>
            <p:cNvPr id="187" name="TextBox 186">
              <a:extLst>
                <a:ext uri="{FF2B5EF4-FFF2-40B4-BE49-F238E27FC236}">
                  <a16:creationId xmlns:a16="http://schemas.microsoft.com/office/drawing/2014/main" id="{B14E5757-E427-0DF0-0970-D550445DC524}"/>
                </a:ext>
              </a:extLst>
            </p:cNvPr>
            <p:cNvSpPr txBox="1"/>
            <p:nvPr/>
          </p:nvSpPr>
          <p:spPr>
            <a:xfrm>
              <a:off x="3416710" y="4332404"/>
              <a:ext cx="1060930" cy="369332"/>
            </a:xfrm>
            <a:prstGeom prst="rect">
              <a:avLst/>
            </a:prstGeom>
            <a:noFill/>
          </p:spPr>
          <p:txBody>
            <a:bodyPr wrap="square" rtlCol="0">
              <a:spAutoFit/>
            </a:bodyPr>
            <a:lstStyle/>
            <a:p>
              <a:r>
                <a:rPr lang="en-US" b="1" dirty="0">
                  <a:solidFill>
                    <a:schemeClr val="bg1"/>
                  </a:solidFill>
                  <a:latin typeface="+mj-lt"/>
                </a:rPr>
                <a:t>Sense A.</a:t>
              </a:r>
            </a:p>
          </p:txBody>
        </p:sp>
        <p:sp>
          <p:nvSpPr>
            <p:cNvPr id="189" name="TextBox 188">
              <a:extLst>
                <a:ext uri="{FF2B5EF4-FFF2-40B4-BE49-F238E27FC236}">
                  <a16:creationId xmlns:a16="http://schemas.microsoft.com/office/drawing/2014/main" id="{27741CE1-1CCE-2B2D-A898-60BD73B61900}"/>
                </a:ext>
              </a:extLst>
            </p:cNvPr>
            <p:cNvSpPr txBox="1"/>
            <p:nvPr/>
          </p:nvSpPr>
          <p:spPr>
            <a:xfrm>
              <a:off x="4477645" y="4332404"/>
              <a:ext cx="1060930" cy="369332"/>
            </a:xfrm>
            <a:prstGeom prst="rect">
              <a:avLst/>
            </a:prstGeom>
            <a:noFill/>
          </p:spPr>
          <p:txBody>
            <a:bodyPr wrap="square" rtlCol="0">
              <a:spAutoFit/>
            </a:bodyPr>
            <a:lstStyle/>
            <a:p>
              <a:r>
                <a:rPr lang="en-US" b="1" dirty="0">
                  <a:solidFill>
                    <a:schemeClr val="bg1"/>
                  </a:solidFill>
                  <a:latin typeface="+mj-lt"/>
                </a:rPr>
                <a:t>Sense A.</a:t>
              </a:r>
            </a:p>
          </p:txBody>
        </p:sp>
      </p:grpSp>
      <p:sp>
        <p:nvSpPr>
          <p:cNvPr id="2" name="Title 1">
            <a:extLst>
              <a:ext uri="{FF2B5EF4-FFF2-40B4-BE49-F238E27FC236}">
                <a16:creationId xmlns:a16="http://schemas.microsoft.com/office/drawing/2014/main" id="{7838F63E-DA82-07C0-A87D-B7F45C44786C}"/>
              </a:ext>
            </a:extLst>
          </p:cNvPr>
          <p:cNvSpPr>
            <a:spLocks noGrp="1"/>
          </p:cNvSpPr>
          <p:nvPr>
            <p:ph type="title"/>
          </p:nvPr>
        </p:nvSpPr>
        <p:spPr/>
        <p:txBody>
          <a:bodyPr/>
          <a:lstStyle/>
          <a:p>
            <a:r>
              <a:rPr lang="en-US" dirty="0"/>
              <a:t>What is </a:t>
            </a:r>
            <a:r>
              <a:rPr lang="en-US" dirty="0" err="1"/>
              <a:t>ColumnDisturb</a:t>
            </a:r>
            <a:r>
              <a:rPr lang="en-US" dirty="0"/>
              <a:t>?</a:t>
            </a:r>
          </a:p>
        </p:txBody>
      </p:sp>
      <p:sp>
        <p:nvSpPr>
          <p:cNvPr id="3" name="Content Placeholder 2">
            <a:extLst>
              <a:ext uri="{FF2B5EF4-FFF2-40B4-BE49-F238E27FC236}">
                <a16:creationId xmlns:a16="http://schemas.microsoft.com/office/drawing/2014/main" id="{2697C717-FB4D-24C6-4924-96683A5390AA}"/>
              </a:ext>
            </a:extLst>
          </p:cNvPr>
          <p:cNvSpPr>
            <a:spLocks noGrp="1"/>
          </p:cNvSpPr>
          <p:nvPr>
            <p:ph idx="1"/>
          </p:nvPr>
        </p:nvSpPr>
        <p:spPr/>
        <p:txBody>
          <a:bodyPr/>
          <a:lstStyle/>
          <a:p>
            <a:r>
              <a:rPr lang="en-US" dirty="0" err="1"/>
              <a:t>ColumnDisturb</a:t>
            </a:r>
            <a:r>
              <a:rPr lang="en-US" dirty="0"/>
              <a:t> is a </a:t>
            </a:r>
            <a:r>
              <a:rPr lang="en-US" b="1" dirty="0"/>
              <a:t>column-based</a:t>
            </a:r>
            <a:r>
              <a:rPr lang="en-US" dirty="0"/>
              <a:t> read disturbance phenomenon</a:t>
            </a:r>
            <a:br>
              <a:rPr lang="en-US" dirty="0"/>
            </a:br>
            <a:r>
              <a:rPr lang="en-US" dirty="0"/>
              <a:t>that </a:t>
            </a:r>
            <a:r>
              <a:rPr lang="en-US" b="1" dirty="0">
                <a:solidFill>
                  <a:srgbClr val="FF0000"/>
                </a:solidFill>
              </a:rPr>
              <a:t>affects thousands of rows</a:t>
            </a:r>
          </a:p>
          <a:p>
            <a:pPr marL="355600" lvl="2" indent="0">
              <a:buNone/>
            </a:pPr>
            <a:endParaRPr lang="en-US" dirty="0">
              <a:ln>
                <a:solidFill>
                  <a:schemeClr val="bg1"/>
                </a:solidFill>
              </a:ln>
              <a:solidFill>
                <a:schemeClr val="bg1"/>
              </a:solidFill>
            </a:endParaRPr>
          </a:p>
        </p:txBody>
      </p:sp>
      <p:cxnSp>
        <p:nvCxnSpPr>
          <p:cNvPr id="150" name="Düz Bağlayıcı 440">
            <a:extLst>
              <a:ext uri="{FF2B5EF4-FFF2-40B4-BE49-F238E27FC236}">
                <a16:creationId xmlns:a16="http://schemas.microsoft.com/office/drawing/2014/main" id="{3FEFCCD3-D4AD-D379-36AD-BB03AAF2AFF5}"/>
              </a:ext>
            </a:extLst>
          </p:cNvPr>
          <p:cNvCxnSpPr>
            <a:cxnSpLocks/>
          </p:cNvCxnSpPr>
          <p:nvPr/>
        </p:nvCxnSpPr>
        <p:spPr>
          <a:xfrm flipH="1">
            <a:off x="3407275" y="3377867"/>
            <a:ext cx="2000509" cy="0"/>
          </a:xfrm>
          <a:prstGeom prst="line">
            <a:avLst/>
          </a:prstGeom>
          <a:ln w="76200" cap="rnd">
            <a:solidFill>
              <a:schemeClr val="accent2"/>
            </a:solidFill>
            <a:prstDash val="solid"/>
          </a:ln>
        </p:spPr>
        <p:style>
          <a:lnRef idx="1">
            <a:schemeClr val="accent1"/>
          </a:lnRef>
          <a:fillRef idx="0">
            <a:schemeClr val="accent1"/>
          </a:fillRef>
          <a:effectRef idx="0">
            <a:schemeClr val="accent1"/>
          </a:effectRef>
          <a:fontRef idx="minor">
            <a:schemeClr val="tx1"/>
          </a:fontRef>
        </p:style>
      </p:cxnSp>
      <p:grpSp>
        <p:nvGrpSpPr>
          <p:cNvPr id="151" name="Group 150">
            <a:extLst>
              <a:ext uri="{FF2B5EF4-FFF2-40B4-BE49-F238E27FC236}">
                <a16:creationId xmlns:a16="http://schemas.microsoft.com/office/drawing/2014/main" id="{1B64E99E-2561-B3A7-D7E0-48C48A4D77EE}"/>
              </a:ext>
            </a:extLst>
          </p:cNvPr>
          <p:cNvGrpSpPr/>
          <p:nvPr/>
        </p:nvGrpSpPr>
        <p:grpSpPr>
          <a:xfrm>
            <a:off x="3496479" y="3202669"/>
            <a:ext cx="1811586" cy="322761"/>
            <a:chOff x="3544955" y="3551928"/>
            <a:chExt cx="1811586" cy="322761"/>
          </a:xfrm>
        </p:grpSpPr>
        <p:sp>
          <p:nvSpPr>
            <p:cNvPr id="152" name="Oval 151">
              <a:extLst>
                <a:ext uri="{FF2B5EF4-FFF2-40B4-BE49-F238E27FC236}">
                  <a16:creationId xmlns:a16="http://schemas.microsoft.com/office/drawing/2014/main" id="{04C9F5E9-3B61-4F26-8DBB-34EF81D3D57C}"/>
                </a:ext>
              </a:extLst>
            </p:cNvPr>
            <p:cNvSpPr/>
            <p:nvPr/>
          </p:nvSpPr>
          <p:spPr>
            <a:xfrm rot="10800000">
              <a:off x="5040671" y="3551928"/>
              <a:ext cx="315870" cy="322761"/>
            </a:xfrm>
            <a:prstGeom prst="ellipse">
              <a:avLst/>
            </a:prstGeom>
            <a:solidFill>
              <a:schemeClr val="accent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sp>
          <p:nvSpPr>
            <p:cNvPr id="153" name="Oval 152">
              <a:extLst>
                <a:ext uri="{FF2B5EF4-FFF2-40B4-BE49-F238E27FC236}">
                  <a16:creationId xmlns:a16="http://schemas.microsoft.com/office/drawing/2014/main" id="{869EF535-6DFA-220A-8CE4-8AD25B107BE1}"/>
                </a:ext>
              </a:extLst>
            </p:cNvPr>
            <p:cNvSpPr/>
            <p:nvPr/>
          </p:nvSpPr>
          <p:spPr>
            <a:xfrm rot="10800000">
              <a:off x="4542101" y="3551928"/>
              <a:ext cx="315870" cy="322761"/>
            </a:xfrm>
            <a:prstGeom prst="ellipse">
              <a:avLst/>
            </a:prstGeom>
            <a:solidFill>
              <a:schemeClr val="accent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sp>
          <p:nvSpPr>
            <p:cNvPr id="154" name="Oval 153">
              <a:extLst>
                <a:ext uri="{FF2B5EF4-FFF2-40B4-BE49-F238E27FC236}">
                  <a16:creationId xmlns:a16="http://schemas.microsoft.com/office/drawing/2014/main" id="{384910A6-E4FA-FF1F-2CF1-A75307899967}"/>
                </a:ext>
              </a:extLst>
            </p:cNvPr>
            <p:cNvSpPr/>
            <p:nvPr/>
          </p:nvSpPr>
          <p:spPr>
            <a:xfrm rot="10800000">
              <a:off x="4043529" y="3551928"/>
              <a:ext cx="315870" cy="322761"/>
            </a:xfrm>
            <a:prstGeom prst="ellipse">
              <a:avLst/>
            </a:prstGeom>
            <a:solidFill>
              <a:schemeClr val="accent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sp>
          <p:nvSpPr>
            <p:cNvPr id="155" name="Oval 154">
              <a:extLst>
                <a:ext uri="{FF2B5EF4-FFF2-40B4-BE49-F238E27FC236}">
                  <a16:creationId xmlns:a16="http://schemas.microsoft.com/office/drawing/2014/main" id="{68A7C49C-8D0E-FE07-F051-C7FF2F0289FF}"/>
                </a:ext>
              </a:extLst>
            </p:cNvPr>
            <p:cNvSpPr/>
            <p:nvPr/>
          </p:nvSpPr>
          <p:spPr>
            <a:xfrm rot="10800000">
              <a:off x="3544955" y="3551928"/>
              <a:ext cx="315870" cy="322761"/>
            </a:xfrm>
            <a:prstGeom prst="ellipse">
              <a:avLst/>
            </a:prstGeom>
            <a:solidFill>
              <a:schemeClr val="accent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grpSp>
      <p:pic>
        <p:nvPicPr>
          <p:cNvPr id="173" name="Picture Placeholder 32">
            <a:extLst>
              <a:ext uri="{FF2B5EF4-FFF2-40B4-BE49-F238E27FC236}">
                <a16:creationId xmlns:a16="http://schemas.microsoft.com/office/drawing/2014/main" id="{6FF4663D-3DA5-375D-E7BE-9BA9392C86BF}"/>
              </a:ext>
            </a:extLst>
          </p:cNvPr>
          <p:cNvPicPr>
            <a:picLocks noChangeAspect="1"/>
          </p:cNvPicPr>
          <p:nvPr/>
        </p:nvPicPr>
        <p:blipFill>
          <a:blip r:embed="rId3" cstate="print">
            <a:alphaModFix/>
            <a:duotone>
              <a:schemeClr val="accent2">
                <a:shade val="45000"/>
                <a:satMod val="135000"/>
              </a:schemeClr>
              <a:prstClr val="white"/>
            </a:duotone>
            <a:extLst>
              <a:ext uri="{28A0092B-C50C-407E-A947-70E740481C1C}">
                <a14:useLocalDpi xmlns:a14="http://schemas.microsoft.com/office/drawing/2010/main" val="0"/>
              </a:ext>
            </a:extLst>
          </a:blip>
          <a:srcRect l="10235" t="8642" b="30229"/>
          <a:stretch>
            <a:fillRect/>
          </a:stretch>
        </p:blipFill>
        <p:spPr>
          <a:xfrm flipH="1">
            <a:off x="2756245" y="3165315"/>
            <a:ext cx="594019" cy="369332"/>
          </a:xfrm>
          <a:prstGeom prst="roundRect">
            <a:avLst>
              <a:gd name="adj" fmla="val 0"/>
            </a:avLst>
          </a:prstGeom>
          <a:solidFill>
            <a:schemeClr val="bg1"/>
          </a:solidFill>
          <a:ln>
            <a:noFill/>
          </a:ln>
          <a:effectLst>
            <a:reflection blurRad="12700" stA="38000" endPos="28000" dist="5000" dir="5400000" sy="-100000" algn="bl" rotWithShape="0"/>
          </a:effectLst>
        </p:spPr>
      </p:pic>
      <p:sp>
        <p:nvSpPr>
          <p:cNvPr id="204" name="Rectangle 203">
            <a:extLst>
              <a:ext uri="{FF2B5EF4-FFF2-40B4-BE49-F238E27FC236}">
                <a16:creationId xmlns:a16="http://schemas.microsoft.com/office/drawing/2014/main" id="{E3814BFB-BEDF-B2BD-574F-42777D2AEB54}"/>
              </a:ext>
            </a:extLst>
          </p:cNvPr>
          <p:cNvSpPr/>
          <p:nvPr/>
        </p:nvSpPr>
        <p:spPr>
          <a:xfrm>
            <a:off x="3386480" y="2318038"/>
            <a:ext cx="2155138" cy="472683"/>
          </a:xfrm>
          <a:prstGeom prst="rect">
            <a:avLst/>
          </a:prstGeom>
          <a:solidFill>
            <a:schemeClr val="bg1">
              <a:alpha val="69000"/>
            </a:schemeClr>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tx1">
                  <a:lumMod val="75000"/>
                  <a:lumOff val="25000"/>
                </a:schemeClr>
              </a:solidFill>
              <a:latin typeface="+mj-lt"/>
              <a:ea typeface="Cambria" panose="02040503050406030204" pitchFamily="18" charset="0"/>
              <a:cs typeface="Cascadia Mono" panose="020B0609020000020004" pitchFamily="49" charset="0"/>
            </a:endParaRPr>
          </a:p>
        </p:txBody>
      </p:sp>
      <p:sp>
        <p:nvSpPr>
          <p:cNvPr id="205" name="Rectangle 204">
            <a:extLst>
              <a:ext uri="{FF2B5EF4-FFF2-40B4-BE49-F238E27FC236}">
                <a16:creationId xmlns:a16="http://schemas.microsoft.com/office/drawing/2014/main" id="{89E20E6F-F5B2-3847-B284-B5AF7C24A68F}"/>
              </a:ext>
            </a:extLst>
          </p:cNvPr>
          <p:cNvSpPr/>
          <p:nvPr/>
        </p:nvSpPr>
        <p:spPr>
          <a:xfrm>
            <a:off x="3386481" y="4306269"/>
            <a:ext cx="2155138" cy="472683"/>
          </a:xfrm>
          <a:prstGeom prst="rect">
            <a:avLst/>
          </a:prstGeom>
          <a:solidFill>
            <a:schemeClr val="bg1">
              <a:alpha val="69000"/>
            </a:schemeClr>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tx1">
                  <a:lumMod val="75000"/>
                  <a:lumOff val="25000"/>
                </a:schemeClr>
              </a:solidFill>
              <a:latin typeface="+mj-lt"/>
              <a:ea typeface="Cambria" panose="02040503050406030204" pitchFamily="18" charset="0"/>
              <a:cs typeface="Cascadia Mono" panose="020B0609020000020004" pitchFamily="49" charset="0"/>
            </a:endParaRPr>
          </a:p>
        </p:txBody>
      </p:sp>
      <p:sp>
        <p:nvSpPr>
          <p:cNvPr id="71" name="Rectangle 70">
            <a:extLst>
              <a:ext uri="{FF2B5EF4-FFF2-40B4-BE49-F238E27FC236}">
                <a16:creationId xmlns:a16="http://schemas.microsoft.com/office/drawing/2014/main" id="{605B8FD9-A29B-21F6-99FB-C99782EDC17C}"/>
              </a:ext>
            </a:extLst>
          </p:cNvPr>
          <p:cNvSpPr/>
          <p:nvPr/>
        </p:nvSpPr>
        <p:spPr>
          <a:xfrm>
            <a:off x="2716775" y="3155413"/>
            <a:ext cx="2789499" cy="397376"/>
          </a:xfrm>
          <a:prstGeom prst="rect">
            <a:avLst/>
          </a:prstGeom>
          <a:solidFill>
            <a:schemeClr val="bg1">
              <a:alpha val="69000"/>
            </a:schemeClr>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tx1">
                  <a:lumMod val="75000"/>
                  <a:lumOff val="25000"/>
                </a:schemeClr>
              </a:solidFill>
              <a:latin typeface="+mj-lt"/>
              <a:ea typeface="Cambria" panose="02040503050406030204" pitchFamily="18" charset="0"/>
              <a:cs typeface="Cascadia Mono" panose="020B0609020000020004" pitchFamily="49" charset="0"/>
            </a:endParaRPr>
          </a:p>
        </p:txBody>
      </p:sp>
      <p:cxnSp>
        <p:nvCxnSpPr>
          <p:cNvPr id="215" name="Düz Bağlayıcı 440">
            <a:extLst>
              <a:ext uri="{FF2B5EF4-FFF2-40B4-BE49-F238E27FC236}">
                <a16:creationId xmlns:a16="http://schemas.microsoft.com/office/drawing/2014/main" id="{F22A6060-F497-6F81-DA8A-E397F73D2E30}"/>
              </a:ext>
            </a:extLst>
          </p:cNvPr>
          <p:cNvCxnSpPr>
            <a:cxnSpLocks/>
          </p:cNvCxnSpPr>
          <p:nvPr/>
        </p:nvCxnSpPr>
        <p:spPr>
          <a:xfrm flipV="1">
            <a:off x="3653067" y="2643866"/>
            <a:ext cx="0" cy="1606482"/>
          </a:xfrm>
          <a:prstGeom prst="line">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cxnSp>
        <p:nvCxnSpPr>
          <p:cNvPr id="15" name="Düz Bağlayıcı 440">
            <a:extLst>
              <a:ext uri="{FF2B5EF4-FFF2-40B4-BE49-F238E27FC236}">
                <a16:creationId xmlns:a16="http://schemas.microsoft.com/office/drawing/2014/main" id="{34DC29FF-D6DA-D618-68B2-2BE99FAF0198}"/>
              </a:ext>
            </a:extLst>
          </p:cNvPr>
          <p:cNvCxnSpPr>
            <a:cxnSpLocks/>
          </p:cNvCxnSpPr>
          <p:nvPr/>
        </p:nvCxnSpPr>
        <p:spPr>
          <a:xfrm flipV="1">
            <a:off x="4652572" y="2645755"/>
            <a:ext cx="0" cy="1606482"/>
          </a:xfrm>
          <a:prstGeom prst="line">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grpSp>
        <p:nvGrpSpPr>
          <p:cNvPr id="37" name="Group 36">
            <a:extLst>
              <a:ext uri="{FF2B5EF4-FFF2-40B4-BE49-F238E27FC236}">
                <a16:creationId xmlns:a16="http://schemas.microsoft.com/office/drawing/2014/main" id="{F1D2B0C5-ABAE-E2C6-47A8-3EC6E59D0DC4}"/>
              </a:ext>
            </a:extLst>
          </p:cNvPr>
          <p:cNvGrpSpPr/>
          <p:nvPr/>
        </p:nvGrpSpPr>
        <p:grpSpPr>
          <a:xfrm>
            <a:off x="4981483" y="1594386"/>
            <a:ext cx="319587" cy="800530"/>
            <a:chOff x="4982102" y="1587760"/>
            <a:chExt cx="319587" cy="800530"/>
          </a:xfrm>
        </p:grpSpPr>
        <p:cxnSp>
          <p:nvCxnSpPr>
            <p:cNvPr id="209" name="Düz Bağlayıcı 440">
              <a:extLst>
                <a:ext uri="{FF2B5EF4-FFF2-40B4-BE49-F238E27FC236}">
                  <a16:creationId xmlns:a16="http://schemas.microsoft.com/office/drawing/2014/main" id="{DE5305FD-2FF2-7203-32D5-F2928B034C53}"/>
                </a:ext>
              </a:extLst>
            </p:cNvPr>
            <p:cNvCxnSpPr>
              <a:cxnSpLocks/>
            </p:cNvCxnSpPr>
            <p:nvPr/>
          </p:nvCxnSpPr>
          <p:spPr>
            <a:xfrm flipV="1">
              <a:off x="5148698" y="1615901"/>
              <a:ext cx="0" cy="772389"/>
            </a:xfrm>
            <a:prstGeom prst="line">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sp>
          <p:nvSpPr>
            <p:cNvPr id="188" name="Oval 187">
              <a:extLst>
                <a:ext uri="{FF2B5EF4-FFF2-40B4-BE49-F238E27FC236}">
                  <a16:creationId xmlns:a16="http://schemas.microsoft.com/office/drawing/2014/main" id="{36D92F49-0764-058D-7350-941C4413434A}"/>
                </a:ext>
              </a:extLst>
            </p:cNvPr>
            <p:cNvSpPr/>
            <p:nvPr/>
          </p:nvSpPr>
          <p:spPr>
            <a:xfrm rot="10800000">
              <a:off x="4985819" y="1587760"/>
              <a:ext cx="315870" cy="322761"/>
            </a:xfrm>
            <a:prstGeom prst="ellipse">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sp>
          <p:nvSpPr>
            <p:cNvPr id="191" name="Oval 190">
              <a:extLst>
                <a:ext uri="{FF2B5EF4-FFF2-40B4-BE49-F238E27FC236}">
                  <a16:creationId xmlns:a16="http://schemas.microsoft.com/office/drawing/2014/main" id="{FF31907A-9AC3-4045-64C0-77F65C966023}"/>
                </a:ext>
              </a:extLst>
            </p:cNvPr>
            <p:cNvSpPr/>
            <p:nvPr/>
          </p:nvSpPr>
          <p:spPr>
            <a:xfrm rot="10800000">
              <a:off x="4982102" y="1983649"/>
              <a:ext cx="315870" cy="322761"/>
            </a:xfrm>
            <a:prstGeom prst="ellipse">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grpSp>
      <p:grpSp>
        <p:nvGrpSpPr>
          <p:cNvPr id="38" name="Group 37">
            <a:extLst>
              <a:ext uri="{FF2B5EF4-FFF2-40B4-BE49-F238E27FC236}">
                <a16:creationId xmlns:a16="http://schemas.microsoft.com/office/drawing/2014/main" id="{A835AB04-A204-25A4-310A-3604BC6D163A}"/>
              </a:ext>
            </a:extLst>
          </p:cNvPr>
          <p:cNvGrpSpPr/>
          <p:nvPr/>
        </p:nvGrpSpPr>
        <p:grpSpPr>
          <a:xfrm>
            <a:off x="3984674" y="1596184"/>
            <a:ext cx="319587" cy="807156"/>
            <a:chOff x="4982102" y="1587760"/>
            <a:chExt cx="319587" cy="807156"/>
          </a:xfrm>
        </p:grpSpPr>
        <p:cxnSp>
          <p:nvCxnSpPr>
            <p:cNvPr id="39" name="Düz Bağlayıcı 440">
              <a:extLst>
                <a:ext uri="{FF2B5EF4-FFF2-40B4-BE49-F238E27FC236}">
                  <a16:creationId xmlns:a16="http://schemas.microsoft.com/office/drawing/2014/main" id="{929B8B25-3F5C-48D3-04D3-79B4A7347C1A}"/>
                </a:ext>
              </a:extLst>
            </p:cNvPr>
            <p:cNvCxnSpPr>
              <a:cxnSpLocks/>
            </p:cNvCxnSpPr>
            <p:nvPr/>
          </p:nvCxnSpPr>
          <p:spPr>
            <a:xfrm flipV="1">
              <a:off x="5148698" y="1622527"/>
              <a:ext cx="0" cy="772389"/>
            </a:xfrm>
            <a:prstGeom prst="line">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sp>
          <p:nvSpPr>
            <p:cNvPr id="40" name="Oval 39">
              <a:extLst>
                <a:ext uri="{FF2B5EF4-FFF2-40B4-BE49-F238E27FC236}">
                  <a16:creationId xmlns:a16="http://schemas.microsoft.com/office/drawing/2014/main" id="{1DD781B6-3721-15A7-7D29-8C48E71E3745}"/>
                </a:ext>
              </a:extLst>
            </p:cNvPr>
            <p:cNvSpPr/>
            <p:nvPr/>
          </p:nvSpPr>
          <p:spPr>
            <a:xfrm rot="10800000">
              <a:off x="4985819" y="1587760"/>
              <a:ext cx="315870" cy="322761"/>
            </a:xfrm>
            <a:prstGeom prst="ellipse">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sp>
          <p:nvSpPr>
            <p:cNvPr id="41" name="Oval 40">
              <a:extLst>
                <a:ext uri="{FF2B5EF4-FFF2-40B4-BE49-F238E27FC236}">
                  <a16:creationId xmlns:a16="http://schemas.microsoft.com/office/drawing/2014/main" id="{98DB9DDC-1EE2-34FC-3C0E-9D05BFA92D74}"/>
                </a:ext>
              </a:extLst>
            </p:cNvPr>
            <p:cNvSpPr/>
            <p:nvPr/>
          </p:nvSpPr>
          <p:spPr>
            <a:xfrm rot="10800000">
              <a:off x="4982102" y="1983649"/>
              <a:ext cx="315870" cy="322761"/>
            </a:xfrm>
            <a:prstGeom prst="ellipse">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grpSp>
      <p:grpSp>
        <p:nvGrpSpPr>
          <p:cNvPr id="42" name="Group 41">
            <a:extLst>
              <a:ext uri="{FF2B5EF4-FFF2-40B4-BE49-F238E27FC236}">
                <a16:creationId xmlns:a16="http://schemas.microsoft.com/office/drawing/2014/main" id="{E7CFFB19-BC90-F559-E783-5D3385CD890A}"/>
              </a:ext>
            </a:extLst>
          </p:cNvPr>
          <p:cNvGrpSpPr/>
          <p:nvPr/>
        </p:nvGrpSpPr>
        <p:grpSpPr>
          <a:xfrm rot="10800000">
            <a:off x="4483927" y="4722880"/>
            <a:ext cx="319587" cy="800530"/>
            <a:chOff x="4982102" y="1587760"/>
            <a:chExt cx="319587" cy="800530"/>
          </a:xfrm>
        </p:grpSpPr>
        <p:cxnSp>
          <p:nvCxnSpPr>
            <p:cNvPr id="43" name="Düz Bağlayıcı 440">
              <a:extLst>
                <a:ext uri="{FF2B5EF4-FFF2-40B4-BE49-F238E27FC236}">
                  <a16:creationId xmlns:a16="http://schemas.microsoft.com/office/drawing/2014/main" id="{699ED648-83F7-B285-A6AB-0EE0439A84A6}"/>
                </a:ext>
              </a:extLst>
            </p:cNvPr>
            <p:cNvCxnSpPr>
              <a:cxnSpLocks/>
            </p:cNvCxnSpPr>
            <p:nvPr/>
          </p:nvCxnSpPr>
          <p:spPr>
            <a:xfrm flipV="1">
              <a:off x="5148698" y="1615901"/>
              <a:ext cx="0" cy="772389"/>
            </a:xfrm>
            <a:prstGeom prst="line">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sp>
          <p:nvSpPr>
            <p:cNvPr id="44" name="Oval 43">
              <a:extLst>
                <a:ext uri="{FF2B5EF4-FFF2-40B4-BE49-F238E27FC236}">
                  <a16:creationId xmlns:a16="http://schemas.microsoft.com/office/drawing/2014/main" id="{1EFC71C0-30A0-B4AA-7A5F-99FF1CC343CB}"/>
                </a:ext>
              </a:extLst>
            </p:cNvPr>
            <p:cNvSpPr/>
            <p:nvPr/>
          </p:nvSpPr>
          <p:spPr>
            <a:xfrm rot="10800000">
              <a:off x="4985819" y="1587760"/>
              <a:ext cx="315870" cy="322761"/>
            </a:xfrm>
            <a:prstGeom prst="ellipse">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sp>
          <p:nvSpPr>
            <p:cNvPr id="45" name="Oval 44">
              <a:extLst>
                <a:ext uri="{FF2B5EF4-FFF2-40B4-BE49-F238E27FC236}">
                  <a16:creationId xmlns:a16="http://schemas.microsoft.com/office/drawing/2014/main" id="{B27C006C-7A27-0068-5368-AFE2F9F71F3F}"/>
                </a:ext>
              </a:extLst>
            </p:cNvPr>
            <p:cNvSpPr/>
            <p:nvPr/>
          </p:nvSpPr>
          <p:spPr>
            <a:xfrm rot="10800000">
              <a:off x="4982102" y="1983649"/>
              <a:ext cx="315870" cy="322761"/>
            </a:xfrm>
            <a:prstGeom prst="ellipse">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grpSp>
      <p:grpSp>
        <p:nvGrpSpPr>
          <p:cNvPr id="46" name="Group 45">
            <a:extLst>
              <a:ext uri="{FF2B5EF4-FFF2-40B4-BE49-F238E27FC236}">
                <a16:creationId xmlns:a16="http://schemas.microsoft.com/office/drawing/2014/main" id="{ED24F352-FE9A-928B-9BA0-6674AB321030}"/>
              </a:ext>
            </a:extLst>
          </p:cNvPr>
          <p:cNvGrpSpPr/>
          <p:nvPr/>
        </p:nvGrpSpPr>
        <p:grpSpPr>
          <a:xfrm rot="10800000">
            <a:off x="3480788" y="4725516"/>
            <a:ext cx="319587" cy="800530"/>
            <a:chOff x="4982102" y="1587760"/>
            <a:chExt cx="319587" cy="800530"/>
          </a:xfrm>
        </p:grpSpPr>
        <p:cxnSp>
          <p:nvCxnSpPr>
            <p:cNvPr id="47" name="Düz Bağlayıcı 440">
              <a:extLst>
                <a:ext uri="{FF2B5EF4-FFF2-40B4-BE49-F238E27FC236}">
                  <a16:creationId xmlns:a16="http://schemas.microsoft.com/office/drawing/2014/main" id="{32AFEB73-9490-2649-8F80-10D589103D29}"/>
                </a:ext>
              </a:extLst>
            </p:cNvPr>
            <p:cNvCxnSpPr>
              <a:cxnSpLocks/>
            </p:cNvCxnSpPr>
            <p:nvPr/>
          </p:nvCxnSpPr>
          <p:spPr>
            <a:xfrm flipV="1">
              <a:off x="5148698" y="1615901"/>
              <a:ext cx="0" cy="772389"/>
            </a:xfrm>
            <a:prstGeom prst="line">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sp>
          <p:nvSpPr>
            <p:cNvPr id="48" name="Oval 47">
              <a:extLst>
                <a:ext uri="{FF2B5EF4-FFF2-40B4-BE49-F238E27FC236}">
                  <a16:creationId xmlns:a16="http://schemas.microsoft.com/office/drawing/2014/main" id="{B3E6ECFF-1301-469B-B0A3-FF6C54D1A421}"/>
                </a:ext>
              </a:extLst>
            </p:cNvPr>
            <p:cNvSpPr/>
            <p:nvPr/>
          </p:nvSpPr>
          <p:spPr>
            <a:xfrm rot="10800000">
              <a:off x="4985819" y="1587760"/>
              <a:ext cx="315870" cy="322761"/>
            </a:xfrm>
            <a:prstGeom prst="ellipse">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sp>
          <p:nvSpPr>
            <p:cNvPr id="49" name="Oval 48">
              <a:extLst>
                <a:ext uri="{FF2B5EF4-FFF2-40B4-BE49-F238E27FC236}">
                  <a16:creationId xmlns:a16="http://schemas.microsoft.com/office/drawing/2014/main" id="{A2817BC6-484F-41AA-B397-B519FDAE10BD}"/>
                </a:ext>
              </a:extLst>
            </p:cNvPr>
            <p:cNvSpPr/>
            <p:nvPr/>
          </p:nvSpPr>
          <p:spPr>
            <a:xfrm rot="10800000">
              <a:off x="4982102" y="1983649"/>
              <a:ext cx="315870" cy="322761"/>
            </a:xfrm>
            <a:prstGeom prst="ellipse">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grpSp>
      <p:grpSp>
        <p:nvGrpSpPr>
          <p:cNvPr id="36" name="Group 35">
            <a:extLst>
              <a:ext uri="{FF2B5EF4-FFF2-40B4-BE49-F238E27FC236}">
                <a16:creationId xmlns:a16="http://schemas.microsoft.com/office/drawing/2014/main" id="{712A4E82-B310-3E3D-37A8-7731A8874DF5}"/>
              </a:ext>
            </a:extLst>
          </p:cNvPr>
          <p:cNvGrpSpPr/>
          <p:nvPr/>
        </p:nvGrpSpPr>
        <p:grpSpPr>
          <a:xfrm>
            <a:off x="4637527" y="4308685"/>
            <a:ext cx="512604" cy="463019"/>
            <a:chOff x="6589943" y="4425303"/>
            <a:chExt cx="512604" cy="432159"/>
          </a:xfrm>
        </p:grpSpPr>
        <p:cxnSp>
          <p:nvCxnSpPr>
            <p:cNvPr id="33" name="Elbow Connector 32">
              <a:extLst>
                <a:ext uri="{FF2B5EF4-FFF2-40B4-BE49-F238E27FC236}">
                  <a16:creationId xmlns:a16="http://schemas.microsoft.com/office/drawing/2014/main" id="{78428987-1668-99D0-9448-164EB1587372}"/>
                </a:ext>
              </a:extLst>
            </p:cNvPr>
            <p:cNvCxnSpPr>
              <a:cxnSpLocks/>
            </p:cNvCxnSpPr>
            <p:nvPr/>
          </p:nvCxnSpPr>
          <p:spPr>
            <a:xfrm flipV="1">
              <a:off x="6608771" y="4425303"/>
              <a:ext cx="493776" cy="249092"/>
            </a:xfrm>
            <a:prstGeom prst="bentConnector3">
              <a:avLst>
                <a:gd name="adj1" fmla="val 100574"/>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cxnSp>
          <p:nvCxnSpPr>
            <p:cNvPr id="34" name="Düz Bağlayıcı 440">
              <a:extLst>
                <a:ext uri="{FF2B5EF4-FFF2-40B4-BE49-F238E27FC236}">
                  <a16:creationId xmlns:a16="http://schemas.microsoft.com/office/drawing/2014/main" id="{63EACE81-8692-B120-ADA9-4082DD6E2718}"/>
                </a:ext>
              </a:extLst>
            </p:cNvPr>
            <p:cNvCxnSpPr>
              <a:cxnSpLocks/>
            </p:cNvCxnSpPr>
            <p:nvPr/>
          </p:nvCxnSpPr>
          <p:spPr>
            <a:xfrm flipV="1">
              <a:off x="6589943" y="4686768"/>
              <a:ext cx="0" cy="170694"/>
            </a:xfrm>
            <a:prstGeom prst="line">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grpSp>
      <p:grpSp>
        <p:nvGrpSpPr>
          <p:cNvPr id="50" name="Group 49">
            <a:extLst>
              <a:ext uri="{FF2B5EF4-FFF2-40B4-BE49-F238E27FC236}">
                <a16:creationId xmlns:a16="http://schemas.microsoft.com/office/drawing/2014/main" id="{BF1B395D-B0AE-DE0D-7EC5-9113A0EAE72A}"/>
              </a:ext>
            </a:extLst>
          </p:cNvPr>
          <p:cNvGrpSpPr/>
          <p:nvPr/>
        </p:nvGrpSpPr>
        <p:grpSpPr>
          <a:xfrm>
            <a:off x="3644619" y="4306269"/>
            <a:ext cx="507028" cy="463019"/>
            <a:chOff x="6595519" y="4425303"/>
            <a:chExt cx="507028" cy="432159"/>
          </a:xfrm>
        </p:grpSpPr>
        <p:cxnSp>
          <p:nvCxnSpPr>
            <p:cNvPr id="51" name="Elbow Connector 50">
              <a:extLst>
                <a:ext uri="{FF2B5EF4-FFF2-40B4-BE49-F238E27FC236}">
                  <a16:creationId xmlns:a16="http://schemas.microsoft.com/office/drawing/2014/main" id="{CD0292FD-2A51-B9B1-ABA5-8F13A5B96333}"/>
                </a:ext>
              </a:extLst>
            </p:cNvPr>
            <p:cNvCxnSpPr>
              <a:cxnSpLocks/>
            </p:cNvCxnSpPr>
            <p:nvPr/>
          </p:nvCxnSpPr>
          <p:spPr>
            <a:xfrm flipV="1">
              <a:off x="6608771" y="4425303"/>
              <a:ext cx="493776" cy="249092"/>
            </a:xfrm>
            <a:prstGeom prst="bentConnector3">
              <a:avLst>
                <a:gd name="adj1" fmla="val 100574"/>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cxnSp>
          <p:nvCxnSpPr>
            <p:cNvPr id="52" name="Düz Bağlayıcı 440">
              <a:extLst>
                <a:ext uri="{FF2B5EF4-FFF2-40B4-BE49-F238E27FC236}">
                  <a16:creationId xmlns:a16="http://schemas.microsoft.com/office/drawing/2014/main" id="{3D184B8E-912B-1773-BFEA-240688D17190}"/>
                </a:ext>
              </a:extLst>
            </p:cNvPr>
            <p:cNvCxnSpPr>
              <a:cxnSpLocks/>
            </p:cNvCxnSpPr>
            <p:nvPr/>
          </p:nvCxnSpPr>
          <p:spPr>
            <a:xfrm flipV="1">
              <a:off x="6595519" y="4686768"/>
              <a:ext cx="0" cy="170694"/>
            </a:xfrm>
            <a:prstGeom prst="line">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grpSp>
      <p:grpSp>
        <p:nvGrpSpPr>
          <p:cNvPr id="53" name="Group 52">
            <a:extLst>
              <a:ext uri="{FF2B5EF4-FFF2-40B4-BE49-F238E27FC236}">
                <a16:creationId xmlns:a16="http://schemas.microsoft.com/office/drawing/2014/main" id="{25BBEB2A-293A-F119-25FD-C8E957ED16F0}"/>
              </a:ext>
            </a:extLst>
          </p:cNvPr>
          <p:cNvGrpSpPr/>
          <p:nvPr/>
        </p:nvGrpSpPr>
        <p:grpSpPr>
          <a:xfrm>
            <a:off x="4653587" y="2418486"/>
            <a:ext cx="493776" cy="322267"/>
            <a:chOff x="6599377" y="4542799"/>
            <a:chExt cx="493776" cy="300793"/>
          </a:xfrm>
        </p:grpSpPr>
        <p:cxnSp>
          <p:nvCxnSpPr>
            <p:cNvPr id="54" name="Elbow Connector 53">
              <a:extLst>
                <a:ext uri="{FF2B5EF4-FFF2-40B4-BE49-F238E27FC236}">
                  <a16:creationId xmlns:a16="http://schemas.microsoft.com/office/drawing/2014/main" id="{C099E58F-76E2-DBC7-8B2A-3917462DFF15}"/>
                </a:ext>
              </a:extLst>
            </p:cNvPr>
            <p:cNvCxnSpPr>
              <a:cxnSpLocks/>
            </p:cNvCxnSpPr>
            <p:nvPr/>
          </p:nvCxnSpPr>
          <p:spPr>
            <a:xfrm flipV="1">
              <a:off x="6599377" y="4542799"/>
              <a:ext cx="493776" cy="170692"/>
            </a:xfrm>
            <a:prstGeom prst="bentConnector3">
              <a:avLst>
                <a:gd name="adj1" fmla="val 100574"/>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cxnSp>
          <p:nvCxnSpPr>
            <p:cNvPr id="55" name="Düz Bağlayıcı 440">
              <a:extLst>
                <a:ext uri="{FF2B5EF4-FFF2-40B4-BE49-F238E27FC236}">
                  <a16:creationId xmlns:a16="http://schemas.microsoft.com/office/drawing/2014/main" id="{B21E0CAF-9DDC-D80E-917A-C89E0542C2D9}"/>
                </a:ext>
              </a:extLst>
            </p:cNvPr>
            <p:cNvCxnSpPr>
              <a:cxnSpLocks/>
            </p:cNvCxnSpPr>
            <p:nvPr/>
          </p:nvCxnSpPr>
          <p:spPr>
            <a:xfrm flipV="1">
              <a:off x="6599377" y="4715572"/>
              <a:ext cx="0" cy="128020"/>
            </a:xfrm>
            <a:prstGeom prst="line">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grpSp>
      <p:grpSp>
        <p:nvGrpSpPr>
          <p:cNvPr id="57" name="Group 56">
            <a:extLst>
              <a:ext uri="{FF2B5EF4-FFF2-40B4-BE49-F238E27FC236}">
                <a16:creationId xmlns:a16="http://schemas.microsoft.com/office/drawing/2014/main" id="{7328C15B-F436-52E3-53AB-A15C8858A7AC}"/>
              </a:ext>
            </a:extLst>
          </p:cNvPr>
          <p:cNvGrpSpPr/>
          <p:nvPr/>
        </p:nvGrpSpPr>
        <p:grpSpPr>
          <a:xfrm>
            <a:off x="3650660" y="2407238"/>
            <a:ext cx="493776" cy="322267"/>
            <a:chOff x="6599377" y="4542799"/>
            <a:chExt cx="493776" cy="300793"/>
          </a:xfrm>
        </p:grpSpPr>
        <p:cxnSp>
          <p:nvCxnSpPr>
            <p:cNvPr id="58" name="Elbow Connector 57">
              <a:extLst>
                <a:ext uri="{FF2B5EF4-FFF2-40B4-BE49-F238E27FC236}">
                  <a16:creationId xmlns:a16="http://schemas.microsoft.com/office/drawing/2014/main" id="{6845A0D9-C470-EC7B-F891-B2D7E630102E}"/>
                </a:ext>
              </a:extLst>
            </p:cNvPr>
            <p:cNvCxnSpPr>
              <a:cxnSpLocks/>
            </p:cNvCxnSpPr>
            <p:nvPr/>
          </p:nvCxnSpPr>
          <p:spPr>
            <a:xfrm flipV="1">
              <a:off x="6599377" y="4542799"/>
              <a:ext cx="493776" cy="170692"/>
            </a:xfrm>
            <a:prstGeom prst="bentConnector3">
              <a:avLst>
                <a:gd name="adj1" fmla="val 100574"/>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cxnSp>
          <p:nvCxnSpPr>
            <p:cNvPr id="59" name="Düz Bağlayıcı 440">
              <a:extLst>
                <a:ext uri="{FF2B5EF4-FFF2-40B4-BE49-F238E27FC236}">
                  <a16:creationId xmlns:a16="http://schemas.microsoft.com/office/drawing/2014/main" id="{3E5A3A58-0AEA-2D6C-F099-61FCFFEEF2CA}"/>
                </a:ext>
              </a:extLst>
            </p:cNvPr>
            <p:cNvCxnSpPr>
              <a:cxnSpLocks/>
            </p:cNvCxnSpPr>
            <p:nvPr/>
          </p:nvCxnSpPr>
          <p:spPr>
            <a:xfrm flipV="1">
              <a:off x="6599377" y="4715572"/>
              <a:ext cx="0" cy="128020"/>
            </a:xfrm>
            <a:prstGeom prst="line">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grpSp>
      <p:cxnSp>
        <p:nvCxnSpPr>
          <p:cNvPr id="61" name="Düz Bağlayıcı 440">
            <a:extLst>
              <a:ext uri="{FF2B5EF4-FFF2-40B4-BE49-F238E27FC236}">
                <a16:creationId xmlns:a16="http://schemas.microsoft.com/office/drawing/2014/main" id="{82EBD411-28A3-9A2A-BA67-6F3E75C34004}"/>
              </a:ext>
            </a:extLst>
          </p:cNvPr>
          <p:cNvCxnSpPr>
            <a:cxnSpLocks/>
          </p:cNvCxnSpPr>
          <p:nvPr/>
        </p:nvCxnSpPr>
        <p:spPr>
          <a:xfrm flipV="1">
            <a:off x="4154316" y="2858703"/>
            <a:ext cx="0" cy="1606482"/>
          </a:xfrm>
          <a:prstGeom prst="line">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cxnSp>
        <p:nvCxnSpPr>
          <p:cNvPr id="66" name="Düz Bağlayıcı 440">
            <a:extLst>
              <a:ext uri="{FF2B5EF4-FFF2-40B4-BE49-F238E27FC236}">
                <a16:creationId xmlns:a16="http://schemas.microsoft.com/office/drawing/2014/main" id="{EA460917-0AEC-5EC0-5EE1-C585987295BB}"/>
              </a:ext>
            </a:extLst>
          </p:cNvPr>
          <p:cNvCxnSpPr>
            <a:cxnSpLocks/>
          </p:cNvCxnSpPr>
          <p:nvPr/>
        </p:nvCxnSpPr>
        <p:spPr>
          <a:xfrm flipV="1">
            <a:off x="5150012" y="2845451"/>
            <a:ext cx="0" cy="1606482"/>
          </a:xfrm>
          <a:prstGeom prst="line">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grpSp>
        <p:nvGrpSpPr>
          <p:cNvPr id="78" name="Group 77">
            <a:extLst>
              <a:ext uri="{FF2B5EF4-FFF2-40B4-BE49-F238E27FC236}">
                <a16:creationId xmlns:a16="http://schemas.microsoft.com/office/drawing/2014/main" id="{93039D24-F6FA-5BDE-52FE-94C440B0703F}"/>
              </a:ext>
            </a:extLst>
          </p:cNvPr>
          <p:cNvGrpSpPr/>
          <p:nvPr/>
        </p:nvGrpSpPr>
        <p:grpSpPr>
          <a:xfrm>
            <a:off x="3496479" y="2814632"/>
            <a:ext cx="1814214" cy="1475903"/>
            <a:chOff x="3496479" y="2814632"/>
            <a:chExt cx="1814214" cy="1475903"/>
          </a:xfrm>
        </p:grpSpPr>
        <p:sp>
          <p:nvSpPr>
            <p:cNvPr id="161" name="Oval 160">
              <a:extLst>
                <a:ext uri="{FF2B5EF4-FFF2-40B4-BE49-F238E27FC236}">
                  <a16:creationId xmlns:a16="http://schemas.microsoft.com/office/drawing/2014/main" id="{A335589D-E54E-9DE9-9248-1D2870660B61}"/>
                </a:ext>
              </a:extLst>
            </p:cNvPr>
            <p:cNvSpPr/>
            <p:nvPr/>
          </p:nvSpPr>
          <p:spPr>
            <a:xfrm rot="10800000">
              <a:off x="3496479" y="2814632"/>
              <a:ext cx="315870" cy="322761"/>
            </a:xfrm>
            <a:prstGeom prst="ellipse">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sp>
          <p:nvSpPr>
            <p:cNvPr id="167" name="Oval 166">
              <a:extLst>
                <a:ext uri="{FF2B5EF4-FFF2-40B4-BE49-F238E27FC236}">
                  <a16:creationId xmlns:a16="http://schemas.microsoft.com/office/drawing/2014/main" id="{24FA2DDD-FE3F-0261-A31A-F625B8BDADB0}"/>
                </a:ext>
              </a:extLst>
            </p:cNvPr>
            <p:cNvSpPr/>
            <p:nvPr/>
          </p:nvSpPr>
          <p:spPr>
            <a:xfrm rot="10800000">
              <a:off x="3496479" y="3577215"/>
              <a:ext cx="315870" cy="322761"/>
            </a:xfrm>
            <a:prstGeom prst="ellipse">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sp>
          <p:nvSpPr>
            <p:cNvPr id="178" name="Oval 177">
              <a:extLst>
                <a:ext uri="{FF2B5EF4-FFF2-40B4-BE49-F238E27FC236}">
                  <a16:creationId xmlns:a16="http://schemas.microsoft.com/office/drawing/2014/main" id="{C86B2B6E-BE00-E13F-BD8E-1AEF9EBAA456}"/>
                </a:ext>
              </a:extLst>
            </p:cNvPr>
            <p:cNvSpPr/>
            <p:nvPr/>
          </p:nvSpPr>
          <p:spPr>
            <a:xfrm rot="10800000">
              <a:off x="3497878" y="3965885"/>
              <a:ext cx="315870" cy="322761"/>
            </a:xfrm>
            <a:prstGeom prst="ellipse">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sp>
          <p:nvSpPr>
            <p:cNvPr id="16" name="Oval 15">
              <a:extLst>
                <a:ext uri="{FF2B5EF4-FFF2-40B4-BE49-F238E27FC236}">
                  <a16:creationId xmlns:a16="http://schemas.microsoft.com/office/drawing/2014/main" id="{2DFF4965-9867-E2DB-08D2-3D7A4C336CA7}"/>
                </a:ext>
              </a:extLst>
            </p:cNvPr>
            <p:cNvSpPr/>
            <p:nvPr/>
          </p:nvSpPr>
          <p:spPr>
            <a:xfrm rot="10800000">
              <a:off x="4492126" y="2816521"/>
              <a:ext cx="315870" cy="322761"/>
            </a:xfrm>
            <a:prstGeom prst="ellipse">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sp>
          <p:nvSpPr>
            <p:cNvPr id="18" name="Oval 17">
              <a:extLst>
                <a:ext uri="{FF2B5EF4-FFF2-40B4-BE49-F238E27FC236}">
                  <a16:creationId xmlns:a16="http://schemas.microsoft.com/office/drawing/2014/main" id="{08880106-72FD-74A5-D9F5-4BF0CAAC2935}"/>
                </a:ext>
              </a:extLst>
            </p:cNvPr>
            <p:cNvSpPr/>
            <p:nvPr/>
          </p:nvSpPr>
          <p:spPr>
            <a:xfrm rot="10800000">
              <a:off x="4492126" y="3579104"/>
              <a:ext cx="315870" cy="322761"/>
            </a:xfrm>
            <a:prstGeom prst="ellipse">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sp>
          <p:nvSpPr>
            <p:cNvPr id="19" name="Oval 18">
              <a:extLst>
                <a:ext uri="{FF2B5EF4-FFF2-40B4-BE49-F238E27FC236}">
                  <a16:creationId xmlns:a16="http://schemas.microsoft.com/office/drawing/2014/main" id="{740AC68D-F536-C719-55F4-6286EBF95D07}"/>
                </a:ext>
              </a:extLst>
            </p:cNvPr>
            <p:cNvSpPr/>
            <p:nvPr/>
          </p:nvSpPr>
          <p:spPr>
            <a:xfrm rot="10800000">
              <a:off x="4493525" y="3967774"/>
              <a:ext cx="315870" cy="322761"/>
            </a:xfrm>
            <a:prstGeom prst="ellipse">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sp>
          <p:nvSpPr>
            <p:cNvPr id="62" name="Oval 61">
              <a:extLst>
                <a:ext uri="{FF2B5EF4-FFF2-40B4-BE49-F238E27FC236}">
                  <a16:creationId xmlns:a16="http://schemas.microsoft.com/office/drawing/2014/main" id="{50905A3A-5B90-6E54-EA25-1677DF0D59D7}"/>
                </a:ext>
              </a:extLst>
            </p:cNvPr>
            <p:cNvSpPr/>
            <p:nvPr/>
          </p:nvSpPr>
          <p:spPr>
            <a:xfrm rot="10800000">
              <a:off x="3993870" y="2816935"/>
              <a:ext cx="315870" cy="322761"/>
            </a:xfrm>
            <a:prstGeom prst="ellipse">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sp>
          <p:nvSpPr>
            <p:cNvPr id="63" name="Oval 62">
              <a:extLst>
                <a:ext uri="{FF2B5EF4-FFF2-40B4-BE49-F238E27FC236}">
                  <a16:creationId xmlns:a16="http://schemas.microsoft.com/office/drawing/2014/main" id="{C90FC286-7684-3C15-CB2D-D4DD6C630E6B}"/>
                </a:ext>
              </a:extLst>
            </p:cNvPr>
            <p:cNvSpPr/>
            <p:nvPr/>
          </p:nvSpPr>
          <p:spPr>
            <a:xfrm rot="10800000">
              <a:off x="3993870" y="3579518"/>
              <a:ext cx="315870" cy="322761"/>
            </a:xfrm>
            <a:prstGeom prst="ellipse">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sp>
          <p:nvSpPr>
            <p:cNvPr id="64" name="Oval 63">
              <a:extLst>
                <a:ext uri="{FF2B5EF4-FFF2-40B4-BE49-F238E27FC236}">
                  <a16:creationId xmlns:a16="http://schemas.microsoft.com/office/drawing/2014/main" id="{1E1675C0-E5B3-D052-5488-95067DDE58CD}"/>
                </a:ext>
              </a:extLst>
            </p:cNvPr>
            <p:cNvSpPr/>
            <p:nvPr/>
          </p:nvSpPr>
          <p:spPr>
            <a:xfrm rot="10800000">
              <a:off x="3999127" y="3964330"/>
              <a:ext cx="315870" cy="322761"/>
            </a:xfrm>
            <a:prstGeom prst="ellipse">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sp>
          <p:nvSpPr>
            <p:cNvPr id="67" name="Oval 66">
              <a:extLst>
                <a:ext uri="{FF2B5EF4-FFF2-40B4-BE49-F238E27FC236}">
                  <a16:creationId xmlns:a16="http://schemas.microsoft.com/office/drawing/2014/main" id="{435A07C8-67FC-95EF-5261-A9EDFE087C07}"/>
                </a:ext>
              </a:extLst>
            </p:cNvPr>
            <p:cNvSpPr/>
            <p:nvPr/>
          </p:nvSpPr>
          <p:spPr>
            <a:xfrm rot="10800000">
              <a:off x="4989566" y="2816935"/>
              <a:ext cx="315870" cy="322761"/>
            </a:xfrm>
            <a:prstGeom prst="ellipse">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sp>
          <p:nvSpPr>
            <p:cNvPr id="68" name="Oval 67">
              <a:extLst>
                <a:ext uri="{FF2B5EF4-FFF2-40B4-BE49-F238E27FC236}">
                  <a16:creationId xmlns:a16="http://schemas.microsoft.com/office/drawing/2014/main" id="{FD8704A4-9388-A3B0-755C-650B90AC8BDA}"/>
                </a:ext>
              </a:extLst>
            </p:cNvPr>
            <p:cNvSpPr/>
            <p:nvPr/>
          </p:nvSpPr>
          <p:spPr>
            <a:xfrm rot="10800000">
              <a:off x="4989566" y="3579518"/>
              <a:ext cx="315870" cy="322761"/>
            </a:xfrm>
            <a:prstGeom prst="ellipse">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sp>
          <p:nvSpPr>
            <p:cNvPr id="69" name="Oval 68">
              <a:extLst>
                <a:ext uri="{FF2B5EF4-FFF2-40B4-BE49-F238E27FC236}">
                  <a16:creationId xmlns:a16="http://schemas.microsoft.com/office/drawing/2014/main" id="{0EF96220-CFB8-315C-275A-812B1BCEF05A}"/>
                </a:ext>
              </a:extLst>
            </p:cNvPr>
            <p:cNvSpPr/>
            <p:nvPr/>
          </p:nvSpPr>
          <p:spPr>
            <a:xfrm rot="10800000">
              <a:off x="4994823" y="3964330"/>
              <a:ext cx="315870" cy="322761"/>
            </a:xfrm>
            <a:prstGeom prst="ellipse">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grpSp>
      <p:sp>
        <p:nvSpPr>
          <p:cNvPr id="24" name="TextBox 23">
            <a:extLst>
              <a:ext uri="{FF2B5EF4-FFF2-40B4-BE49-F238E27FC236}">
                <a16:creationId xmlns:a16="http://schemas.microsoft.com/office/drawing/2014/main" id="{44A9812A-AC7A-66F6-AE68-54E57827C6FA}"/>
              </a:ext>
            </a:extLst>
          </p:cNvPr>
          <p:cNvSpPr txBox="1"/>
          <p:nvPr/>
        </p:nvSpPr>
        <p:spPr>
          <a:xfrm>
            <a:off x="0" y="5700788"/>
            <a:ext cx="9148909" cy="811812"/>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algn="ctr">
              <a:lnSpc>
                <a:spcPct val="90000"/>
              </a:lnSpc>
              <a:defRPr/>
            </a:pPr>
            <a:r>
              <a:rPr lang="en-US" sz="2400" dirty="0" err="1">
                <a:solidFill>
                  <a:prstClr val="black"/>
                </a:solidFill>
              </a:rPr>
              <a:t>ColumnDisturb</a:t>
            </a:r>
            <a:r>
              <a:rPr lang="en-US" sz="2400" dirty="0">
                <a:solidFill>
                  <a:prstClr val="black"/>
                </a:solidFill>
              </a:rPr>
              <a:t> affects cells </a:t>
            </a:r>
            <a:r>
              <a:rPr lang="en-US" sz="2400" b="1" dirty="0">
                <a:solidFill>
                  <a:schemeClr val="accent5"/>
                </a:solidFill>
              </a:rPr>
              <a:t>vertically connected to the same </a:t>
            </a:r>
            <a:r>
              <a:rPr lang="en-US" sz="2400" b="1" dirty="0" err="1">
                <a:solidFill>
                  <a:schemeClr val="accent5"/>
                </a:solidFill>
              </a:rPr>
              <a:t>bitline</a:t>
            </a:r>
            <a:r>
              <a:rPr lang="en-US" sz="2400" dirty="0">
                <a:solidFill>
                  <a:schemeClr val="accent5"/>
                </a:solidFill>
              </a:rPr>
              <a:t>.</a:t>
            </a:r>
            <a:br>
              <a:rPr lang="en-US" sz="2400" dirty="0">
                <a:solidFill>
                  <a:schemeClr val="accent5"/>
                </a:solidFill>
              </a:rPr>
            </a:br>
            <a:r>
              <a:rPr lang="en-US" sz="2400" b="1" dirty="0">
                <a:solidFill>
                  <a:schemeClr val="accent5"/>
                </a:solidFill>
              </a:rPr>
              <a:t>DRAM columns</a:t>
            </a:r>
            <a:r>
              <a:rPr lang="en-US" sz="2400" b="1" dirty="0">
                <a:solidFill>
                  <a:prstClr val="black"/>
                </a:solidFill>
              </a:rPr>
              <a:t> </a:t>
            </a:r>
            <a:r>
              <a:rPr lang="en-US" sz="2400" dirty="0">
                <a:solidFill>
                  <a:prstClr val="black"/>
                </a:solidFill>
              </a:rPr>
              <a:t>are the victims</a:t>
            </a:r>
            <a:endParaRPr lang="en-US" sz="2400" b="1" dirty="0">
              <a:solidFill>
                <a:prstClr val="black"/>
              </a:solidFill>
            </a:endParaRPr>
          </a:p>
        </p:txBody>
      </p:sp>
      <p:grpSp>
        <p:nvGrpSpPr>
          <p:cNvPr id="207" name="Group 206">
            <a:extLst>
              <a:ext uri="{FF2B5EF4-FFF2-40B4-BE49-F238E27FC236}">
                <a16:creationId xmlns:a16="http://schemas.microsoft.com/office/drawing/2014/main" id="{63E61E5D-3991-C53F-ADDD-0C8B0E8901B0}"/>
              </a:ext>
            </a:extLst>
          </p:cNvPr>
          <p:cNvGrpSpPr/>
          <p:nvPr/>
        </p:nvGrpSpPr>
        <p:grpSpPr>
          <a:xfrm>
            <a:off x="4827890" y="3199839"/>
            <a:ext cx="582349" cy="1045916"/>
            <a:chOff x="6794027" y="2572614"/>
            <a:chExt cx="582349" cy="1045916"/>
          </a:xfrm>
        </p:grpSpPr>
        <p:sp>
          <p:nvSpPr>
            <p:cNvPr id="202" name="TextBox 201">
              <a:extLst>
                <a:ext uri="{FF2B5EF4-FFF2-40B4-BE49-F238E27FC236}">
                  <a16:creationId xmlns:a16="http://schemas.microsoft.com/office/drawing/2014/main" id="{052A44C6-D0F5-A833-9F33-507F6AC35F53}"/>
                </a:ext>
              </a:extLst>
            </p:cNvPr>
            <p:cNvSpPr txBox="1"/>
            <p:nvPr/>
          </p:nvSpPr>
          <p:spPr>
            <a:xfrm rot="16200000">
              <a:off x="6531936" y="2910906"/>
              <a:ext cx="893514" cy="369332"/>
            </a:xfrm>
            <a:prstGeom prst="rect">
              <a:avLst/>
            </a:prstGeom>
            <a:noFill/>
          </p:spPr>
          <p:txBody>
            <a:bodyPr wrap="square" rtlCol="0">
              <a:spAutoFit/>
            </a:bodyPr>
            <a:lstStyle/>
            <a:p>
              <a:pPr algn="ctr"/>
              <a:r>
                <a:rPr lang="en-US" b="1" dirty="0">
                  <a:ln w="9525">
                    <a:solidFill>
                      <a:schemeClr val="tx1"/>
                    </a:solidFill>
                    <a:prstDash val="solid"/>
                  </a:ln>
                  <a:solidFill>
                    <a:schemeClr val="bg1"/>
                  </a:solidFill>
                  <a:effectLst>
                    <a:glow rad="101600">
                      <a:schemeClr val="tx1">
                        <a:alpha val="60000"/>
                      </a:schemeClr>
                    </a:glow>
                    <a:outerShdw blurRad="12700" dist="38100" dir="2700000" algn="tl" rotWithShape="0">
                      <a:schemeClr val="accent5">
                        <a:lumMod val="60000"/>
                        <a:lumOff val="40000"/>
                      </a:schemeClr>
                    </a:outerShdw>
                  </a:effectLst>
                </a:rPr>
                <a:t>Victim </a:t>
              </a:r>
            </a:p>
          </p:txBody>
        </p:sp>
        <p:sp>
          <p:nvSpPr>
            <p:cNvPr id="206" name="TextBox 205">
              <a:extLst>
                <a:ext uri="{FF2B5EF4-FFF2-40B4-BE49-F238E27FC236}">
                  <a16:creationId xmlns:a16="http://schemas.microsoft.com/office/drawing/2014/main" id="{CE1942D7-BB36-70DF-69CE-CD263FFE3797}"/>
                </a:ext>
              </a:extLst>
            </p:cNvPr>
            <p:cNvSpPr txBox="1"/>
            <p:nvPr/>
          </p:nvSpPr>
          <p:spPr>
            <a:xfrm rot="16200000">
              <a:off x="6668752" y="2910906"/>
              <a:ext cx="1045916" cy="369332"/>
            </a:xfrm>
            <a:prstGeom prst="rect">
              <a:avLst/>
            </a:prstGeom>
            <a:noFill/>
          </p:spPr>
          <p:txBody>
            <a:bodyPr wrap="square" rtlCol="0">
              <a:spAutoFit/>
            </a:bodyPr>
            <a:lstStyle/>
            <a:p>
              <a:pPr algn="ctr"/>
              <a:r>
                <a:rPr lang="en-US" b="1" dirty="0">
                  <a:ln w="9525">
                    <a:solidFill>
                      <a:schemeClr val="tx1"/>
                    </a:solidFill>
                    <a:prstDash val="solid"/>
                  </a:ln>
                  <a:solidFill>
                    <a:schemeClr val="bg1"/>
                  </a:solidFill>
                  <a:effectLst>
                    <a:glow rad="101600">
                      <a:schemeClr val="tx1">
                        <a:alpha val="60000"/>
                      </a:schemeClr>
                    </a:glow>
                    <a:outerShdw blurRad="12700" dist="38100" dir="2700000" algn="tl" rotWithShape="0">
                      <a:schemeClr val="accent5">
                        <a:lumMod val="60000"/>
                        <a:lumOff val="40000"/>
                      </a:schemeClr>
                    </a:outerShdw>
                  </a:effectLst>
                </a:rPr>
                <a:t>Column</a:t>
              </a:r>
            </a:p>
          </p:txBody>
        </p:sp>
      </p:grpSp>
      <p:grpSp>
        <p:nvGrpSpPr>
          <p:cNvPr id="208" name="Group 207">
            <a:extLst>
              <a:ext uri="{FF2B5EF4-FFF2-40B4-BE49-F238E27FC236}">
                <a16:creationId xmlns:a16="http://schemas.microsoft.com/office/drawing/2014/main" id="{5E5480EB-1F56-AA32-C8A9-C5EA79C57A5B}"/>
              </a:ext>
            </a:extLst>
          </p:cNvPr>
          <p:cNvGrpSpPr/>
          <p:nvPr/>
        </p:nvGrpSpPr>
        <p:grpSpPr>
          <a:xfrm>
            <a:off x="4357588" y="3204432"/>
            <a:ext cx="582349" cy="1045916"/>
            <a:chOff x="6794027" y="2572614"/>
            <a:chExt cx="582349" cy="1045916"/>
          </a:xfrm>
        </p:grpSpPr>
        <p:sp>
          <p:nvSpPr>
            <p:cNvPr id="210" name="TextBox 209">
              <a:extLst>
                <a:ext uri="{FF2B5EF4-FFF2-40B4-BE49-F238E27FC236}">
                  <a16:creationId xmlns:a16="http://schemas.microsoft.com/office/drawing/2014/main" id="{786BF1B5-FBD1-EB55-2B1E-D5FFEAF08589}"/>
                </a:ext>
              </a:extLst>
            </p:cNvPr>
            <p:cNvSpPr txBox="1"/>
            <p:nvPr/>
          </p:nvSpPr>
          <p:spPr>
            <a:xfrm rot="16200000">
              <a:off x="6531936" y="2910906"/>
              <a:ext cx="893514" cy="369332"/>
            </a:xfrm>
            <a:prstGeom prst="rect">
              <a:avLst/>
            </a:prstGeom>
            <a:noFill/>
          </p:spPr>
          <p:txBody>
            <a:bodyPr wrap="square" rtlCol="0">
              <a:spAutoFit/>
            </a:bodyPr>
            <a:lstStyle/>
            <a:p>
              <a:pPr algn="ctr"/>
              <a:r>
                <a:rPr lang="en-US" b="1" dirty="0">
                  <a:ln w="9525">
                    <a:solidFill>
                      <a:schemeClr val="tx1"/>
                    </a:solidFill>
                    <a:prstDash val="solid"/>
                  </a:ln>
                  <a:solidFill>
                    <a:schemeClr val="bg1"/>
                  </a:solidFill>
                  <a:effectLst>
                    <a:glow rad="101600">
                      <a:schemeClr val="tx1">
                        <a:alpha val="60000"/>
                      </a:schemeClr>
                    </a:glow>
                    <a:outerShdw blurRad="12700" dist="38100" dir="2700000" algn="tl" rotWithShape="0">
                      <a:schemeClr val="accent5">
                        <a:lumMod val="60000"/>
                        <a:lumOff val="40000"/>
                      </a:schemeClr>
                    </a:outerShdw>
                  </a:effectLst>
                </a:rPr>
                <a:t>Victim </a:t>
              </a:r>
            </a:p>
          </p:txBody>
        </p:sp>
        <p:sp>
          <p:nvSpPr>
            <p:cNvPr id="211" name="TextBox 210">
              <a:extLst>
                <a:ext uri="{FF2B5EF4-FFF2-40B4-BE49-F238E27FC236}">
                  <a16:creationId xmlns:a16="http://schemas.microsoft.com/office/drawing/2014/main" id="{8F258A50-0AA9-1A96-3510-1D1060955BB8}"/>
                </a:ext>
              </a:extLst>
            </p:cNvPr>
            <p:cNvSpPr txBox="1"/>
            <p:nvPr/>
          </p:nvSpPr>
          <p:spPr>
            <a:xfrm rot="16200000">
              <a:off x="6668752" y="2910906"/>
              <a:ext cx="1045916" cy="369332"/>
            </a:xfrm>
            <a:prstGeom prst="rect">
              <a:avLst/>
            </a:prstGeom>
            <a:noFill/>
          </p:spPr>
          <p:txBody>
            <a:bodyPr wrap="square" rtlCol="0">
              <a:spAutoFit/>
            </a:bodyPr>
            <a:lstStyle/>
            <a:p>
              <a:pPr algn="ctr"/>
              <a:r>
                <a:rPr lang="en-US" b="1" dirty="0">
                  <a:ln w="9525">
                    <a:solidFill>
                      <a:schemeClr val="tx1"/>
                    </a:solidFill>
                    <a:prstDash val="solid"/>
                  </a:ln>
                  <a:solidFill>
                    <a:schemeClr val="bg1"/>
                  </a:solidFill>
                  <a:effectLst>
                    <a:glow rad="101600">
                      <a:schemeClr val="tx1">
                        <a:alpha val="60000"/>
                      </a:schemeClr>
                    </a:glow>
                    <a:outerShdw blurRad="12700" dist="38100" dir="2700000" algn="tl" rotWithShape="0">
                      <a:schemeClr val="accent5">
                        <a:lumMod val="60000"/>
                        <a:lumOff val="40000"/>
                      </a:schemeClr>
                    </a:outerShdw>
                  </a:effectLst>
                </a:rPr>
                <a:t>Column</a:t>
              </a:r>
            </a:p>
          </p:txBody>
        </p:sp>
      </p:grpSp>
      <p:grpSp>
        <p:nvGrpSpPr>
          <p:cNvPr id="212" name="Group 211">
            <a:extLst>
              <a:ext uri="{FF2B5EF4-FFF2-40B4-BE49-F238E27FC236}">
                <a16:creationId xmlns:a16="http://schemas.microsoft.com/office/drawing/2014/main" id="{84984290-FC97-C726-B4A3-64833A7C7227}"/>
              </a:ext>
            </a:extLst>
          </p:cNvPr>
          <p:cNvGrpSpPr/>
          <p:nvPr/>
        </p:nvGrpSpPr>
        <p:grpSpPr>
          <a:xfrm>
            <a:off x="3847703" y="3241802"/>
            <a:ext cx="582349" cy="1045916"/>
            <a:chOff x="6794027" y="2572614"/>
            <a:chExt cx="582349" cy="1045916"/>
          </a:xfrm>
        </p:grpSpPr>
        <p:sp>
          <p:nvSpPr>
            <p:cNvPr id="213" name="TextBox 212">
              <a:extLst>
                <a:ext uri="{FF2B5EF4-FFF2-40B4-BE49-F238E27FC236}">
                  <a16:creationId xmlns:a16="http://schemas.microsoft.com/office/drawing/2014/main" id="{8DC488B6-5EB2-C85A-73E9-84B1305FD455}"/>
                </a:ext>
              </a:extLst>
            </p:cNvPr>
            <p:cNvSpPr txBox="1"/>
            <p:nvPr/>
          </p:nvSpPr>
          <p:spPr>
            <a:xfrm rot="16200000">
              <a:off x="6531936" y="2910906"/>
              <a:ext cx="893514" cy="369332"/>
            </a:xfrm>
            <a:prstGeom prst="rect">
              <a:avLst/>
            </a:prstGeom>
            <a:noFill/>
          </p:spPr>
          <p:txBody>
            <a:bodyPr wrap="square" rtlCol="0">
              <a:spAutoFit/>
            </a:bodyPr>
            <a:lstStyle/>
            <a:p>
              <a:pPr algn="ctr"/>
              <a:r>
                <a:rPr lang="en-US" b="1" dirty="0">
                  <a:ln w="9525">
                    <a:solidFill>
                      <a:schemeClr val="tx1"/>
                    </a:solidFill>
                    <a:prstDash val="solid"/>
                  </a:ln>
                  <a:solidFill>
                    <a:schemeClr val="bg1"/>
                  </a:solidFill>
                  <a:effectLst>
                    <a:glow rad="101600">
                      <a:schemeClr val="tx1">
                        <a:alpha val="60000"/>
                      </a:schemeClr>
                    </a:glow>
                    <a:outerShdw blurRad="12700" dist="38100" dir="2700000" algn="tl" rotWithShape="0">
                      <a:schemeClr val="accent5">
                        <a:lumMod val="60000"/>
                        <a:lumOff val="40000"/>
                      </a:schemeClr>
                    </a:outerShdw>
                  </a:effectLst>
                </a:rPr>
                <a:t>Victim </a:t>
              </a:r>
            </a:p>
          </p:txBody>
        </p:sp>
        <p:sp>
          <p:nvSpPr>
            <p:cNvPr id="214" name="TextBox 213">
              <a:extLst>
                <a:ext uri="{FF2B5EF4-FFF2-40B4-BE49-F238E27FC236}">
                  <a16:creationId xmlns:a16="http://schemas.microsoft.com/office/drawing/2014/main" id="{E9745B43-0E16-22D9-C619-A99196435F2E}"/>
                </a:ext>
              </a:extLst>
            </p:cNvPr>
            <p:cNvSpPr txBox="1"/>
            <p:nvPr/>
          </p:nvSpPr>
          <p:spPr>
            <a:xfrm rot="16200000">
              <a:off x="6668752" y="2910906"/>
              <a:ext cx="1045916" cy="369332"/>
            </a:xfrm>
            <a:prstGeom prst="rect">
              <a:avLst/>
            </a:prstGeom>
            <a:noFill/>
          </p:spPr>
          <p:txBody>
            <a:bodyPr wrap="square" rtlCol="0">
              <a:spAutoFit/>
            </a:bodyPr>
            <a:lstStyle/>
            <a:p>
              <a:pPr algn="ctr"/>
              <a:r>
                <a:rPr lang="en-US" b="1" dirty="0">
                  <a:ln w="9525">
                    <a:solidFill>
                      <a:schemeClr val="tx1"/>
                    </a:solidFill>
                    <a:prstDash val="solid"/>
                  </a:ln>
                  <a:solidFill>
                    <a:schemeClr val="bg1"/>
                  </a:solidFill>
                  <a:effectLst>
                    <a:glow rad="101600">
                      <a:schemeClr val="tx1">
                        <a:alpha val="60000"/>
                      </a:schemeClr>
                    </a:glow>
                    <a:outerShdw blurRad="12700" dist="38100" dir="2700000" algn="tl" rotWithShape="0">
                      <a:schemeClr val="accent5">
                        <a:lumMod val="60000"/>
                        <a:lumOff val="40000"/>
                      </a:schemeClr>
                    </a:outerShdw>
                  </a:effectLst>
                </a:rPr>
                <a:t>Column</a:t>
              </a:r>
            </a:p>
          </p:txBody>
        </p:sp>
      </p:grpSp>
      <p:grpSp>
        <p:nvGrpSpPr>
          <p:cNvPr id="216" name="Group 215">
            <a:extLst>
              <a:ext uri="{FF2B5EF4-FFF2-40B4-BE49-F238E27FC236}">
                <a16:creationId xmlns:a16="http://schemas.microsoft.com/office/drawing/2014/main" id="{279D0812-8C4D-51A6-94B0-6AEDA5BA4DD4}"/>
              </a:ext>
            </a:extLst>
          </p:cNvPr>
          <p:cNvGrpSpPr/>
          <p:nvPr/>
        </p:nvGrpSpPr>
        <p:grpSpPr>
          <a:xfrm>
            <a:off x="3352800" y="3232393"/>
            <a:ext cx="582349" cy="1045916"/>
            <a:chOff x="6794027" y="2572614"/>
            <a:chExt cx="582349" cy="1045916"/>
          </a:xfrm>
        </p:grpSpPr>
        <p:sp>
          <p:nvSpPr>
            <p:cNvPr id="217" name="TextBox 216">
              <a:extLst>
                <a:ext uri="{FF2B5EF4-FFF2-40B4-BE49-F238E27FC236}">
                  <a16:creationId xmlns:a16="http://schemas.microsoft.com/office/drawing/2014/main" id="{06775F73-4B2D-034D-782A-3E5E6269DE73}"/>
                </a:ext>
              </a:extLst>
            </p:cNvPr>
            <p:cNvSpPr txBox="1"/>
            <p:nvPr/>
          </p:nvSpPr>
          <p:spPr>
            <a:xfrm rot="16200000">
              <a:off x="6531936" y="2910906"/>
              <a:ext cx="893514" cy="369332"/>
            </a:xfrm>
            <a:prstGeom prst="rect">
              <a:avLst/>
            </a:prstGeom>
            <a:noFill/>
          </p:spPr>
          <p:txBody>
            <a:bodyPr wrap="square" rtlCol="0">
              <a:spAutoFit/>
            </a:bodyPr>
            <a:lstStyle/>
            <a:p>
              <a:pPr algn="ctr"/>
              <a:r>
                <a:rPr lang="en-US" b="1" dirty="0">
                  <a:ln w="9525">
                    <a:solidFill>
                      <a:schemeClr val="tx1"/>
                    </a:solidFill>
                    <a:prstDash val="solid"/>
                  </a:ln>
                  <a:solidFill>
                    <a:schemeClr val="bg1"/>
                  </a:solidFill>
                  <a:effectLst>
                    <a:glow rad="101600">
                      <a:schemeClr val="tx1">
                        <a:alpha val="60000"/>
                      </a:schemeClr>
                    </a:glow>
                    <a:outerShdw blurRad="12700" dist="38100" dir="2700000" algn="tl" rotWithShape="0">
                      <a:schemeClr val="accent5">
                        <a:lumMod val="60000"/>
                        <a:lumOff val="40000"/>
                      </a:schemeClr>
                    </a:outerShdw>
                  </a:effectLst>
                </a:rPr>
                <a:t>Victim </a:t>
              </a:r>
            </a:p>
          </p:txBody>
        </p:sp>
        <p:sp>
          <p:nvSpPr>
            <p:cNvPr id="218" name="TextBox 217">
              <a:extLst>
                <a:ext uri="{FF2B5EF4-FFF2-40B4-BE49-F238E27FC236}">
                  <a16:creationId xmlns:a16="http://schemas.microsoft.com/office/drawing/2014/main" id="{15C818C1-63E3-09E1-33B2-7730462A9628}"/>
                </a:ext>
              </a:extLst>
            </p:cNvPr>
            <p:cNvSpPr txBox="1"/>
            <p:nvPr/>
          </p:nvSpPr>
          <p:spPr>
            <a:xfrm rot="16200000">
              <a:off x="6668752" y="2910906"/>
              <a:ext cx="1045916" cy="369332"/>
            </a:xfrm>
            <a:prstGeom prst="rect">
              <a:avLst/>
            </a:prstGeom>
            <a:noFill/>
          </p:spPr>
          <p:txBody>
            <a:bodyPr wrap="square" rtlCol="0">
              <a:spAutoFit/>
            </a:bodyPr>
            <a:lstStyle/>
            <a:p>
              <a:pPr algn="ctr"/>
              <a:r>
                <a:rPr lang="en-US" b="1" dirty="0">
                  <a:ln w="9525">
                    <a:solidFill>
                      <a:schemeClr val="tx1"/>
                    </a:solidFill>
                    <a:prstDash val="solid"/>
                  </a:ln>
                  <a:solidFill>
                    <a:schemeClr val="bg1"/>
                  </a:solidFill>
                  <a:effectLst>
                    <a:glow rad="101600">
                      <a:schemeClr val="tx1">
                        <a:alpha val="60000"/>
                      </a:schemeClr>
                    </a:glow>
                    <a:outerShdw blurRad="12700" dist="38100" dir="2700000" algn="tl" rotWithShape="0">
                      <a:schemeClr val="accent5">
                        <a:lumMod val="60000"/>
                        <a:lumOff val="40000"/>
                      </a:schemeClr>
                    </a:outerShdw>
                  </a:effectLst>
                </a:rPr>
                <a:t>Column</a:t>
              </a:r>
            </a:p>
          </p:txBody>
        </p:sp>
      </p:grpSp>
      <p:grpSp>
        <p:nvGrpSpPr>
          <p:cNvPr id="219" name="Group 218">
            <a:extLst>
              <a:ext uri="{FF2B5EF4-FFF2-40B4-BE49-F238E27FC236}">
                <a16:creationId xmlns:a16="http://schemas.microsoft.com/office/drawing/2014/main" id="{88D971D0-0131-2625-E0B6-518F5FF58195}"/>
              </a:ext>
            </a:extLst>
          </p:cNvPr>
          <p:cNvGrpSpPr/>
          <p:nvPr/>
        </p:nvGrpSpPr>
        <p:grpSpPr>
          <a:xfrm>
            <a:off x="4361397" y="4643922"/>
            <a:ext cx="582349" cy="1045916"/>
            <a:chOff x="6794027" y="2572614"/>
            <a:chExt cx="582349" cy="1045916"/>
          </a:xfrm>
        </p:grpSpPr>
        <p:sp>
          <p:nvSpPr>
            <p:cNvPr id="220" name="TextBox 219">
              <a:extLst>
                <a:ext uri="{FF2B5EF4-FFF2-40B4-BE49-F238E27FC236}">
                  <a16:creationId xmlns:a16="http://schemas.microsoft.com/office/drawing/2014/main" id="{49FA5839-E613-0EB2-F1E4-3E4C4B09E334}"/>
                </a:ext>
              </a:extLst>
            </p:cNvPr>
            <p:cNvSpPr txBox="1"/>
            <p:nvPr/>
          </p:nvSpPr>
          <p:spPr>
            <a:xfrm rot="16200000">
              <a:off x="6531936" y="2910906"/>
              <a:ext cx="893514" cy="369332"/>
            </a:xfrm>
            <a:prstGeom prst="rect">
              <a:avLst/>
            </a:prstGeom>
            <a:noFill/>
          </p:spPr>
          <p:txBody>
            <a:bodyPr wrap="square" rtlCol="0">
              <a:spAutoFit/>
            </a:bodyPr>
            <a:lstStyle/>
            <a:p>
              <a:pPr algn="ctr"/>
              <a:r>
                <a:rPr lang="en-US" b="1" dirty="0">
                  <a:ln w="9525">
                    <a:solidFill>
                      <a:schemeClr val="tx1"/>
                    </a:solidFill>
                    <a:prstDash val="solid"/>
                  </a:ln>
                  <a:solidFill>
                    <a:schemeClr val="bg1"/>
                  </a:solidFill>
                  <a:effectLst>
                    <a:glow rad="101600">
                      <a:schemeClr val="tx1">
                        <a:alpha val="60000"/>
                      </a:schemeClr>
                    </a:glow>
                    <a:outerShdw blurRad="12700" dist="38100" dir="2700000" algn="tl" rotWithShape="0">
                      <a:schemeClr val="accent5">
                        <a:lumMod val="60000"/>
                        <a:lumOff val="40000"/>
                      </a:schemeClr>
                    </a:outerShdw>
                  </a:effectLst>
                </a:rPr>
                <a:t>Victim </a:t>
              </a:r>
            </a:p>
          </p:txBody>
        </p:sp>
        <p:sp>
          <p:nvSpPr>
            <p:cNvPr id="221" name="TextBox 220">
              <a:extLst>
                <a:ext uri="{FF2B5EF4-FFF2-40B4-BE49-F238E27FC236}">
                  <a16:creationId xmlns:a16="http://schemas.microsoft.com/office/drawing/2014/main" id="{456A38D4-3E6C-3AF0-5FCA-DCDF7D993DAC}"/>
                </a:ext>
              </a:extLst>
            </p:cNvPr>
            <p:cNvSpPr txBox="1"/>
            <p:nvPr/>
          </p:nvSpPr>
          <p:spPr>
            <a:xfrm rot="16200000">
              <a:off x="6668752" y="2910906"/>
              <a:ext cx="1045916" cy="369332"/>
            </a:xfrm>
            <a:prstGeom prst="rect">
              <a:avLst/>
            </a:prstGeom>
            <a:noFill/>
          </p:spPr>
          <p:txBody>
            <a:bodyPr wrap="square" rtlCol="0">
              <a:spAutoFit/>
            </a:bodyPr>
            <a:lstStyle/>
            <a:p>
              <a:pPr algn="ctr"/>
              <a:r>
                <a:rPr lang="en-US" b="1" dirty="0">
                  <a:ln w="9525">
                    <a:solidFill>
                      <a:schemeClr val="tx1"/>
                    </a:solidFill>
                    <a:prstDash val="solid"/>
                  </a:ln>
                  <a:solidFill>
                    <a:schemeClr val="bg1"/>
                  </a:solidFill>
                  <a:effectLst>
                    <a:glow rad="101600">
                      <a:schemeClr val="tx1">
                        <a:alpha val="60000"/>
                      </a:schemeClr>
                    </a:glow>
                    <a:outerShdw blurRad="12700" dist="38100" dir="2700000" algn="tl" rotWithShape="0">
                      <a:schemeClr val="accent5">
                        <a:lumMod val="60000"/>
                        <a:lumOff val="40000"/>
                      </a:schemeClr>
                    </a:outerShdw>
                  </a:effectLst>
                </a:rPr>
                <a:t>Column</a:t>
              </a:r>
            </a:p>
          </p:txBody>
        </p:sp>
      </p:grpSp>
      <p:grpSp>
        <p:nvGrpSpPr>
          <p:cNvPr id="222" name="Group 221">
            <a:extLst>
              <a:ext uri="{FF2B5EF4-FFF2-40B4-BE49-F238E27FC236}">
                <a16:creationId xmlns:a16="http://schemas.microsoft.com/office/drawing/2014/main" id="{E8222AF5-E9AF-7922-E744-EFEA992AD861}"/>
              </a:ext>
            </a:extLst>
          </p:cNvPr>
          <p:cNvGrpSpPr/>
          <p:nvPr/>
        </p:nvGrpSpPr>
        <p:grpSpPr>
          <a:xfrm>
            <a:off x="3350264" y="4643922"/>
            <a:ext cx="582349" cy="1045916"/>
            <a:chOff x="6794027" y="2572614"/>
            <a:chExt cx="582349" cy="1045916"/>
          </a:xfrm>
        </p:grpSpPr>
        <p:sp>
          <p:nvSpPr>
            <p:cNvPr id="223" name="TextBox 222">
              <a:extLst>
                <a:ext uri="{FF2B5EF4-FFF2-40B4-BE49-F238E27FC236}">
                  <a16:creationId xmlns:a16="http://schemas.microsoft.com/office/drawing/2014/main" id="{199B2734-8289-57F4-D888-B97916B2C8D4}"/>
                </a:ext>
              </a:extLst>
            </p:cNvPr>
            <p:cNvSpPr txBox="1"/>
            <p:nvPr/>
          </p:nvSpPr>
          <p:spPr>
            <a:xfrm rot="16200000">
              <a:off x="6531936" y="2910906"/>
              <a:ext cx="893514" cy="369332"/>
            </a:xfrm>
            <a:prstGeom prst="rect">
              <a:avLst/>
            </a:prstGeom>
            <a:noFill/>
          </p:spPr>
          <p:txBody>
            <a:bodyPr wrap="square" rtlCol="0">
              <a:spAutoFit/>
            </a:bodyPr>
            <a:lstStyle/>
            <a:p>
              <a:pPr algn="ctr"/>
              <a:r>
                <a:rPr lang="en-US" b="1" dirty="0">
                  <a:ln w="9525">
                    <a:solidFill>
                      <a:schemeClr val="tx1"/>
                    </a:solidFill>
                    <a:prstDash val="solid"/>
                  </a:ln>
                  <a:solidFill>
                    <a:schemeClr val="bg1"/>
                  </a:solidFill>
                  <a:effectLst>
                    <a:glow rad="101600">
                      <a:schemeClr val="tx1">
                        <a:alpha val="60000"/>
                      </a:schemeClr>
                    </a:glow>
                    <a:outerShdw blurRad="12700" dist="38100" dir="2700000" algn="tl" rotWithShape="0">
                      <a:schemeClr val="accent5">
                        <a:lumMod val="60000"/>
                        <a:lumOff val="40000"/>
                      </a:schemeClr>
                    </a:outerShdw>
                  </a:effectLst>
                </a:rPr>
                <a:t>Victim </a:t>
              </a:r>
            </a:p>
          </p:txBody>
        </p:sp>
        <p:sp>
          <p:nvSpPr>
            <p:cNvPr id="224" name="TextBox 223">
              <a:extLst>
                <a:ext uri="{FF2B5EF4-FFF2-40B4-BE49-F238E27FC236}">
                  <a16:creationId xmlns:a16="http://schemas.microsoft.com/office/drawing/2014/main" id="{496D23EE-CA32-AF9D-AF9D-F985FAD10026}"/>
                </a:ext>
              </a:extLst>
            </p:cNvPr>
            <p:cNvSpPr txBox="1"/>
            <p:nvPr/>
          </p:nvSpPr>
          <p:spPr>
            <a:xfrm rot="16200000">
              <a:off x="6668752" y="2910906"/>
              <a:ext cx="1045916" cy="369332"/>
            </a:xfrm>
            <a:prstGeom prst="rect">
              <a:avLst/>
            </a:prstGeom>
            <a:noFill/>
          </p:spPr>
          <p:txBody>
            <a:bodyPr wrap="square" rtlCol="0">
              <a:spAutoFit/>
            </a:bodyPr>
            <a:lstStyle/>
            <a:p>
              <a:pPr algn="ctr"/>
              <a:r>
                <a:rPr lang="en-US" b="1" dirty="0">
                  <a:ln w="9525">
                    <a:solidFill>
                      <a:schemeClr val="tx1"/>
                    </a:solidFill>
                    <a:prstDash val="solid"/>
                  </a:ln>
                  <a:solidFill>
                    <a:schemeClr val="bg1"/>
                  </a:solidFill>
                  <a:effectLst>
                    <a:glow rad="101600">
                      <a:schemeClr val="tx1">
                        <a:alpha val="60000"/>
                      </a:schemeClr>
                    </a:glow>
                    <a:outerShdw blurRad="12700" dist="38100" dir="2700000" algn="tl" rotWithShape="0">
                      <a:schemeClr val="accent5">
                        <a:lumMod val="60000"/>
                        <a:lumOff val="40000"/>
                      </a:schemeClr>
                    </a:outerShdw>
                  </a:effectLst>
                </a:rPr>
                <a:t>Column</a:t>
              </a:r>
            </a:p>
          </p:txBody>
        </p:sp>
      </p:grpSp>
      <p:grpSp>
        <p:nvGrpSpPr>
          <p:cNvPr id="225" name="Group 224">
            <a:extLst>
              <a:ext uri="{FF2B5EF4-FFF2-40B4-BE49-F238E27FC236}">
                <a16:creationId xmlns:a16="http://schemas.microsoft.com/office/drawing/2014/main" id="{F6E8322E-4F8E-87C4-286A-DD671064BE1B}"/>
              </a:ext>
            </a:extLst>
          </p:cNvPr>
          <p:cNvGrpSpPr/>
          <p:nvPr/>
        </p:nvGrpSpPr>
        <p:grpSpPr>
          <a:xfrm>
            <a:off x="4858837" y="1444252"/>
            <a:ext cx="582349" cy="1045916"/>
            <a:chOff x="6794027" y="2572614"/>
            <a:chExt cx="582349" cy="1045916"/>
          </a:xfrm>
        </p:grpSpPr>
        <p:sp>
          <p:nvSpPr>
            <p:cNvPr id="226" name="TextBox 225">
              <a:extLst>
                <a:ext uri="{FF2B5EF4-FFF2-40B4-BE49-F238E27FC236}">
                  <a16:creationId xmlns:a16="http://schemas.microsoft.com/office/drawing/2014/main" id="{D0D25B0F-2411-90F3-CC1D-5D840C66629A}"/>
                </a:ext>
              </a:extLst>
            </p:cNvPr>
            <p:cNvSpPr txBox="1"/>
            <p:nvPr/>
          </p:nvSpPr>
          <p:spPr>
            <a:xfrm rot="16200000">
              <a:off x="6531936" y="2910906"/>
              <a:ext cx="893514" cy="369332"/>
            </a:xfrm>
            <a:prstGeom prst="rect">
              <a:avLst/>
            </a:prstGeom>
            <a:noFill/>
          </p:spPr>
          <p:txBody>
            <a:bodyPr wrap="square" rtlCol="0">
              <a:spAutoFit/>
            </a:bodyPr>
            <a:lstStyle/>
            <a:p>
              <a:pPr algn="ctr"/>
              <a:r>
                <a:rPr lang="en-US" b="1" dirty="0">
                  <a:ln w="9525">
                    <a:solidFill>
                      <a:schemeClr val="tx1"/>
                    </a:solidFill>
                    <a:prstDash val="solid"/>
                  </a:ln>
                  <a:solidFill>
                    <a:schemeClr val="bg1"/>
                  </a:solidFill>
                  <a:effectLst>
                    <a:glow rad="101600">
                      <a:schemeClr val="tx1">
                        <a:alpha val="60000"/>
                      </a:schemeClr>
                    </a:glow>
                    <a:outerShdw blurRad="12700" dist="38100" dir="2700000" algn="tl" rotWithShape="0">
                      <a:schemeClr val="accent5">
                        <a:lumMod val="60000"/>
                        <a:lumOff val="40000"/>
                      </a:schemeClr>
                    </a:outerShdw>
                  </a:effectLst>
                </a:rPr>
                <a:t>Victim </a:t>
              </a:r>
            </a:p>
          </p:txBody>
        </p:sp>
        <p:sp>
          <p:nvSpPr>
            <p:cNvPr id="227" name="TextBox 226">
              <a:extLst>
                <a:ext uri="{FF2B5EF4-FFF2-40B4-BE49-F238E27FC236}">
                  <a16:creationId xmlns:a16="http://schemas.microsoft.com/office/drawing/2014/main" id="{42831559-7EDF-AD6C-C7CC-6B749421EB82}"/>
                </a:ext>
              </a:extLst>
            </p:cNvPr>
            <p:cNvSpPr txBox="1"/>
            <p:nvPr/>
          </p:nvSpPr>
          <p:spPr>
            <a:xfrm rot="16200000">
              <a:off x="6668752" y="2910906"/>
              <a:ext cx="1045916" cy="369332"/>
            </a:xfrm>
            <a:prstGeom prst="rect">
              <a:avLst/>
            </a:prstGeom>
            <a:noFill/>
          </p:spPr>
          <p:txBody>
            <a:bodyPr wrap="square" rtlCol="0">
              <a:spAutoFit/>
            </a:bodyPr>
            <a:lstStyle/>
            <a:p>
              <a:pPr algn="ctr"/>
              <a:r>
                <a:rPr lang="en-US" b="1" dirty="0">
                  <a:ln w="9525">
                    <a:solidFill>
                      <a:schemeClr val="tx1"/>
                    </a:solidFill>
                    <a:prstDash val="solid"/>
                  </a:ln>
                  <a:solidFill>
                    <a:schemeClr val="bg1"/>
                  </a:solidFill>
                  <a:effectLst>
                    <a:glow rad="101600">
                      <a:schemeClr val="tx1">
                        <a:alpha val="60000"/>
                      </a:schemeClr>
                    </a:glow>
                    <a:outerShdw blurRad="12700" dist="38100" dir="2700000" algn="tl" rotWithShape="0">
                      <a:schemeClr val="accent5">
                        <a:lumMod val="60000"/>
                        <a:lumOff val="40000"/>
                      </a:schemeClr>
                    </a:outerShdw>
                  </a:effectLst>
                </a:rPr>
                <a:t>Column</a:t>
              </a:r>
            </a:p>
          </p:txBody>
        </p:sp>
      </p:grpSp>
      <p:grpSp>
        <p:nvGrpSpPr>
          <p:cNvPr id="228" name="Group 227">
            <a:extLst>
              <a:ext uri="{FF2B5EF4-FFF2-40B4-BE49-F238E27FC236}">
                <a16:creationId xmlns:a16="http://schemas.microsoft.com/office/drawing/2014/main" id="{04715937-7BE9-7328-DDD1-B1FA82283A79}"/>
              </a:ext>
            </a:extLst>
          </p:cNvPr>
          <p:cNvGrpSpPr/>
          <p:nvPr/>
        </p:nvGrpSpPr>
        <p:grpSpPr>
          <a:xfrm>
            <a:off x="3825180" y="1431254"/>
            <a:ext cx="582349" cy="1045916"/>
            <a:chOff x="6794027" y="2572614"/>
            <a:chExt cx="582349" cy="1045916"/>
          </a:xfrm>
        </p:grpSpPr>
        <p:sp>
          <p:nvSpPr>
            <p:cNvPr id="229" name="TextBox 228">
              <a:extLst>
                <a:ext uri="{FF2B5EF4-FFF2-40B4-BE49-F238E27FC236}">
                  <a16:creationId xmlns:a16="http://schemas.microsoft.com/office/drawing/2014/main" id="{17918E64-CD57-B365-BBDE-A5C0C523CEFB}"/>
                </a:ext>
              </a:extLst>
            </p:cNvPr>
            <p:cNvSpPr txBox="1"/>
            <p:nvPr/>
          </p:nvSpPr>
          <p:spPr>
            <a:xfrm rot="16200000">
              <a:off x="6531936" y="2910906"/>
              <a:ext cx="893514" cy="369332"/>
            </a:xfrm>
            <a:prstGeom prst="rect">
              <a:avLst/>
            </a:prstGeom>
            <a:noFill/>
          </p:spPr>
          <p:txBody>
            <a:bodyPr wrap="square" rtlCol="0">
              <a:spAutoFit/>
            </a:bodyPr>
            <a:lstStyle/>
            <a:p>
              <a:pPr algn="ctr"/>
              <a:r>
                <a:rPr lang="en-US" b="1" dirty="0">
                  <a:ln w="9525">
                    <a:solidFill>
                      <a:schemeClr val="tx1"/>
                    </a:solidFill>
                    <a:prstDash val="solid"/>
                  </a:ln>
                  <a:solidFill>
                    <a:schemeClr val="bg1"/>
                  </a:solidFill>
                  <a:effectLst>
                    <a:glow rad="101600">
                      <a:schemeClr val="tx1">
                        <a:alpha val="60000"/>
                      </a:schemeClr>
                    </a:glow>
                    <a:outerShdw blurRad="12700" dist="38100" dir="2700000" algn="tl" rotWithShape="0">
                      <a:schemeClr val="accent5">
                        <a:lumMod val="60000"/>
                        <a:lumOff val="40000"/>
                      </a:schemeClr>
                    </a:outerShdw>
                  </a:effectLst>
                </a:rPr>
                <a:t>Victim </a:t>
              </a:r>
            </a:p>
          </p:txBody>
        </p:sp>
        <p:sp>
          <p:nvSpPr>
            <p:cNvPr id="230" name="TextBox 229">
              <a:extLst>
                <a:ext uri="{FF2B5EF4-FFF2-40B4-BE49-F238E27FC236}">
                  <a16:creationId xmlns:a16="http://schemas.microsoft.com/office/drawing/2014/main" id="{E6920448-C254-6828-1414-341F068A7678}"/>
                </a:ext>
              </a:extLst>
            </p:cNvPr>
            <p:cNvSpPr txBox="1"/>
            <p:nvPr/>
          </p:nvSpPr>
          <p:spPr>
            <a:xfrm rot="16200000">
              <a:off x="6668752" y="2910906"/>
              <a:ext cx="1045916" cy="369332"/>
            </a:xfrm>
            <a:prstGeom prst="rect">
              <a:avLst/>
            </a:prstGeom>
            <a:noFill/>
          </p:spPr>
          <p:txBody>
            <a:bodyPr wrap="square" rtlCol="0">
              <a:spAutoFit/>
            </a:bodyPr>
            <a:lstStyle/>
            <a:p>
              <a:pPr algn="ctr"/>
              <a:r>
                <a:rPr lang="en-US" b="1" dirty="0">
                  <a:ln w="9525">
                    <a:solidFill>
                      <a:schemeClr val="tx1"/>
                    </a:solidFill>
                    <a:prstDash val="solid"/>
                  </a:ln>
                  <a:solidFill>
                    <a:schemeClr val="bg1"/>
                  </a:solidFill>
                  <a:effectLst>
                    <a:glow rad="101600">
                      <a:schemeClr val="tx1">
                        <a:alpha val="60000"/>
                      </a:schemeClr>
                    </a:glow>
                    <a:outerShdw blurRad="12700" dist="38100" dir="2700000" algn="tl" rotWithShape="0">
                      <a:schemeClr val="accent5">
                        <a:lumMod val="60000"/>
                        <a:lumOff val="40000"/>
                      </a:schemeClr>
                    </a:outerShdw>
                  </a:effectLst>
                </a:rPr>
                <a:t>Column</a:t>
              </a:r>
            </a:p>
          </p:txBody>
        </p:sp>
      </p:grpSp>
    </p:spTree>
    <p:extLst>
      <p:ext uri="{BB962C8B-B14F-4D97-AF65-F5344CB8AC3E}">
        <p14:creationId xmlns:p14="http://schemas.microsoft.com/office/powerpoint/2010/main" val="946580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228"/>
                                        </p:tgtEl>
                                        <p:attrNameLst>
                                          <p:attrName>style.visibility</p:attrName>
                                        </p:attrNameLst>
                                      </p:cBhvr>
                                      <p:to>
                                        <p:strVal val="visible"/>
                                      </p:to>
                                    </p:set>
                                    <p:animEffect transition="in" filter="wipe(down)">
                                      <p:cBhvr>
                                        <p:cTn id="7" dur="500"/>
                                        <p:tgtEl>
                                          <p:spTgt spid="228"/>
                                        </p:tgtEl>
                                      </p:cBhvr>
                                    </p:animEffect>
                                  </p:childTnLst>
                                </p:cTn>
                              </p:par>
                              <p:par>
                                <p:cTn id="8" presetID="22" presetClass="entr" presetSubtype="4" fill="hold" nodeType="withEffect">
                                  <p:stCondLst>
                                    <p:cond delay="0"/>
                                  </p:stCondLst>
                                  <p:childTnLst>
                                    <p:set>
                                      <p:cBhvr>
                                        <p:cTn id="9" dur="1" fill="hold">
                                          <p:stCondLst>
                                            <p:cond delay="0"/>
                                          </p:stCondLst>
                                        </p:cTn>
                                        <p:tgtEl>
                                          <p:spTgt spid="225"/>
                                        </p:tgtEl>
                                        <p:attrNameLst>
                                          <p:attrName>style.visibility</p:attrName>
                                        </p:attrNameLst>
                                      </p:cBhvr>
                                      <p:to>
                                        <p:strVal val="visible"/>
                                      </p:to>
                                    </p:set>
                                    <p:animEffect transition="in" filter="wipe(down)">
                                      <p:cBhvr>
                                        <p:cTn id="10" dur="500"/>
                                        <p:tgtEl>
                                          <p:spTgt spid="225"/>
                                        </p:tgtEl>
                                      </p:cBhvr>
                                    </p:animEffect>
                                  </p:childTnLst>
                                </p:cTn>
                              </p:par>
                              <p:par>
                                <p:cTn id="11" presetID="22" presetClass="entr" presetSubtype="4" fill="hold" nodeType="withEffect">
                                  <p:stCondLst>
                                    <p:cond delay="0"/>
                                  </p:stCondLst>
                                  <p:childTnLst>
                                    <p:set>
                                      <p:cBhvr>
                                        <p:cTn id="12" dur="1" fill="hold">
                                          <p:stCondLst>
                                            <p:cond delay="0"/>
                                          </p:stCondLst>
                                        </p:cTn>
                                        <p:tgtEl>
                                          <p:spTgt spid="207"/>
                                        </p:tgtEl>
                                        <p:attrNameLst>
                                          <p:attrName>style.visibility</p:attrName>
                                        </p:attrNameLst>
                                      </p:cBhvr>
                                      <p:to>
                                        <p:strVal val="visible"/>
                                      </p:to>
                                    </p:set>
                                    <p:animEffect transition="in" filter="wipe(down)">
                                      <p:cBhvr>
                                        <p:cTn id="13" dur="500"/>
                                        <p:tgtEl>
                                          <p:spTgt spid="207"/>
                                        </p:tgtEl>
                                      </p:cBhvr>
                                    </p:animEffect>
                                  </p:childTnLst>
                                </p:cTn>
                              </p:par>
                              <p:par>
                                <p:cTn id="14" presetID="22" presetClass="entr" presetSubtype="4" fill="hold" nodeType="withEffect">
                                  <p:stCondLst>
                                    <p:cond delay="0"/>
                                  </p:stCondLst>
                                  <p:childTnLst>
                                    <p:set>
                                      <p:cBhvr>
                                        <p:cTn id="15" dur="1" fill="hold">
                                          <p:stCondLst>
                                            <p:cond delay="0"/>
                                          </p:stCondLst>
                                        </p:cTn>
                                        <p:tgtEl>
                                          <p:spTgt spid="208"/>
                                        </p:tgtEl>
                                        <p:attrNameLst>
                                          <p:attrName>style.visibility</p:attrName>
                                        </p:attrNameLst>
                                      </p:cBhvr>
                                      <p:to>
                                        <p:strVal val="visible"/>
                                      </p:to>
                                    </p:set>
                                    <p:animEffect transition="in" filter="wipe(down)">
                                      <p:cBhvr>
                                        <p:cTn id="16" dur="500"/>
                                        <p:tgtEl>
                                          <p:spTgt spid="208"/>
                                        </p:tgtEl>
                                      </p:cBhvr>
                                    </p:animEffect>
                                  </p:childTnLst>
                                </p:cTn>
                              </p:par>
                              <p:par>
                                <p:cTn id="17" presetID="22" presetClass="entr" presetSubtype="4" fill="hold" nodeType="withEffect">
                                  <p:stCondLst>
                                    <p:cond delay="0"/>
                                  </p:stCondLst>
                                  <p:childTnLst>
                                    <p:set>
                                      <p:cBhvr>
                                        <p:cTn id="18" dur="1" fill="hold">
                                          <p:stCondLst>
                                            <p:cond delay="0"/>
                                          </p:stCondLst>
                                        </p:cTn>
                                        <p:tgtEl>
                                          <p:spTgt spid="212"/>
                                        </p:tgtEl>
                                        <p:attrNameLst>
                                          <p:attrName>style.visibility</p:attrName>
                                        </p:attrNameLst>
                                      </p:cBhvr>
                                      <p:to>
                                        <p:strVal val="visible"/>
                                      </p:to>
                                    </p:set>
                                    <p:animEffect transition="in" filter="wipe(down)">
                                      <p:cBhvr>
                                        <p:cTn id="19" dur="500"/>
                                        <p:tgtEl>
                                          <p:spTgt spid="212"/>
                                        </p:tgtEl>
                                      </p:cBhvr>
                                    </p:animEffect>
                                  </p:childTnLst>
                                </p:cTn>
                              </p:par>
                              <p:par>
                                <p:cTn id="20" presetID="22" presetClass="entr" presetSubtype="4" fill="hold" nodeType="withEffect">
                                  <p:stCondLst>
                                    <p:cond delay="0"/>
                                  </p:stCondLst>
                                  <p:childTnLst>
                                    <p:set>
                                      <p:cBhvr>
                                        <p:cTn id="21" dur="1" fill="hold">
                                          <p:stCondLst>
                                            <p:cond delay="0"/>
                                          </p:stCondLst>
                                        </p:cTn>
                                        <p:tgtEl>
                                          <p:spTgt spid="216"/>
                                        </p:tgtEl>
                                        <p:attrNameLst>
                                          <p:attrName>style.visibility</p:attrName>
                                        </p:attrNameLst>
                                      </p:cBhvr>
                                      <p:to>
                                        <p:strVal val="visible"/>
                                      </p:to>
                                    </p:set>
                                    <p:animEffect transition="in" filter="wipe(down)">
                                      <p:cBhvr>
                                        <p:cTn id="22" dur="500"/>
                                        <p:tgtEl>
                                          <p:spTgt spid="216"/>
                                        </p:tgtEl>
                                      </p:cBhvr>
                                    </p:animEffect>
                                  </p:childTnLst>
                                </p:cTn>
                              </p:par>
                              <p:par>
                                <p:cTn id="23" presetID="22" presetClass="entr" presetSubtype="4" fill="hold" nodeType="withEffect">
                                  <p:stCondLst>
                                    <p:cond delay="0"/>
                                  </p:stCondLst>
                                  <p:childTnLst>
                                    <p:set>
                                      <p:cBhvr>
                                        <p:cTn id="24" dur="1" fill="hold">
                                          <p:stCondLst>
                                            <p:cond delay="0"/>
                                          </p:stCondLst>
                                        </p:cTn>
                                        <p:tgtEl>
                                          <p:spTgt spid="222"/>
                                        </p:tgtEl>
                                        <p:attrNameLst>
                                          <p:attrName>style.visibility</p:attrName>
                                        </p:attrNameLst>
                                      </p:cBhvr>
                                      <p:to>
                                        <p:strVal val="visible"/>
                                      </p:to>
                                    </p:set>
                                    <p:animEffect transition="in" filter="wipe(down)">
                                      <p:cBhvr>
                                        <p:cTn id="25" dur="500"/>
                                        <p:tgtEl>
                                          <p:spTgt spid="222"/>
                                        </p:tgtEl>
                                      </p:cBhvr>
                                    </p:animEffect>
                                  </p:childTnLst>
                                </p:cTn>
                              </p:par>
                              <p:par>
                                <p:cTn id="26" presetID="22" presetClass="entr" presetSubtype="4" fill="hold" nodeType="withEffect">
                                  <p:stCondLst>
                                    <p:cond delay="0"/>
                                  </p:stCondLst>
                                  <p:childTnLst>
                                    <p:set>
                                      <p:cBhvr>
                                        <p:cTn id="27" dur="1" fill="hold">
                                          <p:stCondLst>
                                            <p:cond delay="0"/>
                                          </p:stCondLst>
                                        </p:cTn>
                                        <p:tgtEl>
                                          <p:spTgt spid="219"/>
                                        </p:tgtEl>
                                        <p:attrNameLst>
                                          <p:attrName>style.visibility</p:attrName>
                                        </p:attrNameLst>
                                      </p:cBhvr>
                                      <p:to>
                                        <p:strVal val="visible"/>
                                      </p:to>
                                    </p:set>
                                    <p:animEffect transition="in" filter="wipe(down)">
                                      <p:cBhvr>
                                        <p:cTn id="28" dur="500"/>
                                        <p:tgtEl>
                                          <p:spTgt spid="219"/>
                                        </p:tgtEl>
                                      </p:cBhvr>
                                    </p:animEffect>
                                  </p:childTnLst>
                                </p:cTn>
                              </p:par>
                            </p:childTnLst>
                          </p:cTn>
                        </p:par>
                        <p:par>
                          <p:cTn id="29" fill="hold">
                            <p:stCondLst>
                              <p:cond delay="500"/>
                            </p:stCondLst>
                            <p:childTnLst>
                              <p:par>
                                <p:cTn id="30" presetID="1" presetClass="entr" presetSubtype="0" fill="hold" grpId="0" nodeType="afterEffect">
                                  <p:stCondLst>
                                    <p:cond delay="0"/>
                                  </p:stCondLst>
                                  <p:childTnLst>
                                    <p:set>
                                      <p:cBhvr>
                                        <p:cTn id="31"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781B53-E37B-70FC-1F56-AFBD4E361E24}"/>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FDC45EA4-80B8-6050-8D56-04B20D62232E}"/>
              </a:ext>
            </a:extLst>
          </p:cNvPr>
          <p:cNvGrpSpPr/>
          <p:nvPr/>
        </p:nvGrpSpPr>
        <p:grpSpPr>
          <a:xfrm>
            <a:off x="3381910" y="1594376"/>
            <a:ext cx="2123815" cy="3922131"/>
            <a:chOff x="3414760" y="1577951"/>
            <a:chExt cx="2123815" cy="3922131"/>
          </a:xfrm>
        </p:grpSpPr>
        <p:cxnSp>
          <p:nvCxnSpPr>
            <p:cNvPr id="8" name="Düz Bağlayıcı 440">
              <a:extLst>
                <a:ext uri="{FF2B5EF4-FFF2-40B4-BE49-F238E27FC236}">
                  <a16:creationId xmlns:a16="http://schemas.microsoft.com/office/drawing/2014/main" id="{49FE2CF1-9842-102B-91F7-FDB581511888}"/>
                </a:ext>
              </a:extLst>
            </p:cNvPr>
            <p:cNvCxnSpPr>
              <a:cxnSpLocks/>
            </p:cNvCxnSpPr>
            <p:nvPr/>
          </p:nvCxnSpPr>
          <p:spPr>
            <a:xfrm flipH="1">
              <a:off x="3434354" y="4113647"/>
              <a:ext cx="2000509" cy="0"/>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9" name="Düz Bağlayıcı 440">
              <a:extLst>
                <a:ext uri="{FF2B5EF4-FFF2-40B4-BE49-F238E27FC236}">
                  <a16:creationId xmlns:a16="http://schemas.microsoft.com/office/drawing/2014/main" id="{F58F000C-DBC3-0EBA-9AD7-38D1AE8192AC}"/>
                </a:ext>
              </a:extLst>
            </p:cNvPr>
            <p:cNvCxnSpPr>
              <a:cxnSpLocks/>
              <a:endCxn id="79" idx="0"/>
            </p:cNvCxnSpPr>
            <p:nvPr/>
          </p:nvCxnSpPr>
          <p:spPr>
            <a:xfrm flipV="1">
              <a:off x="5184318" y="3505480"/>
              <a:ext cx="0" cy="860911"/>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0" name="Düz Bağlayıcı 440">
              <a:extLst>
                <a:ext uri="{FF2B5EF4-FFF2-40B4-BE49-F238E27FC236}">
                  <a16:creationId xmlns:a16="http://schemas.microsoft.com/office/drawing/2014/main" id="{FF99DA5F-5667-DC89-6607-E5F7D84105D7}"/>
                </a:ext>
              </a:extLst>
            </p:cNvPr>
            <p:cNvCxnSpPr>
              <a:cxnSpLocks/>
            </p:cNvCxnSpPr>
            <p:nvPr/>
          </p:nvCxnSpPr>
          <p:spPr>
            <a:xfrm flipV="1">
              <a:off x="5175610" y="1607837"/>
              <a:ext cx="0" cy="787332"/>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2" name="Düz Bağlayıcı 440">
              <a:extLst>
                <a:ext uri="{FF2B5EF4-FFF2-40B4-BE49-F238E27FC236}">
                  <a16:creationId xmlns:a16="http://schemas.microsoft.com/office/drawing/2014/main" id="{C1A97A0D-7159-FBDE-8F7C-C94CBE459608}"/>
                </a:ext>
              </a:extLst>
            </p:cNvPr>
            <p:cNvCxnSpPr>
              <a:cxnSpLocks/>
              <a:stCxn id="31" idx="0"/>
            </p:cNvCxnSpPr>
            <p:nvPr/>
          </p:nvCxnSpPr>
          <p:spPr>
            <a:xfrm flipV="1">
              <a:off x="4685748" y="2747014"/>
              <a:ext cx="0" cy="1520396"/>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3" name="Düz Bağlayıcı 440">
              <a:extLst>
                <a:ext uri="{FF2B5EF4-FFF2-40B4-BE49-F238E27FC236}">
                  <a16:creationId xmlns:a16="http://schemas.microsoft.com/office/drawing/2014/main" id="{FC212DA1-A070-9798-2CF2-AD35BAA6EE5C}"/>
                </a:ext>
              </a:extLst>
            </p:cNvPr>
            <p:cNvCxnSpPr>
              <a:cxnSpLocks/>
              <a:endCxn id="76" idx="0"/>
            </p:cNvCxnSpPr>
            <p:nvPr/>
          </p:nvCxnSpPr>
          <p:spPr>
            <a:xfrm flipV="1">
              <a:off x="4187175" y="3117118"/>
              <a:ext cx="0" cy="1249275"/>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7" name="Düz Bağlayıcı 440">
              <a:extLst>
                <a:ext uri="{FF2B5EF4-FFF2-40B4-BE49-F238E27FC236}">
                  <a16:creationId xmlns:a16="http://schemas.microsoft.com/office/drawing/2014/main" id="{9535E2A3-23DB-EE02-D9FD-9A211A4DF032}"/>
                </a:ext>
              </a:extLst>
            </p:cNvPr>
            <p:cNvCxnSpPr>
              <a:cxnSpLocks/>
              <a:stCxn id="35" idx="0"/>
            </p:cNvCxnSpPr>
            <p:nvPr/>
          </p:nvCxnSpPr>
          <p:spPr>
            <a:xfrm flipH="1" flipV="1">
              <a:off x="3683241" y="2616416"/>
              <a:ext cx="5361" cy="1650994"/>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25" name="Düz Bağlayıcı 440">
              <a:extLst>
                <a:ext uri="{FF2B5EF4-FFF2-40B4-BE49-F238E27FC236}">
                  <a16:creationId xmlns:a16="http://schemas.microsoft.com/office/drawing/2014/main" id="{BE5C16C8-653F-F72D-60D4-0475D51A3A9F}"/>
                </a:ext>
              </a:extLst>
            </p:cNvPr>
            <p:cNvCxnSpPr>
              <a:cxnSpLocks/>
            </p:cNvCxnSpPr>
            <p:nvPr/>
          </p:nvCxnSpPr>
          <p:spPr>
            <a:xfrm flipH="1">
              <a:off x="3434354" y="3717666"/>
              <a:ext cx="2000509" cy="0"/>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26" name="Oval 25">
              <a:extLst>
                <a:ext uri="{FF2B5EF4-FFF2-40B4-BE49-F238E27FC236}">
                  <a16:creationId xmlns:a16="http://schemas.microsoft.com/office/drawing/2014/main" id="{92CEE467-98CA-C230-9241-9E8088A8A498}"/>
                </a:ext>
              </a:extLst>
            </p:cNvPr>
            <p:cNvSpPr/>
            <p:nvPr/>
          </p:nvSpPr>
          <p:spPr>
            <a:xfrm rot="10800000">
              <a:off x="5026383" y="3556285"/>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dirty="0"/>
            </a:p>
          </p:txBody>
        </p:sp>
        <p:sp>
          <p:nvSpPr>
            <p:cNvPr id="27" name="Oval 26">
              <a:extLst>
                <a:ext uri="{FF2B5EF4-FFF2-40B4-BE49-F238E27FC236}">
                  <a16:creationId xmlns:a16="http://schemas.microsoft.com/office/drawing/2014/main" id="{DA77719F-5BC0-C396-133A-598906467D81}"/>
                </a:ext>
              </a:extLst>
            </p:cNvPr>
            <p:cNvSpPr/>
            <p:nvPr/>
          </p:nvSpPr>
          <p:spPr>
            <a:xfrm rot="10800000">
              <a:off x="4527813" y="3556285"/>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8" name="Oval 27">
              <a:extLst>
                <a:ext uri="{FF2B5EF4-FFF2-40B4-BE49-F238E27FC236}">
                  <a16:creationId xmlns:a16="http://schemas.microsoft.com/office/drawing/2014/main" id="{D4289ED6-A172-2264-5B84-E13DAF9F1540}"/>
                </a:ext>
              </a:extLst>
            </p:cNvPr>
            <p:cNvSpPr/>
            <p:nvPr/>
          </p:nvSpPr>
          <p:spPr>
            <a:xfrm rot="10800000">
              <a:off x="4029241" y="3556285"/>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9" name="Oval 28">
              <a:extLst>
                <a:ext uri="{FF2B5EF4-FFF2-40B4-BE49-F238E27FC236}">
                  <a16:creationId xmlns:a16="http://schemas.microsoft.com/office/drawing/2014/main" id="{8CD00C6B-F67E-344A-CC95-47F7B4DA2C8C}"/>
                </a:ext>
              </a:extLst>
            </p:cNvPr>
            <p:cNvSpPr/>
            <p:nvPr/>
          </p:nvSpPr>
          <p:spPr>
            <a:xfrm rot="10800000">
              <a:off x="3530667" y="3556285"/>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0" name="Oval 29">
              <a:extLst>
                <a:ext uri="{FF2B5EF4-FFF2-40B4-BE49-F238E27FC236}">
                  <a16:creationId xmlns:a16="http://schemas.microsoft.com/office/drawing/2014/main" id="{60A6113D-AAFE-D21B-65FF-CF07DE10FA61}"/>
                </a:ext>
              </a:extLst>
            </p:cNvPr>
            <p:cNvSpPr/>
            <p:nvPr/>
          </p:nvSpPr>
          <p:spPr>
            <a:xfrm rot="10800000">
              <a:off x="5026383" y="3944649"/>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1" name="Oval 30">
              <a:extLst>
                <a:ext uri="{FF2B5EF4-FFF2-40B4-BE49-F238E27FC236}">
                  <a16:creationId xmlns:a16="http://schemas.microsoft.com/office/drawing/2014/main" id="{25584EAC-04A8-2E39-FB54-E66DAC006F14}"/>
                </a:ext>
              </a:extLst>
            </p:cNvPr>
            <p:cNvSpPr/>
            <p:nvPr/>
          </p:nvSpPr>
          <p:spPr>
            <a:xfrm rot="10800000">
              <a:off x="4527813" y="3944649"/>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2" name="Oval 31">
              <a:extLst>
                <a:ext uri="{FF2B5EF4-FFF2-40B4-BE49-F238E27FC236}">
                  <a16:creationId xmlns:a16="http://schemas.microsoft.com/office/drawing/2014/main" id="{6B17E046-75F5-A8A4-75BD-92E4596A7398}"/>
                </a:ext>
              </a:extLst>
            </p:cNvPr>
            <p:cNvSpPr/>
            <p:nvPr/>
          </p:nvSpPr>
          <p:spPr>
            <a:xfrm rot="10800000">
              <a:off x="4029241" y="3944649"/>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5" name="Oval 34">
              <a:extLst>
                <a:ext uri="{FF2B5EF4-FFF2-40B4-BE49-F238E27FC236}">
                  <a16:creationId xmlns:a16="http://schemas.microsoft.com/office/drawing/2014/main" id="{EE7BA572-4500-DC7D-C82E-A0820D6D384E}"/>
                </a:ext>
              </a:extLst>
            </p:cNvPr>
            <p:cNvSpPr/>
            <p:nvPr/>
          </p:nvSpPr>
          <p:spPr>
            <a:xfrm rot="10800000">
              <a:off x="3530667" y="3944649"/>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56" name="Düz Bağlayıcı 440">
              <a:extLst>
                <a:ext uri="{FF2B5EF4-FFF2-40B4-BE49-F238E27FC236}">
                  <a16:creationId xmlns:a16="http://schemas.microsoft.com/office/drawing/2014/main" id="{E45C740D-8B32-F9A8-9CB1-7A19D4E23DF2}"/>
                </a:ext>
              </a:extLst>
            </p:cNvPr>
            <p:cNvCxnSpPr>
              <a:cxnSpLocks/>
            </p:cNvCxnSpPr>
            <p:nvPr/>
          </p:nvCxnSpPr>
          <p:spPr>
            <a:xfrm flipV="1">
              <a:off x="4685748" y="2839184"/>
              <a:ext cx="0" cy="645522"/>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60" name="Düz Bağlayıcı 440">
              <a:extLst>
                <a:ext uri="{FF2B5EF4-FFF2-40B4-BE49-F238E27FC236}">
                  <a16:creationId xmlns:a16="http://schemas.microsoft.com/office/drawing/2014/main" id="{98DA5721-D6E9-CD85-9D60-B43D25B800AE}"/>
                </a:ext>
              </a:extLst>
            </p:cNvPr>
            <p:cNvCxnSpPr>
              <a:cxnSpLocks/>
            </p:cNvCxnSpPr>
            <p:nvPr/>
          </p:nvCxnSpPr>
          <p:spPr>
            <a:xfrm flipV="1">
              <a:off x="4187175" y="2839184"/>
              <a:ext cx="0" cy="645522"/>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65" name="Düz Bağlayıcı 440">
              <a:extLst>
                <a:ext uri="{FF2B5EF4-FFF2-40B4-BE49-F238E27FC236}">
                  <a16:creationId xmlns:a16="http://schemas.microsoft.com/office/drawing/2014/main" id="{A088F9D8-0482-1F55-795C-A182BAE78EE9}"/>
                </a:ext>
              </a:extLst>
            </p:cNvPr>
            <p:cNvCxnSpPr>
              <a:cxnSpLocks/>
            </p:cNvCxnSpPr>
            <p:nvPr/>
          </p:nvCxnSpPr>
          <p:spPr>
            <a:xfrm flipV="1">
              <a:off x="3688602" y="2839184"/>
              <a:ext cx="0" cy="645522"/>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70" name="Düz Bağlayıcı 440">
              <a:extLst>
                <a:ext uri="{FF2B5EF4-FFF2-40B4-BE49-F238E27FC236}">
                  <a16:creationId xmlns:a16="http://schemas.microsoft.com/office/drawing/2014/main" id="{FE0A2036-D8C5-CD98-C9DD-61F13BFBB7A1}"/>
                </a:ext>
              </a:extLst>
            </p:cNvPr>
            <p:cNvCxnSpPr>
              <a:cxnSpLocks/>
            </p:cNvCxnSpPr>
            <p:nvPr/>
          </p:nvCxnSpPr>
          <p:spPr>
            <a:xfrm flipH="1">
              <a:off x="3434354" y="3351717"/>
              <a:ext cx="2000509" cy="0"/>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72" name="Düz Bağlayıcı 440">
              <a:extLst>
                <a:ext uri="{FF2B5EF4-FFF2-40B4-BE49-F238E27FC236}">
                  <a16:creationId xmlns:a16="http://schemas.microsoft.com/office/drawing/2014/main" id="{DD0AA0A0-CD12-B61F-EA0C-10FD1ECC1F46}"/>
                </a:ext>
              </a:extLst>
            </p:cNvPr>
            <p:cNvCxnSpPr>
              <a:cxnSpLocks/>
            </p:cNvCxnSpPr>
            <p:nvPr/>
          </p:nvCxnSpPr>
          <p:spPr>
            <a:xfrm flipV="1">
              <a:off x="5184318" y="2824241"/>
              <a:ext cx="0" cy="645522"/>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73" name="Düz Bağlayıcı 440">
              <a:extLst>
                <a:ext uri="{FF2B5EF4-FFF2-40B4-BE49-F238E27FC236}">
                  <a16:creationId xmlns:a16="http://schemas.microsoft.com/office/drawing/2014/main" id="{B157F370-9FDC-C823-B2EC-1798265CC030}"/>
                </a:ext>
              </a:extLst>
            </p:cNvPr>
            <p:cNvCxnSpPr>
              <a:cxnSpLocks/>
            </p:cNvCxnSpPr>
            <p:nvPr/>
          </p:nvCxnSpPr>
          <p:spPr>
            <a:xfrm flipH="1">
              <a:off x="3434354" y="2955737"/>
              <a:ext cx="2000509" cy="0"/>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74" name="Oval 73">
              <a:extLst>
                <a:ext uri="{FF2B5EF4-FFF2-40B4-BE49-F238E27FC236}">
                  <a16:creationId xmlns:a16="http://schemas.microsoft.com/office/drawing/2014/main" id="{BE743233-5863-8B48-4A14-E9244A2DFABE}"/>
                </a:ext>
              </a:extLst>
            </p:cNvPr>
            <p:cNvSpPr/>
            <p:nvPr/>
          </p:nvSpPr>
          <p:spPr>
            <a:xfrm rot="10800000">
              <a:off x="5026383" y="2794357"/>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dirty="0"/>
            </a:p>
          </p:txBody>
        </p:sp>
        <p:sp>
          <p:nvSpPr>
            <p:cNvPr id="75" name="Oval 74">
              <a:extLst>
                <a:ext uri="{FF2B5EF4-FFF2-40B4-BE49-F238E27FC236}">
                  <a16:creationId xmlns:a16="http://schemas.microsoft.com/office/drawing/2014/main" id="{34EBE7FF-376F-B1F5-A9EA-368ED7AE7324}"/>
                </a:ext>
              </a:extLst>
            </p:cNvPr>
            <p:cNvSpPr/>
            <p:nvPr/>
          </p:nvSpPr>
          <p:spPr>
            <a:xfrm rot="10800000">
              <a:off x="4527813" y="2794357"/>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76" name="Oval 75">
              <a:extLst>
                <a:ext uri="{FF2B5EF4-FFF2-40B4-BE49-F238E27FC236}">
                  <a16:creationId xmlns:a16="http://schemas.microsoft.com/office/drawing/2014/main" id="{95AAA810-B54E-1A4A-8376-8EC31735B9DB}"/>
                </a:ext>
              </a:extLst>
            </p:cNvPr>
            <p:cNvSpPr/>
            <p:nvPr/>
          </p:nvSpPr>
          <p:spPr>
            <a:xfrm rot="10800000">
              <a:off x="4029241" y="2794357"/>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77" name="Oval 76">
              <a:extLst>
                <a:ext uri="{FF2B5EF4-FFF2-40B4-BE49-F238E27FC236}">
                  <a16:creationId xmlns:a16="http://schemas.microsoft.com/office/drawing/2014/main" id="{34145A3A-FD9B-846B-F5C8-F83C8659EF4E}"/>
                </a:ext>
              </a:extLst>
            </p:cNvPr>
            <p:cNvSpPr/>
            <p:nvPr/>
          </p:nvSpPr>
          <p:spPr>
            <a:xfrm rot="10800000">
              <a:off x="3530667" y="2794357"/>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79" name="Oval 78">
              <a:extLst>
                <a:ext uri="{FF2B5EF4-FFF2-40B4-BE49-F238E27FC236}">
                  <a16:creationId xmlns:a16="http://schemas.microsoft.com/office/drawing/2014/main" id="{B06DD43A-F334-99F6-8216-388ADA254DC7}"/>
                </a:ext>
              </a:extLst>
            </p:cNvPr>
            <p:cNvSpPr/>
            <p:nvPr/>
          </p:nvSpPr>
          <p:spPr>
            <a:xfrm rot="10800000">
              <a:off x="5026383" y="3182719"/>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80" name="Oval 79">
              <a:extLst>
                <a:ext uri="{FF2B5EF4-FFF2-40B4-BE49-F238E27FC236}">
                  <a16:creationId xmlns:a16="http://schemas.microsoft.com/office/drawing/2014/main" id="{BAA1FE07-DBCA-0903-F79A-072189E282B3}"/>
                </a:ext>
              </a:extLst>
            </p:cNvPr>
            <p:cNvSpPr/>
            <p:nvPr/>
          </p:nvSpPr>
          <p:spPr>
            <a:xfrm rot="10800000">
              <a:off x="4527813" y="3182719"/>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81" name="Oval 80">
              <a:extLst>
                <a:ext uri="{FF2B5EF4-FFF2-40B4-BE49-F238E27FC236}">
                  <a16:creationId xmlns:a16="http://schemas.microsoft.com/office/drawing/2014/main" id="{719D076C-A5AB-B5AD-5681-474B233516F3}"/>
                </a:ext>
              </a:extLst>
            </p:cNvPr>
            <p:cNvSpPr/>
            <p:nvPr/>
          </p:nvSpPr>
          <p:spPr>
            <a:xfrm rot="10800000">
              <a:off x="4029241" y="3182719"/>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82" name="Oval 81">
              <a:extLst>
                <a:ext uri="{FF2B5EF4-FFF2-40B4-BE49-F238E27FC236}">
                  <a16:creationId xmlns:a16="http://schemas.microsoft.com/office/drawing/2014/main" id="{D4F64D0F-3659-3517-A827-F9CD76511AC5}"/>
                </a:ext>
              </a:extLst>
            </p:cNvPr>
            <p:cNvSpPr/>
            <p:nvPr/>
          </p:nvSpPr>
          <p:spPr>
            <a:xfrm rot="10800000">
              <a:off x="3530667" y="3182719"/>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83" name="Düz Bağlayıcı 440">
              <a:extLst>
                <a:ext uri="{FF2B5EF4-FFF2-40B4-BE49-F238E27FC236}">
                  <a16:creationId xmlns:a16="http://schemas.microsoft.com/office/drawing/2014/main" id="{45CE24FD-A26E-9085-BEA1-6879BE267622}"/>
                </a:ext>
              </a:extLst>
            </p:cNvPr>
            <p:cNvCxnSpPr>
              <a:cxnSpLocks/>
            </p:cNvCxnSpPr>
            <p:nvPr/>
          </p:nvCxnSpPr>
          <p:spPr>
            <a:xfrm flipV="1">
              <a:off x="4677041" y="4678239"/>
              <a:ext cx="0" cy="801069"/>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84" name="Düz Bağlayıcı 440">
              <a:extLst>
                <a:ext uri="{FF2B5EF4-FFF2-40B4-BE49-F238E27FC236}">
                  <a16:creationId xmlns:a16="http://schemas.microsoft.com/office/drawing/2014/main" id="{3513F182-A05F-EF4D-CB51-893787EB948C}"/>
                </a:ext>
              </a:extLst>
            </p:cNvPr>
            <p:cNvCxnSpPr>
              <a:cxnSpLocks/>
            </p:cNvCxnSpPr>
            <p:nvPr/>
          </p:nvCxnSpPr>
          <p:spPr>
            <a:xfrm flipV="1">
              <a:off x="4178468" y="4833786"/>
              <a:ext cx="0" cy="645522"/>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85" name="Düz Bağlayıcı 440">
              <a:extLst>
                <a:ext uri="{FF2B5EF4-FFF2-40B4-BE49-F238E27FC236}">
                  <a16:creationId xmlns:a16="http://schemas.microsoft.com/office/drawing/2014/main" id="{67DF74C2-1F9F-D33C-2963-E98E2E428FF3}"/>
                </a:ext>
              </a:extLst>
            </p:cNvPr>
            <p:cNvCxnSpPr>
              <a:cxnSpLocks/>
            </p:cNvCxnSpPr>
            <p:nvPr/>
          </p:nvCxnSpPr>
          <p:spPr>
            <a:xfrm flipV="1">
              <a:off x="3679895" y="4694246"/>
              <a:ext cx="0" cy="785062"/>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86" name="Düz Bağlayıcı 440">
              <a:extLst>
                <a:ext uri="{FF2B5EF4-FFF2-40B4-BE49-F238E27FC236}">
                  <a16:creationId xmlns:a16="http://schemas.microsoft.com/office/drawing/2014/main" id="{63DC6924-79E9-4082-3D04-AE7B17DE7D39}"/>
                </a:ext>
              </a:extLst>
            </p:cNvPr>
            <p:cNvCxnSpPr>
              <a:cxnSpLocks/>
            </p:cNvCxnSpPr>
            <p:nvPr/>
          </p:nvCxnSpPr>
          <p:spPr>
            <a:xfrm flipH="1">
              <a:off x="3425647" y="5346319"/>
              <a:ext cx="2000509" cy="0"/>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87" name="Düz Bağlayıcı 440">
              <a:extLst>
                <a:ext uri="{FF2B5EF4-FFF2-40B4-BE49-F238E27FC236}">
                  <a16:creationId xmlns:a16="http://schemas.microsoft.com/office/drawing/2014/main" id="{738EBB1F-D9B7-A2EB-3985-1EE87EE4E13B}"/>
                </a:ext>
              </a:extLst>
            </p:cNvPr>
            <p:cNvCxnSpPr>
              <a:cxnSpLocks/>
            </p:cNvCxnSpPr>
            <p:nvPr/>
          </p:nvCxnSpPr>
          <p:spPr>
            <a:xfrm flipV="1">
              <a:off x="5175610" y="4818843"/>
              <a:ext cx="0" cy="645522"/>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88" name="Düz Bağlayıcı 440">
              <a:extLst>
                <a:ext uri="{FF2B5EF4-FFF2-40B4-BE49-F238E27FC236}">
                  <a16:creationId xmlns:a16="http://schemas.microsoft.com/office/drawing/2014/main" id="{3D611261-DC57-BAFE-C548-B16F35572E0E}"/>
                </a:ext>
              </a:extLst>
            </p:cNvPr>
            <p:cNvCxnSpPr>
              <a:cxnSpLocks/>
            </p:cNvCxnSpPr>
            <p:nvPr/>
          </p:nvCxnSpPr>
          <p:spPr>
            <a:xfrm flipH="1">
              <a:off x="3425647" y="4950338"/>
              <a:ext cx="2000509" cy="0"/>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156" name="Oval 155">
              <a:extLst>
                <a:ext uri="{FF2B5EF4-FFF2-40B4-BE49-F238E27FC236}">
                  <a16:creationId xmlns:a16="http://schemas.microsoft.com/office/drawing/2014/main" id="{95034709-5C11-196F-20A4-6C94658D6505}"/>
                </a:ext>
              </a:extLst>
            </p:cNvPr>
            <p:cNvSpPr/>
            <p:nvPr/>
          </p:nvSpPr>
          <p:spPr>
            <a:xfrm rot="10800000">
              <a:off x="5017676" y="4788957"/>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dirty="0"/>
            </a:p>
          </p:txBody>
        </p:sp>
        <p:sp>
          <p:nvSpPr>
            <p:cNvPr id="157" name="Oval 156">
              <a:extLst>
                <a:ext uri="{FF2B5EF4-FFF2-40B4-BE49-F238E27FC236}">
                  <a16:creationId xmlns:a16="http://schemas.microsoft.com/office/drawing/2014/main" id="{C69128F9-F1EC-3B3C-989C-0636541A45F6}"/>
                </a:ext>
              </a:extLst>
            </p:cNvPr>
            <p:cNvSpPr/>
            <p:nvPr/>
          </p:nvSpPr>
          <p:spPr>
            <a:xfrm rot="10800000">
              <a:off x="4519105" y="4788957"/>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58" name="Oval 157">
              <a:extLst>
                <a:ext uri="{FF2B5EF4-FFF2-40B4-BE49-F238E27FC236}">
                  <a16:creationId xmlns:a16="http://schemas.microsoft.com/office/drawing/2014/main" id="{B1122307-E8D7-49F4-2381-2D4212C1A06C}"/>
                </a:ext>
              </a:extLst>
            </p:cNvPr>
            <p:cNvSpPr/>
            <p:nvPr/>
          </p:nvSpPr>
          <p:spPr>
            <a:xfrm rot="10800000">
              <a:off x="4020533" y="4788957"/>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59" name="Oval 158">
              <a:extLst>
                <a:ext uri="{FF2B5EF4-FFF2-40B4-BE49-F238E27FC236}">
                  <a16:creationId xmlns:a16="http://schemas.microsoft.com/office/drawing/2014/main" id="{01D7C8A3-B607-CA8D-91DD-593E030E14A0}"/>
                </a:ext>
              </a:extLst>
            </p:cNvPr>
            <p:cNvSpPr/>
            <p:nvPr/>
          </p:nvSpPr>
          <p:spPr>
            <a:xfrm rot="10800000">
              <a:off x="3521960" y="4788957"/>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60" name="Oval 159">
              <a:extLst>
                <a:ext uri="{FF2B5EF4-FFF2-40B4-BE49-F238E27FC236}">
                  <a16:creationId xmlns:a16="http://schemas.microsoft.com/office/drawing/2014/main" id="{AC61672C-6587-C4E7-BADF-95CBBBC90A4D}"/>
                </a:ext>
              </a:extLst>
            </p:cNvPr>
            <p:cNvSpPr/>
            <p:nvPr/>
          </p:nvSpPr>
          <p:spPr>
            <a:xfrm rot="10800000">
              <a:off x="5017676" y="5177321"/>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62" name="Oval 161">
              <a:extLst>
                <a:ext uri="{FF2B5EF4-FFF2-40B4-BE49-F238E27FC236}">
                  <a16:creationId xmlns:a16="http://schemas.microsoft.com/office/drawing/2014/main" id="{65A8180E-047A-1A9F-E9BB-38EBABF88549}"/>
                </a:ext>
              </a:extLst>
            </p:cNvPr>
            <p:cNvSpPr/>
            <p:nvPr/>
          </p:nvSpPr>
          <p:spPr>
            <a:xfrm rot="10800000">
              <a:off x="4519105" y="5177321"/>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63" name="Oval 162">
              <a:extLst>
                <a:ext uri="{FF2B5EF4-FFF2-40B4-BE49-F238E27FC236}">
                  <a16:creationId xmlns:a16="http://schemas.microsoft.com/office/drawing/2014/main" id="{15DD3F0E-7C5D-3AD6-20BA-092111A2B546}"/>
                </a:ext>
              </a:extLst>
            </p:cNvPr>
            <p:cNvSpPr/>
            <p:nvPr/>
          </p:nvSpPr>
          <p:spPr>
            <a:xfrm rot="10800000">
              <a:off x="4020533" y="5177321"/>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64" name="Oval 163">
              <a:extLst>
                <a:ext uri="{FF2B5EF4-FFF2-40B4-BE49-F238E27FC236}">
                  <a16:creationId xmlns:a16="http://schemas.microsoft.com/office/drawing/2014/main" id="{EE7DE5D7-3831-E322-1D3E-3EF011D5E2C6}"/>
                </a:ext>
              </a:extLst>
            </p:cNvPr>
            <p:cNvSpPr/>
            <p:nvPr/>
          </p:nvSpPr>
          <p:spPr>
            <a:xfrm rot="10800000">
              <a:off x="3521960" y="5177321"/>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165" name="Düz Bağlayıcı 440">
              <a:extLst>
                <a:ext uri="{FF2B5EF4-FFF2-40B4-BE49-F238E27FC236}">
                  <a16:creationId xmlns:a16="http://schemas.microsoft.com/office/drawing/2014/main" id="{D2B2AD6C-E01E-B917-08D0-6671F3499E47}"/>
                </a:ext>
              </a:extLst>
            </p:cNvPr>
            <p:cNvCxnSpPr>
              <a:cxnSpLocks/>
            </p:cNvCxnSpPr>
            <p:nvPr/>
          </p:nvCxnSpPr>
          <p:spPr>
            <a:xfrm flipV="1">
              <a:off x="4677041" y="1622779"/>
              <a:ext cx="0" cy="645522"/>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66" name="Düz Bağlayıcı 440">
              <a:extLst>
                <a:ext uri="{FF2B5EF4-FFF2-40B4-BE49-F238E27FC236}">
                  <a16:creationId xmlns:a16="http://schemas.microsoft.com/office/drawing/2014/main" id="{9007B554-9DE3-FCC8-ECCA-C604765C4A9A}"/>
                </a:ext>
              </a:extLst>
            </p:cNvPr>
            <p:cNvCxnSpPr>
              <a:cxnSpLocks/>
            </p:cNvCxnSpPr>
            <p:nvPr/>
          </p:nvCxnSpPr>
          <p:spPr>
            <a:xfrm flipV="1">
              <a:off x="4178468" y="1622779"/>
              <a:ext cx="0" cy="772389"/>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68" name="Düz Bağlayıcı 440">
              <a:extLst>
                <a:ext uri="{FF2B5EF4-FFF2-40B4-BE49-F238E27FC236}">
                  <a16:creationId xmlns:a16="http://schemas.microsoft.com/office/drawing/2014/main" id="{D903506F-5486-095D-482A-BC0A29A741B8}"/>
                </a:ext>
              </a:extLst>
            </p:cNvPr>
            <p:cNvCxnSpPr>
              <a:cxnSpLocks/>
            </p:cNvCxnSpPr>
            <p:nvPr/>
          </p:nvCxnSpPr>
          <p:spPr>
            <a:xfrm flipV="1">
              <a:off x="3679895" y="1622779"/>
              <a:ext cx="0" cy="645522"/>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69" name="Düz Bağlayıcı 440">
              <a:extLst>
                <a:ext uri="{FF2B5EF4-FFF2-40B4-BE49-F238E27FC236}">
                  <a16:creationId xmlns:a16="http://schemas.microsoft.com/office/drawing/2014/main" id="{1BC33C60-0698-59AE-D7D4-C664B3F2D4C7}"/>
                </a:ext>
              </a:extLst>
            </p:cNvPr>
            <p:cNvCxnSpPr>
              <a:cxnSpLocks/>
            </p:cNvCxnSpPr>
            <p:nvPr/>
          </p:nvCxnSpPr>
          <p:spPr>
            <a:xfrm flipH="1">
              <a:off x="3425647" y="2135312"/>
              <a:ext cx="2000509" cy="0"/>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70" name="Düz Bağlayıcı 440">
              <a:extLst>
                <a:ext uri="{FF2B5EF4-FFF2-40B4-BE49-F238E27FC236}">
                  <a16:creationId xmlns:a16="http://schemas.microsoft.com/office/drawing/2014/main" id="{964750DC-9B34-7506-359D-41C0D011BECD}"/>
                </a:ext>
              </a:extLst>
            </p:cNvPr>
            <p:cNvCxnSpPr>
              <a:cxnSpLocks/>
            </p:cNvCxnSpPr>
            <p:nvPr/>
          </p:nvCxnSpPr>
          <p:spPr>
            <a:xfrm flipH="1">
              <a:off x="3425647" y="1739332"/>
              <a:ext cx="2000509" cy="0"/>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171" name="Oval 170">
              <a:extLst>
                <a:ext uri="{FF2B5EF4-FFF2-40B4-BE49-F238E27FC236}">
                  <a16:creationId xmlns:a16="http://schemas.microsoft.com/office/drawing/2014/main" id="{17569BA7-0C12-FACD-B9BD-8ABAC1D49D7B}"/>
                </a:ext>
              </a:extLst>
            </p:cNvPr>
            <p:cNvSpPr/>
            <p:nvPr/>
          </p:nvSpPr>
          <p:spPr>
            <a:xfrm rot="10800000">
              <a:off x="5017676" y="1577951"/>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dirty="0"/>
            </a:p>
          </p:txBody>
        </p:sp>
        <p:sp>
          <p:nvSpPr>
            <p:cNvPr id="172" name="Oval 171">
              <a:extLst>
                <a:ext uri="{FF2B5EF4-FFF2-40B4-BE49-F238E27FC236}">
                  <a16:creationId xmlns:a16="http://schemas.microsoft.com/office/drawing/2014/main" id="{43C81A0A-89A9-02F1-CB62-D459145AD6CA}"/>
                </a:ext>
              </a:extLst>
            </p:cNvPr>
            <p:cNvSpPr/>
            <p:nvPr/>
          </p:nvSpPr>
          <p:spPr>
            <a:xfrm rot="10800000">
              <a:off x="4519105" y="1577951"/>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74" name="Oval 173">
              <a:extLst>
                <a:ext uri="{FF2B5EF4-FFF2-40B4-BE49-F238E27FC236}">
                  <a16:creationId xmlns:a16="http://schemas.microsoft.com/office/drawing/2014/main" id="{B57AD30C-5C7D-2375-59BF-1F0132F765E1}"/>
                </a:ext>
              </a:extLst>
            </p:cNvPr>
            <p:cNvSpPr/>
            <p:nvPr/>
          </p:nvSpPr>
          <p:spPr>
            <a:xfrm rot="10800000">
              <a:off x="4020533" y="1577951"/>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75" name="Oval 174">
              <a:extLst>
                <a:ext uri="{FF2B5EF4-FFF2-40B4-BE49-F238E27FC236}">
                  <a16:creationId xmlns:a16="http://schemas.microsoft.com/office/drawing/2014/main" id="{61148100-A95F-6737-FA78-992882766CF6}"/>
                </a:ext>
              </a:extLst>
            </p:cNvPr>
            <p:cNvSpPr/>
            <p:nvPr/>
          </p:nvSpPr>
          <p:spPr>
            <a:xfrm rot="10800000">
              <a:off x="3521960" y="1577951"/>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76" name="Oval 175">
              <a:extLst>
                <a:ext uri="{FF2B5EF4-FFF2-40B4-BE49-F238E27FC236}">
                  <a16:creationId xmlns:a16="http://schemas.microsoft.com/office/drawing/2014/main" id="{C1EF61C7-ABB5-DBA0-2A76-2B7CE70913B4}"/>
                </a:ext>
              </a:extLst>
            </p:cNvPr>
            <p:cNvSpPr/>
            <p:nvPr/>
          </p:nvSpPr>
          <p:spPr>
            <a:xfrm rot="10800000">
              <a:off x="5017676" y="1966315"/>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77" name="Oval 176">
              <a:extLst>
                <a:ext uri="{FF2B5EF4-FFF2-40B4-BE49-F238E27FC236}">
                  <a16:creationId xmlns:a16="http://schemas.microsoft.com/office/drawing/2014/main" id="{14B0F627-FC4B-7750-A730-83CFCDD6D256}"/>
                </a:ext>
              </a:extLst>
            </p:cNvPr>
            <p:cNvSpPr/>
            <p:nvPr/>
          </p:nvSpPr>
          <p:spPr>
            <a:xfrm rot="10800000">
              <a:off x="4519105" y="1966315"/>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79" name="Oval 178">
              <a:extLst>
                <a:ext uri="{FF2B5EF4-FFF2-40B4-BE49-F238E27FC236}">
                  <a16:creationId xmlns:a16="http://schemas.microsoft.com/office/drawing/2014/main" id="{670037E6-FA19-F6F3-CA7F-2E33691B64F3}"/>
                </a:ext>
              </a:extLst>
            </p:cNvPr>
            <p:cNvSpPr/>
            <p:nvPr/>
          </p:nvSpPr>
          <p:spPr>
            <a:xfrm rot="10800000">
              <a:off x="4020533" y="1966315"/>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80" name="Oval 179">
              <a:extLst>
                <a:ext uri="{FF2B5EF4-FFF2-40B4-BE49-F238E27FC236}">
                  <a16:creationId xmlns:a16="http://schemas.microsoft.com/office/drawing/2014/main" id="{3B5AC38A-3C25-7AF3-BE95-F981B1792BE7}"/>
                </a:ext>
              </a:extLst>
            </p:cNvPr>
            <p:cNvSpPr/>
            <p:nvPr/>
          </p:nvSpPr>
          <p:spPr>
            <a:xfrm rot="10800000">
              <a:off x="3521960" y="1966315"/>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81" name="Dikdörtgen 256">
              <a:extLst>
                <a:ext uri="{FF2B5EF4-FFF2-40B4-BE49-F238E27FC236}">
                  <a16:creationId xmlns:a16="http://schemas.microsoft.com/office/drawing/2014/main" id="{F6EC29DA-DE49-7712-EFC2-74E5E13DBA52}"/>
                </a:ext>
              </a:extLst>
            </p:cNvPr>
            <p:cNvSpPr/>
            <p:nvPr/>
          </p:nvSpPr>
          <p:spPr>
            <a:xfrm>
              <a:off x="4523281" y="4336655"/>
              <a:ext cx="911582" cy="365760"/>
            </a:xfrm>
            <a:prstGeom prst="roundRect">
              <a:avLst/>
            </a:prstGeom>
            <a:solidFill>
              <a:schemeClr val="accent5"/>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bg1"/>
                </a:solidFill>
                <a:latin typeface="Aptos Display" panose="020B0004020202020204" pitchFamily="34" charset="0"/>
                <a:ea typeface="Cascadia Mono" panose="020B0609020000020004" pitchFamily="49" charset="0"/>
                <a:cs typeface="Cascadia Mono" panose="020B0609020000020004" pitchFamily="49" charset="0"/>
              </a:endParaRPr>
            </a:p>
          </p:txBody>
        </p:sp>
        <p:sp>
          <p:nvSpPr>
            <p:cNvPr id="182" name="Dikdörtgen 256">
              <a:extLst>
                <a:ext uri="{FF2B5EF4-FFF2-40B4-BE49-F238E27FC236}">
                  <a16:creationId xmlns:a16="http://schemas.microsoft.com/office/drawing/2014/main" id="{D052B332-D58A-39DD-0B3E-B70AF676FC6F}"/>
                </a:ext>
              </a:extLst>
            </p:cNvPr>
            <p:cNvSpPr/>
            <p:nvPr/>
          </p:nvSpPr>
          <p:spPr>
            <a:xfrm>
              <a:off x="3471199" y="4336655"/>
              <a:ext cx="911582" cy="365760"/>
            </a:xfrm>
            <a:prstGeom prst="roundRect">
              <a:avLst/>
            </a:prstGeom>
            <a:solidFill>
              <a:schemeClr val="accent5"/>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b="1" dirty="0">
                <a:solidFill>
                  <a:schemeClr val="bg1"/>
                </a:solidFill>
                <a:latin typeface="Aptos Display" panose="020B0004020202020204" pitchFamily="34" charset="0"/>
                <a:ea typeface="Cascadia Mono" panose="020B0609020000020004" pitchFamily="49" charset="0"/>
                <a:cs typeface="Cascadia Mono" panose="020B0609020000020004" pitchFamily="49" charset="0"/>
              </a:endParaRPr>
            </a:p>
          </p:txBody>
        </p:sp>
        <p:sp>
          <p:nvSpPr>
            <p:cNvPr id="183" name="Dikdörtgen 256">
              <a:extLst>
                <a:ext uri="{FF2B5EF4-FFF2-40B4-BE49-F238E27FC236}">
                  <a16:creationId xmlns:a16="http://schemas.microsoft.com/office/drawing/2014/main" id="{E0BB88AD-35EA-122D-6E62-2A4515B5E6D5}"/>
                </a:ext>
              </a:extLst>
            </p:cNvPr>
            <p:cNvSpPr/>
            <p:nvPr/>
          </p:nvSpPr>
          <p:spPr>
            <a:xfrm>
              <a:off x="4523281" y="2364863"/>
              <a:ext cx="911582" cy="365760"/>
            </a:xfrm>
            <a:prstGeom prst="roundRect">
              <a:avLst/>
            </a:prstGeom>
            <a:solidFill>
              <a:schemeClr val="accent5"/>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bg1"/>
                </a:solidFill>
                <a:latin typeface="Aptos Display" panose="020B0004020202020204" pitchFamily="34" charset="0"/>
                <a:ea typeface="Cascadia Mono" panose="020B0609020000020004" pitchFamily="49" charset="0"/>
                <a:cs typeface="Cascadia Mono" panose="020B0609020000020004" pitchFamily="49" charset="0"/>
              </a:endParaRPr>
            </a:p>
          </p:txBody>
        </p:sp>
        <p:sp>
          <p:nvSpPr>
            <p:cNvPr id="184" name="Dikdörtgen 256">
              <a:extLst>
                <a:ext uri="{FF2B5EF4-FFF2-40B4-BE49-F238E27FC236}">
                  <a16:creationId xmlns:a16="http://schemas.microsoft.com/office/drawing/2014/main" id="{94201EBC-46D1-19CC-195C-D869D6F90F6D}"/>
                </a:ext>
              </a:extLst>
            </p:cNvPr>
            <p:cNvSpPr/>
            <p:nvPr/>
          </p:nvSpPr>
          <p:spPr>
            <a:xfrm>
              <a:off x="3471702" y="2366507"/>
              <a:ext cx="911582" cy="365760"/>
            </a:xfrm>
            <a:prstGeom prst="roundRect">
              <a:avLst/>
            </a:prstGeom>
            <a:solidFill>
              <a:schemeClr val="accent5"/>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b="1" dirty="0">
                <a:solidFill>
                  <a:schemeClr val="bg1"/>
                </a:solidFill>
                <a:latin typeface="Aptos Display" panose="020B0004020202020204" pitchFamily="34" charset="0"/>
                <a:ea typeface="Cascadia Mono" panose="020B0609020000020004" pitchFamily="49" charset="0"/>
                <a:cs typeface="Cascadia Mono" panose="020B0609020000020004" pitchFamily="49" charset="0"/>
              </a:endParaRPr>
            </a:p>
          </p:txBody>
        </p:sp>
        <p:sp>
          <p:nvSpPr>
            <p:cNvPr id="185" name="TextBox 184">
              <a:extLst>
                <a:ext uri="{FF2B5EF4-FFF2-40B4-BE49-F238E27FC236}">
                  <a16:creationId xmlns:a16="http://schemas.microsoft.com/office/drawing/2014/main" id="{CD668175-A7D7-E5F9-2A2C-FF438618A761}"/>
                </a:ext>
              </a:extLst>
            </p:cNvPr>
            <p:cNvSpPr txBox="1"/>
            <p:nvPr/>
          </p:nvSpPr>
          <p:spPr>
            <a:xfrm>
              <a:off x="3414760" y="2365964"/>
              <a:ext cx="1084749" cy="369332"/>
            </a:xfrm>
            <a:prstGeom prst="rect">
              <a:avLst/>
            </a:prstGeom>
            <a:noFill/>
          </p:spPr>
          <p:txBody>
            <a:bodyPr wrap="square" rtlCol="0">
              <a:spAutoFit/>
            </a:bodyPr>
            <a:lstStyle/>
            <a:p>
              <a:r>
                <a:rPr lang="en-US" b="1" dirty="0">
                  <a:solidFill>
                    <a:schemeClr val="bg1"/>
                  </a:solidFill>
                  <a:latin typeface="+mj-lt"/>
                </a:rPr>
                <a:t>Sense A.</a:t>
              </a:r>
            </a:p>
          </p:txBody>
        </p:sp>
        <p:sp>
          <p:nvSpPr>
            <p:cNvPr id="186" name="TextBox 185">
              <a:extLst>
                <a:ext uri="{FF2B5EF4-FFF2-40B4-BE49-F238E27FC236}">
                  <a16:creationId xmlns:a16="http://schemas.microsoft.com/office/drawing/2014/main" id="{75308C83-4244-5992-6C24-395A75ADE7CB}"/>
                </a:ext>
              </a:extLst>
            </p:cNvPr>
            <p:cNvSpPr txBox="1"/>
            <p:nvPr/>
          </p:nvSpPr>
          <p:spPr>
            <a:xfrm>
              <a:off x="4472740" y="2363581"/>
              <a:ext cx="1038841" cy="369332"/>
            </a:xfrm>
            <a:prstGeom prst="rect">
              <a:avLst/>
            </a:prstGeom>
            <a:noFill/>
          </p:spPr>
          <p:txBody>
            <a:bodyPr wrap="square" rtlCol="0">
              <a:spAutoFit/>
            </a:bodyPr>
            <a:lstStyle/>
            <a:p>
              <a:r>
                <a:rPr lang="en-US" b="1" dirty="0">
                  <a:solidFill>
                    <a:schemeClr val="bg1"/>
                  </a:solidFill>
                  <a:latin typeface="+mj-lt"/>
                </a:rPr>
                <a:t>Sense A.</a:t>
              </a:r>
            </a:p>
          </p:txBody>
        </p:sp>
        <p:sp>
          <p:nvSpPr>
            <p:cNvPr id="187" name="TextBox 186">
              <a:extLst>
                <a:ext uri="{FF2B5EF4-FFF2-40B4-BE49-F238E27FC236}">
                  <a16:creationId xmlns:a16="http://schemas.microsoft.com/office/drawing/2014/main" id="{98E1F329-8DB0-1E20-A098-C85D0F9E193E}"/>
                </a:ext>
              </a:extLst>
            </p:cNvPr>
            <p:cNvSpPr txBox="1"/>
            <p:nvPr/>
          </p:nvSpPr>
          <p:spPr>
            <a:xfrm>
              <a:off x="3416710" y="4332404"/>
              <a:ext cx="1060930" cy="369332"/>
            </a:xfrm>
            <a:prstGeom prst="rect">
              <a:avLst/>
            </a:prstGeom>
            <a:noFill/>
          </p:spPr>
          <p:txBody>
            <a:bodyPr wrap="square" rtlCol="0">
              <a:spAutoFit/>
            </a:bodyPr>
            <a:lstStyle/>
            <a:p>
              <a:r>
                <a:rPr lang="en-US" b="1" dirty="0">
                  <a:solidFill>
                    <a:schemeClr val="bg1"/>
                  </a:solidFill>
                  <a:latin typeface="+mj-lt"/>
                </a:rPr>
                <a:t>Sense A.</a:t>
              </a:r>
            </a:p>
          </p:txBody>
        </p:sp>
        <p:sp>
          <p:nvSpPr>
            <p:cNvPr id="189" name="TextBox 188">
              <a:extLst>
                <a:ext uri="{FF2B5EF4-FFF2-40B4-BE49-F238E27FC236}">
                  <a16:creationId xmlns:a16="http://schemas.microsoft.com/office/drawing/2014/main" id="{74E2A7FB-8CAF-FDDD-032B-E3700C38A69D}"/>
                </a:ext>
              </a:extLst>
            </p:cNvPr>
            <p:cNvSpPr txBox="1"/>
            <p:nvPr/>
          </p:nvSpPr>
          <p:spPr>
            <a:xfrm>
              <a:off x="4477645" y="4332404"/>
              <a:ext cx="1060930" cy="369332"/>
            </a:xfrm>
            <a:prstGeom prst="rect">
              <a:avLst/>
            </a:prstGeom>
            <a:noFill/>
          </p:spPr>
          <p:txBody>
            <a:bodyPr wrap="square" rtlCol="0">
              <a:spAutoFit/>
            </a:bodyPr>
            <a:lstStyle/>
            <a:p>
              <a:r>
                <a:rPr lang="en-US" b="1" dirty="0">
                  <a:solidFill>
                    <a:schemeClr val="bg1"/>
                  </a:solidFill>
                  <a:latin typeface="+mj-lt"/>
                </a:rPr>
                <a:t>Sense A.</a:t>
              </a:r>
            </a:p>
          </p:txBody>
        </p:sp>
      </p:grpSp>
      <p:sp>
        <p:nvSpPr>
          <p:cNvPr id="2" name="Title 1">
            <a:extLst>
              <a:ext uri="{FF2B5EF4-FFF2-40B4-BE49-F238E27FC236}">
                <a16:creationId xmlns:a16="http://schemas.microsoft.com/office/drawing/2014/main" id="{09F0C0C5-CFAF-36CB-2D10-AF536E42012F}"/>
              </a:ext>
            </a:extLst>
          </p:cNvPr>
          <p:cNvSpPr>
            <a:spLocks noGrp="1"/>
          </p:cNvSpPr>
          <p:nvPr>
            <p:ph type="title"/>
          </p:nvPr>
        </p:nvSpPr>
        <p:spPr/>
        <p:txBody>
          <a:bodyPr/>
          <a:lstStyle/>
          <a:p>
            <a:r>
              <a:rPr lang="en-US" dirty="0"/>
              <a:t>What is </a:t>
            </a:r>
            <a:r>
              <a:rPr lang="en-US" dirty="0" err="1"/>
              <a:t>ColumnDisturb</a:t>
            </a:r>
            <a:r>
              <a:rPr lang="en-US" dirty="0"/>
              <a:t>?</a:t>
            </a:r>
          </a:p>
        </p:txBody>
      </p:sp>
      <p:sp>
        <p:nvSpPr>
          <p:cNvPr id="3" name="Content Placeholder 2">
            <a:extLst>
              <a:ext uri="{FF2B5EF4-FFF2-40B4-BE49-F238E27FC236}">
                <a16:creationId xmlns:a16="http://schemas.microsoft.com/office/drawing/2014/main" id="{D7900106-5352-9A93-7F77-AA369185E9D0}"/>
              </a:ext>
            </a:extLst>
          </p:cNvPr>
          <p:cNvSpPr>
            <a:spLocks noGrp="1"/>
          </p:cNvSpPr>
          <p:nvPr>
            <p:ph idx="1"/>
          </p:nvPr>
        </p:nvSpPr>
        <p:spPr/>
        <p:txBody>
          <a:bodyPr/>
          <a:lstStyle/>
          <a:p>
            <a:r>
              <a:rPr lang="en-US" dirty="0" err="1"/>
              <a:t>ColumnDisturb</a:t>
            </a:r>
            <a:r>
              <a:rPr lang="en-US" dirty="0"/>
              <a:t> is a </a:t>
            </a:r>
            <a:r>
              <a:rPr lang="en-US" b="1" dirty="0"/>
              <a:t>column-based</a:t>
            </a:r>
            <a:r>
              <a:rPr lang="en-US" dirty="0"/>
              <a:t> read disturbance phenomenon</a:t>
            </a:r>
            <a:br>
              <a:rPr lang="en-US" dirty="0"/>
            </a:br>
            <a:r>
              <a:rPr lang="en-US" dirty="0"/>
              <a:t>that </a:t>
            </a:r>
            <a:r>
              <a:rPr lang="en-US" b="1" dirty="0">
                <a:solidFill>
                  <a:srgbClr val="FF0000"/>
                </a:solidFill>
              </a:rPr>
              <a:t>affects thousands of rows</a:t>
            </a:r>
          </a:p>
          <a:p>
            <a:pPr marL="355600" lvl="2" indent="0">
              <a:buNone/>
            </a:pPr>
            <a:endParaRPr lang="en-US" dirty="0">
              <a:ln>
                <a:solidFill>
                  <a:schemeClr val="bg1"/>
                </a:solidFill>
              </a:ln>
              <a:solidFill>
                <a:schemeClr val="bg1"/>
              </a:solidFill>
            </a:endParaRPr>
          </a:p>
        </p:txBody>
      </p:sp>
      <p:cxnSp>
        <p:nvCxnSpPr>
          <p:cNvPr id="150" name="Düz Bağlayıcı 440">
            <a:extLst>
              <a:ext uri="{FF2B5EF4-FFF2-40B4-BE49-F238E27FC236}">
                <a16:creationId xmlns:a16="http://schemas.microsoft.com/office/drawing/2014/main" id="{0E03AE0C-F2E0-AF45-1661-6B0D4DF1BB94}"/>
              </a:ext>
            </a:extLst>
          </p:cNvPr>
          <p:cNvCxnSpPr>
            <a:cxnSpLocks/>
          </p:cNvCxnSpPr>
          <p:nvPr/>
        </p:nvCxnSpPr>
        <p:spPr>
          <a:xfrm flipH="1">
            <a:off x="3407275" y="3377867"/>
            <a:ext cx="2000509" cy="0"/>
          </a:xfrm>
          <a:prstGeom prst="line">
            <a:avLst/>
          </a:prstGeom>
          <a:ln w="76200" cap="rnd">
            <a:solidFill>
              <a:schemeClr val="accent2"/>
            </a:solidFill>
            <a:prstDash val="solid"/>
          </a:ln>
        </p:spPr>
        <p:style>
          <a:lnRef idx="1">
            <a:schemeClr val="accent1"/>
          </a:lnRef>
          <a:fillRef idx="0">
            <a:schemeClr val="accent1"/>
          </a:fillRef>
          <a:effectRef idx="0">
            <a:schemeClr val="accent1"/>
          </a:effectRef>
          <a:fontRef idx="minor">
            <a:schemeClr val="tx1"/>
          </a:fontRef>
        </p:style>
      </p:cxnSp>
      <p:grpSp>
        <p:nvGrpSpPr>
          <p:cNvPr id="151" name="Group 150">
            <a:extLst>
              <a:ext uri="{FF2B5EF4-FFF2-40B4-BE49-F238E27FC236}">
                <a16:creationId xmlns:a16="http://schemas.microsoft.com/office/drawing/2014/main" id="{BCA5FD31-3FF9-87EE-B43F-10987F53B7A4}"/>
              </a:ext>
            </a:extLst>
          </p:cNvPr>
          <p:cNvGrpSpPr/>
          <p:nvPr/>
        </p:nvGrpSpPr>
        <p:grpSpPr>
          <a:xfrm>
            <a:off x="3496479" y="3202669"/>
            <a:ext cx="1811586" cy="322761"/>
            <a:chOff x="3544955" y="3551928"/>
            <a:chExt cx="1811586" cy="322761"/>
          </a:xfrm>
        </p:grpSpPr>
        <p:sp>
          <p:nvSpPr>
            <p:cNvPr id="152" name="Oval 151">
              <a:extLst>
                <a:ext uri="{FF2B5EF4-FFF2-40B4-BE49-F238E27FC236}">
                  <a16:creationId xmlns:a16="http://schemas.microsoft.com/office/drawing/2014/main" id="{BF374217-BFCD-510D-2A11-65BB1C16BDEE}"/>
                </a:ext>
              </a:extLst>
            </p:cNvPr>
            <p:cNvSpPr/>
            <p:nvPr/>
          </p:nvSpPr>
          <p:spPr>
            <a:xfrm rot="10800000">
              <a:off x="5040671" y="3551928"/>
              <a:ext cx="315870" cy="322761"/>
            </a:xfrm>
            <a:prstGeom prst="ellipse">
              <a:avLst/>
            </a:prstGeom>
            <a:solidFill>
              <a:schemeClr val="accent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sp>
          <p:nvSpPr>
            <p:cNvPr id="153" name="Oval 152">
              <a:extLst>
                <a:ext uri="{FF2B5EF4-FFF2-40B4-BE49-F238E27FC236}">
                  <a16:creationId xmlns:a16="http://schemas.microsoft.com/office/drawing/2014/main" id="{637548BA-9C32-2FD6-6648-BCE13ED58D14}"/>
                </a:ext>
              </a:extLst>
            </p:cNvPr>
            <p:cNvSpPr/>
            <p:nvPr/>
          </p:nvSpPr>
          <p:spPr>
            <a:xfrm rot="10800000">
              <a:off x="4542101" y="3551928"/>
              <a:ext cx="315870" cy="322761"/>
            </a:xfrm>
            <a:prstGeom prst="ellipse">
              <a:avLst/>
            </a:prstGeom>
            <a:solidFill>
              <a:schemeClr val="accent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sp>
          <p:nvSpPr>
            <p:cNvPr id="154" name="Oval 153">
              <a:extLst>
                <a:ext uri="{FF2B5EF4-FFF2-40B4-BE49-F238E27FC236}">
                  <a16:creationId xmlns:a16="http://schemas.microsoft.com/office/drawing/2014/main" id="{3EE16763-59C0-6A4A-1C04-214C3B0606A9}"/>
                </a:ext>
              </a:extLst>
            </p:cNvPr>
            <p:cNvSpPr/>
            <p:nvPr/>
          </p:nvSpPr>
          <p:spPr>
            <a:xfrm rot="10800000">
              <a:off x="4043529" y="3551928"/>
              <a:ext cx="315870" cy="322761"/>
            </a:xfrm>
            <a:prstGeom prst="ellipse">
              <a:avLst/>
            </a:prstGeom>
            <a:solidFill>
              <a:schemeClr val="accent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sp>
          <p:nvSpPr>
            <p:cNvPr id="155" name="Oval 154">
              <a:extLst>
                <a:ext uri="{FF2B5EF4-FFF2-40B4-BE49-F238E27FC236}">
                  <a16:creationId xmlns:a16="http://schemas.microsoft.com/office/drawing/2014/main" id="{4B9CB918-1533-BA96-5F10-A82F8E6536AC}"/>
                </a:ext>
              </a:extLst>
            </p:cNvPr>
            <p:cNvSpPr/>
            <p:nvPr/>
          </p:nvSpPr>
          <p:spPr>
            <a:xfrm rot="10800000">
              <a:off x="3544955" y="3551928"/>
              <a:ext cx="315870" cy="322761"/>
            </a:xfrm>
            <a:prstGeom prst="ellipse">
              <a:avLst/>
            </a:prstGeom>
            <a:solidFill>
              <a:schemeClr val="accent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grpSp>
      <p:pic>
        <p:nvPicPr>
          <p:cNvPr id="173" name="Picture Placeholder 32">
            <a:extLst>
              <a:ext uri="{FF2B5EF4-FFF2-40B4-BE49-F238E27FC236}">
                <a16:creationId xmlns:a16="http://schemas.microsoft.com/office/drawing/2014/main" id="{D46DBA5F-29A8-502C-9F7B-31DE9519D457}"/>
              </a:ext>
            </a:extLst>
          </p:cNvPr>
          <p:cNvPicPr>
            <a:picLocks noChangeAspect="1"/>
          </p:cNvPicPr>
          <p:nvPr/>
        </p:nvPicPr>
        <p:blipFill>
          <a:blip r:embed="rId3" cstate="print">
            <a:alphaModFix/>
            <a:duotone>
              <a:schemeClr val="accent2">
                <a:shade val="45000"/>
                <a:satMod val="135000"/>
              </a:schemeClr>
              <a:prstClr val="white"/>
            </a:duotone>
            <a:extLst>
              <a:ext uri="{28A0092B-C50C-407E-A947-70E740481C1C}">
                <a14:useLocalDpi xmlns:a14="http://schemas.microsoft.com/office/drawing/2010/main" val="0"/>
              </a:ext>
            </a:extLst>
          </a:blip>
          <a:srcRect l="10235" t="8642" b="30229"/>
          <a:stretch>
            <a:fillRect/>
          </a:stretch>
        </p:blipFill>
        <p:spPr>
          <a:xfrm flipH="1">
            <a:off x="2756245" y="3165315"/>
            <a:ext cx="594019" cy="369332"/>
          </a:xfrm>
          <a:prstGeom prst="roundRect">
            <a:avLst>
              <a:gd name="adj" fmla="val 0"/>
            </a:avLst>
          </a:prstGeom>
          <a:solidFill>
            <a:schemeClr val="bg1"/>
          </a:solidFill>
          <a:ln>
            <a:noFill/>
          </a:ln>
          <a:effectLst>
            <a:reflection blurRad="12700" stA="38000" endPos="28000" dist="5000" dir="5400000" sy="-100000" algn="bl" rotWithShape="0"/>
          </a:effectLst>
        </p:spPr>
      </p:pic>
      <p:sp>
        <p:nvSpPr>
          <p:cNvPr id="204" name="Rectangle 203">
            <a:extLst>
              <a:ext uri="{FF2B5EF4-FFF2-40B4-BE49-F238E27FC236}">
                <a16:creationId xmlns:a16="http://schemas.microsoft.com/office/drawing/2014/main" id="{3B3EE0CD-97F0-6B01-C36D-97F864D8B407}"/>
              </a:ext>
            </a:extLst>
          </p:cNvPr>
          <p:cNvSpPr/>
          <p:nvPr/>
        </p:nvSpPr>
        <p:spPr>
          <a:xfrm>
            <a:off x="3386480" y="2318038"/>
            <a:ext cx="2155138" cy="472683"/>
          </a:xfrm>
          <a:prstGeom prst="rect">
            <a:avLst/>
          </a:prstGeom>
          <a:solidFill>
            <a:schemeClr val="bg1">
              <a:alpha val="69000"/>
            </a:schemeClr>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tx1">
                  <a:lumMod val="75000"/>
                  <a:lumOff val="25000"/>
                </a:schemeClr>
              </a:solidFill>
              <a:latin typeface="+mj-lt"/>
              <a:ea typeface="Cambria" panose="02040503050406030204" pitchFamily="18" charset="0"/>
              <a:cs typeface="Cascadia Mono" panose="020B0609020000020004" pitchFamily="49" charset="0"/>
            </a:endParaRPr>
          </a:p>
        </p:txBody>
      </p:sp>
      <p:sp>
        <p:nvSpPr>
          <p:cNvPr id="205" name="Rectangle 204">
            <a:extLst>
              <a:ext uri="{FF2B5EF4-FFF2-40B4-BE49-F238E27FC236}">
                <a16:creationId xmlns:a16="http://schemas.microsoft.com/office/drawing/2014/main" id="{A83BBAAE-8CB4-1A9B-AC3D-F4C0BB776D1B}"/>
              </a:ext>
            </a:extLst>
          </p:cNvPr>
          <p:cNvSpPr/>
          <p:nvPr/>
        </p:nvSpPr>
        <p:spPr>
          <a:xfrm>
            <a:off x="3386481" y="4306269"/>
            <a:ext cx="2155138" cy="472683"/>
          </a:xfrm>
          <a:prstGeom prst="rect">
            <a:avLst/>
          </a:prstGeom>
          <a:solidFill>
            <a:schemeClr val="bg1">
              <a:alpha val="69000"/>
            </a:schemeClr>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tx1">
                  <a:lumMod val="75000"/>
                  <a:lumOff val="25000"/>
                </a:schemeClr>
              </a:solidFill>
              <a:latin typeface="+mj-lt"/>
              <a:ea typeface="Cambria" panose="02040503050406030204" pitchFamily="18" charset="0"/>
              <a:cs typeface="Cascadia Mono" panose="020B0609020000020004" pitchFamily="49" charset="0"/>
            </a:endParaRPr>
          </a:p>
        </p:txBody>
      </p:sp>
      <p:sp>
        <p:nvSpPr>
          <p:cNvPr id="71" name="Rectangle 70">
            <a:extLst>
              <a:ext uri="{FF2B5EF4-FFF2-40B4-BE49-F238E27FC236}">
                <a16:creationId xmlns:a16="http://schemas.microsoft.com/office/drawing/2014/main" id="{C831C42D-F246-1557-D243-6CBE62120E75}"/>
              </a:ext>
            </a:extLst>
          </p:cNvPr>
          <p:cNvSpPr/>
          <p:nvPr/>
        </p:nvSpPr>
        <p:spPr>
          <a:xfrm>
            <a:off x="2716775" y="3155413"/>
            <a:ext cx="2789499" cy="397376"/>
          </a:xfrm>
          <a:prstGeom prst="rect">
            <a:avLst/>
          </a:prstGeom>
          <a:solidFill>
            <a:schemeClr val="bg1">
              <a:alpha val="69000"/>
            </a:schemeClr>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tx1">
                  <a:lumMod val="75000"/>
                  <a:lumOff val="25000"/>
                </a:schemeClr>
              </a:solidFill>
              <a:latin typeface="+mj-lt"/>
              <a:ea typeface="Cambria" panose="02040503050406030204" pitchFamily="18" charset="0"/>
              <a:cs typeface="Cascadia Mono" panose="020B0609020000020004" pitchFamily="49" charset="0"/>
            </a:endParaRPr>
          </a:p>
        </p:txBody>
      </p:sp>
      <p:cxnSp>
        <p:nvCxnSpPr>
          <p:cNvPr id="215" name="Düz Bağlayıcı 440">
            <a:extLst>
              <a:ext uri="{FF2B5EF4-FFF2-40B4-BE49-F238E27FC236}">
                <a16:creationId xmlns:a16="http://schemas.microsoft.com/office/drawing/2014/main" id="{8CF41429-AE57-DA14-16B3-51A1FEA3DDFE}"/>
              </a:ext>
            </a:extLst>
          </p:cNvPr>
          <p:cNvCxnSpPr>
            <a:cxnSpLocks/>
          </p:cNvCxnSpPr>
          <p:nvPr/>
        </p:nvCxnSpPr>
        <p:spPr>
          <a:xfrm flipV="1">
            <a:off x="3653067" y="2643866"/>
            <a:ext cx="0" cy="1606482"/>
          </a:xfrm>
          <a:prstGeom prst="line">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cxnSp>
        <p:nvCxnSpPr>
          <p:cNvPr id="15" name="Düz Bağlayıcı 440">
            <a:extLst>
              <a:ext uri="{FF2B5EF4-FFF2-40B4-BE49-F238E27FC236}">
                <a16:creationId xmlns:a16="http://schemas.microsoft.com/office/drawing/2014/main" id="{69900636-DA60-3FED-6134-D537B3B37BF3}"/>
              </a:ext>
            </a:extLst>
          </p:cNvPr>
          <p:cNvCxnSpPr>
            <a:cxnSpLocks/>
          </p:cNvCxnSpPr>
          <p:nvPr/>
        </p:nvCxnSpPr>
        <p:spPr>
          <a:xfrm flipV="1">
            <a:off x="4652572" y="2645755"/>
            <a:ext cx="0" cy="1606482"/>
          </a:xfrm>
          <a:prstGeom prst="line">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grpSp>
        <p:nvGrpSpPr>
          <p:cNvPr id="37" name="Group 36">
            <a:extLst>
              <a:ext uri="{FF2B5EF4-FFF2-40B4-BE49-F238E27FC236}">
                <a16:creationId xmlns:a16="http://schemas.microsoft.com/office/drawing/2014/main" id="{803B0160-E7C9-2231-DFAF-35E358C7EA70}"/>
              </a:ext>
            </a:extLst>
          </p:cNvPr>
          <p:cNvGrpSpPr/>
          <p:nvPr/>
        </p:nvGrpSpPr>
        <p:grpSpPr>
          <a:xfrm>
            <a:off x="4981483" y="1594386"/>
            <a:ext cx="319587" cy="800530"/>
            <a:chOff x="4982102" y="1587760"/>
            <a:chExt cx="319587" cy="800530"/>
          </a:xfrm>
        </p:grpSpPr>
        <p:cxnSp>
          <p:nvCxnSpPr>
            <p:cNvPr id="209" name="Düz Bağlayıcı 440">
              <a:extLst>
                <a:ext uri="{FF2B5EF4-FFF2-40B4-BE49-F238E27FC236}">
                  <a16:creationId xmlns:a16="http://schemas.microsoft.com/office/drawing/2014/main" id="{410E923B-E823-1EE9-E565-61BB9001CC5D}"/>
                </a:ext>
              </a:extLst>
            </p:cNvPr>
            <p:cNvCxnSpPr>
              <a:cxnSpLocks/>
            </p:cNvCxnSpPr>
            <p:nvPr/>
          </p:nvCxnSpPr>
          <p:spPr>
            <a:xfrm flipV="1">
              <a:off x="5148698" y="1615901"/>
              <a:ext cx="0" cy="772389"/>
            </a:xfrm>
            <a:prstGeom prst="line">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sp>
          <p:nvSpPr>
            <p:cNvPr id="188" name="Oval 187">
              <a:extLst>
                <a:ext uri="{FF2B5EF4-FFF2-40B4-BE49-F238E27FC236}">
                  <a16:creationId xmlns:a16="http://schemas.microsoft.com/office/drawing/2014/main" id="{9AC6750F-90E1-33A7-5FB3-7D1C3F4AB9D7}"/>
                </a:ext>
              </a:extLst>
            </p:cNvPr>
            <p:cNvSpPr/>
            <p:nvPr/>
          </p:nvSpPr>
          <p:spPr>
            <a:xfrm rot="10800000">
              <a:off x="4985819" y="1587760"/>
              <a:ext cx="315870" cy="322761"/>
            </a:xfrm>
            <a:prstGeom prst="ellipse">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sp>
          <p:nvSpPr>
            <p:cNvPr id="191" name="Oval 190">
              <a:extLst>
                <a:ext uri="{FF2B5EF4-FFF2-40B4-BE49-F238E27FC236}">
                  <a16:creationId xmlns:a16="http://schemas.microsoft.com/office/drawing/2014/main" id="{D0D9FBD0-44C9-B65C-A2F0-32ED5204B67B}"/>
                </a:ext>
              </a:extLst>
            </p:cNvPr>
            <p:cNvSpPr/>
            <p:nvPr/>
          </p:nvSpPr>
          <p:spPr>
            <a:xfrm rot="10800000">
              <a:off x="4982102" y="1983649"/>
              <a:ext cx="315870" cy="322761"/>
            </a:xfrm>
            <a:prstGeom prst="ellipse">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grpSp>
      <p:grpSp>
        <p:nvGrpSpPr>
          <p:cNvPr id="38" name="Group 37">
            <a:extLst>
              <a:ext uri="{FF2B5EF4-FFF2-40B4-BE49-F238E27FC236}">
                <a16:creationId xmlns:a16="http://schemas.microsoft.com/office/drawing/2014/main" id="{4FB5BAEB-5F02-BF35-E734-DD6D5BE80821}"/>
              </a:ext>
            </a:extLst>
          </p:cNvPr>
          <p:cNvGrpSpPr/>
          <p:nvPr/>
        </p:nvGrpSpPr>
        <p:grpSpPr>
          <a:xfrm>
            <a:off x="3984674" y="1596184"/>
            <a:ext cx="319587" cy="807156"/>
            <a:chOff x="4982102" y="1587760"/>
            <a:chExt cx="319587" cy="807156"/>
          </a:xfrm>
        </p:grpSpPr>
        <p:cxnSp>
          <p:nvCxnSpPr>
            <p:cNvPr id="39" name="Düz Bağlayıcı 440">
              <a:extLst>
                <a:ext uri="{FF2B5EF4-FFF2-40B4-BE49-F238E27FC236}">
                  <a16:creationId xmlns:a16="http://schemas.microsoft.com/office/drawing/2014/main" id="{A8DF032E-A26D-B832-1902-C9E5DEB2C1CB}"/>
                </a:ext>
              </a:extLst>
            </p:cNvPr>
            <p:cNvCxnSpPr>
              <a:cxnSpLocks/>
            </p:cNvCxnSpPr>
            <p:nvPr/>
          </p:nvCxnSpPr>
          <p:spPr>
            <a:xfrm flipV="1">
              <a:off x="5148698" y="1622527"/>
              <a:ext cx="0" cy="772389"/>
            </a:xfrm>
            <a:prstGeom prst="line">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sp>
          <p:nvSpPr>
            <p:cNvPr id="40" name="Oval 39">
              <a:extLst>
                <a:ext uri="{FF2B5EF4-FFF2-40B4-BE49-F238E27FC236}">
                  <a16:creationId xmlns:a16="http://schemas.microsoft.com/office/drawing/2014/main" id="{D7D69E1B-6E60-20D1-85C1-1F889A70A648}"/>
                </a:ext>
              </a:extLst>
            </p:cNvPr>
            <p:cNvSpPr/>
            <p:nvPr/>
          </p:nvSpPr>
          <p:spPr>
            <a:xfrm rot="10800000">
              <a:off x="4985819" y="1587760"/>
              <a:ext cx="315870" cy="322761"/>
            </a:xfrm>
            <a:prstGeom prst="ellipse">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sp>
          <p:nvSpPr>
            <p:cNvPr id="41" name="Oval 40">
              <a:extLst>
                <a:ext uri="{FF2B5EF4-FFF2-40B4-BE49-F238E27FC236}">
                  <a16:creationId xmlns:a16="http://schemas.microsoft.com/office/drawing/2014/main" id="{2909A484-735D-0B3F-9920-0F6AD327AFEF}"/>
                </a:ext>
              </a:extLst>
            </p:cNvPr>
            <p:cNvSpPr/>
            <p:nvPr/>
          </p:nvSpPr>
          <p:spPr>
            <a:xfrm rot="10800000">
              <a:off x="4982102" y="1983649"/>
              <a:ext cx="315870" cy="322761"/>
            </a:xfrm>
            <a:prstGeom prst="ellipse">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grpSp>
      <p:grpSp>
        <p:nvGrpSpPr>
          <p:cNvPr id="42" name="Group 41">
            <a:extLst>
              <a:ext uri="{FF2B5EF4-FFF2-40B4-BE49-F238E27FC236}">
                <a16:creationId xmlns:a16="http://schemas.microsoft.com/office/drawing/2014/main" id="{64F34CEC-7B8C-07DC-38FB-7BE59B5157E8}"/>
              </a:ext>
            </a:extLst>
          </p:cNvPr>
          <p:cNvGrpSpPr/>
          <p:nvPr/>
        </p:nvGrpSpPr>
        <p:grpSpPr>
          <a:xfrm rot="10800000">
            <a:off x="4483927" y="4722880"/>
            <a:ext cx="319587" cy="800530"/>
            <a:chOff x="4982102" y="1587760"/>
            <a:chExt cx="319587" cy="800530"/>
          </a:xfrm>
        </p:grpSpPr>
        <p:cxnSp>
          <p:nvCxnSpPr>
            <p:cNvPr id="43" name="Düz Bağlayıcı 440">
              <a:extLst>
                <a:ext uri="{FF2B5EF4-FFF2-40B4-BE49-F238E27FC236}">
                  <a16:creationId xmlns:a16="http://schemas.microsoft.com/office/drawing/2014/main" id="{CCEBDA7B-71CB-2D28-525F-C9A0298DF048}"/>
                </a:ext>
              </a:extLst>
            </p:cNvPr>
            <p:cNvCxnSpPr>
              <a:cxnSpLocks/>
            </p:cNvCxnSpPr>
            <p:nvPr/>
          </p:nvCxnSpPr>
          <p:spPr>
            <a:xfrm flipV="1">
              <a:off x="5148698" y="1615901"/>
              <a:ext cx="0" cy="772389"/>
            </a:xfrm>
            <a:prstGeom prst="line">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sp>
          <p:nvSpPr>
            <p:cNvPr id="44" name="Oval 43">
              <a:extLst>
                <a:ext uri="{FF2B5EF4-FFF2-40B4-BE49-F238E27FC236}">
                  <a16:creationId xmlns:a16="http://schemas.microsoft.com/office/drawing/2014/main" id="{714DCEDD-32AA-A5FB-72FB-97EABCDC1766}"/>
                </a:ext>
              </a:extLst>
            </p:cNvPr>
            <p:cNvSpPr/>
            <p:nvPr/>
          </p:nvSpPr>
          <p:spPr>
            <a:xfrm rot="10800000">
              <a:off x="4985819" y="1587760"/>
              <a:ext cx="315870" cy="322761"/>
            </a:xfrm>
            <a:prstGeom prst="ellipse">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sp>
          <p:nvSpPr>
            <p:cNvPr id="45" name="Oval 44">
              <a:extLst>
                <a:ext uri="{FF2B5EF4-FFF2-40B4-BE49-F238E27FC236}">
                  <a16:creationId xmlns:a16="http://schemas.microsoft.com/office/drawing/2014/main" id="{B0590775-F638-C78F-907E-81BF36A57EA8}"/>
                </a:ext>
              </a:extLst>
            </p:cNvPr>
            <p:cNvSpPr/>
            <p:nvPr/>
          </p:nvSpPr>
          <p:spPr>
            <a:xfrm rot="10800000">
              <a:off x="4982102" y="1983649"/>
              <a:ext cx="315870" cy="322761"/>
            </a:xfrm>
            <a:prstGeom prst="ellipse">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grpSp>
      <p:grpSp>
        <p:nvGrpSpPr>
          <p:cNvPr id="46" name="Group 45">
            <a:extLst>
              <a:ext uri="{FF2B5EF4-FFF2-40B4-BE49-F238E27FC236}">
                <a16:creationId xmlns:a16="http://schemas.microsoft.com/office/drawing/2014/main" id="{9031B020-A0B5-4908-60A4-F3B5D007E58F}"/>
              </a:ext>
            </a:extLst>
          </p:cNvPr>
          <p:cNvGrpSpPr/>
          <p:nvPr/>
        </p:nvGrpSpPr>
        <p:grpSpPr>
          <a:xfrm rot="10800000">
            <a:off x="3480788" y="4725516"/>
            <a:ext cx="319587" cy="800530"/>
            <a:chOff x="4982102" y="1587760"/>
            <a:chExt cx="319587" cy="800530"/>
          </a:xfrm>
        </p:grpSpPr>
        <p:cxnSp>
          <p:nvCxnSpPr>
            <p:cNvPr id="47" name="Düz Bağlayıcı 440">
              <a:extLst>
                <a:ext uri="{FF2B5EF4-FFF2-40B4-BE49-F238E27FC236}">
                  <a16:creationId xmlns:a16="http://schemas.microsoft.com/office/drawing/2014/main" id="{2287E0D5-8F02-130E-F2E9-C677E92F3BF3}"/>
                </a:ext>
              </a:extLst>
            </p:cNvPr>
            <p:cNvCxnSpPr>
              <a:cxnSpLocks/>
            </p:cNvCxnSpPr>
            <p:nvPr/>
          </p:nvCxnSpPr>
          <p:spPr>
            <a:xfrm flipV="1">
              <a:off x="5148698" y="1615901"/>
              <a:ext cx="0" cy="772389"/>
            </a:xfrm>
            <a:prstGeom prst="line">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sp>
          <p:nvSpPr>
            <p:cNvPr id="48" name="Oval 47">
              <a:extLst>
                <a:ext uri="{FF2B5EF4-FFF2-40B4-BE49-F238E27FC236}">
                  <a16:creationId xmlns:a16="http://schemas.microsoft.com/office/drawing/2014/main" id="{C890539A-237F-C362-749E-6DCA762D0275}"/>
                </a:ext>
              </a:extLst>
            </p:cNvPr>
            <p:cNvSpPr/>
            <p:nvPr/>
          </p:nvSpPr>
          <p:spPr>
            <a:xfrm rot="10800000">
              <a:off x="4985819" y="1587760"/>
              <a:ext cx="315870" cy="322761"/>
            </a:xfrm>
            <a:prstGeom prst="ellipse">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sp>
          <p:nvSpPr>
            <p:cNvPr id="49" name="Oval 48">
              <a:extLst>
                <a:ext uri="{FF2B5EF4-FFF2-40B4-BE49-F238E27FC236}">
                  <a16:creationId xmlns:a16="http://schemas.microsoft.com/office/drawing/2014/main" id="{E3598995-01A5-A40C-26F7-41ABB2AF8663}"/>
                </a:ext>
              </a:extLst>
            </p:cNvPr>
            <p:cNvSpPr/>
            <p:nvPr/>
          </p:nvSpPr>
          <p:spPr>
            <a:xfrm rot="10800000">
              <a:off x="4982102" y="1983649"/>
              <a:ext cx="315870" cy="322761"/>
            </a:xfrm>
            <a:prstGeom prst="ellipse">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grpSp>
      <p:grpSp>
        <p:nvGrpSpPr>
          <p:cNvPr id="36" name="Group 35">
            <a:extLst>
              <a:ext uri="{FF2B5EF4-FFF2-40B4-BE49-F238E27FC236}">
                <a16:creationId xmlns:a16="http://schemas.microsoft.com/office/drawing/2014/main" id="{54998849-BCE1-BBBE-402E-ACC5F1003EAC}"/>
              </a:ext>
            </a:extLst>
          </p:cNvPr>
          <p:cNvGrpSpPr/>
          <p:nvPr/>
        </p:nvGrpSpPr>
        <p:grpSpPr>
          <a:xfrm>
            <a:off x="4637527" y="4308685"/>
            <a:ext cx="512604" cy="463019"/>
            <a:chOff x="6589943" y="4425303"/>
            <a:chExt cx="512604" cy="432159"/>
          </a:xfrm>
        </p:grpSpPr>
        <p:cxnSp>
          <p:nvCxnSpPr>
            <p:cNvPr id="33" name="Elbow Connector 32">
              <a:extLst>
                <a:ext uri="{FF2B5EF4-FFF2-40B4-BE49-F238E27FC236}">
                  <a16:creationId xmlns:a16="http://schemas.microsoft.com/office/drawing/2014/main" id="{ABC6F6F1-9D0B-DBDA-33AE-8C1C5A7701C7}"/>
                </a:ext>
              </a:extLst>
            </p:cNvPr>
            <p:cNvCxnSpPr>
              <a:cxnSpLocks/>
            </p:cNvCxnSpPr>
            <p:nvPr/>
          </p:nvCxnSpPr>
          <p:spPr>
            <a:xfrm flipV="1">
              <a:off x="6608771" y="4425303"/>
              <a:ext cx="493776" cy="249092"/>
            </a:xfrm>
            <a:prstGeom prst="bentConnector3">
              <a:avLst>
                <a:gd name="adj1" fmla="val 100574"/>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cxnSp>
          <p:nvCxnSpPr>
            <p:cNvPr id="34" name="Düz Bağlayıcı 440">
              <a:extLst>
                <a:ext uri="{FF2B5EF4-FFF2-40B4-BE49-F238E27FC236}">
                  <a16:creationId xmlns:a16="http://schemas.microsoft.com/office/drawing/2014/main" id="{6F1A9286-AEE6-6A30-CB4A-819ED47FCD1C}"/>
                </a:ext>
              </a:extLst>
            </p:cNvPr>
            <p:cNvCxnSpPr>
              <a:cxnSpLocks/>
            </p:cNvCxnSpPr>
            <p:nvPr/>
          </p:nvCxnSpPr>
          <p:spPr>
            <a:xfrm flipV="1">
              <a:off x="6589943" y="4686768"/>
              <a:ext cx="0" cy="170694"/>
            </a:xfrm>
            <a:prstGeom prst="line">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grpSp>
      <p:grpSp>
        <p:nvGrpSpPr>
          <p:cNvPr id="50" name="Group 49">
            <a:extLst>
              <a:ext uri="{FF2B5EF4-FFF2-40B4-BE49-F238E27FC236}">
                <a16:creationId xmlns:a16="http://schemas.microsoft.com/office/drawing/2014/main" id="{FC010F94-452A-FA6E-753F-B9C9EAAA48CB}"/>
              </a:ext>
            </a:extLst>
          </p:cNvPr>
          <p:cNvGrpSpPr/>
          <p:nvPr/>
        </p:nvGrpSpPr>
        <p:grpSpPr>
          <a:xfrm>
            <a:off x="3644619" y="4306269"/>
            <a:ext cx="507028" cy="463019"/>
            <a:chOff x="6595519" y="4425303"/>
            <a:chExt cx="507028" cy="432159"/>
          </a:xfrm>
        </p:grpSpPr>
        <p:cxnSp>
          <p:nvCxnSpPr>
            <p:cNvPr id="51" name="Elbow Connector 50">
              <a:extLst>
                <a:ext uri="{FF2B5EF4-FFF2-40B4-BE49-F238E27FC236}">
                  <a16:creationId xmlns:a16="http://schemas.microsoft.com/office/drawing/2014/main" id="{BCAFD476-42FA-CEC2-C1D7-06AB8DA40666}"/>
                </a:ext>
              </a:extLst>
            </p:cNvPr>
            <p:cNvCxnSpPr>
              <a:cxnSpLocks/>
            </p:cNvCxnSpPr>
            <p:nvPr/>
          </p:nvCxnSpPr>
          <p:spPr>
            <a:xfrm flipV="1">
              <a:off x="6608771" y="4425303"/>
              <a:ext cx="493776" cy="249092"/>
            </a:xfrm>
            <a:prstGeom prst="bentConnector3">
              <a:avLst>
                <a:gd name="adj1" fmla="val 100574"/>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cxnSp>
          <p:nvCxnSpPr>
            <p:cNvPr id="52" name="Düz Bağlayıcı 440">
              <a:extLst>
                <a:ext uri="{FF2B5EF4-FFF2-40B4-BE49-F238E27FC236}">
                  <a16:creationId xmlns:a16="http://schemas.microsoft.com/office/drawing/2014/main" id="{AB07554A-7FD5-BCD5-87C6-73618621CAF9}"/>
                </a:ext>
              </a:extLst>
            </p:cNvPr>
            <p:cNvCxnSpPr>
              <a:cxnSpLocks/>
            </p:cNvCxnSpPr>
            <p:nvPr/>
          </p:nvCxnSpPr>
          <p:spPr>
            <a:xfrm flipV="1">
              <a:off x="6595519" y="4686768"/>
              <a:ext cx="0" cy="170694"/>
            </a:xfrm>
            <a:prstGeom prst="line">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grpSp>
      <p:grpSp>
        <p:nvGrpSpPr>
          <p:cNvPr id="53" name="Group 52">
            <a:extLst>
              <a:ext uri="{FF2B5EF4-FFF2-40B4-BE49-F238E27FC236}">
                <a16:creationId xmlns:a16="http://schemas.microsoft.com/office/drawing/2014/main" id="{D85B31E2-D296-576F-722D-042780080973}"/>
              </a:ext>
            </a:extLst>
          </p:cNvPr>
          <p:cNvGrpSpPr/>
          <p:nvPr/>
        </p:nvGrpSpPr>
        <p:grpSpPr>
          <a:xfrm>
            <a:off x="4653587" y="2418486"/>
            <a:ext cx="493776" cy="322267"/>
            <a:chOff x="6599377" y="4542799"/>
            <a:chExt cx="493776" cy="300793"/>
          </a:xfrm>
        </p:grpSpPr>
        <p:cxnSp>
          <p:nvCxnSpPr>
            <p:cNvPr id="54" name="Elbow Connector 53">
              <a:extLst>
                <a:ext uri="{FF2B5EF4-FFF2-40B4-BE49-F238E27FC236}">
                  <a16:creationId xmlns:a16="http://schemas.microsoft.com/office/drawing/2014/main" id="{24233A63-FB61-D757-2EA0-202A9B3FB2D9}"/>
                </a:ext>
              </a:extLst>
            </p:cNvPr>
            <p:cNvCxnSpPr>
              <a:cxnSpLocks/>
            </p:cNvCxnSpPr>
            <p:nvPr/>
          </p:nvCxnSpPr>
          <p:spPr>
            <a:xfrm flipV="1">
              <a:off x="6599377" y="4542799"/>
              <a:ext cx="493776" cy="170692"/>
            </a:xfrm>
            <a:prstGeom prst="bentConnector3">
              <a:avLst>
                <a:gd name="adj1" fmla="val 100574"/>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cxnSp>
          <p:nvCxnSpPr>
            <p:cNvPr id="55" name="Düz Bağlayıcı 440">
              <a:extLst>
                <a:ext uri="{FF2B5EF4-FFF2-40B4-BE49-F238E27FC236}">
                  <a16:creationId xmlns:a16="http://schemas.microsoft.com/office/drawing/2014/main" id="{638D9AFC-6908-1837-1590-81FE53C635BA}"/>
                </a:ext>
              </a:extLst>
            </p:cNvPr>
            <p:cNvCxnSpPr>
              <a:cxnSpLocks/>
            </p:cNvCxnSpPr>
            <p:nvPr/>
          </p:nvCxnSpPr>
          <p:spPr>
            <a:xfrm flipV="1">
              <a:off x="6599377" y="4715572"/>
              <a:ext cx="0" cy="128020"/>
            </a:xfrm>
            <a:prstGeom prst="line">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grpSp>
      <p:grpSp>
        <p:nvGrpSpPr>
          <p:cNvPr id="57" name="Group 56">
            <a:extLst>
              <a:ext uri="{FF2B5EF4-FFF2-40B4-BE49-F238E27FC236}">
                <a16:creationId xmlns:a16="http://schemas.microsoft.com/office/drawing/2014/main" id="{413B03D0-2329-68E5-CB26-2E290E436B54}"/>
              </a:ext>
            </a:extLst>
          </p:cNvPr>
          <p:cNvGrpSpPr/>
          <p:nvPr/>
        </p:nvGrpSpPr>
        <p:grpSpPr>
          <a:xfrm>
            <a:off x="3650660" y="2407238"/>
            <a:ext cx="493776" cy="322267"/>
            <a:chOff x="6599377" y="4542799"/>
            <a:chExt cx="493776" cy="300793"/>
          </a:xfrm>
        </p:grpSpPr>
        <p:cxnSp>
          <p:nvCxnSpPr>
            <p:cNvPr id="58" name="Elbow Connector 57">
              <a:extLst>
                <a:ext uri="{FF2B5EF4-FFF2-40B4-BE49-F238E27FC236}">
                  <a16:creationId xmlns:a16="http://schemas.microsoft.com/office/drawing/2014/main" id="{76655F1A-3D65-BA25-82B0-74BEA1244A4B}"/>
                </a:ext>
              </a:extLst>
            </p:cNvPr>
            <p:cNvCxnSpPr>
              <a:cxnSpLocks/>
            </p:cNvCxnSpPr>
            <p:nvPr/>
          </p:nvCxnSpPr>
          <p:spPr>
            <a:xfrm flipV="1">
              <a:off x="6599377" y="4542799"/>
              <a:ext cx="493776" cy="170692"/>
            </a:xfrm>
            <a:prstGeom prst="bentConnector3">
              <a:avLst>
                <a:gd name="adj1" fmla="val 100574"/>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cxnSp>
          <p:nvCxnSpPr>
            <p:cNvPr id="59" name="Düz Bağlayıcı 440">
              <a:extLst>
                <a:ext uri="{FF2B5EF4-FFF2-40B4-BE49-F238E27FC236}">
                  <a16:creationId xmlns:a16="http://schemas.microsoft.com/office/drawing/2014/main" id="{C153D4D7-8879-D5F5-D757-AB57ECC1CB0B}"/>
                </a:ext>
              </a:extLst>
            </p:cNvPr>
            <p:cNvCxnSpPr>
              <a:cxnSpLocks/>
            </p:cNvCxnSpPr>
            <p:nvPr/>
          </p:nvCxnSpPr>
          <p:spPr>
            <a:xfrm flipV="1">
              <a:off x="6599377" y="4715572"/>
              <a:ext cx="0" cy="128020"/>
            </a:xfrm>
            <a:prstGeom prst="line">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grpSp>
      <p:cxnSp>
        <p:nvCxnSpPr>
          <p:cNvPr id="61" name="Düz Bağlayıcı 440">
            <a:extLst>
              <a:ext uri="{FF2B5EF4-FFF2-40B4-BE49-F238E27FC236}">
                <a16:creationId xmlns:a16="http://schemas.microsoft.com/office/drawing/2014/main" id="{F7FDE862-73AD-9A6C-F7F6-D5E05DF312ED}"/>
              </a:ext>
            </a:extLst>
          </p:cNvPr>
          <p:cNvCxnSpPr>
            <a:cxnSpLocks/>
          </p:cNvCxnSpPr>
          <p:nvPr/>
        </p:nvCxnSpPr>
        <p:spPr>
          <a:xfrm flipV="1">
            <a:off x="4154316" y="2858703"/>
            <a:ext cx="0" cy="1606482"/>
          </a:xfrm>
          <a:prstGeom prst="line">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cxnSp>
        <p:nvCxnSpPr>
          <p:cNvPr id="66" name="Düz Bağlayıcı 440">
            <a:extLst>
              <a:ext uri="{FF2B5EF4-FFF2-40B4-BE49-F238E27FC236}">
                <a16:creationId xmlns:a16="http://schemas.microsoft.com/office/drawing/2014/main" id="{A2F24DEA-2800-B3F4-B15A-1467579503BC}"/>
              </a:ext>
            </a:extLst>
          </p:cNvPr>
          <p:cNvCxnSpPr>
            <a:cxnSpLocks/>
          </p:cNvCxnSpPr>
          <p:nvPr/>
        </p:nvCxnSpPr>
        <p:spPr>
          <a:xfrm flipV="1">
            <a:off x="5150012" y="2845451"/>
            <a:ext cx="0" cy="1606482"/>
          </a:xfrm>
          <a:prstGeom prst="line">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grpSp>
        <p:nvGrpSpPr>
          <p:cNvPr id="78" name="Group 77">
            <a:extLst>
              <a:ext uri="{FF2B5EF4-FFF2-40B4-BE49-F238E27FC236}">
                <a16:creationId xmlns:a16="http://schemas.microsoft.com/office/drawing/2014/main" id="{F859A1CD-1406-3568-9D3C-B63E1ACEDEB7}"/>
              </a:ext>
            </a:extLst>
          </p:cNvPr>
          <p:cNvGrpSpPr/>
          <p:nvPr/>
        </p:nvGrpSpPr>
        <p:grpSpPr>
          <a:xfrm>
            <a:off x="3496479" y="2814632"/>
            <a:ext cx="1814214" cy="1475903"/>
            <a:chOff x="3496479" y="2814632"/>
            <a:chExt cx="1814214" cy="1475903"/>
          </a:xfrm>
        </p:grpSpPr>
        <p:sp>
          <p:nvSpPr>
            <p:cNvPr id="161" name="Oval 160">
              <a:extLst>
                <a:ext uri="{FF2B5EF4-FFF2-40B4-BE49-F238E27FC236}">
                  <a16:creationId xmlns:a16="http://schemas.microsoft.com/office/drawing/2014/main" id="{5E3897D0-A192-5109-4EFD-AD779112961C}"/>
                </a:ext>
              </a:extLst>
            </p:cNvPr>
            <p:cNvSpPr/>
            <p:nvPr/>
          </p:nvSpPr>
          <p:spPr>
            <a:xfrm rot="10800000">
              <a:off x="3496479" y="2814632"/>
              <a:ext cx="315870" cy="322761"/>
            </a:xfrm>
            <a:prstGeom prst="ellipse">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sp>
          <p:nvSpPr>
            <p:cNvPr id="167" name="Oval 166">
              <a:extLst>
                <a:ext uri="{FF2B5EF4-FFF2-40B4-BE49-F238E27FC236}">
                  <a16:creationId xmlns:a16="http://schemas.microsoft.com/office/drawing/2014/main" id="{B0559CDA-06AE-B058-0E03-478B76A59EC2}"/>
                </a:ext>
              </a:extLst>
            </p:cNvPr>
            <p:cNvSpPr/>
            <p:nvPr/>
          </p:nvSpPr>
          <p:spPr>
            <a:xfrm rot="10800000">
              <a:off x="3496479" y="3577215"/>
              <a:ext cx="315870" cy="322761"/>
            </a:xfrm>
            <a:prstGeom prst="ellipse">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sp>
          <p:nvSpPr>
            <p:cNvPr id="178" name="Oval 177">
              <a:extLst>
                <a:ext uri="{FF2B5EF4-FFF2-40B4-BE49-F238E27FC236}">
                  <a16:creationId xmlns:a16="http://schemas.microsoft.com/office/drawing/2014/main" id="{5CE1F332-C115-6C81-9CB8-0B192A955B21}"/>
                </a:ext>
              </a:extLst>
            </p:cNvPr>
            <p:cNvSpPr/>
            <p:nvPr/>
          </p:nvSpPr>
          <p:spPr>
            <a:xfrm rot="10800000">
              <a:off x="3497878" y="3965885"/>
              <a:ext cx="315870" cy="322761"/>
            </a:xfrm>
            <a:prstGeom prst="ellipse">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sp>
          <p:nvSpPr>
            <p:cNvPr id="16" name="Oval 15">
              <a:extLst>
                <a:ext uri="{FF2B5EF4-FFF2-40B4-BE49-F238E27FC236}">
                  <a16:creationId xmlns:a16="http://schemas.microsoft.com/office/drawing/2014/main" id="{741C1BE6-45DE-B657-9688-806ACE600F99}"/>
                </a:ext>
              </a:extLst>
            </p:cNvPr>
            <p:cNvSpPr/>
            <p:nvPr/>
          </p:nvSpPr>
          <p:spPr>
            <a:xfrm rot="10800000">
              <a:off x="4492126" y="2816521"/>
              <a:ext cx="315870" cy="322761"/>
            </a:xfrm>
            <a:prstGeom prst="ellipse">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sp>
          <p:nvSpPr>
            <p:cNvPr id="18" name="Oval 17">
              <a:extLst>
                <a:ext uri="{FF2B5EF4-FFF2-40B4-BE49-F238E27FC236}">
                  <a16:creationId xmlns:a16="http://schemas.microsoft.com/office/drawing/2014/main" id="{3340E741-D930-F5C9-BA38-D858E8E50128}"/>
                </a:ext>
              </a:extLst>
            </p:cNvPr>
            <p:cNvSpPr/>
            <p:nvPr/>
          </p:nvSpPr>
          <p:spPr>
            <a:xfrm rot="10800000">
              <a:off x="4492126" y="3579104"/>
              <a:ext cx="315870" cy="322761"/>
            </a:xfrm>
            <a:prstGeom prst="ellipse">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sp>
          <p:nvSpPr>
            <p:cNvPr id="19" name="Oval 18">
              <a:extLst>
                <a:ext uri="{FF2B5EF4-FFF2-40B4-BE49-F238E27FC236}">
                  <a16:creationId xmlns:a16="http://schemas.microsoft.com/office/drawing/2014/main" id="{CAA34FAF-4557-1CFA-BF27-BB38C7B896A2}"/>
                </a:ext>
              </a:extLst>
            </p:cNvPr>
            <p:cNvSpPr/>
            <p:nvPr/>
          </p:nvSpPr>
          <p:spPr>
            <a:xfrm rot="10800000">
              <a:off x="4493525" y="3967774"/>
              <a:ext cx="315870" cy="322761"/>
            </a:xfrm>
            <a:prstGeom prst="ellipse">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sp>
          <p:nvSpPr>
            <p:cNvPr id="62" name="Oval 61">
              <a:extLst>
                <a:ext uri="{FF2B5EF4-FFF2-40B4-BE49-F238E27FC236}">
                  <a16:creationId xmlns:a16="http://schemas.microsoft.com/office/drawing/2014/main" id="{DB284D30-8CDB-8712-FCA1-A0546D74BAB4}"/>
                </a:ext>
              </a:extLst>
            </p:cNvPr>
            <p:cNvSpPr/>
            <p:nvPr/>
          </p:nvSpPr>
          <p:spPr>
            <a:xfrm rot="10800000">
              <a:off x="3993870" y="2816935"/>
              <a:ext cx="315870" cy="322761"/>
            </a:xfrm>
            <a:prstGeom prst="ellipse">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sp>
          <p:nvSpPr>
            <p:cNvPr id="63" name="Oval 62">
              <a:extLst>
                <a:ext uri="{FF2B5EF4-FFF2-40B4-BE49-F238E27FC236}">
                  <a16:creationId xmlns:a16="http://schemas.microsoft.com/office/drawing/2014/main" id="{B8758E6E-A15F-2BED-F881-F64DCE0F6471}"/>
                </a:ext>
              </a:extLst>
            </p:cNvPr>
            <p:cNvSpPr/>
            <p:nvPr/>
          </p:nvSpPr>
          <p:spPr>
            <a:xfrm rot="10800000">
              <a:off x="3993870" y="3579518"/>
              <a:ext cx="315870" cy="322761"/>
            </a:xfrm>
            <a:prstGeom prst="ellipse">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sp>
          <p:nvSpPr>
            <p:cNvPr id="64" name="Oval 63">
              <a:extLst>
                <a:ext uri="{FF2B5EF4-FFF2-40B4-BE49-F238E27FC236}">
                  <a16:creationId xmlns:a16="http://schemas.microsoft.com/office/drawing/2014/main" id="{61E96F88-BF39-FDC1-E0B7-6F722EC66652}"/>
                </a:ext>
              </a:extLst>
            </p:cNvPr>
            <p:cNvSpPr/>
            <p:nvPr/>
          </p:nvSpPr>
          <p:spPr>
            <a:xfrm rot="10800000">
              <a:off x="3999127" y="3964330"/>
              <a:ext cx="315870" cy="322761"/>
            </a:xfrm>
            <a:prstGeom prst="ellipse">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sp>
          <p:nvSpPr>
            <p:cNvPr id="67" name="Oval 66">
              <a:extLst>
                <a:ext uri="{FF2B5EF4-FFF2-40B4-BE49-F238E27FC236}">
                  <a16:creationId xmlns:a16="http://schemas.microsoft.com/office/drawing/2014/main" id="{B6E43910-F3A4-43A5-9636-1AECE3EC5560}"/>
                </a:ext>
              </a:extLst>
            </p:cNvPr>
            <p:cNvSpPr/>
            <p:nvPr/>
          </p:nvSpPr>
          <p:spPr>
            <a:xfrm rot="10800000">
              <a:off x="4989566" y="2816935"/>
              <a:ext cx="315870" cy="322761"/>
            </a:xfrm>
            <a:prstGeom prst="ellipse">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sp>
          <p:nvSpPr>
            <p:cNvPr id="68" name="Oval 67">
              <a:extLst>
                <a:ext uri="{FF2B5EF4-FFF2-40B4-BE49-F238E27FC236}">
                  <a16:creationId xmlns:a16="http://schemas.microsoft.com/office/drawing/2014/main" id="{9652FA8A-2C63-4608-12F6-BAEB568EAB9A}"/>
                </a:ext>
              </a:extLst>
            </p:cNvPr>
            <p:cNvSpPr/>
            <p:nvPr/>
          </p:nvSpPr>
          <p:spPr>
            <a:xfrm rot="10800000">
              <a:off x="4989566" y="3579518"/>
              <a:ext cx="315870" cy="322761"/>
            </a:xfrm>
            <a:prstGeom prst="ellipse">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sp>
          <p:nvSpPr>
            <p:cNvPr id="69" name="Oval 68">
              <a:extLst>
                <a:ext uri="{FF2B5EF4-FFF2-40B4-BE49-F238E27FC236}">
                  <a16:creationId xmlns:a16="http://schemas.microsoft.com/office/drawing/2014/main" id="{89A500D3-01ED-8A1D-3F8A-BFD01D56B505}"/>
                </a:ext>
              </a:extLst>
            </p:cNvPr>
            <p:cNvSpPr/>
            <p:nvPr/>
          </p:nvSpPr>
          <p:spPr>
            <a:xfrm rot="10800000">
              <a:off x="4994823" y="3964330"/>
              <a:ext cx="315870" cy="322761"/>
            </a:xfrm>
            <a:prstGeom prst="ellipse">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2">
                    <a:lumMod val="60000"/>
                    <a:lumOff val="40000"/>
                  </a:schemeClr>
                </a:solidFill>
              </a:endParaRPr>
            </a:p>
          </p:txBody>
        </p:sp>
      </p:grpSp>
      <p:grpSp>
        <p:nvGrpSpPr>
          <p:cNvPr id="208" name="Group 207">
            <a:extLst>
              <a:ext uri="{FF2B5EF4-FFF2-40B4-BE49-F238E27FC236}">
                <a16:creationId xmlns:a16="http://schemas.microsoft.com/office/drawing/2014/main" id="{99E72D39-A9FF-FB53-4958-D26E75ECB397}"/>
              </a:ext>
            </a:extLst>
          </p:cNvPr>
          <p:cNvGrpSpPr/>
          <p:nvPr/>
        </p:nvGrpSpPr>
        <p:grpSpPr>
          <a:xfrm>
            <a:off x="4357588" y="3204432"/>
            <a:ext cx="582349" cy="1045916"/>
            <a:chOff x="6794027" y="2572614"/>
            <a:chExt cx="582349" cy="1045916"/>
          </a:xfrm>
        </p:grpSpPr>
        <p:sp>
          <p:nvSpPr>
            <p:cNvPr id="210" name="TextBox 209">
              <a:extLst>
                <a:ext uri="{FF2B5EF4-FFF2-40B4-BE49-F238E27FC236}">
                  <a16:creationId xmlns:a16="http://schemas.microsoft.com/office/drawing/2014/main" id="{664E6DDF-05A9-4C15-7590-7A784E2D39A2}"/>
                </a:ext>
              </a:extLst>
            </p:cNvPr>
            <p:cNvSpPr txBox="1"/>
            <p:nvPr/>
          </p:nvSpPr>
          <p:spPr>
            <a:xfrm rot="16200000">
              <a:off x="6531936" y="2910906"/>
              <a:ext cx="893514" cy="369332"/>
            </a:xfrm>
            <a:prstGeom prst="rect">
              <a:avLst/>
            </a:prstGeom>
            <a:noFill/>
          </p:spPr>
          <p:txBody>
            <a:bodyPr wrap="square" rtlCol="0">
              <a:spAutoFit/>
            </a:bodyPr>
            <a:lstStyle/>
            <a:p>
              <a:pPr algn="ctr"/>
              <a:r>
                <a:rPr lang="en-US" b="1" dirty="0">
                  <a:ln w="9525">
                    <a:solidFill>
                      <a:schemeClr val="tx1"/>
                    </a:solidFill>
                    <a:prstDash val="solid"/>
                  </a:ln>
                  <a:solidFill>
                    <a:schemeClr val="bg1"/>
                  </a:solidFill>
                  <a:effectLst>
                    <a:glow rad="101600">
                      <a:schemeClr val="tx1">
                        <a:alpha val="60000"/>
                      </a:schemeClr>
                    </a:glow>
                    <a:outerShdw blurRad="12700" dist="38100" dir="2700000" algn="tl" rotWithShape="0">
                      <a:schemeClr val="accent5">
                        <a:lumMod val="60000"/>
                        <a:lumOff val="40000"/>
                      </a:schemeClr>
                    </a:outerShdw>
                  </a:effectLst>
                </a:rPr>
                <a:t>Victim </a:t>
              </a:r>
            </a:p>
          </p:txBody>
        </p:sp>
        <p:sp>
          <p:nvSpPr>
            <p:cNvPr id="211" name="TextBox 210">
              <a:extLst>
                <a:ext uri="{FF2B5EF4-FFF2-40B4-BE49-F238E27FC236}">
                  <a16:creationId xmlns:a16="http://schemas.microsoft.com/office/drawing/2014/main" id="{E5B5C42C-C969-8DF4-0293-0B707521E5AE}"/>
                </a:ext>
              </a:extLst>
            </p:cNvPr>
            <p:cNvSpPr txBox="1"/>
            <p:nvPr/>
          </p:nvSpPr>
          <p:spPr>
            <a:xfrm rot="16200000">
              <a:off x="6668752" y="2910906"/>
              <a:ext cx="1045916" cy="369332"/>
            </a:xfrm>
            <a:prstGeom prst="rect">
              <a:avLst/>
            </a:prstGeom>
            <a:noFill/>
          </p:spPr>
          <p:txBody>
            <a:bodyPr wrap="square" rtlCol="0">
              <a:spAutoFit/>
            </a:bodyPr>
            <a:lstStyle/>
            <a:p>
              <a:pPr algn="ctr"/>
              <a:r>
                <a:rPr lang="en-US" b="1" dirty="0">
                  <a:ln w="9525">
                    <a:solidFill>
                      <a:schemeClr val="tx1"/>
                    </a:solidFill>
                    <a:prstDash val="solid"/>
                  </a:ln>
                  <a:solidFill>
                    <a:schemeClr val="bg1"/>
                  </a:solidFill>
                  <a:effectLst>
                    <a:glow rad="101600">
                      <a:schemeClr val="tx1">
                        <a:alpha val="60000"/>
                      </a:schemeClr>
                    </a:glow>
                    <a:outerShdw blurRad="12700" dist="38100" dir="2700000" algn="tl" rotWithShape="0">
                      <a:schemeClr val="accent5">
                        <a:lumMod val="60000"/>
                        <a:lumOff val="40000"/>
                      </a:schemeClr>
                    </a:outerShdw>
                  </a:effectLst>
                </a:rPr>
                <a:t>Column</a:t>
              </a:r>
            </a:p>
          </p:txBody>
        </p:sp>
      </p:grpSp>
      <p:grpSp>
        <p:nvGrpSpPr>
          <p:cNvPr id="212" name="Group 211">
            <a:extLst>
              <a:ext uri="{FF2B5EF4-FFF2-40B4-BE49-F238E27FC236}">
                <a16:creationId xmlns:a16="http://schemas.microsoft.com/office/drawing/2014/main" id="{96CAF68D-6A74-979A-84EF-67D41E1CB586}"/>
              </a:ext>
            </a:extLst>
          </p:cNvPr>
          <p:cNvGrpSpPr/>
          <p:nvPr/>
        </p:nvGrpSpPr>
        <p:grpSpPr>
          <a:xfrm>
            <a:off x="3847703" y="3241802"/>
            <a:ext cx="582349" cy="1045916"/>
            <a:chOff x="6794027" y="2572614"/>
            <a:chExt cx="582349" cy="1045916"/>
          </a:xfrm>
        </p:grpSpPr>
        <p:sp>
          <p:nvSpPr>
            <p:cNvPr id="213" name="TextBox 212">
              <a:extLst>
                <a:ext uri="{FF2B5EF4-FFF2-40B4-BE49-F238E27FC236}">
                  <a16:creationId xmlns:a16="http://schemas.microsoft.com/office/drawing/2014/main" id="{4EA60E21-FD2F-75DD-F7C8-EA4A00A84BF9}"/>
                </a:ext>
              </a:extLst>
            </p:cNvPr>
            <p:cNvSpPr txBox="1"/>
            <p:nvPr/>
          </p:nvSpPr>
          <p:spPr>
            <a:xfrm rot="16200000">
              <a:off x="6531936" y="2910906"/>
              <a:ext cx="893514" cy="369332"/>
            </a:xfrm>
            <a:prstGeom prst="rect">
              <a:avLst/>
            </a:prstGeom>
            <a:noFill/>
          </p:spPr>
          <p:txBody>
            <a:bodyPr wrap="square" rtlCol="0">
              <a:spAutoFit/>
            </a:bodyPr>
            <a:lstStyle/>
            <a:p>
              <a:pPr algn="ctr"/>
              <a:r>
                <a:rPr lang="en-US" b="1" dirty="0">
                  <a:ln w="9525">
                    <a:solidFill>
                      <a:schemeClr val="tx1"/>
                    </a:solidFill>
                    <a:prstDash val="solid"/>
                  </a:ln>
                  <a:solidFill>
                    <a:schemeClr val="bg1"/>
                  </a:solidFill>
                  <a:effectLst>
                    <a:glow rad="101600">
                      <a:schemeClr val="tx1">
                        <a:alpha val="60000"/>
                      </a:schemeClr>
                    </a:glow>
                    <a:outerShdw blurRad="12700" dist="38100" dir="2700000" algn="tl" rotWithShape="0">
                      <a:schemeClr val="accent5">
                        <a:lumMod val="60000"/>
                        <a:lumOff val="40000"/>
                      </a:schemeClr>
                    </a:outerShdw>
                  </a:effectLst>
                </a:rPr>
                <a:t>Victim </a:t>
              </a:r>
            </a:p>
          </p:txBody>
        </p:sp>
        <p:sp>
          <p:nvSpPr>
            <p:cNvPr id="214" name="TextBox 213">
              <a:extLst>
                <a:ext uri="{FF2B5EF4-FFF2-40B4-BE49-F238E27FC236}">
                  <a16:creationId xmlns:a16="http://schemas.microsoft.com/office/drawing/2014/main" id="{C78B7296-49CC-1E3C-C126-D215B47A39AD}"/>
                </a:ext>
              </a:extLst>
            </p:cNvPr>
            <p:cNvSpPr txBox="1"/>
            <p:nvPr/>
          </p:nvSpPr>
          <p:spPr>
            <a:xfrm rot="16200000">
              <a:off x="6668752" y="2910906"/>
              <a:ext cx="1045916" cy="369332"/>
            </a:xfrm>
            <a:prstGeom prst="rect">
              <a:avLst/>
            </a:prstGeom>
            <a:noFill/>
          </p:spPr>
          <p:txBody>
            <a:bodyPr wrap="square" rtlCol="0">
              <a:spAutoFit/>
            </a:bodyPr>
            <a:lstStyle/>
            <a:p>
              <a:pPr algn="ctr"/>
              <a:r>
                <a:rPr lang="en-US" b="1" dirty="0">
                  <a:ln w="9525">
                    <a:solidFill>
                      <a:schemeClr val="tx1"/>
                    </a:solidFill>
                    <a:prstDash val="solid"/>
                  </a:ln>
                  <a:solidFill>
                    <a:schemeClr val="bg1"/>
                  </a:solidFill>
                  <a:effectLst>
                    <a:glow rad="101600">
                      <a:schemeClr val="tx1">
                        <a:alpha val="60000"/>
                      </a:schemeClr>
                    </a:glow>
                    <a:outerShdw blurRad="12700" dist="38100" dir="2700000" algn="tl" rotWithShape="0">
                      <a:schemeClr val="accent5">
                        <a:lumMod val="60000"/>
                        <a:lumOff val="40000"/>
                      </a:schemeClr>
                    </a:outerShdw>
                  </a:effectLst>
                </a:rPr>
                <a:t>Column</a:t>
              </a:r>
            </a:p>
          </p:txBody>
        </p:sp>
      </p:grpSp>
      <p:grpSp>
        <p:nvGrpSpPr>
          <p:cNvPr id="216" name="Group 215">
            <a:extLst>
              <a:ext uri="{FF2B5EF4-FFF2-40B4-BE49-F238E27FC236}">
                <a16:creationId xmlns:a16="http://schemas.microsoft.com/office/drawing/2014/main" id="{302FA348-E7BD-4472-980F-EA412F9C410D}"/>
              </a:ext>
            </a:extLst>
          </p:cNvPr>
          <p:cNvGrpSpPr/>
          <p:nvPr/>
        </p:nvGrpSpPr>
        <p:grpSpPr>
          <a:xfrm>
            <a:off x="3352800" y="3232393"/>
            <a:ext cx="582349" cy="1045916"/>
            <a:chOff x="6794027" y="2572614"/>
            <a:chExt cx="582349" cy="1045916"/>
          </a:xfrm>
        </p:grpSpPr>
        <p:sp>
          <p:nvSpPr>
            <p:cNvPr id="217" name="TextBox 216">
              <a:extLst>
                <a:ext uri="{FF2B5EF4-FFF2-40B4-BE49-F238E27FC236}">
                  <a16:creationId xmlns:a16="http://schemas.microsoft.com/office/drawing/2014/main" id="{3BF84575-E7B3-A106-ACD6-27FBEEBEC99C}"/>
                </a:ext>
              </a:extLst>
            </p:cNvPr>
            <p:cNvSpPr txBox="1"/>
            <p:nvPr/>
          </p:nvSpPr>
          <p:spPr>
            <a:xfrm rot="16200000">
              <a:off x="6531936" y="2910906"/>
              <a:ext cx="893514" cy="369332"/>
            </a:xfrm>
            <a:prstGeom prst="rect">
              <a:avLst/>
            </a:prstGeom>
            <a:noFill/>
          </p:spPr>
          <p:txBody>
            <a:bodyPr wrap="square" rtlCol="0">
              <a:spAutoFit/>
            </a:bodyPr>
            <a:lstStyle/>
            <a:p>
              <a:pPr algn="ctr"/>
              <a:r>
                <a:rPr lang="en-US" b="1" dirty="0">
                  <a:ln w="9525">
                    <a:solidFill>
                      <a:schemeClr val="tx1"/>
                    </a:solidFill>
                    <a:prstDash val="solid"/>
                  </a:ln>
                  <a:solidFill>
                    <a:schemeClr val="bg1"/>
                  </a:solidFill>
                  <a:effectLst>
                    <a:glow rad="101600">
                      <a:schemeClr val="tx1">
                        <a:alpha val="60000"/>
                      </a:schemeClr>
                    </a:glow>
                    <a:outerShdw blurRad="12700" dist="38100" dir="2700000" algn="tl" rotWithShape="0">
                      <a:schemeClr val="accent5">
                        <a:lumMod val="60000"/>
                        <a:lumOff val="40000"/>
                      </a:schemeClr>
                    </a:outerShdw>
                  </a:effectLst>
                </a:rPr>
                <a:t>Victim </a:t>
              </a:r>
            </a:p>
          </p:txBody>
        </p:sp>
        <p:sp>
          <p:nvSpPr>
            <p:cNvPr id="218" name="TextBox 217">
              <a:extLst>
                <a:ext uri="{FF2B5EF4-FFF2-40B4-BE49-F238E27FC236}">
                  <a16:creationId xmlns:a16="http://schemas.microsoft.com/office/drawing/2014/main" id="{937E8F3A-8551-B463-E5B6-F0AE3B718595}"/>
                </a:ext>
              </a:extLst>
            </p:cNvPr>
            <p:cNvSpPr txBox="1"/>
            <p:nvPr/>
          </p:nvSpPr>
          <p:spPr>
            <a:xfrm rot="16200000">
              <a:off x="6668752" y="2910906"/>
              <a:ext cx="1045916" cy="369332"/>
            </a:xfrm>
            <a:prstGeom prst="rect">
              <a:avLst/>
            </a:prstGeom>
            <a:noFill/>
          </p:spPr>
          <p:txBody>
            <a:bodyPr wrap="square" rtlCol="0">
              <a:spAutoFit/>
            </a:bodyPr>
            <a:lstStyle/>
            <a:p>
              <a:pPr algn="ctr"/>
              <a:r>
                <a:rPr lang="en-US" b="1" dirty="0">
                  <a:ln w="9525">
                    <a:solidFill>
                      <a:schemeClr val="tx1"/>
                    </a:solidFill>
                    <a:prstDash val="solid"/>
                  </a:ln>
                  <a:solidFill>
                    <a:schemeClr val="bg1"/>
                  </a:solidFill>
                  <a:effectLst>
                    <a:glow rad="101600">
                      <a:schemeClr val="tx1">
                        <a:alpha val="60000"/>
                      </a:schemeClr>
                    </a:glow>
                    <a:outerShdw blurRad="12700" dist="38100" dir="2700000" algn="tl" rotWithShape="0">
                      <a:schemeClr val="accent5">
                        <a:lumMod val="60000"/>
                        <a:lumOff val="40000"/>
                      </a:schemeClr>
                    </a:outerShdw>
                  </a:effectLst>
                </a:rPr>
                <a:t>Column</a:t>
              </a:r>
            </a:p>
          </p:txBody>
        </p:sp>
      </p:grpSp>
      <p:grpSp>
        <p:nvGrpSpPr>
          <p:cNvPr id="219" name="Group 218">
            <a:extLst>
              <a:ext uri="{FF2B5EF4-FFF2-40B4-BE49-F238E27FC236}">
                <a16:creationId xmlns:a16="http://schemas.microsoft.com/office/drawing/2014/main" id="{BC27C523-4B31-A0C1-C25C-49EBD0F0DC89}"/>
              </a:ext>
            </a:extLst>
          </p:cNvPr>
          <p:cNvGrpSpPr/>
          <p:nvPr/>
        </p:nvGrpSpPr>
        <p:grpSpPr>
          <a:xfrm>
            <a:off x="4361397" y="4643922"/>
            <a:ext cx="582349" cy="1045916"/>
            <a:chOff x="6794027" y="2572614"/>
            <a:chExt cx="582349" cy="1045916"/>
          </a:xfrm>
        </p:grpSpPr>
        <p:sp>
          <p:nvSpPr>
            <p:cNvPr id="220" name="TextBox 219">
              <a:extLst>
                <a:ext uri="{FF2B5EF4-FFF2-40B4-BE49-F238E27FC236}">
                  <a16:creationId xmlns:a16="http://schemas.microsoft.com/office/drawing/2014/main" id="{7ABD61B7-63C0-6510-DC74-A6981B3166EF}"/>
                </a:ext>
              </a:extLst>
            </p:cNvPr>
            <p:cNvSpPr txBox="1"/>
            <p:nvPr/>
          </p:nvSpPr>
          <p:spPr>
            <a:xfrm rot="16200000">
              <a:off x="6531936" y="2910906"/>
              <a:ext cx="893514" cy="369332"/>
            </a:xfrm>
            <a:prstGeom prst="rect">
              <a:avLst/>
            </a:prstGeom>
            <a:noFill/>
          </p:spPr>
          <p:txBody>
            <a:bodyPr wrap="square" rtlCol="0">
              <a:spAutoFit/>
            </a:bodyPr>
            <a:lstStyle/>
            <a:p>
              <a:pPr algn="ctr"/>
              <a:r>
                <a:rPr lang="en-US" b="1" dirty="0">
                  <a:ln w="9525">
                    <a:solidFill>
                      <a:schemeClr val="tx1"/>
                    </a:solidFill>
                    <a:prstDash val="solid"/>
                  </a:ln>
                  <a:solidFill>
                    <a:schemeClr val="bg1"/>
                  </a:solidFill>
                  <a:effectLst>
                    <a:glow rad="101600">
                      <a:schemeClr val="tx1">
                        <a:alpha val="60000"/>
                      </a:schemeClr>
                    </a:glow>
                    <a:outerShdw blurRad="12700" dist="38100" dir="2700000" algn="tl" rotWithShape="0">
                      <a:schemeClr val="accent5">
                        <a:lumMod val="60000"/>
                        <a:lumOff val="40000"/>
                      </a:schemeClr>
                    </a:outerShdw>
                  </a:effectLst>
                </a:rPr>
                <a:t>Victim </a:t>
              </a:r>
            </a:p>
          </p:txBody>
        </p:sp>
        <p:sp>
          <p:nvSpPr>
            <p:cNvPr id="221" name="TextBox 220">
              <a:extLst>
                <a:ext uri="{FF2B5EF4-FFF2-40B4-BE49-F238E27FC236}">
                  <a16:creationId xmlns:a16="http://schemas.microsoft.com/office/drawing/2014/main" id="{AF50F4A4-752F-A27F-7436-8D7B9C2F6BBD}"/>
                </a:ext>
              </a:extLst>
            </p:cNvPr>
            <p:cNvSpPr txBox="1"/>
            <p:nvPr/>
          </p:nvSpPr>
          <p:spPr>
            <a:xfrm rot="16200000">
              <a:off x="6668752" y="2910906"/>
              <a:ext cx="1045916" cy="369332"/>
            </a:xfrm>
            <a:prstGeom prst="rect">
              <a:avLst/>
            </a:prstGeom>
            <a:noFill/>
          </p:spPr>
          <p:txBody>
            <a:bodyPr wrap="square" rtlCol="0">
              <a:spAutoFit/>
            </a:bodyPr>
            <a:lstStyle/>
            <a:p>
              <a:pPr algn="ctr"/>
              <a:r>
                <a:rPr lang="en-US" b="1" dirty="0">
                  <a:ln w="9525">
                    <a:solidFill>
                      <a:schemeClr val="tx1"/>
                    </a:solidFill>
                    <a:prstDash val="solid"/>
                  </a:ln>
                  <a:solidFill>
                    <a:schemeClr val="bg1"/>
                  </a:solidFill>
                  <a:effectLst>
                    <a:glow rad="101600">
                      <a:schemeClr val="tx1">
                        <a:alpha val="60000"/>
                      </a:schemeClr>
                    </a:glow>
                    <a:outerShdw blurRad="12700" dist="38100" dir="2700000" algn="tl" rotWithShape="0">
                      <a:schemeClr val="accent5">
                        <a:lumMod val="60000"/>
                        <a:lumOff val="40000"/>
                      </a:schemeClr>
                    </a:outerShdw>
                  </a:effectLst>
                </a:rPr>
                <a:t>Column</a:t>
              </a:r>
            </a:p>
          </p:txBody>
        </p:sp>
      </p:grpSp>
      <p:grpSp>
        <p:nvGrpSpPr>
          <p:cNvPr id="222" name="Group 221">
            <a:extLst>
              <a:ext uri="{FF2B5EF4-FFF2-40B4-BE49-F238E27FC236}">
                <a16:creationId xmlns:a16="http://schemas.microsoft.com/office/drawing/2014/main" id="{7C8A5F16-B0D3-4731-B2A7-18B31F3D03DB}"/>
              </a:ext>
            </a:extLst>
          </p:cNvPr>
          <p:cNvGrpSpPr/>
          <p:nvPr/>
        </p:nvGrpSpPr>
        <p:grpSpPr>
          <a:xfrm>
            <a:off x="3350264" y="4643922"/>
            <a:ext cx="582349" cy="1045916"/>
            <a:chOff x="6794027" y="2572614"/>
            <a:chExt cx="582349" cy="1045916"/>
          </a:xfrm>
        </p:grpSpPr>
        <p:sp>
          <p:nvSpPr>
            <p:cNvPr id="223" name="TextBox 222">
              <a:extLst>
                <a:ext uri="{FF2B5EF4-FFF2-40B4-BE49-F238E27FC236}">
                  <a16:creationId xmlns:a16="http://schemas.microsoft.com/office/drawing/2014/main" id="{205CFD8F-87E6-759B-40EA-71FA38072F0F}"/>
                </a:ext>
              </a:extLst>
            </p:cNvPr>
            <p:cNvSpPr txBox="1"/>
            <p:nvPr/>
          </p:nvSpPr>
          <p:spPr>
            <a:xfrm rot="16200000">
              <a:off x="6531936" y="2910906"/>
              <a:ext cx="893514" cy="369332"/>
            </a:xfrm>
            <a:prstGeom prst="rect">
              <a:avLst/>
            </a:prstGeom>
            <a:noFill/>
          </p:spPr>
          <p:txBody>
            <a:bodyPr wrap="square" rtlCol="0">
              <a:spAutoFit/>
            </a:bodyPr>
            <a:lstStyle/>
            <a:p>
              <a:pPr algn="ctr"/>
              <a:r>
                <a:rPr lang="en-US" b="1" dirty="0">
                  <a:ln w="9525">
                    <a:solidFill>
                      <a:schemeClr val="tx1"/>
                    </a:solidFill>
                    <a:prstDash val="solid"/>
                  </a:ln>
                  <a:solidFill>
                    <a:schemeClr val="bg1"/>
                  </a:solidFill>
                  <a:effectLst>
                    <a:glow rad="101600">
                      <a:schemeClr val="tx1">
                        <a:alpha val="60000"/>
                      </a:schemeClr>
                    </a:glow>
                    <a:outerShdw blurRad="12700" dist="38100" dir="2700000" algn="tl" rotWithShape="0">
                      <a:schemeClr val="accent5">
                        <a:lumMod val="60000"/>
                        <a:lumOff val="40000"/>
                      </a:schemeClr>
                    </a:outerShdw>
                  </a:effectLst>
                </a:rPr>
                <a:t>Victim </a:t>
              </a:r>
            </a:p>
          </p:txBody>
        </p:sp>
        <p:sp>
          <p:nvSpPr>
            <p:cNvPr id="224" name="TextBox 223">
              <a:extLst>
                <a:ext uri="{FF2B5EF4-FFF2-40B4-BE49-F238E27FC236}">
                  <a16:creationId xmlns:a16="http://schemas.microsoft.com/office/drawing/2014/main" id="{E74534B1-18E4-C451-9E59-A7586D3009C1}"/>
                </a:ext>
              </a:extLst>
            </p:cNvPr>
            <p:cNvSpPr txBox="1"/>
            <p:nvPr/>
          </p:nvSpPr>
          <p:spPr>
            <a:xfrm rot="16200000">
              <a:off x="6668752" y="2910906"/>
              <a:ext cx="1045916" cy="369332"/>
            </a:xfrm>
            <a:prstGeom prst="rect">
              <a:avLst/>
            </a:prstGeom>
            <a:noFill/>
          </p:spPr>
          <p:txBody>
            <a:bodyPr wrap="square" rtlCol="0">
              <a:spAutoFit/>
            </a:bodyPr>
            <a:lstStyle/>
            <a:p>
              <a:pPr algn="ctr"/>
              <a:r>
                <a:rPr lang="en-US" b="1" dirty="0">
                  <a:ln w="9525">
                    <a:solidFill>
                      <a:schemeClr val="tx1"/>
                    </a:solidFill>
                    <a:prstDash val="solid"/>
                  </a:ln>
                  <a:solidFill>
                    <a:schemeClr val="bg1"/>
                  </a:solidFill>
                  <a:effectLst>
                    <a:glow rad="101600">
                      <a:schemeClr val="tx1">
                        <a:alpha val="60000"/>
                      </a:schemeClr>
                    </a:glow>
                    <a:outerShdw blurRad="12700" dist="38100" dir="2700000" algn="tl" rotWithShape="0">
                      <a:schemeClr val="accent5">
                        <a:lumMod val="60000"/>
                        <a:lumOff val="40000"/>
                      </a:schemeClr>
                    </a:outerShdw>
                  </a:effectLst>
                </a:rPr>
                <a:t>Column</a:t>
              </a:r>
            </a:p>
          </p:txBody>
        </p:sp>
      </p:grpSp>
      <p:grpSp>
        <p:nvGrpSpPr>
          <p:cNvPr id="225" name="Group 224">
            <a:extLst>
              <a:ext uri="{FF2B5EF4-FFF2-40B4-BE49-F238E27FC236}">
                <a16:creationId xmlns:a16="http://schemas.microsoft.com/office/drawing/2014/main" id="{E1C7B5B0-57AF-C4C3-D6E2-57C9FD12CCBE}"/>
              </a:ext>
            </a:extLst>
          </p:cNvPr>
          <p:cNvGrpSpPr/>
          <p:nvPr/>
        </p:nvGrpSpPr>
        <p:grpSpPr>
          <a:xfrm>
            <a:off x="4858837" y="1444252"/>
            <a:ext cx="582349" cy="1045916"/>
            <a:chOff x="6794027" y="2572614"/>
            <a:chExt cx="582349" cy="1045916"/>
          </a:xfrm>
        </p:grpSpPr>
        <p:sp>
          <p:nvSpPr>
            <p:cNvPr id="226" name="TextBox 225">
              <a:extLst>
                <a:ext uri="{FF2B5EF4-FFF2-40B4-BE49-F238E27FC236}">
                  <a16:creationId xmlns:a16="http://schemas.microsoft.com/office/drawing/2014/main" id="{3225753B-2699-535C-0E7A-ECAD9677D835}"/>
                </a:ext>
              </a:extLst>
            </p:cNvPr>
            <p:cNvSpPr txBox="1"/>
            <p:nvPr/>
          </p:nvSpPr>
          <p:spPr>
            <a:xfrm rot="16200000">
              <a:off x="6531936" y="2910906"/>
              <a:ext cx="893514" cy="369332"/>
            </a:xfrm>
            <a:prstGeom prst="rect">
              <a:avLst/>
            </a:prstGeom>
            <a:noFill/>
          </p:spPr>
          <p:txBody>
            <a:bodyPr wrap="square" rtlCol="0">
              <a:spAutoFit/>
            </a:bodyPr>
            <a:lstStyle/>
            <a:p>
              <a:pPr algn="ctr"/>
              <a:r>
                <a:rPr lang="en-US" b="1" dirty="0">
                  <a:ln w="9525">
                    <a:solidFill>
                      <a:schemeClr val="tx1"/>
                    </a:solidFill>
                    <a:prstDash val="solid"/>
                  </a:ln>
                  <a:solidFill>
                    <a:schemeClr val="bg1"/>
                  </a:solidFill>
                  <a:effectLst>
                    <a:glow rad="101600">
                      <a:schemeClr val="tx1">
                        <a:alpha val="60000"/>
                      </a:schemeClr>
                    </a:glow>
                    <a:outerShdw blurRad="12700" dist="38100" dir="2700000" algn="tl" rotWithShape="0">
                      <a:schemeClr val="accent5">
                        <a:lumMod val="60000"/>
                        <a:lumOff val="40000"/>
                      </a:schemeClr>
                    </a:outerShdw>
                  </a:effectLst>
                </a:rPr>
                <a:t>Victim </a:t>
              </a:r>
            </a:p>
          </p:txBody>
        </p:sp>
        <p:sp>
          <p:nvSpPr>
            <p:cNvPr id="227" name="TextBox 226">
              <a:extLst>
                <a:ext uri="{FF2B5EF4-FFF2-40B4-BE49-F238E27FC236}">
                  <a16:creationId xmlns:a16="http://schemas.microsoft.com/office/drawing/2014/main" id="{9A9CE92C-4A58-8B02-A39C-ADD14D065416}"/>
                </a:ext>
              </a:extLst>
            </p:cNvPr>
            <p:cNvSpPr txBox="1"/>
            <p:nvPr/>
          </p:nvSpPr>
          <p:spPr>
            <a:xfrm rot="16200000">
              <a:off x="6668752" y="2910906"/>
              <a:ext cx="1045916" cy="369332"/>
            </a:xfrm>
            <a:prstGeom prst="rect">
              <a:avLst/>
            </a:prstGeom>
            <a:noFill/>
          </p:spPr>
          <p:txBody>
            <a:bodyPr wrap="square" rtlCol="0">
              <a:spAutoFit/>
            </a:bodyPr>
            <a:lstStyle/>
            <a:p>
              <a:pPr algn="ctr"/>
              <a:r>
                <a:rPr lang="en-US" b="1" dirty="0">
                  <a:ln w="9525">
                    <a:solidFill>
                      <a:schemeClr val="tx1"/>
                    </a:solidFill>
                    <a:prstDash val="solid"/>
                  </a:ln>
                  <a:solidFill>
                    <a:schemeClr val="bg1"/>
                  </a:solidFill>
                  <a:effectLst>
                    <a:glow rad="101600">
                      <a:schemeClr val="tx1">
                        <a:alpha val="60000"/>
                      </a:schemeClr>
                    </a:glow>
                    <a:outerShdw blurRad="12700" dist="38100" dir="2700000" algn="tl" rotWithShape="0">
                      <a:schemeClr val="accent5">
                        <a:lumMod val="60000"/>
                        <a:lumOff val="40000"/>
                      </a:schemeClr>
                    </a:outerShdw>
                  </a:effectLst>
                </a:rPr>
                <a:t>Column</a:t>
              </a:r>
            </a:p>
          </p:txBody>
        </p:sp>
      </p:grpSp>
      <p:grpSp>
        <p:nvGrpSpPr>
          <p:cNvPr id="228" name="Group 227">
            <a:extLst>
              <a:ext uri="{FF2B5EF4-FFF2-40B4-BE49-F238E27FC236}">
                <a16:creationId xmlns:a16="http://schemas.microsoft.com/office/drawing/2014/main" id="{C3EE2FC7-6695-A112-D067-F62C1FFEB0F6}"/>
              </a:ext>
            </a:extLst>
          </p:cNvPr>
          <p:cNvGrpSpPr/>
          <p:nvPr/>
        </p:nvGrpSpPr>
        <p:grpSpPr>
          <a:xfrm>
            <a:off x="3825180" y="1431254"/>
            <a:ext cx="582349" cy="1045916"/>
            <a:chOff x="6794027" y="2572614"/>
            <a:chExt cx="582349" cy="1045916"/>
          </a:xfrm>
        </p:grpSpPr>
        <p:sp>
          <p:nvSpPr>
            <p:cNvPr id="229" name="TextBox 228">
              <a:extLst>
                <a:ext uri="{FF2B5EF4-FFF2-40B4-BE49-F238E27FC236}">
                  <a16:creationId xmlns:a16="http://schemas.microsoft.com/office/drawing/2014/main" id="{5398BE35-7AD7-B79C-AC8C-159F4C7BB514}"/>
                </a:ext>
              </a:extLst>
            </p:cNvPr>
            <p:cNvSpPr txBox="1"/>
            <p:nvPr/>
          </p:nvSpPr>
          <p:spPr>
            <a:xfrm rot="16200000">
              <a:off x="6531936" y="2910906"/>
              <a:ext cx="893514" cy="369332"/>
            </a:xfrm>
            <a:prstGeom prst="rect">
              <a:avLst/>
            </a:prstGeom>
            <a:noFill/>
          </p:spPr>
          <p:txBody>
            <a:bodyPr wrap="square" rtlCol="0">
              <a:spAutoFit/>
            </a:bodyPr>
            <a:lstStyle/>
            <a:p>
              <a:pPr algn="ctr"/>
              <a:r>
                <a:rPr lang="en-US" b="1" dirty="0">
                  <a:ln w="9525">
                    <a:solidFill>
                      <a:schemeClr val="tx1"/>
                    </a:solidFill>
                    <a:prstDash val="solid"/>
                  </a:ln>
                  <a:solidFill>
                    <a:schemeClr val="bg1"/>
                  </a:solidFill>
                  <a:effectLst>
                    <a:glow rad="101600">
                      <a:schemeClr val="tx1">
                        <a:alpha val="60000"/>
                      </a:schemeClr>
                    </a:glow>
                    <a:outerShdw blurRad="12700" dist="38100" dir="2700000" algn="tl" rotWithShape="0">
                      <a:schemeClr val="accent5">
                        <a:lumMod val="60000"/>
                        <a:lumOff val="40000"/>
                      </a:schemeClr>
                    </a:outerShdw>
                  </a:effectLst>
                </a:rPr>
                <a:t>Victim </a:t>
              </a:r>
            </a:p>
          </p:txBody>
        </p:sp>
        <p:sp>
          <p:nvSpPr>
            <p:cNvPr id="230" name="TextBox 229">
              <a:extLst>
                <a:ext uri="{FF2B5EF4-FFF2-40B4-BE49-F238E27FC236}">
                  <a16:creationId xmlns:a16="http://schemas.microsoft.com/office/drawing/2014/main" id="{402AEADF-E30B-5A11-F2E8-7C647E459EBB}"/>
                </a:ext>
              </a:extLst>
            </p:cNvPr>
            <p:cNvSpPr txBox="1"/>
            <p:nvPr/>
          </p:nvSpPr>
          <p:spPr>
            <a:xfrm rot="16200000">
              <a:off x="6668752" y="2910906"/>
              <a:ext cx="1045916" cy="369332"/>
            </a:xfrm>
            <a:prstGeom prst="rect">
              <a:avLst/>
            </a:prstGeom>
            <a:noFill/>
          </p:spPr>
          <p:txBody>
            <a:bodyPr wrap="square" rtlCol="0">
              <a:spAutoFit/>
            </a:bodyPr>
            <a:lstStyle/>
            <a:p>
              <a:pPr algn="ctr"/>
              <a:r>
                <a:rPr lang="en-US" b="1" dirty="0">
                  <a:ln w="9525">
                    <a:solidFill>
                      <a:schemeClr val="tx1"/>
                    </a:solidFill>
                    <a:prstDash val="solid"/>
                  </a:ln>
                  <a:solidFill>
                    <a:schemeClr val="bg1"/>
                  </a:solidFill>
                  <a:effectLst>
                    <a:glow rad="101600">
                      <a:schemeClr val="tx1">
                        <a:alpha val="60000"/>
                      </a:schemeClr>
                    </a:glow>
                    <a:outerShdw blurRad="12700" dist="38100" dir="2700000" algn="tl" rotWithShape="0">
                      <a:schemeClr val="accent5">
                        <a:lumMod val="60000"/>
                        <a:lumOff val="40000"/>
                      </a:schemeClr>
                    </a:outerShdw>
                  </a:effectLst>
                </a:rPr>
                <a:t>Column</a:t>
              </a:r>
            </a:p>
          </p:txBody>
        </p:sp>
      </p:grpSp>
      <p:sp>
        <p:nvSpPr>
          <p:cNvPr id="6" name="Rounded Rectangle 73">
            <a:extLst>
              <a:ext uri="{FF2B5EF4-FFF2-40B4-BE49-F238E27FC236}">
                <a16:creationId xmlns:a16="http://schemas.microsoft.com/office/drawing/2014/main" id="{816715A1-9670-780D-B2BB-97EE3E9D1506}"/>
              </a:ext>
            </a:extLst>
          </p:cNvPr>
          <p:cNvSpPr/>
          <p:nvPr/>
        </p:nvSpPr>
        <p:spPr>
          <a:xfrm>
            <a:off x="5633029" y="3047989"/>
            <a:ext cx="2980952" cy="1201406"/>
          </a:xfrm>
          <a:prstGeom prst="roundRect">
            <a:avLst>
              <a:gd name="adj" fmla="val 8811"/>
            </a:avLst>
          </a:prstGeom>
          <a:noFill/>
          <a:ln w="38100">
            <a:noFill/>
          </a:ln>
        </p:spPr>
        <p:style>
          <a:lnRef idx="2">
            <a:schemeClr val="dk1"/>
          </a:lnRef>
          <a:fillRef idx="1">
            <a:schemeClr val="lt1"/>
          </a:fillRef>
          <a:effectRef idx="0">
            <a:schemeClr val="dk1"/>
          </a:effectRef>
          <a:fontRef idx="minor">
            <a:schemeClr val="dk1"/>
          </a:fontRef>
        </p:style>
        <p:txBody>
          <a:bodyPr lIns="274320" rtlCol="0" anchor="ctr"/>
          <a:lstStyle/>
          <a:p>
            <a:pPr algn="ctr"/>
            <a:endParaRPr lang="en-US" b="1" dirty="0">
              <a:solidFill>
                <a:schemeClr val="accent1"/>
              </a:solidFill>
              <a:latin typeface="+mj-lt"/>
            </a:endParaRPr>
          </a:p>
        </p:txBody>
      </p:sp>
      <p:sp>
        <p:nvSpPr>
          <p:cNvPr id="7" name="Left Brace 6">
            <a:extLst>
              <a:ext uri="{FF2B5EF4-FFF2-40B4-BE49-F238E27FC236}">
                <a16:creationId xmlns:a16="http://schemas.microsoft.com/office/drawing/2014/main" id="{7CB1A61A-9D35-9B57-84FD-9C8B73C200AE}"/>
              </a:ext>
            </a:extLst>
          </p:cNvPr>
          <p:cNvSpPr/>
          <p:nvPr/>
        </p:nvSpPr>
        <p:spPr>
          <a:xfrm rot="10800000">
            <a:off x="5468895" y="2829376"/>
            <a:ext cx="306412" cy="1512414"/>
          </a:xfrm>
          <a:prstGeom prst="leftBrace">
            <a:avLst>
              <a:gd name="adj1" fmla="val 49578"/>
              <a:gd name="adj2" fmla="val 50000"/>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TextBox 10">
            <a:extLst>
              <a:ext uri="{FF2B5EF4-FFF2-40B4-BE49-F238E27FC236}">
                <a16:creationId xmlns:a16="http://schemas.microsoft.com/office/drawing/2014/main" id="{C517919F-4BF9-6D5E-1316-3E5F6FC24093}"/>
              </a:ext>
            </a:extLst>
          </p:cNvPr>
          <p:cNvSpPr txBox="1"/>
          <p:nvPr/>
        </p:nvSpPr>
        <p:spPr>
          <a:xfrm>
            <a:off x="5590348" y="3262343"/>
            <a:ext cx="1522477" cy="646331"/>
          </a:xfrm>
          <a:prstGeom prst="rect">
            <a:avLst/>
          </a:prstGeom>
          <a:noFill/>
        </p:spPr>
        <p:txBody>
          <a:bodyPr wrap="square" rtlCol="0">
            <a:spAutoFit/>
          </a:bodyPr>
          <a:lstStyle/>
          <a:p>
            <a:pPr algn="ctr"/>
            <a:r>
              <a:rPr lang="en-US" dirty="0"/>
              <a:t>Aggressor</a:t>
            </a:r>
            <a:br>
              <a:rPr lang="en-US" dirty="0"/>
            </a:br>
            <a:r>
              <a:rPr lang="en-US" dirty="0"/>
              <a:t>Subarray</a:t>
            </a:r>
          </a:p>
        </p:txBody>
      </p:sp>
      <p:sp>
        <p:nvSpPr>
          <p:cNvPr id="14" name="Left Brace 13">
            <a:extLst>
              <a:ext uri="{FF2B5EF4-FFF2-40B4-BE49-F238E27FC236}">
                <a16:creationId xmlns:a16="http://schemas.microsoft.com/office/drawing/2014/main" id="{0F93A117-6BC8-A335-240E-798D1A3A51CB}"/>
              </a:ext>
            </a:extLst>
          </p:cNvPr>
          <p:cNvSpPr/>
          <p:nvPr/>
        </p:nvSpPr>
        <p:spPr>
          <a:xfrm rot="10800000">
            <a:off x="5474257" y="1523947"/>
            <a:ext cx="306412" cy="809004"/>
          </a:xfrm>
          <a:prstGeom prst="leftBrace">
            <a:avLst>
              <a:gd name="adj1" fmla="val 49578"/>
              <a:gd name="adj2" fmla="val 50000"/>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0" name="TextBox 19">
            <a:extLst>
              <a:ext uri="{FF2B5EF4-FFF2-40B4-BE49-F238E27FC236}">
                <a16:creationId xmlns:a16="http://schemas.microsoft.com/office/drawing/2014/main" id="{E2CBCADE-F5F3-9861-6208-9ED4BFAEE15C}"/>
              </a:ext>
            </a:extLst>
          </p:cNvPr>
          <p:cNvSpPr txBox="1"/>
          <p:nvPr/>
        </p:nvSpPr>
        <p:spPr>
          <a:xfrm>
            <a:off x="5590348" y="1586063"/>
            <a:ext cx="1522477" cy="646331"/>
          </a:xfrm>
          <a:prstGeom prst="rect">
            <a:avLst/>
          </a:prstGeom>
          <a:noFill/>
        </p:spPr>
        <p:txBody>
          <a:bodyPr wrap="square" rtlCol="0">
            <a:spAutoFit/>
          </a:bodyPr>
          <a:lstStyle/>
          <a:p>
            <a:pPr algn="ctr"/>
            <a:r>
              <a:rPr lang="en-US" dirty="0"/>
              <a:t>Neighboring</a:t>
            </a:r>
            <a:br>
              <a:rPr lang="en-US" dirty="0"/>
            </a:br>
            <a:r>
              <a:rPr lang="en-US" dirty="0"/>
              <a:t>Subarray</a:t>
            </a:r>
          </a:p>
        </p:txBody>
      </p:sp>
      <p:sp>
        <p:nvSpPr>
          <p:cNvPr id="21" name="Left Brace 20">
            <a:extLst>
              <a:ext uri="{FF2B5EF4-FFF2-40B4-BE49-F238E27FC236}">
                <a16:creationId xmlns:a16="http://schemas.microsoft.com/office/drawing/2014/main" id="{023EFE7F-98DA-5401-3DD4-F5D2F805078D}"/>
              </a:ext>
            </a:extLst>
          </p:cNvPr>
          <p:cNvSpPr/>
          <p:nvPr/>
        </p:nvSpPr>
        <p:spPr>
          <a:xfrm rot="10800000">
            <a:off x="5474257" y="4744887"/>
            <a:ext cx="306412" cy="809004"/>
          </a:xfrm>
          <a:prstGeom prst="leftBrace">
            <a:avLst>
              <a:gd name="adj1" fmla="val 49578"/>
              <a:gd name="adj2" fmla="val 50000"/>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2" name="TextBox 21">
            <a:extLst>
              <a:ext uri="{FF2B5EF4-FFF2-40B4-BE49-F238E27FC236}">
                <a16:creationId xmlns:a16="http://schemas.microsoft.com/office/drawing/2014/main" id="{010DC92A-910E-8929-00AD-3B2882C34006}"/>
              </a:ext>
            </a:extLst>
          </p:cNvPr>
          <p:cNvSpPr txBox="1"/>
          <p:nvPr/>
        </p:nvSpPr>
        <p:spPr>
          <a:xfrm>
            <a:off x="5590348" y="4824309"/>
            <a:ext cx="1522477" cy="646331"/>
          </a:xfrm>
          <a:prstGeom prst="rect">
            <a:avLst/>
          </a:prstGeom>
          <a:noFill/>
        </p:spPr>
        <p:txBody>
          <a:bodyPr wrap="square" rtlCol="0">
            <a:spAutoFit/>
          </a:bodyPr>
          <a:lstStyle/>
          <a:p>
            <a:pPr algn="ctr"/>
            <a:r>
              <a:rPr lang="en-US" dirty="0"/>
              <a:t>Neighboring</a:t>
            </a:r>
            <a:br>
              <a:rPr lang="en-US" dirty="0"/>
            </a:br>
            <a:r>
              <a:rPr lang="en-US" dirty="0"/>
              <a:t>Subarray</a:t>
            </a:r>
          </a:p>
        </p:txBody>
      </p:sp>
      <p:sp>
        <p:nvSpPr>
          <p:cNvPr id="23" name="TextBox 22">
            <a:extLst>
              <a:ext uri="{FF2B5EF4-FFF2-40B4-BE49-F238E27FC236}">
                <a16:creationId xmlns:a16="http://schemas.microsoft.com/office/drawing/2014/main" id="{029305D8-CC16-FC43-888E-05B551C58C96}"/>
              </a:ext>
            </a:extLst>
          </p:cNvPr>
          <p:cNvSpPr txBox="1"/>
          <p:nvPr/>
        </p:nvSpPr>
        <p:spPr>
          <a:xfrm>
            <a:off x="6888764" y="1743782"/>
            <a:ext cx="1522477" cy="369332"/>
          </a:xfrm>
          <a:prstGeom prst="rect">
            <a:avLst/>
          </a:prstGeom>
          <a:noFill/>
        </p:spPr>
        <p:txBody>
          <a:bodyPr wrap="square" rtlCol="0">
            <a:spAutoFit/>
          </a:bodyPr>
          <a:lstStyle/>
          <a:p>
            <a:pPr algn="ctr"/>
            <a:r>
              <a:rPr lang="en-US" dirty="0">
                <a:sym typeface="Wingdings" pitchFamily="2" charset="2"/>
              </a:rPr>
              <a:t> </a:t>
            </a:r>
            <a:r>
              <a:rPr lang="en-US" dirty="0"/>
              <a:t>1024 rows</a:t>
            </a:r>
          </a:p>
        </p:txBody>
      </p:sp>
      <p:sp>
        <p:nvSpPr>
          <p:cNvPr id="89" name="TextBox 88">
            <a:extLst>
              <a:ext uri="{FF2B5EF4-FFF2-40B4-BE49-F238E27FC236}">
                <a16:creationId xmlns:a16="http://schemas.microsoft.com/office/drawing/2014/main" id="{12ED4407-16E9-5A38-02A8-ACAB13C63681}"/>
              </a:ext>
            </a:extLst>
          </p:cNvPr>
          <p:cNvSpPr txBox="1"/>
          <p:nvPr/>
        </p:nvSpPr>
        <p:spPr>
          <a:xfrm>
            <a:off x="6888764" y="3379359"/>
            <a:ext cx="1522477" cy="369332"/>
          </a:xfrm>
          <a:prstGeom prst="rect">
            <a:avLst/>
          </a:prstGeom>
          <a:noFill/>
        </p:spPr>
        <p:txBody>
          <a:bodyPr wrap="square" rtlCol="0">
            <a:spAutoFit/>
          </a:bodyPr>
          <a:lstStyle/>
          <a:p>
            <a:pPr algn="ctr"/>
            <a:r>
              <a:rPr lang="en-US" dirty="0">
                <a:sym typeface="Wingdings" pitchFamily="2" charset="2"/>
              </a:rPr>
              <a:t> </a:t>
            </a:r>
            <a:r>
              <a:rPr lang="en-US" dirty="0"/>
              <a:t>1024 rows</a:t>
            </a:r>
          </a:p>
        </p:txBody>
      </p:sp>
      <p:sp>
        <p:nvSpPr>
          <p:cNvPr id="90" name="TextBox 89">
            <a:extLst>
              <a:ext uri="{FF2B5EF4-FFF2-40B4-BE49-F238E27FC236}">
                <a16:creationId xmlns:a16="http://schemas.microsoft.com/office/drawing/2014/main" id="{8ADCE14A-CF30-A97C-4A1C-676D7540C021}"/>
              </a:ext>
            </a:extLst>
          </p:cNvPr>
          <p:cNvSpPr txBox="1"/>
          <p:nvPr/>
        </p:nvSpPr>
        <p:spPr>
          <a:xfrm>
            <a:off x="6888764" y="4964072"/>
            <a:ext cx="1522477" cy="369332"/>
          </a:xfrm>
          <a:prstGeom prst="rect">
            <a:avLst/>
          </a:prstGeom>
          <a:noFill/>
        </p:spPr>
        <p:txBody>
          <a:bodyPr wrap="square" rtlCol="0">
            <a:spAutoFit/>
          </a:bodyPr>
          <a:lstStyle/>
          <a:p>
            <a:pPr algn="ctr"/>
            <a:r>
              <a:rPr lang="en-US" dirty="0">
                <a:sym typeface="Wingdings" pitchFamily="2" charset="2"/>
              </a:rPr>
              <a:t> </a:t>
            </a:r>
            <a:r>
              <a:rPr lang="en-US" dirty="0"/>
              <a:t>1024 rows</a:t>
            </a:r>
          </a:p>
        </p:txBody>
      </p:sp>
      <p:sp>
        <p:nvSpPr>
          <p:cNvPr id="91" name="TextBox 90">
            <a:extLst>
              <a:ext uri="{FF2B5EF4-FFF2-40B4-BE49-F238E27FC236}">
                <a16:creationId xmlns:a16="http://schemas.microsoft.com/office/drawing/2014/main" id="{6CF9B5D6-7865-5FE6-85B0-861A19A5F0C3}"/>
              </a:ext>
            </a:extLst>
          </p:cNvPr>
          <p:cNvSpPr txBox="1"/>
          <p:nvPr/>
        </p:nvSpPr>
        <p:spPr>
          <a:xfrm>
            <a:off x="0" y="5685022"/>
            <a:ext cx="9148909" cy="811812"/>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lvl="0" algn="ctr">
              <a:lnSpc>
                <a:spcPct val="90000"/>
              </a:lnSpc>
              <a:defRPr/>
            </a:pPr>
            <a:r>
              <a:rPr lang="en-US" sz="2400" dirty="0" err="1">
                <a:solidFill>
                  <a:prstClr val="black"/>
                </a:solidFill>
              </a:rPr>
              <a:t>ColumnDisturb</a:t>
            </a:r>
            <a:r>
              <a:rPr lang="en-US" sz="2400" dirty="0">
                <a:solidFill>
                  <a:prstClr val="black"/>
                </a:solidFill>
              </a:rPr>
              <a:t> affects cells </a:t>
            </a:r>
            <a:br>
              <a:rPr lang="en-US" sz="2400" dirty="0">
                <a:solidFill>
                  <a:prstClr val="black"/>
                </a:solidFill>
              </a:rPr>
            </a:br>
            <a:r>
              <a:rPr lang="en-US" sz="2400" dirty="0">
                <a:solidFill>
                  <a:prstClr val="black"/>
                </a:solidFill>
              </a:rPr>
              <a:t>across both </a:t>
            </a:r>
            <a:r>
              <a:rPr lang="en-US" sz="2400" b="1" dirty="0">
                <a:solidFill>
                  <a:schemeClr val="accent5"/>
                </a:solidFill>
              </a:rPr>
              <a:t>the same subarray and multiple neighboring subarrays</a:t>
            </a:r>
          </a:p>
        </p:txBody>
      </p:sp>
      <p:grpSp>
        <p:nvGrpSpPr>
          <p:cNvPr id="92" name="Group 91">
            <a:extLst>
              <a:ext uri="{FF2B5EF4-FFF2-40B4-BE49-F238E27FC236}">
                <a16:creationId xmlns:a16="http://schemas.microsoft.com/office/drawing/2014/main" id="{1BB93956-6D0F-0D50-5985-4458B0AB6597}"/>
              </a:ext>
            </a:extLst>
          </p:cNvPr>
          <p:cNvGrpSpPr/>
          <p:nvPr/>
        </p:nvGrpSpPr>
        <p:grpSpPr>
          <a:xfrm>
            <a:off x="4827890" y="3199839"/>
            <a:ext cx="582349" cy="1045916"/>
            <a:chOff x="6794027" y="2572614"/>
            <a:chExt cx="582349" cy="1045916"/>
          </a:xfrm>
        </p:grpSpPr>
        <p:sp>
          <p:nvSpPr>
            <p:cNvPr id="93" name="TextBox 92">
              <a:extLst>
                <a:ext uri="{FF2B5EF4-FFF2-40B4-BE49-F238E27FC236}">
                  <a16:creationId xmlns:a16="http://schemas.microsoft.com/office/drawing/2014/main" id="{7DD08FEB-F086-EFD8-5D64-AF34E336A7C5}"/>
                </a:ext>
              </a:extLst>
            </p:cNvPr>
            <p:cNvSpPr txBox="1"/>
            <p:nvPr/>
          </p:nvSpPr>
          <p:spPr>
            <a:xfrm rot="16200000">
              <a:off x="6531936" y="2910906"/>
              <a:ext cx="893514" cy="369332"/>
            </a:xfrm>
            <a:prstGeom prst="rect">
              <a:avLst/>
            </a:prstGeom>
            <a:noFill/>
          </p:spPr>
          <p:txBody>
            <a:bodyPr wrap="square" rtlCol="0">
              <a:spAutoFit/>
            </a:bodyPr>
            <a:lstStyle/>
            <a:p>
              <a:pPr algn="ctr"/>
              <a:r>
                <a:rPr lang="en-US" b="1" dirty="0">
                  <a:ln w="9525">
                    <a:solidFill>
                      <a:schemeClr val="tx1"/>
                    </a:solidFill>
                    <a:prstDash val="solid"/>
                  </a:ln>
                  <a:solidFill>
                    <a:schemeClr val="bg1"/>
                  </a:solidFill>
                  <a:effectLst>
                    <a:glow rad="101600">
                      <a:schemeClr val="tx1">
                        <a:alpha val="60000"/>
                      </a:schemeClr>
                    </a:glow>
                    <a:outerShdw blurRad="12700" dist="38100" dir="2700000" algn="tl" rotWithShape="0">
                      <a:schemeClr val="accent5">
                        <a:lumMod val="60000"/>
                        <a:lumOff val="40000"/>
                      </a:schemeClr>
                    </a:outerShdw>
                  </a:effectLst>
                </a:rPr>
                <a:t>Victim </a:t>
              </a:r>
            </a:p>
          </p:txBody>
        </p:sp>
        <p:sp>
          <p:nvSpPr>
            <p:cNvPr id="94" name="TextBox 93">
              <a:extLst>
                <a:ext uri="{FF2B5EF4-FFF2-40B4-BE49-F238E27FC236}">
                  <a16:creationId xmlns:a16="http://schemas.microsoft.com/office/drawing/2014/main" id="{AF4AE42B-5B29-8E41-517A-5DF3B18D1B3F}"/>
                </a:ext>
              </a:extLst>
            </p:cNvPr>
            <p:cNvSpPr txBox="1"/>
            <p:nvPr/>
          </p:nvSpPr>
          <p:spPr>
            <a:xfrm rot="16200000">
              <a:off x="6668752" y="2910906"/>
              <a:ext cx="1045916" cy="369332"/>
            </a:xfrm>
            <a:prstGeom prst="rect">
              <a:avLst/>
            </a:prstGeom>
            <a:noFill/>
          </p:spPr>
          <p:txBody>
            <a:bodyPr wrap="square" rtlCol="0">
              <a:spAutoFit/>
            </a:bodyPr>
            <a:lstStyle/>
            <a:p>
              <a:pPr algn="ctr"/>
              <a:r>
                <a:rPr lang="en-US" b="1" dirty="0">
                  <a:ln w="9525">
                    <a:solidFill>
                      <a:schemeClr val="tx1"/>
                    </a:solidFill>
                    <a:prstDash val="solid"/>
                  </a:ln>
                  <a:solidFill>
                    <a:schemeClr val="bg1"/>
                  </a:solidFill>
                  <a:effectLst>
                    <a:glow rad="101600">
                      <a:schemeClr val="tx1">
                        <a:alpha val="60000"/>
                      </a:schemeClr>
                    </a:glow>
                    <a:outerShdw blurRad="12700" dist="38100" dir="2700000" algn="tl" rotWithShape="0">
                      <a:schemeClr val="accent5">
                        <a:lumMod val="60000"/>
                        <a:lumOff val="40000"/>
                      </a:schemeClr>
                    </a:outerShdw>
                  </a:effectLst>
                </a:rPr>
                <a:t>Column</a:t>
              </a:r>
            </a:p>
          </p:txBody>
        </p:sp>
      </p:grpSp>
    </p:spTree>
    <p:extLst>
      <p:ext uri="{BB962C8B-B14F-4D97-AF65-F5344CB8AC3E}">
        <p14:creationId xmlns:p14="http://schemas.microsoft.com/office/powerpoint/2010/main" val="3205284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90"/>
                                        </p:tgtEl>
                                        <p:attrNameLst>
                                          <p:attrName>style.visibility</p:attrName>
                                        </p:attrNameLst>
                                      </p:cBhvr>
                                      <p:to>
                                        <p:strVal val="visible"/>
                                      </p:to>
                                    </p:set>
                                  </p:childTnLst>
                                </p:cTn>
                              </p:par>
                            </p:childTnLst>
                          </p:cTn>
                        </p:par>
                        <p:par>
                          <p:cTn id="23" fill="hold">
                            <p:stCondLst>
                              <p:cond delay="0"/>
                            </p:stCondLst>
                            <p:childTnLst>
                              <p:par>
                                <p:cTn id="24" presetID="1" presetClass="entr" presetSubtype="0" fill="hold" grpId="0" nodeType="afterEffect">
                                  <p:stCondLst>
                                    <p:cond delay="0"/>
                                  </p:stCondLst>
                                  <p:childTnLst>
                                    <p:set>
                                      <p:cBhvr>
                                        <p:cTn id="25" dur="1" fill="hold">
                                          <p:stCondLst>
                                            <p:cond delay="0"/>
                                          </p:stCondLst>
                                        </p:cTn>
                                        <p:tgtEl>
                                          <p:spTgt spid="9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1" grpId="0"/>
      <p:bldP spid="14" grpId="0" animBg="1"/>
      <p:bldP spid="20" grpId="0"/>
      <p:bldP spid="21" grpId="0" animBg="1"/>
      <p:bldP spid="22" grpId="0"/>
      <p:bldP spid="23" grpId="0"/>
      <p:bldP spid="89" grpId="0"/>
      <p:bldP spid="90" grpId="0"/>
      <p:bldP spid="9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131530-B7DD-C784-536B-10CE218FC8B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36EB35-996D-097D-B0B9-4CFD69CA6EE1}"/>
              </a:ext>
            </a:extLst>
          </p:cNvPr>
          <p:cNvSpPr>
            <a:spLocks noGrp="1"/>
          </p:cNvSpPr>
          <p:nvPr>
            <p:ph type="title"/>
          </p:nvPr>
        </p:nvSpPr>
        <p:spPr/>
        <p:txBody>
          <a:bodyPr/>
          <a:lstStyle/>
          <a:p>
            <a:r>
              <a:rPr lang="en-US" dirty="0"/>
              <a:t>Outline</a:t>
            </a:r>
            <a:endParaRPr lang="en-CH"/>
          </a:p>
        </p:txBody>
      </p:sp>
      <p:sp>
        <p:nvSpPr>
          <p:cNvPr id="4" name="Rectangle 3">
            <a:extLst>
              <a:ext uri="{FF2B5EF4-FFF2-40B4-BE49-F238E27FC236}">
                <a16:creationId xmlns:a16="http://schemas.microsoft.com/office/drawing/2014/main" id="{0A0C3F90-8C0E-326B-AA83-E98B52AB6C92}"/>
              </a:ext>
            </a:extLst>
          </p:cNvPr>
          <p:cNvSpPr/>
          <p:nvPr/>
        </p:nvSpPr>
        <p:spPr>
          <a:xfrm>
            <a:off x="-2" y="966853"/>
            <a:ext cx="9144000" cy="82296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mj-lt"/>
              </a:rPr>
              <a:t>What is </a:t>
            </a:r>
            <a:r>
              <a:rPr kumimoji="0" lang="en-US" sz="3200" b="1" i="0" u="none" strike="noStrike" kern="1200" cap="none" spc="0" normalizeH="0" baseline="0" noProof="0" dirty="0" err="1">
                <a:ln>
                  <a:noFill/>
                </a:ln>
                <a:solidFill>
                  <a:prstClr val="white"/>
                </a:solidFill>
                <a:effectLst/>
                <a:uLnTx/>
                <a:uFillTx/>
                <a:latin typeface="+mj-lt"/>
              </a:rPr>
              <a:t>ColumnDisturb</a:t>
            </a:r>
            <a:r>
              <a:rPr kumimoji="0" lang="en-US" sz="3200" b="1" i="0" u="none" strike="noStrike" kern="1200" cap="none" spc="0" normalizeH="0" baseline="0" noProof="0" dirty="0">
                <a:ln>
                  <a:noFill/>
                </a:ln>
                <a:solidFill>
                  <a:prstClr val="white"/>
                </a:solidFill>
                <a:effectLst/>
                <a:uLnTx/>
                <a:uFillTx/>
                <a:latin typeface="+mj-lt"/>
              </a:rPr>
              <a:t>?</a:t>
            </a:r>
          </a:p>
        </p:txBody>
      </p:sp>
      <p:sp>
        <p:nvSpPr>
          <p:cNvPr id="5" name="Rectangle 4">
            <a:extLst>
              <a:ext uri="{FF2B5EF4-FFF2-40B4-BE49-F238E27FC236}">
                <a16:creationId xmlns:a16="http://schemas.microsoft.com/office/drawing/2014/main" id="{F96B22EA-42AF-13CA-11D3-DB98CF68EB50}"/>
              </a:ext>
            </a:extLst>
          </p:cNvPr>
          <p:cNvSpPr/>
          <p:nvPr/>
        </p:nvSpPr>
        <p:spPr>
          <a:xfrm>
            <a:off x="-2" y="3274679"/>
            <a:ext cx="9144000" cy="82296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mj-lt"/>
              </a:rPr>
              <a:t>Real DRAM Chip Results</a:t>
            </a:r>
          </a:p>
        </p:txBody>
      </p:sp>
      <p:sp>
        <p:nvSpPr>
          <p:cNvPr id="8" name="Rectangle 7">
            <a:extLst>
              <a:ext uri="{FF2B5EF4-FFF2-40B4-BE49-F238E27FC236}">
                <a16:creationId xmlns:a16="http://schemas.microsoft.com/office/drawing/2014/main" id="{B6942873-BE05-5CD0-3E39-F670F82D43A4}"/>
              </a:ext>
            </a:extLst>
          </p:cNvPr>
          <p:cNvSpPr/>
          <p:nvPr/>
        </p:nvSpPr>
        <p:spPr>
          <a:xfrm>
            <a:off x="-2" y="5582506"/>
            <a:ext cx="9144000" cy="82296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mj-lt"/>
                <a:ea typeface="Tahoma" panose="020B0604030504040204" pitchFamily="34" charset="0"/>
                <a:cs typeface="Tahoma" panose="020B0604030504040204" pitchFamily="34" charset="0"/>
              </a:rPr>
              <a:t>Conclusion</a:t>
            </a:r>
            <a:endParaRPr kumimoji="0" lang="en-US" sz="3200" b="1" i="0" u="none" strike="noStrike" kern="1200" cap="none" spc="0" normalizeH="0" baseline="0" noProof="0">
              <a:ln>
                <a:noFill/>
              </a:ln>
              <a:solidFill>
                <a:prstClr val="white"/>
              </a:solidFill>
              <a:effectLst/>
              <a:uLnTx/>
              <a:uFillTx/>
              <a:latin typeface="+mj-lt"/>
            </a:endParaRPr>
          </a:p>
        </p:txBody>
      </p:sp>
      <p:sp>
        <p:nvSpPr>
          <p:cNvPr id="9" name="Rectangle 8">
            <a:extLst>
              <a:ext uri="{FF2B5EF4-FFF2-40B4-BE49-F238E27FC236}">
                <a16:creationId xmlns:a16="http://schemas.microsoft.com/office/drawing/2014/main" id="{86BC5182-018B-49CA-17B5-2F577962DE07}"/>
              </a:ext>
            </a:extLst>
          </p:cNvPr>
          <p:cNvSpPr/>
          <p:nvPr/>
        </p:nvSpPr>
        <p:spPr>
          <a:xfrm>
            <a:off x="-2" y="4428592"/>
            <a:ext cx="9144000" cy="82296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defTabSz="914400">
              <a:defRPr/>
            </a:pPr>
            <a:r>
              <a:rPr lang="en-US" sz="3200" b="1" dirty="0">
                <a:solidFill>
                  <a:prstClr val="white"/>
                </a:solidFill>
                <a:latin typeface="+mj-lt"/>
                <a:ea typeface="Tahoma" panose="020B0604030504040204" pitchFamily="34" charset="0"/>
                <a:cs typeface="Tahoma" panose="020B0604030504040204" pitchFamily="34" charset="0"/>
              </a:rPr>
              <a:t>Implications for Future Systems &amp; Mechanisms</a:t>
            </a:r>
            <a:endParaRPr lang="en-US" sz="3200" b="1" dirty="0">
              <a:solidFill>
                <a:prstClr val="white"/>
              </a:solidFill>
              <a:latin typeface="+mj-lt"/>
            </a:endParaRPr>
          </a:p>
        </p:txBody>
      </p:sp>
      <p:sp>
        <p:nvSpPr>
          <p:cNvPr id="10" name="Rectangle 9">
            <a:extLst>
              <a:ext uri="{FF2B5EF4-FFF2-40B4-BE49-F238E27FC236}">
                <a16:creationId xmlns:a16="http://schemas.microsoft.com/office/drawing/2014/main" id="{05A08D3F-7527-71B9-2D06-D2DB48A1E4B9}"/>
              </a:ext>
            </a:extLst>
          </p:cNvPr>
          <p:cNvSpPr/>
          <p:nvPr/>
        </p:nvSpPr>
        <p:spPr>
          <a:xfrm>
            <a:off x="-2" y="2120766"/>
            <a:ext cx="9144000" cy="82296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defTabSz="914400">
              <a:defRPr/>
            </a:pPr>
            <a:r>
              <a:rPr lang="en-US" sz="3200" b="1" dirty="0">
                <a:solidFill>
                  <a:prstClr val="white"/>
                </a:solidFill>
                <a:latin typeface="+mj-lt"/>
              </a:rPr>
              <a:t>Testing Infrastructure</a:t>
            </a:r>
          </a:p>
        </p:txBody>
      </p:sp>
    </p:spTree>
    <p:extLst>
      <p:ext uri="{BB962C8B-B14F-4D97-AF65-F5344CB8AC3E}">
        <p14:creationId xmlns:p14="http://schemas.microsoft.com/office/powerpoint/2010/main" val="40358284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F0BE92-958D-0500-A483-FD3615BEC35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344C24-C343-6BFB-65AD-23056F7D99C1}"/>
              </a:ext>
            </a:extLst>
          </p:cNvPr>
          <p:cNvSpPr>
            <a:spLocks noGrp="1"/>
          </p:cNvSpPr>
          <p:nvPr>
            <p:ph type="title"/>
          </p:nvPr>
        </p:nvSpPr>
        <p:spPr/>
        <p:txBody>
          <a:bodyPr/>
          <a:lstStyle/>
          <a:p>
            <a:r>
              <a:rPr lang="en-US" b="1" dirty="0"/>
              <a:t>DDR4 DRAM Testing Infrastructure</a:t>
            </a:r>
          </a:p>
        </p:txBody>
      </p:sp>
      <p:sp>
        <p:nvSpPr>
          <p:cNvPr id="5" name="Rectangle 4">
            <a:extLst>
              <a:ext uri="{FF2B5EF4-FFF2-40B4-BE49-F238E27FC236}">
                <a16:creationId xmlns:a16="http://schemas.microsoft.com/office/drawing/2014/main" id="{6AF4C7B9-D72D-0361-FEEF-FE6D656719F0}"/>
              </a:ext>
            </a:extLst>
          </p:cNvPr>
          <p:cNvSpPr/>
          <p:nvPr/>
        </p:nvSpPr>
        <p:spPr>
          <a:xfrm>
            <a:off x="189560" y="958895"/>
            <a:ext cx="8954439" cy="424732"/>
          </a:xfrm>
          <a:prstGeom prst="rect">
            <a:avLst/>
          </a:prstGeom>
        </p:spPr>
        <p:txBody>
          <a:bodyPr wrap="square">
            <a:spAutoFit/>
          </a:bodyPr>
          <a:lstStyle/>
          <a:p>
            <a:pPr marL="11113" marR="0" lvl="1" indent="0" algn="l" defTabSz="914400" rtl="0" eaLnBrk="1" fontAlgn="auto" latinLnBrk="0" hangingPunct="1">
              <a:lnSpc>
                <a:spcPct val="90000"/>
              </a:lnSpc>
              <a:spcBef>
                <a:spcPts val="400"/>
              </a:spcBef>
              <a:spcAft>
                <a:spcPts val="0"/>
              </a:spcAft>
              <a:buClrTx/>
              <a:buSzTx/>
              <a:buFontTx/>
              <a:buNone/>
              <a:tabLst/>
              <a:defRPr/>
            </a:pPr>
            <a:r>
              <a:rPr kumimoji="0" lang="en-US" sz="2400" u="none" strike="noStrike" kern="1200" cap="none" spc="0" normalizeH="0" baseline="0" noProof="0" dirty="0">
                <a:ln>
                  <a:noFill/>
                </a:ln>
                <a:solidFill>
                  <a:prstClr val="black"/>
                </a:solidFill>
                <a:effectLst/>
                <a:uLnTx/>
                <a:uFillTx/>
                <a:latin typeface="+mj-lt"/>
              </a:rPr>
              <a:t>DRAM Bender on a Xilinx </a:t>
            </a:r>
            <a:r>
              <a:rPr kumimoji="0" lang="en-US" sz="2400" u="none" strike="noStrike" kern="1200" cap="none" spc="0" normalizeH="0" baseline="0" noProof="0" dirty="0" err="1">
                <a:ln>
                  <a:noFill/>
                </a:ln>
                <a:solidFill>
                  <a:prstClr val="black"/>
                </a:solidFill>
                <a:effectLst/>
                <a:uLnTx/>
                <a:uFillTx/>
                <a:latin typeface="+mj-lt"/>
              </a:rPr>
              <a:t>Virtex</a:t>
            </a:r>
            <a:r>
              <a:rPr kumimoji="0" lang="en-US" sz="2400" u="none" strike="noStrike" kern="1200" cap="none" spc="0" normalizeH="0" baseline="0" noProof="0" dirty="0">
                <a:ln>
                  <a:noFill/>
                </a:ln>
                <a:solidFill>
                  <a:prstClr val="black"/>
                </a:solidFill>
                <a:effectLst/>
                <a:uLnTx/>
                <a:uFillTx/>
                <a:latin typeface="+mj-lt"/>
              </a:rPr>
              <a:t> </a:t>
            </a:r>
            <a:r>
              <a:rPr kumimoji="0" lang="en-US" sz="2400" u="none" strike="noStrike" kern="1200" cap="none" spc="0" normalizeH="0" baseline="0" noProof="0" dirty="0" err="1">
                <a:ln>
                  <a:noFill/>
                </a:ln>
                <a:solidFill>
                  <a:prstClr val="black"/>
                </a:solidFill>
                <a:effectLst/>
                <a:uLnTx/>
                <a:uFillTx/>
                <a:latin typeface="+mj-lt"/>
              </a:rPr>
              <a:t>UltraScale</a:t>
            </a:r>
            <a:r>
              <a:rPr kumimoji="0" lang="en-US" sz="2400" u="none" strike="noStrike" kern="1200" cap="none" spc="0" normalizeH="0" baseline="0" noProof="0" dirty="0">
                <a:ln>
                  <a:noFill/>
                </a:ln>
                <a:solidFill>
                  <a:prstClr val="black"/>
                </a:solidFill>
                <a:effectLst/>
                <a:uLnTx/>
                <a:uFillTx/>
                <a:latin typeface="+mj-lt"/>
              </a:rPr>
              <a:t>+ XCU200</a:t>
            </a:r>
            <a:endParaRPr kumimoji="0" lang="en-US" sz="2600" u="none" strike="noStrike" kern="1200" cap="none" spc="0" normalizeH="0" baseline="0" noProof="0" dirty="0">
              <a:ln>
                <a:noFill/>
              </a:ln>
              <a:solidFill>
                <a:prstClr val="black"/>
              </a:solidFill>
              <a:effectLst/>
              <a:uLnTx/>
              <a:uFillTx/>
              <a:latin typeface="+mj-lt"/>
            </a:endParaRPr>
          </a:p>
        </p:txBody>
      </p:sp>
      <p:pic>
        <p:nvPicPr>
          <p:cNvPr id="8" name="Picture 7" descr="A picture containing text, indoor&#10;&#10;Description automatically generated">
            <a:extLst>
              <a:ext uri="{FF2B5EF4-FFF2-40B4-BE49-F238E27FC236}">
                <a16:creationId xmlns:a16="http://schemas.microsoft.com/office/drawing/2014/main" id="{9934ACE0-B082-C0C1-D887-3C015E7D95D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99" y="1383627"/>
            <a:ext cx="9144000" cy="3787455"/>
          </a:xfrm>
          <a:prstGeom prst="rect">
            <a:avLst/>
          </a:prstGeom>
        </p:spPr>
      </p:pic>
      <p:sp>
        <p:nvSpPr>
          <p:cNvPr id="9" name="TextBox 8">
            <a:extLst>
              <a:ext uri="{FF2B5EF4-FFF2-40B4-BE49-F238E27FC236}">
                <a16:creationId xmlns:a16="http://schemas.microsoft.com/office/drawing/2014/main" id="{D352AF7D-0196-471A-1C4B-60F9CD682164}"/>
              </a:ext>
            </a:extLst>
          </p:cNvPr>
          <p:cNvSpPr txBox="1"/>
          <p:nvPr/>
        </p:nvSpPr>
        <p:spPr>
          <a:xfrm>
            <a:off x="189560" y="1406196"/>
            <a:ext cx="3402150"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u="none" strike="noStrike" kern="1200" cap="none" spc="0" normalizeH="0" baseline="0" noProof="0" dirty="0">
                <a:ln>
                  <a:noFill/>
                </a:ln>
                <a:solidFill>
                  <a:srgbClr val="C00000"/>
                </a:solidFill>
                <a:effectLst/>
                <a:uLnTx/>
                <a:uFillTx/>
                <a:latin typeface="+mj-lt"/>
              </a:rPr>
              <a:t>Xilinx </a:t>
            </a:r>
            <a:r>
              <a:rPr kumimoji="0" lang="en-US" sz="1800" u="none" strike="noStrike" kern="1200" cap="none" spc="0" normalizeH="0" baseline="0" noProof="0" dirty="0" err="1">
                <a:ln>
                  <a:noFill/>
                </a:ln>
                <a:solidFill>
                  <a:srgbClr val="C00000"/>
                </a:solidFill>
                <a:effectLst/>
                <a:uLnTx/>
                <a:uFillTx/>
                <a:latin typeface="+mj-lt"/>
              </a:rPr>
              <a:t>Alveo</a:t>
            </a:r>
            <a:r>
              <a:rPr kumimoji="0" lang="en-US" sz="1800" u="none" strike="noStrike" kern="1200" cap="none" spc="0" normalizeH="0" baseline="0" noProof="0" dirty="0">
                <a:ln>
                  <a:noFill/>
                </a:ln>
                <a:solidFill>
                  <a:srgbClr val="C00000"/>
                </a:solidFill>
                <a:effectLst/>
                <a:uLnTx/>
                <a:uFillTx/>
                <a:latin typeface="+mj-lt"/>
              </a:rPr>
              <a:t> U200 FPGA Board</a:t>
            </a:r>
            <a:br>
              <a:rPr kumimoji="0" lang="en-US" sz="1800" u="none" strike="noStrike" kern="1200" cap="none" spc="0" normalizeH="0" baseline="0" noProof="0" dirty="0">
                <a:ln>
                  <a:noFill/>
                </a:ln>
                <a:solidFill>
                  <a:srgbClr val="C00000"/>
                </a:solidFill>
                <a:effectLst/>
                <a:uLnTx/>
                <a:uFillTx/>
                <a:latin typeface="+mj-lt"/>
              </a:rPr>
            </a:br>
            <a:r>
              <a:rPr kumimoji="0" lang="en-US" sz="1800" u="none" strike="noStrike" kern="1200" cap="none" spc="0" normalizeH="0" baseline="0" noProof="0" dirty="0">
                <a:ln>
                  <a:noFill/>
                </a:ln>
                <a:solidFill>
                  <a:srgbClr val="C00000"/>
                </a:solidFill>
                <a:effectLst/>
                <a:uLnTx/>
                <a:uFillTx/>
                <a:latin typeface="+mj-lt"/>
              </a:rPr>
              <a:t>(programmed with DRAM Bender*)</a:t>
            </a:r>
          </a:p>
        </p:txBody>
      </p:sp>
      <p:sp>
        <p:nvSpPr>
          <p:cNvPr id="11" name="TextBox 10">
            <a:extLst>
              <a:ext uri="{FF2B5EF4-FFF2-40B4-BE49-F238E27FC236}">
                <a16:creationId xmlns:a16="http://schemas.microsoft.com/office/drawing/2014/main" id="{2D8C47D6-0F46-E21C-A61E-91708279D728}"/>
              </a:ext>
            </a:extLst>
          </p:cNvPr>
          <p:cNvSpPr txBox="1"/>
          <p:nvPr/>
        </p:nvSpPr>
        <p:spPr>
          <a:xfrm>
            <a:off x="5379626" y="1383627"/>
            <a:ext cx="275594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u="none" strike="noStrike" kern="1200" cap="none" spc="0" normalizeH="0" baseline="0" noProof="0" dirty="0">
                <a:ln>
                  <a:noFill/>
                </a:ln>
                <a:solidFill>
                  <a:srgbClr val="C00000"/>
                </a:solidFill>
                <a:effectLst/>
                <a:uLnTx/>
                <a:uFillTx/>
                <a:latin typeface="+mj-lt"/>
                <a:ea typeface="+mn-ea"/>
                <a:cs typeface="+mn-cs"/>
              </a:rPr>
              <a:t>DRAM Module with Heaters</a:t>
            </a:r>
          </a:p>
        </p:txBody>
      </p:sp>
      <p:sp>
        <p:nvSpPr>
          <p:cNvPr id="12" name="TextBox 11">
            <a:extLst>
              <a:ext uri="{FF2B5EF4-FFF2-40B4-BE49-F238E27FC236}">
                <a16:creationId xmlns:a16="http://schemas.microsoft.com/office/drawing/2014/main" id="{DED1D321-3394-351C-21BA-89A9B6195759}"/>
              </a:ext>
            </a:extLst>
          </p:cNvPr>
          <p:cNvSpPr txBox="1"/>
          <p:nvPr/>
        </p:nvSpPr>
        <p:spPr>
          <a:xfrm>
            <a:off x="3420205" y="4473949"/>
            <a:ext cx="2756303" cy="64633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u="none" strike="noStrike" kern="1200" cap="none" spc="0" normalizeH="0" baseline="0" noProof="0" dirty="0">
                <a:ln>
                  <a:noFill/>
                </a:ln>
                <a:solidFill>
                  <a:prstClr val="white"/>
                </a:solidFill>
                <a:effectLst/>
                <a:uLnTx/>
                <a:uFillTx/>
                <a:latin typeface="+mj-lt"/>
              </a:rPr>
              <a:t>MaxWell FT200 Temperature Controller</a:t>
            </a:r>
          </a:p>
        </p:txBody>
      </p:sp>
      <p:sp>
        <p:nvSpPr>
          <p:cNvPr id="13" name="TextBox 12">
            <a:extLst>
              <a:ext uri="{FF2B5EF4-FFF2-40B4-BE49-F238E27FC236}">
                <a16:creationId xmlns:a16="http://schemas.microsoft.com/office/drawing/2014/main" id="{CF6CC7DE-1EAE-15AD-B4E4-FB2C7D91D3FC}"/>
              </a:ext>
            </a:extLst>
          </p:cNvPr>
          <p:cNvSpPr txBox="1"/>
          <p:nvPr/>
        </p:nvSpPr>
        <p:spPr>
          <a:xfrm>
            <a:off x="492693" y="4448548"/>
            <a:ext cx="243262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u="none" strike="noStrike" kern="1200" cap="none" spc="0" normalizeH="0" baseline="0" noProof="0" dirty="0">
                <a:ln>
                  <a:noFill/>
                </a:ln>
                <a:solidFill>
                  <a:prstClr val="white"/>
                </a:solidFill>
                <a:effectLst/>
                <a:uLnTx/>
                <a:uFillTx/>
                <a:latin typeface="+mj-lt"/>
                <a:ea typeface="+mn-ea"/>
                <a:cs typeface="+mn-cs"/>
              </a:rPr>
              <a:t>PCIe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u="none" strike="noStrike" kern="1200" cap="none" spc="0" normalizeH="0" baseline="0" noProof="0" dirty="0">
                <a:ln>
                  <a:noFill/>
                </a:ln>
                <a:solidFill>
                  <a:prstClr val="white"/>
                </a:solidFill>
                <a:effectLst/>
                <a:uLnTx/>
                <a:uFillTx/>
                <a:latin typeface="+mj-lt"/>
                <a:ea typeface="+mn-ea"/>
                <a:cs typeface="+mn-cs"/>
              </a:rPr>
              <a:t>Host Interface</a:t>
            </a:r>
          </a:p>
        </p:txBody>
      </p:sp>
      <p:sp>
        <p:nvSpPr>
          <p:cNvPr id="16" name="TextBox 15">
            <a:extLst>
              <a:ext uri="{FF2B5EF4-FFF2-40B4-BE49-F238E27FC236}">
                <a16:creationId xmlns:a16="http://schemas.microsoft.com/office/drawing/2014/main" id="{5A339174-8F96-336C-3083-129AC623D95C}"/>
              </a:ext>
            </a:extLst>
          </p:cNvPr>
          <p:cNvSpPr txBox="1"/>
          <p:nvPr/>
        </p:nvSpPr>
        <p:spPr>
          <a:xfrm>
            <a:off x="1545821" y="6418551"/>
            <a:ext cx="7315200" cy="461665"/>
          </a:xfrm>
          <a:prstGeom prst="rect">
            <a:avLst/>
          </a:prstGeom>
          <a:noFill/>
        </p:spPr>
        <p:txBody>
          <a:bodyPr wrap="square" rtlCol="0">
            <a:spAutoFit/>
          </a:bodyPr>
          <a:lstStyle/>
          <a:p>
            <a:r>
              <a:rPr lang="en-US" sz="1200" dirty="0">
                <a:latin typeface="+mj-lt"/>
                <a:cs typeface="Quire Sans" panose="020B0502040400020003" pitchFamily="34" charset="0"/>
              </a:rPr>
              <a:t>*Olgun et al., </a:t>
            </a:r>
            <a:r>
              <a:rPr lang="en-US" sz="1200" b="1" i="0" dirty="0">
                <a:solidFill>
                  <a:srgbClr val="000000"/>
                </a:solidFill>
                <a:effectLst/>
                <a:latin typeface="+mj-lt"/>
                <a:cs typeface="Quire Sans" panose="020B0502040400020003" pitchFamily="34" charset="0"/>
                <a:hlinkClick r:id="rId4"/>
              </a:rPr>
              <a:t>"DRAM Bender: An Extensible and Versatile FPGA-Based Infrastructure to Easily Test </a:t>
            </a:r>
            <a:br>
              <a:rPr lang="en-US" sz="1200" b="1" i="0" dirty="0">
                <a:solidFill>
                  <a:srgbClr val="000000"/>
                </a:solidFill>
                <a:effectLst/>
                <a:latin typeface="+mj-lt"/>
                <a:cs typeface="Quire Sans" panose="020B0502040400020003" pitchFamily="34" charset="0"/>
                <a:hlinkClick r:id="rId4"/>
              </a:rPr>
            </a:br>
            <a:r>
              <a:rPr lang="en-US" sz="1200" b="1" i="0" dirty="0">
                <a:solidFill>
                  <a:srgbClr val="000000"/>
                </a:solidFill>
                <a:effectLst/>
                <a:latin typeface="+mj-lt"/>
                <a:cs typeface="Quire Sans" panose="020B0502040400020003" pitchFamily="34" charset="0"/>
                <a:hlinkClick r:id="rId4"/>
              </a:rPr>
              <a:t>State-of-the-Art DRAM Chips,”</a:t>
            </a:r>
            <a:r>
              <a:rPr lang="en-US" sz="1200" dirty="0">
                <a:solidFill>
                  <a:srgbClr val="000000"/>
                </a:solidFill>
                <a:effectLst/>
                <a:latin typeface="+mj-lt"/>
                <a:cs typeface="Quire Sans" panose="020B0502040400020003" pitchFamily="34" charset="0"/>
              </a:rPr>
              <a:t> </a:t>
            </a:r>
            <a:r>
              <a:rPr lang="en-US" sz="1200" dirty="0">
                <a:latin typeface="+mj-lt"/>
                <a:cs typeface="Quire Sans" panose="020B0502040400020003" pitchFamily="34" charset="0"/>
              </a:rPr>
              <a:t>TCAD, 2023. [GitHub: </a:t>
            </a:r>
            <a:r>
              <a:rPr lang="en-US" sz="1200" dirty="0">
                <a:latin typeface="+mj-lt"/>
                <a:cs typeface="Quire Sans" panose="020B0502040400020003" pitchFamily="34" charset="0"/>
                <a:hlinkClick r:id="rId5"/>
              </a:rPr>
              <a:t>https://github.com/CMU-SAFARI/DRAM-Bender</a:t>
            </a:r>
            <a:r>
              <a:rPr lang="en-US" sz="1200" dirty="0">
                <a:latin typeface="+mj-lt"/>
                <a:cs typeface="Quire Sans" panose="020B0502040400020003" pitchFamily="34" charset="0"/>
              </a:rPr>
              <a:t>]</a:t>
            </a:r>
          </a:p>
        </p:txBody>
      </p:sp>
      <p:sp>
        <p:nvSpPr>
          <p:cNvPr id="17" name="TextBox 16">
            <a:extLst>
              <a:ext uri="{FF2B5EF4-FFF2-40B4-BE49-F238E27FC236}">
                <a16:creationId xmlns:a16="http://schemas.microsoft.com/office/drawing/2014/main" id="{0DC9F5E0-42E3-F560-9D97-73D45A899001}"/>
              </a:ext>
            </a:extLst>
          </p:cNvPr>
          <p:cNvSpPr txBox="1"/>
          <p:nvPr/>
        </p:nvSpPr>
        <p:spPr>
          <a:xfrm>
            <a:off x="-8754" y="5332021"/>
            <a:ext cx="9144000" cy="926496"/>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lvl="0" algn="ctr">
              <a:lnSpc>
                <a:spcPct val="90000"/>
              </a:lnSpc>
              <a:spcBef>
                <a:spcPts val="400"/>
              </a:spcBef>
              <a:defRPr/>
            </a:pPr>
            <a:r>
              <a:rPr lang="en-US" sz="2600" dirty="0">
                <a:solidFill>
                  <a:prstClr val="black"/>
                </a:solidFill>
                <a:latin typeface="+mj-lt"/>
              </a:rPr>
              <a:t>Fine-grained control over DRAM commands, </a:t>
            </a:r>
          </a:p>
          <a:p>
            <a:pPr lvl="0" algn="ctr">
              <a:lnSpc>
                <a:spcPct val="90000"/>
              </a:lnSpc>
              <a:spcBef>
                <a:spcPts val="400"/>
              </a:spcBef>
              <a:defRPr/>
            </a:pPr>
            <a:r>
              <a:rPr lang="en-US" sz="2600" dirty="0">
                <a:solidFill>
                  <a:srgbClr val="4472C4">
                    <a:lumMod val="75000"/>
                  </a:srgbClr>
                </a:solidFill>
                <a:latin typeface="+mj-lt"/>
              </a:rPr>
              <a:t>timing parameters (</a:t>
            </a:r>
            <a:r>
              <a:rPr lang="en-US" sz="2600" dirty="0">
                <a:solidFill>
                  <a:srgbClr val="4472C4">
                    <a:lumMod val="75000"/>
                  </a:srgbClr>
                </a:solidFill>
                <a:latin typeface="+mj-lt"/>
                <a:ea typeface="Cambria"/>
              </a:rPr>
              <a:t>±1.5ns</a:t>
            </a:r>
            <a:r>
              <a:rPr lang="en-US" sz="2600" dirty="0">
                <a:solidFill>
                  <a:srgbClr val="4472C4">
                    <a:lumMod val="75000"/>
                  </a:srgbClr>
                </a:solidFill>
                <a:latin typeface="+mj-lt"/>
              </a:rPr>
              <a:t>)</a:t>
            </a:r>
            <a:r>
              <a:rPr lang="en-US" sz="2600" dirty="0">
                <a:solidFill>
                  <a:prstClr val="black"/>
                </a:solidFill>
                <a:latin typeface="+mj-lt"/>
              </a:rPr>
              <a:t>, and </a:t>
            </a:r>
            <a:r>
              <a:rPr lang="en-US" sz="2600" dirty="0">
                <a:solidFill>
                  <a:srgbClr val="C55910"/>
                </a:solidFill>
                <a:latin typeface="+mj-lt"/>
              </a:rPr>
              <a:t>temperature (</a:t>
            </a:r>
            <a:r>
              <a:rPr lang="en-US" sz="2600" dirty="0">
                <a:solidFill>
                  <a:srgbClr val="C55910"/>
                </a:solidFill>
                <a:latin typeface="+mj-lt"/>
                <a:ea typeface="Cambria"/>
              </a:rPr>
              <a:t>±0.5°C )</a:t>
            </a:r>
          </a:p>
        </p:txBody>
      </p:sp>
    </p:spTree>
    <p:extLst>
      <p:ext uri="{BB962C8B-B14F-4D97-AF65-F5344CB8AC3E}">
        <p14:creationId xmlns:p14="http://schemas.microsoft.com/office/powerpoint/2010/main" val="1398375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9C3C21-9E92-AD8C-E5A4-25E30587AD20}"/>
              </a:ext>
            </a:extLst>
          </p:cNvPr>
          <p:cNvSpPr>
            <a:spLocks noGrp="1"/>
          </p:cNvSpPr>
          <p:nvPr>
            <p:ph type="title"/>
          </p:nvPr>
        </p:nvSpPr>
        <p:spPr/>
        <p:txBody>
          <a:bodyPr/>
          <a:lstStyle/>
          <a:p>
            <a:r>
              <a:rPr lang="en-US" dirty="0"/>
              <a:t>HBM2 DRAM Testing Infrastructure</a:t>
            </a:r>
            <a:endParaRPr lang="en-TR" dirty="0"/>
          </a:p>
        </p:txBody>
      </p:sp>
      <p:pic>
        <p:nvPicPr>
          <p:cNvPr id="4" name="Picture 3">
            <a:extLst>
              <a:ext uri="{FF2B5EF4-FFF2-40B4-BE49-F238E27FC236}">
                <a16:creationId xmlns:a16="http://schemas.microsoft.com/office/drawing/2014/main" id="{994ADDEC-678D-5572-F9D6-4BFBE962A837}"/>
              </a:ext>
            </a:extLst>
          </p:cNvPr>
          <p:cNvPicPr>
            <a:picLocks noChangeAspect="1"/>
          </p:cNvPicPr>
          <p:nvPr/>
        </p:nvPicPr>
        <p:blipFill>
          <a:blip r:embed="rId3"/>
          <a:stretch>
            <a:fillRect/>
          </a:stretch>
        </p:blipFill>
        <p:spPr>
          <a:xfrm>
            <a:off x="1123587" y="1509862"/>
            <a:ext cx="7086383" cy="3543190"/>
          </a:xfrm>
          <a:prstGeom prst="rect">
            <a:avLst/>
          </a:prstGeom>
          <a:ln>
            <a:noFill/>
          </a:ln>
          <a:effectLst>
            <a:softEdge rad="112500"/>
          </a:effectLst>
        </p:spPr>
      </p:pic>
      <p:sp>
        <p:nvSpPr>
          <p:cNvPr id="3" name="TextBox 2">
            <a:extLst>
              <a:ext uri="{FF2B5EF4-FFF2-40B4-BE49-F238E27FC236}">
                <a16:creationId xmlns:a16="http://schemas.microsoft.com/office/drawing/2014/main" id="{19F6F5EE-601B-E3E4-83BB-8630E602BF50}"/>
              </a:ext>
            </a:extLst>
          </p:cNvPr>
          <p:cNvSpPr txBox="1"/>
          <p:nvPr/>
        </p:nvSpPr>
        <p:spPr>
          <a:xfrm>
            <a:off x="1545821" y="6418551"/>
            <a:ext cx="7315200" cy="461665"/>
          </a:xfrm>
          <a:prstGeom prst="rect">
            <a:avLst/>
          </a:prstGeom>
          <a:noFill/>
        </p:spPr>
        <p:txBody>
          <a:bodyPr wrap="square" rtlCol="0">
            <a:spAutoFit/>
          </a:bodyPr>
          <a:lstStyle/>
          <a:p>
            <a:r>
              <a:rPr lang="en-US" sz="1200" dirty="0">
                <a:latin typeface="+mj-lt"/>
                <a:cs typeface="Quire Sans" panose="020B0502040400020003" pitchFamily="34" charset="0"/>
              </a:rPr>
              <a:t>*Olgun et al., </a:t>
            </a:r>
            <a:r>
              <a:rPr lang="en-US" sz="1200" b="1" i="0" dirty="0">
                <a:solidFill>
                  <a:srgbClr val="000000"/>
                </a:solidFill>
                <a:effectLst/>
                <a:latin typeface="+mj-lt"/>
                <a:cs typeface="Quire Sans" panose="020B0502040400020003" pitchFamily="34" charset="0"/>
                <a:hlinkClick r:id="rId4"/>
              </a:rPr>
              <a:t>"DRAM Bender: An Extensible and Versatile FPGA-Based Infrastructure to Easily Test </a:t>
            </a:r>
            <a:br>
              <a:rPr lang="en-US" sz="1200" b="1" i="0" dirty="0">
                <a:solidFill>
                  <a:srgbClr val="000000"/>
                </a:solidFill>
                <a:effectLst/>
                <a:latin typeface="+mj-lt"/>
                <a:cs typeface="Quire Sans" panose="020B0502040400020003" pitchFamily="34" charset="0"/>
                <a:hlinkClick r:id="rId4"/>
              </a:rPr>
            </a:br>
            <a:r>
              <a:rPr lang="en-US" sz="1200" b="1" i="0" dirty="0">
                <a:solidFill>
                  <a:srgbClr val="000000"/>
                </a:solidFill>
                <a:effectLst/>
                <a:latin typeface="+mj-lt"/>
                <a:cs typeface="Quire Sans" panose="020B0502040400020003" pitchFamily="34" charset="0"/>
                <a:hlinkClick r:id="rId4"/>
              </a:rPr>
              <a:t>State-of-the-Art DRAM Chips,”</a:t>
            </a:r>
            <a:r>
              <a:rPr lang="en-US" sz="1200" dirty="0">
                <a:solidFill>
                  <a:srgbClr val="000000"/>
                </a:solidFill>
                <a:effectLst/>
                <a:latin typeface="+mj-lt"/>
                <a:cs typeface="Quire Sans" panose="020B0502040400020003" pitchFamily="34" charset="0"/>
              </a:rPr>
              <a:t> </a:t>
            </a:r>
            <a:r>
              <a:rPr lang="en-US" sz="1200" dirty="0">
                <a:latin typeface="+mj-lt"/>
                <a:cs typeface="Quire Sans" panose="020B0502040400020003" pitchFamily="34" charset="0"/>
              </a:rPr>
              <a:t>TCAD, 2023. [GitHub: </a:t>
            </a:r>
            <a:r>
              <a:rPr lang="en-US" sz="1200" dirty="0">
                <a:latin typeface="+mj-lt"/>
                <a:cs typeface="Quire Sans" panose="020B0502040400020003" pitchFamily="34" charset="0"/>
                <a:hlinkClick r:id="rId5"/>
              </a:rPr>
              <a:t>https://github.com/CMU-SAFARI/DRAM-Bender</a:t>
            </a:r>
            <a:r>
              <a:rPr lang="en-US" sz="1200" dirty="0">
                <a:latin typeface="+mj-lt"/>
                <a:cs typeface="Quire Sans" panose="020B0502040400020003" pitchFamily="34" charset="0"/>
              </a:rPr>
              <a:t>]</a:t>
            </a:r>
          </a:p>
        </p:txBody>
      </p:sp>
      <p:sp>
        <p:nvSpPr>
          <p:cNvPr id="8" name="TextBox 7">
            <a:extLst>
              <a:ext uri="{FF2B5EF4-FFF2-40B4-BE49-F238E27FC236}">
                <a16:creationId xmlns:a16="http://schemas.microsoft.com/office/drawing/2014/main" id="{5EC0A16C-BDEF-75F1-D2CD-766E0C25F5FA}"/>
              </a:ext>
            </a:extLst>
          </p:cNvPr>
          <p:cNvSpPr txBox="1"/>
          <p:nvPr/>
        </p:nvSpPr>
        <p:spPr>
          <a:xfrm>
            <a:off x="-8754" y="5332021"/>
            <a:ext cx="9144000" cy="926496"/>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lvl="0" algn="ctr">
              <a:lnSpc>
                <a:spcPct val="90000"/>
              </a:lnSpc>
              <a:spcBef>
                <a:spcPts val="400"/>
              </a:spcBef>
              <a:defRPr/>
            </a:pPr>
            <a:r>
              <a:rPr lang="en-US" sz="2600" dirty="0">
                <a:solidFill>
                  <a:prstClr val="black"/>
                </a:solidFill>
                <a:latin typeface="+mj-lt"/>
              </a:rPr>
              <a:t>Fine-grained control over DRAM commands, </a:t>
            </a:r>
          </a:p>
          <a:p>
            <a:pPr lvl="0" algn="ctr">
              <a:lnSpc>
                <a:spcPct val="90000"/>
              </a:lnSpc>
              <a:spcBef>
                <a:spcPts val="400"/>
              </a:spcBef>
              <a:defRPr/>
            </a:pPr>
            <a:r>
              <a:rPr lang="en-US" sz="2600" dirty="0">
                <a:solidFill>
                  <a:srgbClr val="4472C4">
                    <a:lumMod val="75000"/>
                  </a:srgbClr>
                </a:solidFill>
                <a:latin typeface="+mj-lt"/>
              </a:rPr>
              <a:t>timing parameters (</a:t>
            </a:r>
            <a:r>
              <a:rPr lang="en-US" sz="2600" dirty="0">
                <a:solidFill>
                  <a:srgbClr val="4472C4">
                    <a:lumMod val="75000"/>
                  </a:srgbClr>
                </a:solidFill>
                <a:latin typeface="+mj-lt"/>
                <a:ea typeface="Cambria"/>
              </a:rPr>
              <a:t>±1.67ns</a:t>
            </a:r>
            <a:r>
              <a:rPr lang="en-US" sz="2600" dirty="0">
                <a:solidFill>
                  <a:srgbClr val="4472C4">
                    <a:lumMod val="75000"/>
                  </a:srgbClr>
                </a:solidFill>
                <a:latin typeface="+mj-lt"/>
              </a:rPr>
              <a:t>)</a:t>
            </a:r>
            <a:r>
              <a:rPr lang="en-US" sz="2600" dirty="0">
                <a:solidFill>
                  <a:prstClr val="black"/>
                </a:solidFill>
                <a:latin typeface="+mj-lt"/>
              </a:rPr>
              <a:t>, and </a:t>
            </a:r>
            <a:r>
              <a:rPr lang="en-US" sz="2600" dirty="0">
                <a:solidFill>
                  <a:srgbClr val="C55910"/>
                </a:solidFill>
                <a:latin typeface="+mj-lt"/>
              </a:rPr>
              <a:t>temperature (</a:t>
            </a:r>
            <a:r>
              <a:rPr lang="en-US" sz="2600" dirty="0">
                <a:solidFill>
                  <a:srgbClr val="C55910"/>
                </a:solidFill>
                <a:latin typeface="+mj-lt"/>
                <a:ea typeface="Cambria"/>
              </a:rPr>
              <a:t>±0.5°C )</a:t>
            </a:r>
          </a:p>
        </p:txBody>
      </p:sp>
      <p:sp>
        <p:nvSpPr>
          <p:cNvPr id="9" name="Rectangle 8">
            <a:extLst>
              <a:ext uri="{FF2B5EF4-FFF2-40B4-BE49-F238E27FC236}">
                <a16:creationId xmlns:a16="http://schemas.microsoft.com/office/drawing/2014/main" id="{1E9CDC42-7976-6224-1623-A3CAFCB6A816}"/>
              </a:ext>
            </a:extLst>
          </p:cNvPr>
          <p:cNvSpPr/>
          <p:nvPr/>
        </p:nvSpPr>
        <p:spPr>
          <a:xfrm>
            <a:off x="189560" y="958895"/>
            <a:ext cx="8954439" cy="424732"/>
          </a:xfrm>
          <a:prstGeom prst="rect">
            <a:avLst/>
          </a:prstGeom>
        </p:spPr>
        <p:txBody>
          <a:bodyPr wrap="square">
            <a:spAutoFit/>
          </a:bodyPr>
          <a:lstStyle/>
          <a:p>
            <a:pPr marL="11113" marR="0" lvl="1" indent="0" algn="l" defTabSz="914400" rtl="0" eaLnBrk="1" fontAlgn="auto" latinLnBrk="0" hangingPunct="1">
              <a:lnSpc>
                <a:spcPct val="90000"/>
              </a:lnSpc>
              <a:spcBef>
                <a:spcPts val="400"/>
              </a:spcBef>
              <a:spcAft>
                <a:spcPts val="0"/>
              </a:spcAft>
              <a:buClrTx/>
              <a:buSzTx/>
              <a:buFontTx/>
              <a:buNone/>
              <a:tabLst/>
              <a:defRPr/>
            </a:pPr>
            <a:r>
              <a:rPr kumimoji="0" lang="en-US" sz="2400" u="none" strike="noStrike" kern="1200" cap="none" spc="0" normalizeH="0" baseline="0" noProof="0" dirty="0">
                <a:ln>
                  <a:noFill/>
                </a:ln>
                <a:solidFill>
                  <a:prstClr val="black"/>
                </a:solidFill>
                <a:effectLst/>
                <a:uLnTx/>
                <a:uFillTx/>
                <a:latin typeface="+mj-lt"/>
                <a:ea typeface="+mn-ea"/>
                <a:cs typeface="+mn-cs"/>
              </a:rPr>
              <a:t>DRAM Bender on a </a:t>
            </a:r>
            <a:r>
              <a:rPr kumimoji="0" lang="en-US" sz="2400" u="none" strike="noStrike" kern="1200" cap="none" spc="0" normalizeH="0" baseline="0" noProof="0" dirty="0" err="1">
                <a:ln>
                  <a:noFill/>
                </a:ln>
                <a:solidFill>
                  <a:prstClr val="black"/>
                </a:solidFill>
                <a:effectLst/>
                <a:uLnTx/>
                <a:uFillTx/>
                <a:latin typeface="+mj-lt"/>
                <a:ea typeface="+mn-ea"/>
                <a:cs typeface="+mn-cs"/>
              </a:rPr>
              <a:t>Bittware</a:t>
            </a:r>
            <a:r>
              <a:rPr kumimoji="0" lang="en-US" sz="2400" u="none" strike="noStrike" kern="1200" cap="none" spc="0" normalizeH="0" baseline="0" noProof="0" dirty="0">
                <a:ln>
                  <a:noFill/>
                </a:ln>
                <a:solidFill>
                  <a:prstClr val="black"/>
                </a:solidFill>
                <a:effectLst/>
                <a:uLnTx/>
                <a:uFillTx/>
                <a:latin typeface="+mj-lt"/>
                <a:ea typeface="+mn-ea"/>
                <a:cs typeface="+mn-cs"/>
              </a:rPr>
              <a:t> XUPVVH</a:t>
            </a:r>
            <a:endParaRPr kumimoji="0" lang="en-US" sz="2600" u="none" strike="noStrike" kern="1200" cap="none" spc="0" normalizeH="0" baseline="0" noProof="0" dirty="0">
              <a:ln>
                <a:noFill/>
              </a:ln>
              <a:solidFill>
                <a:prstClr val="black"/>
              </a:solidFill>
              <a:effectLst/>
              <a:uLnTx/>
              <a:uFillTx/>
              <a:latin typeface="+mj-lt"/>
            </a:endParaRPr>
          </a:p>
        </p:txBody>
      </p:sp>
    </p:spTree>
    <p:extLst>
      <p:ext uri="{BB962C8B-B14F-4D97-AF65-F5344CB8AC3E}">
        <p14:creationId xmlns:p14="http://schemas.microsoft.com/office/powerpoint/2010/main" val="9610158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BB1899-B214-FE34-C02F-2EECCFD4833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C3FFA4E-8BEC-E1D4-79C5-F040F3CEA075}"/>
              </a:ext>
            </a:extLst>
          </p:cNvPr>
          <p:cNvSpPr>
            <a:spLocks noGrp="1"/>
          </p:cNvSpPr>
          <p:nvPr>
            <p:ph type="title"/>
          </p:nvPr>
        </p:nvSpPr>
        <p:spPr>
          <a:xfrm>
            <a:off x="0" y="0"/>
            <a:ext cx="9144000" cy="782706"/>
          </a:xfrm>
        </p:spPr>
        <p:txBody>
          <a:bodyPr/>
          <a:lstStyle/>
          <a:p>
            <a:r>
              <a:rPr lang="en-US" sz="4000" dirty="0"/>
              <a:t>Laboratory for Understanding Memory</a:t>
            </a:r>
          </a:p>
        </p:txBody>
      </p:sp>
      <p:pic>
        <p:nvPicPr>
          <p:cNvPr id="7" name="Picture 6" descr="A room with several shelves with electronics&#10;&#10;AI-generated content may be incorrect.">
            <a:extLst>
              <a:ext uri="{FF2B5EF4-FFF2-40B4-BE49-F238E27FC236}">
                <a16:creationId xmlns:a16="http://schemas.microsoft.com/office/drawing/2014/main" id="{AB114CAD-F41D-D95F-CEA5-639B74E3995C}"/>
              </a:ext>
            </a:extLst>
          </p:cNvPr>
          <p:cNvPicPr>
            <a:picLocks noChangeAspect="1"/>
          </p:cNvPicPr>
          <p:nvPr/>
        </p:nvPicPr>
        <p:blipFill>
          <a:blip r:embed="rId3"/>
          <a:stretch>
            <a:fillRect/>
          </a:stretch>
        </p:blipFill>
        <p:spPr>
          <a:xfrm>
            <a:off x="275358" y="1014807"/>
            <a:ext cx="3945977" cy="5261302"/>
          </a:xfrm>
          <a:prstGeom prst="rect">
            <a:avLst/>
          </a:prstGeom>
        </p:spPr>
      </p:pic>
      <p:pic>
        <p:nvPicPr>
          <p:cNvPr id="11" name="Picture 10" descr="A white shelves with black electronic devices&#10;&#10;AI-generated content may be incorrect.">
            <a:extLst>
              <a:ext uri="{FF2B5EF4-FFF2-40B4-BE49-F238E27FC236}">
                <a16:creationId xmlns:a16="http://schemas.microsoft.com/office/drawing/2014/main" id="{0FA24C23-05CB-03C0-7840-E0C957BF47D8}"/>
              </a:ext>
            </a:extLst>
          </p:cNvPr>
          <p:cNvPicPr>
            <a:picLocks noChangeAspect="1"/>
          </p:cNvPicPr>
          <p:nvPr/>
        </p:nvPicPr>
        <p:blipFill>
          <a:blip r:embed="rId4"/>
          <a:stretch>
            <a:fillRect/>
          </a:stretch>
        </p:blipFill>
        <p:spPr>
          <a:xfrm>
            <a:off x="4847358" y="1014807"/>
            <a:ext cx="3945977" cy="5261302"/>
          </a:xfrm>
          <a:prstGeom prst="rect">
            <a:avLst/>
          </a:prstGeom>
        </p:spPr>
      </p:pic>
    </p:spTree>
    <p:extLst>
      <p:ext uri="{BB962C8B-B14F-4D97-AF65-F5344CB8AC3E}">
        <p14:creationId xmlns:p14="http://schemas.microsoft.com/office/powerpoint/2010/main" val="7658116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BB1899-B214-FE34-C02F-2EECCFD4833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C3FFA4E-8BEC-E1D4-79C5-F040F3CEA075}"/>
              </a:ext>
            </a:extLst>
          </p:cNvPr>
          <p:cNvSpPr>
            <a:spLocks noGrp="1"/>
          </p:cNvSpPr>
          <p:nvPr>
            <p:ph type="title"/>
          </p:nvPr>
        </p:nvSpPr>
        <p:spPr>
          <a:xfrm>
            <a:off x="0" y="0"/>
            <a:ext cx="9144000" cy="782706"/>
          </a:xfrm>
        </p:spPr>
        <p:txBody>
          <a:bodyPr/>
          <a:lstStyle/>
          <a:p>
            <a:r>
              <a:rPr lang="en-US" sz="4000" dirty="0"/>
              <a:t>Laboratory for Understanding Memory</a:t>
            </a:r>
          </a:p>
        </p:txBody>
      </p:sp>
      <p:pic>
        <p:nvPicPr>
          <p:cNvPr id="6" name="Picture 5">
            <a:extLst>
              <a:ext uri="{FF2B5EF4-FFF2-40B4-BE49-F238E27FC236}">
                <a16:creationId xmlns:a16="http://schemas.microsoft.com/office/drawing/2014/main" id="{59D2E897-01F0-F75E-E302-5692A8F4556F}"/>
              </a:ext>
            </a:extLst>
          </p:cNvPr>
          <p:cNvPicPr>
            <a:picLocks noChangeAspect="1"/>
          </p:cNvPicPr>
          <p:nvPr/>
        </p:nvPicPr>
        <p:blipFill>
          <a:blip r:embed="rId3"/>
          <a:stretch>
            <a:fillRect/>
          </a:stretch>
        </p:blipFill>
        <p:spPr>
          <a:xfrm>
            <a:off x="743952" y="915352"/>
            <a:ext cx="7656096" cy="5511392"/>
          </a:xfrm>
          <a:prstGeom prst="rect">
            <a:avLst/>
          </a:prstGeom>
        </p:spPr>
      </p:pic>
    </p:spTree>
    <p:extLst>
      <p:ext uri="{BB962C8B-B14F-4D97-AF65-F5344CB8AC3E}">
        <p14:creationId xmlns:p14="http://schemas.microsoft.com/office/powerpoint/2010/main" val="15574096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45C25E-CCAA-FF42-A38B-5C2CBDC15F04}"/>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10077D40-F2D2-1A5F-BBD0-9A6631AC5502}"/>
              </a:ext>
            </a:extLst>
          </p:cNvPr>
          <p:cNvPicPr>
            <a:picLocks noChangeAspect="1"/>
          </p:cNvPicPr>
          <p:nvPr/>
        </p:nvPicPr>
        <p:blipFill>
          <a:blip r:embed="rId3"/>
          <a:stretch>
            <a:fillRect/>
          </a:stretch>
        </p:blipFill>
        <p:spPr>
          <a:xfrm>
            <a:off x="1347912" y="1917882"/>
            <a:ext cx="6632051" cy="3934519"/>
          </a:xfrm>
          <a:prstGeom prst="rect">
            <a:avLst/>
          </a:prstGeom>
        </p:spPr>
      </p:pic>
      <p:sp>
        <p:nvSpPr>
          <p:cNvPr id="2" name="Title 1">
            <a:extLst>
              <a:ext uri="{FF2B5EF4-FFF2-40B4-BE49-F238E27FC236}">
                <a16:creationId xmlns:a16="http://schemas.microsoft.com/office/drawing/2014/main" id="{DFB04070-CED3-02AA-227F-C4AE70CEEAA7}"/>
              </a:ext>
            </a:extLst>
          </p:cNvPr>
          <p:cNvSpPr>
            <a:spLocks noGrp="1"/>
          </p:cNvSpPr>
          <p:nvPr>
            <p:ph type="title"/>
          </p:nvPr>
        </p:nvSpPr>
        <p:spPr/>
        <p:txBody>
          <a:bodyPr/>
          <a:lstStyle/>
          <a:p>
            <a:r>
              <a:rPr lang="en-US" dirty="0"/>
              <a:t>Tested DRAM Chips</a:t>
            </a:r>
          </a:p>
        </p:txBody>
      </p:sp>
      <p:sp>
        <p:nvSpPr>
          <p:cNvPr id="6" name="Content Placeholder 5">
            <a:extLst>
              <a:ext uri="{FF2B5EF4-FFF2-40B4-BE49-F238E27FC236}">
                <a16:creationId xmlns:a16="http://schemas.microsoft.com/office/drawing/2014/main" id="{B80A219A-4D7C-F77C-D07A-C02DF5EA86F1}"/>
              </a:ext>
            </a:extLst>
          </p:cNvPr>
          <p:cNvSpPr>
            <a:spLocks noGrp="1"/>
          </p:cNvSpPr>
          <p:nvPr>
            <p:ph idx="1"/>
          </p:nvPr>
        </p:nvSpPr>
        <p:spPr>
          <a:xfrm>
            <a:off x="1" y="1005599"/>
            <a:ext cx="9143999" cy="770467"/>
          </a:xfrm>
        </p:spPr>
        <p:txBody>
          <a:bodyPr>
            <a:normAutofit/>
          </a:bodyPr>
          <a:lstStyle/>
          <a:p>
            <a:pPr marL="0" indent="0" algn="ctr">
              <a:buNone/>
            </a:pPr>
            <a:r>
              <a:rPr lang="en-US" sz="2500" dirty="0">
                <a:latin typeface="+mj-lt"/>
              </a:rPr>
              <a:t>216 DDR4 and 4 HBM2 Chips from </a:t>
            </a:r>
            <a:r>
              <a:rPr lang="en-US" sz="2500" dirty="0">
                <a:solidFill>
                  <a:schemeClr val="accent2">
                    <a:lumMod val="60000"/>
                    <a:lumOff val="40000"/>
                  </a:schemeClr>
                </a:solidFill>
                <a:latin typeface="+mj-lt"/>
              </a:rPr>
              <a:t>SK Hynix</a:t>
            </a:r>
            <a:r>
              <a:rPr lang="en-US" sz="2500" dirty="0">
                <a:latin typeface="+mj-lt"/>
              </a:rPr>
              <a:t>, </a:t>
            </a:r>
            <a:r>
              <a:rPr lang="en-US" sz="2500" dirty="0">
                <a:solidFill>
                  <a:schemeClr val="accent6">
                    <a:lumMod val="75000"/>
                  </a:schemeClr>
                </a:solidFill>
                <a:latin typeface="+mj-lt"/>
              </a:rPr>
              <a:t>Micron</a:t>
            </a:r>
            <a:r>
              <a:rPr lang="en-US" sz="2500" dirty="0">
                <a:latin typeface="+mj-lt"/>
              </a:rPr>
              <a:t>, </a:t>
            </a:r>
            <a:r>
              <a:rPr lang="en-US" sz="2500" dirty="0">
                <a:solidFill>
                  <a:schemeClr val="accent5">
                    <a:lumMod val="75000"/>
                  </a:schemeClr>
                </a:solidFill>
                <a:latin typeface="+mj-lt"/>
              </a:rPr>
              <a:t>Samsung</a:t>
            </a:r>
          </a:p>
        </p:txBody>
      </p:sp>
      <p:sp>
        <p:nvSpPr>
          <p:cNvPr id="13" name="Rectangle 12">
            <a:extLst>
              <a:ext uri="{FF2B5EF4-FFF2-40B4-BE49-F238E27FC236}">
                <a16:creationId xmlns:a16="http://schemas.microsoft.com/office/drawing/2014/main" id="{0238CF95-4059-86F2-1750-6B31C7816A62}"/>
              </a:ext>
            </a:extLst>
          </p:cNvPr>
          <p:cNvSpPr/>
          <p:nvPr/>
        </p:nvSpPr>
        <p:spPr>
          <a:xfrm>
            <a:off x="5252720" y="1917880"/>
            <a:ext cx="897364" cy="3579957"/>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CF7E5658-487F-074E-651C-0B22F9DE782E}"/>
              </a:ext>
            </a:extLst>
          </p:cNvPr>
          <p:cNvSpPr/>
          <p:nvPr/>
        </p:nvSpPr>
        <p:spPr>
          <a:xfrm>
            <a:off x="6150084" y="1917880"/>
            <a:ext cx="982236" cy="3579958"/>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247D98D9-AD09-6946-4F63-3FDA6EADBD2A}"/>
              </a:ext>
            </a:extLst>
          </p:cNvPr>
          <p:cNvSpPr/>
          <p:nvPr/>
        </p:nvSpPr>
        <p:spPr>
          <a:xfrm>
            <a:off x="1482290" y="2309956"/>
            <a:ext cx="6380280" cy="870132"/>
          </a:xfrm>
          <a:prstGeom prst="rect">
            <a:avLst/>
          </a:prstGeom>
          <a:solidFill>
            <a:schemeClr val="accent2">
              <a:lumMod val="60000"/>
              <a:lumOff val="40000"/>
              <a:alpha val="31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Trebuchet MS" panose="020B0703020202090204" pitchFamily="34" charset="0"/>
              <a:cs typeface="Quire Sans" panose="020B0502040400020003" pitchFamily="34" charset="0"/>
            </a:endParaRPr>
          </a:p>
        </p:txBody>
      </p:sp>
      <p:sp>
        <p:nvSpPr>
          <p:cNvPr id="8" name="Rectangle 7">
            <a:extLst>
              <a:ext uri="{FF2B5EF4-FFF2-40B4-BE49-F238E27FC236}">
                <a16:creationId xmlns:a16="http://schemas.microsoft.com/office/drawing/2014/main" id="{463F6AFA-6FF6-314F-31DC-B18113C25822}"/>
              </a:ext>
            </a:extLst>
          </p:cNvPr>
          <p:cNvSpPr/>
          <p:nvPr/>
        </p:nvSpPr>
        <p:spPr>
          <a:xfrm>
            <a:off x="1482290" y="4394349"/>
            <a:ext cx="6380280" cy="1103489"/>
          </a:xfrm>
          <a:prstGeom prst="rect">
            <a:avLst/>
          </a:prstGeom>
          <a:solidFill>
            <a:schemeClr val="accent5">
              <a:lumMod val="60000"/>
              <a:lumOff val="40000"/>
              <a:alpha val="31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Trebuchet MS" panose="020B0703020202090204" pitchFamily="34" charset="0"/>
              <a:cs typeface="Quire Sans" panose="020B0502040400020003" pitchFamily="34" charset="0"/>
            </a:endParaRPr>
          </a:p>
        </p:txBody>
      </p:sp>
      <p:sp>
        <p:nvSpPr>
          <p:cNvPr id="9" name="Rectangle 8">
            <a:extLst>
              <a:ext uri="{FF2B5EF4-FFF2-40B4-BE49-F238E27FC236}">
                <a16:creationId xmlns:a16="http://schemas.microsoft.com/office/drawing/2014/main" id="{D9A1398D-593E-E3E7-6DE5-F8A2F8C91407}"/>
              </a:ext>
            </a:extLst>
          </p:cNvPr>
          <p:cNvSpPr/>
          <p:nvPr/>
        </p:nvSpPr>
        <p:spPr>
          <a:xfrm>
            <a:off x="1482290" y="3190997"/>
            <a:ext cx="6380280" cy="1157492"/>
          </a:xfrm>
          <a:prstGeom prst="rect">
            <a:avLst/>
          </a:prstGeom>
          <a:solidFill>
            <a:schemeClr val="accent6">
              <a:lumMod val="60000"/>
              <a:lumOff val="40000"/>
              <a:alpha val="3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lumMod val="50000"/>
                  <a:lumOff val="50000"/>
                </a:schemeClr>
              </a:solidFill>
              <a:latin typeface="Trebuchet MS" panose="020B0703020202090204" pitchFamily="34" charset="0"/>
              <a:cs typeface="Quire Sans" panose="020B0502040400020003" pitchFamily="34" charset="0"/>
            </a:endParaRPr>
          </a:p>
        </p:txBody>
      </p:sp>
    </p:spTree>
    <p:extLst>
      <p:ext uri="{BB962C8B-B14F-4D97-AF65-F5344CB8AC3E}">
        <p14:creationId xmlns:p14="http://schemas.microsoft.com/office/powerpoint/2010/main" val="32630392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C40F26-C858-6F4F-A684-F70A0C2E3825}"/>
              </a:ext>
            </a:extLst>
          </p:cNvPr>
          <p:cNvSpPr>
            <a:spLocks noGrp="1"/>
          </p:cNvSpPr>
          <p:nvPr>
            <p:ph type="title"/>
          </p:nvPr>
        </p:nvSpPr>
        <p:spPr/>
        <p:txBody>
          <a:bodyPr>
            <a:noAutofit/>
          </a:bodyPr>
          <a:lstStyle/>
          <a:p>
            <a:r>
              <a:rPr lang="en-US" sz="3600" b="1" dirty="0"/>
              <a:t>Testing Methodology: Sources of Interference</a:t>
            </a:r>
          </a:p>
        </p:txBody>
      </p:sp>
      <p:sp>
        <p:nvSpPr>
          <p:cNvPr id="3" name="Content Placeholder 2">
            <a:extLst>
              <a:ext uri="{FF2B5EF4-FFF2-40B4-BE49-F238E27FC236}">
                <a16:creationId xmlns:a16="http://schemas.microsoft.com/office/drawing/2014/main" id="{A31F3A66-CE7C-854B-BC9F-931B4D4BF729}"/>
              </a:ext>
            </a:extLst>
          </p:cNvPr>
          <p:cNvSpPr>
            <a:spLocks noGrp="1"/>
          </p:cNvSpPr>
          <p:nvPr>
            <p:ph idx="1"/>
          </p:nvPr>
        </p:nvSpPr>
        <p:spPr>
          <a:xfrm>
            <a:off x="0" y="1094218"/>
            <a:ext cx="9143999" cy="5364652"/>
          </a:xfrm>
        </p:spPr>
        <p:txBody>
          <a:bodyPr/>
          <a:lstStyle/>
          <a:p>
            <a:pPr marL="0" indent="0" algn="ctr">
              <a:lnSpc>
                <a:spcPct val="100000"/>
              </a:lnSpc>
              <a:spcBef>
                <a:spcPts val="0"/>
              </a:spcBef>
              <a:buNone/>
            </a:pPr>
            <a:r>
              <a:rPr lang="en-US" sz="2400" b="1" dirty="0">
                <a:solidFill>
                  <a:srgbClr val="007E39"/>
                </a:solidFill>
                <a:latin typeface="+mj-lt"/>
              </a:rPr>
              <a:t>Prevent sources of interference during core test loop</a:t>
            </a:r>
            <a:r>
              <a:rPr lang="en-US" sz="2400" dirty="0">
                <a:solidFill>
                  <a:srgbClr val="007E39"/>
                </a:solidFill>
                <a:latin typeface="+mj-lt"/>
              </a:rPr>
              <a:t> </a:t>
            </a:r>
            <a:endParaRPr lang="en-US" dirty="0">
              <a:solidFill>
                <a:srgbClr val="007E39"/>
              </a:solidFill>
              <a:latin typeface="+mj-lt"/>
            </a:endParaRPr>
          </a:p>
          <a:p>
            <a:pPr marL="0" indent="0" algn="ctr">
              <a:lnSpc>
                <a:spcPct val="100000"/>
              </a:lnSpc>
              <a:spcBef>
                <a:spcPts val="0"/>
              </a:spcBef>
              <a:buNone/>
            </a:pPr>
            <a:endParaRPr lang="en-US" dirty="0">
              <a:solidFill>
                <a:srgbClr val="007E39"/>
              </a:solidFill>
              <a:latin typeface="+mj-lt"/>
            </a:endParaRPr>
          </a:p>
          <a:p>
            <a:pPr marL="44450" indent="-222250">
              <a:lnSpc>
                <a:spcPct val="80000"/>
              </a:lnSpc>
              <a:spcBef>
                <a:spcPts val="0"/>
              </a:spcBef>
            </a:pPr>
            <a:r>
              <a:rPr lang="en-US" b="1" dirty="0">
                <a:latin typeface="+mj-lt"/>
              </a:rPr>
              <a:t>No DRAM refresh</a:t>
            </a:r>
          </a:p>
          <a:p>
            <a:pPr marL="400050" lvl="2" indent="-222250">
              <a:lnSpc>
                <a:spcPct val="80000"/>
              </a:lnSpc>
              <a:spcBef>
                <a:spcPts val="0"/>
              </a:spcBef>
            </a:pPr>
            <a:r>
              <a:rPr lang="en-US" dirty="0">
                <a:latin typeface="+mj-lt"/>
              </a:rPr>
              <a:t>to avoid refreshing victim rows</a:t>
            </a:r>
          </a:p>
          <a:p>
            <a:pPr marL="400050" lvl="2" indent="-222250">
              <a:lnSpc>
                <a:spcPct val="80000"/>
              </a:lnSpc>
              <a:spcBef>
                <a:spcPts val="0"/>
              </a:spcBef>
            </a:pPr>
            <a:endParaRPr lang="en-US" dirty="0">
              <a:latin typeface="+mj-lt"/>
            </a:endParaRPr>
          </a:p>
          <a:p>
            <a:pPr marL="177800" lvl="2" indent="0">
              <a:lnSpc>
                <a:spcPct val="80000"/>
              </a:lnSpc>
              <a:spcBef>
                <a:spcPts val="0"/>
              </a:spcBef>
              <a:buNone/>
            </a:pPr>
            <a:endParaRPr lang="en-US" dirty="0">
              <a:latin typeface="+mj-lt"/>
            </a:endParaRPr>
          </a:p>
          <a:p>
            <a:pPr marL="44450" indent="-222250">
              <a:lnSpc>
                <a:spcPct val="80000"/>
              </a:lnSpc>
              <a:spcBef>
                <a:spcPts val="0"/>
              </a:spcBef>
            </a:pPr>
            <a:r>
              <a:rPr lang="en-US" b="1" dirty="0">
                <a:latin typeface="+mj-lt"/>
              </a:rPr>
              <a:t>No read disturbance mitigation mechanisms</a:t>
            </a:r>
            <a:endParaRPr lang="en-US" dirty="0">
              <a:latin typeface="+mj-lt"/>
            </a:endParaRPr>
          </a:p>
          <a:p>
            <a:pPr marL="400050" lvl="2" indent="-222250">
              <a:lnSpc>
                <a:spcPct val="80000"/>
              </a:lnSpc>
              <a:spcBef>
                <a:spcPts val="0"/>
              </a:spcBef>
            </a:pPr>
            <a:r>
              <a:rPr lang="en-US" dirty="0">
                <a:latin typeface="+mj-lt"/>
              </a:rPr>
              <a:t>to observe circuit-level effects</a:t>
            </a:r>
          </a:p>
          <a:p>
            <a:pPr marL="400050" lvl="2" indent="-222250">
              <a:lnSpc>
                <a:spcPct val="80000"/>
              </a:lnSpc>
              <a:spcBef>
                <a:spcPts val="0"/>
              </a:spcBef>
            </a:pPr>
            <a:endParaRPr lang="en-US" dirty="0">
              <a:latin typeface="+mj-lt"/>
            </a:endParaRPr>
          </a:p>
          <a:p>
            <a:pPr marL="400050" lvl="2" indent="-222250">
              <a:lnSpc>
                <a:spcPct val="80000"/>
              </a:lnSpc>
              <a:spcBef>
                <a:spcPts val="0"/>
              </a:spcBef>
            </a:pPr>
            <a:endParaRPr lang="en-US" dirty="0">
              <a:latin typeface="+mj-lt"/>
            </a:endParaRPr>
          </a:p>
          <a:p>
            <a:pPr marL="44450" indent="-222250">
              <a:lnSpc>
                <a:spcPct val="80000"/>
              </a:lnSpc>
              <a:spcBef>
                <a:spcPts val="0"/>
              </a:spcBef>
            </a:pPr>
            <a:r>
              <a:rPr lang="en-US" b="1" dirty="0">
                <a:latin typeface="+mj-lt"/>
              </a:rPr>
              <a:t>No error correcting codes (ECC)</a:t>
            </a:r>
            <a:endParaRPr lang="en-US" dirty="0">
              <a:latin typeface="+mj-lt"/>
            </a:endParaRPr>
          </a:p>
          <a:p>
            <a:pPr marL="400050" lvl="2" indent="-222250">
              <a:lnSpc>
                <a:spcPct val="80000"/>
              </a:lnSpc>
              <a:spcBef>
                <a:spcPts val="0"/>
              </a:spcBef>
            </a:pPr>
            <a:r>
              <a:rPr lang="en-US" dirty="0">
                <a:latin typeface="+mj-lt"/>
              </a:rPr>
              <a:t>to observe all bitflips </a:t>
            </a:r>
          </a:p>
          <a:p>
            <a:pPr marL="400050" lvl="2" indent="-222250">
              <a:lnSpc>
                <a:spcPct val="80000"/>
              </a:lnSpc>
              <a:spcBef>
                <a:spcPts val="0"/>
              </a:spcBef>
            </a:pPr>
            <a:endParaRPr lang="en-US" dirty="0">
              <a:latin typeface="+mj-lt"/>
            </a:endParaRPr>
          </a:p>
          <a:p>
            <a:pPr marL="400050" lvl="2" indent="-222250">
              <a:lnSpc>
                <a:spcPct val="80000"/>
              </a:lnSpc>
              <a:spcBef>
                <a:spcPts val="0"/>
              </a:spcBef>
            </a:pPr>
            <a:endParaRPr lang="en-US" dirty="0">
              <a:latin typeface="+mj-lt"/>
            </a:endParaRPr>
          </a:p>
          <a:p>
            <a:pPr marL="44450" indent="-222250">
              <a:lnSpc>
                <a:spcPct val="80000"/>
              </a:lnSpc>
              <a:spcBef>
                <a:spcPts val="0"/>
              </a:spcBef>
            </a:pPr>
            <a:r>
              <a:rPr lang="en-US" b="1" dirty="0">
                <a:latin typeface="+mj-lt"/>
              </a:rPr>
              <a:t>Filter out Retention &amp; </a:t>
            </a:r>
            <a:r>
              <a:rPr lang="en-US" b="1" dirty="0" err="1">
                <a:latin typeface="+mj-lt"/>
              </a:rPr>
              <a:t>RowHammer</a:t>
            </a:r>
            <a:r>
              <a:rPr lang="en-US" b="1" dirty="0">
                <a:latin typeface="+mj-lt"/>
              </a:rPr>
              <a:t>/</a:t>
            </a:r>
            <a:r>
              <a:rPr lang="en-US" b="1" dirty="0" err="1">
                <a:latin typeface="+mj-lt"/>
              </a:rPr>
              <a:t>RowPress</a:t>
            </a:r>
            <a:r>
              <a:rPr lang="en-US" b="1" dirty="0">
                <a:latin typeface="+mj-lt"/>
              </a:rPr>
              <a:t> bitflips</a:t>
            </a:r>
          </a:p>
          <a:p>
            <a:pPr marL="400050" lvl="2" indent="-222250">
              <a:lnSpc>
                <a:spcPct val="80000"/>
              </a:lnSpc>
              <a:spcBef>
                <a:spcPts val="0"/>
              </a:spcBef>
            </a:pPr>
            <a:r>
              <a:rPr lang="en-US" dirty="0">
                <a:latin typeface="+mj-lt"/>
              </a:rPr>
              <a:t>to demonstrate that </a:t>
            </a:r>
            <a:r>
              <a:rPr lang="en-US" dirty="0" err="1">
                <a:latin typeface="+mj-lt"/>
              </a:rPr>
              <a:t>ColumnDisturb</a:t>
            </a:r>
            <a:r>
              <a:rPr lang="en-US" dirty="0">
                <a:latin typeface="+mj-lt"/>
              </a:rPr>
              <a:t> bitflips are new and unique</a:t>
            </a:r>
          </a:p>
          <a:p>
            <a:pPr marL="177800" lvl="2" indent="0">
              <a:lnSpc>
                <a:spcPct val="80000"/>
              </a:lnSpc>
              <a:spcBef>
                <a:spcPts val="0"/>
              </a:spcBef>
              <a:buNone/>
            </a:pPr>
            <a:endParaRPr lang="en-US" dirty="0">
              <a:latin typeface="+mj-lt"/>
            </a:endParaRPr>
          </a:p>
        </p:txBody>
      </p:sp>
    </p:spTree>
    <p:extLst>
      <p:ext uri="{BB962C8B-B14F-4D97-AF65-F5344CB8AC3E}">
        <p14:creationId xmlns:p14="http://schemas.microsoft.com/office/powerpoint/2010/main" val="1620804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10" end="1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913FA1-563E-EDCE-07E3-B70BC8F9CA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52830D-4004-F59D-53E4-A4F4A5AD0726}"/>
              </a:ext>
            </a:extLst>
          </p:cNvPr>
          <p:cNvSpPr>
            <a:spLocks noGrp="1"/>
          </p:cNvSpPr>
          <p:nvPr>
            <p:ph type="title"/>
          </p:nvPr>
        </p:nvSpPr>
        <p:spPr/>
        <p:txBody>
          <a:bodyPr>
            <a:noAutofit/>
          </a:bodyPr>
          <a:lstStyle/>
          <a:p>
            <a:r>
              <a:rPr lang="en-US" sz="3600" b="1" dirty="0"/>
              <a:t>Testing Methodology: Sources of Interference</a:t>
            </a:r>
          </a:p>
        </p:txBody>
      </p:sp>
      <p:sp>
        <p:nvSpPr>
          <p:cNvPr id="4" name="Content Placeholder 2" descr=" 5">
            <a:extLst>
              <a:ext uri="{FF2B5EF4-FFF2-40B4-BE49-F238E27FC236}">
                <a16:creationId xmlns:a16="http://schemas.microsoft.com/office/drawing/2014/main" id="{FAD77E0A-BA10-E709-A8D7-37CDDEBC29ED}"/>
              </a:ext>
            </a:extLst>
          </p:cNvPr>
          <p:cNvSpPr txBox="1">
            <a:spLocks/>
          </p:cNvSpPr>
          <p:nvPr/>
        </p:nvSpPr>
        <p:spPr>
          <a:xfrm>
            <a:off x="-110886" y="6021224"/>
            <a:ext cx="9144000" cy="48339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ts val="600"/>
              </a:spcBef>
              <a:spcAft>
                <a:spcPts val="600"/>
              </a:spcAft>
              <a:buNone/>
            </a:pPr>
            <a:r>
              <a:rPr lang="en-GB" sz="2800" b="1" u="sng" dirty="0">
                <a:solidFill>
                  <a:srgbClr val="0070C0"/>
                </a:solidFill>
                <a:latin typeface="+mj-lt"/>
                <a:ea typeface="Cambria"/>
              </a:rPr>
              <a:t>https://arxiv.org/pdf/2510.14750</a:t>
            </a:r>
            <a:endParaRPr kumimoji="0" lang="en-US" sz="1800" b="1" i="0" u="sng" strike="noStrike" kern="1200" cap="none" spc="0" normalizeH="0" baseline="0" noProof="0" dirty="0">
              <a:ln>
                <a:noFill/>
              </a:ln>
              <a:solidFill>
                <a:srgbClr val="0070C0"/>
              </a:solidFill>
              <a:effectLst/>
              <a:uLnTx/>
              <a:uFillTx/>
              <a:latin typeface="+mj-lt"/>
            </a:endParaRPr>
          </a:p>
        </p:txBody>
      </p:sp>
      <p:pic>
        <p:nvPicPr>
          <p:cNvPr id="5" name="Picture 4">
            <a:extLst>
              <a:ext uri="{FF2B5EF4-FFF2-40B4-BE49-F238E27FC236}">
                <a16:creationId xmlns:a16="http://schemas.microsoft.com/office/drawing/2014/main" id="{F07AB6F2-12E2-D5B2-48BE-BDD41533CB7D}"/>
              </a:ext>
            </a:extLst>
          </p:cNvPr>
          <p:cNvPicPr>
            <a:picLocks noChangeAspect="1"/>
          </p:cNvPicPr>
          <p:nvPr/>
        </p:nvPicPr>
        <p:blipFill>
          <a:blip r:embed="rId3"/>
          <a:srcRect b="3376"/>
          <a:stretch>
            <a:fillRect/>
          </a:stretch>
        </p:blipFill>
        <p:spPr>
          <a:xfrm>
            <a:off x="920013" y="1059582"/>
            <a:ext cx="7303973" cy="479416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880434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EF2F70-6B5B-2F70-FD92-789293F1CD00}"/>
              </a:ext>
            </a:extLst>
          </p:cNvPr>
          <p:cNvSpPr>
            <a:spLocks noGrp="1"/>
          </p:cNvSpPr>
          <p:nvPr>
            <p:ph type="title"/>
          </p:nvPr>
        </p:nvSpPr>
        <p:spPr/>
        <p:txBody>
          <a:bodyPr/>
          <a:lstStyle/>
          <a:p>
            <a:r>
              <a:rPr lang="en-US" sz="3600" dirty="0"/>
              <a:t>Testing Methodology: Metric &amp; Access Pattern</a:t>
            </a:r>
          </a:p>
        </p:txBody>
      </p:sp>
      <p:sp>
        <p:nvSpPr>
          <p:cNvPr id="4" name="Rectangle 274">
            <a:extLst>
              <a:ext uri="{FF2B5EF4-FFF2-40B4-BE49-F238E27FC236}">
                <a16:creationId xmlns:a16="http://schemas.microsoft.com/office/drawing/2014/main" id="{1A20F88E-7C73-2D81-C1EE-850E10ED10DB}"/>
              </a:ext>
            </a:extLst>
          </p:cNvPr>
          <p:cNvSpPr/>
          <p:nvPr/>
        </p:nvSpPr>
        <p:spPr>
          <a:xfrm>
            <a:off x="-14256" y="815825"/>
            <a:ext cx="5844524" cy="731520"/>
          </a:xfrm>
          <a:prstGeom prst="rect">
            <a:avLst/>
          </a:prstGeom>
          <a:solidFill>
            <a:schemeClr val="accent3">
              <a:lumMod val="20000"/>
              <a:lumOff val="8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accent3"/>
                </a:solidFill>
                <a:latin typeface="+mj-lt"/>
              </a:rPr>
              <a:t>Minimum time </a:t>
            </a:r>
            <a:r>
              <a:rPr lang="en-US" sz="2400" dirty="0">
                <a:solidFill>
                  <a:schemeClr val="tx1"/>
                </a:solidFill>
                <a:latin typeface="+mj-lt"/>
              </a:rPr>
              <a:t>required to induce </a:t>
            </a:r>
            <a:br>
              <a:rPr lang="en-US" sz="2400" b="1" dirty="0">
                <a:solidFill>
                  <a:schemeClr val="tx1"/>
                </a:solidFill>
                <a:latin typeface="+mj-lt"/>
              </a:rPr>
            </a:br>
            <a:r>
              <a:rPr lang="en-US" sz="2400" b="1" dirty="0">
                <a:solidFill>
                  <a:schemeClr val="accent3"/>
                </a:solidFill>
                <a:latin typeface="+mj-lt"/>
              </a:rPr>
              <a:t>the first </a:t>
            </a:r>
            <a:r>
              <a:rPr lang="en-US" sz="2400" b="1" dirty="0" err="1">
                <a:solidFill>
                  <a:schemeClr val="accent3"/>
                </a:solidFill>
                <a:latin typeface="+mj-lt"/>
              </a:rPr>
              <a:t>ColumnDisturb</a:t>
            </a:r>
            <a:r>
              <a:rPr lang="en-US" sz="2400" b="1" dirty="0">
                <a:solidFill>
                  <a:schemeClr val="accent3"/>
                </a:solidFill>
                <a:latin typeface="+mj-lt"/>
              </a:rPr>
              <a:t> bitflip</a:t>
            </a:r>
          </a:p>
        </p:txBody>
      </p:sp>
      <p:sp>
        <p:nvSpPr>
          <p:cNvPr id="5" name="Rectangle: Rounded Corners 30">
            <a:extLst>
              <a:ext uri="{FF2B5EF4-FFF2-40B4-BE49-F238E27FC236}">
                <a16:creationId xmlns:a16="http://schemas.microsoft.com/office/drawing/2014/main" id="{9AEC014D-D2D4-4250-6DDB-1B421AF667CB}"/>
              </a:ext>
            </a:extLst>
          </p:cNvPr>
          <p:cNvSpPr/>
          <p:nvPr/>
        </p:nvSpPr>
        <p:spPr>
          <a:xfrm>
            <a:off x="5936432" y="810883"/>
            <a:ext cx="3004461" cy="731520"/>
          </a:xfrm>
          <a:prstGeom prst="roundRect">
            <a:avLst/>
          </a:prstGeom>
          <a:solidFill>
            <a:schemeClr val="accent3">
              <a:lumMod val="20000"/>
              <a:lumOff val="80000"/>
            </a:schemeClr>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mj-lt"/>
                <a:cs typeface="Quire Sans" panose="020B0502040400020003" pitchFamily="34" charset="0"/>
              </a:rPr>
              <a:t>Lower</a:t>
            </a:r>
            <a:r>
              <a:rPr kumimoji="0" lang="en-US" sz="2400" b="0" i="0" u="none" strike="noStrike" kern="1200" cap="none" spc="0" normalizeH="0" baseline="0" noProof="0" dirty="0">
                <a:ln>
                  <a:noFill/>
                </a:ln>
                <a:solidFill>
                  <a:prstClr val="black"/>
                </a:solidFill>
                <a:effectLst/>
                <a:uLnTx/>
                <a:uFillTx/>
                <a:latin typeface="+mj-lt"/>
                <a:cs typeface="Quire Sans" panose="020B0502040400020003" pitchFamily="34" charset="0"/>
              </a:rPr>
              <a:t> is worse</a:t>
            </a:r>
          </a:p>
        </p:txBody>
      </p:sp>
      <p:sp>
        <p:nvSpPr>
          <p:cNvPr id="8" name="Rectangle 7">
            <a:extLst>
              <a:ext uri="{FF2B5EF4-FFF2-40B4-BE49-F238E27FC236}">
                <a16:creationId xmlns:a16="http://schemas.microsoft.com/office/drawing/2014/main" id="{2FBCDE3F-4D4D-9973-B1C7-70013A5A53BE}"/>
              </a:ext>
            </a:extLst>
          </p:cNvPr>
          <p:cNvSpPr/>
          <p:nvPr/>
        </p:nvSpPr>
        <p:spPr>
          <a:xfrm>
            <a:off x="3537515" y="4094354"/>
            <a:ext cx="2543603" cy="221733"/>
          </a:xfrm>
          <a:prstGeom prst="rect">
            <a:avLst/>
          </a:prstGeom>
          <a:solidFill>
            <a:schemeClr val="accent2">
              <a:lumMod val="20000"/>
              <a:lumOff val="80000"/>
            </a:schemeClr>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chemeClr val="accent2"/>
                </a:solidFill>
                <a:effectLst/>
                <a:uLnTx/>
                <a:uFillTx/>
                <a:latin typeface="+mj-lt"/>
                <a:cs typeface="Quire Sans" panose="020B0502040400020003" pitchFamily="34" charset="0"/>
              </a:rPr>
              <a:t>Victim Row</a:t>
            </a:r>
          </a:p>
        </p:txBody>
      </p:sp>
      <p:sp>
        <p:nvSpPr>
          <p:cNvPr id="10" name="Rectangle 9">
            <a:extLst>
              <a:ext uri="{FF2B5EF4-FFF2-40B4-BE49-F238E27FC236}">
                <a16:creationId xmlns:a16="http://schemas.microsoft.com/office/drawing/2014/main" id="{8281956A-42C2-39CE-F95F-1E0522BE0E4C}"/>
              </a:ext>
            </a:extLst>
          </p:cNvPr>
          <p:cNvSpPr/>
          <p:nvPr/>
        </p:nvSpPr>
        <p:spPr>
          <a:xfrm>
            <a:off x="3530585" y="4374080"/>
            <a:ext cx="2557462" cy="221733"/>
          </a:xfrm>
          <a:prstGeom prst="rect">
            <a:avLst/>
          </a:prstGeom>
          <a:solidFill>
            <a:schemeClr val="accent5">
              <a:lumMod val="20000"/>
              <a:lumOff val="80000"/>
            </a:schemeClr>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chemeClr val="accent5"/>
                </a:solidFill>
                <a:effectLst/>
                <a:uLnTx/>
                <a:uFillTx/>
                <a:latin typeface="+mj-lt"/>
                <a:cs typeface="Quire Sans" panose="020B0502040400020003" pitchFamily="34" charset="0"/>
              </a:rPr>
              <a:t>Aggressor Row (AGG)</a:t>
            </a:r>
          </a:p>
        </p:txBody>
      </p:sp>
      <p:pic>
        <p:nvPicPr>
          <p:cNvPr id="11" name="Picture Placeholder 32">
            <a:extLst>
              <a:ext uri="{FF2B5EF4-FFF2-40B4-BE49-F238E27FC236}">
                <a16:creationId xmlns:a16="http://schemas.microsoft.com/office/drawing/2014/main" id="{FA08F766-7AA2-F6EF-FC1B-5B120159BA39}"/>
              </a:ext>
            </a:extLst>
          </p:cNvPr>
          <p:cNvPicPr>
            <a:picLocks noChangeAspect="1"/>
          </p:cNvPicPr>
          <p:nvPr/>
        </p:nvPicPr>
        <p:blipFill>
          <a:blip r:embed="rId3" cstate="print">
            <a:extLst>
              <a:ext uri="{28A0092B-C50C-407E-A947-70E740481C1C}">
                <a14:useLocalDpi xmlns:a14="http://schemas.microsoft.com/office/drawing/2010/main" val="0"/>
              </a:ext>
            </a:extLst>
          </a:blip>
          <a:srcRect t="21589" b="21589"/>
          <a:stretch>
            <a:fillRect/>
          </a:stretch>
        </p:blipFill>
        <p:spPr>
          <a:xfrm flipH="1">
            <a:off x="2550412" y="4352585"/>
            <a:ext cx="919816" cy="266696"/>
          </a:xfrm>
          <a:prstGeom prst="rect">
            <a:avLst/>
          </a:prstGeom>
        </p:spPr>
      </p:pic>
      <p:sp>
        <p:nvSpPr>
          <p:cNvPr id="35" name="Dikdörtgen 256">
            <a:extLst>
              <a:ext uri="{FF2B5EF4-FFF2-40B4-BE49-F238E27FC236}">
                <a16:creationId xmlns:a16="http://schemas.microsoft.com/office/drawing/2014/main" id="{2AB409DA-4E8F-FDEA-0309-FEC6E1488933}"/>
              </a:ext>
            </a:extLst>
          </p:cNvPr>
          <p:cNvSpPr/>
          <p:nvPr/>
        </p:nvSpPr>
        <p:spPr>
          <a:xfrm>
            <a:off x="1961046" y="6075681"/>
            <a:ext cx="1144362" cy="391066"/>
          </a:xfrm>
          <a:prstGeom prst="roundRect">
            <a:avLst/>
          </a:prstGeom>
          <a:solidFill>
            <a:srgbClr val="D1E8F5">
              <a:alpha val="78000"/>
            </a:srgb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tx2"/>
                </a:solidFill>
                <a:latin typeface="+mj-lt"/>
                <a:ea typeface="Cambria" panose="02040503050406030204" pitchFamily="18" charset="0"/>
                <a:cs typeface="Cascadia Mono" panose="020B0609020000020004" pitchFamily="49" charset="0"/>
              </a:rPr>
              <a:t>ACT</a:t>
            </a:r>
            <a:r>
              <a:rPr lang="en-US" sz="1600" b="1" dirty="0">
                <a:solidFill>
                  <a:schemeClr val="accent3"/>
                </a:solidFill>
                <a:latin typeface="+mj-lt"/>
                <a:ea typeface="Cambria" panose="02040503050406030204" pitchFamily="18" charset="0"/>
                <a:cs typeface="Cascadia Mono" panose="020B0609020000020004" pitchFamily="49" charset="0"/>
              </a:rPr>
              <a:t> </a:t>
            </a:r>
            <a:r>
              <a:rPr lang="en-US" sz="1600" b="1" dirty="0">
                <a:solidFill>
                  <a:schemeClr val="accent5"/>
                </a:solidFill>
                <a:latin typeface="+mj-lt"/>
                <a:ea typeface="Cambria" panose="02040503050406030204" pitchFamily="18" charset="0"/>
                <a:cs typeface="Cascadia Mono" panose="020B0609020000020004" pitchFamily="49" charset="0"/>
              </a:rPr>
              <a:t>AGG</a:t>
            </a:r>
            <a:endParaRPr lang="en-US" sz="1600" b="1" baseline="-25000" dirty="0">
              <a:solidFill>
                <a:schemeClr val="accent5"/>
              </a:solidFill>
              <a:latin typeface="+mj-lt"/>
              <a:ea typeface="Cambria" panose="02040503050406030204" pitchFamily="18" charset="0"/>
              <a:cs typeface="Cascadia Mono" panose="020B0609020000020004" pitchFamily="49" charset="0"/>
            </a:endParaRPr>
          </a:p>
        </p:txBody>
      </p:sp>
      <p:sp>
        <p:nvSpPr>
          <p:cNvPr id="36" name="Dikdörtgen 256">
            <a:extLst>
              <a:ext uri="{FF2B5EF4-FFF2-40B4-BE49-F238E27FC236}">
                <a16:creationId xmlns:a16="http://schemas.microsoft.com/office/drawing/2014/main" id="{4544B4A6-1FF1-D1A4-5230-9807CA03361D}"/>
              </a:ext>
            </a:extLst>
          </p:cNvPr>
          <p:cNvSpPr/>
          <p:nvPr/>
        </p:nvSpPr>
        <p:spPr>
          <a:xfrm>
            <a:off x="3958048" y="6075681"/>
            <a:ext cx="857845" cy="391066"/>
          </a:xfrm>
          <a:prstGeom prst="roundRect">
            <a:avLst/>
          </a:prstGeom>
          <a:solidFill>
            <a:srgbClr val="D1E8F5">
              <a:alpha val="78000"/>
            </a:srgb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tx2"/>
                </a:solidFill>
                <a:latin typeface="+mj-lt"/>
                <a:ea typeface="Cambria" panose="02040503050406030204" pitchFamily="18" charset="0"/>
                <a:cs typeface="Cascadia Mono" panose="020B0609020000020004" pitchFamily="49" charset="0"/>
              </a:rPr>
              <a:t>PRE</a:t>
            </a:r>
            <a:endParaRPr lang="en-US" sz="1600" b="1" baseline="-25000" dirty="0">
              <a:solidFill>
                <a:schemeClr val="tx2"/>
              </a:solidFill>
              <a:latin typeface="+mj-lt"/>
              <a:ea typeface="Cambria" panose="02040503050406030204" pitchFamily="18" charset="0"/>
              <a:cs typeface="Cascadia Mono" panose="020B0609020000020004" pitchFamily="49" charset="0"/>
            </a:endParaRPr>
          </a:p>
        </p:txBody>
      </p:sp>
      <p:cxnSp>
        <p:nvCxnSpPr>
          <p:cNvPr id="37" name="Düz Ok Bağlayıcısı 52">
            <a:extLst>
              <a:ext uri="{FF2B5EF4-FFF2-40B4-BE49-F238E27FC236}">
                <a16:creationId xmlns:a16="http://schemas.microsoft.com/office/drawing/2014/main" id="{05914F09-5361-6B23-D368-389EDE0DC00D}"/>
              </a:ext>
            </a:extLst>
          </p:cNvPr>
          <p:cNvCxnSpPr>
            <a:cxnSpLocks/>
            <a:stCxn id="35" idx="3"/>
            <a:endCxn id="36" idx="1"/>
          </p:cNvCxnSpPr>
          <p:nvPr/>
        </p:nvCxnSpPr>
        <p:spPr>
          <a:xfrm>
            <a:off x="3105408" y="6271213"/>
            <a:ext cx="852640"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8" name="Dikdörtgen 256">
            <a:extLst>
              <a:ext uri="{FF2B5EF4-FFF2-40B4-BE49-F238E27FC236}">
                <a16:creationId xmlns:a16="http://schemas.microsoft.com/office/drawing/2014/main" id="{144FD6BA-92A6-C042-2C79-28C17CDF008B}"/>
              </a:ext>
            </a:extLst>
          </p:cNvPr>
          <p:cNvSpPr/>
          <p:nvPr/>
        </p:nvSpPr>
        <p:spPr>
          <a:xfrm>
            <a:off x="5592859" y="6075681"/>
            <a:ext cx="1144362" cy="391066"/>
          </a:xfrm>
          <a:prstGeom prst="roundRect">
            <a:avLst/>
          </a:prstGeom>
          <a:solidFill>
            <a:srgbClr val="D1E8F5">
              <a:alpha val="78000"/>
            </a:srgb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tx2"/>
                </a:solidFill>
                <a:latin typeface="+mj-lt"/>
                <a:ea typeface="Cambria" panose="02040503050406030204" pitchFamily="18" charset="0"/>
                <a:cs typeface="Cascadia Mono" panose="020B0609020000020004" pitchFamily="49" charset="0"/>
              </a:rPr>
              <a:t>ACT</a:t>
            </a:r>
            <a:r>
              <a:rPr lang="en-US" sz="1600" b="1" dirty="0">
                <a:solidFill>
                  <a:schemeClr val="accent3"/>
                </a:solidFill>
                <a:latin typeface="+mj-lt"/>
                <a:ea typeface="Cambria" panose="02040503050406030204" pitchFamily="18" charset="0"/>
                <a:cs typeface="Cascadia Mono" panose="020B0609020000020004" pitchFamily="49" charset="0"/>
              </a:rPr>
              <a:t> </a:t>
            </a:r>
            <a:r>
              <a:rPr lang="en-US" sz="1600" b="1" dirty="0">
                <a:solidFill>
                  <a:schemeClr val="accent5"/>
                </a:solidFill>
                <a:latin typeface="+mj-lt"/>
                <a:ea typeface="Cambria" panose="02040503050406030204" pitchFamily="18" charset="0"/>
                <a:cs typeface="Cascadia Mono" panose="020B0609020000020004" pitchFamily="49" charset="0"/>
              </a:rPr>
              <a:t>AGG</a:t>
            </a:r>
            <a:endParaRPr lang="en-US" sz="1600" b="1" baseline="-25000" dirty="0">
              <a:solidFill>
                <a:schemeClr val="accent5"/>
              </a:solidFill>
              <a:latin typeface="+mj-lt"/>
              <a:ea typeface="Cambria" panose="02040503050406030204" pitchFamily="18" charset="0"/>
              <a:cs typeface="Cascadia Mono" panose="020B0609020000020004" pitchFamily="49" charset="0"/>
            </a:endParaRPr>
          </a:p>
        </p:txBody>
      </p:sp>
      <p:cxnSp>
        <p:nvCxnSpPr>
          <p:cNvPr id="39" name="Düz Ok Bağlayıcısı 54">
            <a:extLst>
              <a:ext uri="{FF2B5EF4-FFF2-40B4-BE49-F238E27FC236}">
                <a16:creationId xmlns:a16="http://schemas.microsoft.com/office/drawing/2014/main" id="{D2FF2D39-CA16-9A51-2C7E-B560D997114B}"/>
              </a:ext>
            </a:extLst>
          </p:cNvPr>
          <p:cNvCxnSpPr>
            <a:cxnSpLocks/>
            <a:stCxn id="36" idx="3"/>
            <a:endCxn id="38" idx="1"/>
          </p:cNvCxnSpPr>
          <p:nvPr/>
        </p:nvCxnSpPr>
        <p:spPr>
          <a:xfrm>
            <a:off x="4815893" y="6271213"/>
            <a:ext cx="776967"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3" name="Düz Ok Bağlayıcısı 54">
            <a:extLst>
              <a:ext uri="{FF2B5EF4-FFF2-40B4-BE49-F238E27FC236}">
                <a16:creationId xmlns:a16="http://schemas.microsoft.com/office/drawing/2014/main" id="{855EDA09-5D9D-9318-1C7E-F09C66EDC788}"/>
              </a:ext>
            </a:extLst>
          </p:cNvPr>
          <p:cNvCxnSpPr>
            <a:cxnSpLocks/>
          </p:cNvCxnSpPr>
          <p:nvPr/>
        </p:nvCxnSpPr>
        <p:spPr>
          <a:xfrm>
            <a:off x="6737221" y="6274925"/>
            <a:ext cx="776967"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A36768B4-99D2-8AAE-7935-37AA40F8F1D7}"/>
              </a:ext>
            </a:extLst>
          </p:cNvPr>
          <p:cNvSpPr txBox="1"/>
          <p:nvPr/>
        </p:nvSpPr>
        <p:spPr>
          <a:xfrm>
            <a:off x="6737221" y="5897786"/>
            <a:ext cx="2040170" cy="58477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mj-lt"/>
                <a:cs typeface="Quire Sans" panose="020B0502040400020003" pitchFamily="34" charset="0"/>
              </a:rPr>
              <a:t>…</a:t>
            </a:r>
            <a:endParaRPr kumimoji="0" lang="en-TR" sz="2000" b="0" i="0" u="none" strike="noStrike" kern="1200" cap="none" spc="0" normalizeH="0" baseline="0" noProof="0" dirty="0">
              <a:ln>
                <a:noFill/>
              </a:ln>
              <a:solidFill>
                <a:prstClr val="black"/>
              </a:solidFill>
              <a:effectLst/>
              <a:uLnTx/>
              <a:uFillTx/>
              <a:latin typeface="+mj-lt"/>
              <a:cs typeface="Quire Sans" panose="020B0502040400020003" pitchFamily="34" charset="0"/>
            </a:endParaRPr>
          </a:p>
        </p:txBody>
      </p:sp>
      <p:sp>
        <p:nvSpPr>
          <p:cNvPr id="45" name="Rectangle 44">
            <a:extLst>
              <a:ext uri="{FF2B5EF4-FFF2-40B4-BE49-F238E27FC236}">
                <a16:creationId xmlns:a16="http://schemas.microsoft.com/office/drawing/2014/main" id="{FB14123D-4F17-0649-0CB5-AAB8B359CCDB}"/>
              </a:ext>
            </a:extLst>
          </p:cNvPr>
          <p:cNvSpPr/>
          <p:nvPr/>
        </p:nvSpPr>
        <p:spPr>
          <a:xfrm>
            <a:off x="3537515" y="3814627"/>
            <a:ext cx="2543603" cy="221733"/>
          </a:xfrm>
          <a:prstGeom prst="rect">
            <a:avLst/>
          </a:prstGeom>
          <a:solidFill>
            <a:schemeClr val="accent2">
              <a:lumMod val="20000"/>
              <a:lumOff val="80000"/>
            </a:schemeClr>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chemeClr val="accent2"/>
                </a:solidFill>
                <a:effectLst/>
                <a:uLnTx/>
                <a:uFillTx/>
                <a:latin typeface="+mj-lt"/>
                <a:cs typeface="Quire Sans" panose="020B0502040400020003" pitchFamily="34" charset="0"/>
              </a:rPr>
              <a:t>Victim Row</a:t>
            </a:r>
          </a:p>
        </p:txBody>
      </p:sp>
      <p:sp>
        <p:nvSpPr>
          <p:cNvPr id="46" name="Rectangle 45">
            <a:extLst>
              <a:ext uri="{FF2B5EF4-FFF2-40B4-BE49-F238E27FC236}">
                <a16:creationId xmlns:a16="http://schemas.microsoft.com/office/drawing/2014/main" id="{556FC8D6-295B-846F-92EB-E9614BC3DD4A}"/>
              </a:ext>
            </a:extLst>
          </p:cNvPr>
          <p:cNvSpPr/>
          <p:nvPr/>
        </p:nvSpPr>
        <p:spPr>
          <a:xfrm>
            <a:off x="3530584" y="3265780"/>
            <a:ext cx="2543603" cy="221733"/>
          </a:xfrm>
          <a:prstGeom prst="rect">
            <a:avLst/>
          </a:prstGeom>
          <a:solidFill>
            <a:schemeClr val="accent2">
              <a:lumMod val="20000"/>
              <a:lumOff val="80000"/>
            </a:schemeClr>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chemeClr val="accent2"/>
                </a:solidFill>
                <a:effectLst/>
                <a:uLnTx/>
                <a:uFillTx/>
                <a:latin typeface="+mj-lt"/>
                <a:cs typeface="Quire Sans" panose="020B0502040400020003" pitchFamily="34" charset="0"/>
              </a:rPr>
              <a:t>Victim Row</a:t>
            </a:r>
          </a:p>
        </p:txBody>
      </p:sp>
      <p:sp>
        <p:nvSpPr>
          <p:cNvPr id="47" name="Rectangle 46">
            <a:extLst>
              <a:ext uri="{FF2B5EF4-FFF2-40B4-BE49-F238E27FC236}">
                <a16:creationId xmlns:a16="http://schemas.microsoft.com/office/drawing/2014/main" id="{64CC0896-B866-0421-15A2-266B7A1C5DD5}"/>
              </a:ext>
            </a:extLst>
          </p:cNvPr>
          <p:cNvSpPr/>
          <p:nvPr/>
        </p:nvSpPr>
        <p:spPr>
          <a:xfrm>
            <a:off x="3537515" y="4653806"/>
            <a:ext cx="2543603" cy="221733"/>
          </a:xfrm>
          <a:prstGeom prst="rect">
            <a:avLst/>
          </a:prstGeom>
          <a:solidFill>
            <a:schemeClr val="accent2">
              <a:lumMod val="20000"/>
              <a:lumOff val="80000"/>
            </a:schemeClr>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chemeClr val="accent2"/>
                </a:solidFill>
                <a:effectLst/>
                <a:uLnTx/>
                <a:uFillTx/>
                <a:latin typeface="+mj-lt"/>
                <a:cs typeface="Quire Sans" panose="020B0502040400020003" pitchFamily="34" charset="0"/>
              </a:rPr>
              <a:t>Victim Row</a:t>
            </a:r>
          </a:p>
        </p:txBody>
      </p:sp>
      <p:sp>
        <p:nvSpPr>
          <p:cNvPr id="49" name="Rectangle 48">
            <a:extLst>
              <a:ext uri="{FF2B5EF4-FFF2-40B4-BE49-F238E27FC236}">
                <a16:creationId xmlns:a16="http://schemas.microsoft.com/office/drawing/2014/main" id="{0F7FCFBC-990C-D42B-519F-CDFEA9DE6054}"/>
              </a:ext>
            </a:extLst>
          </p:cNvPr>
          <p:cNvSpPr/>
          <p:nvPr/>
        </p:nvSpPr>
        <p:spPr>
          <a:xfrm>
            <a:off x="3537515" y="4933533"/>
            <a:ext cx="2543603" cy="221733"/>
          </a:xfrm>
          <a:prstGeom prst="rect">
            <a:avLst/>
          </a:prstGeom>
          <a:solidFill>
            <a:schemeClr val="accent2">
              <a:lumMod val="20000"/>
              <a:lumOff val="80000"/>
            </a:schemeClr>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chemeClr val="accent2"/>
                </a:solidFill>
                <a:effectLst/>
                <a:uLnTx/>
                <a:uFillTx/>
                <a:latin typeface="+mj-lt"/>
                <a:cs typeface="Quire Sans" panose="020B0502040400020003" pitchFamily="34" charset="0"/>
              </a:rPr>
              <a:t>Victim Row</a:t>
            </a:r>
          </a:p>
        </p:txBody>
      </p:sp>
      <p:sp>
        <p:nvSpPr>
          <p:cNvPr id="50" name="Rectangle 49">
            <a:extLst>
              <a:ext uri="{FF2B5EF4-FFF2-40B4-BE49-F238E27FC236}">
                <a16:creationId xmlns:a16="http://schemas.microsoft.com/office/drawing/2014/main" id="{5E4EDD4D-A2BF-152C-48D3-1C52F5745935}"/>
              </a:ext>
            </a:extLst>
          </p:cNvPr>
          <p:cNvSpPr/>
          <p:nvPr/>
        </p:nvSpPr>
        <p:spPr>
          <a:xfrm>
            <a:off x="3544443" y="5453310"/>
            <a:ext cx="2543603" cy="221733"/>
          </a:xfrm>
          <a:prstGeom prst="rect">
            <a:avLst/>
          </a:prstGeom>
          <a:solidFill>
            <a:schemeClr val="accent2">
              <a:lumMod val="20000"/>
              <a:lumOff val="80000"/>
            </a:schemeClr>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chemeClr val="accent2"/>
                </a:solidFill>
                <a:effectLst/>
                <a:uLnTx/>
                <a:uFillTx/>
                <a:latin typeface="+mj-lt"/>
                <a:cs typeface="Quire Sans" panose="020B0502040400020003" pitchFamily="34" charset="0"/>
              </a:rPr>
              <a:t>Victim Row</a:t>
            </a:r>
          </a:p>
        </p:txBody>
      </p:sp>
      <p:sp>
        <p:nvSpPr>
          <p:cNvPr id="51" name="TextBox 50">
            <a:extLst>
              <a:ext uri="{FF2B5EF4-FFF2-40B4-BE49-F238E27FC236}">
                <a16:creationId xmlns:a16="http://schemas.microsoft.com/office/drawing/2014/main" id="{A09571CD-754C-C41C-78CF-14ACA8AA72BD}"/>
              </a:ext>
            </a:extLst>
          </p:cNvPr>
          <p:cNvSpPr txBox="1"/>
          <p:nvPr/>
        </p:nvSpPr>
        <p:spPr>
          <a:xfrm rot="16200000">
            <a:off x="4400315" y="3392533"/>
            <a:ext cx="802697"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mj-lt"/>
                <a:cs typeface="Quire Sans" panose="020B0502040400020003" pitchFamily="34" charset="0"/>
              </a:rPr>
              <a:t>…</a:t>
            </a:r>
            <a:endParaRPr kumimoji="0" lang="en-TR" b="0" i="0" u="none" strike="noStrike" kern="1200" cap="none" spc="0" normalizeH="0" baseline="0" noProof="0" dirty="0">
              <a:ln>
                <a:noFill/>
              </a:ln>
              <a:solidFill>
                <a:prstClr val="black"/>
              </a:solidFill>
              <a:effectLst/>
              <a:uLnTx/>
              <a:uFillTx/>
              <a:latin typeface="+mj-lt"/>
              <a:cs typeface="Quire Sans" panose="020B0502040400020003" pitchFamily="34" charset="0"/>
            </a:endParaRPr>
          </a:p>
        </p:txBody>
      </p:sp>
      <p:sp>
        <p:nvSpPr>
          <p:cNvPr id="52" name="TextBox 51">
            <a:extLst>
              <a:ext uri="{FF2B5EF4-FFF2-40B4-BE49-F238E27FC236}">
                <a16:creationId xmlns:a16="http://schemas.microsoft.com/office/drawing/2014/main" id="{38D914EC-7E8B-DC90-3949-B8C57FF35183}"/>
              </a:ext>
            </a:extLst>
          </p:cNvPr>
          <p:cNvSpPr txBox="1"/>
          <p:nvPr/>
        </p:nvSpPr>
        <p:spPr>
          <a:xfrm rot="16200000">
            <a:off x="4400315" y="5058380"/>
            <a:ext cx="802697"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mj-lt"/>
                <a:cs typeface="Quire Sans" panose="020B0502040400020003" pitchFamily="34" charset="0"/>
              </a:rPr>
              <a:t>…</a:t>
            </a:r>
            <a:endParaRPr kumimoji="0" lang="en-TR" b="0" i="0" u="none" strike="noStrike" kern="1200" cap="none" spc="0" normalizeH="0" baseline="0" noProof="0" dirty="0">
              <a:ln>
                <a:noFill/>
              </a:ln>
              <a:solidFill>
                <a:prstClr val="black"/>
              </a:solidFill>
              <a:effectLst/>
              <a:uLnTx/>
              <a:uFillTx/>
              <a:latin typeface="+mj-lt"/>
              <a:cs typeface="Quire Sans" panose="020B0502040400020003" pitchFamily="34" charset="0"/>
            </a:endParaRPr>
          </a:p>
        </p:txBody>
      </p:sp>
      <p:cxnSp>
        <p:nvCxnSpPr>
          <p:cNvPr id="56" name="Curved Connector 55">
            <a:extLst>
              <a:ext uri="{FF2B5EF4-FFF2-40B4-BE49-F238E27FC236}">
                <a16:creationId xmlns:a16="http://schemas.microsoft.com/office/drawing/2014/main" id="{DDBB4FCC-D961-18A6-EE84-7D93D04EBECD}"/>
              </a:ext>
            </a:extLst>
          </p:cNvPr>
          <p:cNvCxnSpPr>
            <a:cxnSpLocks/>
            <a:endCxn id="8" idx="1"/>
          </p:cNvCxnSpPr>
          <p:nvPr/>
        </p:nvCxnSpPr>
        <p:spPr>
          <a:xfrm flipV="1">
            <a:off x="2190401" y="4205221"/>
            <a:ext cx="1347114" cy="74215"/>
          </a:xfrm>
          <a:prstGeom prst="curvedConnector3">
            <a:avLst>
              <a:gd name="adj1" fmla="val 24142"/>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7" name="Curved Connector 56">
            <a:extLst>
              <a:ext uri="{FF2B5EF4-FFF2-40B4-BE49-F238E27FC236}">
                <a16:creationId xmlns:a16="http://schemas.microsoft.com/office/drawing/2014/main" id="{8BB1BDB8-B838-2F47-7C47-41748C596A65}"/>
              </a:ext>
            </a:extLst>
          </p:cNvPr>
          <p:cNvCxnSpPr>
            <a:cxnSpLocks/>
            <a:endCxn id="45" idx="1"/>
          </p:cNvCxnSpPr>
          <p:nvPr/>
        </p:nvCxnSpPr>
        <p:spPr>
          <a:xfrm flipV="1">
            <a:off x="2190400" y="3925494"/>
            <a:ext cx="1347115" cy="342365"/>
          </a:xfrm>
          <a:prstGeom prst="curvedConnector3">
            <a:avLst>
              <a:gd name="adj1" fmla="val 47414"/>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8" name="Curved Connector 57">
            <a:extLst>
              <a:ext uri="{FF2B5EF4-FFF2-40B4-BE49-F238E27FC236}">
                <a16:creationId xmlns:a16="http://schemas.microsoft.com/office/drawing/2014/main" id="{E53C48B8-8816-7281-4A7C-706B8C4D9B03}"/>
              </a:ext>
            </a:extLst>
          </p:cNvPr>
          <p:cNvCxnSpPr>
            <a:cxnSpLocks/>
          </p:cNvCxnSpPr>
          <p:nvPr/>
        </p:nvCxnSpPr>
        <p:spPr>
          <a:xfrm flipV="1">
            <a:off x="2249657" y="3654143"/>
            <a:ext cx="1294786" cy="605605"/>
          </a:xfrm>
          <a:prstGeom prst="curvedConnector3">
            <a:avLst>
              <a:gd name="adj1" fmla="val 41929"/>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9" name="Curved Connector 58">
            <a:extLst>
              <a:ext uri="{FF2B5EF4-FFF2-40B4-BE49-F238E27FC236}">
                <a16:creationId xmlns:a16="http://schemas.microsoft.com/office/drawing/2014/main" id="{C22C3D1A-DAAF-5CD1-B2D9-A1B495B8DA43}"/>
              </a:ext>
            </a:extLst>
          </p:cNvPr>
          <p:cNvCxnSpPr>
            <a:cxnSpLocks/>
            <a:endCxn id="46" idx="1"/>
          </p:cNvCxnSpPr>
          <p:nvPr/>
        </p:nvCxnSpPr>
        <p:spPr>
          <a:xfrm flipV="1">
            <a:off x="2220579" y="3376647"/>
            <a:ext cx="1310005" cy="891212"/>
          </a:xfrm>
          <a:prstGeom prst="curvedConnector3">
            <a:avLst>
              <a:gd name="adj1" fmla="val 40028"/>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0" name="Curved Connector 59">
            <a:extLst>
              <a:ext uri="{FF2B5EF4-FFF2-40B4-BE49-F238E27FC236}">
                <a16:creationId xmlns:a16="http://schemas.microsoft.com/office/drawing/2014/main" id="{CA980F39-8A61-982A-F72E-C21996B2849A}"/>
              </a:ext>
            </a:extLst>
          </p:cNvPr>
          <p:cNvCxnSpPr>
            <a:cxnSpLocks/>
          </p:cNvCxnSpPr>
          <p:nvPr/>
        </p:nvCxnSpPr>
        <p:spPr>
          <a:xfrm>
            <a:off x="2164274" y="4279436"/>
            <a:ext cx="1354042" cy="1284741"/>
          </a:xfrm>
          <a:prstGeom prst="curvedConnector3">
            <a:avLst>
              <a:gd name="adj1" fmla="val 19772"/>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4" name="Curved Connector 63">
            <a:extLst>
              <a:ext uri="{FF2B5EF4-FFF2-40B4-BE49-F238E27FC236}">
                <a16:creationId xmlns:a16="http://schemas.microsoft.com/office/drawing/2014/main" id="{B1E8D452-70DD-2D2A-0F76-D1B493865727}"/>
              </a:ext>
            </a:extLst>
          </p:cNvPr>
          <p:cNvCxnSpPr>
            <a:cxnSpLocks/>
            <a:endCxn id="47" idx="1"/>
          </p:cNvCxnSpPr>
          <p:nvPr/>
        </p:nvCxnSpPr>
        <p:spPr>
          <a:xfrm>
            <a:off x="2190401" y="4279436"/>
            <a:ext cx="1347114" cy="485237"/>
          </a:xfrm>
          <a:prstGeom prst="curvedConnector3">
            <a:avLst>
              <a:gd name="adj1" fmla="val 13798"/>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5" name="Curved Connector 64">
            <a:extLst>
              <a:ext uri="{FF2B5EF4-FFF2-40B4-BE49-F238E27FC236}">
                <a16:creationId xmlns:a16="http://schemas.microsoft.com/office/drawing/2014/main" id="{174BFE4F-FBC8-E003-67E8-DDC4188E4242}"/>
              </a:ext>
            </a:extLst>
          </p:cNvPr>
          <p:cNvCxnSpPr>
            <a:cxnSpLocks/>
            <a:endCxn id="49" idx="1"/>
          </p:cNvCxnSpPr>
          <p:nvPr/>
        </p:nvCxnSpPr>
        <p:spPr>
          <a:xfrm>
            <a:off x="2190401" y="4279436"/>
            <a:ext cx="1347114" cy="764964"/>
          </a:xfrm>
          <a:prstGeom prst="curvedConnector3">
            <a:avLst>
              <a:gd name="adj1" fmla="val 15738"/>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6" name="Curved Connector 65">
            <a:extLst>
              <a:ext uri="{FF2B5EF4-FFF2-40B4-BE49-F238E27FC236}">
                <a16:creationId xmlns:a16="http://schemas.microsoft.com/office/drawing/2014/main" id="{8276F3B2-C351-561D-8CEF-9A140BA2AF6E}"/>
              </a:ext>
            </a:extLst>
          </p:cNvPr>
          <p:cNvCxnSpPr>
            <a:cxnSpLocks/>
          </p:cNvCxnSpPr>
          <p:nvPr/>
        </p:nvCxnSpPr>
        <p:spPr>
          <a:xfrm>
            <a:off x="2190401" y="4279436"/>
            <a:ext cx="1331808" cy="1040554"/>
          </a:xfrm>
          <a:prstGeom prst="curvedConnector3">
            <a:avLst>
              <a:gd name="adj1" fmla="val 15998"/>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0" name="TextBox 89">
            <a:extLst>
              <a:ext uri="{FF2B5EF4-FFF2-40B4-BE49-F238E27FC236}">
                <a16:creationId xmlns:a16="http://schemas.microsoft.com/office/drawing/2014/main" id="{D5B12C01-9DFE-4A29-2326-D4EFF63026D3}"/>
              </a:ext>
            </a:extLst>
          </p:cNvPr>
          <p:cNvSpPr txBox="1"/>
          <p:nvPr/>
        </p:nvSpPr>
        <p:spPr>
          <a:xfrm>
            <a:off x="330237" y="3636425"/>
            <a:ext cx="2040170" cy="132343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TR" sz="2000" b="0" i="0" u="none" strike="noStrike" kern="1200" cap="none" spc="0" normalizeH="0" baseline="0" noProof="0" dirty="0">
                <a:ln>
                  <a:noFill/>
                </a:ln>
                <a:solidFill>
                  <a:prstClr val="black"/>
                </a:solidFill>
                <a:effectLst/>
                <a:uLnTx/>
                <a:uFillTx/>
                <a:latin typeface="+mj-lt"/>
                <a:cs typeface="Quire Sans" panose="020B0502040400020003" pitchFamily="34" charset="0"/>
              </a:rPr>
              <a:t>Record bitflips </a:t>
            </a:r>
            <a:br>
              <a:rPr kumimoji="0" lang="en-GB" sz="2000" b="0" i="0" u="none" strike="noStrike" kern="1200" cap="none" spc="0" normalizeH="0" baseline="0" noProof="0" dirty="0">
                <a:ln>
                  <a:noFill/>
                </a:ln>
                <a:solidFill>
                  <a:prstClr val="black"/>
                </a:solidFill>
                <a:effectLst/>
                <a:uLnTx/>
                <a:uFillTx/>
                <a:latin typeface="+mj-lt"/>
                <a:cs typeface="Quire Sans" panose="020B0502040400020003" pitchFamily="34" charset="0"/>
              </a:rPr>
            </a:br>
            <a:r>
              <a:rPr kumimoji="0" lang="en-TR" sz="2000" b="0" i="0" u="none" strike="noStrike" kern="1200" cap="none" spc="0" normalizeH="0" baseline="0" noProof="0">
                <a:ln>
                  <a:noFill/>
                </a:ln>
                <a:solidFill>
                  <a:prstClr val="black"/>
                </a:solidFill>
                <a:effectLst/>
                <a:uLnTx/>
                <a:uFillTx/>
                <a:latin typeface="+mj-lt"/>
                <a:cs typeface="Quire Sans" panose="020B0502040400020003" pitchFamily="34" charset="0"/>
              </a:rPr>
              <a:t>in victim</a:t>
            </a:r>
            <a:r>
              <a:rPr kumimoji="0" lang="en-US" sz="2000" b="0" i="0" u="none" strike="noStrike" kern="1200" cap="none" spc="0" normalizeH="0" baseline="0" noProof="0" dirty="0">
                <a:ln>
                  <a:noFill/>
                </a:ln>
                <a:solidFill>
                  <a:prstClr val="black"/>
                </a:solidFill>
                <a:effectLst/>
                <a:uLnTx/>
                <a:uFillTx/>
                <a:latin typeface="+mj-lt"/>
                <a:cs typeface="Quire Sans" panose="020B0502040400020003" pitchFamily="34" charset="0"/>
              </a:rPr>
              <a:t> rows</a:t>
            </a:r>
            <a:br>
              <a:rPr kumimoji="0" lang="en-US" sz="2000" b="0" i="0" u="none" strike="noStrike" kern="1200" cap="none" spc="0" normalizeH="0" baseline="0" noProof="0" dirty="0">
                <a:ln>
                  <a:noFill/>
                </a:ln>
                <a:solidFill>
                  <a:prstClr val="black"/>
                </a:solidFill>
                <a:effectLst/>
                <a:uLnTx/>
                <a:uFillTx/>
                <a:latin typeface="+mj-lt"/>
                <a:cs typeface="Quire Sans" panose="020B0502040400020003" pitchFamily="34" charset="0"/>
              </a:rPr>
            </a:br>
            <a:r>
              <a:rPr kumimoji="0" lang="en-US" sz="2000" b="0" i="0" u="none" strike="noStrike" kern="1200" cap="none" spc="0" normalizeH="0" baseline="0" noProof="0" dirty="0">
                <a:ln>
                  <a:noFill/>
                </a:ln>
                <a:solidFill>
                  <a:prstClr val="black"/>
                </a:solidFill>
                <a:effectLst/>
                <a:uLnTx/>
                <a:uFillTx/>
                <a:latin typeface="+mj-lt"/>
                <a:cs typeface="Quire Sans" panose="020B0502040400020003" pitchFamily="34" charset="0"/>
              </a:rPr>
              <a:t>across three subarrays</a:t>
            </a:r>
            <a:endParaRPr kumimoji="0" lang="en-TR" sz="2000" b="0" i="0" u="none" strike="noStrike" kern="1200" cap="none" spc="0" normalizeH="0" baseline="0" noProof="0" dirty="0">
              <a:ln>
                <a:noFill/>
              </a:ln>
              <a:solidFill>
                <a:prstClr val="black"/>
              </a:solidFill>
              <a:effectLst/>
              <a:uLnTx/>
              <a:uFillTx/>
              <a:latin typeface="+mj-lt"/>
              <a:cs typeface="Quire Sans" panose="020B0502040400020003" pitchFamily="34" charset="0"/>
            </a:endParaRPr>
          </a:p>
        </p:txBody>
      </p:sp>
      <p:sp>
        <p:nvSpPr>
          <p:cNvPr id="99" name="Right Brace 98">
            <a:extLst>
              <a:ext uri="{FF2B5EF4-FFF2-40B4-BE49-F238E27FC236}">
                <a16:creationId xmlns:a16="http://schemas.microsoft.com/office/drawing/2014/main" id="{1D37F41C-8158-CB40-B352-4A60BF225270}"/>
              </a:ext>
            </a:extLst>
          </p:cNvPr>
          <p:cNvSpPr/>
          <p:nvPr/>
        </p:nvSpPr>
        <p:spPr>
          <a:xfrm>
            <a:off x="6376856" y="3252794"/>
            <a:ext cx="435067" cy="2468545"/>
          </a:xfrm>
          <a:prstGeom prst="rightBrace">
            <a:avLst>
              <a:gd name="adj1" fmla="val 46308"/>
              <a:gd name="adj2" fmla="val 47531"/>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0" name="TextBox 99">
            <a:extLst>
              <a:ext uri="{FF2B5EF4-FFF2-40B4-BE49-F238E27FC236}">
                <a16:creationId xmlns:a16="http://schemas.microsoft.com/office/drawing/2014/main" id="{0808E942-3296-DD2E-2029-32E8031F46B5}"/>
              </a:ext>
            </a:extLst>
          </p:cNvPr>
          <p:cNvSpPr txBox="1"/>
          <p:nvPr/>
        </p:nvSpPr>
        <p:spPr>
          <a:xfrm>
            <a:off x="6647186" y="3927077"/>
            <a:ext cx="2040170" cy="1015663"/>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mj-lt"/>
                <a:cs typeface="Quire Sans" panose="020B0502040400020003" pitchFamily="34" charset="0"/>
              </a:rPr>
              <a:t>Three consecutive subarrays</a:t>
            </a:r>
            <a:endParaRPr kumimoji="0" lang="en-TR" sz="2000" b="0" i="0" u="none" strike="noStrike" kern="1200" cap="none" spc="0" normalizeH="0" baseline="0" noProof="0" dirty="0">
              <a:ln>
                <a:noFill/>
              </a:ln>
              <a:solidFill>
                <a:prstClr val="black"/>
              </a:solidFill>
              <a:effectLst/>
              <a:uLnTx/>
              <a:uFillTx/>
              <a:latin typeface="+mj-lt"/>
              <a:cs typeface="Quire Sans" panose="020B0502040400020003" pitchFamily="34" charset="0"/>
            </a:endParaRPr>
          </a:p>
        </p:txBody>
      </p:sp>
      <p:sp>
        <p:nvSpPr>
          <p:cNvPr id="101" name="Rectangle 274">
            <a:extLst>
              <a:ext uri="{FF2B5EF4-FFF2-40B4-BE49-F238E27FC236}">
                <a16:creationId xmlns:a16="http://schemas.microsoft.com/office/drawing/2014/main" id="{4763BE16-9547-4757-AE4F-23B5149425B4}"/>
              </a:ext>
            </a:extLst>
          </p:cNvPr>
          <p:cNvSpPr/>
          <p:nvPr/>
        </p:nvSpPr>
        <p:spPr>
          <a:xfrm>
            <a:off x="-14256" y="1620117"/>
            <a:ext cx="5844524" cy="731520"/>
          </a:xfrm>
          <a:prstGeom prst="rect">
            <a:avLst/>
          </a:prstGeom>
          <a:solidFill>
            <a:schemeClr val="accent3">
              <a:lumMod val="20000"/>
              <a:lumOff val="8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accent3"/>
                </a:solidFill>
              </a:rPr>
              <a:t>Number of </a:t>
            </a:r>
            <a:r>
              <a:rPr lang="en-US" sz="2400" b="1" dirty="0" err="1">
                <a:solidFill>
                  <a:schemeClr val="accent3"/>
                </a:solidFill>
                <a:latin typeface="+mj-lt"/>
              </a:rPr>
              <a:t>ColumnDisturb</a:t>
            </a:r>
            <a:r>
              <a:rPr lang="en-US" sz="2400" b="1" dirty="0">
                <a:solidFill>
                  <a:schemeClr val="accent3"/>
                </a:solidFill>
                <a:latin typeface="+mj-lt"/>
              </a:rPr>
              <a:t> bitflips </a:t>
            </a:r>
          </a:p>
          <a:p>
            <a:pPr algn="ctr"/>
            <a:r>
              <a:rPr lang="en-US" sz="2400" dirty="0">
                <a:solidFill>
                  <a:schemeClr val="tx1"/>
                </a:solidFill>
                <a:latin typeface="+mj-lt"/>
              </a:rPr>
              <a:t>in a subarray </a:t>
            </a:r>
          </a:p>
        </p:txBody>
      </p:sp>
      <p:sp>
        <p:nvSpPr>
          <p:cNvPr id="102" name="Rectangle: Rounded Corners 30">
            <a:extLst>
              <a:ext uri="{FF2B5EF4-FFF2-40B4-BE49-F238E27FC236}">
                <a16:creationId xmlns:a16="http://schemas.microsoft.com/office/drawing/2014/main" id="{8E0F7638-C6B8-2EAF-61AA-4004D6D12788}"/>
              </a:ext>
            </a:extLst>
          </p:cNvPr>
          <p:cNvSpPr/>
          <p:nvPr/>
        </p:nvSpPr>
        <p:spPr>
          <a:xfrm>
            <a:off x="5936432" y="1613825"/>
            <a:ext cx="3004461" cy="731520"/>
          </a:xfrm>
          <a:prstGeom prst="roundRect">
            <a:avLst/>
          </a:prstGeom>
          <a:solidFill>
            <a:schemeClr val="accent3">
              <a:lumMod val="20000"/>
              <a:lumOff val="80000"/>
            </a:schemeClr>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mj-lt"/>
                <a:cs typeface="Quire Sans" panose="020B0502040400020003" pitchFamily="34" charset="0"/>
              </a:rPr>
              <a:t>Higher</a:t>
            </a:r>
            <a:r>
              <a:rPr kumimoji="0" lang="en-US" sz="2400" b="0" i="0" u="none" strike="noStrike" kern="1200" cap="none" spc="0" normalizeH="0" baseline="0" noProof="0" dirty="0">
                <a:ln>
                  <a:noFill/>
                </a:ln>
                <a:solidFill>
                  <a:prstClr val="black"/>
                </a:solidFill>
                <a:effectLst/>
                <a:uLnTx/>
                <a:uFillTx/>
                <a:latin typeface="+mj-lt"/>
                <a:cs typeface="Quire Sans" panose="020B0502040400020003" pitchFamily="34" charset="0"/>
              </a:rPr>
              <a:t> is worse</a:t>
            </a:r>
          </a:p>
        </p:txBody>
      </p:sp>
      <p:sp>
        <p:nvSpPr>
          <p:cNvPr id="3" name="Rectangle 274">
            <a:extLst>
              <a:ext uri="{FF2B5EF4-FFF2-40B4-BE49-F238E27FC236}">
                <a16:creationId xmlns:a16="http://schemas.microsoft.com/office/drawing/2014/main" id="{CA3E074F-CE02-6B6D-8012-41E2E46E73EA}"/>
              </a:ext>
            </a:extLst>
          </p:cNvPr>
          <p:cNvSpPr/>
          <p:nvPr/>
        </p:nvSpPr>
        <p:spPr>
          <a:xfrm>
            <a:off x="-14256" y="2424409"/>
            <a:ext cx="5844524" cy="731520"/>
          </a:xfrm>
          <a:prstGeom prst="rect">
            <a:avLst/>
          </a:prstGeom>
          <a:solidFill>
            <a:schemeClr val="accent3">
              <a:lumMod val="20000"/>
              <a:lumOff val="8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accent3"/>
                </a:solidFill>
              </a:rPr>
              <a:t>Number of rows with </a:t>
            </a:r>
            <a:br>
              <a:rPr lang="en-US" sz="2400" b="1" dirty="0">
                <a:solidFill>
                  <a:schemeClr val="accent3"/>
                </a:solidFill>
              </a:rPr>
            </a:br>
            <a:r>
              <a:rPr lang="en-US" sz="2400" b="1" dirty="0" err="1">
                <a:solidFill>
                  <a:schemeClr val="accent3"/>
                </a:solidFill>
                <a:latin typeface="+mj-lt"/>
              </a:rPr>
              <a:t>ColumnDisturb</a:t>
            </a:r>
            <a:r>
              <a:rPr lang="en-US" sz="2400" b="1" dirty="0">
                <a:solidFill>
                  <a:schemeClr val="accent3"/>
                </a:solidFill>
                <a:latin typeface="+mj-lt"/>
              </a:rPr>
              <a:t> bitflips </a:t>
            </a:r>
            <a:r>
              <a:rPr lang="en-US" sz="2400" dirty="0">
                <a:solidFill>
                  <a:schemeClr val="tx1"/>
                </a:solidFill>
                <a:latin typeface="+mj-lt"/>
              </a:rPr>
              <a:t>in a subarray </a:t>
            </a:r>
          </a:p>
        </p:txBody>
      </p:sp>
      <p:sp>
        <p:nvSpPr>
          <p:cNvPr id="6" name="Rectangle: Rounded Corners 30">
            <a:extLst>
              <a:ext uri="{FF2B5EF4-FFF2-40B4-BE49-F238E27FC236}">
                <a16:creationId xmlns:a16="http://schemas.microsoft.com/office/drawing/2014/main" id="{E1002FB2-FDDF-60CF-4DF3-67D9937FFB4F}"/>
              </a:ext>
            </a:extLst>
          </p:cNvPr>
          <p:cNvSpPr/>
          <p:nvPr/>
        </p:nvSpPr>
        <p:spPr>
          <a:xfrm>
            <a:off x="5936432" y="2449852"/>
            <a:ext cx="3004461" cy="731520"/>
          </a:xfrm>
          <a:prstGeom prst="roundRect">
            <a:avLst/>
          </a:prstGeom>
          <a:solidFill>
            <a:schemeClr val="accent3">
              <a:lumMod val="20000"/>
              <a:lumOff val="80000"/>
            </a:schemeClr>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mj-lt"/>
                <a:cs typeface="Quire Sans" panose="020B0502040400020003" pitchFamily="34" charset="0"/>
              </a:rPr>
              <a:t>Higher</a:t>
            </a:r>
            <a:r>
              <a:rPr kumimoji="0" lang="en-US" sz="2400" b="0" i="0" u="none" strike="noStrike" kern="1200" cap="none" spc="0" normalizeH="0" baseline="0" noProof="0" dirty="0">
                <a:ln>
                  <a:noFill/>
                </a:ln>
                <a:solidFill>
                  <a:prstClr val="black"/>
                </a:solidFill>
                <a:effectLst/>
                <a:uLnTx/>
                <a:uFillTx/>
                <a:latin typeface="+mj-lt"/>
                <a:cs typeface="Quire Sans" panose="020B0502040400020003" pitchFamily="34" charset="0"/>
              </a:rPr>
              <a:t> is worse</a:t>
            </a:r>
          </a:p>
        </p:txBody>
      </p:sp>
    </p:spTree>
    <p:extLst>
      <p:ext uri="{BB962C8B-B14F-4D97-AF65-F5344CB8AC3E}">
        <p14:creationId xmlns:p14="http://schemas.microsoft.com/office/powerpoint/2010/main" val="37640040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2"/>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50"/>
                                        </p:tgtEl>
                                        <p:attrNameLst>
                                          <p:attrName>style.visibility</p:attrName>
                                        </p:attrNameLst>
                                      </p:cBhvr>
                                      <p:to>
                                        <p:strVal val="visible"/>
                                      </p:to>
                                    </p:set>
                                  </p:childTnLst>
                                </p:cTn>
                              </p:par>
                            </p:childTnLst>
                          </p:cTn>
                        </p:par>
                        <p:par>
                          <p:cTn id="41" fill="hold">
                            <p:stCondLst>
                              <p:cond delay="0"/>
                            </p:stCondLst>
                            <p:childTnLst>
                              <p:par>
                                <p:cTn id="42" presetID="10" presetClass="entr" presetSubtype="0" fill="hold" grpId="0" nodeType="afterEffect">
                                  <p:stCondLst>
                                    <p:cond delay="0"/>
                                  </p:stCondLst>
                                  <p:childTnLst>
                                    <p:set>
                                      <p:cBhvr>
                                        <p:cTn id="43" dur="1" fill="hold">
                                          <p:stCondLst>
                                            <p:cond delay="0"/>
                                          </p:stCondLst>
                                        </p:cTn>
                                        <p:tgtEl>
                                          <p:spTgt spid="99"/>
                                        </p:tgtEl>
                                        <p:attrNameLst>
                                          <p:attrName>style.visibility</p:attrName>
                                        </p:attrNameLst>
                                      </p:cBhvr>
                                      <p:to>
                                        <p:strVal val="visible"/>
                                      </p:to>
                                    </p:set>
                                    <p:animEffect transition="in" filter="fade">
                                      <p:cBhvr>
                                        <p:cTn id="44" dur="500"/>
                                        <p:tgtEl>
                                          <p:spTgt spid="99"/>
                                        </p:tgtEl>
                                      </p:cBhvr>
                                    </p:animEffect>
                                  </p:childTnLst>
                                </p:cTn>
                              </p:par>
                            </p:childTnLst>
                          </p:cTn>
                        </p:par>
                        <p:par>
                          <p:cTn id="45" fill="hold">
                            <p:stCondLst>
                              <p:cond delay="500"/>
                            </p:stCondLst>
                            <p:childTnLst>
                              <p:par>
                                <p:cTn id="46" presetID="10" presetClass="entr" presetSubtype="0" fill="hold" grpId="0" nodeType="afterEffect">
                                  <p:stCondLst>
                                    <p:cond delay="0"/>
                                  </p:stCondLst>
                                  <p:childTnLst>
                                    <p:set>
                                      <p:cBhvr>
                                        <p:cTn id="47" dur="1" fill="hold">
                                          <p:stCondLst>
                                            <p:cond delay="0"/>
                                          </p:stCondLst>
                                        </p:cTn>
                                        <p:tgtEl>
                                          <p:spTgt spid="100"/>
                                        </p:tgtEl>
                                        <p:attrNameLst>
                                          <p:attrName>style.visibility</p:attrName>
                                        </p:attrNameLst>
                                      </p:cBhvr>
                                      <p:to>
                                        <p:strVal val="visible"/>
                                      </p:to>
                                    </p:set>
                                    <p:animEffect transition="in" filter="fade">
                                      <p:cBhvr>
                                        <p:cTn id="48" dur="500"/>
                                        <p:tgtEl>
                                          <p:spTgt spid="100"/>
                                        </p:tgtEl>
                                      </p:cBhvr>
                                    </p:animEffec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35"/>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6"/>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37"/>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8"/>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39"/>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43"/>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44"/>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11"/>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grpId="0" nodeType="clickEffect">
                                  <p:stCondLst>
                                    <p:cond delay="0"/>
                                  </p:stCondLst>
                                  <p:childTnLst>
                                    <p:set>
                                      <p:cBhvr>
                                        <p:cTn id="70" dur="1" fill="hold">
                                          <p:stCondLst>
                                            <p:cond delay="0"/>
                                          </p:stCondLst>
                                        </p:cTn>
                                        <p:tgtEl>
                                          <p:spTgt spid="90"/>
                                        </p:tgtEl>
                                        <p:attrNameLst>
                                          <p:attrName>style.visibility</p:attrName>
                                        </p:attrNameLst>
                                      </p:cBhvr>
                                      <p:to>
                                        <p:strVal val="visible"/>
                                      </p:to>
                                    </p:set>
                                    <p:animEffect transition="in" filter="fade">
                                      <p:cBhvr>
                                        <p:cTn id="71" dur="500"/>
                                        <p:tgtEl>
                                          <p:spTgt spid="90"/>
                                        </p:tgtEl>
                                      </p:cBhvr>
                                    </p:animEffect>
                                  </p:childTnLst>
                                </p:cTn>
                              </p:par>
                              <p:par>
                                <p:cTn id="72" presetID="10" presetClass="entr" presetSubtype="0" fill="hold" nodeType="withEffect">
                                  <p:stCondLst>
                                    <p:cond delay="0"/>
                                  </p:stCondLst>
                                  <p:childTnLst>
                                    <p:set>
                                      <p:cBhvr>
                                        <p:cTn id="73" dur="1" fill="hold">
                                          <p:stCondLst>
                                            <p:cond delay="0"/>
                                          </p:stCondLst>
                                        </p:cTn>
                                        <p:tgtEl>
                                          <p:spTgt spid="59"/>
                                        </p:tgtEl>
                                        <p:attrNameLst>
                                          <p:attrName>style.visibility</p:attrName>
                                        </p:attrNameLst>
                                      </p:cBhvr>
                                      <p:to>
                                        <p:strVal val="visible"/>
                                      </p:to>
                                    </p:set>
                                    <p:animEffect transition="in" filter="fade">
                                      <p:cBhvr>
                                        <p:cTn id="74" dur="500"/>
                                        <p:tgtEl>
                                          <p:spTgt spid="59"/>
                                        </p:tgtEl>
                                      </p:cBhvr>
                                    </p:animEffect>
                                  </p:childTnLst>
                                </p:cTn>
                              </p:par>
                              <p:par>
                                <p:cTn id="75" presetID="10" presetClass="entr" presetSubtype="0" fill="hold" nodeType="withEffect">
                                  <p:stCondLst>
                                    <p:cond delay="0"/>
                                  </p:stCondLst>
                                  <p:childTnLst>
                                    <p:set>
                                      <p:cBhvr>
                                        <p:cTn id="76" dur="1" fill="hold">
                                          <p:stCondLst>
                                            <p:cond delay="0"/>
                                          </p:stCondLst>
                                        </p:cTn>
                                        <p:tgtEl>
                                          <p:spTgt spid="58"/>
                                        </p:tgtEl>
                                        <p:attrNameLst>
                                          <p:attrName>style.visibility</p:attrName>
                                        </p:attrNameLst>
                                      </p:cBhvr>
                                      <p:to>
                                        <p:strVal val="visible"/>
                                      </p:to>
                                    </p:set>
                                    <p:animEffect transition="in" filter="fade">
                                      <p:cBhvr>
                                        <p:cTn id="77" dur="500"/>
                                        <p:tgtEl>
                                          <p:spTgt spid="58"/>
                                        </p:tgtEl>
                                      </p:cBhvr>
                                    </p:animEffect>
                                  </p:childTnLst>
                                </p:cTn>
                              </p:par>
                              <p:par>
                                <p:cTn id="78" presetID="10" presetClass="entr" presetSubtype="0" fill="hold" nodeType="withEffect">
                                  <p:stCondLst>
                                    <p:cond delay="0"/>
                                  </p:stCondLst>
                                  <p:childTnLst>
                                    <p:set>
                                      <p:cBhvr>
                                        <p:cTn id="79" dur="1" fill="hold">
                                          <p:stCondLst>
                                            <p:cond delay="0"/>
                                          </p:stCondLst>
                                        </p:cTn>
                                        <p:tgtEl>
                                          <p:spTgt spid="57"/>
                                        </p:tgtEl>
                                        <p:attrNameLst>
                                          <p:attrName>style.visibility</p:attrName>
                                        </p:attrNameLst>
                                      </p:cBhvr>
                                      <p:to>
                                        <p:strVal val="visible"/>
                                      </p:to>
                                    </p:set>
                                    <p:animEffect transition="in" filter="fade">
                                      <p:cBhvr>
                                        <p:cTn id="80" dur="500"/>
                                        <p:tgtEl>
                                          <p:spTgt spid="57"/>
                                        </p:tgtEl>
                                      </p:cBhvr>
                                    </p:animEffect>
                                  </p:childTnLst>
                                </p:cTn>
                              </p:par>
                              <p:par>
                                <p:cTn id="81" presetID="10" presetClass="entr" presetSubtype="0" fill="hold" nodeType="withEffect">
                                  <p:stCondLst>
                                    <p:cond delay="0"/>
                                  </p:stCondLst>
                                  <p:childTnLst>
                                    <p:set>
                                      <p:cBhvr>
                                        <p:cTn id="82" dur="1" fill="hold">
                                          <p:stCondLst>
                                            <p:cond delay="0"/>
                                          </p:stCondLst>
                                        </p:cTn>
                                        <p:tgtEl>
                                          <p:spTgt spid="56"/>
                                        </p:tgtEl>
                                        <p:attrNameLst>
                                          <p:attrName>style.visibility</p:attrName>
                                        </p:attrNameLst>
                                      </p:cBhvr>
                                      <p:to>
                                        <p:strVal val="visible"/>
                                      </p:to>
                                    </p:set>
                                    <p:animEffect transition="in" filter="fade">
                                      <p:cBhvr>
                                        <p:cTn id="83" dur="500"/>
                                        <p:tgtEl>
                                          <p:spTgt spid="56"/>
                                        </p:tgtEl>
                                      </p:cBhvr>
                                    </p:animEffect>
                                  </p:childTnLst>
                                </p:cTn>
                              </p:par>
                              <p:par>
                                <p:cTn id="84" presetID="10" presetClass="entr" presetSubtype="0" fill="hold" nodeType="withEffect">
                                  <p:stCondLst>
                                    <p:cond delay="0"/>
                                  </p:stCondLst>
                                  <p:childTnLst>
                                    <p:set>
                                      <p:cBhvr>
                                        <p:cTn id="85" dur="1" fill="hold">
                                          <p:stCondLst>
                                            <p:cond delay="0"/>
                                          </p:stCondLst>
                                        </p:cTn>
                                        <p:tgtEl>
                                          <p:spTgt spid="64"/>
                                        </p:tgtEl>
                                        <p:attrNameLst>
                                          <p:attrName>style.visibility</p:attrName>
                                        </p:attrNameLst>
                                      </p:cBhvr>
                                      <p:to>
                                        <p:strVal val="visible"/>
                                      </p:to>
                                    </p:set>
                                    <p:animEffect transition="in" filter="fade">
                                      <p:cBhvr>
                                        <p:cTn id="86" dur="500"/>
                                        <p:tgtEl>
                                          <p:spTgt spid="64"/>
                                        </p:tgtEl>
                                      </p:cBhvr>
                                    </p:animEffect>
                                  </p:childTnLst>
                                </p:cTn>
                              </p:par>
                              <p:par>
                                <p:cTn id="87" presetID="10" presetClass="entr" presetSubtype="0" fill="hold" nodeType="withEffect">
                                  <p:stCondLst>
                                    <p:cond delay="0"/>
                                  </p:stCondLst>
                                  <p:childTnLst>
                                    <p:set>
                                      <p:cBhvr>
                                        <p:cTn id="88" dur="1" fill="hold">
                                          <p:stCondLst>
                                            <p:cond delay="0"/>
                                          </p:stCondLst>
                                        </p:cTn>
                                        <p:tgtEl>
                                          <p:spTgt spid="65"/>
                                        </p:tgtEl>
                                        <p:attrNameLst>
                                          <p:attrName>style.visibility</p:attrName>
                                        </p:attrNameLst>
                                      </p:cBhvr>
                                      <p:to>
                                        <p:strVal val="visible"/>
                                      </p:to>
                                    </p:set>
                                    <p:animEffect transition="in" filter="fade">
                                      <p:cBhvr>
                                        <p:cTn id="89" dur="500"/>
                                        <p:tgtEl>
                                          <p:spTgt spid="65"/>
                                        </p:tgtEl>
                                      </p:cBhvr>
                                    </p:animEffect>
                                  </p:childTnLst>
                                </p:cTn>
                              </p:par>
                              <p:par>
                                <p:cTn id="90" presetID="10" presetClass="entr" presetSubtype="0" fill="hold" nodeType="withEffect">
                                  <p:stCondLst>
                                    <p:cond delay="0"/>
                                  </p:stCondLst>
                                  <p:childTnLst>
                                    <p:set>
                                      <p:cBhvr>
                                        <p:cTn id="91" dur="1" fill="hold">
                                          <p:stCondLst>
                                            <p:cond delay="0"/>
                                          </p:stCondLst>
                                        </p:cTn>
                                        <p:tgtEl>
                                          <p:spTgt spid="66"/>
                                        </p:tgtEl>
                                        <p:attrNameLst>
                                          <p:attrName>style.visibility</p:attrName>
                                        </p:attrNameLst>
                                      </p:cBhvr>
                                      <p:to>
                                        <p:strVal val="visible"/>
                                      </p:to>
                                    </p:set>
                                    <p:animEffect transition="in" filter="fade">
                                      <p:cBhvr>
                                        <p:cTn id="92" dur="500"/>
                                        <p:tgtEl>
                                          <p:spTgt spid="66"/>
                                        </p:tgtEl>
                                      </p:cBhvr>
                                    </p:animEffect>
                                  </p:childTnLst>
                                </p:cTn>
                              </p:par>
                              <p:par>
                                <p:cTn id="93" presetID="10" presetClass="entr" presetSubtype="0" fill="hold" nodeType="withEffect">
                                  <p:stCondLst>
                                    <p:cond delay="0"/>
                                  </p:stCondLst>
                                  <p:childTnLst>
                                    <p:set>
                                      <p:cBhvr>
                                        <p:cTn id="94" dur="1" fill="hold">
                                          <p:stCondLst>
                                            <p:cond delay="0"/>
                                          </p:stCondLst>
                                        </p:cTn>
                                        <p:tgtEl>
                                          <p:spTgt spid="60"/>
                                        </p:tgtEl>
                                        <p:attrNameLst>
                                          <p:attrName>style.visibility</p:attrName>
                                        </p:attrNameLst>
                                      </p:cBhvr>
                                      <p:to>
                                        <p:strVal val="visible"/>
                                      </p:to>
                                    </p:set>
                                    <p:animEffect transition="in" filter="fade">
                                      <p:cBhvr>
                                        <p:cTn id="95"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8" grpId="0" animBg="1"/>
      <p:bldP spid="10" grpId="0" animBg="1"/>
      <p:bldP spid="35" grpId="0" animBg="1"/>
      <p:bldP spid="36" grpId="0" animBg="1"/>
      <p:bldP spid="38" grpId="0" animBg="1"/>
      <p:bldP spid="44" grpId="0"/>
      <p:bldP spid="45" grpId="0" animBg="1"/>
      <p:bldP spid="46" grpId="0" animBg="1"/>
      <p:bldP spid="47" grpId="0" animBg="1"/>
      <p:bldP spid="49" grpId="0" animBg="1"/>
      <p:bldP spid="50" grpId="0" animBg="1"/>
      <p:bldP spid="51" grpId="0"/>
      <p:bldP spid="52" grpId="0"/>
      <p:bldP spid="90" grpId="0"/>
      <p:bldP spid="99" grpId="0" animBg="1"/>
      <p:bldP spid="100" grpId="0"/>
      <p:bldP spid="101" grpId="0" animBg="1"/>
      <p:bldP spid="102" grpId="0" animBg="1"/>
      <p:bldP spid="3" grpId="0" animBg="1"/>
      <p:bldP spid="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324223-2C65-5F31-A73D-016DB19C209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409899C-7D75-627C-0F75-8B2B2BB02A73}"/>
              </a:ext>
            </a:extLst>
          </p:cNvPr>
          <p:cNvSpPr>
            <a:spLocks noGrp="1"/>
          </p:cNvSpPr>
          <p:nvPr>
            <p:ph type="title"/>
          </p:nvPr>
        </p:nvSpPr>
        <p:spPr/>
        <p:txBody>
          <a:bodyPr>
            <a:noAutofit/>
          </a:bodyPr>
          <a:lstStyle/>
          <a:p>
            <a:r>
              <a:rPr lang="en-US" sz="3600" b="1" dirty="0"/>
              <a:t>Testing Methodology: Test Parameters</a:t>
            </a:r>
          </a:p>
        </p:txBody>
      </p:sp>
      <p:sp>
        <p:nvSpPr>
          <p:cNvPr id="3" name="Content Placeholder 2">
            <a:extLst>
              <a:ext uri="{FF2B5EF4-FFF2-40B4-BE49-F238E27FC236}">
                <a16:creationId xmlns:a16="http://schemas.microsoft.com/office/drawing/2014/main" id="{5FC2BFA5-C255-421A-4E14-D25B2747D502}"/>
              </a:ext>
            </a:extLst>
          </p:cNvPr>
          <p:cNvSpPr>
            <a:spLocks noGrp="1"/>
          </p:cNvSpPr>
          <p:nvPr>
            <p:ph idx="1"/>
          </p:nvPr>
        </p:nvSpPr>
        <p:spPr>
          <a:xfrm>
            <a:off x="-1" y="873125"/>
            <a:ext cx="9143999" cy="5582688"/>
          </a:xfrm>
        </p:spPr>
        <p:txBody>
          <a:bodyPr/>
          <a:lstStyle/>
          <a:p>
            <a:pPr marL="0" indent="0" algn="ctr">
              <a:buClr>
                <a:schemeClr val="tx1"/>
              </a:buClr>
              <a:buNone/>
            </a:pPr>
            <a:r>
              <a:rPr lang="en-US" sz="2800" dirty="0">
                <a:latin typeface="+mj-lt"/>
              </a:rPr>
              <a:t>We </a:t>
            </a:r>
            <a:r>
              <a:rPr lang="en-US" sz="2800" dirty="0">
                <a:solidFill>
                  <a:schemeClr val="accent3"/>
                </a:solidFill>
                <a:latin typeface="+mj-lt"/>
              </a:rPr>
              <a:t>carefully</a:t>
            </a:r>
            <a:r>
              <a:rPr lang="en-US" sz="2800" dirty="0">
                <a:latin typeface="+mj-lt"/>
              </a:rPr>
              <a:t> sweep</a:t>
            </a:r>
          </a:p>
          <a:p>
            <a:pPr>
              <a:buClr>
                <a:schemeClr val="tx1"/>
              </a:buClr>
            </a:pPr>
            <a:r>
              <a:rPr lang="en-US" dirty="0">
                <a:solidFill>
                  <a:schemeClr val="accent3"/>
                </a:solidFill>
                <a:latin typeface="+mj-lt"/>
              </a:rPr>
              <a:t>Data Pattern</a:t>
            </a:r>
          </a:p>
          <a:p>
            <a:pPr lvl="2">
              <a:buClr>
                <a:schemeClr val="tx1"/>
              </a:buClr>
            </a:pPr>
            <a:r>
              <a:rPr lang="en-US" dirty="0">
                <a:latin typeface="+mj-lt"/>
              </a:rPr>
              <a:t>0x00, 0xAA, 0x33, and 0x77 (and their inverse pattern)</a:t>
            </a:r>
            <a:endParaRPr lang="en-GB" dirty="0">
              <a:latin typeface="+mj-lt"/>
            </a:endParaRPr>
          </a:p>
          <a:p>
            <a:pPr>
              <a:buClr>
                <a:schemeClr val="tx1"/>
              </a:buClr>
            </a:pPr>
            <a:r>
              <a:rPr lang="en-GB" dirty="0">
                <a:solidFill>
                  <a:schemeClr val="accent3"/>
                </a:solidFill>
                <a:latin typeface="+mj-lt"/>
              </a:rPr>
              <a:t>Temperature (</a:t>
            </a:r>
            <a:r>
              <a:rPr lang="en-US" sz="3200" b="1" baseline="20000" dirty="0">
                <a:solidFill>
                  <a:schemeClr val="accent3"/>
                </a:solidFill>
                <a:latin typeface="+mj-lt"/>
              </a:rPr>
              <a:t>◦</a:t>
            </a:r>
            <a:r>
              <a:rPr lang="en-GB" dirty="0">
                <a:solidFill>
                  <a:schemeClr val="accent3"/>
                </a:solidFill>
                <a:latin typeface="+mj-lt"/>
              </a:rPr>
              <a:t>C)</a:t>
            </a:r>
          </a:p>
          <a:p>
            <a:pPr lvl="2">
              <a:buClr>
                <a:schemeClr val="tx1"/>
              </a:buClr>
            </a:pPr>
            <a:r>
              <a:rPr lang="en-GB" dirty="0">
                <a:latin typeface="+mj-lt"/>
              </a:rPr>
              <a:t>45, 65, 85, and 95</a:t>
            </a:r>
          </a:p>
          <a:p>
            <a:pPr>
              <a:buClr>
                <a:schemeClr val="tx1"/>
              </a:buClr>
            </a:pPr>
            <a:r>
              <a:rPr lang="en-GB" dirty="0">
                <a:solidFill>
                  <a:schemeClr val="accent3"/>
                </a:solidFill>
                <a:latin typeface="+mj-lt"/>
              </a:rPr>
              <a:t>Aggressor Row On Time (</a:t>
            </a:r>
            <a:r>
              <a:rPr lang="en-GB" dirty="0" err="1">
                <a:solidFill>
                  <a:schemeClr val="accent3"/>
                </a:solidFill>
                <a:latin typeface="+mj-lt"/>
              </a:rPr>
              <a:t>tAggOn</a:t>
            </a:r>
            <a:r>
              <a:rPr lang="en-GB" dirty="0">
                <a:solidFill>
                  <a:schemeClr val="accent3"/>
                </a:solidFill>
                <a:latin typeface="+mj-lt"/>
              </a:rPr>
              <a:t>)</a:t>
            </a:r>
            <a:r>
              <a:rPr lang="en-GB" baseline="30000" dirty="0">
                <a:solidFill>
                  <a:schemeClr val="accent3"/>
                </a:solidFill>
                <a:latin typeface="+mj-lt"/>
              </a:rPr>
              <a:t>*</a:t>
            </a:r>
            <a:endParaRPr lang="en-GB" dirty="0">
              <a:solidFill>
                <a:schemeClr val="accent3"/>
              </a:solidFill>
              <a:latin typeface="+mj-lt"/>
            </a:endParaRPr>
          </a:p>
          <a:p>
            <a:pPr lvl="2">
              <a:buClr>
                <a:schemeClr val="tx1"/>
              </a:buClr>
            </a:pPr>
            <a:r>
              <a:rPr lang="en-GB" dirty="0">
                <a:latin typeface="+mj-lt"/>
              </a:rPr>
              <a:t>36ns, 7.8us, 70.2us, and 1ms</a:t>
            </a:r>
          </a:p>
          <a:p>
            <a:pPr>
              <a:buClr>
                <a:schemeClr val="tx1"/>
              </a:buClr>
            </a:pPr>
            <a:r>
              <a:rPr lang="en-GB" dirty="0">
                <a:solidFill>
                  <a:schemeClr val="accent3"/>
                </a:solidFill>
                <a:latin typeface="+mj-lt"/>
              </a:rPr>
              <a:t>DRAM Refresh Interval</a:t>
            </a:r>
          </a:p>
          <a:p>
            <a:pPr lvl="2">
              <a:buClr>
                <a:schemeClr val="tx1"/>
              </a:buClr>
            </a:pPr>
            <a:r>
              <a:rPr lang="en-GB" dirty="0">
                <a:latin typeface="+mj-lt"/>
              </a:rPr>
              <a:t>64ms, 128ms, 256ms, 512ms, 1s, 2s, 4s, 8s, and 16s</a:t>
            </a:r>
          </a:p>
          <a:p>
            <a:pPr>
              <a:buClr>
                <a:schemeClr val="tx1"/>
              </a:buClr>
            </a:pPr>
            <a:r>
              <a:rPr lang="en-GB" dirty="0">
                <a:solidFill>
                  <a:schemeClr val="accent3"/>
                </a:solidFill>
                <a:latin typeface="+mj-lt"/>
              </a:rPr>
              <a:t>Aggressor Row Location</a:t>
            </a:r>
          </a:p>
          <a:p>
            <a:pPr lvl="2">
              <a:buClr>
                <a:schemeClr val="tx1"/>
              </a:buClr>
            </a:pPr>
            <a:r>
              <a:rPr lang="en-GB" dirty="0">
                <a:latin typeface="+mj-lt"/>
              </a:rPr>
              <a:t>Aggressor subarray’s first, middle, and last rows</a:t>
            </a:r>
          </a:p>
          <a:p>
            <a:pPr>
              <a:buClr>
                <a:schemeClr val="tx1"/>
              </a:buClr>
            </a:pPr>
            <a:r>
              <a:rPr lang="en-GB" dirty="0">
                <a:solidFill>
                  <a:schemeClr val="accent3"/>
                </a:solidFill>
                <a:latin typeface="+mj-lt"/>
              </a:rPr>
              <a:t>Tested Subarrays (Rows)</a:t>
            </a:r>
          </a:p>
          <a:p>
            <a:pPr lvl="2">
              <a:buClr>
                <a:schemeClr val="tx1"/>
              </a:buClr>
            </a:pPr>
            <a:r>
              <a:rPr lang="en-GB" dirty="0">
                <a:latin typeface="+mj-lt"/>
              </a:rPr>
              <a:t>Up to +49K (+4.5M): </a:t>
            </a:r>
            <a:r>
              <a:rPr lang="en-GB" i="1" dirty="0">
                <a:latin typeface="+mj-lt"/>
              </a:rPr>
              <a:t>all subarrays in all banks across all DRAM chips</a:t>
            </a:r>
            <a:endParaRPr lang="en-US" sz="1100" i="1" dirty="0">
              <a:latin typeface="+mj-lt"/>
            </a:endParaRPr>
          </a:p>
        </p:txBody>
      </p:sp>
      <p:sp>
        <p:nvSpPr>
          <p:cNvPr id="4" name="TextBox 3">
            <a:extLst>
              <a:ext uri="{FF2B5EF4-FFF2-40B4-BE49-F238E27FC236}">
                <a16:creationId xmlns:a16="http://schemas.microsoft.com/office/drawing/2014/main" id="{CCEFF1BD-2125-D51A-1A57-139924F17EC7}"/>
              </a:ext>
            </a:extLst>
          </p:cNvPr>
          <p:cNvSpPr txBox="1"/>
          <p:nvPr/>
        </p:nvSpPr>
        <p:spPr>
          <a:xfrm>
            <a:off x="1158239" y="6455813"/>
            <a:ext cx="7532914" cy="338554"/>
          </a:xfrm>
          <a:prstGeom prst="rect">
            <a:avLst/>
          </a:prstGeom>
          <a:noFill/>
        </p:spPr>
        <p:txBody>
          <a:bodyPr wrap="square" rtlCol="0">
            <a:spAutoFit/>
          </a:bodyPr>
          <a:lstStyle/>
          <a:p>
            <a:pPr algn="ctr"/>
            <a:r>
              <a:rPr lang="en-US" sz="1600" dirty="0">
                <a:solidFill>
                  <a:schemeClr val="tx1">
                    <a:lumMod val="65000"/>
                    <a:lumOff val="35000"/>
                  </a:schemeClr>
                </a:solidFill>
                <a:latin typeface="+mj-lt"/>
              </a:rPr>
              <a:t>* The time an aggressor row stays open after each activation during a </a:t>
            </a:r>
            <a:r>
              <a:rPr lang="en-US" sz="1600" dirty="0" err="1">
                <a:solidFill>
                  <a:schemeClr val="tx1">
                    <a:lumMod val="65000"/>
                    <a:lumOff val="35000"/>
                  </a:schemeClr>
                </a:solidFill>
                <a:latin typeface="+mj-lt"/>
              </a:rPr>
              <a:t>ColumnDisturb</a:t>
            </a:r>
            <a:r>
              <a:rPr lang="en-US" sz="1600" dirty="0">
                <a:solidFill>
                  <a:schemeClr val="tx1">
                    <a:lumMod val="65000"/>
                    <a:lumOff val="35000"/>
                  </a:schemeClr>
                </a:solidFill>
                <a:latin typeface="+mj-lt"/>
              </a:rPr>
              <a:t> test</a:t>
            </a:r>
          </a:p>
        </p:txBody>
      </p:sp>
    </p:spTree>
    <p:extLst>
      <p:ext uri="{BB962C8B-B14F-4D97-AF65-F5344CB8AC3E}">
        <p14:creationId xmlns:p14="http://schemas.microsoft.com/office/powerpoint/2010/main" val="2470569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par>
                          <p:cTn id="17" fill="hold">
                            <p:stCondLst>
                              <p:cond delay="0"/>
                            </p:stCondLst>
                            <p:childTnLst>
                              <p:par>
                                <p:cTn id="18" presetID="1" presetClass="entr" presetSubtype="0" fill="hold" nodeType="after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childTnLst>
                                </p:cTn>
                              </p:par>
                              <p:par>
                                <p:cTn id="24" presetID="1" presetClass="entr" presetSubtype="0" fill="hold" nodeType="withEffect">
                                  <p:stCondLst>
                                    <p:cond delay="0"/>
                                  </p:stCondLst>
                                  <p:childTnLst>
                                    <p:set>
                                      <p:cBhvr>
                                        <p:cTn id="25" dur="1" fill="hold">
                                          <p:stCondLst>
                                            <p:cond delay="0"/>
                                          </p:stCondLst>
                                        </p:cTn>
                                        <p:tgtEl>
                                          <p:spTgt spid="3">
                                            <p:txEl>
                                              <p:pRg st="6" end="6"/>
                                            </p:txEl>
                                          </p:spTgt>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4"/>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childTnLst>
                                </p:cTn>
                              </p:par>
                              <p:par>
                                <p:cTn id="32" presetID="1" presetClass="entr" presetSubtype="0" fill="hold" nodeType="withEffect">
                                  <p:stCondLst>
                                    <p:cond delay="0"/>
                                  </p:stCondLst>
                                  <p:childTnLst>
                                    <p:set>
                                      <p:cBhvr>
                                        <p:cTn id="33"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3">
                                            <p:txEl>
                                              <p:pRg st="9" end="9"/>
                                            </p:txEl>
                                          </p:spTgt>
                                        </p:tgtEl>
                                        <p:attrNameLst>
                                          <p:attrName>style.visibility</p:attrName>
                                        </p:attrNameLst>
                                      </p:cBhvr>
                                      <p:to>
                                        <p:strVal val="visible"/>
                                      </p:to>
                                    </p:set>
                                  </p:childTnLst>
                                </p:cTn>
                              </p:par>
                              <p:par>
                                <p:cTn id="38" presetID="1" presetClass="entr" presetSubtype="0" fill="hold" nodeType="withEffect">
                                  <p:stCondLst>
                                    <p:cond delay="0"/>
                                  </p:stCondLst>
                                  <p:childTnLst>
                                    <p:set>
                                      <p:cBhvr>
                                        <p:cTn id="39"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3">
                                            <p:txEl>
                                              <p:pRg st="11" end="11"/>
                                            </p:txEl>
                                          </p:spTgt>
                                        </p:tgtEl>
                                        <p:attrNameLst>
                                          <p:attrName>style.visibility</p:attrName>
                                        </p:attrNameLst>
                                      </p:cBhvr>
                                      <p:to>
                                        <p:strVal val="visible"/>
                                      </p:to>
                                    </p:set>
                                  </p:childTnLst>
                                </p:cTn>
                              </p:par>
                              <p:par>
                                <p:cTn id="44" presetID="1" presetClass="entr" presetSubtype="0" fill="hold" nodeType="withEffect">
                                  <p:stCondLst>
                                    <p:cond delay="0"/>
                                  </p:stCondLst>
                                  <p:childTnLst>
                                    <p:set>
                                      <p:cBhvr>
                                        <p:cTn id="45"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821E7D-A339-544B-DBD6-A2A6A2D9D5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1CA7A2E-6952-B790-6275-550FFA0195F3}"/>
              </a:ext>
            </a:extLst>
          </p:cNvPr>
          <p:cNvSpPr>
            <a:spLocks noGrp="1"/>
          </p:cNvSpPr>
          <p:nvPr>
            <p:ph type="title"/>
          </p:nvPr>
        </p:nvSpPr>
        <p:spPr/>
        <p:txBody>
          <a:bodyPr/>
          <a:lstStyle/>
          <a:p>
            <a:r>
              <a:rPr lang="en-US" dirty="0"/>
              <a:t>Outline</a:t>
            </a:r>
            <a:endParaRPr lang="en-CH"/>
          </a:p>
        </p:txBody>
      </p:sp>
      <p:sp>
        <p:nvSpPr>
          <p:cNvPr id="4" name="Rectangle 3">
            <a:extLst>
              <a:ext uri="{FF2B5EF4-FFF2-40B4-BE49-F238E27FC236}">
                <a16:creationId xmlns:a16="http://schemas.microsoft.com/office/drawing/2014/main" id="{E27D660C-48DB-75A8-1FF7-C0CCAB70049F}"/>
              </a:ext>
            </a:extLst>
          </p:cNvPr>
          <p:cNvSpPr/>
          <p:nvPr/>
        </p:nvSpPr>
        <p:spPr>
          <a:xfrm>
            <a:off x="-2" y="966853"/>
            <a:ext cx="9144000" cy="82296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mj-lt"/>
              </a:rPr>
              <a:t>What is </a:t>
            </a:r>
            <a:r>
              <a:rPr kumimoji="0" lang="en-US" sz="3200" b="1" i="0" u="none" strike="noStrike" kern="1200" cap="none" spc="0" normalizeH="0" baseline="0" noProof="0" dirty="0" err="1">
                <a:ln>
                  <a:noFill/>
                </a:ln>
                <a:solidFill>
                  <a:prstClr val="white"/>
                </a:solidFill>
                <a:effectLst/>
                <a:uLnTx/>
                <a:uFillTx/>
                <a:latin typeface="+mj-lt"/>
              </a:rPr>
              <a:t>ColumnDisturb</a:t>
            </a:r>
            <a:r>
              <a:rPr kumimoji="0" lang="en-US" sz="3200" b="1" i="0" u="none" strike="noStrike" kern="1200" cap="none" spc="0" normalizeH="0" baseline="0" noProof="0" dirty="0">
                <a:ln>
                  <a:noFill/>
                </a:ln>
                <a:solidFill>
                  <a:prstClr val="white"/>
                </a:solidFill>
                <a:effectLst/>
                <a:uLnTx/>
                <a:uFillTx/>
                <a:latin typeface="+mj-lt"/>
              </a:rPr>
              <a:t>?</a:t>
            </a:r>
          </a:p>
        </p:txBody>
      </p:sp>
      <p:sp>
        <p:nvSpPr>
          <p:cNvPr id="5" name="Rectangle 4">
            <a:extLst>
              <a:ext uri="{FF2B5EF4-FFF2-40B4-BE49-F238E27FC236}">
                <a16:creationId xmlns:a16="http://schemas.microsoft.com/office/drawing/2014/main" id="{FCDF30D5-4F09-FC4E-CF27-6CC71DB39D45}"/>
              </a:ext>
            </a:extLst>
          </p:cNvPr>
          <p:cNvSpPr/>
          <p:nvPr/>
        </p:nvSpPr>
        <p:spPr>
          <a:xfrm>
            <a:off x="-2" y="3274679"/>
            <a:ext cx="9144000" cy="82296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mj-lt"/>
              </a:rPr>
              <a:t>Real DRAM Chip Results</a:t>
            </a:r>
          </a:p>
        </p:txBody>
      </p:sp>
      <p:sp>
        <p:nvSpPr>
          <p:cNvPr id="8" name="Rectangle 7">
            <a:extLst>
              <a:ext uri="{FF2B5EF4-FFF2-40B4-BE49-F238E27FC236}">
                <a16:creationId xmlns:a16="http://schemas.microsoft.com/office/drawing/2014/main" id="{BCEDADED-A7B2-DF82-5018-EF82D14B45D7}"/>
              </a:ext>
            </a:extLst>
          </p:cNvPr>
          <p:cNvSpPr/>
          <p:nvPr/>
        </p:nvSpPr>
        <p:spPr>
          <a:xfrm>
            <a:off x="-2" y="5582506"/>
            <a:ext cx="9144000" cy="82296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mj-lt"/>
                <a:ea typeface="Tahoma" panose="020B0604030504040204" pitchFamily="34" charset="0"/>
                <a:cs typeface="Tahoma" panose="020B0604030504040204" pitchFamily="34" charset="0"/>
              </a:rPr>
              <a:t>Conclusion</a:t>
            </a:r>
            <a:endParaRPr kumimoji="0" lang="en-US" sz="3200" b="1" i="0" u="none" strike="noStrike" kern="1200" cap="none" spc="0" normalizeH="0" baseline="0" noProof="0">
              <a:ln>
                <a:noFill/>
              </a:ln>
              <a:solidFill>
                <a:prstClr val="white"/>
              </a:solidFill>
              <a:effectLst/>
              <a:uLnTx/>
              <a:uFillTx/>
              <a:latin typeface="+mj-lt"/>
            </a:endParaRPr>
          </a:p>
        </p:txBody>
      </p:sp>
      <p:sp>
        <p:nvSpPr>
          <p:cNvPr id="9" name="Rectangle 8">
            <a:extLst>
              <a:ext uri="{FF2B5EF4-FFF2-40B4-BE49-F238E27FC236}">
                <a16:creationId xmlns:a16="http://schemas.microsoft.com/office/drawing/2014/main" id="{2F8AE250-5262-67BE-3DCA-0C2A9A2AF02C}"/>
              </a:ext>
            </a:extLst>
          </p:cNvPr>
          <p:cNvSpPr/>
          <p:nvPr/>
        </p:nvSpPr>
        <p:spPr>
          <a:xfrm>
            <a:off x="-2" y="4428592"/>
            <a:ext cx="9144000" cy="82296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defTabSz="914400">
              <a:defRPr/>
            </a:pPr>
            <a:r>
              <a:rPr lang="en-US" sz="3200" b="1" dirty="0">
                <a:solidFill>
                  <a:prstClr val="white"/>
                </a:solidFill>
                <a:latin typeface="+mj-lt"/>
                <a:ea typeface="Tahoma" panose="020B0604030504040204" pitchFamily="34" charset="0"/>
                <a:cs typeface="Tahoma" panose="020B0604030504040204" pitchFamily="34" charset="0"/>
              </a:rPr>
              <a:t>Implications</a:t>
            </a:r>
            <a:endParaRPr lang="en-US" sz="3200" b="1" dirty="0">
              <a:solidFill>
                <a:prstClr val="white"/>
              </a:solidFill>
              <a:latin typeface="+mj-lt"/>
            </a:endParaRPr>
          </a:p>
        </p:txBody>
      </p:sp>
      <p:sp>
        <p:nvSpPr>
          <p:cNvPr id="10" name="Rectangle 9">
            <a:extLst>
              <a:ext uri="{FF2B5EF4-FFF2-40B4-BE49-F238E27FC236}">
                <a16:creationId xmlns:a16="http://schemas.microsoft.com/office/drawing/2014/main" id="{E32DF0DE-6A99-5903-A617-9EA476AA36A4}"/>
              </a:ext>
            </a:extLst>
          </p:cNvPr>
          <p:cNvSpPr/>
          <p:nvPr/>
        </p:nvSpPr>
        <p:spPr>
          <a:xfrm>
            <a:off x="-2" y="2120766"/>
            <a:ext cx="9144000" cy="82296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defTabSz="914400">
              <a:defRPr/>
            </a:pPr>
            <a:r>
              <a:rPr lang="en-US" sz="3200" b="1" dirty="0">
                <a:solidFill>
                  <a:prstClr val="white"/>
                </a:solidFill>
                <a:latin typeface="+mj-lt"/>
              </a:rPr>
              <a:t>Testing Infrastructure</a:t>
            </a:r>
          </a:p>
        </p:txBody>
      </p:sp>
    </p:spTree>
    <p:extLst>
      <p:ext uri="{BB962C8B-B14F-4D97-AF65-F5344CB8AC3E}">
        <p14:creationId xmlns:p14="http://schemas.microsoft.com/office/powerpoint/2010/main" val="19427881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B6D23D-5585-AEB5-78FA-4EED2A5456B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21FC27E-BDED-0492-6872-EA4E69C8E6E8}"/>
              </a:ext>
            </a:extLst>
          </p:cNvPr>
          <p:cNvSpPr>
            <a:spLocks noGrp="1"/>
          </p:cNvSpPr>
          <p:nvPr>
            <p:ph type="title"/>
          </p:nvPr>
        </p:nvSpPr>
        <p:spPr/>
        <p:txBody>
          <a:bodyPr/>
          <a:lstStyle/>
          <a:p>
            <a:r>
              <a:rPr lang="en-US" sz="2800" dirty="0"/>
              <a:t>Key Takeaways from Major Characterization Experiments</a:t>
            </a:r>
          </a:p>
        </p:txBody>
      </p:sp>
      <p:grpSp>
        <p:nvGrpSpPr>
          <p:cNvPr id="4" name="Group 3">
            <a:extLst>
              <a:ext uri="{FF2B5EF4-FFF2-40B4-BE49-F238E27FC236}">
                <a16:creationId xmlns:a16="http://schemas.microsoft.com/office/drawing/2014/main" id="{E61CD985-3375-0C49-E898-78879F1C3F96}"/>
              </a:ext>
            </a:extLst>
          </p:cNvPr>
          <p:cNvGrpSpPr/>
          <p:nvPr/>
        </p:nvGrpSpPr>
        <p:grpSpPr>
          <a:xfrm>
            <a:off x="234445" y="821107"/>
            <a:ext cx="8647804" cy="1097280"/>
            <a:chOff x="248098" y="2185542"/>
            <a:chExt cx="8647804" cy="2146136"/>
          </a:xfrm>
        </p:grpSpPr>
        <p:sp>
          <p:nvSpPr>
            <p:cNvPr id="5" name="Rounded Rectangle 4">
              <a:extLst>
                <a:ext uri="{FF2B5EF4-FFF2-40B4-BE49-F238E27FC236}">
                  <a16:creationId xmlns:a16="http://schemas.microsoft.com/office/drawing/2014/main" id="{1B92D1C7-DD86-12BA-E34C-3FBF4EA051FD}"/>
                </a:ext>
              </a:extLst>
            </p:cNvPr>
            <p:cNvSpPr/>
            <p:nvPr/>
          </p:nvSpPr>
          <p:spPr>
            <a:xfrm>
              <a:off x="248098" y="2185542"/>
              <a:ext cx="8647804" cy="2146136"/>
            </a:xfrm>
            <a:prstGeom prst="roundRect">
              <a:avLst>
                <a:gd name="adj" fmla="val 3533"/>
              </a:avLst>
            </a:prstGeom>
            <a:solidFill>
              <a:schemeClr val="accent6"/>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dirty="0">
                <a:ln>
                  <a:noFill/>
                </a:ln>
                <a:solidFill>
                  <a:prstClr val="white"/>
                </a:solidFill>
                <a:effectLst/>
                <a:uLnTx/>
                <a:uFillTx/>
                <a:latin typeface="+mj-lt"/>
                <a:cs typeface="Quire Sans" panose="020B0502040400020003" pitchFamily="34" charset="0"/>
              </a:endParaRPr>
            </a:p>
          </p:txBody>
        </p:sp>
        <p:sp>
          <p:nvSpPr>
            <p:cNvPr id="6" name="Rectangle 5">
              <a:extLst>
                <a:ext uri="{FF2B5EF4-FFF2-40B4-BE49-F238E27FC236}">
                  <a16:creationId xmlns:a16="http://schemas.microsoft.com/office/drawing/2014/main" id="{F3476DCD-96DC-DADB-0610-B04FCB7A4DF4}"/>
                </a:ext>
              </a:extLst>
            </p:cNvPr>
            <p:cNvSpPr/>
            <p:nvPr/>
          </p:nvSpPr>
          <p:spPr>
            <a:xfrm>
              <a:off x="318574" y="3004303"/>
              <a:ext cx="8497318" cy="1216005"/>
            </a:xfrm>
            <a:prstGeom prst="rect">
              <a:avLst/>
            </a:prstGeom>
            <a:solidFill>
              <a:schemeClr val="bg1"/>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err="1">
                  <a:ln>
                    <a:noFill/>
                  </a:ln>
                  <a:solidFill>
                    <a:schemeClr val="tx1"/>
                  </a:solidFill>
                  <a:effectLst/>
                  <a:uLnTx/>
                  <a:uFillTx/>
                  <a:latin typeface="+mj-lt"/>
                  <a:cs typeface="Quire Sans" panose="020B0502040400020003" pitchFamily="34" charset="0"/>
                </a:rPr>
                <a:t>ColumnDisturb</a:t>
              </a:r>
              <a:r>
                <a:rPr kumimoji="0" lang="en-US" sz="2200" b="0" i="0" u="none" strike="noStrike" kern="1200" cap="none" spc="0" normalizeH="0" baseline="0" noProof="0" dirty="0">
                  <a:ln>
                    <a:noFill/>
                  </a:ln>
                  <a:solidFill>
                    <a:schemeClr val="tx1"/>
                  </a:solidFill>
                  <a:effectLst/>
                  <a:uLnTx/>
                  <a:uFillTx/>
                  <a:latin typeface="+mj-lt"/>
                  <a:cs typeface="Quire Sans" panose="020B0502040400020003" pitchFamily="34" charset="0"/>
                </a:rPr>
                <a:t> is a </a:t>
              </a:r>
              <a:r>
                <a:rPr kumimoji="0" lang="en-US" sz="2200" b="1" i="0" u="none" strike="noStrike" kern="1200" cap="none" spc="0" normalizeH="0" baseline="0" noProof="0" dirty="0">
                  <a:ln>
                    <a:noFill/>
                  </a:ln>
                  <a:solidFill>
                    <a:schemeClr val="accent6"/>
                  </a:solidFill>
                  <a:effectLst/>
                  <a:uLnTx/>
                  <a:uFillTx/>
                  <a:latin typeface="+mj-lt"/>
                  <a:cs typeface="Quire Sans" panose="020B0502040400020003" pitchFamily="34" charset="0"/>
                </a:rPr>
                <a:t>widespread read disturbance phenomenon </a:t>
              </a:r>
              <a:r>
                <a:rPr kumimoji="0" lang="en-US" sz="2200" b="0" i="0" u="none" strike="noStrike" kern="1200" cap="none" spc="0" normalizeH="0" baseline="0" noProof="0" dirty="0">
                  <a:ln>
                    <a:noFill/>
                  </a:ln>
                  <a:solidFill>
                    <a:schemeClr val="tx1"/>
                  </a:solidFill>
                  <a:effectLst/>
                  <a:uLnTx/>
                  <a:uFillTx/>
                  <a:latin typeface="+mj-lt"/>
                  <a:cs typeface="Quire Sans" panose="020B0502040400020003" pitchFamily="34" charset="0"/>
                </a:rPr>
                <a:t>and </a:t>
              </a:r>
              <a:r>
                <a:rPr kumimoji="0" lang="en-US" sz="2200" b="1" i="0" u="none" strike="noStrike" kern="1200" cap="none" spc="0" normalizeH="0" baseline="0" noProof="0" dirty="0">
                  <a:ln>
                    <a:noFill/>
                  </a:ln>
                  <a:solidFill>
                    <a:schemeClr val="accent6"/>
                  </a:solidFill>
                  <a:effectLst/>
                  <a:uLnTx/>
                  <a:uFillTx/>
                  <a:latin typeface="+mj-lt"/>
                  <a:cs typeface="Quire Sans" panose="020B0502040400020003" pitchFamily="34" charset="0"/>
                </a:rPr>
                <a:t>becomes worse </a:t>
              </a:r>
              <a:r>
                <a:rPr kumimoji="0" lang="en-US" sz="2200" b="0" i="0" u="none" strike="noStrike" kern="1200" cap="none" spc="0" normalizeH="0" baseline="0" noProof="0" dirty="0">
                  <a:ln>
                    <a:noFill/>
                  </a:ln>
                  <a:solidFill>
                    <a:schemeClr val="tx1"/>
                  </a:solidFill>
                  <a:effectLst/>
                  <a:uLnTx/>
                  <a:uFillTx/>
                  <a:latin typeface="+mj-lt"/>
                  <a:cs typeface="Quire Sans" panose="020B0502040400020003" pitchFamily="34" charset="0"/>
                </a:rPr>
                <a:t>as DRAM technology </a:t>
              </a:r>
              <a:r>
                <a:rPr kumimoji="0" lang="en-US" sz="2200" b="1" i="0" u="none" strike="noStrike" kern="1200" cap="none" spc="0" normalizeH="0" baseline="0" noProof="0" dirty="0">
                  <a:ln>
                    <a:noFill/>
                  </a:ln>
                  <a:solidFill>
                    <a:schemeClr val="accent6"/>
                  </a:solidFill>
                  <a:effectLst/>
                  <a:uLnTx/>
                  <a:uFillTx/>
                  <a:latin typeface="+mj-lt"/>
                  <a:cs typeface="Quire Sans" panose="020B0502040400020003" pitchFamily="34" charset="0"/>
                </a:rPr>
                <a:t>scales down to smaller </a:t>
              </a:r>
              <a:r>
                <a:rPr kumimoji="0" lang="en-US" sz="2200" b="0" i="0" u="none" strike="noStrike" kern="1200" cap="none" spc="0" normalizeH="0" baseline="0" noProof="0" dirty="0">
                  <a:ln>
                    <a:noFill/>
                  </a:ln>
                  <a:solidFill>
                    <a:schemeClr val="tx1"/>
                  </a:solidFill>
                  <a:effectLst/>
                  <a:uLnTx/>
                  <a:uFillTx/>
                  <a:latin typeface="+mj-lt"/>
                  <a:cs typeface="Quire Sans" panose="020B0502040400020003" pitchFamily="34" charset="0"/>
                </a:rPr>
                <a:t>node sizes</a:t>
              </a:r>
              <a:endParaRPr kumimoji="0" lang="en-US" sz="2200" b="0" i="0" u="none" strike="noStrike" kern="1200" cap="none" spc="0" normalizeH="0" baseline="0" noProof="0" dirty="0">
                <a:ln>
                  <a:noFill/>
                </a:ln>
                <a:solidFill>
                  <a:srgbClr val="C00000"/>
                </a:solidFill>
                <a:effectLst/>
                <a:uLnTx/>
                <a:uFillTx/>
                <a:latin typeface="+mj-lt"/>
                <a:cs typeface="Quire Sans" panose="020B0502040400020003" pitchFamily="34" charset="0"/>
              </a:endParaRPr>
            </a:p>
          </p:txBody>
        </p:sp>
        <p:sp>
          <p:nvSpPr>
            <p:cNvPr id="7" name="TextBox 6">
              <a:extLst>
                <a:ext uri="{FF2B5EF4-FFF2-40B4-BE49-F238E27FC236}">
                  <a16:creationId xmlns:a16="http://schemas.microsoft.com/office/drawing/2014/main" id="{94F83ABD-10B1-8C6D-BC90-409EC5FF7D08}"/>
                </a:ext>
              </a:extLst>
            </p:cNvPr>
            <p:cNvSpPr txBox="1"/>
            <p:nvPr/>
          </p:nvSpPr>
          <p:spPr>
            <a:xfrm>
              <a:off x="371466" y="2185544"/>
              <a:ext cx="8382000" cy="818758"/>
            </a:xfrm>
            <a:prstGeom prst="rect">
              <a:avLst/>
            </a:prstGeom>
            <a:solidFill>
              <a:schemeClr val="accent6"/>
            </a:solidFill>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mj-lt"/>
                  <a:cs typeface="Quire Sans" panose="020B0502040400020003" pitchFamily="34" charset="0"/>
                </a:rPr>
                <a:t>Takeaway 1</a:t>
              </a:r>
            </a:p>
          </p:txBody>
        </p:sp>
      </p:grpSp>
      <p:grpSp>
        <p:nvGrpSpPr>
          <p:cNvPr id="16" name="Group 15">
            <a:extLst>
              <a:ext uri="{FF2B5EF4-FFF2-40B4-BE49-F238E27FC236}">
                <a16:creationId xmlns:a16="http://schemas.microsoft.com/office/drawing/2014/main" id="{E62352F6-FA74-0C85-C697-028993044EAB}"/>
              </a:ext>
            </a:extLst>
          </p:cNvPr>
          <p:cNvGrpSpPr/>
          <p:nvPr/>
        </p:nvGrpSpPr>
        <p:grpSpPr>
          <a:xfrm>
            <a:off x="234445" y="1965508"/>
            <a:ext cx="8647804" cy="1097280"/>
            <a:chOff x="248098" y="2185542"/>
            <a:chExt cx="8647804" cy="2146136"/>
          </a:xfrm>
        </p:grpSpPr>
        <p:sp>
          <p:nvSpPr>
            <p:cNvPr id="17" name="Rounded Rectangle 16">
              <a:extLst>
                <a:ext uri="{FF2B5EF4-FFF2-40B4-BE49-F238E27FC236}">
                  <a16:creationId xmlns:a16="http://schemas.microsoft.com/office/drawing/2014/main" id="{69E10934-833B-CBB7-44F0-C9F6C3BA7983}"/>
                </a:ext>
              </a:extLst>
            </p:cNvPr>
            <p:cNvSpPr/>
            <p:nvPr/>
          </p:nvSpPr>
          <p:spPr>
            <a:xfrm>
              <a:off x="248098" y="2185542"/>
              <a:ext cx="8647804" cy="2146136"/>
            </a:xfrm>
            <a:prstGeom prst="roundRect">
              <a:avLst>
                <a:gd name="adj" fmla="val 3533"/>
              </a:avLst>
            </a:prstGeom>
            <a:solidFill>
              <a:schemeClr val="accent2"/>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dirty="0">
                <a:ln>
                  <a:noFill/>
                </a:ln>
                <a:solidFill>
                  <a:prstClr val="white"/>
                </a:solidFill>
                <a:effectLst/>
                <a:uLnTx/>
                <a:uFillTx/>
                <a:latin typeface="+mj-lt"/>
                <a:cs typeface="Quire Sans" panose="020B0502040400020003" pitchFamily="34" charset="0"/>
              </a:endParaRPr>
            </a:p>
          </p:txBody>
        </p:sp>
        <p:sp>
          <p:nvSpPr>
            <p:cNvPr id="18" name="Rectangle 17">
              <a:extLst>
                <a:ext uri="{FF2B5EF4-FFF2-40B4-BE49-F238E27FC236}">
                  <a16:creationId xmlns:a16="http://schemas.microsoft.com/office/drawing/2014/main" id="{A44D44A7-6B5C-4237-2279-E6A3C2A692C7}"/>
                </a:ext>
              </a:extLst>
            </p:cNvPr>
            <p:cNvSpPr/>
            <p:nvPr/>
          </p:nvSpPr>
          <p:spPr>
            <a:xfrm>
              <a:off x="318574" y="3004303"/>
              <a:ext cx="8497318" cy="1216005"/>
            </a:xfrm>
            <a:prstGeom prst="rect">
              <a:avLst/>
            </a:prstGeom>
            <a:solidFill>
              <a:schemeClr val="bg1"/>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n-US" sz="2200" b="1" dirty="0" err="1">
                  <a:solidFill>
                    <a:schemeClr val="accent2"/>
                  </a:solidFill>
                  <a:cs typeface="Quire Sans" panose="020B0502040400020003" pitchFamily="34" charset="0"/>
                </a:rPr>
                <a:t>ColumnDisturb</a:t>
              </a:r>
              <a:r>
                <a:rPr lang="en-US" sz="2200" dirty="0">
                  <a:solidFill>
                    <a:schemeClr val="tx1"/>
                  </a:solidFill>
                  <a:cs typeface="Quire Sans" panose="020B0502040400020003" pitchFamily="34" charset="0"/>
                </a:rPr>
                <a:t> induces bitflips in </a:t>
              </a:r>
              <a:r>
                <a:rPr lang="en-US" sz="2200" b="1" dirty="0">
                  <a:solidFill>
                    <a:schemeClr val="accent2"/>
                  </a:solidFill>
                  <a:cs typeface="Quire Sans" panose="020B0502040400020003" pitchFamily="34" charset="0"/>
                </a:rPr>
                <a:t>thousands of DRAM rows </a:t>
              </a:r>
              <a:r>
                <a:rPr lang="en-US" sz="2200" dirty="0">
                  <a:solidFill>
                    <a:schemeClr val="tx1"/>
                  </a:solidFill>
                  <a:cs typeface="Quire Sans" panose="020B0502040400020003" pitchFamily="34" charset="0"/>
                </a:rPr>
                <a:t>and</a:t>
              </a:r>
              <a:r>
                <a:rPr lang="en-US" sz="2200" dirty="0">
                  <a:solidFill>
                    <a:schemeClr val="accent2"/>
                  </a:solidFill>
                  <a:cs typeface="Quire Sans" panose="020B0502040400020003" pitchFamily="34" charset="0"/>
                </a:rPr>
                <a:t> </a:t>
              </a:r>
              <a:br>
                <a:rPr lang="en-US" sz="2200" dirty="0">
                  <a:solidFill>
                    <a:schemeClr val="accent2"/>
                  </a:solidFill>
                  <a:cs typeface="Quire Sans" panose="020B0502040400020003" pitchFamily="34" charset="0"/>
                </a:rPr>
              </a:br>
              <a:r>
                <a:rPr lang="en-US" sz="2200" dirty="0">
                  <a:solidFill>
                    <a:schemeClr val="tx1"/>
                  </a:solidFill>
                  <a:cs typeface="Quire Sans" panose="020B0502040400020003" pitchFamily="34" charset="0"/>
                </a:rPr>
                <a:t>is</a:t>
              </a:r>
              <a:r>
                <a:rPr lang="en-US" sz="2200" dirty="0">
                  <a:solidFill>
                    <a:schemeClr val="accent2"/>
                  </a:solidFill>
                  <a:cs typeface="Quire Sans" panose="020B0502040400020003" pitchFamily="34" charset="0"/>
                </a:rPr>
                <a:t> </a:t>
              </a:r>
              <a:r>
                <a:rPr lang="en-US" sz="2200" b="1" dirty="0">
                  <a:solidFill>
                    <a:schemeClr val="accent2"/>
                  </a:solidFill>
                  <a:cs typeface="Quire Sans" panose="020B0502040400020003" pitchFamily="34" charset="0"/>
                </a:rPr>
                <a:t>different</a:t>
              </a:r>
              <a:r>
                <a:rPr lang="en-US" sz="2200" dirty="0">
                  <a:solidFill>
                    <a:schemeClr val="accent2"/>
                  </a:solidFill>
                  <a:cs typeface="Quire Sans" panose="020B0502040400020003" pitchFamily="34" charset="0"/>
                </a:rPr>
                <a:t> </a:t>
              </a:r>
              <a:r>
                <a:rPr lang="en-US" sz="2200" dirty="0">
                  <a:solidFill>
                    <a:schemeClr val="tx1"/>
                  </a:solidFill>
                  <a:cs typeface="Quire Sans" panose="020B0502040400020003" pitchFamily="34" charset="0"/>
                </a:rPr>
                <a:t>from</a:t>
              </a:r>
              <a:r>
                <a:rPr lang="en-US" sz="2200" dirty="0">
                  <a:solidFill>
                    <a:schemeClr val="accent2"/>
                  </a:solidFill>
                  <a:cs typeface="Quire Sans" panose="020B0502040400020003" pitchFamily="34" charset="0"/>
                </a:rPr>
                <a:t> </a:t>
              </a:r>
              <a:r>
                <a:rPr lang="en-US" sz="2200" b="1" dirty="0" err="1">
                  <a:solidFill>
                    <a:schemeClr val="accent2"/>
                  </a:solidFill>
                  <a:cs typeface="Quire Sans" panose="020B0502040400020003" pitchFamily="34" charset="0"/>
                </a:rPr>
                <a:t>RowHammer</a:t>
              </a:r>
              <a:r>
                <a:rPr lang="en-US" sz="2200" b="1" dirty="0">
                  <a:solidFill>
                    <a:schemeClr val="accent2"/>
                  </a:solidFill>
                  <a:cs typeface="Quire Sans" panose="020B0502040400020003" pitchFamily="34" charset="0"/>
                </a:rPr>
                <a:t>, </a:t>
              </a:r>
              <a:r>
                <a:rPr lang="en-US" sz="2200" b="1" dirty="0" err="1">
                  <a:solidFill>
                    <a:schemeClr val="accent2"/>
                  </a:solidFill>
                  <a:cs typeface="Quire Sans" panose="020B0502040400020003" pitchFamily="34" charset="0"/>
                </a:rPr>
                <a:t>RowPress</a:t>
              </a:r>
              <a:r>
                <a:rPr lang="en-US" sz="2200" b="1" dirty="0">
                  <a:solidFill>
                    <a:schemeClr val="accent2"/>
                  </a:solidFill>
                  <a:cs typeface="Quire Sans" panose="020B0502040400020003" pitchFamily="34" charset="0"/>
                </a:rPr>
                <a:t>, and Retention </a:t>
              </a:r>
              <a:r>
                <a:rPr lang="en-US" sz="2200" dirty="0">
                  <a:solidFill>
                    <a:schemeClr val="tx1"/>
                  </a:solidFill>
                  <a:cs typeface="Quire Sans" panose="020B0502040400020003" pitchFamily="34" charset="0"/>
                </a:rPr>
                <a:t>failures</a:t>
              </a:r>
            </a:p>
          </p:txBody>
        </p:sp>
        <p:sp>
          <p:nvSpPr>
            <p:cNvPr id="19" name="TextBox 18">
              <a:extLst>
                <a:ext uri="{FF2B5EF4-FFF2-40B4-BE49-F238E27FC236}">
                  <a16:creationId xmlns:a16="http://schemas.microsoft.com/office/drawing/2014/main" id="{95376822-4F96-244F-5E8F-E19FA308D42F}"/>
                </a:ext>
              </a:extLst>
            </p:cNvPr>
            <p:cNvSpPr txBox="1"/>
            <p:nvPr/>
          </p:nvSpPr>
          <p:spPr>
            <a:xfrm>
              <a:off x="371466" y="2185544"/>
              <a:ext cx="8382000" cy="818758"/>
            </a:xfrm>
            <a:prstGeom prst="rect">
              <a:avLst/>
            </a:prstGeom>
            <a:solidFill>
              <a:schemeClr val="accent2"/>
            </a:solidFill>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mj-lt"/>
                  <a:cs typeface="Quire Sans" panose="020B0502040400020003" pitchFamily="34" charset="0"/>
                </a:rPr>
                <a:t>Takeaway 2</a:t>
              </a:r>
            </a:p>
          </p:txBody>
        </p:sp>
      </p:grpSp>
      <p:grpSp>
        <p:nvGrpSpPr>
          <p:cNvPr id="20" name="Group 19">
            <a:extLst>
              <a:ext uri="{FF2B5EF4-FFF2-40B4-BE49-F238E27FC236}">
                <a16:creationId xmlns:a16="http://schemas.microsoft.com/office/drawing/2014/main" id="{FB126AF8-0672-2EC9-D412-D83D5D4815BC}"/>
              </a:ext>
            </a:extLst>
          </p:cNvPr>
          <p:cNvGrpSpPr/>
          <p:nvPr/>
        </p:nvGrpSpPr>
        <p:grpSpPr>
          <a:xfrm>
            <a:off x="234445" y="3109909"/>
            <a:ext cx="8647804" cy="1097280"/>
            <a:chOff x="248098" y="2185542"/>
            <a:chExt cx="8647804" cy="2146136"/>
          </a:xfrm>
        </p:grpSpPr>
        <p:sp>
          <p:nvSpPr>
            <p:cNvPr id="21" name="Rounded Rectangle 20">
              <a:extLst>
                <a:ext uri="{FF2B5EF4-FFF2-40B4-BE49-F238E27FC236}">
                  <a16:creationId xmlns:a16="http://schemas.microsoft.com/office/drawing/2014/main" id="{33ACA34F-3ED5-546D-A65B-C08EF1AD3178}"/>
                </a:ext>
              </a:extLst>
            </p:cNvPr>
            <p:cNvSpPr/>
            <p:nvPr/>
          </p:nvSpPr>
          <p:spPr>
            <a:xfrm>
              <a:off x="248098" y="2185542"/>
              <a:ext cx="8647804" cy="2146136"/>
            </a:xfrm>
            <a:prstGeom prst="roundRect">
              <a:avLst>
                <a:gd name="adj" fmla="val 3533"/>
              </a:avLst>
            </a:prstGeom>
            <a:solidFill>
              <a:schemeClr val="accent3"/>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dirty="0">
                <a:ln>
                  <a:noFill/>
                </a:ln>
                <a:solidFill>
                  <a:prstClr val="white"/>
                </a:solidFill>
                <a:effectLst/>
                <a:uLnTx/>
                <a:uFillTx/>
                <a:latin typeface="+mj-lt"/>
                <a:cs typeface="Quire Sans" panose="020B0502040400020003" pitchFamily="34" charset="0"/>
              </a:endParaRPr>
            </a:p>
          </p:txBody>
        </p:sp>
        <p:sp>
          <p:nvSpPr>
            <p:cNvPr id="22" name="Rectangle 21">
              <a:extLst>
                <a:ext uri="{FF2B5EF4-FFF2-40B4-BE49-F238E27FC236}">
                  <a16:creationId xmlns:a16="http://schemas.microsoft.com/office/drawing/2014/main" id="{38F8F81F-020A-96A2-6C04-99F141BAF779}"/>
                </a:ext>
              </a:extLst>
            </p:cNvPr>
            <p:cNvSpPr/>
            <p:nvPr/>
          </p:nvSpPr>
          <p:spPr>
            <a:xfrm>
              <a:off x="318574" y="3004303"/>
              <a:ext cx="8497318" cy="1216005"/>
            </a:xfrm>
            <a:prstGeom prst="rect">
              <a:avLst/>
            </a:prstGeom>
            <a:solidFill>
              <a:schemeClr val="bg1"/>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2000" dirty="0">
                  <a:solidFill>
                    <a:schemeClr val="tx1"/>
                  </a:solidFill>
                  <a:latin typeface="+mj-lt"/>
                  <a:cs typeface="Quire Sans" panose="020B0502040400020003" pitchFamily="34" charset="0"/>
                </a:rPr>
                <a:t>The </a:t>
              </a:r>
              <a:r>
                <a:rPr lang="en-US" sz="2000" b="1" dirty="0">
                  <a:solidFill>
                    <a:schemeClr val="accent3"/>
                  </a:solidFill>
                  <a:latin typeface="+mj-lt"/>
                  <a:cs typeface="Quire Sans" panose="020B0502040400020003" pitchFamily="34" charset="0"/>
                </a:rPr>
                <a:t>bitflip directionalities </a:t>
              </a:r>
              <a:r>
                <a:rPr lang="en-US" sz="2000" dirty="0">
                  <a:solidFill>
                    <a:schemeClr val="tx1"/>
                  </a:solidFill>
                  <a:latin typeface="+mj-lt"/>
                  <a:cs typeface="Quire Sans" panose="020B0502040400020003" pitchFamily="34" charset="0"/>
                </a:rPr>
                <a:t>of </a:t>
              </a:r>
              <a:r>
                <a:rPr lang="en-US" sz="2000" dirty="0" err="1">
                  <a:solidFill>
                    <a:schemeClr val="tx1"/>
                  </a:solidFill>
                  <a:latin typeface="+mj-lt"/>
                  <a:cs typeface="Quire Sans" panose="020B0502040400020003" pitchFamily="34" charset="0"/>
                </a:rPr>
                <a:t>ColumnDisturb</a:t>
              </a:r>
              <a:r>
                <a:rPr lang="en-US" sz="2000" dirty="0">
                  <a:solidFill>
                    <a:schemeClr val="tx1"/>
                  </a:solidFill>
                  <a:latin typeface="+mj-lt"/>
                  <a:cs typeface="Quire Sans" panose="020B0502040400020003" pitchFamily="34" charset="0"/>
                </a:rPr>
                <a:t> and </a:t>
              </a:r>
              <a:r>
                <a:rPr lang="en-US" sz="2000" dirty="0" err="1">
                  <a:solidFill>
                    <a:schemeClr val="tx1"/>
                  </a:solidFill>
                  <a:latin typeface="+mj-lt"/>
                  <a:cs typeface="Quire Sans" panose="020B0502040400020003" pitchFamily="34" charset="0"/>
                </a:rPr>
                <a:t>RowHammer</a:t>
              </a:r>
              <a:r>
                <a:rPr lang="en-US" sz="2000" dirty="0">
                  <a:solidFill>
                    <a:schemeClr val="tx1"/>
                  </a:solidFill>
                  <a:latin typeface="+mj-lt"/>
                  <a:cs typeface="Quire Sans" panose="020B0502040400020003" pitchFamily="34" charset="0"/>
                </a:rPr>
                <a:t> &amp; </a:t>
              </a:r>
              <a:r>
                <a:rPr lang="en-US" sz="2000" dirty="0" err="1">
                  <a:solidFill>
                    <a:schemeClr val="tx1"/>
                  </a:solidFill>
                  <a:latin typeface="+mj-lt"/>
                  <a:cs typeface="Quire Sans" panose="020B0502040400020003" pitchFamily="34" charset="0"/>
                </a:rPr>
                <a:t>RowPress</a:t>
              </a:r>
              <a:r>
                <a:rPr lang="en-US" sz="2000" dirty="0">
                  <a:solidFill>
                    <a:schemeClr val="tx1"/>
                  </a:solidFill>
                  <a:latin typeface="+mj-lt"/>
                  <a:cs typeface="Quire Sans" panose="020B0502040400020003" pitchFamily="34" charset="0"/>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2000" dirty="0">
                  <a:solidFill>
                    <a:schemeClr val="tx1"/>
                  </a:solidFill>
                  <a:latin typeface="+mj-lt"/>
                  <a:cs typeface="Quire Sans" panose="020B0502040400020003" pitchFamily="34" charset="0"/>
                </a:rPr>
                <a:t>are </a:t>
              </a:r>
              <a:r>
                <a:rPr lang="en-US" sz="2000" b="1" dirty="0">
                  <a:solidFill>
                    <a:schemeClr val="accent3"/>
                  </a:solidFill>
                  <a:latin typeface="+mj-lt"/>
                  <a:cs typeface="Quire Sans" panose="020B0502040400020003" pitchFamily="34" charset="0"/>
                </a:rPr>
                <a:t>significantly different</a:t>
              </a:r>
              <a:endParaRPr kumimoji="0" lang="en-US" sz="2000" b="1" i="0" u="none" strike="noStrike" kern="1200" cap="none" spc="0" normalizeH="0" baseline="0" noProof="0" dirty="0">
                <a:ln>
                  <a:noFill/>
                </a:ln>
                <a:solidFill>
                  <a:schemeClr val="accent3"/>
                </a:solidFill>
                <a:effectLst/>
                <a:uLnTx/>
                <a:uFillTx/>
                <a:latin typeface="+mj-lt"/>
                <a:cs typeface="Quire Sans" panose="020B0502040400020003" pitchFamily="34" charset="0"/>
              </a:endParaRPr>
            </a:p>
          </p:txBody>
        </p:sp>
        <p:sp>
          <p:nvSpPr>
            <p:cNvPr id="23" name="TextBox 22">
              <a:extLst>
                <a:ext uri="{FF2B5EF4-FFF2-40B4-BE49-F238E27FC236}">
                  <a16:creationId xmlns:a16="http://schemas.microsoft.com/office/drawing/2014/main" id="{C2689357-2182-1360-4FDA-1C28B801548C}"/>
                </a:ext>
              </a:extLst>
            </p:cNvPr>
            <p:cNvSpPr txBox="1"/>
            <p:nvPr/>
          </p:nvSpPr>
          <p:spPr>
            <a:xfrm>
              <a:off x="371466" y="2185544"/>
              <a:ext cx="8382000" cy="818758"/>
            </a:xfrm>
            <a:prstGeom prst="rect">
              <a:avLst/>
            </a:prstGeom>
            <a:solidFill>
              <a:schemeClr val="accent3"/>
            </a:solidFill>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mj-lt"/>
                  <a:cs typeface="Quire Sans" panose="020B0502040400020003" pitchFamily="34" charset="0"/>
                </a:rPr>
                <a:t>Takeaway 3</a:t>
              </a:r>
            </a:p>
          </p:txBody>
        </p:sp>
      </p:grpSp>
      <p:grpSp>
        <p:nvGrpSpPr>
          <p:cNvPr id="24" name="Group 23">
            <a:extLst>
              <a:ext uri="{FF2B5EF4-FFF2-40B4-BE49-F238E27FC236}">
                <a16:creationId xmlns:a16="http://schemas.microsoft.com/office/drawing/2014/main" id="{9D09EE30-69C7-8414-A513-AE4B515D18CB}"/>
              </a:ext>
            </a:extLst>
          </p:cNvPr>
          <p:cNvGrpSpPr/>
          <p:nvPr/>
        </p:nvGrpSpPr>
        <p:grpSpPr>
          <a:xfrm>
            <a:off x="234445" y="4254310"/>
            <a:ext cx="8647804" cy="1097280"/>
            <a:chOff x="248098" y="2185542"/>
            <a:chExt cx="8647804" cy="2146136"/>
          </a:xfrm>
        </p:grpSpPr>
        <p:sp>
          <p:nvSpPr>
            <p:cNvPr id="25" name="Rounded Rectangle 24">
              <a:extLst>
                <a:ext uri="{FF2B5EF4-FFF2-40B4-BE49-F238E27FC236}">
                  <a16:creationId xmlns:a16="http://schemas.microsoft.com/office/drawing/2014/main" id="{0F4709CA-521B-D820-E261-E40FA09D0F64}"/>
                </a:ext>
              </a:extLst>
            </p:cNvPr>
            <p:cNvSpPr/>
            <p:nvPr/>
          </p:nvSpPr>
          <p:spPr>
            <a:xfrm>
              <a:off x="248098" y="2185542"/>
              <a:ext cx="8647804" cy="2146136"/>
            </a:xfrm>
            <a:prstGeom prst="roundRect">
              <a:avLst>
                <a:gd name="adj" fmla="val 3533"/>
              </a:avLst>
            </a:prstGeom>
            <a:solidFill>
              <a:schemeClr val="accent4"/>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dirty="0">
                <a:ln>
                  <a:noFill/>
                </a:ln>
                <a:solidFill>
                  <a:prstClr val="white"/>
                </a:solidFill>
                <a:effectLst/>
                <a:uLnTx/>
                <a:uFillTx/>
                <a:latin typeface="+mj-lt"/>
                <a:cs typeface="Quire Sans" panose="020B0502040400020003" pitchFamily="34" charset="0"/>
              </a:endParaRPr>
            </a:p>
          </p:txBody>
        </p:sp>
        <p:sp>
          <p:nvSpPr>
            <p:cNvPr id="26" name="Rectangle 25">
              <a:extLst>
                <a:ext uri="{FF2B5EF4-FFF2-40B4-BE49-F238E27FC236}">
                  <a16:creationId xmlns:a16="http://schemas.microsoft.com/office/drawing/2014/main" id="{E8DA6C40-2214-8FF4-5220-FF8824FA4B35}"/>
                </a:ext>
              </a:extLst>
            </p:cNvPr>
            <p:cNvSpPr/>
            <p:nvPr/>
          </p:nvSpPr>
          <p:spPr>
            <a:xfrm>
              <a:off x="318574" y="3004303"/>
              <a:ext cx="8497318" cy="1216005"/>
            </a:xfrm>
            <a:prstGeom prst="rect">
              <a:avLst/>
            </a:prstGeom>
            <a:solidFill>
              <a:schemeClr val="bg1"/>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accent4"/>
                  </a:solidFill>
                  <a:effectLst/>
                  <a:uLnTx/>
                  <a:uFillTx/>
                  <a:latin typeface="+mj-lt"/>
                  <a:cs typeface="Quire Sans" panose="020B0502040400020003" pitchFamily="34" charset="0"/>
                </a:rPr>
                <a:t>Significantly more rows </a:t>
              </a:r>
              <a:r>
                <a:rPr kumimoji="0" lang="en-US" sz="2000" b="0" i="0" u="none" strike="noStrike" kern="1200" cap="none" spc="0" normalizeH="0" baseline="0" noProof="0" dirty="0">
                  <a:ln>
                    <a:noFill/>
                  </a:ln>
                  <a:solidFill>
                    <a:schemeClr val="tx1"/>
                  </a:solidFill>
                  <a:effectLst/>
                  <a:uLnTx/>
                  <a:uFillTx/>
                  <a:latin typeface="+mj-lt"/>
                  <a:cs typeface="Quire Sans" panose="020B0502040400020003" pitchFamily="34" charset="0"/>
                </a:rPr>
                <a:t>are vulnerable to </a:t>
              </a:r>
              <a:r>
                <a:rPr kumimoji="0" lang="en-US" sz="2000" b="0" i="0" u="none" strike="noStrike" kern="1200" cap="none" spc="0" normalizeH="0" baseline="0" noProof="0" dirty="0" err="1">
                  <a:ln>
                    <a:noFill/>
                  </a:ln>
                  <a:solidFill>
                    <a:schemeClr val="tx1"/>
                  </a:solidFill>
                  <a:effectLst/>
                  <a:uLnTx/>
                  <a:uFillTx/>
                  <a:latin typeface="+mj-lt"/>
                  <a:cs typeface="Quire Sans" panose="020B0502040400020003" pitchFamily="34" charset="0"/>
                </a:rPr>
                <a:t>ColumnDisturb</a:t>
              </a:r>
              <a:r>
                <a:rPr kumimoji="0" lang="en-US" sz="2000" b="0" i="0" u="none" strike="noStrike" kern="1200" cap="none" spc="0" normalizeH="0" baseline="0" noProof="0" dirty="0">
                  <a:ln>
                    <a:noFill/>
                  </a:ln>
                  <a:solidFill>
                    <a:schemeClr val="tx1"/>
                  </a:solidFill>
                  <a:effectLst/>
                  <a:uLnTx/>
                  <a:uFillTx/>
                  <a:latin typeface="+mj-lt"/>
                  <a:cs typeface="Quire Sans" panose="020B0502040400020003" pitchFamily="34" charset="0"/>
                </a:rPr>
                <a:t> </a:t>
              </a:r>
              <a:br>
                <a:rPr kumimoji="0" lang="en-US" sz="2000" b="0" i="0" u="none" strike="noStrike" kern="1200" cap="none" spc="0" normalizeH="0" baseline="0" noProof="0" dirty="0">
                  <a:ln>
                    <a:noFill/>
                  </a:ln>
                  <a:solidFill>
                    <a:schemeClr val="tx1"/>
                  </a:solidFill>
                  <a:effectLst/>
                  <a:uLnTx/>
                  <a:uFillTx/>
                  <a:latin typeface="+mj-lt"/>
                  <a:cs typeface="Quire Sans" panose="020B0502040400020003" pitchFamily="34" charset="0"/>
                </a:rPr>
              </a:br>
              <a:r>
                <a:rPr kumimoji="0" lang="en-US" sz="2000" b="1" i="0" u="none" strike="noStrike" kern="1200" cap="none" spc="0" normalizeH="0" baseline="0" noProof="0" dirty="0">
                  <a:ln>
                    <a:noFill/>
                  </a:ln>
                  <a:solidFill>
                    <a:schemeClr val="accent4"/>
                  </a:solidFill>
                  <a:effectLst/>
                  <a:uLnTx/>
                  <a:uFillTx/>
                  <a:latin typeface="+mj-lt"/>
                  <a:cs typeface="Quire Sans" panose="020B0502040400020003" pitchFamily="34" charset="0"/>
                </a:rPr>
                <a:t>than</a:t>
              </a:r>
              <a:r>
                <a:rPr kumimoji="0" lang="en-US" sz="2000" b="0" i="0" u="none" strike="noStrike" kern="1200" cap="none" spc="0" normalizeH="0" baseline="0" noProof="0" dirty="0">
                  <a:ln>
                    <a:noFill/>
                  </a:ln>
                  <a:solidFill>
                    <a:schemeClr val="tx1"/>
                  </a:solidFill>
                  <a:effectLst/>
                  <a:uLnTx/>
                  <a:uFillTx/>
                  <a:latin typeface="+mj-lt"/>
                  <a:cs typeface="Quire Sans" panose="020B0502040400020003" pitchFamily="34" charset="0"/>
                </a:rPr>
                <a:t> retention failures</a:t>
              </a:r>
              <a:endParaRPr kumimoji="0" lang="en-US" sz="2000" b="0" i="0" u="none" strike="noStrike" kern="1200" cap="none" spc="0" normalizeH="0" baseline="0" noProof="0" dirty="0">
                <a:ln>
                  <a:noFill/>
                </a:ln>
                <a:solidFill>
                  <a:srgbClr val="C00000"/>
                </a:solidFill>
                <a:effectLst/>
                <a:uLnTx/>
                <a:uFillTx/>
                <a:latin typeface="+mj-lt"/>
                <a:cs typeface="Quire Sans" panose="020B0502040400020003" pitchFamily="34" charset="0"/>
              </a:endParaRPr>
            </a:p>
          </p:txBody>
        </p:sp>
        <p:sp>
          <p:nvSpPr>
            <p:cNvPr id="27" name="TextBox 26">
              <a:extLst>
                <a:ext uri="{FF2B5EF4-FFF2-40B4-BE49-F238E27FC236}">
                  <a16:creationId xmlns:a16="http://schemas.microsoft.com/office/drawing/2014/main" id="{3A58C758-CB67-ED23-C513-8058061DFB68}"/>
                </a:ext>
              </a:extLst>
            </p:cNvPr>
            <p:cNvSpPr txBox="1"/>
            <p:nvPr/>
          </p:nvSpPr>
          <p:spPr>
            <a:xfrm>
              <a:off x="371466" y="2185544"/>
              <a:ext cx="8382000" cy="818758"/>
            </a:xfrm>
            <a:prstGeom prst="rect">
              <a:avLst/>
            </a:prstGeom>
            <a:solidFill>
              <a:schemeClr val="accent4"/>
            </a:solidFill>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mj-lt"/>
                  <a:cs typeface="Quire Sans" panose="020B0502040400020003" pitchFamily="34" charset="0"/>
                </a:rPr>
                <a:t>Takeaway 4</a:t>
              </a:r>
            </a:p>
          </p:txBody>
        </p:sp>
      </p:grpSp>
      <p:grpSp>
        <p:nvGrpSpPr>
          <p:cNvPr id="3" name="Group 2">
            <a:extLst>
              <a:ext uri="{FF2B5EF4-FFF2-40B4-BE49-F238E27FC236}">
                <a16:creationId xmlns:a16="http://schemas.microsoft.com/office/drawing/2014/main" id="{200F52E2-396E-DF7D-4325-63288A9281B4}"/>
              </a:ext>
            </a:extLst>
          </p:cNvPr>
          <p:cNvGrpSpPr/>
          <p:nvPr/>
        </p:nvGrpSpPr>
        <p:grpSpPr>
          <a:xfrm>
            <a:off x="234445" y="5398709"/>
            <a:ext cx="8647804" cy="1097280"/>
            <a:chOff x="248098" y="2185542"/>
            <a:chExt cx="8647804" cy="2146136"/>
          </a:xfrm>
        </p:grpSpPr>
        <p:sp>
          <p:nvSpPr>
            <p:cNvPr id="8" name="Rounded Rectangle 7">
              <a:extLst>
                <a:ext uri="{FF2B5EF4-FFF2-40B4-BE49-F238E27FC236}">
                  <a16:creationId xmlns:a16="http://schemas.microsoft.com/office/drawing/2014/main" id="{71CA5677-8D92-C6F6-F422-640D97A61662}"/>
                </a:ext>
              </a:extLst>
            </p:cNvPr>
            <p:cNvSpPr/>
            <p:nvPr/>
          </p:nvSpPr>
          <p:spPr>
            <a:xfrm>
              <a:off x="248098" y="2185542"/>
              <a:ext cx="8647804" cy="2146136"/>
            </a:xfrm>
            <a:prstGeom prst="roundRect">
              <a:avLst>
                <a:gd name="adj" fmla="val 3533"/>
              </a:avLst>
            </a:prstGeom>
            <a:solidFill>
              <a:schemeClr val="accent5"/>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dirty="0">
                <a:ln>
                  <a:noFill/>
                </a:ln>
                <a:solidFill>
                  <a:prstClr val="white"/>
                </a:solidFill>
                <a:effectLst/>
                <a:uLnTx/>
                <a:uFillTx/>
                <a:latin typeface="+mj-lt"/>
                <a:cs typeface="Quire Sans" panose="020B0502040400020003" pitchFamily="34" charset="0"/>
              </a:endParaRPr>
            </a:p>
          </p:txBody>
        </p:sp>
        <p:sp>
          <p:nvSpPr>
            <p:cNvPr id="9" name="Rectangle 8">
              <a:extLst>
                <a:ext uri="{FF2B5EF4-FFF2-40B4-BE49-F238E27FC236}">
                  <a16:creationId xmlns:a16="http://schemas.microsoft.com/office/drawing/2014/main" id="{A3947284-AE7F-6F73-E111-69A84AA07611}"/>
                </a:ext>
              </a:extLst>
            </p:cNvPr>
            <p:cNvSpPr/>
            <p:nvPr/>
          </p:nvSpPr>
          <p:spPr>
            <a:xfrm>
              <a:off x="318574" y="3004303"/>
              <a:ext cx="8497318" cy="1216005"/>
            </a:xfrm>
            <a:prstGeom prst="rect">
              <a:avLst/>
            </a:prstGeom>
            <a:solidFill>
              <a:schemeClr val="bg1"/>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n-US" sz="2000" dirty="0">
                  <a:solidFill>
                    <a:schemeClr val="tx1"/>
                  </a:solidFill>
                  <a:latin typeface="+mj-lt"/>
                  <a:cs typeface="Quire Sans" panose="020B0502040400020003" pitchFamily="34" charset="0"/>
                </a:rPr>
                <a:t>As</a:t>
              </a:r>
              <a:r>
                <a:rPr lang="en-US" sz="2000" dirty="0">
                  <a:solidFill>
                    <a:schemeClr val="accent4"/>
                  </a:solidFill>
                  <a:latin typeface="+mj-lt"/>
                  <a:cs typeface="Quire Sans" panose="020B0502040400020003" pitchFamily="34" charset="0"/>
                </a:rPr>
                <a:t> </a:t>
              </a:r>
              <a:r>
                <a:rPr lang="en-US" sz="2000" b="1" dirty="0">
                  <a:solidFill>
                    <a:schemeClr val="accent5"/>
                  </a:solidFill>
                  <a:latin typeface="+mj-lt"/>
                  <a:cs typeface="Quire Sans" panose="020B0502040400020003" pitchFamily="34" charset="0"/>
                </a:rPr>
                <a:t>temperature increases</a:t>
              </a:r>
              <a:r>
                <a:rPr lang="en-US" sz="2000" dirty="0">
                  <a:solidFill>
                    <a:schemeClr val="accent4"/>
                  </a:solidFill>
                  <a:latin typeface="+mj-lt"/>
                  <a:cs typeface="Quire Sans" panose="020B0502040400020003" pitchFamily="34" charset="0"/>
                </a:rPr>
                <a:t>, </a:t>
              </a:r>
              <a:br>
                <a:rPr lang="en-US" sz="2000" dirty="0">
                  <a:solidFill>
                    <a:schemeClr val="accent4"/>
                  </a:solidFill>
                  <a:latin typeface="+mj-lt"/>
                  <a:cs typeface="Quire Sans" panose="020B0502040400020003" pitchFamily="34" charset="0"/>
                </a:rPr>
              </a:br>
              <a:r>
                <a:rPr lang="en-US" sz="2000" dirty="0">
                  <a:solidFill>
                    <a:schemeClr val="tx1"/>
                  </a:solidFill>
                  <a:latin typeface="+mj-lt"/>
                  <a:cs typeface="Quire Sans" panose="020B0502040400020003" pitchFamily="34" charset="0"/>
                </a:rPr>
                <a:t>DRAM chips </a:t>
              </a:r>
              <a:r>
                <a:rPr lang="en-US" sz="2000" b="1" dirty="0">
                  <a:solidFill>
                    <a:schemeClr val="accent5"/>
                  </a:solidFill>
                  <a:latin typeface="+mj-lt"/>
                  <a:cs typeface="Quire Sans" panose="020B0502040400020003" pitchFamily="34" charset="0"/>
                </a:rPr>
                <a:t>become more vulnerable </a:t>
              </a:r>
              <a:r>
                <a:rPr lang="en-US" sz="2000" dirty="0">
                  <a:solidFill>
                    <a:schemeClr val="tx1"/>
                  </a:solidFill>
                  <a:latin typeface="+mj-lt"/>
                  <a:cs typeface="Quire Sans" panose="020B0502040400020003" pitchFamily="34" charset="0"/>
                </a:rPr>
                <a:t>to </a:t>
              </a:r>
              <a:r>
                <a:rPr lang="en-US" sz="2000" dirty="0" err="1">
                  <a:solidFill>
                    <a:schemeClr val="tx1"/>
                  </a:solidFill>
                  <a:latin typeface="+mj-lt"/>
                  <a:cs typeface="Quire Sans" panose="020B0502040400020003" pitchFamily="34" charset="0"/>
                </a:rPr>
                <a:t>ColumnDisturb</a:t>
              </a:r>
              <a:endParaRPr kumimoji="0" lang="en-US" sz="2000" i="0" u="none" strike="noStrike" kern="1200" cap="none" spc="0" normalizeH="0" baseline="0" noProof="0" dirty="0">
                <a:ln>
                  <a:noFill/>
                </a:ln>
                <a:solidFill>
                  <a:schemeClr val="tx1"/>
                </a:solidFill>
                <a:effectLst/>
                <a:uLnTx/>
                <a:uFillTx/>
                <a:latin typeface="+mj-lt"/>
                <a:cs typeface="Quire Sans" panose="020B0502040400020003" pitchFamily="34" charset="0"/>
              </a:endParaRPr>
            </a:p>
          </p:txBody>
        </p:sp>
        <p:sp>
          <p:nvSpPr>
            <p:cNvPr id="10" name="TextBox 9">
              <a:extLst>
                <a:ext uri="{FF2B5EF4-FFF2-40B4-BE49-F238E27FC236}">
                  <a16:creationId xmlns:a16="http://schemas.microsoft.com/office/drawing/2014/main" id="{48B561AC-5728-22C1-2396-2C4BA055CF78}"/>
                </a:ext>
              </a:extLst>
            </p:cNvPr>
            <p:cNvSpPr txBox="1"/>
            <p:nvPr/>
          </p:nvSpPr>
          <p:spPr>
            <a:xfrm>
              <a:off x="371466" y="2185544"/>
              <a:ext cx="8382000" cy="818758"/>
            </a:xfrm>
            <a:prstGeom prst="rect">
              <a:avLst/>
            </a:prstGeom>
            <a:solidFill>
              <a:schemeClr val="accent5"/>
            </a:solidFill>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mj-lt"/>
                  <a:cs typeface="Quire Sans" panose="020B0502040400020003" pitchFamily="34" charset="0"/>
                </a:rPr>
                <a:t>Takeaway 5</a:t>
              </a:r>
            </a:p>
          </p:txBody>
        </p:sp>
      </p:grpSp>
    </p:spTree>
    <p:extLst>
      <p:ext uri="{BB962C8B-B14F-4D97-AF65-F5344CB8AC3E}">
        <p14:creationId xmlns:p14="http://schemas.microsoft.com/office/powerpoint/2010/main" val="22148380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BC1359-0753-EF8C-08BD-07533EAE091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0F81131-1761-6F49-1877-887489F7A988}"/>
              </a:ext>
            </a:extLst>
          </p:cNvPr>
          <p:cNvSpPr>
            <a:spLocks noGrp="1"/>
          </p:cNvSpPr>
          <p:nvPr>
            <p:ph type="title"/>
          </p:nvPr>
        </p:nvSpPr>
        <p:spPr/>
        <p:txBody>
          <a:bodyPr/>
          <a:lstStyle/>
          <a:p>
            <a:r>
              <a:rPr lang="en-US" sz="2800" dirty="0"/>
              <a:t>Key Takeaways from Major Characterization Experiments</a:t>
            </a:r>
          </a:p>
        </p:txBody>
      </p:sp>
      <p:grpSp>
        <p:nvGrpSpPr>
          <p:cNvPr id="4" name="Group 3">
            <a:extLst>
              <a:ext uri="{FF2B5EF4-FFF2-40B4-BE49-F238E27FC236}">
                <a16:creationId xmlns:a16="http://schemas.microsoft.com/office/drawing/2014/main" id="{5F43C735-4DD4-4798-61EA-54DA0B579256}"/>
              </a:ext>
            </a:extLst>
          </p:cNvPr>
          <p:cNvGrpSpPr/>
          <p:nvPr/>
        </p:nvGrpSpPr>
        <p:grpSpPr>
          <a:xfrm>
            <a:off x="234445" y="821107"/>
            <a:ext cx="8647804" cy="1097280"/>
            <a:chOff x="248098" y="2185542"/>
            <a:chExt cx="8647804" cy="2146136"/>
          </a:xfrm>
        </p:grpSpPr>
        <p:sp>
          <p:nvSpPr>
            <p:cNvPr id="5" name="Rounded Rectangle 4">
              <a:extLst>
                <a:ext uri="{FF2B5EF4-FFF2-40B4-BE49-F238E27FC236}">
                  <a16:creationId xmlns:a16="http://schemas.microsoft.com/office/drawing/2014/main" id="{66476222-0D48-EEBF-7A62-F3D0ACA32B7A}"/>
                </a:ext>
              </a:extLst>
            </p:cNvPr>
            <p:cNvSpPr/>
            <p:nvPr/>
          </p:nvSpPr>
          <p:spPr>
            <a:xfrm>
              <a:off x="248098" y="2185542"/>
              <a:ext cx="8647804" cy="2146136"/>
            </a:xfrm>
            <a:prstGeom prst="roundRect">
              <a:avLst>
                <a:gd name="adj" fmla="val 3533"/>
              </a:avLst>
            </a:prstGeom>
            <a:solidFill>
              <a:schemeClr val="accent6"/>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dirty="0">
                <a:ln>
                  <a:noFill/>
                </a:ln>
                <a:solidFill>
                  <a:prstClr val="white"/>
                </a:solidFill>
                <a:effectLst/>
                <a:uLnTx/>
                <a:uFillTx/>
                <a:latin typeface="+mj-lt"/>
                <a:cs typeface="Quire Sans" panose="020B0502040400020003" pitchFamily="34" charset="0"/>
              </a:endParaRPr>
            </a:p>
          </p:txBody>
        </p:sp>
        <p:sp>
          <p:nvSpPr>
            <p:cNvPr id="6" name="Rectangle 5">
              <a:extLst>
                <a:ext uri="{FF2B5EF4-FFF2-40B4-BE49-F238E27FC236}">
                  <a16:creationId xmlns:a16="http://schemas.microsoft.com/office/drawing/2014/main" id="{C4C075B1-7CB0-CB68-185C-95501CD0101D}"/>
                </a:ext>
              </a:extLst>
            </p:cNvPr>
            <p:cNvSpPr/>
            <p:nvPr/>
          </p:nvSpPr>
          <p:spPr>
            <a:xfrm>
              <a:off x="318574" y="3004303"/>
              <a:ext cx="8497318" cy="1216005"/>
            </a:xfrm>
            <a:prstGeom prst="rect">
              <a:avLst/>
            </a:prstGeom>
            <a:solidFill>
              <a:schemeClr val="bg1"/>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err="1">
                  <a:ln>
                    <a:noFill/>
                  </a:ln>
                  <a:solidFill>
                    <a:schemeClr val="tx1"/>
                  </a:solidFill>
                  <a:effectLst/>
                  <a:uLnTx/>
                  <a:uFillTx/>
                  <a:latin typeface="+mj-lt"/>
                  <a:cs typeface="Quire Sans" panose="020B0502040400020003" pitchFamily="34" charset="0"/>
                </a:rPr>
                <a:t>ColumnDisturb</a:t>
              </a:r>
              <a:r>
                <a:rPr kumimoji="0" lang="en-US" sz="2200" b="0" i="0" u="none" strike="noStrike" kern="1200" cap="none" spc="0" normalizeH="0" baseline="0" noProof="0" dirty="0">
                  <a:ln>
                    <a:noFill/>
                  </a:ln>
                  <a:solidFill>
                    <a:schemeClr val="tx1"/>
                  </a:solidFill>
                  <a:effectLst/>
                  <a:uLnTx/>
                  <a:uFillTx/>
                  <a:latin typeface="+mj-lt"/>
                  <a:cs typeface="Quire Sans" panose="020B0502040400020003" pitchFamily="34" charset="0"/>
                </a:rPr>
                <a:t> is a </a:t>
              </a:r>
              <a:r>
                <a:rPr kumimoji="0" lang="en-US" sz="2200" b="1" i="0" u="none" strike="noStrike" kern="1200" cap="none" spc="0" normalizeH="0" baseline="0" noProof="0" dirty="0">
                  <a:ln>
                    <a:noFill/>
                  </a:ln>
                  <a:solidFill>
                    <a:schemeClr val="accent6"/>
                  </a:solidFill>
                  <a:effectLst/>
                  <a:uLnTx/>
                  <a:uFillTx/>
                  <a:latin typeface="+mj-lt"/>
                  <a:cs typeface="Quire Sans" panose="020B0502040400020003" pitchFamily="34" charset="0"/>
                </a:rPr>
                <a:t>widespread read disturbance phenomenon </a:t>
              </a:r>
              <a:r>
                <a:rPr kumimoji="0" lang="en-US" sz="2200" b="0" i="0" u="none" strike="noStrike" kern="1200" cap="none" spc="0" normalizeH="0" baseline="0" noProof="0" dirty="0">
                  <a:ln>
                    <a:noFill/>
                  </a:ln>
                  <a:solidFill>
                    <a:schemeClr val="tx1"/>
                  </a:solidFill>
                  <a:effectLst/>
                  <a:uLnTx/>
                  <a:uFillTx/>
                  <a:latin typeface="+mj-lt"/>
                  <a:cs typeface="Quire Sans" panose="020B0502040400020003" pitchFamily="34" charset="0"/>
                </a:rPr>
                <a:t>and </a:t>
              </a:r>
              <a:r>
                <a:rPr kumimoji="0" lang="en-US" sz="2200" b="1" i="0" u="none" strike="noStrike" kern="1200" cap="none" spc="0" normalizeH="0" baseline="0" noProof="0" dirty="0">
                  <a:ln>
                    <a:noFill/>
                  </a:ln>
                  <a:solidFill>
                    <a:schemeClr val="accent6"/>
                  </a:solidFill>
                  <a:effectLst/>
                  <a:uLnTx/>
                  <a:uFillTx/>
                  <a:latin typeface="+mj-lt"/>
                  <a:cs typeface="Quire Sans" panose="020B0502040400020003" pitchFamily="34" charset="0"/>
                </a:rPr>
                <a:t>becomes worse </a:t>
              </a:r>
              <a:r>
                <a:rPr kumimoji="0" lang="en-US" sz="2200" b="0" i="0" u="none" strike="noStrike" kern="1200" cap="none" spc="0" normalizeH="0" baseline="0" noProof="0" dirty="0">
                  <a:ln>
                    <a:noFill/>
                  </a:ln>
                  <a:solidFill>
                    <a:schemeClr val="tx1"/>
                  </a:solidFill>
                  <a:effectLst/>
                  <a:uLnTx/>
                  <a:uFillTx/>
                  <a:latin typeface="+mj-lt"/>
                  <a:cs typeface="Quire Sans" panose="020B0502040400020003" pitchFamily="34" charset="0"/>
                </a:rPr>
                <a:t>as DRAM technology </a:t>
              </a:r>
              <a:r>
                <a:rPr kumimoji="0" lang="en-US" sz="2200" b="1" i="0" u="none" strike="noStrike" kern="1200" cap="none" spc="0" normalizeH="0" baseline="0" noProof="0" dirty="0">
                  <a:ln>
                    <a:noFill/>
                  </a:ln>
                  <a:solidFill>
                    <a:schemeClr val="accent6"/>
                  </a:solidFill>
                  <a:effectLst/>
                  <a:uLnTx/>
                  <a:uFillTx/>
                  <a:latin typeface="+mj-lt"/>
                  <a:cs typeface="Quire Sans" panose="020B0502040400020003" pitchFamily="34" charset="0"/>
                </a:rPr>
                <a:t>scales down to smaller </a:t>
              </a:r>
              <a:r>
                <a:rPr kumimoji="0" lang="en-US" sz="2200" b="0" i="0" u="none" strike="noStrike" kern="1200" cap="none" spc="0" normalizeH="0" baseline="0" noProof="0" dirty="0">
                  <a:ln>
                    <a:noFill/>
                  </a:ln>
                  <a:solidFill>
                    <a:schemeClr val="tx1"/>
                  </a:solidFill>
                  <a:effectLst/>
                  <a:uLnTx/>
                  <a:uFillTx/>
                  <a:latin typeface="+mj-lt"/>
                  <a:cs typeface="Quire Sans" panose="020B0502040400020003" pitchFamily="34" charset="0"/>
                </a:rPr>
                <a:t>node sizes</a:t>
              </a:r>
              <a:endParaRPr kumimoji="0" lang="en-US" sz="2200" b="0" i="0" u="none" strike="noStrike" kern="1200" cap="none" spc="0" normalizeH="0" baseline="0" noProof="0" dirty="0">
                <a:ln>
                  <a:noFill/>
                </a:ln>
                <a:solidFill>
                  <a:srgbClr val="C00000"/>
                </a:solidFill>
                <a:effectLst/>
                <a:uLnTx/>
                <a:uFillTx/>
                <a:latin typeface="+mj-lt"/>
                <a:cs typeface="Quire Sans" panose="020B0502040400020003" pitchFamily="34" charset="0"/>
              </a:endParaRPr>
            </a:p>
          </p:txBody>
        </p:sp>
        <p:sp>
          <p:nvSpPr>
            <p:cNvPr id="7" name="TextBox 6">
              <a:extLst>
                <a:ext uri="{FF2B5EF4-FFF2-40B4-BE49-F238E27FC236}">
                  <a16:creationId xmlns:a16="http://schemas.microsoft.com/office/drawing/2014/main" id="{544ABF73-FC6E-1F4E-B2BC-A453B36751E8}"/>
                </a:ext>
              </a:extLst>
            </p:cNvPr>
            <p:cNvSpPr txBox="1"/>
            <p:nvPr/>
          </p:nvSpPr>
          <p:spPr>
            <a:xfrm>
              <a:off x="371466" y="2185544"/>
              <a:ext cx="8382000" cy="818758"/>
            </a:xfrm>
            <a:prstGeom prst="rect">
              <a:avLst/>
            </a:prstGeom>
            <a:solidFill>
              <a:schemeClr val="accent6"/>
            </a:solidFill>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mj-lt"/>
                  <a:cs typeface="Quire Sans" panose="020B0502040400020003" pitchFamily="34" charset="0"/>
                </a:rPr>
                <a:t>Takeaway 1</a:t>
              </a:r>
            </a:p>
          </p:txBody>
        </p:sp>
      </p:grpSp>
      <p:grpSp>
        <p:nvGrpSpPr>
          <p:cNvPr id="16" name="Group 15">
            <a:extLst>
              <a:ext uri="{FF2B5EF4-FFF2-40B4-BE49-F238E27FC236}">
                <a16:creationId xmlns:a16="http://schemas.microsoft.com/office/drawing/2014/main" id="{381AD94F-7A75-ADFC-E84B-C847AD49C195}"/>
              </a:ext>
            </a:extLst>
          </p:cNvPr>
          <p:cNvGrpSpPr/>
          <p:nvPr/>
        </p:nvGrpSpPr>
        <p:grpSpPr>
          <a:xfrm>
            <a:off x="234445" y="1965508"/>
            <a:ext cx="8647804" cy="1097280"/>
            <a:chOff x="248098" y="2185542"/>
            <a:chExt cx="8647804" cy="2146136"/>
          </a:xfrm>
        </p:grpSpPr>
        <p:sp>
          <p:nvSpPr>
            <p:cNvPr id="17" name="Rounded Rectangle 16">
              <a:extLst>
                <a:ext uri="{FF2B5EF4-FFF2-40B4-BE49-F238E27FC236}">
                  <a16:creationId xmlns:a16="http://schemas.microsoft.com/office/drawing/2014/main" id="{85517D76-C3E3-A5C7-F0B9-BCAFC1E8B289}"/>
                </a:ext>
              </a:extLst>
            </p:cNvPr>
            <p:cNvSpPr/>
            <p:nvPr/>
          </p:nvSpPr>
          <p:spPr>
            <a:xfrm>
              <a:off x="248098" y="2185542"/>
              <a:ext cx="8647804" cy="2146136"/>
            </a:xfrm>
            <a:prstGeom prst="roundRect">
              <a:avLst>
                <a:gd name="adj" fmla="val 3533"/>
              </a:avLst>
            </a:prstGeom>
            <a:solidFill>
              <a:schemeClr val="accent2"/>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dirty="0">
                <a:ln>
                  <a:noFill/>
                </a:ln>
                <a:solidFill>
                  <a:prstClr val="white"/>
                </a:solidFill>
                <a:effectLst/>
                <a:uLnTx/>
                <a:uFillTx/>
                <a:latin typeface="+mj-lt"/>
                <a:cs typeface="Quire Sans" panose="020B0502040400020003" pitchFamily="34" charset="0"/>
              </a:endParaRPr>
            </a:p>
          </p:txBody>
        </p:sp>
        <p:sp>
          <p:nvSpPr>
            <p:cNvPr id="18" name="Rectangle 17">
              <a:extLst>
                <a:ext uri="{FF2B5EF4-FFF2-40B4-BE49-F238E27FC236}">
                  <a16:creationId xmlns:a16="http://schemas.microsoft.com/office/drawing/2014/main" id="{582F2BF7-3061-1416-7741-5729DCDB1BD0}"/>
                </a:ext>
              </a:extLst>
            </p:cNvPr>
            <p:cNvSpPr/>
            <p:nvPr/>
          </p:nvSpPr>
          <p:spPr>
            <a:xfrm>
              <a:off x="318574" y="3004303"/>
              <a:ext cx="8497318" cy="1216005"/>
            </a:xfrm>
            <a:prstGeom prst="rect">
              <a:avLst/>
            </a:prstGeom>
            <a:solidFill>
              <a:schemeClr val="bg1"/>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n-US" sz="2200" b="1" dirty="0" err="1">
                  <a:solidFill>
                    <a:schemeClr val="accent2"/>
                  </a:solidFill>
                  <a:cs typeface="Quire Sans" panose="020B0502040400020003" pitchFamily="34" charset="0"/>
                </a:rPr>
                <a:t>ColumnDisturb</a:t>
              </a:r>
              <a:r>
                <a:rPr lang="en-US" sz="2200" dirty="0">
                  <a:solidFill>
                    <a:schemeClr val="tx1"/>
                  </a:solidFill>
                  <a:cs typeface="Quire Sans" panose="020B0502040400020003" pitchFamily="34" charset="0"/>
                </a:rPr>
                <a:t> induces bitflips in </a:t>
              </a:r>
              <a:r>
                <a:rPr lang="en-US" sz="2200" b="1" dirty="0">
                  <a:solidFill>
                    <a:schemeClr val="accent2"/>
                  </a:solidFill>
                  <a:cs typeface="Quire Sans" panose="020B0502040400020003" pitchFamily="34" charset="0"/>
                </a:rPr>
                <a:t>thousands of DRAM rows </a:t>
              </a:r>
              <a:r>
                <a:rPr lang="en-US" sz="2200" dirty="0">
                  <a:solidFill>
                    <a:schemeClr val="tx1"/>
                  </a:solidFill>
                  <a:cs typeface="Quire Sans" panose="020B0502040400020003" pitchFamily="34" charset="0"/>
                </a:rPr>
                <a:t>and</a:t>
              </a:r>
              <a:r>
                <a:rPr lang="en-US" sz="2200" dirty="0">
                  <a:solidFill>
                    <a:schemeClr val="accent2"/>
                  </a:solidFill>
                  <a:cs typeface="Quire Sans" panose="020B0502040400020003" pitchFamily="34" charset="0"/>
                </a:rPr>
                <a:t> </a:t>
              </a:r>
              <a:br>
                <a:rPr lang="en-US" sz="2200" dirty="0">
                  <a:solidFill>
                    <a:schemeClr val="accent2"/>
                  </a:solidFill>
                  <a:cs typeface="Quire Sans" panose="020B0502040400020003" pitchFamily="34" charset="0"/>
                </a:rPr>
              </a:br>
              <a:r>
                <a:rPr lang="en-US" sz="2200" dirty="0">
                  <a:solidFill>
                    <a:schemeClr val="tx1"/>
                  </a:solidFill>
                  <a:cs typeface="Quire Sans" panose="020B0502040400020003" pitchFamily="34" charset="0"/>
                </a:rPr>
                <a:t>is</a:t>
              </a:r>
              <a:r>
                <a:rPr lang="en-US" sz="2200" dirty="0">
                  <a:solidFill>
                    <a:schemeClr val="accent2"/>
                  </a:solidFill>
                  <a:cs typeface="Quire Sans" panose="020B0502040400020003" pitchFamily="34" charset="0"/>
                </a:rPr>
                <a:t> </a:t>
              </a:r>
              <a:r>
                <a:rPr lang="en-US" sz="2200" b="1" dirty="0">
                  <a:solidFill>
                    <a:schemeClr val="accent2"/>
                  </a:solidFill>
                  <a:cs typeface="Quire Sans" panose="020B0502040400020003" pitchFamily="34" charset="0"/>
                </a:rPr>
                <a:t>different</a:t>
              </a:r>
              <a:r>
                <a:rPr lang="en-US" sz="2200" dirty="0">
                  <a:solidFill>
                    <a:schemeClr val="accent2"/>
                  </a:solidFill>
                  <a:cs typeface="Quire Sans" panose="020B0502040400020003" pitchFamily="34" charset="0"/>
                </a:rPr>
                <a:t> </a:t>
              </a:r>
              <a:r>
                <a:rPr lang="en-US" sz="2200" dirty="0">
                  <a:solidFill>
                    <a:schemeClr val="tx1"/>
                  </a:solidFill>
                  <a:cs typeface="Quire Sans" panose="020B0502040400020003" pitchFamily="34" charset="0"/>
                </a:rPr>
                <a:t>from</a:t>
              </a:r>
              <a:r>
                <a:rPr lang="en-US" sz="2200" dirty="0">
                  <a:solidFill>
                    <a:schemeClr val="accent2"/>
                  </a:solidFill>
                  <a:cs typeface="Quire Sans" panose="020B0502040400020003" pitchFamily="34" charset="0"/>
                </a:rPr>
                <a:t> </a:t>
              </a:r>
              <a:r>
                <a:rPr lang="en-US" sz="2200" b="1" dirty="0" err="1">
                  <a:solidFill>
                    <a:schemeClr val="accent2"/>
                  </a:solidFill>
                  <a:cs typeface="Quire Sans" panose="020B0502040400020003" pitchFamily="34" charset="0"/>
                </a:rPr>
                <a:t>RowHammer</a:t>
              </a:r>
              <a:r>
                <a:rPr lang="en-US" sz="2200" b="1" dirty="0">
                  <a:solidFill>
                    <a:schemeClr val="accent2"/>
                  </a:solidFill>
                  <a:cs typeface="Quire Sans" panose="020B0502040400020003" pitchFamily="34" charset="0"/>
                </a:rPr>
                <a:t>, </a:t>
              </a:r>
              <a:r>
                <a:rPr lang="en-US" sz="2200" b="1" dirty="0" err="1">
                  <a:solidFill>
                    <a:schemeClr val="accent2"/>
                  </a:solidFill>
                  <a:cs typeface="Quire Sans" panose="020B0502040400020003" pitchFamily="34" charset="0"/>
                </a:rPr>
                <a:t>RowPress</a:t>
              </a:r>
              <a:r>
                <a:rPr lang="en-US" sz="2200" b="1" dirty="0">
                  <a:solidFill>
                    <a:schemeClr val="accent2"/>
                  </a:solidFill>
                  <a:cs typeface="Quire Sans" panose="020B0502040400020003" pitchFamily="34" charset="0"/>
                </a:rPr>
                <a:t>, and Retention </a:t>
              </a:r>
              <a:r>
                <a:rPr lang="en-US" sz="2200" dirty="0">
                  <a:solidFill>
                    <a:schemeClr val="tx1"/>
                  </a:solidFill>
                  <a:cs typeface="Quire Sans" panose="020B0502040400020003" pitchFamily="34" charset="0"/>
                </a:rPr>
                <a:t>failures</a:t>
              </a:r>
            </a:p>
          </p:txBody>
        </p:sp>
        <p:sp>
          <p:nvSpPr>
            <p:cNvPr id="19" name="TextBox 18">
              <a:extLst>
                <a:ext uri="{FF2B5EF4-FFF2-40B4-BE49-F238E27FC236}">
                  <a16:creationId xmlns:a16="http://schemas.microsoft.com/office/drawing/2014/main" id="{59C9FFF8-C7F4-9AAF-72D7-63631D8C805F}"/>
                </a:ext>
              </a:extLst>
            </p:cNvPr>
            <p:cNvSpPr txBox="1"/>
            <p:nvPr/>
          </p:nvSpPr>
          <p:spPr>
            <a:xfrm>
              <a:off x="371466" y="2185544"/>
              <a:ext cx="8382000" cy="818758"/>
            </a:xfrm>
            <a:prstGeom prst="rect">
              <a:avLst/>
            </a:prstGeom>
            <a:solidFill>
              <a:schemeClr val="accent2"/>
            </a:solidFill>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mj-lt"/>
                  <a:cs typeface="Quire Sans" panose="020B0502040400020003" pitchFamily="34" charset="0"/>
                </a:rPr>
                <a:t>Takeaway 2</a:t>
              </a:r>
            </a:p>
          </p:txBody>
        </p:sp>
      </p:grpSp>
      <p:grpSp>
        <p:nvGrpSpPr>
          <p:cNvPr id="20" name="Group 19">
            <a:extLst>
              <a:ext uri="{FF2B5EF4-FFF2-40B4-BE49-F238E27FC236}">
                <a16:creationId xmlns:a16="http://schemas.microsoft.com/office/drawing/2014/main" id="{24584F92-B104-080D-1904-302EBC86F356}"/>
              </a:ext>
            </a:extLst>
          </p:cNvPr>
          <p:cNvGrpSpPr/>
          <p:nvPr/>
        </p:nvGrpSpPr>
        <p:grpSpPr>
          <a:xfrm>
            <a:off x="234445" y="3109909"/>
            <a:ext cx="8647804" cy="1097280"/>
            <a:chOff x="248098" y="2185542"/>
            <a:chExt cx="8647804" cy="2146136"/>
          </a:xfrm>
        </p:grpSpPr>
        <p:sp>
          <p:nvSpPr>
            <p:cNvPr id="21" name="Rounded Rectangle 20">
              <a:extLst>
                <a:ext uri="{FF2B5EF4-FFF2-40B4-BE49-F238E27FC236}">
                  <a16:creationId xmlns:a16="http://schemas.microsoft.com/office/drawing/2014/main" id="{D16AD9FA-947F-5AFE-E058-2C4BD9150014}"/>
                </a:ext>
              </a:extLst>
            </p:cNvPr>
            <p:cNvSpPr/>
            <p:nvPr/>
          </p:nvSpPr>
          <p:spPr>
            <a:xfrm>
              <a:off x="248098" y="2185542"/>
              <a:ext cx="8647804" cy="2146136"/>
            </a:xfrm>
            <a:prstGeom prst="roundRect">
              <a:avLst>
                <a:gd name="adj" fmla="val 3533"/>
              </a:avLst>
            </a:prstGeom>
            <a:solidFill>
              <a:schemeClr val="accent3"/>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dirty="0">
                <a:ln>
                  <a:noFill/>
                </a:ln>
                <a:solidFill>
                  <a:prstClr val="white"/>
                </a:solidFill>
                <a:effectLst/>
                <a:uLnTx/>
                <a:uFillTx/>
                <a:latin typeface="+mj-lt"/>
                <a:cs typeface="Quire Sans" panose="020B0502040400020003" pitchFamily="34" charset="0"/>
              </a:endParaRPr>
            </a:p>
          </p:txBody>
        </p:sp>
        <p:sp>
          <p:nvSpPr>
            <p:cNvPr id="22" name="Rectangle 21">
              <a:extLst>
                <a:ext uri="{FF2B5EF4-FFF2-40B4-BE49-F238E27FC236}">
                  <a16:creationId xmlns:a16="http://schemas.microsoft.com/office/drawing/2014/main" id="{CCA9156A-4F59-5323-ADBB-3B92E3FDC11C}"/>
                </a:ext>
              </a:extLst>
            </p:cNvPr>
            <p:cNvSpPr/>
            <p:nvPr/>
          </p:nvSpPr>
          <p:spPr>
            <a:xfrm>
              <a:off x="318574" y="3004303"/>
              <a:ext cx="8497318" cy="1216005"/>
            </a:xfrm>
            <a:prstGeom prst="rect">
              <a:avLst/>
            </a:prstGeom>
            <a:solidFill>
              <a:schemeClr val="bg1"/>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2000" dirty="0">
                  <a:solidFill>
                    <a:schemeClr val="tx1"/>
                  </a:solidFill>
                  <a:latin typeface="+mj-lt"/>
                  <a:cs typeface="Quire Sans" panose="020B0502040400020003" pitchFamily="34" charset="0"/>
                </a:rPr>
                <a:t>The </a:t>
              </a:r>
              <a:r>
                <a:rPr lang="en-US" sz="2000" b="1" dirty="0">
                  <a:solidFill>
                    <a:schemeClr val="accent3"/>
                  </a:solidFill>
                  <a:latin typeface="+mj-lt"/>
                  <a:cs typeface="Quire Sans" panose="020B0502040400020003" pitchFamily="34" charset="0"/>
                </a:rPr>
                <a:t>bitflip directionalities </a:t>
              </a:r>
              <a:r>
                <a:rPr lang="en-US" sz="2000" dirty="0">
                  <a:solidFill>
                    <a:schemeClr val="tx1"/>
                  </a:solidFill>
                  <a:latin typeface="+mj-lt"/>
                  <a:cs typeface="Quire Sans" panose="020B0502040400020003" pitchFamily="34" charset="0"/>
                </a:rPr>
                <a:t>of </a:t>
              </a:r>
              <a:r>
                <a:rPr lang="en-US" sz="2000" dirty="0" err="1">
                  <a:solidFill>
                    <a:schemeClr val="tx1"/>
                  </a:solidFill>
                  <a:latin typeface="+mj-lt"/>
                  <a:cs typeface="Quire Sans" panose="020B0502040400020003" pitchFamily="34" charset="0"/>
                </a:rPr>
                <a:t>ColumnDisturb</a:t>
              </a:r>
              <a:r>
                <a:rPr lang="en-US" sz="2000" dirty="0">
                  <a:solidFill>
                    <a:schemeClr val="tx1"/>
                  </a:solidFill>
                  <a:latin typeface="+mj-lt"/>
                  <a:cs typeface="Quire Sans" panose="020B0502040400020003" pitchFamily="34" charset="0"/>
                </a:rPr>
                <a:t> and </a:t>
              </a:r>
              <a:r>
                <a:rPr lang="en-US" sz="2000" dirty="0" err="1">
                  <a:solidFill>
                    <a:schemeClr val="tx1"/>
                  </a:solidFill>
                  <a:latin typeface="+mj-lt"/>
                  <a:cs typeface="Quire Sans" panose="020B0502040400020003" pitchFamily="34" charset="0"/>
                </a:rPr>
                <a:t>RowHammer</a:t>
              </a:r>
              <a:r>
                <a:rPr lang="en-US" sz="2000" dirty="0">
                  <a:solidFill>
                    <a:schemeClr val="tx1"/>
                  </a:solidFill>
                  <a:latin typeface="+mj-lt"/>
                  <a:cs typeface="Quire Sans" panose="020B0502040400020003" pitchFamily="34" charset="0"/>
                </a:rPr>
                <a:t> &amp; </a:t>
              </a:r>
              <a:r>
                <a:rPr lang="en-US" sz="2000" dirty="0" err="1">
                  <a:solidFill>
                    <a:schemeClr val="tx1"/>
                  </a:solidFill>
                  <a:latin typeface="+mj-lt"/>
                  <a:cs typeface="Quire Sans" panose="020B0502040400020003" pitchFamily="34" charset="0"/>
                </a:rPr>
                <a:t>RowPress</a:t>
              </a:r>
              <a:r>
                <a:rPr lang="en-US" sz="2000" dirty="0">
                  <a:solidFill>
                    <a:schemeClr val="tx1"/>
                  </a:solidFill>
                  <a:latin typeface="+mj-lt"/>
                  <a:cs typeface="Quire Sans" panose="020B0502040400020003" pitchFamily="34" charset="0"/>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2000" dirty="0">
                  <a:solidFill>
                    <a:schemeClr val="tx1"/>
                  </a:solidFill>
                  <a:latin typeface="+mj-lt"/>
                  <a:cs typeface="Quire Sans" panose="020B0502040400020003" pitchFamily="34" charset="0"/>
                </a:rPr>
                <a:t>are </a:t>
              </a:r>
              <a:r>
                <a:rPr lang="en-US" sz="2000" b="1" dirty="0">
                  <a:solidFill>
                    <a:schemeClr val="accent3"/>
                  </a:solidFill>
                  <a:latin typeface="+mj-lt"/>
                  <a:cs typeface="Quire Sans" panose="020B0502040400020003" pitchFamily="34" charset="0"/>
                </a:rPr>
                <a:t>significantly different</a:t>
              </a:r>
              <a:endParaRPr kumimoji="0" lang="en-US" sz="2000" b="1" i="0" u="none" strike="noStrike" kern="1200" cap="none" spc="0" normalizeH="0" baseline="0" noProof="0" dirty="0">
                <a:ln>
                  <a:noFill/>
                </a:ln>
                <a:solidFill>
                  <a:schemeClr val="accent3"/>
                </a:solidFill>
                <a:effectLst/>
                <a:uLnTx/>
                <a:uFillTx/>
                <a:latin typeface="+mj-lt"/>
                <a:cs typeface="Quire Sans" panose="020B0502040400020003" pitchFamily="34" charset="0"/>
              </a:endParaRPr>
            </a:p>
          </p:txBody>
        </p:sp>
        <p:sp>
          <p:nvSpPr>
            <p:cNvPr id="23" name="TextBox 22">
              <a:extLst>
                <a:ext uri="{FF2B5EF4-FFF2-40B4-BE49-F238E27FC236}">
                  <a16:creationId xmlns:a16="http://schemas.microsoft.com/office/drawing/2014/main" id="{B8FCB338-EB4A-13E9-3ACB-2D324914E197}"/>
                </a:ext>
              </a:extLst>
            </p:cNvPr>
            <p:cNvSpPr txBox="1"/>
            <p:nvPr/>
          </p:nvSpPr>
          <p:spPr>
            <a:xfrm>
              <a:off x="371466" y="2185544"/>
              <a:ext cx="8382000" cy="818758"/>
            </a:xfrm>
            <a:prstGeom prst="rect">
              <a:avLst/>
            </a:prstGeom>
            <a:solidFill>
              <a:schemeClr val="accent3"/>
            </a:solidFill>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mj-lt"/>
                  <a:cs typeface="Quire Sans" panose="020B0502040400020003" pitchFamily="34" charset="0"/>
                </a:rPr>
                <a:t>Takeaway 3</a:t>
              </a:r>
            </a:p>
          </p:txBody>
        </p:sp>
      </p:grpSp>
      <p:grpSp>
        <p:nvGrpSpPr>
          <p:cNvPr id="24" name="Group 23">
            <a:extLst>
              <a:ext uri="{FF2B5EF4-FFF2-40B4-BE49-F238E27FC236}">
                <a16:creationId xmlns:a16="http://schemas.microsoft.com/office/drawing/2014/main" id="{2F83E148-6FA4-AFC0-AF29-BD118055DB19}"/>
              </a:ext>
            </a:extLst>
          </p:cNvPr>
          <p:cNvGrpSpPr/>
          <p:nvPr/>
        </p:nvGrpSpPr>
        <p:grpSpPr>
          <a:xfrm>
            <a:off x="234445" y="4254310"/>
            <a:ext cx="8647804" cy="1097280"/>
            <a:chOff x="248098" y="2185542"/>
            <a:chExt cx="8647804" cy="2146136"/>
          </a:xfrm>
        </p:grpSpPr>
        <p:sp>
          <p:nvSpPr>
            <p:cNvPr id="25" name="Rounded Rectangle 24">
              <a:extLst>
                <a:ext uri="{FF2B5EF4-FFF2-40B4-BE49-F238E27FC236}">
                  <a16:creationId xmlns:a16="http://schemas.microsoft.com/office/drawing/2014/main" id="{BA224746-3325-10D9-199A-D607250B225F}"/>
                </a:ext>
              </a:extLst>
            </p:cNvPr>
            <p:cNvSpPr/>
            <p:nvPr/>
          </p:nvSpPr>
          <p:spPr>
            <a:xfrm>
              <a:off x="248098" y="2185542"/>
              <a:ext cx="8647804" cy="2146136"/>
            </a:xfrm>
            <a:prstGeom prst="roundRect">
              <a:avLst>
                <a:gd name="adj" fmla="val 3533"/>
              </a:avLst>
            </a:prstGeom>
            <a:solidFill>
              <a:schemeClr val="accent4"/>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dirty="0">
                <a:ln>
                  <a:noFill/>
                </a:ln>
                <a:solidFill>
                  <a:prstClr val="white"/>
                </a:solidFill>
                <a:effectLst/>
                <a:uLnTx/>
                <a:uFillTx/>
                <a:latin typeface="+mj-lt"/>
                <a:cs typeface="Quire Sans" panose="020B0502040400020003" pitchFamily="34" charset="0"/>
              </a:endParaRPr>
            </a:p>
          </p:txBody>
        </p:sp>
        <p:sp>
          <p:nvSpPr>
            <p:cNvPr id="26" name="Rectangle 25">
              <a:extLst>
                <a:ext uri="{FF2B5EF4-FFF2-40B4-BE49-F238E27FC236}">
                  <a16:creationId xmlns:a16="http://schemas.microsoft.com/office/drawing/2014/main" id="{EE59B4F1-101C-EA25-D2BA-29B1285AC765}"/>
                </a:ext>
              </a:extLst>
            </p:cNvPr>
            <p:cNvSpPr/>
            <p:nvPr/>
          </p:nvSpPr>
          <p:spPr>
            <a:xfrm>
              <a:off x="318574" y="3004303"/>
              <a:ext cx="8497318" cy="1216005"/>
            </a:xfrm>
            <a:prstGeom prst="rect">
              <a:avLst/>
            </a:prstGeom>
            <a:solidFill>
              <a:schemeClr val="bg1"/>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accent4"/>
                  </a:solidFill>
                  <a:effectLst/>
                  <a:uLnTx/>
                  <a:uFillTx/>
                  <a:latin typeface="+mj-lt"/>
                  <a:cs typeface="Quire Sans" panose="020B0502040400020003" pitchFamily="34" charset="0"/>
                </a:rPr>
                <a:t>Significantly more rows </a:t>
              </a:r>
              <a:r>
                <a:rPr kumimoji="0" lang="en-US" sz="2000" b="0" i="0" u="none" strike="noStrike" kern="1200" cap="none" spc="0" normalizeH="0" baseline="0" noProof="0" dirty="0">
                  <a:ln>
                    <a:noFill/>
                  </a:ln>
                  <a:solidFill>
                    <a:schemeClr val="tx1"/>
                  </a:solidFill>
                  <a:effectLst/>
                  <a:uLnTx/>
                  <a:uFillTx/>
                  <a:latin typeface="+mj-lt"/>
                  <a:cs typeface="Quire Sans" panose="020B0502040400020003" pitchFamily="34" charset="0"/>
                </a:rPr>
                <a:t>are vulnerable to </a:t>
              </a:r>
              <a:r>
                <a:rPr kumimoji="0" lang="en-US" sz="2000" b="0" i="0" u="none" strike="noStrike" kern="1200" cap="none" spc="0" normalizeH="0" baseline="0" noProof="0" dirty="0" err="1">
                  <a:ln>
                    <a:noFill/>
                  </a:ln>
                  <a:solidFill>
                    <a:schemeClr val="tx1"/>
                  </a:solidFill>
                  <a:effectLst/>
                  <a:uLnTx/>
                  <a:uFillTx/>
                  <a:latin typeface="+mj-lt"/>
                  <a:cs typeface="Quire Sans" panose="020B0502040400020003" pitchFamily="34" charset="0"/>
                </a:rPr>
                <a:t>ColumnDisturb</a:t>
              </a:r>
              <a:r>
                <a:rPr kumimoji="0" lang="en-US" sz="2000" b="0" i="0" u="none" strike="noStrike" kern="1200" cap="none" spc="0" normalizeH="0" baseline="0" noProof="0" dirty="0">
                  <a:ln>
                    <a:noFill/>
                  </a:ln>
                  <a:solidFill>
                    <a:schemeClr val="tx1"/>
                  </a:solidFill>
                  <a:effectLst/>
                  <a:uLnTx/>
                  <a:uFillTx/>
                  <a:latin typeface="+mj-lt"/>
                  <a:cs typeface="Quire Sans" panose="020B0502040400020003" pitchFamily="34" charset="0"/>
                </a:rPr>
                <a:t> </a:t>
              </a:r>
              <a:br>
                <a:rPr kumimoji="0" lang="en-US" sz="2000" b="0" i="0" u="none" strike="noStrike" kern="1200" cap="none" spc="0" normalizeH="0" baseline="0" noProof="0" dirty="0">
                  <a:ln>
                    <a:noFill/>
                  </a:ln>
                  <a:solidFill>
                    <a:schemeClr val="tx1"/>
                  </a:solidFill>
                  <a:effectLst/>
                  <a:uLnTx/>
                  <a:uFillTx/>
                  <a:latin typeface="+mj-lt"/>
                  <a:cs typeface="Quire Sans" panose="020B0502040400020003" pitchFamily="34" charset="0"/>
                </a:rPr>
              </a:br>
              <a:r>
                <a:rPr kumimoji="0" lang="en-US" sz="2000" b="1" i="0" u="none" strike="noStrike" kern="1200" cap="none" spc="0" normalizeH="0" baseline="0" noProof="0" dirty="0">
                  <a:ln>
                    <a:noFill/>
                  </a:ln>
                  <a:solidFill>
                    <a:schemeClr val="accent4"/>
                  </a:solidFill>
                  <a:effectLst/>
                  <a:uLnTx/>
                  <a:uFillTx/>
                  <a:latin typeface="+mj-lt"/>
                  <a:cs typeface="Quire Sans" panose="020B0502040400020003" pitchFamily="34" charset="0"/>
                </a:rPr>
                <a:t>than</a:t>
              </a:r>
              <a:r>
                <a:rPr kumimoji="0" lang="en-US" sz="2000" b="0" i="0" u="none" strike="noStrike" kern="1200" cap="none" spc="0" normalizeH="0" baseline="0" noProof="0" dirty="0">
                  <a:ln>
                    <a:noFill/>
                  </a:ln>
                  <a:solidFill>
                    <a:schemeClr val="tx1"/>
                  </a:solidFill>
                  <a:effectLst/>
                  <a:uLnTx/>
                  <a:uFillTx/>
                  <a:latin typeface="+mj-lt"/>
                  <a:cs typeface="Quire Sans" panose="020B0502040400020003" pitchFamily="34" charset="0"/>
                </a:rPr>
                <a:t> retention failures</a:t>
              </a:r>
              <a:endParaRPr kumimoji="0" lang="en-US" sz="2000" b="0" i="0" u="none" strike="noStrike" kern="1200" cap="none" spc="0" normalizeH="0" baseline="0" noProof="0" dirty="0">
                <a:ln>
                  <a:noFill/>
                </a:ln>
                <a:solidFill>
                  <a:srgbClr val="C00000"/>
                </a:solidFill>
                <a:effectLst/>
                <a:uLnTx/>
                <a:uFillTx/>
                <a:latin typeface="+mj-lt"/>
                <a:cs typeface="Quire Sans" panose="020B0502040400020003" pitchFamily="34" charset="0"/>
              </a:endParaRPr>
            </a:p>
          </p:txBody>
        </p:sp>
        <p:sp>
          <p:nvSpPr>
            <p:cNvPr id="27" name="TextBox 26">
              <a:extLst>
                <a:ext uri="{FF2B5EF4-FFF2-40B4-BE49-F238E27FC236}">
                  <a16:creationId xmlns:a16="http://schemas.microsoft.com/office/drawing/2014/main" id="{92ABFA48-A2FC-5CD4-8276-C047F00D65D6}"/>
                </a:ext>
              </a:extLst>
            </p:cNvPr>
            <p:cNvSpPr txBox="1"/>
            <p:nvPr/>
          </p:nvSpPr>
          <p:spPr>
            <a:xfrm>
              <a:off x="371466" y="2185544"/>
              <a:ext cx="8382000" cy="818758"/>
            </a:xfrm>
            <a:prstGeom prst="rect">
              <a:avLst/>
            </a:prstGeom>
            <a:solidFill>
              <a:schemeClr val="accent4"/>
            </a:solidFill>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mj-lt"/>
                  <a:cs typeface="Quire Sans" panose="020B0502040400020003" pitchFamily="34" charset="0"/>
                </a:rPr>
                <a:t>Takeaway 4</a:t>
              </a:r>
            </a:p>
          </p:txBody>
        </p:sp>
      </p:grpSp>
      <p:grpSp>
        <p:nvGrpSpPr>
          <p:cNvPr id="3" name="Group 2">
            <a:extLst>
              <a:ext uri="{FF2B5EF4-FFF2-40B4-BE49-F238E27FC236}">
                <a16:creationId xmlns:a16="http://schemas.microsoft.com/office/drawing/2014/main" id="{642B857E-0022-D52C-C5D3-2352EAE44234}"/>
              </a:ext>
            </a:extLst>
          </p:cNvPr>
          <p:cNvGrpSpPr/>
          <p:nvPr/>
        </p:nvGrpSpPr>
        <p:grpSpPr>
          <a:xfrm>
            <a:off x="234445" y="5398709"/>
            <a:ext cx="8647804" cy="1097280"/>
            <a:chOff x="248098" y="2185542"/>
            <a:chExt cx="8647804" cy="2146136"/>
          </a:xfrm>
        </p:grpSpPr>
        <p:sp>
          <p:nvSpPr>
            <p:cNvPr id="8" name="Rounded Rectangle 7">
              <a:extLst>
                <a:ext uri="{FF2B5EF4-FFF2-40B4-BE49-F238E27FC236}">
                  <a16:creationId xmlns:a16="http://schemas.microsoft.com/office/drawing/2014/main" id="{71F1765B-4577-31F2-A615-D968FC472443}"/>
                </a:ext>
              </a:extLst>
            </p:cNvPr>
            <p:cNvSpPr/>
            <p:nvPr/>
          </p:nvSpPr>
          <p:spPr>
            <a:xfrm>
              <a:off x="248098" y="2185542"/>
              <a:ext cx="8647804" cy="2146136"/>
            </a:xfrm>
            <a:prstGeom prst="roundRect">
              <a:avLst>
                <a:gd name="adj" fmla="val 3533"/>
              </a:avLst>
            </a:prstGeom>
            <a:solidFill>
              <a:schemeClr val="accent5"/>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dirty="0">
                <a:ln>
                  <a:noFill/>
                </a:ln>
                <a:solidFill>
                  <a:prstClr val="white"/>
                </a:solidFill>
                <a:effectLst/>
                <a:uLnTx/>
                <a:uFillTx/>
                <a:latin typeface="+mj-lt"/>
                <a:cs typeface="Quire Sans" panose="020B0502040400020003" pitchFamily="34" charset="0"/>
              </a:endParaRPr>
            </a:p>
          </p:txBody>
        </p:sp>
        <p:sp>
          <p:nvSpPr>
            <p:cNvPr id="9" name="Rectangle 8">
              <a:extLst>
                <a:ext uri="{FF2B5EF4-FFF2-40B4-BE49-F238E27FC236}">
                  <a16:creationId xmlns:a16="http://schemas.microsoft.com/office/drawing/2014/main" id="{13256CAE-250D-CCE9-6A8F-E990ED68339A}"/>
                </a:ext>
              </a:extLst>
            </p:cNvPr>
            <p:cNvSpPr/>
            <p:nvPr/>
          </p:nvSpPr>
          <p:spPr>
            <a:xfrm>
              <a:off x="318574" y="3004303"/>
              <a:ext cx="8497318" cy="1216005"/>
            </a:xfrm>
            <a:prstGeom prst="rect">
              <a:avLst/>
            </a:prstGeom>
            <a:solidFill>
              <a:schemeClr val="bg1"/>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n-US" sz="2000" dirty="0">
                  <a:solidFill>
                    <a:schemeClr val="tx1"/>
                  </a:solidFill>
                  <a:latin typeface="+mj-lt"/>
                  <a:cs typeface="Quire Sans" panose="020B0502040400020003" pitchFamily="34" charset="0"/>
                </a:rPr>
                <a:t>As</a:t>
              </a:r>
              <a:r>
                <a:rPr lang="en-US" sz="2000" dirty="0">
                  <a:solidFill>
                    <a:schemeClr val="accent4"/>
                  </a:solidFill>
                  <a:latin typeface="+mj-lt"/>
                  <a:cs typeface="Quire Sans" panose="020B0502040400020003" pitchFamily="34" charset="0"/>
                </a:rPr>
                <a:t> </a:t>
              </a:r>
              <a:r>
                <a:rPr lang="en-US" sz="2000" b="1" dirty="0">
                  <a:solidFill>
                    <a:schemeClr val="accent5"/>
                  </a:solidFill>
                  <a:latin typeface="+mj-lt"/>
                  <a:cs typeface="Quire Sans" panose="020B0502040400020003" pitchFamily="34" charset="0"/>
                </a:rPr>
                <a:t>temperature increases</a:t>
              </a:r>
              <a:r>
                <a:rPr lang="en-US" sz="2000" dirty="0">
                  <a:solidFill>
                    <a:schemeClr val="accent4"/>
                  </a:solidFill>
                  <a:latin typeface="+mj-lt"/>
                  <a:cs typeface="Quire Sans" panose="020B0502040400020003" pitchFamily="34" charset="0"/>
                </a:rPr>
                <a:t>, </a:t>
              </a:r>
              <a:br>
                <a:rPr lang="en-US" sz="2000" dirty="0">
                  <a:solidFill>
                    <a:schemeClr val="accent4"/>
                  </a:solidFill>
                  <a:latin typeface="+mj-lt"/>
                  <a:cs typeface="Quire Sans" panose="020B0502040400020003" pitchFamily="34" charset="0"/>
                </a:rPr>
              </a:br>
              <a:r>
                <a:rPr lang="en-US" sz="2000" dirty="0">
                  <a:solidFill>
                    <a:schemeClr val="tx1"/>
                  </a:solidFill>
                  <a:latin typeface="+mj-lt"/>
                  <a:cs typeface="Quire Sans" panose="020B0502040400020003" pitchFamily="34" charset="0"/>
                </a:rPr>
                <a:t>DRAM chips </a:t>
              </a:r>
              <a:r>
                <a:rPr lang="en-US" sz="2000" b="1" dirty="0">
                  <a:solidFill>
                    <a:schemeClr val="accent5"/>
                  </a:solidFill>
                  <a:latin typeface="+mj-lt"/>
                  <a:cs typeface="Quire Sans" panose="020B0502040400020003" pitchFamily="34" charset="0"/>
                </a:rPr>
                <a:t>become more vulnerable </a:t>
              </a:r>
              <a:r>
                <a:rPr lang="en-US" sz="2000" dirty="0">
                  <a:solidFill>
                    <a:schemeClr val="tx1"/>
                  </a:solidFill>
                  <a:latin typeface="+mj-lt"/>
                  <a:cs typeface="Quire Sans" panose="020B0502040400020003" pitchFamily="34" charset="0"/>
                </a:rPr>
                <a:t>to </a:t>
              </a:r>
              <a:r>
                <a:rPr lang="en-US" sz="2000" dirty="0" err="1">
                  <a:solidFill>
                    <a:schemeClr val="tx1"/>
                  </a:solidFill>
                  <a:latin typeface="+mj-lt"/>
                  <a:cs typeface="Quire Sans" panose="020B0502040400020003" pitchFamily="34" charset="0"/>
                </a:rPr>
                <a:t>ColumnDisturb</a:t>
              </a:r>
              <a:endParaRPr kumimoji="0" lang="en-US" sz="2000" i="0" u="none" strike="noStrike" kern="1200" cap="none" spc="0" normalizeH="0" baseline="0" noProof="0" dirty="0">
                <a:ln>
                  <a:noFill/>
                </a:ln>
                <a:solidFill>
                  <a:schemeClr val="tx1"/>
                </a:solidFill>
                <a:effectLst/>
                <a:uLnTx/>
                <a:uFillTx/>
                <a:latin typeface="+mj-lt"/>
                <a:cs typeface="Quire Sans" panose="020B0502040400020003" pitchFamily="34" charset="0"/>
              </a:endParaRPr>
            </a:p>
          </p:txBody>
        </p:sp>
        <p:sp>
          <p:nvSpPr>
            <p:cNvPr id="10" name="TextBox 9">
              <a:extLst>
                <a:ext uri="{FF2B5EF4-FFF2-40B4-BE49-F238E27FC236}">
                  <a16:creationId xmlns:a16="http://schemas.microsoft.com/office/drawing/2014/main" id="{17E589F4-8B83-7007-055C-22A5098A80B6}"/>
                </a:ext>
              </a:extLst>
            </p:cNvPr>
            <p:cNvSpPr txBox="1"/>
            <p:nvPr/>
          </p:nvSpPr>
          <p:spPr>
            <a:xfrm>
              <a:off x="371466" y="2185544"/>
              <a:ext cx="8382000" cy="818758"/>
            </a:xfrm>
            <a:prstGeom prst="rect">
              <a:avLst/>
            </a:prstGeom>
            <a:solidFill>
              <a:schemeClr val="accent5"/>
            </a:solidFill>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mj-lt"/>
                  <a:cs typeface="Quire Sans" panose="020B0502040400020003" pitchFamily="34" charset="0"/>
                </a:rPr>
                <a:t>Takeaway 5</a:t>
              </a:r>
            </a:p>
          </p:txBody>
        </p:sp>
      </p:grpSp>
      <p:sp>
        <p:nvSpPr>
          <p:cNvPr id="11" name="Rectangle 10">
            <a:extLst>
              <a:ext uri="{FF2B5EF4-FFF2-40B4-BE49-F238E27FC236}">
                <a16:creationId xmlns:a16="http://schemas.microsoft.com/office/drawing/2014/main" id="{088F4E91-BCC1-92D6-3D2F-71799C72853B}"/>
              </a:ext>
            </a:extLst>
          </p:cNvPr>
          <p:cNvSpPr/>
          <p:nvPr/>
        </p:nvSpPr>
        <p:spPr>
          <a:xfrm>
            <a:off x="-323224" y="1940105"/>
            <a:ext cx="9744074" cy="4555884"/>
          </a:xfrm>
          <a:prstGeom prst="rect">
            <a:avLst/>
          </a:prstGeom>
          <a:solidFill>
            <a:schemeClr val="bg1">
              <a:alpha val="80344"/>
            </a:schemeClr>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tx1">
                  <a:lumMod val="75000"/>
                  <a:lumOff val="25000"/>
                </a:schemeClr>
              </a:solidFill>
              <a:latin typeface="+mj-lt"/>
              <a:ea typeface="Cambria" panose="02040503050406030204" pitchFamily="18" charset="0"/>
              <a:cs typeface="Cascadia Mono" panose="020B0609020000020004" pitchFamily="49" charset="0"/>
            </a:endParaRPr>
          </a:p>
        </p:txBody>
      </p:sp>
    </p:spTree>
    <p:extLst>
      <p:ext uri="{BB962C8B-B14F-4D97-AF65-F5344CB8AC3E}">
        <p14:creationId xmlns:p14="http://schemas.microsoft.com/office/powerpoint/2010/main" val="9978578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89901C-D71E-7717-0E2F-B8A34037405C}"/>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2569FA49-1BF4-432E-420D-5B71489ED3FD}"/>
              </a:ext>
            </a:extLst>
          </p:cNvPr>
          <p:cNvPicPr>
            <a:picLocks noChangeAspect="1"/>
          </p:cNvPicPr>
          <p:nvPr/>
        </p:nvPicPr>
        <p:blipFill>
          <a:blip r:embed="rId3"/>
          <a:stretch>
            <a:fillRect/>
          </a:stretch>
        </p:blipFill>
        <p:spPr>
          <a:xfrm>
            <a:off x="214150" y="869323"/>
            <a:ext cx="8681637" cy="2974916"/>
          </a:xfrm>
          <a:prstGeom prst="rect">
            <a:avLst/>
          </a:prstGeom>
        </p:spPr>
      </p:pic>
      <p:sp>
        <p:nvSpPr>
          <p:cNvPr id="5" name="Rectangle 4">
            <a:extLst>
              <a:ext uri="{FF2B5EF4-FFF2-40B4-BE49-F238E27FC236}">
                <a16:creationId xmlns:a16="http://schemas.microsoft.com/office/drawing/2014/main" id="{3ADE2FF4-F00E-AE23-669D-466FE2321272}"/>
              </a:ext>
            </a:extLst>
          </p:cNvPr>
          <p:cNvSpPr/>
          <p:nvPr/>
        </p:nvSpPr>
        <p:spPr>
          <a:xfrm>
            <a:off x="1118688" y="1162957"/>
            <a:ext cx="2229393" cy="1907177"/>
          </a:xfrm>
          <a:prstGeom prst="rect">
            <a:avLst/>
          </a:prstGeom>
          <a:solidFill>
            <a:schemeClr val="bg1"/>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tx1">
                  <a:lumMod val="75000"/>
                  <a:lumOff val="25000"/>
                </a:schemeClr>
              </a:solidFill>
              <a:latin typeface="+mj-lt"/>
              <a:ea typeface="Cambria" panose="02040503050406030204" pitchFamily="18" charset="0"/>
              <a:cs typeface="Cascadia Mono" panose="020B0609020000020004" pitchFamily="49" charset="0"/>
            </a:endParaRPr>
          </a:p>
        </p:txBody>
      </p:sp>
      <p:sp>
        <p:nvSpPr>
          <p:cNvPr id="6" name="Rectangle 5">
            <a:extLst>
              <a:ext uri="{FF2B5EF4-FFF2-40B4-BE49-F238E27FC236}">
                <a16:creationId xmlns:a16="http://schemas.microsoft.com/office/drawing/2014/main" id="{3B5A3264-B491-AAD4-4CF1-C764FCD1D60D}"/>
              </a:ext>
            </a:extLst>
          </p:cNvPr>
          <p:cNvSpPr/>
          <p:nvPr/>
        </p:nvSpPr>
        <p:spPr>
          <a:xfrm>
            <a:off x="3852092" y="1162956"/>
            <a:ext cx="2229393" cy="1907177"/>
          </a:xfrm>
          <a:prstGeom prst="rect">
            <a:avLst/>
          </a:prstGeom>
          <a:solidFill>
            <a:schemeClr val="bg1"/>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tx1">
                  <a:lumMod val="75000"/>
                  <a:lumOff val="25000"/>
                </a:schemeClr>
              </a:solidFill>
              <a:latin typeface="+mj-lt"/>
              <a:ea typeface="Cambria" panose="02040503050406030204" pitchFamily="18" charset="0"/>
              <a:cs typeface="Cascadia Mono" panose="020B0609020000020004" pitchFamily="49" charset="0"/>
            </a:endParaRPr>
          </a:p>
        </p:txBody>
      </p:sp>
      <p:sp>
        <p:nvSpPr>
          <p:cNvPr id="7" name="Rectangle 6">
            <a:extLst>
              <a:ext uri="{FF2B5EF4-FFF2-40B4-BE49-F238E27FC236}">
                <a16:creationId xmlns:a16="http://schemas.microsoft.com/office/drawing/2014/main" id="{9C0EC299-2BAE-45CA-613D-06DAFE685850}"/>
              </a:ext>
            </a:extLst>
          </p:cNvPr>
          <p:cNvSpPr/>
          <p:nvPr/>
        </p:nvSpPr>
        <p:spPr>
          <a:xfrm>
            <a:off x="6572796" y="1171665"/>
            <a:ext cx="2229393" cy="1907177"/>
          </a:xfrm>
          <a:prstGeom prst="rect">
            <a:avLst/>
          </a:prstGeom>
          <a:solidFill>
            <a:schemeClr val="bg1"/>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tx1">
                  <a:lumMod val="75000"/>
                  <a:lumOff val="25000"/>
                </a:schemeClr>
              </a:solidFill>
              <a:latin typeface="+mj-lt"/>
              <a:ea typeface="Cambria" panose="02040503050406030204" pitchFamily="18" charset="0"/>
              <a:cs typeface="Cascadia Mono" panose="020B0609020000020004" pitchFamily="49" charset="0"/>
            </a:endParaRPr>
          </a:p>
        </p:txBody>
      </p:sp>
      <p:sp>
        <p:nvSpPr>
          <p:cNvPr id="8" name="Rectangle 7">
            <a:extLst>
              <a:ext uri="{FF2B5EF4-FFF2-40B4-BE49-F238E27FC236}">
                <a16:creationId xmlns:a16="http://schemas.microsoft.com/office/drawing/2014/main" id="{BDDB3DA3-298C-AD3E-C28B-0BB4AA7BD428}"/>
              </a:ext>
            </a:extLst>
          </p:cNvPr>
          <p:cNvSpPr/>
          <p:nvPr/>
        </p:nvSpPr>
        <p:spPr>
          <a:xfrm>
            <a:off x="696686" y="886883"/>
            <a:ext cx="8193436" cy="2954782"/>
          </a:xfrm>
          <a:prstGeom prst="rect">
            <a:avLst/>
          </a:prstGeom>
          <a:solidFill>
            <a:schemeClr val="bg1"/>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tx1">
                  <a:lumMod val="75000"/>
                  <a:lumOff val="25000"/>
                </a:schemeClr>
              </a:solidFill>
              <a:latin typeface="+mj-lt"/>
              <a:ea typeface="Cambria" panose="02040503050406030204" pitchFamily="18" charset="0"/>
              <a:cs typeface="Cascadia Mono" panose="020B0609020000020004" pitchFamily="49" charset="0"/>
            </a:endParaRPr>
          </a:p>
        </p:txBody>
      </p:sp>
      <p:sp>
        <p:nvSpPr>
          <p:cNvPr id="2" name="Title 1">
            <a:extLst>
              <a:ext uri="{FF2B5EF4-FFF2-40B4-BE49-F238E27FC236}">
                <a16:creationId xmlns:a16="http://schemas.microsoft.com/office/drawing/2014/main" id="{A9493E09-3561-3F1A-FC3B-162A9AA2C1C1}"/>
              </a:ext>
            </a:extLst>
          </p:cNvPr>
          <p:cNvSpPr>
            <a:spLocks noGrp="1"/>
          </p:cNvSpPr>
          <p:nvPr>
            <p:ph type="title"/>
          </p:nvPr>
        </p:nvSpPr>
        <p:spPr/>
        <p:txBody>
          <a:bodyPr/>
          <a:lstStyle/>
          <a:p>
            <a:r>
              <a:rPr lang="en-US" dirty="0"/>
              <a:t>Minimum Time to Induce First Bitflip</a:t>
            </a:r>
          </a:p>
        </p:txBody>
      </p:sp>
      <p:sp>
        <p:nvSpPr>
          <p:cNvPr id="3" name="TextBox 2">
            <a:extLst>
              <a:ext uri="{FF2B5EF4-FFF2-40B4-BE49-F238E27FC236}">
                <a16:creationId xmlns:a16="http://schemas.microsoft.com/office/drawing/2014/main" id="{40F501E5-0F28-5515-650D-8D0E6C564B13}"/>
              </a:ext>
            </a:extLst>
          </p:cNvPr>
          <p:cNvSpPr txBox="1"/>
          <p:nvPr/>
        </p:nvSpPr>
        <p:spPr>
          <a:xfrm>
            <a:off x="0" y="4818215"/>
            <a:ext cx="9144000" cy="926496"/>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lvl="0" algn="ctr">
              <a:lnSpc>
                <a:spcPct val="90000"/>
              </a:lnSpc>
              <a:spcBef>
                <a:spcPts val="400"/>
              </a:spcBef>
              <a:defRPr/>
            </a:pPr>
            <a:r>
              <a:rPr lang="en-US" sz="2600" b="1" dirty="0">
                <a:solidFill>
                  <a:prstClr val="black"/>
                </a:solidFill>
                <a:latin typeface="+mj-lt"/>
              </a:rPr>
              <a:t>All tested 216 DDR4 chips </a:t>
            </a:r>
            <a:r>
              <a:rPr lang="en-US" sz="2600" dirty="0">
                <a:solidFill>
                  <a:prstClr val="black"/>
                </a:solidFill>
                <a:latin typeface="+mj-lt"/>
              </a:rPr>
              <a:t>are </a:t>
            </a:r>
            <a:r>
              <a:rPr lang="en-US" sz="2600" b="1" dirty="0">
                <a:solidFill>
                  <a:schemeClr val="accent5"/>
                </a:solidFill>
                <a:latin typeface="+mj-lt"/>
              </a:rPr>
              <a:t>vulnerable</a:t>
            </a:r>
            <a:r>
              <a:rPr lang="en-US" sz="2600" dirty="0">
                <a:solidFill>
                  <a:prstClr val="black"/>
                </a:solidFill>
                <a:latin typeface="+mj-lt"/>
              </a:rPr>
              <a:t> to </a:t>
            </a:r>
            <a:r>
              <a:rPr lang="en-US" sz="2600" dirty="0" err="1">
                <a:solidFill>
                  <a:prstClr val="black"/>
                </a:solidFill>
                <a:latin typeface="+mj-lt"/>
              </a:rPr>
              <a:t>ColumnDisturb</a:t>
            </a:r>
            <a:endParaRPr lang="en-US" sz="2600" dirty="0">
              <a:solidFill>
                <a:srgbClr val="C55910"/>
              </a:solidFill>
              <a:latin typeface="+mj-lt"/>
              <a:ea typeface="Cambria"/>
            </a:endParaRPr>
          </a:p>
        </p:txBody>
      </p:sp>
      <p:pic>
        <p:nvPicPr>
          <p:cNvPr id="9" name="Picture 8">
            <a:extLst>
              <a:ext uri="{FF2B5EF4-FFF2-40B4-BE49-F238E27FC236}">
                <a16:creationId xmlns:a16="http://schemas.microsoft.com/office/drawing/2014/main" id="{8F17D7DA-7653-FF8F-806B-969DF2C0CBB6}"/>
              </a:ext>
            </a:extLst>
          </p:cNvPr>
          <p:cNvPicPr>
            <a:picLocks noChangeAspect="1"/>
          </p:cNvPicPr>
          <p:nvPr/>
        </p:nvPicPr>
        <p:blipFill>
          <a:blip r:embed="rId3"/>
          <a:stretch>
            <a:fillRect/>
          </a:stretch>
        </p:blipFill>
        <p:spPr>
          <a:xfrm>
            <a:off x="218481" y="865351"/>
            <a:ext cx="8681637" cy="2974916"/>
          </a:xfrm>
          <a:prstGeom prst="rect">
            <a:avLst/>
          </a:prstGeom>
        </p:spPr>
      </p:pic>
    </p:spTree>
    <p:extLst>
      <p:ext uri="{BB962C8B-B14F-4D97-AF65-F5344CB8AC3E}">
        <p14:creationId xmlns:p14="http://schemas.microsoft.com/office/powerpoint/2010/main" val="434690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nodeType="withEffect">
                                  <p:stCondLst>
                                    <p:cond delay="0"/>
                                  </p:stCondLst>
                                  <p:childTnLst>
                                    <p:set>
                                      <p:cBhvr>
                                        <p:cTn id="6" dur="1" fill="hold">
                                          <p:stCondLst>
                                            <p:cond delay="0"/>
                                          </p:stCondLst>
                                        </p:cTn>
                                        <p:tgtEl>
                                          <p:spTgt spid="9"/>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hidden"/>
                                      </p:to>
                                    </p:set>
                                  </p:childTnLst>
                                </p:cTn>
                              </p:par>
                              <p:par>
                                <p:cTn id="15" presetID="1" presetClass="exit"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hidden"/>
                                      </p:to>
                                    </p:set>
                                  </p:childTnLst>
                                </p:cTn>
                              </p:par>
                              <p:par>
                                <p:cTn id="17" presetID="1" presetClass="exit"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3"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C35E3B-680F-5B3F-E687-0B0F00514216}"/>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752F795-F2F4-20F9-492C-692454B3D51A}"/>
              </a:ext>
            </a:extLst>
          </p:cNvPr>
          <p:cNvPicPr>
            <a:picLocks noChangeAspect="1"/>
          </p:cNvPicPr>
          <p:nvPr/>
        </p:nvPicPr>
        <p:blipFill>
          <a:blip r:embed="rId3"/>
          <a:stretch>
            <a:fillRect/>
          </a:stretch>
        </p:blipFill>
        <p:spPr>
          <a:xfrm>
            <a:off x="218481" y="865351"/>
            <a:ext cx="8681637" cy="2974916"/>
          </a:xfrm>
          <a:prstGeom prst="rect">
            <a:avLst/>
          </a:prstGeom>
        </p:spPr>
      </p:pic>
      <p:sp>
        <p:nvSpPr>
          <p:cNvPr id="19" name="Rectangle 18">
            <a:extLst>
              <a:ext uri="{FF2B5EF4-FFF2-40B4-BE49-F238E27FC236}">
                <a16:creationId xmlns:a16="http://schemas.microsoft.com/office/drawing/2014/main" id="{45CBA881-89E8-D40C-3402-FE188E772FBF}"/>
              </a:ext>
            </a:extLst>
          </p:cNvPr>
          <p:cNvSpPr/>
          <p:nvPr/>
        </p:nvSpPr>
        <p:spPr>
          <a:xfrm>
            <a:off x="6590508" y="1167879"/>
            <a:ext cx="2229393" cy="1907177"/>
          </a:xfrm>
          <a:prstGeom prst="rect">
            <a:avLst/>
          </a:prstGeom>
          <a:solidFill>
            <a:schemeClr val="bg1"/>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tx1">
                  <a:lumMod val="75000"/>
                  <a:lumOff val="25000"/>
                </a:schemeClr>
              </a:solidFill>
              <a:latin typeface="+mj-lt"/>
              <a:ea typeface="Cambria" panose="02040503050406030204" pitchFamily="18" charset="0"/>
              <a:cs typeface="Cascadia Mono" panose="020B0609020000020004" pitchFamily="49" charset="0"/>
            </a:endParaRPr>
          </a:p>
        </p:txBody>
      </p:sp>
      <p:sp>
        <p:nvSpPr>
          <p:cNvPr id="21" name="Rectangle 20">
            <a:extLst>
              <a:ext uri="{FF2B5EF4-FFF2-40B4-BE49-F238E27FC236}">
                <a16:creationId xmlns:a16="http://schemas.microsoft.com/office/drawing/2014/main" id="{2A83D246-DE43-1C2B-FC39-7CCC886BB3B6}"/>
              </a:ext>
            </a:extLst>
          </p:cNvPr>
          <p:cNvSpPr/>
          <p:nvPr/>
        </p:nvSpPr>
        <p:spPr>
          <a:xfrm>
            <a:off x="3862925" y="1181255"/>
            <a:ext cx="2229393" cy="1907177"/>
          </a:xfrm>
          <a:prstGeom prst="rect">
            <a:avLst/>
          </a:prstGeom>
          <a:solidFill>
            <a:schemeClr val="bg1"/>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tx1">
                  <a:lumMod val="75000"/>
                  <a:lumOff val="25000"/>
                </a:schemeClr>
              </a:solidFill>
              <a:latin typeface="+mj-lt"/>
              <a:ea typeface="Cambria" panose="02040503050406030204" pitchFamily="18" charset="0"/>
              <a:cs typeface="Cascadia Mono" panose="020B0609020000020004" pitchFamily="49" charset="0"/>
            </a:endParaRPr>
          </a:p>
        </p:txBody>
      </p:sp>
      <p:sp>
        <p:nvSpPr>
          <p:cNvPr id="22" name="Rectangle 21">
            <a:extLst>
              <a:ext uri="{FF2B5EF4-FFF2-40B4-BE49-F238E27FC236}">
                <a16:creationId xmlns:a16="http://schemas.microsoft.com/office/drawing/2014/main" id="{64BF2F30-3623-0CBF-5741-40C5051F8A4F}"/>
              </a:ext>
            </a:extLst>
          </p:cNvPr>
          <p:cNvSpPr/>
          <p:nvPr/>
        </p:nvSpPr>
        <p:spPr>
          <a:xfrm>
            <a:off x="1128380" y="1171870"/>
            <a:ext cx="2229393" cy="1907177"/>
          </a:xfrm>
          <a:prstGeom prst="rect">
            <a:avLst/>
          </a:prstGeom>
          <a:solidFill>
            <a:schemeClr val="bg1"/>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tx1">
                  <a:lumMod val="75000"/>
                  <a:lumOff val="25000"/>
                </a:schemeClr>
              </a:solidFill>
              <a:latin typeface="+mj-lt"/>
              <a:ea typeface="Cambria" panose="02040503050406030204" pitchFamily="18" charset="0"/>
              <a:cs typeface="Cascadia Mono" panose="020B0609020000020004" pitchFamily="49" charset="0"/>
            </a:endParaRPr>
          </a:p>
        </p:txBody>
      </p:sp>
      <p:sp>
        <p:nvSpPr>
          <p:cNvPr id="2" name="Title 1">
            <a:extLst>
              <a:ext uri="{FF2B5EF4-FFF2-40B4-BE49-F238E27FC236}">
                <a16:creationId xmlns:a16="http://schemas.microsoft.com/office/drawing/2014/main" id="{42314314-8F0B-9D38-55FE-D93BB9B84B40}"/>
              </a:ext>
            </a:extLst>
          </p:cNvPr>
          <p:cNvSpPr>
            <a:spLocks noGrp="1"/>
          </p:cNvSpPr>
          <p:nvPr>
            <p:ph type="title"/>
          </p:nvPr>
        </p:nvSpPr>
        <p:spPr/>
        <p:txBody>
          <a:bodyPr/>
          <a:lstStyle/>
          <a:p>
            <a:r>
              <a:rPr lang="en-US" dirty="0"/>
              <a:t>Minimum Time to Induce First Bitflip</a:t>
            </a:r>
          </a:p>
        </p:txBody>
      </p:sp>
      <p:pic>
        <p:nvPicPr>
          <p:cNvPr id="5" name="Picture 4">
            <a:extLst>
              <a:ext uri="{FF2B5EF4-FFF2-40B4-BE49-F238E27FC236}">
                <a16:creationId xmlns:a16="http://schemas.microsoft.com/office/drawing/2014/main" id="{5C153028-37C1-3625-27E8-B45004740196}"/>
              </a:ext>
            </a:extLst>
          </p:cNvPr>
          <p:cNvPicPr>
            <a:picLocks noChangeAspect="1"/>
          </p:cNvPicPr>
          <p:nvPr/>
        </p:nvPicPr>
        <p:blipFill>
          <a:blip r:embed="rId3"/>
          <a:stretch>
            <a:fillRect/>
          </a:stretch>
        </p:blipFill>
        <p:spPr>
          <a:xfrm>
            <a:off x="218481" y="865351"/>
            <a:ext cx="8681637" cy="2974916"/>
          </a:xfrm>
          <a:prstGeom prst="rect">
            <a:avLst/>
          </a:prstGeom>
        </p:spPr>
      </p:pic>
      <p:sp>
        <p:nvSpPr>
          <p:cNvPr id="9" name="Right Arrow 8">
            <a:extLst>
              <a:ext uri="{FF2B5EF4-FFF2-40B4-BE49-F238E27FC236}">
                <a16:creationId xmlns:a16="http://schemas.microsoft.com/office/drawing/2014/main" id="{0FDA7636-DEDD-154E-3F55-0EEDFF1A209D}"/>
              </a:ext>
            </a:extLst>
          </p:cNvPr>
          <p:cNvSpPr/>
          <p:nvPr/>
        </p:nvSpPr>
        <p:spPr>
          <a:xfrm rot="3971282">
            <a:off x="927616" y="1980361"/>
            <a:ext cx="1417178" cy="585140"/>
          </a:xfrm>
          <a:prstGeom prst="rightArrow">
            <a:avLst>
              <a:gd name="adj1" fmla="val 47581"/>
              <a:gd name="adj2" fmla="val 50000"/>
            </a:avLst>
          </a:prstGeom>
          <a:solidFill>
            <a:schemeClr val="accent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tx1">
                  <a:lumMod val="75000"/>
                  <a:lumOff val="25000"/>
                </a:schemeClr>
              </a:solidFill>
              <a:latin typeface="+mj-lt"/>
              <a:ea typeface="Cambria" panose="02040503050406030204" pitchFamily="18" charset="0"/>
              <a:cs typeface="Cascadia Mono" panose="020B0609020000020004" pitchFamily="49" charset="0"/>
            </a:endParaRPr>
          </a:p>
        </p:txBody>
      </p:sp>
      <p:sp>
        <p:nvSpPr>
          <p:cNvPr id="10" name="Right Arrow 9">
            <a:extLst>
              <a:ext uri="{FF2B5EF4-FFF2-40B4-BE49-F238E27FC236}">
                <a16:creationId xmlns:a16="http://schemas.microsoft.com/office/drawing/2014/main" id="{0D792E9B-EA39-A27E-3D3A-E022D1B3B6FA}"/>
              </a:ext>
            </a:extLst>
          </p:cNvPr>
          <p:cNvSpPr/>
          <p:nvPr/>
        </p:nvSpPr>
        <p:spPr>
          <a:xfrm rot="2782724">
            <a:off x="4709282" y="2207836"/>
            <a:ext cx="1334152" cy="552467"/>
          </a:xfrm>
          <a:prstGeom prst="rightArrow">
            <a:avLst/>
          </a:prstGeom>
          <a:solidFill>
            <a:schemeClr val="accent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tx1">
                  <a:lumMod val="75000"/>
                  <a:lumOff val="25000"/>
                </a:schemeClr>
              </a:solidFill>
              <a:latin typeface="+mj-lt"/>
              <a:ea typeface="Cambria" panose="02040503050406030204" pitchFamily="18" charset="0"/>
              <a:cs typeface="Cascadia Mono" panose="020B0609020000020004" pitchFamily="49" charset="0"/>
            </a:endParaRPr>
          </a:p>
        </p:txBody>
      </p:sp>
      <p:sp>
        <p:nvSpPr>
          <p:cNvPr id="11" name="TextBox 10">
            <a:extLst>
              <a:ext uri="{FF2B5EF4-FFF2-40B4-BE49-F238E27FC236}">
                <a16:creationId xmlns:a16="http://schemas.microsoft.com/office/drawing/2014/main" id="{4A2B4B4E-8915-F254-ABEE-EAA80ADF84DE}"/>
              </a:ext>
            </a:extLst>
          </p:cNvPr>
          <p:cNvSpPr txBox="1"/>
          <p:nvPr/>
        </p:nvSpPr>
        <p:spPr>
          <a:xfrm>
            <a:off x="8957" y="4048126"/>
            <a:ext cx="9144000" cy="926496"/>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lvl="0" algn="ctr">
              <a:lnSpc>
                <a:spcPct val="90000"/>
              </a:lnSpc>
              <a:spcBef>
                <a:spcPts val="400"/>
              </a:spcBef>
              <a:defRPr/>
            </a:pPr>
            <a:r>
              <a:rPr lang="en-US" sz="2600" b="1" dirty="0">
                <a:solidFill>
                  <a:schemeClr val="accent5"/>
                </a:solidFill>
                <a:latin typeface="+mj-lt"/>
              </a:rPr>
              <a:t>Newer chips </a:t>
            </a:r>
            <a:r>
              <a:rPr lang="en-US" sz="2600" dirty="0">
                <a:solidFill>
                  <a:prstClr val="black"/>
                </a:solidFill>
                <a:latin typeface="+mj-lt"/>
              </a:rPr>
              <a:t>tend to be </a:t>
            </a:r>
            <a:br>
              <a:rPr lang="en-US" sz="2600" dirty="0">
                <a:solidFill>
                  <a:prstClr val="black"/>
                </a:solidFill>
                <a:latin typeface="+mj-lt"/>
              </a:rPr>
            </a:br>
            <a:r>
              <a:rPr lang="en-US" sz="2600" b="1" dirty="0">
                <a:solidFill>
                  <a:schemeClr val="accent5"/>
                </a:solidFill>
                <a:latin typeface="+mj-lt"/>
              </a:rPr>
              <a:t>more vulnerable to </a:t>
            </a:r>
            <a:r>
              <a:rPr lang="en-US" sz="2600" b="1" dirty="0" err="1">
                <a:solidFill>
                  <a:schemeClr val="accent5"/>
                </a:solidFill>
                <a:latin typeface="+mj-lt"/>
              </a:rPr>
              <a:t>ColumnDisturb</a:t>
            </a:r>
            <a:r>
              <a:rPr lang="en-US" sz="2600" b="1" dirty="0">
                <a:solidFill>
                  <a:schemeClr val="accent5"/>
                </a:solidFill>
                <a:latin typeface="+mj-lt"/>
              </a:rPr>
              <a:t> </a:t>
            </a:r>
            <a:r>
              <a:rPr lang="en-US" sz="2600" dirty="0">
                <a:solidFill>
                  <a:prstClr val="black"/>
                </a:solidFill>
                <a:latin typeface="+mj-lt"/>
              </a:rPr>
              <a:t>bitflips</a:t>
            </a:r>
            <a:endParaRPr lang="en-US" sz="2600" dirty="0">
              <a:solidFill>
                <a:srgbClr val="C55910"/>
              </a:solidFill>
              <a:latin typeface="+mj-lt"/>
              <a:ea typeface="Cambria"/>
            </a:endParaRPr>
          </a:p>
        </p:txBody>
      </p:sp>
      <p:sp>
        <p:nvSpPr>
          <p:cNvPr id="12" name="Right Arrow 11">
            <a:extLst>
              <a:ext uri="{FF2B5EF4-FFF2-40B4-BE49-F238E27FC236}">
                <a16:creationId xmlns:a16="http://schemas.microsoft.com/office/drawing/2014/main" id="{8897F31D-C299-0FEA-4BB7-A8B2B0EA04AA}"/>
              </a:ext>
            </a:extLst>
          </p:cNvPr>
          <p:cNvSpPr/>
          <p:nvPr/>
        </p:nvSpPr>
        <p:spPr>
          <a:xfrm rot="1283969">
            <a:off x="2457923" y="2523236"/>
            <a:ext cx="698107" cy="420451"/>
          </a:xfrm>
          <a:prstGeom prst="rightArrow">
            <a:avLst/>
          </a:prstGeom>
          <a:solidFill>
            <a:schemeClr val="accent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tx1">
                  <a:lumMod val="75000"/>
                  <a:lumOff val="25000"/>
                </a:schemeClr>
              </a:solidFill>
              <a:latin typeface="+mj-lt"/>
              <a:ea typeface="Cambria" panose="02040503050406030204" pitchFamily="18" charset="0"/>
              <a:cs typeface="Cascadia Mono" panose="020B0609020000020004" pitchFamily="49" charset="0"/>
            </a:endParaRPr>
          </a:p>
        </p:txBody>
      </p:sp>
      <p:sp>
        <p:nvSpPr>
          <p:cNvPr id="13" name="TextBox 12">
            <a:extLst>
              <a:ext uri="{FF2B5EF4-FFF2-40B4-BE49-F238E27FC236}">
                <a16:creationId xmlns:a16="http://schemas.microsoft.com/office/drawing/2014/main" id="{5AF2A9E7-8AE1-1E52-DFA3-408B9D3890D8}"/>
              </a:ext>
            </a:extLst>
          </p:cNvPr>
          <p:cNvSpPr txBox="1"/>
          <p:nvPr/>
        </p:nvSpPr>
        <p:spPr>
          <a:xfrm rot="3756096">
            <a:off x="1239412" y="2007946"/>
            <a:ext cx="746555" cy="461665"/>
          </a:xfrm>
          <a:prstGeom prst="rect">
            <a:avLst/>
          </a:prstGeom>
          <a:noFill/>
        </p:spPr>
        <p:txBody>
          <a:bodyPr wrap="square" rtlCol="0">
            <a:spAutoFit/>
          </a:bodyPr>
          <a:lstStyle/>
          <a:p>
            <a:pPr algn="ctr"/>
            <a:r>
              <a:rPr lang="en-US" sz="2400" b="1" dirty="0">
                <a:solidFill>
                  <a:schemeClr val="bg1"/>
                </a:solidFill>
              </a:rPr>
              <a:t>5.1x</a:t>
            </a:r>
          </a:p>
        </p:txBody>
      </p:sp>
      <p:sp>
        <p:nvSpPr>
          <p:cNvPr id="14" name="TextBox 13">
            <a:extLst>
              <a:ext uri="{FF2B5EF4-FFF2-40B4-BE49-F238E27FC236}">
                <a16:creationId xmlns:a16="http://schemas.microsoft.com/office/drawing/2014/main" id="{E134C5AF-1BA4-556E-0315-0EBE91062543}"/>
              </a:ext>
            </a:extLst>
          </p:cNvPr>
          <p:cNvSpPr txBox="1"/>
          <p:nvPr/>
        </p:nvSpPr>
        <p:spPr>
          <a:xfrm rot="1181732">
            <a:off x="2358863" y="2504658"/>
            <a:ext cx="746555" cy="400110"/>
          </a:xfrm>
          <a:prstGeom prst="rect">
            <a:avLst/>
          </a:prstGeom>
          <a:noFill/>
        </p:spPr>
        <p:txBody>
          <a:bodyPr wrap="square" rtlCol="0">
            <a:spAutoFit/>
          </a:bodyPr>
          <a:lstStyle/>
          <a:p>
            <a:pPr algn="ctr"/>
            <a:r>
              <a:rPr lang="en-US" sz="2000" b="1" dirty="0">
                <a:solidFill>
                  <a:schemeClr val="bg1"/>
                </a:solidFill>
              </a:rPr>
              <a:t>1.3x</a:t>
            </a:r>
          </a:p>
        </p:txBody>
      </p:sp>
      <p:sp>
        <p:nvSpPr>
          <p:cNvPr id="15" name="TextBox 14">
            <a:extLst>
              <a:ext uri="{FF2B5EF4-FFF2-40B4-BE49-F238E27FC236}">
                <a16:creationId xmlns:a16="http://schemas.microsoft.com/office/drawing/2014/main" id="{33BF416F-D5E4-6FD5-361D-A065FEA85722}"/>
              </a:ext>
            </a:extLst>
          </p:cNvPr>
          <p:cNvSpPr txBox="1"/>
          <p:nvPr/>
        </p:nvSpPr>
        <p:spPr>
          <a:xfrm rot="2290454">
            <a:off x="5003081" y="2253238"/>
            <a:ext cx="746555" cy="461665"/>
          </a:xfrm>
          <a:prstGeom prst="rect">
            <a:avLst/>
          </a:prstGeom>
          <a:noFill/>
        </p:spPr>
        <p:txBody>
          <a:bodyPr wrap="square" rtlCol="0">
            <a:spAutoFit/>
          </a:bodyPr>
          <a:lstStyle/>
          <a:p>
            <a:pPr algn="ctr"/>
            <a:r>
              <a:rPr lang="en-US" sz="2400" b="1" dirty="0">
                <a:solidFill>
                  <a:schemeClr val="bg1"/>
                </a:solidFill>
              </a:rPr>
              <a:t>3x</a:t>
            </a:r>
          </a:p>
        </p:txBody>
      </p:sp>
      <p:sp>
        <p:nvSpPr>
          <p:cNvPr id="16" name="Right Arrow 15">
            <a:extLst>
              <a:ext uri="{FF2B5EF4-FFF2-40B4-BE49-F238E27FC236}">
                <a16:creationId xmlns:a16="http://schemas.microsoft.com/office/drawing/2014/main" id="{ABAE0D02-0BC9-D057-CC0C-0D223EDFB845}"/>
              </a:ext>
            </a:extLst>
          </p:cNvPr>
          <p:cNvSpPr/>
          <p:nvPr/>
        </p:nvSpPr>
        <p:spPr>
          <a:xfrm rot="1502141">
            <a:off x="6851930" y="2359589"/>
            <a:ext cx="1704423" cy="552467"/>
          </a:xfrm>
          <a:prstGeom prst="rightArrow">
            <a:avLst/>
          </a:prstGeom>
          <a:solidFill>
            <a:schemeClr val="accent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tx1">
                  <a:lumMod val="75000"/>
                  <a:lumOff val="25000"/>
                </a:schemeClr>
              </a:solidFill>
              <a:latin typeface="+mj-lt"/>
              <a:ea typeface="Cambria" panose="02040503050406030204" pitchFamily="18" charset="0"/>
              <a:cs typeface="Cascadia Mono" panose="020B0609020000020004" pitchFamily="49" charset="0"/>
            </a:endParaRPr>
          </a:p>
        </p:txBody>
      </p:sp>
      <p:sp>
        <p:nvSpPr>
          <p:cNvPr id="17" name="TextBox 16">
            <a:extLst>
              <a:ext uri="{FF2B5EF4-FFF2-40B4-BE49-F238E27FC236}">
                <a16:creationId xmlns:a16="http://schemas.microsoft.com/office/drawing/2014/main" id="{AFF81D7C-077B-2805-56D0-D309459D8513}"/>
              </a:ext>
            </a:extLst>
          </p:cNvPr>
          <p:cNvSpPr txBox="1"/>
          <p:nvPr/>
        </p:nvSpPr>
        <p:spPr>
          <a:xfrm rot="1535687">
            <a:off x="7227253" y="2387035"/>
            <a:ext cx="892670" cy="461665"/>
          </a:xfrm>
          <a:prstGeom prst="rect">
            <a:avLst/>
          </a:prstGeom>
          <a:noFill/>
        </p:spPr>
        <p:txBody>
          <a:bodyPr wrap="square" rtlCol="0">
            <a:spAutoFit/>
          </a:bodyPr>
          <a:lstStyle/>
          <a:p>
            <a:pPr algn="ctr"/>
            <a:r>
              <a:rPr lang="en-US" sz="2400" b="1" dirty="0">
                <a:solidFill>
                  <a:schemeClr val="bg1"/>
                </a:solidFill>
              </a:rPr>
              <a:t>2.5x</a:t>
            </a:r>
          </a:p>
        </p:txBody>
      </p:sp>
      <p:sp>
        <p:nvSpPr>
          <p:cNvPr id="18" name="TextBox 17">
            <a:extLst>
              <a:ext uri="{FF2B5EF4-FFF2-40B4-BE49-F238E27FC236}">
                <a16:creationId xmlns:a16="http://schemas.microsoft.com/office/drawing/2014/main" id="{6C8B61AF-1E30-CF75-3826-C8FF18D33A10}"/>
              </a:ext>
            </a:extLst>
          </p:cNvPr>
          <p:cNvSpPr txBox="1"/>
          <p:nvPr/>
        </p:nvSpPr>
        <p:spPr>
          <a:xfrm>
            <a:off x="8957" y="5354511"/>
            <a:ext cx="9144000" cy="926496"/>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lvl="0" algn="ctr">
              <a:lnSpc>
                <a:spcPct val="90000"/>
              </a:lnSpc>
              <a:spcBef>
                <a:spcPts val="400"/>
              </a:spcBef>
              <a:defRPr/>
            </a:pPr>
            <a:r>
              <a:rPr lang="en-US" sz="2600" dirty="0">
                <a:solidFill>
                  <a:prstClr val="black"/>
                </a:solidFill>
                <a:latin typeface="+mj-lt"/>
              </a:rPr>
              <a:t>This trend is </a:t>
            </a:r>
            <a:r>
              <a:rPr lang="en-US" sz="2600" b="1" dirty="0">
                <a:solidFill>
                  <a:schemeClr val="accent5"/>
                </a:solidFill>
                <a:latin typeface="+mj-lt"/>
              </a:rPr>
              <a:t>consistent across all tested manufacturers</a:t>
            </a:r>
            <a:endParaRPr lang="en-US" sz="2600" dirty="0">
              <a:solidFill>
                <a:schemeClr val="accent5"/>
              </a:solidFill>
              <a:latin typeface="+mj-lt"/>
              <a:ea typeface="Cambria"/>
            </a:endParaRPr>
          </a:p>
        </p:txBody>
      </p:sp>
    </p:spTree>
    <p:extLst>
      <p:ext uri="{BB962C8B-B14F-4D97-AF65-F5344CB8AC3E}">
        <p14:creationId xmlns:p14="http://schemas.microsoft.com/office/powerpoint/2010/main" val="4072067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nodeType="withEffect">
                                  <p:stCondLst>
                                    <p:cond delay="0"/>
                                  </p:stCondLst>
                                  <p:childTnLst>
                                    <p:set>
                                      <p:cBhvr>
                                        <p:cTn id="6" dur="1" fill="hold">
                                          <p:stCondLst>
                                            <p:cond delay="0"/>
                                          </p:stCondLst>
                                        </p:cTn>
                                        <p:tgtEl>
                                          <p:spTgt spid="5"/>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22"/>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childTnLst>
                          </p:cTn>
                        </p:par>
                        <p:par>
                          <p:cTn id="19" fill="hold">
                            <p:stCondLst>
                              <p:cond delay="500"/>
                            </p:stCondLst>
                            <p:childTnLst>
                              <p:par>
                                <p:cTn id="20" presetID="10" presetClass="entr" presetSubtype="0" fill="hold" grpId="0" nodeType="after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par>
                          <p:cTn id="23" fill="hold">
                            <p:stCondLst>
                              <p:cond delay="1000"/>
                            </p:stCondLst>
                            <p:childTnLst>
                              <p:par>
                                <p:cTn id="24" presetID="10" presetClass="entr" presetSubtype="0"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grpId="0" nodeType="clickEffect">
                                  <p:stCondLst>
                                    <p:cond delay="0"/>
                                  </p:stCondLst>
                                  <p:childTnLst>
                                    <p:set>
                                      <p:cBhvr>
                                        <p:cTn id="34" dur="1" fill="hold">
                                          <p:stCondLst>
                                            <p:cond delay="0"/>
                                          </p:stCondLst>
                                        </p:cTn>
                                        <p:tgtEl>
                                          <p:spTgt spid="21"/>
                                        </p:tgtEl>
                                        <p:attrNameLst>
                                          <p:attrName>style.visibility</p:attrName>
                                        </p:attrNameLst>
                                      </p:cBhvr>
                                      <p:to>
                                        <p:strVal val="hidden"/>
                                      </p:to>
                                    </p:set>
                                  </p:childTnLst>
                                </p:cTn>
                              </p:par>
                              <p:par>
                                <p:cTn id="35" presetID="1" presetClass="exit" presetSubtype="0" fill="hold" grpId="0" nodeType="withEffect">
                                  <p:stCondLst>
                                    <p:cond delay="0"/>
                                  </p:stCondLst>
                                  <p:childTnLst>
                                    <p:set>
                                      <p:cBhvr>
                                        <p:cTn id="36" dur="1" fill="hold">
                                          <p:stCondLst>
                                            <p:cond delay="0"/>
                                          </p:stCondLst>
                                        </p:cTn>
                                        <p:tgtEl>
                                          <p:spTgt spid="19"/>
                                        </p:tgtEl>
                                        <p:attrNameLst>
                                          <p:attrName>style.visibility</p:attrName>
                                        </p:attrNameLst>
                                      </p:cBhvr>
                                      <p:to>
                                        <p:strVal val="hidden"/>
                                      </p:to>
                                    </p:se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fade">
                                      <p:cBhvr>
                                        <p:cTn id="41" dur="500"/>
                                        <p:tgtEl>
                                          <p:spTgt spid="15"/>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fade">
                                      <p:cBhvr>
                                        <p:cTn id="44" dur="500"/>
                                        <p:tgtEl>
                                          <p:spTgt spid="10"/>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fade">
                                      <p:cBhvr>
                                        <p:cTn id="47" dur="500"/>
                                        <p:tgtEl>
                                          <p:spTgt spid="17"/>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fade">
                                      <p:cBhvr>
                                        <p:cTn id="50" dur="500"/>
                                        <p:tgtEl>
                                          <p:spTgt spid="16"/>
                                        </p:tgtEl>
                                      </p:cBhvr>
                                    </p:animEffect>
                                  </p:childTnLst>
                                </p:cTn>
                              </p:par>
                            </p:childTnLst>
                          </p:cTn>
                        </p:par>
                        <p:par>
                          <p:cTn id="51" fill="hold">
                            <p:stCondLst>
                              <p:cond delay="500"/>
                            </p:stCondLst>
                            <p:childTnLst>
                              <p:par>
                                <p:cTn id="52" presetID="1" presetClass="entr" presetSubtype="0" fill="hold" grpId="0" nodeType="afterEffect">
                                  <p:stCondLst>
                                    <p:cond delay="0"/>
                                  </p:stCondLst>
                                  <p:childTnLst>
                                    <p:set>
                                      <p:cBhvr>
                                        <p:cTn id="53"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1" grpId="0" animBg="1"/>
      <p:bldP spid="22" grpId="0" animBg="1"/>
      <p:bldP spid="9" grpId="0" animBg="1"/>
      <p:bldP spid="10" grpId="0" animBg="1"/>
      <p:bldP spid="11" grpId="0" animBg="1"/>
      <p:bldP spid="12" grpId="0" animBg="1"/>
      <p:bldP spid="13" grpId="0"/>
      <p:bldP spid="14" grpId="0"/>
      <p:bldP spid="15" grpId="0"/>
      <p:bldP spid="16" grpId="0" animBg="1"/>
      <p:bldP spid="17" grpId="0"/>
      <p:bldP spid="18"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38106F-244E-FB86-1E66-618AAA1849B0}"/>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184923D5-2A88-54AA-AED1-7747FE9DEF30}"/>
              </a:ext>
            </a:extLst>
          </p:cNvPr>
          <p:cNvPicPr>
            <a:picLocks noChangeAspect="1"/>
          </p:cNvPicPr>
          <p:nvPr/>
        </p:nvPicPr>
        <p:blipFill>
          <a:blip r:embed="rId3"/>
          <a:stretch>
            <a:fillRect/>
          </a:stretch>
        </p:blipFill>
        <p:spPr>
          <a:xfrm>
            <a:off x="218481" y="865351"/>
            <a:ext cx="8681637" cy="2974916"/>
          </a:xfrm>
          <a:prstGeom prst="rect">
            <a:avLst/>
          </a:prstGeom>
        </p:spPr>
      </p:pic>
      <p:sp>
        <p:nvSpPr>
          <p:cNvPr id="2" name="Title 1">
            <a:extLst>
              <a:ext uri="{FF2B5EF4-FFF2-40B4-BE49-F238E27FC236}">
                <a16:creationId xmlns:a16="http://schemas.microsoft.com/office/drawing/2014/main" id="{56DE6352-585C-3600-8935-FDE86224D64E}"/>
              </a:ext>
            </a:extLst>
          </p:cNvPr>
          <p:cNvSpPr>
            <a:spLocks noGrp="1"/>
          </p:cNvSpPr>
          <p:nvPr>
            <p:ph type="title"/>
          </p:nvPr>
        </p:nvSpPr>
        <p:spPr/>
        <p:txBody>
          <a:bodyPr/>
          <a:lstStyle/>
          <a:p>
            <a:r>
              <a:rPr lang="en-US" dirty="0"/>
              <a:t>Minimum Time to Induce First Bitflip</a:t>
            </a:r>
          </a:p>
        </p:txBody>
      </p:sp>
      <p:sp>
        <p:nvSpPr>
          <p:cNvPr id="3" name="TextBox 2">
            <a:extLst>
              <a:ext uri="{FF2B5EF4-FFF2-40B4-BE49-F238E27FC236}">
                <a16:creationId xmlns:a16="http://schemas.microsoft.com/office/drawing/2014/main" id="{02114801-1880-1C7E-790E-E9304F7E8E37}"/>
              </a:ext>
            </a:extLst>
          </p:cNvPr>
          <p:cNvSpPr txBox="1"/>
          <p:nvPr/>
        </p:nvSpPr>
        <p:spPr>
          <a:xfrm>
            <a:off x="-1" y="4467498"/>
            <a:ext cx="9144000" cy="1402079"/>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lvl="0" algn="ctr">
              <a:lnSpc>
                <a:spcPct val="90000"/>
              </a:lnSpc>
              <a:spcBef>
                <a:spcPts val="400"/>
              </a:spcBef>
              <a:defRPr/>
            </a:pPr>
            <a:r>
              <a:rPr lang="en-US" sz="2600" dirty="0">
                <a:solidFill>
                  <a:prstClr val="black"/>
                </a:solidFill>
                <a:latin typeface="+mj-lt"/>
              </a:rPr>
              <a:t>Some </a:t>
            </a:r>
            <a:r>
              <a:rPr lang="en-US" sz="2600" b="1" dirty="0">
                <a:solidFill>
                  <a:schemeClr val="accent5"/>
                </a:solidFill>
                <a:latin typeface="+mj-lt"/>
              </a:rPr>
              <a:t>real DRAM chips </a:t>
            </a:r>
            <a:r>
              <a:rPr lang="en-US" sz="2600" dirty="0">
                <a:solidFill>
                  <a:prstClr val="black"/>
                </a:solidFill>
                <a:latin typeface="+mj-lt"/>
              </a:rPr>
              <a:t>experience </a:t>
            </a:r>
            <a:r>
              <a:rPr lang="en-US" sz="2600" dirty="0" err="1">
                <a:solidFill>
                  <a:prstClr val="black"/>
                </a:solidFill>
                <a:latin typeface="+mj-lt"/>
              </a:rPr>
              <a:t>ColumnDisturb</a:t>
            </a:r>
            <a:r>
              <a:rPr lang="en-US" sz="2600" dirty="0">
                <a:solidFill>
                  <a:prstClr val="black"/>
                </a:solidFill>
                <a:latin typeface="+mj-lt"/>
              </a:rPr>
              <a:t> bitflips </a:t>
            </a:r>
            <a:br>
              <a:rPr lang="en-US" sz="2600" dirty="0">
                <a:solidFill>
                  <a:prstClr val="black"/>
                </a:solidFill>
                <a:latin typeface="+mj-lt"/>
              </a:rPr>
            </a:br>
            <a:r>
              <a:rPr lang="en-US" sz="2600" b="1" dirty="0">
                <a:solidFill>
                  <a:schemeClr val="accent5"/>
                </a:solidFill>
                <a:latin typeface="+mj-lt"/>
              </a:rPr>
              <a:t>within the nominal refresh window (64ms) </a:t>
            </a:r>
            <a:br>
              <a:rPr lang="en-US" sz="2600" b="1" dirty="0">
                <a:solidFill>
                  <a:prstClr val="black"/>
                </a:solidFill>
                <a:latin typeface="+mj-lt"/>
              </a:rPr>
            </a:br>
            <a:r>
              <a:rPr lang="en-US" sz="2600" b="1" dirty="0">
                <a:solidFill>
                  <a:schemeClr val="accent5"/>
                </a:solidFill>
                <a:latin typeface="+mj-lt"/>
              </a:rPr>
              <a:t>under nominal operating conditions</a:t>
            </a:r>
            <a:endParaRPr lang="en-US" sz="2600" b="1" dirty="0">
              <a:solidFill>
                <a:schemeClr val="accent5"/>
              </a:solidFill>
              <a:latin typeface="+mj-lt"/>
              <a:ea typeface="Cambria"/>
            </a:endParaRPr>
          </a:p>
        </p:txBody>
      </p:sp>
      <p:sp>
        <p:nvSpPr>
          <p:cNvPr id="12" name="Rectangle 11">
            <a:extLst>
              <a:ext uri="{FF2B5EF4-FFF2-40B4-BE49-F238E27FC236}">
                <a16:creationId xmlns:a16="http://schemas.microsoft.com/office/drawing/2014/main" id="{BA6AE260-92D2-B21A-FD21-FAAD8A4C3EF0}"/>
              </a:ext>
            </a:extLst>
          </p:cNvPr>
          <p:cNvSpPr/>
          <p:nvPr/>
        </p:nvSpPr>
        <p:spPr>
          <a:xfrm>
            <a:off x="683624" y="1158239"/>
            <a:ext cx="8120742" cy="1733005"/>
          </a:xfrm>
          <a:prstGeom prst="rect">
            <a:avLst/>
          </a:prstGeom>
          <a:solidFill>
            <a:schemeClr val="bg1">
              <a:alpha val="58462"/>
            </a:schemeClr>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tx1">
                  <a:lumMod val="75000"/>
                  <a:lumOff val="25000"/>
                </a:schemeClr>
              </a:solidFill>
              <a:latin typeface="+mj-lt"/>
              <a:ea typeface="Cambria" panose="02040503050406030204" pitchFamily="18" charset="0"/>
              <a:cs typeface="Cascadia Mono" panose="020B0609020000020004" pitchFamily="49" charset="0"/>
            </a:endParaRPr>
          </a:p>
        </p:txBody>
      </p:sp>
      <p:sp>
        <p:nvSpPr>
          <p:cNvPr id="5" name="Oval 4">
            <a:extLst>
              <a:ext uri="{FF2B5EF4-FFF2-40B4-BE49-F238E27FC236}">
                <a16:creationId xmlns:a16="http://schemas.microsoft.com/office/drawing/2014/main" id="{0C80F70C-FB6D-FA63-C91D-4D04E930347C}"/>
              </a:ext>
            </a:extLst>
          </p:cNvPr>
          <p:cNvSpPr/>
          <p:nvPr/>
        </p:nvSpPr>
        <p:spPr>
          <a:xfrm>
            <a:off x="3378201" y="2877111"/>
            <a:ext cx="457200" cy="299248"/>
          </a:xfrm>
          <a:prstGeom prst="ellipse">
            <a:avLst/>
          </a:prstGeom>
          <a:noFill/>
          <a:ln w="762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tx1">
                  <a:lumMod val="75000"/>
                  <a:lumOff val="25000"/>
                </a:schemeClr>
              </a:solidFill>
              <a:latin typeface="+mj-lt"/>
              <a:ea typeface="Cambria" panose="02040503050406030204" pitchFamily="18" charset="0"/>
              <a:cs typeface="Cascadia Mono" panose="020B0609020000020004" pitchFamily="49" charset="0"/>
            </a:endParaRPr>
          </a:p>
        </p:txBody>
      </p:sp>
      <p:sp>
        <p:nvSpPr>
          <p:cNvPr id="6" name="Rectangle 5">
            <a:extLst>
              <a:ext uri="{FF2B5EF4-FFF2-40B4-BE49-F238E27FC236}">
                <a16:creationId xmlns:a16="http://schemas.microsoft.com/office/drawing/2014/main" id="{FF1B3EF2-C7EF-A651-9731-6088BCEBEAF2}"/>
              </a:ext>
            </a:extLst>
          </p:cNvPr>
          <p:cNvSpPr/>
          <p:nvPr/>
        </p:nvSpPr>
        <p:spPr>
          <a:xfrm rot="5400000">
            <a:off x="4679346" y="2115940"/>
            <a:ext cx="2372604" cy="457201"/>
          </a:xfrm>
          <a:prstGeom prst="rect">
            <a:avLst/>
          </a:prstGeom>
          <a:noFill/>
          <a:ln w="762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tx1">
                  <a:lumMod val="75000"/>
                  <a:lumOff val="25000"/>
                </a:schemeClr>
              </a:solidFill>
              <a:latin typeface="+mj-lt"/>
              <a:ea typeface="Cambria" panose="02040503050406030204" pitchFamily="18" charset="0"/>
              <a:cs typeface="Cascadia Mono" panose="020B0609020000020004" pitchFamily="49" charset="0"/>
            </a:endParaRPr>
          </a:p>
        </p:txBody>
      </p:sp>
    </p:spTree>
    <p:extLst>
      <p:ext uri="{BB962C8B-B14F-4D97-AF65-F5344CB8AC3E}">
        <p14:creationId xmlns:p14="http://schemas.microsoft.com/office/powerpoint/2010/main" val="2413605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par>
                          <p:cTn id="7" fill="hold">
                            <p:stCondLst>
                              <p:cond delay="0"/>
                            </p:stCondLst>
                            <p:childTnLst>
                              <p:par>
                                <p:cTn id="8" presetID="10" presetClass="entr" presetSubtype="0" fill="hold" grpId="0" nodeType="after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2" grpId="0" animBg="1"/>
      <p:bldP spid="5" grpId="0" animBg="1"/>
      <p:bldP spid="6"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2E50B6-A54F-AE1F-D888-C1BF82C61F0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2B38ABC-FCD3-C12D-EE5E-20FD85731422}"/>
              </a:ext>
            </a:extLst>
          </p:cNvPr>
          <p:cNvSpPr>
            <a:spLocks noGrp="1"/>
          </p:cNvSpPr>
          <p:nvPr>
            <p:ph type="title"/>
          </p:nvPr>
        </p:nvSpPr>
        <p:spPr/>
        <p:txBody>
          <a:bodyPr/>
          <a:lstStyle/>
          <a:p>
            <a:r>
              <a:rPr lang="en-US" sz="2800" dirty="0"/>
              <a:t>Key Takeaways from Major Characterization Experiments</a:t>
            </a:r>
          </a:p>
        </p:txBody>
      </p:sp>
      <p:grpSp>
        <p:nvGrpSpPr>
          <p:cNvPr id="4" name="Group 3">
            <a:extLst>
              <a:ext uri="{FF2B5EF4-FFF2-40B4-BE49-F238E27FC236}">
                <a16:creationId xmlns:a16="http://schemas.microsoft.com/office/drawing/2014/main" id="{A8C34E1F-4DED-4BF8-491B-832222D3300C}"/>
              </a:ext>
            </a:extLst>
          </p:cNvPr>
          <p:cNvGrpSpPr/>
          <p:nvPr/>
        </p:nvGrpSpPr>
        <p:grpSpPr>
          <a:xfrm>
            <a:off x="234445" y="821107"/>
            <a:ext cx="8647804" cy="1097280"/>
            <a:chOff x="248098" y="2185542"/>
            <a:chExt cx="8647804" cy="2146136"/>
          </a:xfrm>
        </p:grpSpPr>
        <p:sp>
          <p:nvSpPr>
            <p:cNvPr id="5" name="Rounded Rectangle 4">
              <a:extLst>
                <a:ext uri="{FF2B5EF4-FFF2-40B4-BE49-F238E27FC236}">
                  <a16:creationId xmlns:a16="http://schemas.microsoft.com/office/drawing/2014/main" id="{7E840658-F709-0110-178D-1871CC9F18BC}"/>
                </a:ext>
              </a:extLst>
            </p:cNvPr>
            <p:cNvSpPr/>
            <p:nvPr/>
          </p:nvSpPr>
          <p:spPr>
            <a:xfrm>
              <a:off x="248098" y="2185542"/>
              <a:ext cx="8647804" cy="2146136"/>
            </a:xfrm>
            <a:prstGeom prst="roundRect">
              <a:avLst>
                <a:gd name="adj" fmla="val 3533"/>
              </a:avLst>
            </a:prstGeom>
            <a:solidFill>
              <a:schemeClr val="accent6"/>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dirty="0">
                <a:ln>
                  <a:noFill/>
                </a:ln>
                <a:solidFill>
                  <a:prstClr val="white"/>
                </a:solidFill>
                <a:effectLst/>
                <a:uLnTx/>
                <a:uFillTx/>
                <a:latin typeface="+mj-lt"/>
                <a:cs typeface="Quire Sans" panose="020B0502040400020003" pitchFamily="34" charset="0"/>
              </a:endParaRPr>
            </a:p>
          </p:txBody>
        </p:sp>
        <p:sp>
          <p:nvSpPr>
            <p:cNvPr id="6" name="Rectangle 5">
              <a:extLst>
                <a:ext uri="{FF2B5EF4-FFF2-40B4-BE49-F238E27FC236}">
                  <a16:creationId xmlns:a16="http://schemas.microsoft.com/office/drawing/2014/main" id="{8307E746-7AED-568F-0E2B-BA96D35F10AE}"/>
                </a:ext>
              </a:extLst>
            </p:cNvPr>
            <p:cNvSpPr/>
            <p:nvPr/>
          </p:nvSpPr>
          <p:spPr>
            <a:xfrm>
              <a:off x="318574" y="3004303"/>
              <a:ext cx="8497318" cy="1216005"/>
            </a:xfrm>
            <a:prstGeom prst="rect">
              <a:avLst/>
            </a:prstGeom>
            <a:solidFill>
              <a:schemeClr val="bg1"/>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err="1">
                  <a:ln>
                    <a:noFill/>
                  </a:ln>
                  <a:solidFill>
                    <a:schemeClr val="tx1"/>
                  </a:solidFill>
                  <a:effectLst/>
                  <a:uLnTx/>
                  <a:uFillTx/>
                  <a:latin typeface="+mj-lt"/>
                  <a:cs typeface="Quire Sans" panose="020B0502040400020003" pitchFamily="34" charset="0"/>
                </a:rPr>
                <a:t>ColumnDisturb</a:t>
              </a:r>
              <a:r>
                <a:rPr kumimoji="0" lang="en-US" sz="2200" b="0" i="0" u="none" strike="noStrike" kern="1200" cap="none" spc="0" normalizeH="0" baseline="0" noProof="0" dirty="0">
                  <a:ln>
                    <a:noFill/>
                  </a:ln>
                  <a:solidFill>
                    <a:schemeClr val="tx1"/>
                  </a:solidFill>
                  <a:effectLst/>
                  <a:uLnTx/>
                  <a:uFillTx/>
                  <a:latin typeface="+mj-lt"/>
                  <a:cs typeface="Quire Sans" panose="020B0502040400020003" pitchFamily="34" charset="0"/>
                </a:rPr>
                <a:t> is a </a:t>
              </a:r>
              <a:r>
                <a:rPr kumimoji="0" lang="en-US" sz="2200" b="1" i="0" u="none" strike="noStrike" kern="1200" cap="none" spc="0" normalizeH="0" baseline="0" noProof="0" dirty="0">
                  <a:ln>
                    <a:noFill/>
                  </a:ln>
                  <a:solidFill>
                    <a:schemeClr val="accent6"/>
                  </a:solidFill>
                  <a:effectLst/>
                  <a:uLnTx/>
                  <a:uFillTx/>
                  <a:latin typeface="+mj-lt"/>
                  <a:cs typeface="Quire Sans" panose="020B0502040400020003" pitchFamily="34" charset="0"/>
                </a:rPr>
                <a:t>widespread read disturbance phenomenon </a:t>
              </a:r>
              <a:r>
                <a:rPr kumimoji="0" lang="en-US" sz="2200" b="0" i="0" u="none" strike="noStrike" kern="1200" cap="none" spc="0" normalizeH="0" baseline="0" noProof="0" dirty="0">
                  <a:ln>
                    <a:noFill/>
                  </a:ln>
                  <a:solidFill>
                    <a:schemeClr val="tx1"/>
                  </a:solidFill>
                  <a:effectLst/>
                  <a:uLnTx/>
                  <a:uFillTx/>
                  <a:latin typeface="+mj-lt"/>
                  <a:cs typeface="Quire Sans" panose="020B0502040400020003" pitchFamily="34" charset="0"/>
                </a:rPr>
                <a:t>and </a:t>
              </a:r>
              <a:r>
                <a:rPr kumimoji="0" lang="en-US" sz="2200" b="1" i="0" u="none" strike="noStrike" kern="1200" cap="none" spc="0" normalizeH="0" baseline="0" noProof="0" dirty="0">
                  <a:ln>
                    <a:noFill/>
                  </a:ln>
                  <a:solidFill>
                    <a:schemeClr val="accent6"/>
                  </a:solidFill>
                  <a:effectLst/>
                  <a:uLnTx/>
                  <a:uFillTx/>
                  <a:latin typeface="+mj-lt"/>
                  <a:cs typeface="Quire Sans" panose="020B0502040400020003" pitchFamily="34" charset="0"/>
                </a:rPr>
                <a:t>becomes worse </a:t>
              </a:r>
              <a:r>
                <a:rPr kumimoji="0" lang="en-US" sz="2200" b="0" i="0" u="none" strike="noStrike" kern="1200" cap="none" spc="0" normalizeH="0" baseline="0" noProof="0" dirty="0">
                  <a:ln>
                    <a:noFill/>
                  </a:ln>
                  <a:solidFill>
                    <a:schemeClr val="tx1"/>
                  </a:solidFill>
                  <a:effectLst/>
                  <a:uLnTx/>
                  <a:uFillTx/>
                  <a:latin typeface="+mj-lt"/>
                  <a:cs typeface="Quire Sans" panose="020B0502040400020003" pitchFamily="34" charset="0"/>
                </a:rPr>
                <a:t>as DRAM technology </a:t>
              </a:r>
              <a:r>
                <a:rPr kumimoji="0" lang="en-US" sz="2200" b="1" i="0" u="none" strike="noStrike" kern="1200" cap="none" spc="0" normalizeH="0" baseline="0" noProof="0" dirty="0">
                  <a:ln>
                    <a:noFill/>
                  </a:ln>
                  <a:solidFill>
                    <a:schemeClr val="accent6"/>
                  </a:solidFill>
                  <a:effectLst/>
                  <a:uLnTx/>
                  <a:uFillTx/>
                  <a:latin typeface="+mj-lt"/>
                  <a:cs typeface="Quire Sans" panose="020B0502040400020003" pitchFamily="34" charset="0"/>
                </a:rPr>
                <a:t>scales down to smaller </a:t>
              </a:r>
              <a:r>
                <a:rPr kumimoji="0" lang="en-US" sz="2200" b="0" i="0" u="none" strike="noStrike" kern="1200" cap="none" spc="0" normalizeH="0" baseline="0" noProof="0" dirty="0">
                  <a:ln>
                    <a:noFill/>
                  </a:ln>
                  <a:solidFill>
                    <a:schemeClr val="tx1"/>
                  </a:solidFill>
                  <a:effectLst/>
                  <a:uLnTx/>
                  <a:uFillTx/>
                  <a:latin typeface="+mj-lt"/>
                  <a:cs typeface="Quire Sans" panose="020B0502040400020003" pitchFamily="34" charset="0"/>
                </a:rPr>
                <a:t>node sizes</a:t>
              </a:r>
              <a:endParaRPr kumimoji="0" lang="en-US" sz="2200" b="0" i="0" u="none" strike="noStrike" kern="1200" cap="none" spc="0" normalizeH="0" baseline="0" noProof="0" dirty="0">
                <a:ln>
                  <a:noFill/>
                </a:ln>
                <a:solidFill>
                  <a:srgbClr val="C00000"/>
                </a:solidFill>
                <a:effectLst/>
                <a:uLnTx/>
                <a:uFillTx/>
                <a:latin typeface="+mj-lt"/>
                <a:cs typeface="Quire Sans" panose="020B0502040400020003" pitchFamily="34" charset="0"/>
              </a:endParaRPr>
            </a:p>
          </p:txBody>
        </p:sp>
        <p:sp>
          <p:nvSpPr>
            <p:cNvPr id="7" name="TextBox 6">
              <a:extLst>
                <a:ext uri="{FF2B5EF4-FFF2-40B4-BE49-F238E27FC236}">
                  <a16:creationId xmlns:a16="http://schemas.microsoft.com/office/drawing/2014/main" id="{5171539D-2CAE-DEEB-5D0A-8CDB1CBB88A6}"/>
                </a:ext>
              </a:extLst>
            </p:cNvPr>
            <p:cNvSpPr txBox="1"/>
            <p:nvPr/>
          </p:nvSpPr>
          <p:spPr>
            <a:xfrm>
              <a:off x="371466" y="2185544"/>
              <a:ext cx="8382000" cy="818758"/>
            </a:xfrm>
            <a:prstGeom prst="rect">
              <a:avLst/>
            </a:prstGeom>
            <a:solidFill>
              <a:schemeClr val="accent6"/>
            </a:solidFill>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mj-lt"/>
                  <a:cs typeface="Quire Sans" panose="020B0502040400020003" pitchFamily="34" charset="0"/>
                </a:rPr>
                <a:t>Takeaway 1</a:t>
              </a:r>
            </a:p>
          </p:txBody>
        </p:sp>
      </p:grpSp>
      <p:grpSp>
        <p:nvGrpSpPr>
          <p:cNvPr id="16" name="Group 15">
            <a:extLst>
              <a:ext uri="{FF2B5EF4-FFF2-40B4-BE49-F238E27FC236}">
                <a16:creationId xmlns:a16="http://schemas.microsoft.com/office/drawing/2014/main" id="{36BCE9C1-507E-45F9-5618-6E6CFA851B5D}"/>
              </a:ext>
            </a:extLst>
          </p:cNvPr>
          <p:cNvGrpSpPr/>
          <p:nvPr/>
        </p:nvGrpSpPr>
        <p:grpSpPr>
          <a:xfrm>
            <a:off x="234445" y="1965508"/>
            <a:ext cx="8647804" cy="1097280"/>
            <a:chOff x="248098" y="2185542"/>
            <a:chExt cx="8647804" cy="2146136"/>
          </a:xfrm>
        </p:grpSpPr>
        <p:sp>
          <p:nvSpPr>
            <p:cNvPr id="17" name="Rounded Rectangle 16">
              <a:extLst>
                <a:ext uri="{FF2B5EF4-FFF2-40B4-BE49-F238E27FC236}">
                  <a16:creationId xmlns:a16="http://schemas.microsoft.com/office/drawing/2014/main" id="{3BCCEECE-3BEB-925A-DF9B-841D39A58709}"/>
                </a:ext>
              </a:extLst>
            </p:cNvPr>
            <p:cNvSpPr/>
            <p:nvPr/>
          </p:nvSpPr>
          <p:spPr>
            <a:xfrm>
              <a:off x="248098" y="2185542"/>
              <a:ext cx="8647804" cy="2146136"/>
            </a:xfrm>
            <a:prstGeom prst="roundRect">
              <a:avLst>
                <a:gd name="adj" fmla="val 3533"/>
              </a:avLst>
            </a:prstGeom>
            <a:solidFill>
              <a:schemeClr val="accent2"/>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dirty="0">
                <a:ln>
                  <a:noFill/>
                </a:ln>
                <a:solidFill>
                  <a:prstClr val="white"/>
                </a:solidFill>
                <a:effectLst/>
                <a:uLnTx/>
                <a:uFillTx/>
                <a:latin typeface="+mj-lt"/>
                <a:cs typeface="Quire Sans" panose="020B0502040400020003" pitchFamily="34" charset="0"/>
              </a:endParaRPr>
            </a:p>
          </p:txBody>
        </p:sp>
        <p:sp>
          <p:nvSpPr>
            <p:cNvPr id="18" name="Rectangle 17">
              <a:extLst>
                <a:ext uri="{FF2B5EF4-FFF2-40B4-BE49-F238E27FC236}">
                  <a16:creationId xmlns:a16="http://schemas.microsoft.com/office/drawing/2014/main" id="{DF662419-DDB9-7CAE-5D62-A68631CD6795}"/>
                </a:ext>
              </a:extLst>
            </p:cNvPr>
            <p:cNvSpPr/>
            <p:nvPr/>
          </p:nvSpPr>
          <p:spPr>
            <a:xfrm>
              <a:off x="318574" y="3004303"/>
              <a:ext cx="8497318" cy="1216005"/>
            </a:xfrm>
            <a:prstGeom prst="rect">
              <a:avLst/>
            </a:prstGeom>
            <a:solidFill>
              <a:schemeClr val="bg1"/>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n-US" sz="2200" b="1" dirty="0" err="1">
                  <a:solidFill>
                    <a:schemeClr val="accent2"/>
                  </a:solidFill>
                  <a:cs typeface="Quire Sans" panose="020B0502040400020003" pitchFamily="34" charset="0"/>
                </a:rPr>
                <a:t>ColumnDisturb</a:t>
              </a:r>
              <a:r>
                <a:rPr lang="en-US" sz="2200" dirty="0">
                  <a:solidFill>
                    <a:schemeClr val="tx1"/>
                  </a:solidFill>
                  <a:cs typeface="Quire Sans" panose="020B0502040400020003" pitchFamily="34" charset="0"/>
                </a:rPr>
                <a:t> induces bitflips in </a:t>
              </a:r>
              <a:r>
                <a:rPr lang="en-US" sz="2200" b="1" dirty="0">
                  <a:solidFill>
                    <a:schemeClr val="accent2"/>
                  </a:solidFill>
                  <a:cs typeface="Quire Sans" panose="020B0502040400020003" pitchFamily="34" charset="0"/>
                </a:rPr>
                <a:t>thousands of DRAM rows </a:t>
              </a:r>
              <a:r>
                <a:rPr lang="en-US" sz="2200" dirty="0">
                  <a:solidFill>
                    <a:schemeClr val="tx1"/>
                  </a:solidFill>
                  <a:cs typeface="Quire Sans" panose="020B0502040400020003" pitchFamily="34" charset="0"/>
                </a:rPr>
                <a:t>and</a:t>
              </a:r>
              <a:r>
                <a:rPr lang="en-US" sz="2200" dirty="0">
                  <a:solidFill>
                    <a:schemeClr val="accent2"/>
                  </a:solidFill>
                  <a:cs typeface="Quire Sans" panose="020B0502040400020003" pitchFamily="34" charset="0"/>
                </a:rPr>
                <a:t> </a:t>
              </a:r>
              <a:br>
                <a:rPr lang="en-US" sz="2200" dirty="0">
                  <a:solidFill>
                    <a:schemeClr val="accent2"/>
                  </a:solidFill>
                  <a:cs typeface="Quire Sans" panose="020B0502040400020003" pitchFamily="34" charset="0"/>
                </a:rPr>
              </a:br>
              <a:r>
                <a:rPr lang="en-US" sz="2200" dirty="0">
                  <a:solidFill>
                    <a:schemeClr val="tx1"/>
                  </a:solidFill>
                  <a:cs typeface="Quire Sans" panose="020B0502040400020003" pitchFamily="34" charset="0"/>
                </a:rPr>
                <a:t>is</a:t>
              </a:r>
              <a:r>
                <a:rPr lang="en-US" sz="2200" dirty="0">
                  <a:solidFill>
                    <a:schemeClr val="accent2"/>
                  </a:solidFill>
                  <a:cs typeface="Quire Sans" panose="020B0502040400020003" pitchFamily="34" charset="0"/>
                </a:rPr>
                <a:t> </a:t>
              </a:r>
              <a:r>
                <a:rPr lang="en-US" sz="2200" b="1" dirty="0">
                  <a:solidFill>
                    <a:schemeClr val="accent2"/>
                  </a:solidFill>
                  <a:cs typeface="Quire Sans" panose="020B0502040400020003" pitchFamily="34" charset="0"/>
                </a:rPr>
                <a:t>different</a:t>
              </a:r>
              <a:r>
                <a:rPr lang="en-US" sz="2200" dirty="0">
                  <a:solidFill>
                    <a:schemeClr val="accent2"/>
                  </a:solidFill>
                  <a:cs typeface="Quire Sans" panose="020B0502040400020003" pitchFamily="34" charset="0"/>
                </a:rPr>
                <a:t> </a:t>
              </a:r>
              <a:r>
                <a:rPr lang="en-US" sz="2200" dirty="0">
                  <a:solidFill>
                    <a:schemeClr val="tx1"/>
                  </a:solidFill>
                  <a:cs typeface="Quire Sans" panose="020B0502040400020003" pitchFamily="34" charset="0"/>
                </a:rPr>
                <a:t>from</a:t>
              </a:r>
              <a:r>
                <a:rPr lang="en-US" sz="2200" dirty="0">
                  <a:solidFill>
                    <a:schemeClr val="accent2"/>
                  </a:solidFill>
                  <a:cs typeface="Quire Sans" panose="020B0502040400020003" pitchFamily="34" charset="0"/>
                </a:rPr>
                <a:t> </a:t>
              </a:r>
              <a:r>
                <a:rPr lang="en-US" sz="2200" b="1" dirty="0" err="1">
                  <a:solidFill>
                    <a:schemeClr val="accent2"/>
                  </a:solidFill>
                  <a:cs typeface="Quire Sans" panose="020B0502040400020003" pitchFamily="34" charset="0"/>
                </a:rPr>
                <a:t>RowHammer</a:t>
              </a:r>
              <a:r>
                <a:rPr lang="en-US" sz="2200" b="1" dirty="0">
                  <a:solidFill>
                    <a:schemeClr val="accent2"/>
                  </a:solidFill>
                  <a:cs typeface="Quire Sans" panose="020B0502040400020003" pitchFamily="34" charset="0"/>
                </a:rPr>
                <a:t>, </a:t>
              </a:r>
              <a:r>
                <a:rPr lang="en-US" sz="2200" b="1" dirty="0" err="1">
                  <a:solidFill>
                    <a:schemeClr val="accent2"/>
                  </a:solidFill>
                  <a:cs typeface="Quire Sans" panose="020B0502040400020003" pitchFamily="34" charset="0"/>
                </a:rPr>
                <a:t>RowPress</a:t>
              </a:r>
              <a:r>
                <a:rPr lang="en-US" sz="2200" b="1" dirty="0">
                  <a:solidFill>
                    <a:schemeClr val="accent2"/>
                  </a:solidFill>
                  <a:cs typeface="Quire Sans" panose="020B0502040400020003" pitchFamily="34" charset="0"/>
                </a:rPr>
                <a:t>, and Retention </a:t>
              </a:r>
              <a:r>
                <a:rPr lang="en-US" sz="2200" dirty="0">
                  <a:solidFill>
                    <a:schemeClr val="tx1"/>
                  </a:solidFill>
                  <a:cs typeface="Quire Sans" panose="020B0502040400020003" pitchFamily="34" charset="0"/>
                </a:rPr>
                <a:t>failures</a:t>
              </a:r>
            </a:p>
          </p:txBody>
        </p:sp>
        <p:sp>
          <p:nvSpPr>
            <p:cNvPr id="19" name="TextBox 18">
              <a:extLst>
                <a:ext uri="{FF2B5EF4-FFF2-40B4-BE49-F238E27FC236}">
                  <a16:creationId xmlns:a16="http://schemas.microsoft.com/office/drawing/2014/main" id="{661B1A4E-FF83-AF69-9A3E-FFF46E66E47B}"/>
                </a:ext>
              </a:extLst>
            </p:cNvPr>
            <p:cNvSpPr txBox="1"/>
            <p:nvPr/>
          </p:nvSpPr>
          <p:spPr>
            <a:xfrm>
              <a:off x="371466" y="2185544"/>
              <a:ext cx="8382000" cy="818758"/>
            </a:xfrm>
            <a:prstGeom prst="rect">
              <a:avLst/>
            </a:prstGeom>
            <a:solidFill>
              <a:schemeClr val="accent2"/>
            </a:solidFill>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mj-lt"/>
                  <a:cs typeface="Quire Sans" panose="020B0502040400020003" pitchFamily="34" charset="0"/>
                </a:rPr>
                <a:t>Takeaway 2</a:t>
              </a:r>
            </a:p>
          </p:txBody>
        </p:sp>
      </p:grpSp>
      <p:grpSp>
        <p:nvGrpSpPr>
          <p:cNvPr id="20" name="Group 19">
            <a:extLst>
              <a:ext uri="{FF2B5EF4-FFF2-40B4-BE49-F238E27FC236}">
                <a16:creationId xmlns:a16="http://schemas.microsoft.com/office/drawing/2014/main" id="{AC0C5677-90F7-E3BD-A464-78A24194A956}"/>
              </a:ext>
            </a:extLst>
          </p:cNvPr>
          <p:cNvGrpSpPr/>
          <p:nvPr/>
        </p:nvGrpSpPr>
        <p:grpSpPr>
          <a:xfrm>
            <a:off x="234445" y="3109909"/>
            <a:ext cx="8647804" cy="1097280"/>
            <a:chOff x="248098" y="2185542"/>
            <a:chExt cx="8647804" cy="2146136"/>
          </a:xfrm>
        </p:grpSpPr>
        <p:sp>
          <p:nvSpPr>
            <p:cNvPr id="21" name="Rounded Rectangle 20">
              <a:extLst>
                <a:ext uri="{FF2B5EF4-FFF2-40B4-BE49-F238E27FC236}">
                  <a16:creationId xmlns:a16="http://schemas.microsoft.com/office/drawing/2014/main" id="{E6144131-7CFA-AA6E-6D1E-663BB3330770}"/>
                </a:ext>
              </a:extLst>
            </p:cNvPr>
            <p:cNvSpPr/>
            <p:nvPr/>
          </p:nvSpPr>
          <p:spPr>
            <a:xfrm>
              <a:off x="248098" y="2185542"/>
              <a:ext cx="8647804" cy="2146136"/>
            </a:xfrm>
            <a:prstGeom prst="roundRect">
              <a:avLst>
                <a:gd name="adj" fmla="val 3533"/>
              </a:avLst>
            </a:prstGeom>
            <a:solidFill>
              <a:schemeClr val="accent3"/>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dirty="0">
                <a:ln>
                  <a:noFill/>
                </a:ln>
                <a:solidFill>
                  <a:prstClr val="white"/>
                </a:solidFill>
                <a:effectLst/>
                <a:uLnTx/>
                <a:uFillTx/>
                <a:latin typeface="+mj-lt"/>
                <a:cs typeface="Quire Sans" panose="020B0502040400020003" pitchFamily="34" charset="0"/>
              </a:endParaRPr>
            </a:p>
          </p:txBody>
        </p:sp>
        <p:sp>
          <p:nvSpPr>
            <p:cNvPr id="22" name="Rectangle 21">
              <a:extLst>
                <a:ext uri="{FF2B5EF4-FFF2-40B4-BE49-F238E27FC236}">
                  <a16:creationId xmlns:a16="http://schemas.microsoft.com/office/drawing/2014/main" id="{FAECF4CC-A5C6-C58F-2279-B32627788DB1}"/>
                </a:ext>
              </a:extLst>
            </p:cNvPr>
            <p:cNvSpPr/>
            <p:nvPr/>
          </p:nvSpPr>
          <p:spPr>
            <a:xfrm>
              <a:off x="318574" y="3004303"/>
              <a:ext cx="8497318" cy="1216005"/>
            </a:xfrm>
            <a:prstGeom prst="rect">
              <a:avLst/>
            </a:prstGeom>
            <a:solidFill>
              <a:schemeClr val="bg1"/>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2000" dirty="0">
                  <a:solidFill>
                    <a:schemeClr val="tx1"/>
                  </a:solidFill>
                  <a:latin typeface="+mj-lt"/>
                  <a:cs typeface="Quire Sans" panose="020B0502040400020003" pitchFamily="34" charset="0"/>
                </a:rPr>
                <a:t>The </a:t>
              </a:r>
              <a:r>
                <a:rPr lang="en-US" sz="2000" b="1" dirty="0">
                  <a:solidFill>
                    <a:schemeClr val="accent3"/>
                  </a:solidFill>
                  <a:latin typeface="+mj-lt"/>
                  <a:cs typeface="Quire Sans" panose="020B0502040400020003" pitchFamily="34" charset="0"/>
                </a:rPr>
                <a:t>bitflip directionalities </a:t>
              </a:r>
              <a:r>
                <a:rPr lang="en-US" sz="2000" dirty="0">
                  <a:solidFill>
                    <a:schemeClr val="tx1"/>
                  </a:solidFill>
                  <a:latin typeface="+mj-lt"/>
                  <a:cs typeface="Quire Sans" panose="020B0502040400020003" pitchFamily="34" charset="0"/>
                </a:rPr>
                <a:t>of </a:t>
              </a:r>
              <a:r>
                <a:rPr lang="en-US" sz="2000" dirty="0" err="1">
                  <a:solidFill>
                    <a:schemeClr val="tx1"/>
                  </a:solidFill>
                  <a:latin typeface="+mj-lt"/>
                  <a:cs typeface="Quire Sans" panose="020B0502040400020003" pitchFamily="34" charset="0"/>
                </a:rPr>
                <a:t>ColumnDisturb</a:t>
              </a:r>
              <a:r>
                <a:rPr lang="en-US" sz="2000" dirty="0">
                  <a:solidFill>
                    <a:schemeClr val="tx1"/>
                  </a:solidFill>
                  <a:latin typeface="+mj-lt"/>
                  <a:cs typeface="Quire Sans" panose="020B0502040400020003" pitchFamily="34" charset="0"/>
                </a:rPr>
                <a:t> and </a:t>
              </a:r>
              <a:r>
                <a:rPr lang="en-US" sz="2000" dirty="0" err="1">
                  <a:solidFill>
                    <a:schemeClr val="tx1"/>
                  </a:solidFill>
                  <a:latin typeface="+mj-lt"/>
                  <a:cs typeface="Quire Sans" panose="020B0502040400020003" pitchFamily="34" charset="0"/>
                </a:rPr>
                <a:t>RowHammer</a:t>
              </a:r>
              <a:r>
                <a:rPr lang="en-US" sz="2000" dirty="0">
                  <a:solidFill>
                    <a:schemeClr val="tx1"/>
                  </a:solidFill>
                  <a:latin typeface="+mj-lt"/>
                  <a:cs typeface="Quire Sans" panose="020B0502040400020003" pitchFamily="34" charset="0"/>
                </a:rPr>
                <a:t> &amp; </a:t>
              </a:r>
              <a:r>
                <a:rPr lang="en-US" sz="2000" dirty="0" err="1">
                  <a:solidFill>
                    <a:schemeClr val="tx1"/>
                  </a:solidFill>
                  <a:latin typeface="+mj-lt"/>
                  <a:cs typeface="Quire Sans" panose="020B0502040400020003" pitchFamily="34" charset="0"/>
                </a:rPr>
                <a:t>RowPress</a:t>
              </a:r>
              <a:r>
                <a:rPr lang="en-US" sz="2000" dirty="0">
                  <a:solidFill>
                    <a:schemeClr val="tx1"/>
                  </a:solidFill>
                  <a:latin typeface="+mj-lt"/>
                  <a:cs typeface="Quire Sans" panose="020B0502040400020003" pitchFamily="34" charset="0"/>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2000" dirty="0">
                  <a:solidFill>
                    <a:schemeClr val="tx1"/>
                  </a:solidFill>
                  <a:latin typeface="+mj-lt"/>
                  <a:cs typeface="Quire Sans" panose="020B0502040400020003" pitchFamily="34" charset="0"/>
                </a:rPr>
                <a:t>are </a:t>
              </a:r>
              <a:r>
                <a:rPr lang="en-US" sz="2000" b="1" dirty="0">
                  <a:solidFill>
                    <a:schemeClr val="accent3"/>
                  </a:solidFill>
                  <a:latin typeface="+mj-lt"/>
                  <a:cs typeface="Quire Sans" panose="020B0502040400020003" pitchFamily="34" charset="0"/>
                </a:rPr>
                <a:t>significantly different</a:t>
              </a:r>
              <a:endParaRPr kumimoji="0" lang="en-US" sz="2000" b="1" i="0" u="none" strike="noStrike" kern="1200" cap="none" spc="0" normalizeH="0" baseline="0" noProof="0" dirty="0">
                <a:ln>
                  <a:noFill/>
                </a:ln>
                <a:solidFill>
                  <a:schemeClr val="accent3"/>
                </a:solidFill>
                <a:effectLst/>
                <a:uLnTx/>
                <a:uFillTx/>
                <a:latin typeface="+mj-lt"/>
                <a:cs typeface="Quire Sans" panose="020B0502040400020003" pitchFamily="34" charset="0"/>
              </a:endParaRPr>
            </a:p>
          </p:txBody>
        </p:sp>
        <p:sp>
          <p:nvSpPr>
            <p:cNvPr id="23" name="TextBox 22">
              <a:extLst>
                <a:ext uri="{FF2B5EF4-FFF2-40B4-BE49-F238E27FC236}">
                  <a16:creationId xmlns:a16="http://schemas.microsoft.com/office/drawing/2014/main" id="{20DED02E-C89F-1462-CE7B-A5EA621390E2}"/>
                </a:ext>
              </a:extLst>
            </p:cNvPr>
            <p:cNvSpPr txBox="1"/>
            <p:nvPr/>
          </p:nvSpPr>
          <p:spPr>
            <a:xfrm>
              <a:off x="371466" y="2185544"/>
              <a:ext cx="8382000" cy="818758"/>
            </a:xfrm>
            <a:prstGeom prst="rect">
              <a:avLst/>
            </a:prstGeom>
            <a:solidFill>
              <a:schemeClr val="accent3"/>
            </a:solidFill>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mj-lt"/>
                  <a:cs typeface="Quire Sans" panose="020B0502040400020003" pitchFamily="34" charset="0"/>
                </a:rPr>
                <a:t>Takeaway 3</a:t>
              </a:r>
            </a:p>
          </p:txBody>
        </p:sp>
      </p:grpSp>
      <p:grpSp>
        <p:nvGrpSpPr>
          <p:cNvPr id="24" name="Group 23">
            <a:extLst>
              <a:ext uri="{FF2B5EF4-FFF2-40B4-BE49-F238E27FC236}">
                <a16:creationId xmlns:a16="http://schemas.microsoft.com/office/drawing/2014/main" id="{760945AA-B1EC-C05F-7AA8-7B807C0332A6}"/>
              </a:ext>
            </a:extLst>
          </p:cNvPr>
          <p:cNvGrpSpPr/>
          <p:nvPr/>
        </p:nvGrpSpPr>
        <p:grpSpPr>
          <a:xfrm>
            <a:off x="234445" y="4254310"/>
            <a:ext cx="8647804" cy="1097280"/>
            <a:chOff x="248098" y="2185542"/>
            <a:chExt cx="8647804" cy="2146136"/>
          </a:xfrm>
        </p:grpSpPr>
        <p:sp>
          <p:nvSpPr>
            <p:cNvPr id="25" name="Rounded Rectangle 24">
              <a:extLst>
                <a:ext uri="{FF2B5EF4-FFF2-40B4-BE49-F238E27FC236}">
                  <a16:creationId xmlns:a16="http://schemas.microsoft.com/office/drawing/2014/main" id="{2397B184-40BA-02DD-12D5-0F633FA6BBA0}"/>
                </a:ext>
              </a:extLst>
            </p:cNvPr>
            <p:cNvSpPr/>
            <p:nvPr/>
          </p:nvSpPr>
          <p:spPr>
            <a:xfrm>
              <a:off x="248098" y="2185542"/>
              <a:ext cx="8647804" cy="2146136"/>
            </a:xfrm>
            <a:prstGeom prst="roundRect">
              <a:avLst>
                <a:gd name="adj" fmla="val 3533"/>
              </a:avLst>
            </a:prstGeom>
            <a:solidFill>
              <a:schemeClr val="accent4"/>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dirty="0">
                <a:ln>
                  <a:noFill/>
                </a:ln>
                <a:solidFill>
                  <a:prstClr val="white"/>
                </a:solidFill>
                <a:effectLst/>
                <a:uLnTx/>
                <a:uFillTx/>
                <a:latin typeface="+mj-lt"/>
                <a:cs typeface="Quire Sans" panose="020B0502040400020003" pitchFamily="34" charset="0"/>
              </a:endParaRPr>
            </a:p>
          </p:txBody>
        </p:sp>
        <p:sp>
          <p:nvSpPr>
            <p:cNvPr id="26" name="Rectangle 25">
              <a:extLst>
                <a:ext uri="{FF2B5EF4-FFF2-40B4-BE49-F238E27FC236}">
                  <a16:creationId xmlns:a16="http://schemas.microsoft.com/office/drawing/2014/main" id="{4E234DA8-3E56-4837-CA67-62FE82C02CFE}"/>
                </a:ext>
              </a:extLst>
            </p:cNvPr>
            <p:cNvSpPr/>
            <p:nvPr/>
          </p:nvSpPr>
          <p:spPr>
            <a:xfrm>
              <a:off x="318574" y="3004303"/>
              <a:ext cx="8497318" cy="1216005"/>
            </a:xfrm>
            <a:prstGeom prst="rect">
              <a:avLst/>
            </a:prstGeom>
            <a:solidFill>
              <a:schemeClr val="bg1"/>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accent4"/>
                  </a:solidFill>
                  <a:effectLst/>
                  <a:uLnTx/>
                  <a:uFillTx/>
                  <a:latin typeface="+mj-lt"/>
                  <a:cs typeface="Quire Sans" panose="020B0502040400020003" pitchFamily="34" charset="0"/>
                </a:rPr>
                <a:t>Significantly more rows </a:t>
              </a:r>
              <a:r>
                <a:rPr kumimoji="0" lang="en-US" sz="2000" b="0" i="0" u="none" strike="noStrike" kern="1200" cap="none" spc="0" normalizeH="0" baseline="0" noProof="0" dirty="0">
                  <a:ln>
                    <a:noFill/>
                  </a:ln>
                  <a:solidFill>
                    <a:schemeClr val="tx1"/>
                  </a:solidFill>
                  <a:effectLst/>
                  <a:uLnTx/>
                  <a:uFillTx/>
                  <a:latin typeface="+mj-lt"/>
                  <a:cs typeface="Quire Sans" panose="020B0502040400020003" pitchFamily="34" charset="0"/>
                </a:rPr>
                <a:t>are vulnerable to </a:t>
              </a:r>
              <a:r>
                <a:rPr kumimoji="0" lang="en-US" sz="2000" b="0" i="0" u="none" strike="noStrike" kern="1200" cap="none" spc="0" normalizeH="0" baseline="0" noProof="0" dirty="0" err="1">
                  <a:ln>
                    <a:noFill/>
                  </a:ln>
                  <a:solidFill>
                    <a:schemeClr val="tx1"/>
                  </a:solidFill>
                  <a:effectLst/>
                  <a:uLnTx/>
                  <a:uFillTx/>
                  <a:latin typeface="+mj-lt"/>
                  <a:cs typeface="Quire Sans" panose="020B0502040400020003" pitchFamily="34" charset="0"/>
                </a:rPr>
                <a:t>ColumnDisturb</a:t>
              </a:r>
              <a:r>
                <a:rPr kumimoji="0" lang="en-US" sz="2000" b="0" i="0" u="none" strike="noStrike" kern="1200" cap="none" spc="0" normalizeH="0" baseline="0" noProof="0" dirty="0">
                  <a:ln>
                    <a:noFill/>
                  </a:ln>
                  <a:solidFill>
                    <a:schemeClr val="tx1"/>
                  </a:solidFill>
                  <a:effectLst/>
                  <a:uLnTx/>
                  <a:uFillTx/>
                  <a:latin typeface="+mj-lt"/>
                  <a:cs typeface="Quire Sans" panose="020B0502040400020003" pitchFamily="34" charset="0"/>
                </a:rPr>
                <a:t> </a:t>
              </a:r>
              <a:br>
                <a:rPr kumimoji="0" lang="en-US" sz="2000" b="0" i="0" u="none" strike="noStrike" kern="1200" cap="none" spc="0" normalizeH="0" baseline="0" noProof="0" dirty="0">
                  <a:ln>
                    <a:noFill/>
                  </a:ln>
                  <a:solidFill>
                    <a:schemeClr val="tx1"/>
                  </a:solidFill>
                  <a:effectLst/>
                  <a:uLnTx/>
                  <a:uFillTx/>
                  <a:latin typeface="+mj-lt"/>
                  <a:cs typeface="Quire Sans" panose="020B0502040400020003" pitchFamily="34" charset="0"/>
                </a:rPr>
              </a:br>
              <a:r>
                <a:rPr kumimoji="0" lang="en-US" sz="2000" b="1" i="0" u="none" strike="noStrike" kern="1200" cap="none" spc="0" normalizeH="0" baseline="0" noProof="0" dirty="0">
                  <a:ln>
                    <a:noFill/>
                  </a:ln>
                  <a:solidFill>
                    <a:schemeClr val="accent4"/>
                  </a:solidFill>
                  <a:effectLst/>
                  <a:uLnTx/>
                  <a:uFillTx/>
                  <a:latin typeface="+mj-lt"/>
                  <a:cs typeface="Quire Sans" panose="020B0502040400020003" pitchFamily="34" charset="0"/>
                </a:rPr>
                <a:t>than</a:t>
              </a:r>
              <a:r>
                <a:rPr kumimoji="0" lang="en-US" sz="2000" b="0" i="0" u="none" strike="noStrike" kern="1200" cap="none" spc="0" normalizeH="0" baseline="0" noProof="0" dirty="0">
                  <a:ln>
                    <a:noFill/>
                  </a:ln>
                  <a:solidFill>
                    <a:schemeClr val="tx1"/>
                  </a:solidFill>
                  <a:effectLst/>
                  <a:uLnTx/>
                  <a:uFillTx/>
                  <a:latin typeface="+mj-lt"/>
                  <a:cs typeface="Quire Sans" panose="020B0502040400020003" pitchFamily="34" charset="0"/>
                </a:rPr>
                <a:t> retention failures</a:t>
              </a:r>
              <a:endParaRPr kumimoji="0" lang="en-US" sz="2000" b="0" i="0" u="none" strike="noStrike" kern="1200" cap="none" spc="0" normalizeH="0" baseline="0" noProof="0" dirty="0">
                <a:ln>
                  <a:noFill/>
                </a:ln>
                <a:solidFill>
                  <a:srgbClr val="C00000"/>
                </a:solidFill>
                <a:effectLst/>
                <a:uLnTx/>
                <a:uFillTx/>
                <a:latin typeface="+mj-lt"/>
                <a:cs typeface="Quire Sans" panose="020B0502040400020003" pitchFamily="34" charset="0"/>
              </a:endParaRPr>
            </a:p>
          </p:txBody>
        </p:sp>
        <p:sp>
          <p:nvSpPr>
            <p:cNvPr id="27" name="TextBox 26">
              <a:extLst>
                <a:ext uri="{FF2B5EF4-FFF2-40B4-BE49-F238E27FC236}">
                  <a16:creationId xmlns:a16="http://schemas.microsoft.com/office/drawing/2014/main" id="{88894B2D-7DFD-0E5F-C11F-436C666FF702}"/>
                </a:ext>
              </a:extLst>
            </p:cNvPr>
            <p:cNvSpPr txBox="1"/>
            <p:nvPr/>
          </p:nvSpPr>
          <p:spPr>
            <a:xfrm>
              <a:off x="371466" y="2185544"/>
              <a:ext cx="8382000" cy="818758"/>
            </a:xfrm>
            <a:prstGeom prst="rect">
              <a:avLst/>
            </a:prstGeom>
            <a:solidFill>
              <a:schemeClr val="accent4"/>
            </a:solidFill>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mj-lt"/>
                  <a:cs typeface="Quire Sans" panose="020B0502040400020003" pitchFamily="34" charset="0"/>
                </a:rPr>
                <a:t>Takeaway 4</a:t>
              </a:r>
            </a:p>
          </p:txBody>
        </p:sp>
      </p:grpSp>
      <p:grpSp>
        <p:nvGrpSpPr>
          <p:cNvPr id="3" name="Group 2">
            <a:extLst>
              <a:ext uri="{FF2B5EF4-FFF2-40B4-BE49-F238E27FC236}">
                <a16:creationId xmlns:a16="http://schemas.microsoft.com/office/drawing/2014/main" id="{F4AC2257-F137-036C-586C-322321628113}"/>
              </a:ext>
            </a:extLst>
          </p:cNvPr>
          <p:cNvGrpSpPr/>
          <p:nvPr/>
        </p:nvGrpSpPr>
        <p:grpSpPr>
          <a:xfrm>
            <a:off x="234445" y="5398709"/>
            <a:ext cx="8647804" cy="1097280"/>
            <a:chOff x="248098" y="2185542"/>
            <a:chExt cx="8647804" cy="2146136"/>
          </a:xfrm>
        </p:grpSpPr>
        <p:sp>
          <p:nvSpPr>
            <p:cNvPr id="8" name="Rounded Rectangle 7">
              <a:extLst>
                <a:ext uri="{FF2B5EF4-FFF2-40B4-BE49-F238E27FC236}">
                  <a16:creationId xmlns:a16="http://schemas.microsoft.com/office/drawing/2014/main" id="{4E5C7C7C-09DE-2962-6D11-FEDEC77B0653}"/>
                </a:ext>
              </a:extLst>
            </p:cNvPr>
            <p:cNvSpPr/>
            <p:nvPr/>
          </p:nvSpPr>
          <p:spPr>
            <a:xfrm>
              <a:off x="248098" y="2185542"/>
              <a:ext cx="8647804" cy="2146136"/>
            </a:xfrm>
            <a:prstGeom prst="roundRect">
              <a:avLst>
                <a:gd name="adj" fmla="val 3533"/>
              </a:avLst>
            </a:prstGeom>
            <a:solidFill>
              <a:schemeClr val="accent5"/>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dirty="0">
                <a:ln>
                  <a:noFill/>
                </a:ln>
                <a:solidFill>
                  <a:prstClr val="white"/>
                </a:solidFill>
                <a:effectLst/>
                <a:uLnTx/>
                <a:uFillTx/>
                <a:latin typeface="+mj-lt"/>
                <a:cs typeface="Quire Sans" panose="020B0502040400020003" pitchFamily="34" charset="0"/>
              </a:endParaRPr>
            </a:p>
          </p:txBody>
        </p:sp>
        <p:sp>
          <p:nvSpPr>
            <p:cNvPr id="9" name="Rectangle 8">
              <a:extLst>
                <a:ext uri="{FF2B5EF4-FFF2-40B4-BE49-F238E27FC236}">
                  <a16:creationId xmlns:a16="http://schemas.microsoft.com/office/drawing/2014/main" id="{CA1832A9-7C8F-B5DA-A033-CB87FE877553}"/>
                </a:ext>
              </a:extLst>
            </p:cNvPr>
            <p:cNvSpPr/>
            <p:nvPr/>
          </p:nvSpPr>
          <p:spPr>
            <a:xfrm>
              <a:off x="318574" y="3004303"/>
              <a:ext cx="8497318" cy="1216005"/>
            </a:xfrm>
            <a:prstGeom prst="rect">
              <a:avLst/>
            </a:prstGeom>
            <a:solidFill>
              <a:schemeClr val="bg1"/>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n-US" sz="2000" dirty="0">
                  <a:solidFill>
                    <a:schemeClr val="tx1"/>
                  </a:solidFill>
                  <a:latin typeface="+mj-lt"/>
                  <a:cs typeface="Quire Sans" panose="020B0502040400020003" pitchFamily="34" charset="0"/>
                </a:rPr>
                <a:t>As</a:t>
              </a:r>
              <a:r>
                <a:rPr lang="en-US" sz="2000" dirty="0">
                  <a:solidFill>
                    <a:schemeClr val="accent4"/>
                  </a:solidFill>
                  <a:latin typeface="+mj-lt"/>
                  <a:cs typeface="Quire Sans" panose="020B0502040400020003" pitchFamily="34" charset="0"/>
                </a:rPr>
                <a:t> </a:t>
              </a:r>
              <a:r>
                <a:rPr lang="en-US" sz="2000" b="1" dirty="0">
                  <a:solidFill>
                    <a:schemeClr val="accent5"/>
                  </a:solidFill>
                  <a:latin typeface="+mj-lt"/>
                  <a:cs typeface="Quire Sans" panose="020B0502040400020003" pitchFamily="34" charset="0"/>
                </a:rPr>
                <a:t>temperature increases</a:t>
              </a:r>
              <a:r>
                <a:rPr lang="en-US" sz="2000" dirty="0">
                  <a:solidFill>
                    <a:schemeClr val="accent4"/>
                  </a:solidFill>
                  <a:latin typeface="+mj-lt"/>
                  <a:cs typeface="Quire Sans" panose="020B0502040400020003" pitchFamily="34" charset="0"/>
                </a:rPr>
                <a:t>, </a:t>
              </a:r>
              <a:r>
                <a:rPr lang="en-US" sz="2000" dirty="0">
                  <a:solidFill>
                    <a:schemeClr val="tx1"/>
                  </a:solidFill>
                  <a:latin typeface="+mj-lt"/>
                  <a:cs typeface="Quire Sans" panose="020B0502040400020003" pitchFamily="34" charset="0"/>
                </a:rPr>
                <a:t>DRAM chips </a:t>
              </a:r>
              <a:r>
                <a:rPr lang="en-US" sz="2000" b="1" dirty="0">
                  <a:solidFill>
                    <a:schemeClr val="accent5"/>
                  </a:solidFill>
                  <a:latin typeface="+mj-lt"/>
                  <a:cs typeface="Quire Sans" panose="020B0502040400020003" pitchFamily="34" charset="0"/>
                </a:rPr>
                <a:t>become</a:t>
              </a:r>
            </a:p>
            <a:p>
              <a:pPr lvl="0" algn="ctr">
                <a:defRPr/>
              </a:pPr>
              <a:r>
                <a:rPr lang="en-US" sz="2000" b="1" dirty="0">
                  <a:solidFill>
                    <a:schemeClr val="accent5"/>
                  </a:solidFill>
                  <a:latin typeface="+mj-lt"/>
                  <a:cs typeface="Quire Sans" panose="020B0502040400020003" pitchFamily="34" charset="0"/>
                </a:rPr>
                <a:t>more vulnerable </a:t>
              </a:r>
              <a:r>
                <a:rPr lang="en-US" sz="2000" dirty="0">
                  <a:solidFill>
                    <a:schemeClr val="tx1"/>
                  </a:solidFill>
                  <a:latin typeface="+mj-lt"/>
                  <a:cs typeface="Quire Sans" panose="020B0502040400020003" pitchFamily="34" charset="0"/>
                </a:rPr>
                <a:t>to </a:t>
              </a:r>
              <a:r>
                <a:rPr lang="en-US" sz="2000" dirty="0" err="1">
                  <a:solidFill>
                    <a:schemeClr val="tx1"/>
                  </a:solidFill>
                  <a:latin typeface="+mj-lt"/>
                  <a:cs typeface="Quire Sans" panose="020B0502040400020003" pitchFamily="34" charset="0"/>
                </a:rPr>
                <a:t>ColumnDisturb</a:t>
              </a:r>
              <a:endParaRPr kumimoji="0" lang="en-US" sz="2000" i="0" u="none" strike="noStrike" kern="1200" cap="none" spc="0" normalizeH="0" baseline="0" noProof="0" dirty="0">
                <a:ln>
                  <a:noFill/>
                </a:ln>
                <a:solidFill>
                  <a:schemeClr val="tx1"/>
                </a:solidFill>
                <a:effectLst/>
                <a:uLnTx/>
                <a:uFillTx/>
                <a:latin typeface="+mj-lt"/>
                <a:cs typeface="Quire Sans" panose="020B0502040400020003" pitchFamily="34" charset="0"/>
              </a:endParaRPr>
            </a:p>
          </p:txBody>
        </p:sp>
        <p:sp>
          <p:nvSpPr>
            <p:cNvPr id="10" name="TextBox 9">
              <a:extLst>
                <a:ext uri="{FF2B5EF4-FFF2-40B4-BE49-F238E27FC236}">
                  <a16:creationId xmlns:a16="http://schemas.microsoft.com/office/drawing/2014/main" id="{11483A8E-A50B-17AD-FD20-594439773288}"/>
                </a:ext>
              </a:extLst>
            </p:cNvPr>
            <p:cNvSpPr txBox="1"/>
            <p:nvPr/>
          </p:nvSpPr>
          <p:spPr>
            <a:xfrm>
              <a:off x="371466" y="2185544"/>
              <a:ext cx="8382000" cy="818758"/>
            </a:xfrm>
            <a:prstGeom prst="rect">
              <a:avLst/>
            </a:prstGeom>
            <a:solidFill>
              <a:schemeClr val="accent5"/>
            </a:solidFill>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mj-lt"/>
                  <a:cs typeface="Quire Sans" panose="020B0502040400020003" pitchFamily="34" charset="0"/>
                </a:rPr>
                <a:t>Takeaway 5</a:t>
              </a:r>
            </a:p>
          </p:txBody>
        </p:sp>
      </p:grpSp>
      <p:sp>
        <p:nvSpPr>
          <p:cNvPr id="11" name="Rectangle 10">
            <a:extLst>
              <a:ext uri="{FF2B5EF4-FFF2-40B4-BE49-F238E27FC236}">
                <a16:creationId xmlns:a16="http://schemas.microsoft.com/office/drawing/2014/main" id="{70711F12-09E7-2595-C4AD-A10E738CA94C}"/>
              </a:ext>
            </a:extLst>
          </p:cNvPr>
          <p:cNvSpPr/>
          <p:nvPr/>
        </p:nvSpPr>
        <p:spPr>
          <a:xfrm>
            <a:off x="-436244" y="3075488"/>
            <a:ext cx="9744074" cy="3433201"/>
          </a:xfrm>
          <a:prstGeom prst="rect">
            <a:avLst/>
          </a:prstGeom>
          <a:solidFill>
            <a:schemeClr val="bg1">
              <a:alpha val="80000"/>
            </a:schemeClr>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tx1">
                  <a:lumMod val="75000"/>
                  <a:lumOff val="25000"/>
                </a:schemeClr>
              </a:solidFill>
              <a:latin typeface="+mj-lt"/>
              <a:ea typeface="Cambria" panose="02040503050406030204" pitchFamily="18" charset="0"/>
              <a:cs typeface="Cascadia Mono" panose="020B0609020000020004" pitchFamily="49" charset="0"/>
            </a:endParaRPr>
          </a:p>
        </p:txBody>
      </p:sp>
      <p:sp>
        <p:nvSpPr>
          <p:cNvPr id="12" name="Rectangle 11">
            <a:extLst>
              <a:ext uri="{FF2B5EF4-FFF2-40B4-BE49-F238E27FC236}">
                <a16:creationId xmlns:a16="http://schemas.microsoft.com/office/drawing/2014/main" id="{5BBE28A8-A28E-1A5E-0BAB-446D686D3392}"/>
              </a:ext>
            </a:extLst>
          </p:cNvPr>
          <p:cNvSpPr/>
          <p:nvPr/>
        </p:nvSpPr>
        <p:spPr>
          <a:xfrm>
            <a:off x="-320040" y="783168"/>
            <a:ext cx="9744074" cy="1130920"/>
          </a:xfrm>
          <a:prstGeom prst="rect">
            <a:avLst/>
          </a:prstGeom>
          <a:solidFill>
            <a:schemeClr val="bg1">
              <a:alpha val="80000"/>
            </a:schemeClr>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tx1">
                  <a:lumMod val="75000"/>
                  <a:lumOff val="25000"/>
                </a:schemeClr>
              </a:solidFill>
              <a:latin typeface="+mj-lt"/>
              <a:ea typeface="Cambria" panose="02040503050406030204" pitchFamily="18" charset="0"/>
              <a:cs typeface="Cascadia Mono" panose="020B0609020000020004" pitchFamily="49" charset="0"/>
            </a:endParaRPr>
          </a:p>
        </p:txBody>
      </p:sp>
    </p:spTree>
    <p:extLst>
      <p:ext uri="{BB962C8B-B14F-4D97-AF65-F5344CB8AC3E}">
        <p14:creationId xmlns:p14="http://schemas.microsoft.com/office/powerpoint/2010/main" val="15890262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6C1773-AC5E-5967-6307-91E89CCCB354}"/>
            </a:ext>
          </a:extLst>
        </p:cNvPr>
        <p:cNvGrpSpPr/>
        <p:nvPr/>
      </p:nvGrpSpPr>
      <p:grpSpPr>
        <a:xfrm>
          <a:off x="0" y="0"/>
          <a:ext cx="0" cy="0"/>
          <a:chOff x="0" y="0"/>
          <a:chExt cx="0" cy="0"/>
        </a:xfrm>
      </p:grpSpPr>
      <p:grpSp>
        <p:nvGrpSpPr>
          <p:cNvPr id="28" name="Group 27">
            <a:extLst>
              <a:ext uri="{FF2B5EF4-FFF2-40B4-BE49-F238E27FC236}">
                <a16:creationId xmlns:a16="http://schemas.microsoft.com/office/drawing/2014/main" id="{340EE495-8238-1EFF-5F99-97BCF62000AC}"/>
              </a:ext>
            </a:extLst>
          </p:cNvPr>
          <p:cNvGrpSpPr/>
          <p:nvPr/>
        </p:nvGrpSpPr>
        <p:grpSpPr>
          <a:xfrm>
            <a:off x="266700" y="1053935"/>
            <a:ext cx="8304996" cy="2460551"/>
            <a:chOff x="419502" y="968449"/>
            <a:chExt cx="8304996" cy="2460551"/>
          </a:xfrm>
        </p:grpSpPr>
        <p:pic>
          <p:nvPicPr>
            <p:cNvPr id="29" name="Picture 28">
              <a:extLst>
                <a:ext uri="{FF2B5EF4-FFF2-40B4-BE49-F238E27FC236}">
                  <a16:creationId xmlns:a16="http://schemas.microsoft.com/office/drawing/2014/main" id="{49C4B99A-FE07-70F6-6DFD-8F63D36CF0B5}"/>
                </a:ext>
              </a:extLst>
            </p:cNvPr>
            <p:cNvPicPr>
              <a:picLocks noChangeAspect="1"/>
            </p:cNvPicPr>
            <p:nvPr/>
          </p:nvPicPr>
          <p:blipFill>
            <a:blip r:embed="rId3"/>
            <a:stretch>
              <a:fillRect/>
            </a:stretch>
          </p:blipFill>
          <p:spPr>
            <a:xfrm>
              <a:off x="419502" y="968449"/>
              <a:ext cx="8304996" cy="2460551"/>
            </a:xfrm>
            <a:prstGeom prst="rect">
              <a:avLst/>
            </a:prstGeom>
          </p:spPr>
        </p:pic>
        <p:pic>
          <p:nvPicPr>
            <p:cNvPr id="30" name="Picture 29">
              <a:extLst>
                <a:ext uri="{FF2B5EF4-FFF2-40B4-BE49-F238E27FC236}">
                  <a16:creationId xmlns:a16="http://schemas.microsoft.com/office/drawing/2014/main" id="{BC2101DF-FA5C-07D9-3F2B-DF6193EAE3CD}"/>
                </a:ext>
              </a:extLst>
            </p:cNvPr>
            <p:cNvPicPr>
              <a:picLocks noChangeAspect="1"/>
            </p:cNvPicPr>
            <p:nvPr/>
          </p:nvPicPr>
          <p:blipFill>
            <a:blip r:embed="rId3"/>
            <a:srcRect l="9396" t="24473" r="63325" b="58236"/>
            <a:stretch>
              <a:fillRect/>
            </a:stretch>
          </p:blipFill>
          <p:spPr>
            <a:xfrm>
              <a:off x="6106941" y="1571626"/>
              <a:ext cx="2265534" cy="425450"/>
            </a:xfrm>
            <a:prstGeom prst="rect">
              <a:avLst/>
            </a:prstGeom>
          </p:spPr>
        </p:pic>
      </p:grpSp>
      <p:sp>
        <p:nvSpPr>
          <p:cNvPr id="2" name="Title 1">
            <a:extLst>
              <a:ext uri="{FF2B5EF4-FFF2-40B4-BE49-F238E27FC236}">
                <a16:creationId xmlns:a16="http://schemas.microsoft.com/office/drawing/2014/main" id="{48AACF8C-8B28-1333-982B-7FB15173B458}"/>
              </a:ext>
            </a:extLst>
          </p:cNvPr>
          <p:cNvSpPr>
            <a:spLocks noGrp="1"/>
          </p:cNvSpPr>
          <p:nvPr>
            <p:ph type="title"/>
          </p:nvPr>
        </p:nvSpPr>
        <p:spPr/>
        <p:txBody>
          <a:bodyPr/>
          <a:lstStyle/>
          <a:p>
            <a:r>
              <a:rPr lang="en-US" sz="4000" dirty="0" err="1"/>
              <a:t>ColumnDisturb</a:t>
            </a:r>
            <a:r>
              <a:rPr lang="en-US" sz="4000" dirty="0"/>
              <a:t> vs. RH/RP &amp; Retention</a:t>
            </a:r>
          </a:p>
        </p:txBody>
      </p:sp>
      <p:sp>
        <p:nvSpPr>
          <p:cNvPr id="12" name="TextBox 11">
            <a:extLst>
              <a:ext uri="{FF2B5EF4-FFF2-40B4-BE49-F238E27FC236}">
                <a16:creationId xmlns:a16="http://schemas.microsoft.com/office/drawing/2014/main" id="{7DF922EB-CAB4-95D7-B5CB-4F8DF3C9C746}"/>
              </a:ext>
            </a:extLst>
          </p:cNvPr>
          <p:cNvSpPr txBox="1"/>
          <p:nvPr/>
        </p:nvSpPr>
        <p:spPr>
          <a:xfrm>
            <a:off x="11683" y="3606466"/>
            <a:ext cx="9148909" cy="840932"/>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lvl="0" algn="ctr">
              <a:lnSpc>
                <a:spcPct val="90000"/>
              </a:lnSpc>
              <a:defRPr/>
            </a:pPr>
            <a:r>
              <a:rPr lang="en-US" sz="2400" b="1" dirty="0" err="1">
                <a:solidFill>
                  <a:schemeClr val="accent5"/>
                </a:solidFill>
              </a:rPr>
              <a:t>RowHammer</a:t>
            </a:r>
            <a:r>
              <a:rPr lang="en-US" sz="2400" b="1" dirty="0">
                <a:solidFill>
                  <a:schemeClr val="accent5"/>
                </a:solidFill>
              </a:rPr>
              <a:t> &amp; </a:t>
            </a:r>
            <a:r>
              <a:rPr lang="en-US" sz="2400" b="1" dirty="0" err="1">
                <a:solidFill>
                  <a:schemeClr val="accent5"/>
                </a:solidFill>
              </a:rPr>
              <a:t>RowPress</a:t>
            </a:r>
            <a:r>
              <a:rPr lang="en-US" sz="2400" b="1" dirty="0">
                <a:solidFill>
                  <a:schemeClr val="accent5"/>
                </a:solidFill>
              </a:rPr>
              <a:t> </a:t>
            </a:r>
            <a:r>
              <a:rPr lang="en-US" sz="2400" dirty="0">
                <a:solidFill>
                  <a:prstClr val="black"/>
                </a:solidFill>
              </a:rPr>
              <a:t>induce bitflips </a:t>
            </a:r>
            <a:r>
              <a:rPr lang="en-US" sz="2400" b="1" dirty="0">
                <a:solidFill>
                  <a:schemeClr val="accent5"/>
                </a:solidFill>
              </a:rPr>
              <a:t>only</a:t>
            </a:r>
            <a:br>
              <a:rPr lang="en-US" sz="2400" dirty="0">
                <a:solidFill>
                  <a:prstClr val="black"/>
                </a:solidFill>
              </a:rPr>
            </a:br>
            <a:r>
              <a:rPr lang="en-US" sz="2400" b="1" dirty="0">
                <a:solidFill>
                  <a:schemeClr val="accent5"/>
                </a:solidFill>
              </a:rPr>
              <a:t>in the immediate neighboring rows </a:t>
            </a:r>
            <a:r>
              <a:rPr lang="en-US" sz="2400" dirty="0">
                <a:solidFill>
                  <a:prstClr val="black"/>
                </a:solidFill>
              </a:rPr>
              <a:t>of the aggressor row</a:t>
            </a:r>
            <a:endParaRPr lang="en-US" sz="2400" b="1" dirty="0">
              <a:solidFill>
                <a:prstClr val="black"/>
              </a:solidFill>
            </a:endParaRPr>
          </a:p>
        </p:txBody>
      </p:sp>
      <p:sp>
        <p:nvSpPr>
          <p:cNvPr id="13" name="TextBox 12">
            <a:extLst>
              <a:ext uri="{FF2B5EF4-FFF2-40B4-BE49-F238E27FC236}">
                <a16:creationId xmlns:a16="http://schemas.microsoft.com/office/drawing/2014/main" id="{80B32713-4C23-A245-EB37-C851C0090C8C}"/>
              </a:ext>
            </a:extLst>
          </p:cNvPr>
          <p:cNvSpPr txBox="1"/>
          <p:nvPr/>
        </p:nvSpPr>
        <p:spPr>
          <a:xfrm>
            <a:off x="-4912" y="4604885"/>
            <a:ext cx="9148909" cy="840932"/>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lvl="0" algn="ctr">
              <a:lnSpc>
                <a:spcPct val="90000"/>
              </a:lnSpc>
              <a:defRPr/>
            </a:pPr>
            <a:r>
              <a:rPr lang="en-US" sz="2400" b="1" dirty="0">
                <a:solidFill>
                  <a:schemeClr val="accent5"/>
                </a:solidFill>
              </a:rPr>
              <a:t>Retention failures </a:t>
            </a:r>
            <a:r>
              <a:rPr lang="en-US" sz="2400" dirty="0">
                <a:solidFill>
                  <a:prstClr val="black"/>
                </a:solidFill>
              </a:rPr>
              <a:t>are almost </a:t>
            </a:r>
            <a:r>
              <a:rPr lang="en-US" sz="2400" b="1" dirty="0">
                <a:solidFill>
                  <a:schemeClr val="accent5"/>
                </a:solidFill>
              </a:rPr>
              <a:t>constant</a:t>
            </a:r>
            <a:r>
              <a:rPr lang="en-US" sz="2400" dirty="0">
                <a:solidFill>
                  <a:prstClr val="black"/>
                </a:solidFill>
              </a:rPr>
              <a:t> (around 500) for every row</a:t>
            </a:r>
            <a:endParaRPr lang="en-US" sz="2400" b="1" dirty="0">
              <a:solidFill>
                <a:schemeClr val="accent5"/>
              </a:solidFill>
            </a:endParaRPr>
          </a:p>
        </p:txBody>
      </p:sp>
      <p:cxnSp>
        <p:nvCxnSpPr>
          <p:cNvPr id="15" name="Straight Connector 14">
            <a:extLst>
              <a:ext uri="{FF2B5EF4-FFF2-40B4-BE49-F238E27FC236}">
                <a16:creationId xmlns:a16="http://schemas.microsoft.com/office/drawing/2014/main" id="{F3FA45A4-907C-D8EC-A785-01889F7FEAB1}"/>
              </a:ext>
            </a:extLst>
          </p:cNvPr>
          <p:cNvCxnSpPr/>
          <p:nvPr/>
        </p:nvCxnSpPr>
        <p:spPr>
          <a:xfrm>
            <a:off x="4628617" y="1053100"/>
            <a:ext cx="0" cy="1989549"/>
          </a:xfrm>
          <a:prstGeom prst="line">
            <a:avLst/>
          </a:prstGeom>
          <a:ln w="57150">
            <a:solidFill>
              <a:srgbClr val="FF0000">
                <a:alpha val="25932"/>
              </a:srgbClr>
            </a:solidFill>
            <a:prstDash val="solid"/>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0613F4C4-54F7-4AC9-34D7-E54AFB5D6E3A}"/>
              </a:ext>
            </a:extLst>
          </p:cNvPr>
          <p:cNvSpPr txBox="1"/>
          <p:nvPr/>
        </p:nvSpPr>
        <p:spPr>
          <a:xfrm>
            <a:off x="3808590" y="726700"/>
            <a:ext cx="1640053" cy="369332"/>
          </a:xfrm>
          <a:prstGeom prst="rect">
            <a:avLst/>
          </a:prstGeom>
          <a:noFill/>
        </p:spPr>
        <p:txBody>
          <a:bodyPr wrap="square" rtlCol="0">
            <a:spAutoFit/>
          </a:bodyPr>
          <a:lstStyle/>
          <a:p>
            <a:pPr algn="ctr"/>
            <a:r>
              <a:rPr lang="en-US" b="1" dirty="0">
                <a:solidFill>
                  <a:srgbClr val="FF0000"/>
                </a:solidFill>
              </a:rPr>
              <a:t>Aggressor Row</a:t>
            </a:r>
          </a:p>
        </p:txBody>
      </p:sp>
      <p:sp>
        <p:nvSpPr>
          <p:cNvPr id="31" name="Oval 30">
            <a:extLst>
              <a:ext uri="{FF2B5EF4-FFF2-40B4-BE49-F238E27FC236}">
                <a16:creationId xmlns:a16="http://schemas.microsoft.com/office/drawing/2014/main" id="{ADB4B963-F5AB-01CB-B482-CA96ACCEE5F1}"/>
              </a:ext>
            </a:extLst>
          </p:cNvPr>
          <p:cNvSpPr/>
          <p:nvPr/>
        </p:nvSpPr>
        <p:spPr>
          <a:xfrm>
            <a:off x="4586138" y="1218831"/>
            <a:ext cx="91440" cy="91440"/>
          </a:xfrm>
          <a:prstGeom prst="ellipse">
            <a:avLst/>
          </a:prstGeom>
          <a:solidFill>
            <a:schemeClr val="accent3"/>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tx1">
                  <a:lumMod val="75000"/>
                  <a:lumOff val="25000"/>
                </a:schemeClr>
              </a:solidFill>
              <a:latin typeface="+mj-lt"/>
              <a:ea typeface="Cambria" panose="02040503050406030204" pitchFamily="18" charset="0"/>
              <a:cs typeface="Cascadia Mono" panose="020B0609020000020004" pitchFamily="49" charset="0"/>
            </a:endParaRPr>
          </a:p>
        </p:txBody>
      </p:sp>
      <p:sp>
        <p:nvSpPr>
          <p:cNvPr id="32" name="Oval 31">
            <a:extLst>
              <a:ext uri="{FF2B5EF4-FFF2-40B4-BE49-F238E27FC236}">
                <a16:creationId xmlns:a16="http://schemas.microsoft.com/office/drawing/2014/main" id="{C462AD32-E113-121A-8D89-139D8D93036A}"/>
              </a:ext>
            </a:extLst>
          </p:cNvPr>
          <p:cNvSpPr/>
          <p:nvPr/>
        </p:nvSpPr>
        <p:spPr>
          <a:xfrm>
            <a:off x="4586138" y="1402251"/>
            <a:ext cx="91440" cy="91440"/>
          </a:xfrm>
          <a:prstGeom prst="ellipse">
            <a:avLst/>
          </a:prstGeom>
          <a:solidFill>
            <a:srgbClr val="6D40DC"/>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tx1">
                  <a:lumMod val="75000"/>
                  <a:lumOff val="25000"/>
                </a:schemeClr>
              </a:solidFill>
              <a:latin typeface="+mj-lt"/>
              <a:ea typeface="Cambria" panose="02040503050406030204" pitchFamily="18" charset="0"/>
              <a:cs typeface="Cascadia Mono" panose="020B0609020000020004" pitchFamily="49" charset="0"/>
            </a:endParaRPr>
          </a:p>
        </p:txBody>
      </p:sp>
      <p:sp>
        <p:nvSpPr>
          <p:cNvPr id="34" name="Oval 33">
            <a:extLst>
              <a:ext uri="{FF2B5EF4-FFF2-40B4-BE49-F238E27FC236}">
                <a16:creationId xmlns:a16="http://schemas.microsoft.com/office/drawing/2014/main" id="{BCCFC372-12AB-F11E-F716-AFF294D210FF}"/>
              </a:ext>
            </a:extLst>
          </p:cNvPr>
          <p:cNvSpPr/>
          <p:nvPr/>
        </p:nvSpPr>
        <p:spPr>
          <a:xfrm>
            <a:off x="4606530" y="1232272"/>
            <a:ext cx="91440" cy="91440"/>
          </a:xfrm>
          <a:prstGeom prst="ellipse">
            <a:avLst/>
          </a:prstGeom>
          <a:solidFill>
            <a:schemeClr val="accent3"/>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tx1">
                  <a:lumMod val="75000"/>
                  <a:lumOff val="25000"/>
                </a:schemeClr>
              </a:solidFill>
              <a:latin typeface="+mj-lt"/>
              <a:ea typeface="Cambria" panose="02040503050406030204" pitchFamily="18" charset="0"/>
              <a:cs typeface="Cascadia Mono" panose="020B0609020000020004" pitchFamily="49" charset="0"/>
            </a:endParaRPr>
          </a:p>
        </p:txBody>
      </p:sp>
      <p:sp>
        <p:nvSpPr>
          <p:cNvPr id="35" name="Oval 34">
            <a:extLst>
              <a:ext uri="{FF2B5EF4-FFF2-40B4-BE49-F238E27FC236}">
                <a16:creationId xmlns:a16="http://schemas.microsoft.com/office/drawing/2014/main" id="{925FFCB9-8D42-14DF-7FD6-032C97664028}"/>
              </a:ext>
            </a:extLst>
          </p:cNvPr>
          <p:cNvSpPr/>
          <p:nvPr/>
        </p:nvSpPr>
        <p:spPr>
          <a:xfrm>
            <a:off x="4606530" y="1388810"/>
            <a:ext cx="91440" cy="91440"/>
          </a:xfrm>
          <a:prstGeom prst="ellipse">
            <a:avLst/>
          </a:prstGeom>
          <a:solidFill>
            <a:srgbClr val="6D40DC"/>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tx1">
                  <a:lumMod val="75000"/>
                  <a:lumOff val="25000"/>
                </a:schemeClr>
              </a:solidFill>
              <a:latin typeface="+mj-lt"/>
              <a:ea typeface="Cambria" panose="02040503050406030204" pitchFamily="18" charset="0"/>
              <a:cs typeface="Cascadia Mono" panose="020B0609020000020004" pitchFamily="49" charset="0"/>
            </a:endParaRPr>
          </a:p>
        </p:txBody>
      </p:sp>
      <p:sp>
        <p:nvSpPr>
          <p:cNvPr id="39" name="TextBox 38">
            <a:extLst>
              <a:ext uri="{FF2B5EF4-FFF2-40B4-BE49-F238E27FC236}">
                <a16:creationId xmlns:a16="http://schemas.microsoft.com/office/drawing/2014/main" id="{6DE53E3C-65F5-1AFF-A43D-A63EAB2A0416}"/>
              </a:ext>
            </a:extLst>
          </p:cNvPr>
          <p:cNvSpPr txBox="1"/>
          <p:nvPr/>
        </p:nvSpPr>
        <p:spPr>
          <a:xfrm>
            <a:off x="5700716" y="868852"/>
            <a:ext cx="1640053" cy="369332"/>
          </a:xfrm>
          <a:prstGeom prst="rect">
            <a:avLst/>
          </a:prstGeom>
          <a:noFill/>
        </p:spPr>
        <p:txBody>
          <a:bodyPr wrap="square" rtlCol="0">
            <a:spAutoFit/>
          </a:bodyPr>
          <a:lstStyle/>
          <a:p>
            <a:pPr algn="ctr"/>
            <a:r>
              <a:rPr lang="en-US" b="1" dirty="0" err="1">
                <a:solidFill>
                  <a:schemeClr val="accent3"/>
                </a:solidFill>
              </a:rPr>
              <a:t>RowHammer</a:t>
            </a:r>
            <a:endParaRPr lang="en-US" b="1" dirty="0">
              <a:solidFill>
                <a:schemeClr val="accent3"/>
              </a:solidFill>
            </a:endParaRPr>
          </a:p>
        </p:txBody>
      </p:sp>
      <p:cxnSp>
        <p:nvCxnSpPr>
          <p:cNvPr id="41" name="Curved Connector 40">
            <a:extLst>
              <a:ext uri="{FF2B5EF4-FFF2-40B4-BE49-F238E27FC236}">
                <a16:creationId xmlns:a16="http://schemas.microsoft.com/office/drawing/2014/main" id="{96C13396-70AC-1C21-0F25-AF741CAB31CD}"/>
              </a:ext>
            </a:extLst>
          </p:cNvPr>
          <p:cNvCxnSpPr>
            <a:cxnSpLocks/>
          </p:cNvCxnSpPr>
          <p:nvPr/>
        </p:nvCxnSpPr>
        <p:spPr>
          <a:xfrm flipV="1">
            <a:off x="4697970" y="1424888"/>
            <a:ext cx="1157707" cy="0"/>
          </a:xfrm>
          <a:prstGeom prst="curvedConnector3">
            <a:avLst/>
          </a:prstGeom>
          <a:ln w="28575">
            <a:solidFill>
              <a:srgbClr val="6D40DC"/>
            </a:solidFill>
            <a:tailEnd type="triangle"/>
          </a:ln>
        </p:spPr>
        <p:style>
          <a:lnRef idx="1">
            <a:schemeClr val="accent1"/>
          </a:lnRef>
          <a:fillRef idx="0">
            <a:schemeClr val="accent1"/>
          </a:fillRef>
          <a:effectRef idx="0">
            <a:schemeClr val="accent1"/>
          </a:effectRef>
          <a:fontRef idx="minor">
            <a:schemeClr val="tx1"/>
          </a:fontRef>
        </p:style>
      </p:cxnSp>
      <p:sp>
        <p:nvSpPr>
          <p:cNvPr id="43" name="TextBox 42">
            <a:extLst>
              <a:ext uri="{FF2B5EF4-FFF2-40B4-BE49-F238E27FC236}">
                <a16:creationId xmlns:a16="http://schemas.microsoft.com/office/drawing/2014/main" id="{841545F9-0A91-E799-8185-C106CA68C858}"/>
              </a:ext>
            </a:extLst>
          </p:cNvPr>
          <p:cNvSpPr txBox="1"/>
          <p:nvPr/>
        </p:nvSpPr>
        <p:spPr>
          <a:xfrm>
            <a:off x="5700719" y="1215434"/>
            <a:ext cx="1380020" cy="369332"/>
          </a:xfrm>
          <a:prstGeom prst="rect">
            <a:avLst/>
          </a:prstGeom>
          <a:noFill/>
        </p:spPr>
        <p:txBody>
          <a:bodyPr wrap="square" rtlCol="0">
            <a:spAutoFit/>
          </a:bodyPr>
          <a:lstStyle/>
          <a:p>
            <a:pPr algn="ctr"/>
            <a:r>
              <a:rPr lang="en-US" b="1" dirty="0" err="1">
                <a:solidFill>
                  <a:srgbClr val="6D40DC"/>
                </a:solidFill>
              </a:rPr>
              <a:t>RowPress</a:t>
            </a:r>
            <a:endParaRPr lang="en-US" b="1" dirty="0">
              <a:solidFill>
                <a:srgbClr val="6D40DC"/>
              </a:solidFill>
            </a:endParaRPr>
          </a:p>
        </p:txBody>
      </p:sp>
      <p:cxnSp>
        <p:nvCxnSpPr>
          <p:cNvPr id="49" name="Elbow Connector 48">
            <a:extLst>
              <a:ext uri="{FF2B5EF4-FFF2-40B4-BE49-F238E27FC236}">
                <a16:creationId xmlns:a16="http://schemas.microsoft.com/office/drawing/2014/main" id="{DC8AF071-F055-BA2E-BDC9-9E3AD10742A1}"/>
              </a:ext>
            </a:extLst>
          </p:cNvPr>
          <p:cNvCxnSpPr>
            <a:cxnSpLocks/>
            <a:endCxn id="50" idx="3"/>
          </p:cNvCxnSpPr>
          <p:nvPr/>
        </p:nvCxnSpPr>
        <p:spPr>
          <a:xfrm flipH="1">
            <a:off x="7097669" y="2916370"/>
            <a:ext cx="1196408" cy="550730"/>
          </a:xfrm>
          <a:prstGeom prst="bentConnector3">
            <a:avLst>
              <a:gd name="adj1" fmla="val -19107"/>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a16="http://schemas.microsoft.com/office/drawing/2014/main" id="{80D07FCD-95B4-FA73-7EC3-E7A922C26155}"/>
              </a:ext>
            </a:extLst>
          </p:cNvPr>
          <p:cNvSpPr txBox="1"/>
          <p:nvPr/>
        </p:nvSpPr>
        <p:spPr>
          <a:xfrm>
            <a:off x="5943815" y="3282434"/>
            <a:ext cx="1153854" cy="369332"/>
          </a:xfrm>
          <a:prstGeom prst="rect">
            <a:avLst/>
          </a:prstGeom>
          <a:noFill/>
        </p:spPr>
        <p:txBody>
          <a:bodyPr wrap="square" rtlCol="0">
            <a:spAutoFit/>
          </a:bodyPr>
          <a:lstStyle/>
          <a:p>
            <a:pPr algn="ctr"/>
            <a:r>
              <a:rPr lang="en-US" b="1" dirty="0">
                <a:solidFill>
                  <a:schemeClr val="accent1"/>
                </a:solidFill>
              </a:rPr>
              <a:t>Retention</a:t>
            </a:r>
          </a:p>
        </p:txBody>
      </p:sp>
      <p:sp>
        <p:nvSpPr>
          <p:cNvPr id="52" name="TextBox 51">
            <a:extLst>
              <a:ext uri="{FF2B5EF4-FFF2-40B4-BE49-F238E27FC236}">
                <a16:creationId xmlns:a16="http://schemas.microsoft.com/office/drawing/2014/main" id="{B27C76AA-8167-A0DA-4368-D4A9E777A11B}"/>
              </a:ext>
            </a:extLst>
          </p:cNvPr>
          <p:cNvSpPr txBox="1"/>
          <p:nvPr/>
        </p:nvSpPr>
        <p:spPr>
          <a:xfrm>
            <a:off x="1009887" y="1709027"/>
            <a:ext cx="2427932" cy="461665"/>
          </a:xfrm>
          <a:prstGeom prst="rect">
            <a:avLst/>
          </a:prstGeom>
          <a:noFill/>
        </p:spPr>
        <p:txBody>
          <a:bodyPr wrap="square" rtlCol="0">
            <a:spAutoFit/>
          </a:bodyPr>
          <a:lstStyle/>
          <a:p>
            <a:pPr algn="ctr"/>
            <a:r>
              <a:rPr lang="en-US" sz="2400" b="1" dirty="0" err="1">
                <a:solidFill>
                  <a:srgbClr val="1FBAA1"/>
                </a:solidFill>
              </a:rPr>
              <a:t>ColumnDisturb</a:t>
            </a:r>
            <a:endParaRPr lang="en-US" b="1" dirty="0">
              <a:solidFill>
                <a:srgbClr val="1FBAA1"/>
              </a:solidFill>
            </a:endParaRPr>
          </a:p>
        </p:txBody>
      </p:sp>
      <p:cxnSp>
        <p:nvCxnSpPr>
          <p:cNvPr id="53" name="Elbow Connector 52">
            <a:extLst>
              <a:ext uri="{FF2B5EF4-FFF2-40B4-BE49-F238E27FC236}">
                <a16:creationId xmlns:a16="http://schemas.microsoft.com/office/drawing/2014/main" id="{2776D001-220B-29AD-6C90-180ED2A1C86A}"/>
              </a:ext>
            </a:extLst>
          </p:cNvPr>
          <p:cNvCxnSpPr>
            <a:cxnSpLocks/>
            <a:stCxn id="34" idx="6"/>
          </p:cNvCxnSpPr>
          <p:nvPr/>
        </p:nvCxnSpPr>
        <p:spPr>
          <a:xfrm flipV="1">
            <a:off x="4697970" y="1053100"/>
            <a:ext cx="1157707" cy="224892"/>
          </a:xfrm>
          <a:prstGeom prst="bentConnector3">
            <a:avLst>
              <a:gd name="adj1" fmla="val 50000"/>
            </a:avLst>
          </a:prstGeom>
          <a:ln w="3810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sp>
        <p:nvSpPr>
          <p:cNvPr id="57" name="TextBox 56">
            <a:extLst>
              <a:ext uri="{FF2B5EF4-FFF2-40B4-BE49-F238E27FC236}">
                <a16:creationId xmlns:a16="http://schemas.microsoft.com/office/drawing/2014/main" id="{8E98EE9A-5436-4B91-0ED7-6D1703EF1BCB}"/>
              </a:ext>
            </a:extLst>
          </p:cNvPr>
          <p:cNvSpPr txBox="1"/>
          <p:nvPr/>
        </p:nvSpPr>
        <p:spPr>
          <a:xfrm>
            <a:off x="-4911" y="5625728"/>
            <a:ext cx="9148909" cy="840932"/>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lvl="0" algn="ctr">
              <a:lnSpc>
                <a:spcPct val="90000"/>
              </a:lnSpc>
              <a:defRPr/>
            </a:pPr>
            <a:r>
              <a:rPr lang="en-US" sz="2400" b="1" dirty="0" err="1">
                <a:solidFill>
                  <a:schemeClr val="accent5"/>
                </a:solidFill>
              </a:rPr>
              <a:t>ColumnDisturb</a:t>
            </a:r>
            <a:r>
              <a:rPr lang="en-US" sz="2400" dirty="0">
                <a:solidFill>
                  <a:prstClr val="black"/>
                </a:solidFill>
              </a:rPr>
              <a:t> induces </a:t>
            </a:r>
            <a:r>
              <a:rPr lang="en-US" sz="2400" b="1" dirty="0">
                <a:solidFill>
                  <a:schemeClr val="accent5"/>
                </a:solidFill>
              </a:rPr>
              <a:t>many more bitflips than retention failures </a:t>
            </a:r>
            <a:br>
              <a:rPr lang="en-US" sz="2400" dirty="0"/>
            </a:br>
            <a:r>
              <a:rPr lang="en-US" sz="2400" dirty="0"/>
              <a:t>and </a:t>
            </a:r>
            <a:r>
              <a:rPr lang="en-US" sz="2400" b="1" dirty="0">
                <a:solidFill>
                  <a:schemeClr val="accent5"/>
                </a:solidFill>
              </a:rPr>
              <a:t>affects many more rows than </a:t>
            </a:r>
            <a:r>
              <a:rPr lang="en-US" sz="2400" b="1" dirty="0" err="1">
                <a:solidFill>
                  <a:schemeClr val="accent5"/>
                </a:solidFill>
              </a:rPr>
              <a:t>RowHammer</a:t>
            </a:r>
            <a:r>
              <a:rPr lang="en-US" sz="2400" b="1" dirty="0">
                <a:solidFill>
                  <a:schemeClr val="accent5"/>
                </a:solidFill>
              </a:rPr>
              <a:t> &amp; </a:t>
            </a:r>
            <a:r>
              <a:rPr lang="en-US" sz="2400" b="1" dirty="0" err="1">
                <a:solidFill>
                  <a:schemeClr val="accent5"/>
                </a:solidFill>
              </a:rPr>
              <a:t>RowPress</a:t>
            </a:r>
            <a:endParaRPr lang="en-US" sz="2400" b="1" dirty="0">
              <a:solidFill>
                <a:schemeClr val="accent5"/>
              </a:solidFill>
            </a:endParaRPr>
          </a:p>
        </p:txBody>
      </p:sp>
      <p:sp>
        <p:nvSpPr>
          <p:cNvPr id="60" name="Rectangle 59">
            <a:extLst>
              <a:ext uri="{FF2B5EF4-FFF2-40B4-BE49-F238E27FC236}">
                <a16:creationId xmlns:a16="http://schemas.microsoft.com/office/drawing/2014/main" id="{B2C1BA3E-7617-CE24-F120-BF498E638DF1}"/>
              </a:ext>
            </a:extLst>
          </p:cNvPr>
          <p:cNvSpPr/>
          <p:nvPr/>
        </p:nvSpPr>
        <p:spPr>
          <a:xfrm>
            <a:off x="1010997" y="1141458"/>
            <a:ext cx="7270379" cy="515653"/>
          </a:xfrm>
          <a:prstGeom prst="rect">
            <a:avLst/>
          </a:prstGeom>
          <a:solidFill>
            <a:schemeClr val="bg1"/>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tx1">
                  <a:lumMod val="75000"/>
                  <a:lumOff val="25000"/>
                </a:schemeClr>
              </a:solidFill>
              <a:latin typeface="+mj-lt"/>
              <a:ea typeface="Cambria" panose="02040503050406030204" pitchFamily="18" charset="0"/>
              <a:cs typeface="Cascadia Mono" panose="020B0609020000020004" pitchFamily="49" charset="0"/>
            </a:endParaRPr>
          </a:p>
        </p:txBody>
      </p:sp>
      <p:sp>
        <p:nvSpPr>
          <p:cNvPr id="61" name="Rectangle 60">
            <a:extLst>
              <a:ext uri="{FF2B5EF4-FFF2-40B4-BE49-F238E27FC236}">
                <a16:creationId xmlns:a16="http://schemas.microsoft.com/office/drawing/2014/main" id="{3BC0275E-819C-357B-A04E-9F8648FD1465}"/>
              </a:ext>
            </a:extLst>
          </p:cNvPr>
          <p:cNvSpPr/>
          <p:nvPr/>
        </p:nvSpPr>
        <p:spPr>
          <a:xfrm>
            <a:off x="1009886" y="2820103"/>
            <a:ext cx="7267877" cy="222545"/>
          </a:xfrm>
          <a:prstGeom prst="rect">
            <a:avLst/>
          </a:prstGeom>
          <a:solidFill>
            <a:schemeClr val="bg1"/>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tx1">
                  <a:lumMod val="75000"/>
                  <a:lumOff val="25000"/>
                </a:schemeClr>
              </a:solidFill>
              <a:latin typeface="+mj-lt"/>
              <a:ea typeface="Cambria" panose="02040503050406030204" pitchFamily="18" charset="0"/>
              <a:cs typeface="Cascadia Mono" panose="020B0609020000020004" pitchFamily="49" charset="0"/>
            </a:endParaRPr>
          </a:p>
        </p:txBody>
      </p:sp>
      <p:sp>
        <p:nvSpPr>
          <p:cNvPr id="62" name="Rectangle 61">
            <a:extLst>
              <a:ext uri="{FF2B5EF4-FFF2-40B4-BE49-F238E27FC236}">
                <a16:creationId xmlns:a16="http://schemas.microsoft.com/office/drawing/2014/main" id="{9D9B9E97-1605-492B-9719-CFB938A47749}"/>
              </a:ext>
            </a:extLst>
          </p:cNvPr>
          <p:cNvSpPr/>
          <p:nvPr/>
        </p:nvSpPr>
        <p:spPr>
          <a:xfrm>
            <a:off x="996238" y="1641476"/>
            <a:ext cx="7279426" cy="983081"/>
          </a:xfrm>
          <a:prstGeom prst="rect">
            <a:avLst/>
          </a:prstGeom>
          <a:solidFill>
            <a:schemeClr val="bg1"/>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tx1">
                  <a:lumMod val="75000"/>
                  <a:lumOff val="25000"/>
                </a:schemeClr>
              </a:solidFill>
              <a:latin typeface="+mj-lt"/>
              <a:ea typeface="Cambria" panose="02040503050406030204" pitchFamily="18" charset="0"/>
              <a:cs typeface="Cascadia Mono" panose="020B0609020000020004" pitchFamily="49" charset="0"/>
            </a:endParaRPr>
          </a:p>
        </p:txBody>
      </p:sp>
      <p:sp>
        <p:nvSpPr>
          <p:cNvPr id="63" name="Rectangle 62">
            <a:extLst>
              <a:ext uri="{FF2B5EF4-FFF2-40B4-BE49-F238E27FC236}">
                <a16:creationId xmlns:a16="http://schemas.microsoft.com/office/drawing/2014/main" id="{2DCFF67F-C708-6F62-22EF-56A9EA01029C}"/>
              </a:ext>
            </a:extLst>
          </p:cNvPr>
          <p:cNvSpPr/>
          <p:nvPr/>
        </p:nvSpPr>
        <p:spPr>
          <a:xfrm>
            <a:off x="1012825" y="2605361"/>
            <a:ext cx="7267877" cy="245118"/>
          </a:xfrm>
          <a:prstGeom prst="rect">
            <a:avLst/>
          </a:prstGeom>
          <a:solidFill>
            <a:schemeClr val="bg1"/>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tx1">
                  <a:lumMod val="75000"/>
                  <a:lumOff val="25000"/>
                </a:schemeClr>
              </a:solidFill>
              <a:latin typeface="+mj-lt"/>
              <a:ea typeface="Cambria" panose="02040503050406030204" pitchFamily="18" charset="0"/>
              <a:cs typeface="Cascadia Mono" panose="020B0609020000020004" pitchFamily="49" charset="0"/>
            </a:endParaRPr>
          </a:p>
        </p:txBody>
      </p:sp>
      <p:cxnSp>
        <p:nvCxnSpPr>
          <p:cNvPr id="16" name="Straight Connector 15">
            <a:extLst>
              <a:ext uri="{FF2B5EF4-FFF2-40B4-BE49-F238E27FC236}">
                <a16:creationId xmlns:a16="http://schemas.microsoft.com/office/drawing/2014/main" id="{DDAF6D3C-AD6E-A306-ED37-53FC98CC4C2F}"/>
              </a:ext>
            </a:extLst>
          </p:cNvPr>
          <p:cNvCxnSpPr/>
          <p:nvPr/>
        </p:nvCxnSpPr>
        <p:spPr>
          <a:xfrm>
            <a:off x="4628617" y="1053100"/>
            <a:ext cx="0" cy="1989549"/>
          </a:xfrm>
          <a:prstGeom prst="line">
            <a:avLst/>
          </a:prstGeom>
          <a:ln w="57150">
            <a:solidFill>
              <a:srgbClr val="FF0000"/>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45860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1" nodeType="clickEffect">
                                  <p:stCondLst>
                                    <p:cond delay="0"/>
                                  </p:stCondLst>
                                  <p:childTnLst>
                                    <p:set>
                                      <p:cBhvr>
                                        <p:cTn id="6" dur="1" fill="hold">
                                          <p:stCondLst>
                                            <p:cond delay="0"/>
                                          </p:stCondLst>
                                        </p:cTn>
                                        <p:tgtEl>
                                          <p:spTgt spid="63"/>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xit" presetSubtype="0" fill="hold" grpId="1" nodeType="withEffect">
                                  <p:stCondLst>
                                    <p:cond delay="0"/>
                                  </p:stCondLst>
                                  <p:childTnLst>
                                    <p:set>
                                      <p:cBhvr>
                                        <p:cTn id="18" dur="1" fill="hold">
                                          <p:stCondLst>
                                            <p:cond delay="0"/>
                                          </p:stCondLst>
                                        </p:cTn>
                                        <p:tgtEl>
                                          <p:spTgt spid="60"/>
                                        </p:tgtEl>
                                        <p:attrNameLst>
                                          <p:attrName>style.visibility</p:attrName>
                                        </p:attrNameLst>
                                      </p:cBhvr>
                                      <p:to>
                                        <p:strVal val="hidden"/>
                                      </p:to>
                                    </p:set>
                                  </p:childTnLst>
                                </p:cTn>
                              </p:par>
                              <p:par>
                                <p:cTn id="19" presetID="1" presetClass="entr" presetSubtype="0" fill="hold" grpId="0" nodeType="withEffect">
                                  <p:stCondLst>
                                    <p:cond delay="0"/>
                                  </p:stCondLst>
                                  <p:childTnLst>
                                    <p:set>
                                      <p:cBhvr>
                                        <p:cTn id="20" dur="1" fill="hold">
                                          <p:stCondLst>
                                            <p:cond delay="0"/>
                                          </p:stCondLst>
                                        </p:cTn>
                                        <p:tgtEl>
                                          <p:spTgt spid="3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9"/>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4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3"/>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53"/>
                                        </p:tgtEl>
                                        <p:attrNameLst>
                                          <p:attrName>style.visibility</p:attrName>
                                        </p:attrNameLst>
                                      </p:cBhvr>
                                      <p:to>
                                        <p:strVal val="visible"/>
                                      </p:to>
                                    </p:set>
                                  </p:childTnLst>
                                </p:cTn>
                              </p:par>
                            </p:childTnLst>
                          </p:cTn>
                        </p:par>
                        <p:par>
                          <p:cTn id="35" fill="hold">
                            <p:stCondLst>
                              <p:cond delay="0"/>
                            </p:stCondLst>
                            <p:childTnLst>
                              <p:par>
                                <p:cTn id="36" presetID="1" presetClass="exit" presetSubtype="0" fill="hold" nodeType="afterEffect">
                                  <p:stCondLst>
                                    <p:cond delay="0"/>
                                  </p:stCondLst>
                                  <p:childTnLst>
                                    <p:set>
                                      <p:cBhvr>
                                        <p:cTn id="37" dur="1" fill="hold">
                                          <p:stCondLst>
                                            <p:cond delay="0"/>
                                          </p:stCondLst>
                                        </p:cTn>
                                        <p:tgtEl>
                                          <p:spTgt spid="16"/>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12">
                                            <p:bg/>
                                          </p:spTgt>
                                        </p:tgtEl>
                                        <p:attrNameLst>
                                          <p:attrName>style.visibility</p:attrName>
                                        </p:attrNameLst>
                                      </p:cBhvr>
                                      <p:to>
                                        <p:strVal val="visible"/>
                                      </p:to>
                                    </p:set>
                                  </p:childTnLst>
                                </p:cTn>
                              </p:par>
                              <p:par>
                                <p:cTn id="42" presetID="1" presetClass="entr" presetSubtype="0" fill="hold" grpId="0" nodeType="withEffect">
                                  <p:stCondLst>
                                    <p:cond delay="0"/>
                                  </p:stCondLst>
                                  <p:childTnLst>
                                    <p:set>
                                      <p:cBhvr>
                                        <p:cTn id="43"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nodeType="clickEffect">
                                  <p:stCondLst>
                                    <p:cond delay="0"/>
                                  </p:stCondLst>
                                  <p:childTnLst>
                                    <p:set>
                                      <p:cBhvr>
                                        <p:cTn id="47" dur="1" fill="hold">
                                          <p:stCondLst>
                                            <p:cond delay="0"/>
                                          </p:stCondLst>
                                        </p:cTn>
                                        <p:tgtEl>
                                          <p:spTgt spid="49"/>
                                        </p:tgtEl>
                                        <p:attrNameLst>
                                          <p:attrName>style.visibility</p:attrName>
                                        </p:attrNameLst>
                                      </p:cBhvr>
                                      <p:to>
                                        <p:strVal val="visible"/>
                                      </p:to>
                                    </p:set>
                                  </p:childTnLst>
                                </p:cTn>
                              </p:par>
                              <p:par>
                                <p:cTn id="48" presetID="1" presetClass="exit" presetSubtype="0" fill="hold" grpId="1" nodeType="withEffect">
                                  <p:stCondLst>
                                    <p:cond delay="0"/>
                                  </p:stCondLst>
                                  <p:childTnLst>
                                    <p:set>
                                      <p:cBhvr>
                                        <p:cTn id="49" dur="1" fill="hold">
                                          <p:stCondLst>
                                            <p:cond delay="0"/>
                                          </p:stCondLst>
                                        </p:cTn>
                                        <p:tgtEl>
                                          <p:spTgt spid="61"/>
                                        </p:tgtEl>
                                        <p:attrNameLst>
                                          <p:attrName>style.visibility</p:attrName>
                                        </p:attrNameLst>
                                      </p:cBhvr>
                                      <p:to>
                                        <p:strVal val="hidden"/>
                                      </p:to>
                                    </p:set>
                                  </p:childTnLst>
                                </p:cTn>
                              </p:par>
                              <p:par>
                                <p:cTn id="50" presetID="1" presetClass="entr" presetSubtype="0" fill="hold" grpId="0" nodeType="withEffect">
                                  <p:stCondLst>
                                    <p:cond delay="0"/>
                                  </p:stCondLst>
                                  <p:childTnLst>
                                    <p:set>
                                      <p:cBhvr>
                                        <p:cTn id="51" dur="1" fill="hold">
                                          <p:stCondLst>
                                            <p:cond delay="0"/>
                                          </p:stCondLst>
                                        </p:cTn>
                                        <p:tgtEl>
                                          <p:spTgt spid="50"/>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grpId="0" nodeType="clickEffect">
                                  <p:stCondLst>
                                    <p:cond delay="0"/>
                                  </p:stCondLst>
                                  <p:childTnLst>
                                    <p:set>
                                      <p:cBhvr>
                                        <p:cTn id="55" dur="1" fill="hold">
                                          <p:stCondLst>
                                            <p:cond delay="0"/>
                                          </p:stCondLst>
                                        </p:cTn>
                                        <p:tgtEl>
                                          <p:spTgt spid="13"/>
                                        </p:tgtEl>
                                        <p:attrNameLst>
                                          <p:attrName>style.visibility</p:attrName>
                                        </p:attrNameLst>
                                      </p:cBhvr>
                                      <p:to>
                                        <p:strVal val="visible"/>
                                      </p:to>
                                    </p:set>
                                  </p:childTnLst>
                                </p:cTn>
                              </p:par>
                            </p:childTnLst>
                          </p:cTn>
                        </p:par>
                      </p:childTnLst>
                    </p:cTn>
                  </p:par>
                  <p:par>
                    <p:cTn id="56" fill="hold">
                      <p:stCondLst>
                        <p:cond delay="indefinite"/>
                      </p:stCondLst>
                      <p:childTnLst>
                        <p:par>
                          <p:cTn id="57" fill="hold">
                            <p:stCondLst>
                              <p:cond delay="0"/>
                            </p:stCondLst>
                            <p:childTnLst>
                              <p:par>
                                <p:cTn id="58" presetID="1" presetClass="exit" presetSubtype="0" fill="hold" grpId="1" nodeType="clickEffect">
                                  <p:stCondLst>
                                    <p:cond delay="0"/>
                                  </p:stCondLst>
                                  <p:childTnLst>
                                    <p:set>
                                      <p:cBhvr>
                                        <p:cTn id="59" dur="1" fill="hold">
                                          <p:stCondLst>
                                            <p:cond delay="0"/>
                                          </p:stCondLst>
                                        </p:cTn>
                                        <p:tgtEl>
                                          <p:spTgt spid="62"/>
                                        </p:tgtEl>
                                        <p:attrNameLst>
                                          <p:attrName>style.visibility</p:attrName>
                                        </p:attrNameLst>
                                      </p:cBhvr>
                                      <p:to>
                                        <p:strVal val="hidden"/>
                                      </p:to>
                                    </p:set>
                                  </p:childTnLst>
                                </p:cTn>
                              </p:par>
                              <p:par>
                                <p:cTn id="60" presetID="1" presetClass="entr" presetSubtype="0" fill="hold" grpId="0" nodeType="withEffect">
                                  <p:stCondLst>
                                    <p:cond delay="0"/>
                                  </p:stCondLst>
                                  <p:childTnLst>
                                    <p:set>
                                      <p:cBhvr>
                                        <p:cTn id="61" dur="1" fill="hold">
                                          <p:stCondLst>
                                            <p:cond delay="0"/>
                                          </p:stCondLst>
                                        </p:cTn>
                                        <p:tgtEl>
                                          <p:spTgt spid="52"/>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0"/>
                                          </p:stCondLst>
                                        </p:cTn>
                                        <p:tgtEl>
                                          <p:spTgt spid="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allAtOnce" animBg="1"/>
      <p:bldP spid="13" grpId="0" animBg="1"/>
      <p:bldP spid="19" grpId="0"/>
      <p:bldP spid="31" grpId="0" animBg="1"/>
      <p:bldP spid="32" grpId="0" animBg="1"/>
      <p:bldP spid="34" grpId="0" animBg="1"/>
      <p:bldP spid="35" grpId="0" animBg="1"/>
      <p:bldP spid="39" grpId="0"/>
      <p:bldP spid="43" grpId="0"/>
      <p:bldP spid="50" grpId="0"/>
      <p:bldP spid="52" grpId="0"/>
      <p:bldP spid="57" grpId="0" animBg="1"/>
      <p:bldP spid="60" grpId="1" animBg="1"/>
      <p:bldP spid="61" grpId="1" animBg="1"/>
      <p:bldP spid="62" grpId="1" animBg="1"/>
      <p:bldP spid="63" grpId="1"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D37FFC-5C67-7172-E886-7CC1656E334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B643FE4-9353-8C56-1CD7-597801001AED}"/>
              </a:ext>
            </a:extLst>
          </p:cNvPr>
          <p:cNvSpPr>
            <a:spLocks noGrp="1"/>
          </p:cNvSpPr>
          <p:nvPr>
            <p:ph type="title"/>
          </p:nvPr>
        </p:nvSpPr>
        <p:spPr/>
        <p:txBody>
          <a:bodyPr/>
          <a:lstStyle/>
          <a:p>
            <a:r>
              <a:rPr lang="en-US" sz="2800" dirty="0"/>
              <a:t>Key Takeaways from Major Characterization Experiments</a:t>
            </a:r>
          </a:p>
        </p:txBody>
      </p:sp>
      <p:grpSp>
        <p:nvGrpSpPr>
          <p:cNvPr id="4" name="Group 3">
            <a:extLst>
              <a:ext uri="{FF2B5EF4-FFF2-40B4-BE49-F238E27FC236}">
                <a16:creationId xmlns:a16="http://schemas.microsoft.com/office/drawing/2014/main" id="{D7D16926-89ED-9B89-298C-9CEC46A10375}"/>
              </a:ext>
            </a:extLst>
          </p:cNvPr>
          <p:cNvGrpSpPr/>
          <p:nvPr/>
        </p:nvGrpSpPr>
        <p:grpSpPr>
          <a:xfrm>
            <a:off x="234445" y="821107"/>
            <a:ext cx="8647804" cy="1097280"/>
            <a:chOff x="248098" y="2185542"/>
            <a:chExt cx="8647804" cy="2146136"/>
          </a:xfrm>
        </p:grpSpPr>
        <p:sp>
          <p:nvSpPr>
            <p:cNvPr id="5" name="Rounded Rectangle 4">
              <a:extLst>
                <a:ext uri="{FF2B5EF4-FFF2-40B4-BE49-F238E27FC236}">
                  <a16:creationId xmlns:a16="http://schemas.microsoft.com/office/drawing/2014/main" id="{838A69A2-E721-DDFB-D962-AC73456DCA33}"/>
                </a:ext>
              </a:extLst>
            </p:cNvPr>
            <p:cNvSpPr/>
            <p:nvPr/>
          </p:nvSpPr>
          <p:spPr>
            <a:xfrm>
              <a:off x="248098" y="2185542"/>
              <a:ext cx="8647804" cy="2146136"/>
            </a:xfrm>
            <a:prstGeom prst="roundRect">
              <a:avLst>
                <a:gd name="adj" fmla="val 3533"/>
              </a:avLst>
            </a:prstGeom>
            <a:solidFill>
              <a:schemeClr val="accent6"/>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dirty="0">
                <a:ln>
                  <a:noFill/>
                </a:ln>
                <a:solidFill>
                  <a:prstClr val="white"/>
                </a:solidFill>
                <a:effectLst/>
                <a:uLnTx/>
                <a:uFillTx/>
                <a:latin typeface="+mj-lt"/>
                <a:cs typeface="Quire Sans" panose="020B0502040400020003" pitchFamily="34" charset="0"/>
              </a:endParaRPr>
            </a:p>
          </p:txBody>
        </p:sp>
        <p:sp>
          <p:nvSpPr>
            <p:cNvPr id="6" name="Rectangle 5">
              <a:extLst>
                <a:ext uri="{FF2B5EF4-FFF2-40B4-BE49-F238E27FC236}">
                  <a16:creationId xmlns:a16="http://schemas.microsoft.com/office/drawing/2014/main" id="{90EBBB2D-AB12-5121-BD3D-9ACA1182DEA7}"/>
                </a:ext>
              </a:extLst>
            </p:cNvPr>
            <p:cNvSpPr/>
            <p:nvPr/>
          </p:nvSpPr>
          <p:spPr>
            <a:xfrm>
              <a:off x="318574" y="3004303"/>
              <a:ext cx="8497318" cy="1216005"/>
            </a:xfrm>
            <a:prstGeom prst="rect">
              <a:avLst/>
            </a:prstGeom>
            <a:solidFill>
              <a:schemeClr val="bg1"/>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err="1">
                  <a:ln>
                    <a:noFill/>
                  </a:ln>
                  <a:solidFill>
                    <a:schemeClr val="tx1"/>
                  </a:solidFill>
                  <a:effectLst/>
                  <a:uLnTx/>
                  <a:uFillTx/>
                  <a:latin typeface="+mj-lt"/>
                  <a:cs typeface="Quire Sans" panose="020B0502040400020003" pitchFamily="34" charset="0"/>
                </a:rPr>
                <a:t>ColumnDisturb</a:t>
              </a:r>
              <a:r>
                <a:rPr kumimoji="0" lang="en-US" sz="2200" b="0" i="0" u="none" strike="noStrike" kern="1200" cap="none" spc="0" normalizeH="0" baseline="0" noProof="0" dirty="0">
                  <a:ln>
                    <a:noFill/>
                  </a:ln>
                  <a:solidFill>
                    <a:schemeClr val="tx1"/>
                  </a:solidFill>
                  <a:effectLst/>
                  <a:uLnTx/>
                  <a:uFillTx/>
                  <a:latin typeface="+mj-lt"/>
                  <a:cs typeface="Quire Sans" panose="020B0502040400020003" pitchFamily="34" charset="0"/>
                </a:rPr>
                <a:t> is a </a:t>
              </a:r>
              <a:r>
                <a:rPr kumimoji="0" lang="en-US" sz="2200" b="1" i="0" u="none" strike="noStrike" kern="1200" cap="none" spc="0" normalizeH="0" baseline="0" noProof="0" dirty="0">
                  <a:ln>
                    <a:noFill/>
                  </a:ln>
                  <a:solidFill>
                    <a:schemeClr val="accent6"/>
                  </a:solidFill>
                  <a:effectLst/>
                  <a:uLnTx/>
                  <a:uFillTx/>
                  <a:latin typeface="+mj-lt"/>
                  <a:cs typeface="Quire Sans" panose="020B0502040400020003" pitchFamily="34" charset="0"/>
                </a:rPr>
                <a:t>widespread read disturbance phenomenon </a:t>
              </a:r>
              <a:r>
                <a:rPr kumimoji="0" lang="en-US" sz="2200" b="0" i="0" u="none" strike="noStrike" kern="1200" cap="none" spc="0" normalizeH="0" baseline="0" noProof="0" dirty="0">
                  <a:ln>
                    <a:noFill/>
                  </a:ln>
                  <a:solidFill>
                    <a:schemeClr val="tx1"/>
                  </a:solidFill>
                  <a:effectLst/>
                  <a:uLnTx/>
                  <a:uFillTx/>
                  <a:latin typeface="+mj-lt"/>
                  <a:cs typeface="Quire Sans" panose="020B0502040400020003" pitchFamily="34" charset="0"/>
                </a:rPr>
                <a:t>and </a:t>
              </a:r>
              <a:r>
                <a:rPr kumimoji="0" lang="en-US" sz="2200" b="1" i="0" u="none" strike="noStrike" kern="1200" cap="none" spc="0" normalizeH="0" baseline="0" noProof="0" dirty="0">
                  <a:ln>
                    <a:noFill/>
                  </a:ln>
                  <a:solidFill>
                    <a:schemeClr val="accent6"/>
                  </a:solidFill>
                  <a:effectLst/>
                  <a:uLnTx/>
                  <a:uFillTx/>
                  <a:latin typeface="+mj-lt"/>
                  <a:cs typeface="Quire Sans" panose="020B0502040400020003" pitchFamily="34" charset="0"/>
                </a:rPr>
                <a:t>becomes worse </a:t>
              </a:r>
              <a:r>
                <a:rPr kumimoji="0" lang="en-US" sz="2200" b="0" i="0" u="none" strike="noStrike" kern="1200" cap="none" spc="0" normalizeH="0" baseline="0" noProof="0" dirty="0">
                  <a:ln>
                    <a:noFill/>
                  </a:ln>
                  <a:solidFill>
                    <a:schemeClr val="tx1"/>
                  </a:solidFill>
                  <a:effectLst/>
                  <a:uLnTx/>
                  <a:uFillTx/>
                  <a:latin typeface="+mj-lt"/>
                  <a:cs typeface="Quire Sans" panose="020B0502040400020003" pitchFamily="34" charset="0"/>
                </a:rPr>
                <a:t>as DRAM technology </a:t>
              </a:r>
              <a:r>
                <a:rPr kumimoji="0" lang="en-US" sz="2200" b="1" i="0" u="none" strike="noStrike" kern="1200" cap="none" spc="0" normalizeH="0" baseline="0" noProof="0" dirty="0">
                  <a:ln>
                    <a:noFill/>
                  </a:ln>
                  <a:solidFill>
                    <a:schemeClr val="accent6"/>
                  </a:solidFill>
                  <a:effectLst/>
                  <a:uLnTx/>
                  <a:uFillTx/>
                  <a:latin typeface="+mj-lt"/>
                  <a:cs typeface="Quire Sans" panose="020B0502040400020003" pitchFamily="34" charset="0"/>
                </a:rPr>
                <a:t>scales down to smaller </a:t>
              </a:r>
              <a:r>
                <a:rPr kumimoji="0" lang="en-US" sz="2200" b="0" i="0" u="none" strike="noStrike" kern="1200" cap="none" spc="0" normalizeH="0" baseline="0" noProof="0" dirty="0">
                  <a:ln>
                    <a:noFill/>
                  </a:ln>
                  <a:solidFill>
                    <a:schemeClr val="tx1"/>
                  </a:solidFill>
                  <a:effectLst/>
                  <a:uLnTx/>
                  <a:uFillTx/>
                  <a:latin typeface="+mj-lt"/>
                  <a:cs typeface="Quire Sans" panose="020B0502040400020003" pitchFamily="34" charset="0"/>
                </a:rPr>
                <a:t>node sizes</a:t>
              </a:r>
              <a:endParaRPr kumimoji="0" lang="en-US" sz="2200" b="0" i="0" u="none" strike="noStrike" kern="1200" cap="none" spc="0" normalizeH="0" baseline="0" noProof="0" dirty="0">
                <a:ln>
                  <a:noFill/>
                </a:ln>
                <a:solidFill>
                  <a:srgbClr val="C00000"/>
                </a:solidFill>
                <a:effectLst/>
                <a:uLnTx/>
                <a:uFillTx/>
                <a:latin typeface="+mj-lt"/>
                <a:cs typeface="Quire Sans" panose="020B0502040400020003" pitchFamily="34" charset="0"/>
              </a:endParaRPr>
            </a:p>
          </p:txBody>
        </p:sp>
        <p:sp>
          <p:nvSpPr>
            <p:cNvPr id="7" name="TextBox 6">
              <a:extLst>
                <a:ext uri="{FF2B5EF4-FFF2-40B4-BE49-F238E27FC236}">
                  <a16:creationId xmlns:a16="http://schemas.microsoft.com/office/drawing/2014/main" id="{FC206762-61E1-0890-0A83-B0432AA308F2}"/>
                </a:ext>
              </a:extLst>
            </p:cNvPr>
            <p:cNvSpPr txBox="1"/>
            <p:nvPr/>
          </p:nvSpPr>
          <p:spPr>
            <a:xfrm>
              <a:off x="371466" y="2185544"/>
              <a:ext cx="8382000" cy="818758"/>
            </a:xfrm>
            <a:prstGeom prst="rect">
              <a:avLst/>
            </a:prstGeom>
            <a:solidFill>
              <a:schemeClr val="accent6"/>
            </a:solidFill>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mj-lt"/>
                  <a:cs typeface="Quire Sans" panose="020B0502040400020003" pitchFamily="34" charset="0"/>
                </a:rPr>
                <a:t>Takeaway 1</a:t>
              </a:r>
            </a:p>
          </p:txBody>
        </p:sp>
      </p:grpSp>
      <p:grpSp>
        <p:nvGrpSpPr>
          <p:cNvPr id="16" name="Group 15">
            <a:extLst>
              <a:ext uri="{FF2B5EF4-FFF2-40B4-BE49-F238E27FC236}">
                <a16:creationId xmlns:a16="http://schemas.microsoft.com/office/drawing/2014/main" id="{FB392BBD-D534-9A93-B298-056864A94976}"/>
              </a:ext>
            </a:extLst>
          </p:cNvPr>
          <p:cNvGrpSpPr/>
          <p:nvPr/>
        </p:nvGrpSpPr>
        <p:grpSpPr>
          <a:xfrm>
            <a:off x="234445" y="1965508"/>
            <a:ext cx="8647804" cy="1097280"/>
            <a:chOff x="248098" y="2185542"/>
            <a:chExt cx="8647804" cy="2146136"/>
          </a:xfrm>
        </p:grpSpPr>
        <p:sp>
          <p:nvSpPr>
            <p:cNvPr id="17" name="Rounded Rectangle 16">
              <a:extLst>
                <a:ext uri="{FF2B5EF4-FFF2-40B4-BE49-F238E27FC236}">
                  <a16:creationId xmlns:a16="http://schemas.microsoft.com/office/drawing/2014/main" id="{41EB4B67-CD61-6E9D-C069-D474D75BD8C6}"/>
                </a:ext>
              </a:extLst>
            </p:cNvPr>
            <p:cNvSpPr/>
            <p:nvPr/>
          </p:nvSpPr>
          <p:spPr>
            <a:xfrm>
              <a:off x="248098" y="2185542"/>
              <a:ext cx="8647804" cy="2146136"/>
            </a:xfrm>
            <a:prstGeom prst="roundRect">
              <a:avLst>
                <a:gd name="adj" fmla="val 3533"/>
              </a:avLst>
            </a:prstGeom>
            <a:solidFill>
              <a:schemeClr val="accent2"/>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dirty="0">
                <a:ln>
                  <a:noFill/>
                </a:ln>
                <a:solidFill>
                  <a:prstClr val="white"/>
                </a:solidFill>
                <a:effectLst/>
                <a:uLnTx/>
                <a:uFillTx/>
                <a:latin typeface="+mj-lt"/>
                <a:cs typeface="Quire Sans" panose="020B0502040400020003" pitchFamily="34" charset="0"/>
              </a:endParaRPr>
            </a:p>
          </p:txBody>
        </p:sp>
        <p:sp>
          <p:nvSpPr>
            <p:cNvPr id="18" name="Rectangle 17">
              <a:extLst>
                <a:ext uri="{FF2B5EF4-FFF2-40B4-BE49-F238E27FC236}">
                  <a16:creationId xmlns:a16="http://schemas.microsoft.com/office/drawing/2014/main" id="{3462D97A-C2B8-48F0-CA56-B5DFADBDA63A}"/>
                </a:ext>
              </a:extLst>
            </p:cNvPr>
            <p:cNvSpPr/>
            <p:nvPr/>
          </p:nvSpPr>
          <p:spPr>
            <a:xfrm>
              <a:off x="318574" y="3004303"/>
              <a:ext cx="8497318" cy="1216005"/>
            </a:xfrm>
            <a:prstGeom prst="rect">
              <a:avLst/>
            </a:prstGeom>
            <a:solidFill>
              <a:schemeClr val="bg1"/>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n-US" sz="2200" b="1" dirty="0" err="1">
                  <a:solidFill>
                    <a:schemeClr val="accent2"/>
                  </a:solidFill>
                  <a:cs typeface="Quire Sans" panose="020B0502040400020003" pitchFamily="34" charset="0"/>
                </a:rPr>
                <a:t>ColumnDisturb</a:t>
              </a:r>
              <a:r>
                <a:rPr lang="en-US" sz="2200" dirty="0">
                  <a:solidFill>
                    <a:schemeClr val="tx1"/>
                  </a:solidFill>
                  <a:cs typeface="Quire Sans" panose="020B0502040400020003" pitchFamily="34" charset="0"/>
                </a:rPr>
                <a:t> induces bitflips in </a:t>
              </a:r>
              <a:r>
                <a:rPr lang="en-US" sz="2200" b="1" dirty="0">
                  <a:solidFill>
                    <a:schemeClr val="accent2"/>
                  </a:solidFill>
                  <a:cs typeface="Quire Sans" panose="020B0502040400020003" pitchFamily="34" charset="0"/>
                </a:rPr>
                <a:t>thousands of DRAM rows </a:t>
              </a:r>
              <a:r>
                <a:rPr lang="en-US" sz="2200" dirty="0">
                  <a:solidFill>
                    <a:schemeClr val="tx1"/>
                  </a:solidFill>
                  <a:cs typeface="Quire Sans" panose="020B0502040400020003" pitchFamily="34" charset="0"/>
                </a:rPr>
                <a:t>and</a:t>
              </a:r>
              <a:r>
                <a:rPr lang="en-US" sz="2200" dirty="0">
                  <a:solidFill>
                    <a:schemeClr val="accent2"/>
                  </a:solidFill>
                  <a:cs typeface="Quire Sans" panose="020B0502040400020003" pitchFamily="34" charset="0"/>
                </a:rPr>
                <a:t> </a:t>
              </a:r>
              <a:br>
                <a:rPr lang="en-US" sz="2200" dirty="0">
                  <a:solidFill>
                    <a:schemeClr val="accent2"/>
                  </a:solidFill>
                  <a:cs typeface="Quire Sans" panose="020B0502040400020003" pitchFamily="34" charset="0"/>
                </a:rPr>
              </a:br>
              <a:r>
                <a:rPr lang="en-US" sz="2200" dirty="0">
                  <a:solidFill>
                    <a:schemeClr val="tx1"/>
                  </a:solidFill>
                  <a:cs typeface="Quire Sans" panose="020B0502040400020003" pitchFamily="34" charset="0"/>
                </a:rPr>
                <a:t>is</a:t>
              </a:r>
              <a:r>
                <a:rPr lang="en-US" sz="2200" dirty="0">
                  <a:solidFill>
                    <a:schemeClr val="accent2"/>
                  </a:solidFill>
                  <a:cs typeface="Quire Sans" panose="020B0502040400020003" pitchFamily="34" charset="0"/>
                </a:rPr>
                <a:t> </a:t>
              </a:r>
              <a:r>
                <a:rPr lang="en-US" sz="2200" b="1" dirty="0">
                  <a:solidFill>
                    <a:schemeClr val="accent2"/>
                  </a:solidFill>
                  <a:cs typeface="Quire Sans" panose="020B0502040400020003" pitchFamily="34" charset="0"/>
                </a:rPr>
                <a:t>different</a:t>
              </a:r>
              <a:r>
                <a:rPr lang="en-US" sz="2200" dirty="0">
                  <a:solidFill>
                    <a:schemeClr val="accent2"/>
                  </a:solidFill>
                  <a:cs typeface="Quire Sans" panose="020B0502040400020003" pitchFamily="34" charset="0"/>
                </a:rPr>
                <a:t> </a:t>
              </a:r>
              <a:r>
                <a:rPr lang="en-US" sz="2200" dirty="0">
                  <a:solidFill>
                    <a:schemeClr val="tx1"/>
                  </a:solidFill>
                  <a:cs typeface="Quire Sans" panose="020B0502040400020003" pitchFamily="34" charset="0"/>
                </a:rPr>
                <a:t>from</a:t>
              </a:r>
              <a:r>
                <a:rPr lang="en-US" sz="2200" dirty="0">
                  <a:solidFill>
                    <a:schemeClr val="accent2"/>
                  </a:solidFill>
                  <a:cs typeface="Quire Sans" panose="020B0502040400020003" pitchFamily="34" charset="0"/>
                </a:rPr>
                <a:t> </a:t>
              </a:r>
              <a:r>
                <a:rPr lang="en-US" sz="2200" b="1" dirty="0" err="1">
                  <a:solidFill>
                    <a:schemeClr val="accent2"/>
                  </a:solidFill>
                  <a:cs typeface="Quire Sans" panose="020B0502040400020003" pitchFamily="34" charset="0"/>
                </a:rPr>
                <a:t>RowHammer</a:t>
              </a:r>
              <a:r>
                <a:rPr lang="en-US" sz="2200" b="1" dirty="0">
                  <a:solidFill>
                    <a:schemeClr val="accent2"/>
                  </a:solidFill>
                  <a:cs typeface="Quire Sans" panose="020B0502040400020003" pitchFamily="34" charset="0"/>
                </a:rPr>
                <a:t>, </a:t>
              </a:r>
              <a:r>
                <a:rPr lang="en-US" sz="2200" b="1" dirty="0" err="1">
                  <a:solidFill>
                    <a:schemeClr val="accent2"/>
                  </a:solidFill>
                  <a:cs typeface="Quire Sans" panose="020B0502040400020003" pitchFamily="34" charset="0"/>
                </a:rPr>
                <a:t>RowPress</a:t>
              </a:r>
              <a:r>
                <a:rPr lang="en-US" sz="2200" b="1" dirty="0">
                  <a:solidFill>
                    <a:schemeClr val="accent2"/>
                  </a:solidFill>
                  <a:cs typeface="Quire Sans" panose="020B0502040400020003" pitchFamily="34" charset="0"/>
                </a:rPr>
                <a:t>, and Retention </a:t>
              </a:r>
              <a:r>
                <a:rPr lang="en-US" sz="2200" dirty="0">
                  <a:solidFill>
                    <a:schemeClr val="tx1"/>
                  </a:solidFill>
                  <a:cs typeface="Quire Sans" panose="020B0502040400020003" pitchFamily="34" charset="0"/>
                </a:rPr>
                <a:t>failures</a:t>
              </a:r>
            </a:p>
          </p:txBody>
        </p:sp>
        <p:sp>
          <p:nvSpPr>
            <p:cNvPr id="19" name="TextBox 18">
              <a:extLst>
                <a:ext uri="{FF2B5EF4-FFF2-40B4-BE49-F238E27FC236}">
                  <a16:creationId xmlns:a16="http://schemas.microsoft.com/office/drawing/2014/main" id="{6EC9D52A-F0A7-D7D0-16FB-B61DFAC38767}"/>
                </a:ext>
              </a:extLst>
            </p:cNvPr>
            <p:cNvSpPr txBox="1"/>
            <p:nvPr/>
          </p:nvSpPr>
          <p:spPr>
            <a:xfrm>
              <a:off x="371466" y="2185544"/>
              <a:ext cx="8382000" cy="818758"/>
            </a:xfrm>
            <a:prstGeom prst="rect">
              <a:avLst/>
            </a:prstGeom>
            <a:solidFill>
              <a:schemeClr val="accent2"/>
            </a:solidFill>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mj-lt"/>
                  <a:cs typeface="Quire Sans" panose="020B0502040400020003" pitchFamily="34" charset="0"/>
                </a:rPr>
                <a:t>Takeaway 2</a:t>
              </a:r>
            </a:p>
          </p:txBody>
        </p:sp>
      </p:grpSp>
      <p:grpSp>
        <p:nvGrpSpPr>
          <p:cNvPr id="20" name="Group 19">
            <a:extLst>
              <a:ext uri="{FF2B5EF4-FFF2-40B4-BE49-F238E27FC236}">
                <a16:creationId xmlns:a16="http://schemas.microsoft.com/office/drawing/2014/main" id="{C8907F5B-FB66-F0CB-0E7A-00F15E455470}"/>
              </a:ext>
            </a:extLst>
          </p:cNvPr>
          <p:cNvGrpSpPr/>
          <p:nvPr/>
        </p:nvGrpSpPr>
        <p:grpSpPr>
          <a:xfrm>
            <a:off x="234445" y="3109909"/>
            <a:ext cx="8647804" cy="1097280"/>
            <a:chOff x="248098" y="2185542"/>
            <a:chExt cx="8647804" cy="2146136"/>
          </a:xfrm>
        </p:grpSpPr>
        <p:sp>
          <p:nvSpPr>
            <p:cNvPr id="21" name="Rounded Rectangle 20">
              <a:extLst>
                <a:ext uri="{FF2B5EF4-FFF2-40B4-BE49-F238E27FC236}">
                  <a16:creationId xmlns:a16="http://schemas.microsoft.com/office/drawing/2014/main" id="{609DAF48-AD10-DD33-A4F6-CC5A9F4FC874}"/>
                </a:ext>
              </a:extLst>
            </p:cNvPr>
            <p:cNvSpPr/>
            <p:nvPr/>
          </p:nvSpPr>
          <p:spPr>
            <a:xfrm>
              <a:off x="248098" y="2185542"/>
              <a:ext cx="8647804" cy="2146136"/>
            </a:xfrm>
            <a:prstGeom prst="roundRect">
              <a:avLst>
                <a:gd name="adj" fmla="val 3533"/>
              </a:avLst>
            </a:prstGeom>
            <a:solidFill>
              <a:schemeClr val="accent3"/>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dirty="0">
                <a:ln>
                  <a:noFill/>
                </a:ln>
                <a:solidFill>
                  <a:prstClr val="white"/>
                </a:solidFill>
                <a:effectLst/>
                <a:uLnTx/>
                <a:uFillTx/>
                <a:latin typeface="+mj-lt"/>
                <a:cs typeface="Quire Sans" panose="020B0502040400020003" pitchFamily="34" charset="0"/>
              </a:endParaRPr>
            </a:p>
          </p:txBody>
        </p:sp>
        <p:sp>
          <p:nvSpPr>
            <p:cNvPr id="22" name="Rectangle 21">
              <a:extLst>
                <a:ext uri="{FF2B5EF4-FFF2-40B4-BE49-F238E27FC236}">
                  <a16:creationId xmlns:a16="http://schemas.microsoft.com/office/drawing/2014/main" id="{293A5B64-35C8-C38D-C080-761284D0CBAC}"/>
                </a:ext>
              </a:extLst>
            </p:cNvPr>
            <p:cNvSpPr/>
            <p:nvPr/>
          </p:nvSpPr>
          <p:spPr>
            <a:xfrm>
              <a:off x="318574" y="3004303"/>
              <a:ext cx="8497318" cy="1216005"/>
            </a:xfrm>
            <a:prstGeom prst="rect">
              <a:avLst/>
            </a:prstGeom>
            <a:solidFill>
              <a:schemeClr val="bg1"/>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2000" dirty="0">
                  <a:solidFill>
                    <a:schemeClr val="tx1"/>
                  </a:solidFill>
                  <a:latin typeface="+mj-lt"/>
                  <a:cs typeface="Quire Sans" panose="020B0502040400020003" pitchFamily="34" charset="0"/>
                </a:rPr>
                <a:t>The </a:t>
              </a:r>
              <a:r>
                <a:rPr lang="en-US" sz="2000" b="1" dirty="0">
                  <a:solidFill>
                    <a:schemeClr val="accent3"/>
                  </a:solidFill>
                  <a:latin typeface="+mj-lt"/>
                  <a:cs typeface="Quire Sans" panose="020B0502040400020003" pitchFamily="34" charset="0"/>
                </a:rPr>
                <a:t>bitflip directionalities </a:t>
              </a:r>
              <a:r>
                <a:rPr lang="en-US" sz="2000" dirty="0">
                  <a:solidFill>
                    <a:schemeClr val="tx1"/>
                  </a:solidFill>
                  <a:latin typeface="+mj-lt"/>
                  <a:cs typeface="Quire Sans" panose="020B0502040400020003" pitchFamily="34" charset="0"/>
                </a:rPr>
                <a:t>of </a:t>
              </a:r>
              <a:r>
                <a:rPr lang="en-US" sz="2000" dirty="0" err="1">
                  <a:solidFill>
                    <a:schemeClr val="tx1"/>
                  </a:solidFill>
                  <a:latin typeface="+mj-lt"/>
                  <a:cs typeface="Quire Sans" panose="020B0502040400020003" pitchFamily="34" charset="0"/>
                </a:rPr>
                <a:t>ColumnDisturb</a:t>
              </a:r>
              <a:r>
                <a:rPr lang="en-US" sz="2000" dirty="0">
                  <a:solidFill>
                    <a:schemeClr val="tx1"/>
                  </a:solidFill>
                  <a:latin typeface="+mj-lt"/>
                  <a:cs typeface="Quire Sans" panose="020B0502040400020003" pitchFamily="34" charset="0"/>
                </a:rPr>
                <a:t> and </a:t>
              </a:r>
              <a:r>
                <a:rPr lang="en-US" sz="2000" dirty="0" err="1">
                  <a:solidFill>
                    <a:schemeClr val="tx1"/>
                  </a:solidFill>
                  <a:latin typeface="+mj-lt"/>
                  <a:cs typeface="Quire Sans" panose="020B0502040400020003" pitchFamily="34" charset="0"/>
                </a:rPr>
                <a:t>RowHammer</a:t>
              </a:r>
              <a:r>
                <a:rPr lang="en-US" sz="2000" dirty="0">
                  <a:solidFill>
                    <a:schemeClr val="tx1"/>
                  </a:solidFill>
                  <a:latin typeface="+mj-lt"/>
                  <a:cs typeface="Quire Sans" panose="020B0502040400020003" pitchFamily="34" charset="0"/>
                </a:rPr>
                <a:t> &amp; </a:t>
              </a:r>
              <a:r>
                <a:rPr lang="en-US" sz="2000" dirty="0" err="1">
                  <a:solidFill>
                    <a:schemeClr val="tx1"/>
                  </a:solidFill>
                  <a:latin typeface="+mj-lt"/>
                  <a:cs typeface="Quire Sans" panose="020B0502040400020003" pitchFamily="34" charset="0"/>
                </a:rPr>
                <a:t>RowPress</a:t>
              </a:r>
              <a:r>
                <a:rPr lang="en-US" sz="2000" dirty="0">
                  <a:solidFill>
                    <a:schemeClr val="tx1"/>
                  </a:solidFill>
                  <a:latin typeface="+mj-lt"/>
                  <a:cs typeface="Quire Sans" panose="020B0502040400020003" pitchFamily="34" charset="0"/>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2000" dirty="0">
                  <a:solidFill>
                    <a:schemeClr val="tx1"/>
                  </a:solidFill>
                  <a:latin typeface="+mj-lt"/>
                  <a:cs typeface="Quire Sans" panose="020B0502040400020003" pitchFamily="34" charset="0"/>
                </a:rPr>
                <a:t>are </a:t>
              </a:r>
              <a:r>
                <a:rPr lang="en-US" sz="2000" b="1" dirty="0">
                  <a:solidFill>
                    <a:schemeClr val="accent3"/>
                  </a:solidFill>
                  <a:latin typeface="+mj-lt"/>
                  <a:cs typeface="Quire Sans" panose="020B0502040400020003" pitchFamily="34" charset="0"/>
                </a:rPr>
                <a:t>significantly different</a:t>
              </a:r>
              <a:endParaRPr kumimoji="0" lang="en-US" sz="2000" b="1" i="0" u="none" strike="noStrike" kern="1200" cap="none" spc="0" normalizeH="0" baseline="0" noProof="0" dirty="0">
                <a:ln>
                  <a:noFill/>
                </a:ln>
                <a:solidFill>
                  <a:schemeClr val="accent3"/>
                </a:solidFill>
                <a:effectLst/>
                <a:uLnTx/>
                <a:uFillTx/>
                <a:latin typeface="+mj-lt"/>
                <a:cs typeface="Quire Sans" panose="020B0502040400020003" pitchFamily="34" charset="0"/>
              </a:endParaRPr>
            </a:p>
          </p:txBody>
        </p:sp>
        <p:sp>
          <p:nvSpPr>
            <p:cNvPr id="23" name="TextBox 22">
              <a:extLst>
                <a:ext uri="{FF2B5EF4-FFF2-40B4-BE49-F238E27FC236}">
                  <a16:creationId xmlns:a16="http://schemas.microsoft.com/office/drawing/2014/main" id="{540A746A-2465-5D25-D043-C1CF45E0ED7E}"/>
                </a:ext>
              </a:extLst>
            </p:cNvPr>
            <p:cNvSpPr txBox="1"/>
            <p:nvPr/>
          </p:nvSpPr>
          <p:spPr>
            <a:xfrm>
              <a:off x="371466" y="2185544"/>
              <a:ext cx="8382000" cy="818758"/>
            </a:xfrm>
            <a:prstGeom prst="rect">
              <a:avLst/>
            </a:prstGeom>
            <a:solidFill>
              <a:schemeClr val="accent3"/>
            </a:solidFill>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mj-lt"/>
                  <a:cs typeface="Quire Sans" panose="020B0502040400020003" pitchFamily="34" charset="0"/>
                </a:rPr>
                <a:t>Takeaway 3</a:t>
              </a:r>
            </a:p>
          </p:txBody>
        </p:sp>
      </p:grpSp>
      <p:grpSp>
        <p:nvGrpSpPr>
          <p:cNvPr id="24" name="Group 23">
            <a:extLst>
              <a:ext uri="{FF2B5EF4-FFF2-40B4-BE49-F238E27FC236}">
                <a16:creationId xmlns:a16="http://schemas.microsoft.com/office/drawing/2014/main" id="{739E9F88-F984-7C7D-91B2-54177C956AAD}"/>
              </a:ext>
            </a:extLst>
          </p:cNvPr>
          <p:cNvGrpSpPr/>
          <p:nvPr/>
        </p:nvGrpSpPr>
        <p:grpSpPr>
          <a:xfrm>
            <a:off x="234445" y="4254310"/>
            <a:ext cx="8647804" cy="1097280"/>
            <a:chOff x="248098" y="2185542"/>
            <a:chExt cx="8647804" cy="2146136"/>
          </a:xfrm>
        </p:grpSpPr>
        <p:sp>
          <p:nvSpPr>
            <p:cNvPr id="25" name="Rounded Rectangle 24">
              <a:extLst>
                <a:ext uri="{FF2B5EF4-FFF2-40B4-BE49-F238E27FC236}">
                  <a16:creationId xmlns:a16="http://schemas.microsoft.com/office/drawing/2014/main" id="{E9E4F41A-5AE3-21FD-ADF6-881522709216}"/>
                </a:ext>
              </a:extLst>
            </p:cNvPr>
            <p:cNvSpPr/>
            <p:nvPr/>
          </p:nvSpPr>
          <p:spPr>
            <a:xfrm>
              <a:off x="248098" y="2185542"/>
              <a:ext cx="8647804" cy="2146136"/>
            </a:xfrm>
            <a:prstGeom prst="roundRect">
              <a:avLst>
                <a:gd name="adj" fmla="val 3533"/>
              </a:avLst>
            </a:prstGeom>
            <a:solidFill>
              <a:schemeClr val="accent4"/>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dirty="0">
                <a:ln>
                  <a:noFill/>
                </a:ln>
                <a:solidFill>
                  <a:prstClr val="white"/>
                </a:solidFill>
                <a:effectLst/>
                <a:uLnTx/>
                <a:uFillTx/>
                <a:latin typeface="+mj-lt"/>
                <a:cs typeface="Quire Sans" panose="020B0502040400020003" pitchFamily="34" charset="0"/>
              </a:endParaRPr>
            </a:p>
          </p:txBody>
        </p:sp>
        <p:sp>
          <p:nvSpPr>
            <p:cNvPr id="26" name="Rectangle 25">
              <a:extLst>
                <a:ext uri="{FF2B5EF4-FFF2-40B4-BE49-F238E27FC236}">
                  <a16:creationId xmlns:a16="http://schemas.microsoft.com/office/drawing/2014/main" id="{D613EFDA-A272-F775-C3BE-9700EBAC0F96}"/>
                </a:ext>
              </a:extLst>
            </p:cNvPr>
            <p:cNvSpPr/>
            <p:nvPr/>
          </p:nvSpPr>
          <p:spPr>
            <a:xfrm>
              <a:off x="318574" y="3004303"/>
              <a:ext cx="8497318" cy="1216005"/>
            </a:xfrm>
            <a:prstGeom prst="rect">
              <a:avLst/>
            </a:prstGeom>
            <a:solidFill>
              <a:schemeClr val="bg1"/>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accent4"/>
                  </a:solidFill>
                  <a:effectLst/>
                  <a:uLnTx/>
                  <a:uFillTx/>
                  <a:latin typeface="+mj-lt"/>
                  <a:cs typeface="Quire Sans" panose="020B0502040400020003" pitchFamily="34" charset="0"/>
                </a:rPr>
                <a:t>Significantly more rows </a:t>
              </a:r>
              <a:r>
                <a:rPr kumimoji="0" lang="en-US" sz="2000" b="0" i="0" u="none" strike="noStrike" kern="1200" cap="none" spc="0" normalizeH="0" baseline="0" noProof="0" dirty="0">
                  <a:ln>
                    <a:noFill/>
                  </a:ln>
                  <a:solidFill>
                    <a:schemeClr val="tx1"/>
                  </a:solidFill>
                  <a:effectLst/>
                  <a:uLnTx/>
                  <a:uFillTx/>
                  <a:latin typeface="+mj-lt"/>
                  <a:cs typeface="Quire Sans" panose="020B0502040400020003" pitchFamily="34" charset="0"/>
                </a:rPr>
                <a:t>are vulnerable to </a:t>
              </a:r>
              <a:r>
                <a:rPr kumimoji="0" lang="en-US" sz="2000" b="0" i="0" u="none" strike="noStrike" kern="1200" cap="none" spc="0" normalizeH="0" baseline="0" noProof="0" dirty="0" err="1">
                  <a:ln>
                    <a:noFill/>
                  </a:ln>
                  <a:solidFill>
                    <a:schemeClr val="tx1"/>
                  </a:solidFill>
                  <a:effectLst/>
                  <a:uLnTx/>
                  <a:uFillTx/>
                  <a:latin typeface="+mj-lt"/>
                  <a:cs typeface="Quire Sans" panose="020B0502040400020003" pitchFamily="34" charset="0"/>
                </a:rPr>
                <a:t>ColumnDisturb</a:t>
              </a:r>
              <a:r>
                <a:rPr kumimoji="0" lang="en-US" sz="2000" b="0" i="0" u="none" strike="noStrike" kern="1200" cap="none" spc="0" normalizeH="0" baseline="0" noProof="0" dirty="0">
                  <a:ln>
                    <a:noFill/>
                  </a:ln>
                  <a:solidFill>
                    <a:schemeClr val="tx1"/>
                  </a:solidFill>
                  <a:effectLst/>
                  <a:uLnTx/>
                  <a:uFillTx/>
                  <a:latin typeface="+mj-lt"/>
                  <a:cs typeface="Quire Sans" panose="020B0502040400020003" pitchFamily="34" charset="0"/>
                </a:rPr>
                <a:t> </a:t>
              </a:r>
              <a:br>
                <a:rPr kumimoji="0" lang="en-US" sz="2000" b="0" i="0" u="none" strike="noStrike" kern="1200" cap="none" spc="0" normalizeH="0" baseline="0" noProof="0" dirty="0">
                  <a:ln>
                    <a:noFill/>
                  </a:ln>
                  <a:solidFill>
                    <a:schemeClr val="tx1"/>
                  </a:solidFill>
                  <a:effectLst/>
                  <a:uLnTx/>
                  <a:uFillTx/>
                  <a:latin typeface="+mj-lt"/>
                  <a:cs typeface="Quire Sans" panose="020B0502040400020003" pitchFamily="34" charset="0"/>
                </a:rPr>
              </a:br>
              <a:r>
                <a:rPr kumimoji="0" lang="en-US" sz="2000" b="1" i="0" u="none" strike="noStrike" kern="1200" cap="none" spc="0" normalizeH="0" baseline="0" noProof="0" dirty="0">
                  <a:ln>
                    <a:noFill/>
                  </a:ln>
                  <a:solidFill>
                    <a:schemeClr val="accent4"/>
                  </a:solidFill>
                  <a:effectLst/>
                  <a:uLnTx/>
                  <a:uFillTx/>
                  <a:latin typeface="+mj-lt"/>
                  <a:cs typeface="Quire Sans" panose="020B0502040400020003" pitchFamily="34" charset="0"/>
                </a:rPr>
                <a:t>than</a:t>
              </a:r>
              <a:r>
                <a:rPr kumimoji="0" lang="en-US" sz="2000" b="0" i="0" u="none" strike="noStrike" kern="1200" cap="none" spc="0" normalizeH="0" baseline="0" noProof="0" dirty="0">
                  <a:ln>
                    <a:noFill/>
                  </a:ln>
                  <a:solidFill>
                    <a:schemeClr val="tx1"/>
                  </a:solidFill>
                  <a:effectLst/>
                  <a:uLnTx/>
                  <a:uFillTx/>
                  <a:latin typeface="+mj-lt"/>
                  <a:cs typeface="Quire Sans" panose="020B0502040400020003" pitchFamily="34" charset="0"/>
                </a:rPr>
                <a:t> retention failures</a:t>
              </a:r>
              <a:endParaRPr kumimoji="0" lang="en-US" sz="2000" b="0" i="0" u="none" strike="noStrike" kern="1200" cap="none" spc="0" normalizeH="0" baseline="0" noProof="0" dirty="0">
                <a:ln>
                  <a:noFill/>
                </a:ln>
                <a:solidFill>
                  <a:srgbClr val="C00000"/>
                </a:solidFill>
                <a:effectLst/>
                <a:uLnTx/>
                <a:uFillTx/>
                <a:latin typeface="+mj-lt"/>
                <a:cs typeface="Quire Sans" panose="020B0502040400020003" pitchFamily="34" charset="0"/>
              </a:endParaRPr>
            </a:p>
          </p:txBody>
        </p:sp>
        <p:sp>
          <p:nvSpPr>
            <p:cNvPr id="27" name="TextBox 26">
              <a:extLst>
                <a:ext uri="{FF2B5EF4-FFF2-40B4-BE49-F238E27FC236}">
                  <a16:creationId xmlns:a16="http://schemas.microsoft.com/office/drawing/2014/main" id="{BC7DFEE0-08C3-27E6-2B2F-3E68094E3A44}"/>
                </a:ext>
              </a:extLst>
            </p:cNvPr>
            <p:cNvSpPr txBox="1"/>
            <p:nvPr/>
          </p:nvSpPr>
          <p:spPr>
            <a:xfrm>
              <a:off x="371466" y="2185544"/>
              <a:ext cx="8382000" cy="818758"/>
            </a:xfrm>
            <a:prstGeom prst="rect">
              <a:avLst/>
            </a:prstGeom>
            <a:solidFill>
              <a:schemeClr val="accent4"/>
            </a:solidFill>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mj-lt"/>
                  <a:cs typeface="Quire Sans" panose="020B0502040400020003" pitchFamily="34" charset="0"/>
                </a:rPr>
                <a:t>Takeaway 4</a:t>
              </a:r>
            </a:p>
          </p:txBody>
        </p:sp>
      </p:grpSp>
      <p:grpSp>
        <p:nvGrpSpPr>
          <p:cNvPr id="3" name="Group 2">
            <a:extLst>
              <a:ext uri="{FF2B5EF4-FFF2-40B4-BE49-F238E27FC236}">
                <a16:creationId xmlns:a16="http://schemas.microsoft.com/office/drawing/2014/main" id="{C99DD053-1E3D-F3E7-93B1-863FFB31F010}"/>
              </a:ext>
            </a:extLst>
          </p:cNvPr>
          <p:cNvGrpSpPr/>
          <p:nvPr/>
        </p:nvGrpSpPr>
        <p:grpSpPr>
          <a:xfrm>
            <a:off x="234445" y="5398709"/>
            <a:ext cx="8647804" cy="1097280"/>
            <a:chOff x="248098" y="2185542"/>
            <a:chExt cx="8647804" cy="2146136"/>
          </a:xfrm>
        </p:grpSpPr>
        <p:sp>
          <p:nvSpPr>
            <p:cNvPr id="8" name="Rounded Rectangle 7">
              <a:extLst>
                <a:ext uri="{FF2B5EF4-FFF2-40B4-BE49-F238E27FC236}">
                  <a16:creationId xmlns:a16="http://schemas.microsoft.com/office/drawing/2014/main" id="{1916AB7B-1342-3821-89E3-4C1D6F75F2C2}"/>
                </a:ext>
              </a:extLst>
            </p:cNvPr>
            <p:cNvSpPr/>
            <p:nvPr/>
          </p:nvSpPr>
          <p:spPr>
            <a:xfrm>
              <a:off x="248098" y="2185542"/>
              <a:ext cx="8647804" cy="2146136"/>
            </a:xfrm>
            <a:prstGeom prst="roundRect">
              <a:avLst>
                <a:gd name="adj" fmla="val 3533"/>
              </a:avLst>
            </a:prstGeom>
            <a:solidFill>
              <a:schemeClr val="accent5"/>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dirty="0">
                <a:ln>
                  <a:noFill/>
                </a:ln>
                <a:solidFill>
                  <a:prstClr val="white"/>
                </a:solidFill>
                <a:effectLst/>
                <a:uLnTx/>
                <a:uFillTx/>
                <a:latin typeface="+mj-lt"/>
                <a:cs typeface="Quire Sans" panose="020B0502040400020003" pitchFamily="34" charset="0"/>
              </a:endParaRPr>
            </a:p>
          </p:txBody>
        </p:sp>
        <p:sp>
          <p:nvSpPr>
            <p:cNvPr id="9" name="Rectangle 8">
              <a:extLst>
                <a:ext uri="{FF2B5EF4-FFF2-40B4-BE49-F238E27FC236}">
                  <a16:creationId xmlns:a16="http://schemas.microsoft.com/office/drawing/2014/main" id="{24A0FF17-1DC9-6ACF-7434-82D568575391}"/>
                </a:ext>
              </a:extLst>
            </p:cNvPr>
            <p:cNvSpPr/>
            <p:nvPr/>
          </p:nvSpPr>
          <p:spPr>
            <a:xfrm>
              <a:off x="318574" y="3004303"/>
              <a:ext cx="8497318" cy="1216005"/>
            </a:xfrm>
            <a:prstGeom prst="rect">
              <a:avLst/>
            </a:prstGeom>
            <a:solidFill>
              <a:schemeClr val="bg1"/>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n-US" sz="2000" dirty="0">
                  <a:solidFill>
                    <a:schemeClr val="tx1"/>
                  </a:solidFill>
                  <a:latin typeface="+mj-lt"/>
                  <a:cs typeface="Quire Sans" panose="020B0502040400020003" pitchFamily="34" charset="0"/>
                </a:rPr>
                <a:t>As</a:t>
              </a:r>
              <a:r>
                <a:rPr lang="en-US" sz="2000" dirty="0">
                  <a:solidFill>
                    <a:schemeClr val="accent4"/>
                  </a:solidFill>
                  <a:latin typeface="+mj-lt"/>
                  <a:cs typeface="Quire Sans" panose="020B0502040400020003" pitchFamily="34" charset="0"/>
                </a:rPr>
                <a:t> </a:t>
              </a:r>
              <a:r>
                <a:rPr lang="en-US" sz="2000" b="1" dirty="0">
                  <a:solidFill>
                    <a:schemeClr val="accent5"/>
                  </a:solidFill>
                  <a:latin typeface="+mj-lt"/>
                  <a:cs typeface="Quire Sans" panose="020B0502040400020003" pitchFamily="34" charset="0"/>
                </a:rPr>
                <a:t>temperature increases</a:t>
              </a:r>
              <a:r>
                <a:rPr lang="en-US" sz="2000" dirty="0">
                  <a:solidFill>
                    <a:schemeClr val="accent4"/>
                  </a:solidFill>
                  <a:latin typeface="+mj-lt"/>
                  <a:cs typeface="Quire Sans" panose="020B0502040400020003" pitchFamily="34" charset="0"/>
                </a:rPr>
                <a:t>, </a:t>
              </a:r>
              <a:br>
                <a:rPr lang="en-US" sz="2000" dirty="0">
                  <a:solidFill>
                    <a:schemeClr val="accent4"/>
                  </a:solidFill>
                  <a:latin typeface="+mj-lt"/>
                  <a:cs typeface="Quire Sans" panose="020B0502040400020003" pitchFamily="34" charset="0"/>
                </a:rPr>
              </a:br>
              <a:r>
                <a:rPr lang="en-US" sz="2000" dirty="0">
                  <a:solidFill>
                    <a:schemeClr val="tx1"/>
                  </a:solidFill>
                  <a:latin typeface="+mj-lt"/>
                  <a:cs typeface="Quire Sans" panose="020B0502040400020003" pitchFamily="34" charset="0"/>
                </a:rPr>
                <a:t>DRAM chips </a:t>
              </a:r>
              <a:r>
                <a:rPr lang="en-US" sz="2000" b="1" dirty="0">
                  <a:solidFill>
                    <a:schemeClr val="accent5"/>
                  </a:solidFill>
                  <a:latin typeface="+mj-lt"/>
                  <a:cs typeface="Quire Sans" panose="020B0502040400020003" pitchFamily="34" charset="0"/>
                </a:rPr>
                <a:t>become more vulnerable </a:t>
              </a:r>
              <a:r>
                <a:rPr lang="en-US" sz="2000" dirty="0">
                  <a:solidFill>
                    <a:schemeClr val="tx1"/>
                  </a:solidFill>
                  <a:latin typeface="+mj-lt"/>
                  <a:cs typeface="Quire Sans" panose="020B0502040400020003" pitchFamily="34" charset="0"/>
                </a:rPr>
                <a:t>to </a:t>
              </a:r>
              <a:r>
                <a:rPr lang="en-US" sz="2000" dirty="0" err="1">
                  <a:solidFill>
                    <a:schemeClr val="tx1"/>
                  </a:solidFill>
                  <a:latin typeface="+mj-lt"/>
                  <a:cs typeface="Quire Sans" panose="020B0502040400020003" pitchFamily="34" charset="0"/>
                </a:rPr>
                <a:t>ColumnDisturb</a:t>
              </a:r>
              <a:endParaRPr kumimoji="0" lang="en-US" sz="2000" i="0" u="none" strike="noStrike" kern="1200" cap="none" spc="0" normalizeH="0" baseline="0" noProof="0" dirty="0">
                <a:ln>
                  <a:noFill/>
                </a:ln>
                <a:solidFill>
                  <a:schemeClr val="tx1"/>
                </a:solidFill>
                <a:effectLst/>
                <a:uLnTx/>
                <a:uFillTx/>
                <a:latin typeface="+mj-lt"/>
                <a:cs typeface="Quire Sans" panose="020B0502040400020003" pitchFamily="34" charset="0"/>
              </a:endParaRPr>
            </a:p>
          </p:txBody>
        </p:sp>
        <p:sp>
          <p:nvSpPr>
            <p:cNvPr id="10" name="TextBox 9">
              <a:extLst>
                <a:ext uri="{FF2B5EF4-FFF2-40B4-BE49-F238E27FC236}">
                  <a16:creationId xmlns:a16="http://schemas.microsoft.com/office/drawing/2014/main" id="{55F0AE43-68D4-CFC4-5B24-3F17AB0E18E2}"/>
                </a:ext>
              </a:extLst>
            </p:cNvPr>
            <p:cNvSpPr txBox="1"/>
            <p:nvPr/>
          </p:nvSpPr>
          <p:spPr>
            <a:xfrm>
              <a:off x="371466" y="2185544"/>
              <a:ext cx="8382000" cy="818758"/>
            </a:xfrm>
            <a:prstGeom prst="rect">
              <a:avLst/>
            </a:prstGeom>
            <a:solidFill>
              <a:schemeClr val="accent5"/>
            </a:solidFill>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mj-lt"/>
                  <a:cs typeface="Quire Sans" panose="020B0502040400020003" pitchFamily="34" charset="0"/>
                </a:rPr>
                <a:t>Takeaway 5</a:t>
              </a:r>
            </a:p>
          </p:txBody>
        </p:sp>
      </p:grpSp>
      <p:sp>
        <p:nvSpPr>
          <p:cNvPr id="11" name="Rectangle 10">
            <a:extLst>
              <a:ext uri="{FF2B5EF4-FFF2-40B4-BE49-F238E27FC236}">
                <a16:creationId xmlns:a16="http://schemas.microsoft.com/office/drawing/2014/main" id="{DA6274C8-F043-1331-6517-9C2C06BD8E11}"/>
              </a:ext>
            </a:extLst>
          </p:cNvPr>
          <p:cNvSpPr/>
          <p:nvPr/>
        </p:nvSpPr>
        <p:spPr>
          <a:xfrm>
            <a:off x="-323224" y="795585"/>
            <a:ext cx="9744074" cy="2271382"/>
          </a:xfrm>
          <a:prstGeom prst="rect">
            <a:avLst/>
          </a:prstGeom>
          <a:solidFill>
            <a:schemeClr val="bg1">
              <a:alpha val="80193"/>
            </a:schemeClr>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tx1">
                  <a:lumMod val="75000"/>
                  <a:lumOff val="25000"/>
                </a:schemeClr>
              </a:solidFill>
              <a:latin typeface="+mj-lt"/>
              <a:ea typeface="Cambria" panose="02040503050406030204" pitchFamily="18" charset="0"/>
              <a:cs typeface="Cascadia Mono" panose="020B0609020000020004" pitchFamily="49" charset="0"/>
            </a:endParaRPr>
          </a:p>
        </p:txBody>
      </p:sp>
      <p:sp>
        <p:nvSpPr>
          <p:cNvPr id="12" name="Rectangle 11">
            <a:extLst>
              <a:ext uri="{FF2B5EF4-FFF2-40B4-BE49-F238E27FC236}">
                <a16:creationId xmlns:a16="http://schemas.microsoft.com/office/drawing/2014/main" id="{43EBD224-1DEF-0601-68FA-75CFB7E90EAF}"/>
              </a:ext>
            </a:extLst>
          </p:cNvPr>
          <p:cNvSpPr/>
          <p:nvPr/>
        </p:nvSpPr>
        <p:spPr>
          <a:xfrm>
            <a:off x="-432406" y="4196953"/>
            <a:ext cx="9744074" cy="2321197"/>
          </a:xfrm>
          <a:prstGeom prst="rect">
            <a:avLst/>
          </a:prstGeom>
          <a:solidFill>
            <a:schemeClr val="bg1">
              <a:alpha val="80193"/>
            </a:schemeClr>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tx1">
                  <a:lumMod val="75000"/>
                  <a:lumOff val="25000"/>
                </a:schemeClr>
              </a:solidFill>
              <a:latin typeface="+mj-lt"/>
              <a:ea typeface="Cambria" panose="02040503050406030204" pitchFamily="18" charset="0"/>
              <a:cs typeface="Cascadia Mono" panose="020B0609020000020004" pitchFamily="49" charset="0"/>
            </a:endParaRPr>
          </a:p>
        </p:txBody>
      </p:sp>
    </p:spTree>
    <p:extLst>
      <p:ext uri="{BB962C8B-B14F-4D97-AF65-F5344CB8AC3E}">
        <p14:creationId xmlns:p14="http://schemas.microsoft.com/office/powerpoint/2010/main" val="129366704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C971C04-1A2A-E1BD-B886-6FCD3A9B1EDF}"/>
              </a:ext>
            </a:extLst>
          </p:cNvPr>
          <p:cNvPicPr>
            <a:picLocks noChangeAspect="1"/>
          </p:cNvPicPr>
          <p:nvPr/>
        </p:nvPicPr>
        <p:blipFill>
          <a:blip r:embed="rId3"/>
          <a:stretch>
            <a:fillRect/>
          </a:stretch>
        </p:blipFill>
        <p:spPr>
          <a:xfrm>
            <a:off x="468084" y="951126"/>
            <a:ext cx="8000478" cy="2662932"/>
          </a:xfrm>
          <a:prstGeom prst="rect">
            <a:avLst/>
          </a:prstGeom>
        </p:spPr>
      </p:pic>
      <p:sp>
        <p:nvSpPr>
          <p:cNvPr id="8" name="Rectangle 7">
            <a:extLst>
              <a:ext uri="{FF2B5EF4-FFF2-40B4-BE49-F238E27FC236}">
                <a16:creationId xmlns:a16="http://schemas.microsoft.com/office/drawing/2014/main" id="{4DD5D4E4-B443-4B16-535A-A1CAAA5AE491}"/>
              </a:ext>
            </a:extLst>
          </p:cNvPr>
          <p:cNvSpPr/>
          <p:nvPr/>
        </p:nvSpPr>
        <p:spPr>
          <a:xfrm>
            <a:off x="1018904" y="1015658"/>
            <a:ext cx="7449658" cy="2598400"/>
          </a:xfrm>
          <a:prstGeom prst="rect">
            <a:avLst/>
          </a:prstGeom>
          <a:solidFill>
            <a:schemeClr val="bg1"/>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tx1">
                  <a:lumMod val="75000"/>
                  <a:lumOff val="25000"/>
                </a:schemeClr>
              </a:solidFill>
              <a:latin typeface="+mj-lt"/>
              <a:ea typeface="Cambria" panose="02040503050406030204" pitchFamily="18" charset="0"/>
              <a:cs typeface="Cascadia Mono" panose="020B0609020000020004" pitchFamily="49" charset="0"/>
            </a:endParaRPr>
          </a:p>
        </p:txBody>
      </p:sp>
      <p:sp>
        <p:nvSpPr>
          <p:cNvPr id="2" name="Title 1">
            <a:extLst>
              <a:ext uri="{FF2B5EF4-FFF2-40B4-BE49-F238E27FC236}">
                <a16:creationId xmlns:a16="http://schemas.microsoft.com/office/drawing/2014/main" id="{1A00ADF6-9680-A919-CD7B-A061B12B6AC0}"/>
              </a:ext>
            </a:extLst>
          </p:cNvPr>
          <p:cNvSpPr>
            <a:spLocks noGrp="1"/>
          </p:cNvSpPr>
          <p:nvPr>
            <p:ph type="title"/>
          </p:nvPr>
        </p:nvSpPr>
        <p:spPr/>
        <p:txBody>
          <a:bodyPr/>
          <a:lstStyle/>
          <a:p>
            <a:r>
              <a:rPr lang="en-US" dirty="0"/>
              <a:t>Bitflip Direction</a:t>
            </a:r>
          </a:p>
        </p:txBody>
      </p:sp>
      <p:sp>
        <p:nvSpPr>
          <p:cNvPr id="5" name="Rectangle 4">
            <a:extLst>
              <a:ext uri="{FF2B5EF4-FFF2-40B4-BE49-F238E27FC236}">
                <a16:creationId xmlns:a16="http://schemas.microsoft.com/office/drawing/2014/main" id="{5086158E-524B-D430-776F-C14EDDE36E6C}"/>
              </a:ext>
            </a:extLst>
          </p:cNvPr>
          <p:cNvSpPr/>
          <p:nvPr/>
        </p:nvSpPr>
        <p:spPr>
          <a:xfrm>
            <a:off x="1314995" y="1767839"/>
            <a:ext cx="4763588" cy="1323703"/>
          </a:xfrm>
          <a:prstGeom prst="rect">
            <a:avLst/>
          </a:prstGeom>
          <a:solidFill>
            <a:schemeClr val="bg1"/>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tx1">
                  <a:lumMod val="75000"/>
                  <a:lumOff val="25000"/>
                </a:schemeClr>
              </a:solidFill>
              <a:latin typeface="+mj-lt"/>
              <a:ea typeface="Cambria" panose="02040503050406030204" pitchFamily="18" charset="0"/>
              <a:cs typeface="Cascadia Mono" panose="020B0609020000020004" pitchFamily="49" charset="0"/>
            </a:endParaRPr>
          </a:p>
        </p:txBody>
      </p:sp>
      <p:sp>
        <p:nvSpPr>
          <p:cNvPr id="6" name="Rectangle 5">
            <a:extLst>
              <a:ext uri="{FF2B5EF4-FFF2-40B4-BE49-F238E27FC236}">
                <a16:creationId xmlns:a16="http://schemas.microsoft.com/office/drawing/2014/main" id="{8D579836-185F-07A5-4240-83991B1702A8}"/>
              </a:ext>
            </a:extLst>
          </p:cNvPr>
          <p:cNvSpPr/>
          <p:nvPr/>
        </p:nvSpPr>
        <p:spPr>
          <a:xfrm>
            <a:off x="3026228" y="1245323"/>
            <a:ext cx="3091543" cy="1323703"/>
          </a:xfrm>
          <a:prstGeom prst="rect">
            <a:avLst/>
          </a:prstGeom>
          <a:solidFill>
            <a:schemeClr val="bg1"/>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tx1">
                  <a:lumMod val="75000"/>
                  <a:lumOff val="25000"/>
                </a:schemeClr>
              </a:solidFill>
              <a:latin typeface="+mj-lt"/>
              <a:ea typeface="Cambria" panose="02040503050406030204" pitchFamily="18" charset="0"/>
              <a:cs typeface="Cascadia Mono" panose="020B0609020000020004" pitchFamily="49" charset="0"/>
            </a:endParaRPr>
          </a:p>
        </p:txBody>
      </p:sp>
      <p:sp>
        <p:nvSpPr>
          <p:cNvPr id="7" name="Rectangle 6">
            <a:extLst>
              <a:ext uri="{FF2B5EF4-FFF2-40B4-BE49-F238E27FC236}">
                <a16:creationId xmlns:a16="http://schemas.microsoft.com/office/drawing/2014/main" id="{4611241A-AFDE-5DD2-ADED-8D8E63C6B9CF}"/>
              </a:ext>
            </a:extLst>
          </p:cNvPr>
          <p:cNvSpPr/>
          <p:nvPr/>
        </p:nvSpPr>
        <p:spPr>
          <a:xfrm>
            <a:off x="6283232" y="1245323"/>
            <a:ext cx="2068287" cy="1846219"/>
          </a:xfrm>
          <a:prstGeom prst="rect">
            <a:avLst/>
          </a:prstGeom>
          <a:solidFill>
            <a:schemeClr val="bg1"/>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tx1">
                  <a:lumMod val="75000"/>
                  <a:lumOff val="25000"/>
                </a:schemeClr>
              </a:solidFill>
              <a:latin typeface="+mj-lt"/>
              <a:ea typeface="Cambria" panose="02040503050406030204" pitchFamily="18" charset="0"/>
              <a:cs typeface="Cascadia Mono" panose="020B0609020000020004" pitchFamily="49" charset="0"/>
            </a:endParaRPr>
          </a:p>
        </p:txBody>
      </p:sp>
      <p:cxnSp>
        <p:nvCxnSpPr>
          <p:cNvPr id="10" name="Curved Connector 9">
            <a:extLst>
              <a:ext uri="{FF2B5EF4-FFF2-40B4-BE49-F238E27FC236}">
                <a16:creationId xmlns:a16="http://schemas.microsoft.com/office/drawing/2014/main" id="{F726BE15-8183-E4A8-AC7B-92AE16BDC083}"/>
              </a:ext>
            </a:extLst>
          </p:cNvPr>
          <p:cNvCxnSpPr>
            <a:stCxn id="4" idx="2"/>
          </p:cNvCxnSpPr>
          <p:nvPr/>
        </p:nvCxnSpPr>
        <p:spPr>
          <a:xfrm rot="16200000" flipH="1">
            <a:off x="4592006" y="3490374"/>
            <a:ext cx="674917" cy="922283"/>
          </a:xfrm>
          <a:prstGeom prst="curvedConnector2">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3AEE0D6E-DFE2-ACD6-3AD0-E3ADB13AB360}"/>
              </a:ext>
            </a:extLst>
          </p:cNvPr>
          <p:cNvSpPr txBox="1"/>
          <p:nvPr/>
        </p:nvSpPr>
        <p:spPr>
          <a:xfrm>
            <a:off x="5587001" y="3776511"/>
            <a:ext cx="2764518" cy="646331"/>
          </a:xfrm>
          <a:prstGeom prst="rect">
            <a:avLst/>
          </a:prstGeom>
          <a:noFill/>
        </p:spPr>
        <p:txBody>
          <a:bodyPr wrap="square" rtlCol="0">
            <a:spAutoFit/>
          </a:bodyPr>
          <a:lstStyle/>
          <a:p>
            <a:pPr algn="ctr"/>
            <a:r>
              <a:rPr lang="en-US" dirty="0"/>
              <a:t>DRAM refreshes all rows within the refresh interval</a:t>
            </a:r>
          </a:p>
        </p:txBody>
      </p:sp>
      <p:sp>
        <p:nvSpPr>
          <p:cNvPr id="12" name="TextBox 11">
            <a:extLst>
              <a:ext uri="{FF2B5EF4-FFF2-40B4-BE49-F238E27FC236}">
                <a16:creationId xmlns:a16="http://schemas.microsoft.com/office/drawing/2014/main" id="{EC9CFB22-E5F3-293B-82DF-BEBFC15AD71D}"/>
              </a:ext>
            </a:extLst>
          </p:cNvPr>
          <p:cNvSpPr txBox="1"/>
          <p:nvPr/>
        </p:nvSpPr>
        <p:spPr>
          <a:xfrm>
            <a:off x="5390606" y="4366239"/>
            <a:ext cx="3222242" cy="584775"/>
          </a:xfrm>
          <a:prstGeom prst="rect">
            <a:avLst/>
          </a:prstGeom>
          <a:noFill/>
        </p:spPr>
        <p:txBody>
          <a:bodyPr wrap="square" rtlCol="0">
            <a:spAutoFit/>
          </a:bodyPr>
          <a:lstStyle/>
          <a:p>
            <a:pPr algn="ctr"/>
            <a:r>
              <a:rPr lang="en-US" sz="1600" dirty="0"/>
              <a:t>e.g., 1s means DRAM refreshes </a:t>
            </a:r>
            <a:br>
              <a:rPr lang="en-US" sz="1600" dirty="0"/>
            </a:br>
            <a:r>
              <a:rPr lang="en-US" sz="1600" dirty="0"/>
              <a:t>all rows within 1 second</a:t>
            </a:r>
          </a:p>
        </p:txBody>
      </p:sp>
      <p:pic>
        <p:nvPicPr>
          <p:cNvPr id="3" name="Picture 2">
            <a:extLst>
              <a:ext uri="{FF2B5EF4-FFF2-40B4-BE49-F238E27FC236}">
                <a16:creationId xmlns:a16="http://schemas.microsoft.com/office/drawing/2014/main" id="{22968E31-7D82-D6E3-4B40-C2CA48AEF0EE}"/>
              </a:ext>
            </a:extLst>
          </p:cNvPr>
          <p:cNvPicPr>
            <a:picLocks noChangeAspect="1"/>
          </p:cNvPicPr>
          <p:nvPr/>
        </p:nvPicPr>
        <p:blipFill>
          <a:blip r:embed="rId3"/>
          <a:stretch>
            <a:fillRect/>
          </a:stretch>
        </p:blipFill>
        <p:spPr>
          <a:xfrm>
            <a:off x="468084" y="951124"/>
            <a:ext cx="8000478" cy="2662932"/>
          </a:xfrm>
          <a:prstGeom prst="rect">
            <a:avLst/>
          </a:prstGeom>
        </p:spPr>
      </p:pic>
      <p:cxnSp>
        <p:nvCxnSpPr>
          <p:cNvPr id="13" name="Curved Connector 12">
            <a:extLst>
              <a:ext uri="{FF2B5EF4-FFF2-40B4-BE49-F238E27FC236}">
                <a16:creationId xmlns:a16="http://schemas.microsoft.com/office/drawing/2014/main" id="{E2B5EA41-A480-53BD-FF4E-897B02110E76}"/>
              </a:ext>
            </a:extLst>
          </p:cNvPr>
          <p:cNvCxnSpPr>
            <a:cxnSpLocks/>
            <a:stCxn id="6" idx="0"/>
            <a:endCxn id="15" idx="0"/>
          </p:cNvCxnSpPr>
          <p:nvPr/>
        </p:nvCxnSpPr>
        <p:spPr>
          <a:xfrm rot="16200000" flipH="1" flipV="1">
            <a:off x="3851813" y="1401857"/>
            <a:ext cx="876722" cy="563653"/>
          </a:xfrm>
          <a:prstGeom prst="curvedConnector3">
            <a:avLst>
              <a:gd name="adj1" fmla="val 46438"/>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19FF6EEB-7077-2C4E-D576-CE8FD3D0CA42}"/>
              </a:ext>
            </a:extLst>
          </p:cNvPr>
          <p:cNvSpPr txBox="1"/>
          <p:nvPr/>
        </p:nvSpPr>
        <p:spPr>
          <a:xfrm>
            <a:off x="2626088" y="2122045"/>
            <a:ext cx="2764518" cy="646331"/>
          </a:xfrm>
          <a:prstGeom prst="rect">
            <a:avLst/>
          </a:prstGeom>
          <a:solidFill>
            <a:schemeClr val="bg1"/>
          </a:solidFill>
        </p:spPr>
        <p:txBody>
          <a:bodyPr wrap="square" rtlCol="0">
            <a:spAutoFit/>
          </a:bodyPr>
          <a:lstStyle/>
          <a:p>
            <a:pPr algn="ctr"/>
            <a:r>
              <a:rPr lang="en-US" dirty="0"/>
              <a:t>Cell initialized with 1 and experience bitflip</a:t>
            </a:r>
          </a:p>
        </p:txBody>
      </p:sp>
      <p:cxnSp>
        <p:nvCxnSpPr>
          <p:cNvPr id="23" name="Curved Connector 22">
            <a:extLst>
              <a:ext uri="{FF2B5EF4-FFF2-40B4-BE49-F238E27FC236}">
                <a16:creationId xmlns:a16="http://schemas.microsoft.com/office/drawing/2014/main" id="{B406B6B4-D741-8228-2D58-CB4946324AD9}"/>
              </a:ext>
            </a:extLst>
          </p:cNvPr>
          <p:cNvCxnSpPr>
            <a:cxnSpLocks/>
            <a:endCxn id="24" idx="0"/>
          </p:cNvCxnSpPr>
          <p:nvPr/>
        </p:nvCxnSpPr>
        <p:spPr>
          <a:xfrm rot="5400000">
            <a:off x="7284556" y="1248152"/>
            <a:ext cx="669199" cy="663542"/>
          </a:xfrm>
          <a:prstGeom prst="curvedConnector3">
            <a:avLst>
              <a:gd name="adj1" fmla="val 50000"/>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0AC84C75-0C3C-1536-0C68-061DEE4EB7DB}"/>
              </a:ext>
            </a:extLst>
          </p:cNvPr>
          <p:cNvSpPr txBox="1"/>
          <p:nvPr/>
        </p:nvSpPr>
        <p:spPr>
          <a:xfrm>
            <a:off x="6194719" y="1914523"/>
            <a:ext cx="2185330" cy="923330"/>
          </a:xfrm>
          <a:prstGeom prst="rect">
            <a:avLst/>
          </a:prstGeom>
          <a:solidFill>
            <a:schemeClr val="bg1"/>
          </a:solidFill>
        </p:spPr>
        <p:txBody>
          <a:bodyPr wrap="square" rtlCol="0">
            <a:spAutoFit/>
          </a:bodyPr>
          <a:lstStyle/>
          <a:p>
            <a:pPr algn="ctr"/>
            <a:r>
              <a:rPr lang="en-US" dirty="0"/>
              <a:t>Cell initialized </a:t>
            </a:r>
            <a:br>
              <a:rPr lang="en-US" dirty="0"/>
            </a:br>
            <a:r>
              <a:rPr lang="en-US" dirty="0"/>
              <a:t>with 0 </a:t>
            </a:r>
            <a:br>
              <a:rPr lang="en-US" dirty="0"/>
            </a:br>
            <a:r>
              <a:rPr lang="en-US" dirty="0"/>
              <a:t>and experience bitflip</a:t>
            </a:r>
          </a:p>
        </p:txBody>
      </p:sp>
    </p:spTree>
    <p:extLst>
      <p:ext uri="{BB962C8B-B14F-4D97-AF65-F5344CB8AC3E}">
        <p14:creationId xmlns:p14="http://schemas.microsoft.com/office/powerpoint/2010/main" val="130741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nodeType="withEffect">
                                  <p:stCondLst>
                                    <p:cond delay="0"/>
                                  </p:stCondLst>
                                  <p:childTnLst>
                                    <p:set>
                                      <p:cBhvr>
                                        <p:cTn id="6" dur="1" fill="hold">
                                          <p:stCondLst>
                                            <p:cond delay="0"/>
                                          </p:stCondLst>
                                        </p:cTn>
                                        <p:tgtEl>
                                          <p:spTgt spid="3"/>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par>
                          <p:cTn id="16" fill="hold">
                            <p:stCondLst>
                              <p:cond delay="500"/>
                            </p:stCondLst>
                            <p:childTnLst>
                              <p:par>
                                <p:cTn id="17" presetID="10" presetClass="entr" presetSubtype="0"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childTnLst>
                          </p:cTn>
                        </p:par>
                        <p:par>
                          <p:cTn id="20" fill="hold">
                            <p:stCondLst>
                              <p:cond delay="1000"/>
                            </p:stCondLst>
                            <p:childTnLst>
                              <p:par>
                                <p:cTn id="21" presetID="10" presetClass="entr" presetSubtype="0"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500"/>
                                        <p:tgtEl>
                                          <p:spTgt spid="13"/>
                                        </p:tgtEl>
                                      </p:cBhvr>
                                    </p:animEffect>
                                  </p:childTnLst>
                                </p:cTn>
                              </p:par>
                            </p:childTnLst>
                          </p:cTn>
                        </p:par>
                        <p:par>
                          <p:cTn id="29" fill="hold">
                            <p:stCondLst>
                              <p:cond delay="500"/>
                            </p:stCondLst>
                            <p:childTnLst>
                              <p:par>
                                <p:cTn id="30" presetID="10" presetClass="entr" presetSubtype="0" fill="hold" grpId="0" nodeType="after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500"/>
                                        <p:tgtEl>
                                          <p:spTgt spid="15"/>
                                        </p:tgtEl>
                                      </p:cBhvr>
                                    </p:animEffect>
                                  </p:childTnLst>
                                </p:cTn>
                              </p:par>
                            </p:childTnLst>
                          </p:cTn>
                        </p:par>
                        <p:par>
                          <p:cTn id="33" fill="hold">
                            <p:stCondLst>
                              <p:cond delay="1000"/>
                            </p:stCondLst>
                            <p:childTnLst>
                              <p:par>
                                <p:cTn id="34" presetID="10" presetClass="entr" presetSubtype="0" fill="hold" nodeType="afterEffect">
                                  <p:stCondLst>
                                    <p:cond delay="0"/>
                                  </p:stCondLst>
                                  <p:childTnLst>
                                    <p:set>
                                      <p:cBhvr>
                                        <p:cTn id="35" dur="1" fill="hold">
                                          <p:stCondLst>
                                            <p:cond delay="0"/>
                                          </p:stCondLst>
                                        </p:cTn>
                                        <p:tgtEl>
                                          <p:spTgt spid="23"/>
                                        </p:tgtEl>
                                        <p:attrNameLst>
                                          <p:attrName>style.visibility</p:attrName>
                                        </p:attrNameLst>
                                      </p:cBhvr>
                                      <p:to>
                                        <p:strVal val="visible"/>
                                      </p:to>
                                    </p:set>
                                    <p:animEffect transition="in" filter="fade">
                                      <p:cBhvr>
                                        <p:cTn id="36" dur="500"/>
                                        <p:tgtEl>
                                          <p:spTgt spid="23"/>
                                        </p:tgtEl>
                                      </p:cBhvr>
                                    </p:animEffect>
                                  </p:childTnLst>
                                </p:cTn>
                              </p:par>
                            </p:childTnLst>
                          </p:cTn>
                        </p:par>
                        <p:par>
                          <p:cTn id="37" fill="hold">
                            <p:stCondLst>
                              <p:cond delay="1500"/>
                            </p:stCondLst>
                            <p:childTnLst>
                              <p:par>
                                <p:cTn id="38" presetID="10" presetClass="entr" presetSubtype="0" fill="hold" grpId="0" nodeType="afterEffect">
                                  <p:stCondLst>
                                    <p:cond delay="0"/>
                                  </p:stCondLst>
                                  <p:childTnLst>
                                    <p:set>
                                      <p:cBhvr>
                                        <p:cTn id="39" dur="1" fill="hold">
                                          <p:stCondLst>
                                            <p:cond delay="0"/>
                                          </p:stCondLst>
                                        </p:cTn>
                                        <p:tgtEl>
                                          <p:spTgt spid="24"/>
                                        </p:tgtEl>
                                        <p:attrNameLst>
                                          <p:attrName>style.visibility</p:attrName>
                                        </p:attrNameLst>
                                      </p:cBhvr>
                                      <p:to>
                                        <p:strVal val="visible"/>
                                      </p:to>
                                    </p:set>
                                    <p:animEffect transition="in" filter="fade">
                                      <p:cBhvr>
                                        <p:cTn id="40"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p:bldP spid="12" grpId="0"/>
      <p:bldP spid="15" grpId="0" animBg="1"/>
      <p:bldP spid="24"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114AE2-014D-19D9-FA7A-D877CF35597F}"/>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0369A5A8-00E6-48CC-160B-860AFEBF7735}"/>
              </a:ext>
            </a:extLst>
          </p:cNvPr>
          <p:cNvSpPr/>
          <p:nvPr/>
        </p:nvSpPr>
        <p:spPr>
          <a:xfrm>
            <a:off x="1018904" y="1015658"/>
            <a:ext cx="7449658" cy="2598400"/>
          </a:xfrm>
          <a:prstGeom prst="rect">
            <a:avLst/>
          </a:prstGeom>
          <a:solidFill>
            <a:schemeClr val="bg1"/>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tx1">
                  <a:lumMod val="75000"/>
                  <a:lumOff val="25000"/>
                </a:schemeClr>
              </a:solidFill>
              <a:latin typeface="+mj-lt"/>
              <a:ea typeface="Cambria" panose="02040503050406030204" pitchFamily="18" charset="0"/>
              <a:cs typeface="Cascadia Mono" panose="020B0609020000020004" pitchFamily="49" charset="0"/>
            </a:endParaRPr>
          </a:p>
        </p:txBody>
      </p:sp>
      <p:sp>
        <p:nvSpPr>
          <p:cNvPr id="2" name="Title 1">
            <a:extLst>
              <a:ext uri="{FF2B5EF4-FFF2-40B4-BE49-F238E27FC236}">
                <a16:creationId xmlns:a16="http://schemas.microsoft.com/office/drawing/2014/main" id="{C1B8DA82-3A48-EE12-7ECF-1D26CB934285}"/>
              </a:ext>
            </a:extLst>
          </p:cNvPr>
          <p:cNvSpPr>
            <a:spLocks noGrp="1"/>
          </p:cNvSpPr>
          <p:nvPr>
            <p:ph type="title"/>
          </p:nvPr>
        </p:nvSpPr>
        <p:spPr/>
        <p:txBody>
          <a:bodyPr/>
          <a:lstStyle/>
          <a:p>
            <a:r>
              <a:rPr lang="en-US" dirty="0"/>
              <a:t>Bitflip Direction</a:t>
            </a:r>
          </a:p>
        </p:txBody>
      </p:sp>
      <p:pic>
        <p:nvPicPr>
          <p:cNvPr id="4" name="Picture 3">
            <a:extLst>
              <a:ext uri="{FF2B5EF4-FFF2-40B4-BE49-F238E27FC236}">
                <a16:creationId xmlns:a16="http://schemas.microsoft.com/office/drawing/2014/main" id="{6A7408EA-E3EC-5CC5-1382-E6F07AFB2BF7}"/>
              </a:ext>
            </a:extLst>
          </p:cNvPr>
          <p:cNvPicPr>
            <a:picLocks noChangeAspect="1"/>
          </p:cNvPicPr>
          <p:nvPr/>
        </p:nvPicPr>
        <p:blipFill>
          <a:blip r:embed="rId3"/>
          <a:stretch>
            <a:fillRect/>
          </a:stretch>
        </p:blipFill>
        <p:spPr>
          <a:xfrm>
            <a:off x="468084" y="951126"/>
            <a:ext cx="8000478" cy="2662932"/>
          </a:xfrm>
          <a:prstGeom prst="rect">
            <a:avLst/>
          </a:prstGeom>
        </p:spPr>
      </p:pic>
      <p:sp>
        <p:nvSpPr>
          <p:cNvPr id="3" name="TextBox 2">
            <a:extLst>
              <a:ext uri="{FF2B5EF4-FFF2-40B4-BE49-F238E27FC236}">
                <a16:creationId xmlns:a16="http://schemas.microsoft.com/office/drawing/2014/main" id="{9D933336-07E5-94D0-60FE-6368AA77908E}"/>
              </a:ext>
            </a:extLst>
          </p:cNvPr>
          <p:cNvSpPr txBox="1"/>
          <p:nvPr/>
        </p:nvSpPr>
        <p:spPr>
          <a:xfrm>
            <a:off x="0" y="4136574"/>
            <a:ext cx="9148909" cy="840932"/>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lvl="0" algn="ctr">
              <a:lnSpc>
                <a:spcPct val="90000"/>
              </a:lnSpc>
              <a:defRPr/>
            </a:pPr>
            <a:r>
              <a:rPr lang="en-US" sz="2400" dirty="0" err="1">
                <a:solidFill>
                  <a:prstClr val="black"/>
                </a:solidFill>
              </a:rPr>
              <a:t>ColumnDisturb</a:t>
            </a:r>
            <a:r>
              <a:rPr lang="en-US" sz="2400" dirty="0">
                <a:solidFill>
                  <a:prstClr val="black"/>
                </a:solidFill>
              </a:rPr>
              <a:t> induces </a:t>
            </a:r>
            <a:r>
              <a:rPr lang="en-US" sz="2400" b="1" dirty="0">
                <a:solidFill>
                  <a:schemeClr val="accent5"/>
                </a:solidFill>
              </a:rPr>
              <a:t>only 1 to 0 bitflips,</a:t>
            </a:r>
            <a:br>
              <a:rPr lang="en-US" sz="2400" b="1" dirty="0">
                <a:solidFill>
                  <a:schemeClr val="accent5"/>
                </a:solidFill>
              </a:rPr>
            </a:br>
            <a:r>
              <a:rPr lang="en-US" sz="2400" dirty="0"/>
              <a:t>which are </a:t>
            </a:r>
            <a:r>
              <a:rPr lang="en-US" sz="2400" b="1" dirty="0">
                <a:solidFill>
                  <a:schemeClr val="accent5"/>
                </a:solidFill>
              </a:rPr>
              <a:t>the same direction as retention failures</a:t>
            </a:r>
          </a:p>
        </p:txBody>
      </p:sp>
      <p:cxnSp>
        <p:nvCxnSpPr>
          <p:cNvPr id="9" name="Curved Connector 8">
            <a:extLst>
              <a:ext uri="{FF2B5EF4-FFF2-40B4-BE49-F238E27FC236}">
                <a16:creationId xmlns:a16="http://schemas.microsoft.com/office/drawing/2014/main" id="{8D409E16-AD11-7ADB-32D7-8EEF3B07096C}"/>
              </a:ext>
            </a:extLst>
          </p:cNvPr>
          <p:cNvCxnSpPr>
            <a:cxnSpLocks/>
            <a:endCxn id="14" idx="3"/>
          </p:cNvCxnSpPr>
          <p:nvPr/>
        </p:nvCxnSpPr>
        <p:spPr>
          <a:xfrm rot="5400000">
            <a:off x="7493126" y="5039064"/>
            <a:ext cx="710947" cy="587830"/>
          </a:xfrm>
          <a:prstGeom prst="curvedConnector2">
            <a:avLst/>
          </a:prstGeom>
          <a:ln w="762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C663914A-EAD0-5BAC-92D0-F470B7BE57EB}"/>
              </a:ext>
            </a:extLst>
          </p:cNvPr>
          <p:cNvSpPr txBox="1"/>
          <p:nvPr/>
        </p:nvSpPr>
        <p:spPr>
          <a:xfrm>
            <a:off x="1275804" y="5334510"/>
            <a:ext cx="6278880" cy="707886"/>
          </a:xfrm>
          <a:prstGeom prst="rect">
            <a:avLst/>
          </a:prstGeom>
          <a:solidFill>
            <a:schemeClr val="accent2">
              <a:lumMod val="20000"/>
              <a:lumOff val="80000"/>
            </a:schemeClr>
          </a:solidFill>
          <a:ln w="38100">
            <a:solidFill>
              <a:schemeClr val="accent2"/>
            </a:solidFill>
          </a:ln>
        </p:spPr>
        <p:txBody>
          <a:bodyPr wrap="square" rtlCol="0">
            <a:spAutoFit/>
          </a:bodyPr>
          <a:lstStyle/>
          <a:p>
            <a:pPr algn="ctr"/>
            <a:r>
              <a:rPr lang="en-US" sz="2000" dirty="0"/>
              <a:t>This is in stark contrast to </a:t>
            </a:r>
            <a:r>
              <a:rPr lang="en-US" sz="2000" b="1" dirty="0" err="1">
                <a:solidFill>
                  <a:schemeClr val="accent2"/>
                </a:solidFill>
              </a:rPr>
              <a:t>RowHammer</a:t>
            </a:r>
            <a:r>
              <a:rPr lang="en-US" sz="2000" b="1" dirty="0">
                <a:solidFill>
                  <a:schemeClr val="accent2"/>
                </a:solidFill>
              </a:rPr>
              <a:t> and </a:t>
            </a:r>
            <a:r>
              <a:rPr lang="en-US" sz="2000" b="1" dirty="0" err="1">
                <a:solidFill>
                  <a:schemeClr val="accent2"/>
                </a:solidFill>
              </a:rPr>
              <a:t>RowPress</a:t>
            </a:r>
            <a:r>
              <a:rPr lang="en-US" sz="2000" dirty="0"/>
              <a:t>, </a:t>
            </a:r>
            <a:br>
              <a:rPr lang="en-US" sz="2000" dirty="0"/>
            </a:br>
            <a:r>
              <a:rPr lang="en-US" sz="2000" dirty="0"/>
              <a:t>which induce bitflips in </a:t>
            </a:r>
            <a:r>
              <a:rPr lang="en-US" sz="2000" b="1" dirty="0">
                <a:solidFill>
                  <a:schemeClr val="accent2"/>
                </a:solidFill>
              </a:rPr>
              <a:t>both 1 to 0 and 0 to 1 directions </a:t>
            </a:r>
          </a:p>
        </p:txBody>
      </p:sp>
    </p:spTree>
    <p:extLst>
      <p:ext uri="{BB962C8B-B14F-4D97-AF65-F5344CB8AC3E}">
        <p14:creationId xmlns:p14="http://schemas.microsoft.com/office/powerpoint/2010/main" val="848700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par>
                          <p:cTn id="12" fill="hold">
                            <p:stCondLst>
                              <p:cond delay="500"/>
                            </p:stCondLst>
                            <p:childTnLst>
                              <p:par>
                                <p:cTn id="13" presetID="10" presetClass="entr" presetSubtype="0"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4"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3C6E5E-244D-35A1-07E1-8F12388260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24BF519-0A05-3E4A-B294-C090A4FBEA84}"/>
              </a:ext>
            </a:extLst>
          </p:cNvPr>
          <p:cNvSpPr>
            <a:spLocks noGrp="1"/>
          </p:cNvSpPr>
          <p:nvPr>
            <p:ph type="title"/>
          </p:nvPr>
        </p:nvSpPr>
        <p:spPr/>
        <p:txBody>
          <a:bodyPr/>
          <a:lstStyle/>
          <a:p>
            <a:r>
              <a:rPr lang="en-US" sz="2800" dirty="0"/>
              <a:t>Key Takeaways from Major Characterization Experiments</a:t>
            </a:r>
          </a:p>
        </p:txBody>
      </p:sp>
      <p:grpSp>
        <p:nvGrpSpPr>
          <p:cNvPr id="4" name="Group 3">
            <a:extLst>
              <a:ext uri="{FF2B5EF4-FFF2-40B4-BE49-F238E27FC236}">
                <a16:creationId xmlns:a16="http://schemas.microsoft.com/office/drawing/2014/main" id="{DBBE718B-2AF8-1313-6DE7-B62D32B077ED}"/>
              </a:ext>
            </a:extLst>
          </p:cNvPr>
          <p:cNvGrpSpPr/>
          <p:nvPr/>
        </p:nvGrpSpPr>
        <p:grpSpPr>
          <a:xfrm>
            <a:off x="234445" y="821107"/>
            <a:ext cx="8647804" cy="1097280"/>
            <a:chOff x="248098" y="2185542"/>
            <a:chExt cx="8647804" cy="2146136"/>
          </a:xfrm>
        </p:grpSpPr>
        <p:sp>
          <p:nvSpPr>
            <p:cNvPr id="5" name="Rounded Rectangle 4">
              <a:extLst>
                <a:ext uri="{FF2B5EF4-FFF2-40B4-BE49-F238E27FC236}">
                  <a16:creationId xmlns:a16="http://schemas.microsoft.com/office/drawing/2014/main" id="{08F6248D-5434-FC6D-06F5-6916EA0118A2}"/>
                </a:ext>
              </a:extLst>
            </p:cNvPr>
            <p:cNvSpPr/>
            <p:nvPr/>
          </p:nvSpPr>
          <p:spPr>
            <a:xfrm>
              <a:off x="248098" y="2185542"/>
              <a:ext cx="8647804" cy="2146136"/>
            </a:xfrm>
            <a:prstGeom prst="roundRect">
              <a:avLst>
                <a:gd name="adj" fmla="val 3533"/>
              </a:avLst>
            </a:prstGeom>
            <a:solidFill>
              <a:schemeClr val="accent6"/>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dirty="0">
                <a:ln>
                  <a:noFill/>
                </a:ln>
                <a:solidFill>
                  <a:prstClr val="white"/>
                </a:solidFill>
                <a:effectLst/>
                <a:uLnTx/>
                <a:uFillTx/>
                <a:latin typeface="+mj-lt"/>
                <a:cs typeface="Quire Sans" panose="020B0502040400020003" pitchFamily="34" charset="0"/>
              </a:endParaRPr>
            </a:p>
          </p:txBody>
        </p:sp>
        <p:sp>
          <p:nvSpPr>
            <p:cNvPr id="6" name="Rectangle 5">
              <a:extLst>
                <a:ext uri="{FF2B5EF4-FFF2-40B4-BE49-F238E27FC236}">
                  <a16:creationId xmlns:a16="http://schemas.microsoft.com/office/drawing/2014/main" id="{365F41C0-418C-B146-BFF8-628E0CCF8E2D}"/>
                </a:ext>
              </a:extLst>
            </p:cNvPr>
            <p:cNvSpPr/>
            <p:nvPr/>
          </p:nvSpPr>
          <p:spPr>
            <a:xfrm>
              <a:off x="318574" y="3004303"/>
              <a:ext cx="8497318" cy="1216005"/>
            </a:xfrm>
            <a:prstGeom prst="rect">
              <a:avLst/>
            </a:prstGeom>
            <a:solidFill>
              <a:schemeClr val="bg1"/>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err="1">
                  <a:ln>
                    <a:noFill/>
                  </a:ln>
                  <a:solidFill>
                    <a:schemeClr val="tx1"/>
                  </a:solidFill>
                  <a:effectLst/>
                  <a:uLnTx/>
                  <a:uFillTx/>
                  <a:latin typeface="+mj-lt"/>
                  <a:cs typeface="Quire Sans" panose="020B0502040400020003" pitchFamily="34" charset="0"/>
                </a:rPr>
                <a:t>ColumnDisturb</a:t>
              </a:r>
              <a:r>
                <a:rPr kumimoji="0" lang="en-US" sz="2200" b="0" i="0" u="none" strike="noStrike" kern="1200" cap="none" spc="0" normalizeH="0" baseline="0" noProof="0" dirty="0">
                  <a:ln>
                    <a:noFill/>
                  </a:ln>
                  <a:solidFill>
                    <a:schemeClr val="tx1"/>
                  </a:solidFill>
                  <a:effectLst/>
                  <a:uLnTx/>
                  <a:uFillTx/>
                  <a:latin typeface="+mj-lt"/>
                  <a:cs typeface="Quire Sans" panose="020B0502040400020003" pitchFamily="34" charset="0"/>
                </a:rPr>
                <a:t> is a </a:t>
              </a:r>
              <a:r>
                <a:rPr kumimoji="0" lang="en-US" sz="2200" b="1" i="0" u="none" strike="noStrike" kern="1200" cap="none" spc="0" normalizeH="0" baseline="0" noProof="0" dirty="0">
                  <a:ln>
                    <a:noFill/>
                  </a:ln>
                  <a:solidFill>
                    <a:schemeClr val="accent6"/>
                  </a:solidFill>
                  <a:effectLst/>
                  <a:uLnTx/>
                  <a:uFillTx/>
                  <a:latin typeface="+mj-lt"/>
                  <a:cs typeface="Quire Sans" panose="020B0502040400020003" pitchFamily="34" charset="0"/>
                </a:rPr>
                <a:t>widespread read disturbance phenomenon </a:t>
              </a:r>
              <a:r>
                <a:rPr kumimoji="0" lang="en-US" sz="2200" b="0" i="0" u="none" strike="noStrike" kern="1200" cap="none" spc="0" normalizeH="0" baseline="0" noProof="0" dirty="0">
                  <a:ln>
                    <a:noFill/>
                  </a:ln>
                  <a:solidFill>
                    <a:schemeClr val="tx1"/>
                  </a:solidFill>
                  <a:effectLst/>
                  <a:uLnTx/>
                  <a:uFillTx/>
                  <a:latin typeface="+mj-lt"/>
                  <a:cs typeface="Quire Sans" panose="020B0502040400020003" pitchFamily="34" charset="0"/>
                </a:rPr>
                <a:t>and </a:t>
              </a:r>
              <a:r>
                <a:rPr kumimoji="0" lang="en-US" sz="2200" b="1" i="0" u="none" strike="noStrike" kern="1200" cap="none" spc="0" normalizeH="0" baseline="0" noProof="0" dirty="0">
                  <a:ln>
                    <a:noFill/>
                  </a:ln>
                  <a:solidFill>
                    <a:schemeClr val="accent6"/>
                  </a:solidFill>
                  <a:effectLst/>
                  <a:uLnTx/>
                  <a:uFillTx/>
                  <a:latin typeface="+mj-lt"/>
                  <a:cs typeface="Quire Sans" panose="020B0502040400020003" pitchFamily="34" charset="0"/>
                </a:rPr>
                <a:t>becomes worse </a:t>
              </a:r>
              <a:r>
                <a:rPr kumimoji="0" lang="en-US" sz="2200" b="0" i="0" u="none" strike="noStrike" kern="1200" cap="none" spc="0" normalizeH="0" baseline="0" noProof="0" dirty="0">
                  <a:ln>
                    <a:noFill/>
                  </a:ln>
                  <a:solidFill>
                    <a:schemeClr val="tx1"/>
                  </a:solidFill>
                  <a:effectLst/>
                  <a:uLnTx/>
                  <a:uFillTx/>
                  <a:latin typeface="+mj-lt"/>
                  <a:cs typeface="Quire Sans" panose="020B0502040400020003" pitchFamily="34" charset="0"/>
                </a:rPr>
                <a:t>as DRAM technology </a:t>
              </a:r>
              <a:r>
                <a:rPr kumimoji="0" lang="en-US" sz="2200" b="1" i="0" u="none" strike="noStrike" kern="1200" cap="none" spc="0" normalizeH="0" baseline="0" noProof="0" dirty="0">
                  <a:ln>
                    <a:noFill/>
                  </a:ln>
                  <a:solidFill>
                    <a:schemeClr val="accent6"/>
                  </a:solidFill>
                  <a:effectLst/>
                  <a:uLnTx/>
                  <a:uFillTx/>
                  <a:latin typeface="+mj-lt"/>
                  <a:cs typeface="Quire Sans" panose="020B0502040400020003" pitchFamily="34" charset="0"/>
                </a:rPr>
                <a:t>scales down to smaller </a:t>
              </a:r>
              <a:r>
                <a:rPr kumimoji="0" lang="en-US" sz="2200" b="0" i="0" u="none" strike="noStrike" kern="1200" cap="none" spc="0" normalizeH="0" baseline="0" noProof="0" dirty="0">
                  <a:ln>
                    <a:noFill/>
                  </a:ln>
                  <a:solidFill>
                    <a:schemeClr val="tx1"/>
                  </a:solidFill>
                  <a:effectLst/>
                  <a:uLnTx/>
                  <a:uFillTx/>
                  <a:latin typeface="+mj-lt"/>
                  <a:cs typeface="Quire Sans" panose="020B0502040400020003" pitchFamily="34" charset="0"/>
                </a:rPr>
                <a:t>node sizes</a:t>
              </a:r>
              <a:endParaRPr kumimoji="0" lang="en-US" sz="2200" b="0" i="0" u="none" strike="noStrike" kern="1200" cap="none" spc="0" normalizeH="0" baseline="0" noProof="0" dirty="0">
                <a:ln>
                  <a:noFill/>
                </a:ln>
                <a:solidFill>
                  <a:srgbClr val="C00000"/>
                </a:solidFill>
                <a:effectLst/>
                <a:uLnTx/>
                <a:uFillTx/>
                <a:latin typeface="+mj-lt"/>
                <a:cs typeface="Quire Sans" panose="020B0502040400020003" pitchFamily="34" charset="0"/>
              </a:endParaRPr>
            </a:p>
          </p:txBody>
        </p:sp>
        <p:sp>
          <p:nvSpPr>
            <p:cNvPr id="7" name="TextBox 6">
              <a:extLst>
                <a:ext uri="{FF2B5EF4-FFF2-40B4-BE49-F238E27FC236}">
                  <a16:creationId xmlns:a16="http://schemas.microsoft.com/office/drawing/2014/main" id="{7FBE8F93-C438-C8E4-03CA-7123D2F1B6B5}"/>
                </a:ext>
              </a:extLst>
            </p:cNvPr>
            <p:cNvSpPr txBox="1"/>
            <p:nvPr/>
          </p:nvSpPr>
          <p:spPr>
            <a:xfrm>
              <a:off x="371466" y="2185544"/>
              <a:ext cx="8382000" cy="818758"/>
            </a:xfrm>
            <a:prstGeom prst="rect">
              <a:avLst/>
            </a:prstGeom>
            <a:solidFill>
              <a:schemeClr val="accent6"/>
            </a:solidFill>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mj-lt"/>
                  <a:cs typeface="Quire Sans" panose="020B0502040400020003" pitchFamily="34" charset="0"/>
                </a:rPr>
                <a:t>Takeaway 1</a:t>
              </a:r>
            </a:p>
          </p:txBody>
        </p:sp>
      </p:grpSp>
      <p:grpSp>
        <p:nvGrpSpPr>
          <p:cNvPr id="16" name="Group 15">
            <a:extLst>
              <a:ext uri="{FF2B5EF4-FFF2-40B4-BE49-F238E27FC236}">
                <a16:creationId xmlns:a16="http://schemas.microsoft.com/office/drawing/2014/main" id="{227B8BF5-E8C4-B0FC-5EC0-3E7B9B8483EC}"/>
              </a:ext>
            </a:extLst>
          </p:cNvPr>
          <p:cNvGrpSpPr/>
          <p:nvPr/>
        </p:nvGrpSpPr>
        <p:grpSpPr>
          <a:xfrm>
            <a:off x="234445" y="1965508"/>
            <a:ext cx="8647804" cy="1097280"/>
            <a:chOff x="248098" y="2185542"/>
            <a:chExt cx="8647804" cy="2146136"/>
          </a:xfrm>
        </p:grpSpPr>
        <p:sp>
          <p:nvSpPr>
            <p:cNvPr id="17" name="Rounded Rectangle 16">
              <a:extLst>
                <a:ext uri="{FF2B5EF4-FFF2-40B4-BE49-F238E27FC236}">
                  <a16:creationId xmlns:a16="http://schemas.microsoft.com/office/drawing/2014/main" id="{06535A79-E2E6-6AC1-B088-DDB9A21BE2CA}"/>
                </a:ext>
              </a:extLst>
            </p:cNvPr>
            <p:cNvSpPr/>
            <p:nvPr/>
          </p:nvSpPr>
          <p:spPr>
            <a:xfrm>
              <a:off x="248098" y="2185542"/>
              <a:ext cx="8647804" cy="2146136"/>
            </a:xfrm>
            <a:prstGeom prst="roundRect">
              <a:avLst>
                <a:gd name="adj" fmla="val 3533"/>
              </a:avLst>
            </a:prstGeom>
            <a:solidFill>
              <a:schemeClr val="accent2"/>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dirty="0">
                <a:ln>
                  <a:noFill/>
                </a:ln>
                <a:solidFill>
                  <a:prstClr val="white"/>
                </a:solidFill>
                <a:effectLst/>
                <a:uLnTx/>
                <a:uFillTx/>
                <a:latin typeface="+mj-lt"/>
                <a:cs typeface="Quire Sans" panose="020B0502040400020003" pitchFamily="34" charset="0"/>
              </a:endParaRPr>
            </a:p>
          </p:txBody>
        </p:sp>
        <p:sp>
          <p:nvSpPr>
            <p:cNvPr id="18" name="Rectangle 17">
              <a:extLst>
                <a:ext uri="{FF2B5EF4-FFF2-40B4-BE49-F238E27FC236}">
                  <a16:creationId xmlns:a16="http://schemas.microsoft.com/office/drawing/2014/main" id="{D5695F28-F6BC-B80B-393C-30B4EFCE0468}"/>
                </a:ext>
              </a:extLst>
            </p:cNvPr>
            <p:cNvSpPr/>
            <p:nvPr/>
          </p:nvSpPr>
          <p:spPr>
            <a:xfrm>
              <a:off x="318574" y="3004303"/>
              <a:ext cx="8497318" cy="1216005"/>
            </a:xfrm>
            <a:prstGeom prst="rect">
              <a:avLst/>
            </a:prstGeom>
            <a:solidFill>
              <a:schemeClr val="bg1"/>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n-US" sz="2200" b="1" dirty="0" err="1">
                  <a:solidFill>
                    <a:schemeClr val="accent2"/>
                  </a:solidFill>
                  <a:cs typeface="Quire Sans" panose="020B0502040400020003" pitchFamily="34" charset="0"/>
                </a:rPr>
                <a:t>ColumnDisturb</a:t>
              </a:r>
              <a:r>
                <a:rPr lang="en-US" sz="2200" dirty="0">
                  <a:solidFill>
                    <a:schemeClr val="tx1"/>
                  </a:solidFill>
                  <a:cs typeface="Quire Sans" panose="020B0502040400020003" pitchFamily="34" charset="0"/>
                </a:rPr>
                <a:t> induces bitflips in </a:t>
              </a:r>
              <a:r>
                <a:rPr lang="en-US" sz="2200" b="1" dirty="0">
                  <a:solidFill>
                    <a:schemeClr val="accent2"/>
                  </a:solidFill>
                  <a:cs typeface="Quire Sans" panose="020B0502040400020003" pitchFamily="34" charset="0"/>
                </a:rPr>
                <a:t>thousands of DRAM rows </a:t>
              </a:r>
              <a:r>
                <a:rPr lang="en-US" sz="2200" dirty="0">
                  <a:solidFill>
                    <a:schemeClr val="tx1"/>
                  </a:solidFill>
                  <a:cs typeface="Quire Sans" panose="020B0502040400020003" pitchFamily="34" charset="0"/>
                </a:rPr>
                <a:t>and</a:t>
              </a:r>
              <a:r>
                <a:rPr lang="en-US" sz="2200" dirty="0">
                  <a:solidFill>
                    <a:schemeClr val="accent2"/>
                  </a:solidFill>
                  <a:cs typeface="Quire Sans" panose="020B0502040400020003" pitchFamily="34" charset="0"/>
                </a:rPr>
                <a:t> </a:t>
              </a:r>
              <a:br>
                <a:rPr lang="en-US" sz="2200" dirty="0">
                  <a:solidFill>
                    <a:schemeClr val="accent2"/>
                  </a:solidFill>
                  <a:cs typeface="Quire Sans" panose="020B0502040400020003" pitchFamily="34" charset="0"/>
                </a:rPr>
              </a:br>
              <a:r>
                <a:rPr lang="en-US" sz="2200" dirty="0">
                  <a:solidFill>
                    <a:schemeClr val="tx1"/>
                  </a:solidFill>
                  <a:cs typeface="Quire Sans" panose="020B0502040400020003" pitchFamily="34" charset="0"/>
                </a:rPr>
                <a:t>is</a:t>
              </a:r>
              <a:r>
                <a:rPr lang="en-US" sz="2200" dirty="0">
                  <a:solidFill>
                    <a:schemeClr val="accent2"/>
                  </a:solidFill>
                  <a:cs typeface="Quire Sans" panose="020B0502040400020003" pitchFamily="34" charset="0"/>
                </a:rPr>
                <a:t> </a:t>
              </a:r>
              <a:r>
                <a:rPr lang="en-US" sz="2200" b="1" dirty="0">
                  <a:solidFill>
                    <a:schemeClr val="accent2"/>
                  </a:solidFill>
                  <a:cs typeface="Quire Sans" panose="020B0502040400020003" pitchFamily="34" charset="0"/>
                </a:rPr>
                <a:t>different</a:t>
              </a:r>
              <a:r>
                <a:rPr lang="en-US" sz="2200" dirty="0">
                  <a:solidFill>
                    <a:schemeClr val="accent2"/>
                  </a:solidFill>
                  <a:cs typeface="Quire Sans" panose="020B0502040400020003" pitchFamily="34" charset="0"/>
                </a:rPr>
                <a:t> </a:t>
              </a:r>
              <a:r>
                <a:rPr lang="en-US" sz="2200" dirty="0">
                  <a:solidFill>
                    <a:schemeClr val="tx1"/>
                  </a:solidFill>
                  <a:cs typeface="Quire Sans" panose="020B0502040400020003" pitchFamily="34" charset="0"/>
                </a:rPr>
                <a:t>from</a:t>
              </a:r>
              <a:r>
                <a:rPr lang="en-US" sz="2200" dirty="0">
                  <a:solidFill>
                    <a:schemeClr val="accent2"/>
                  </a:solidFill>
                  <a:cs typeface="Quire Sans" panose="020B0502040400020003" pitchFamily="34" charset="0"/>
                </a:rPr>
                <a:t> </a:t>
              </a:r>
              <a:r>
                <a:rPr lang="en-US" sz="2200" b="1" dirty="0" err="1">
                  <a:solidFill>
                    <a:schemeClr val="accent2"/>
                  </a:solidFill>
                  <a:cs typeface="Quire Sans" panose="020B0502040400020003" pitchFamily="34" charset="0"/>
                </a:rPr>
                <a:t>RowHammer</a:t>
              </a:r>
              <a:r>
                <a:rPr lang="en-US" sz="2200" b="1" dirty="0">
                  <a:solidFill>
                    <a:schemeClr val="accent2"/>
                  </a:solidFill>
                  <a:cs typeface="Quire Sans" panose="020B0502040400020003" pitchFamily="34" charset="0"/>
                </a:rPr>
                <a:t>, </a:t>
              </a:r>
              <a:r>
                <a:rPr lang="en-US" sz="2200" b="1" dirty="0" err="1">
                  <a:solidFill>
                    <a:schemeClr val="accent2"/>
                  </a:solidFill>
                  <a:cs typeface="Quire Sans" panose="020B0502040400020003" pitchFamily="34" charset="0"/>
                </a:rPr>
                <a:t>RowPress</a:t>
              </a:r>
              <a:r>
                <a:rPr lang="en-US" sz="2200" b="1" dirty="0">
                  <a:solidFill>
                    <a:schemeClr val="accent2"/>
                  </a:solidFill>
                  <a:cs typeface="Quire Sans" panose="020B0502040400020003" pitchFamily="34" charset="0"/>
                </a:rPr>
                <a:t>, and Retention </a:t>
              </a:r>
              <a:r>
                <a:rPr lang="en-US" sz="2200" dirty="0">
                  <a:solidFill>
                    <a:schemeClr val="tx1"/>
                  </a:solidFill>
                  <a:cs typeface="Quire Sans" panose="020B0502040400020003" pitchFamily="34" charset="0"/>
                </a:rPr>
                <a:t>failures</a:t>
              </a:r>
            </a:p>
          </p:txBody>
        </p:sp>
        <p:sp>
          <p:nvSpPr>
            <p:cNvPr id="19" name="TextBox 18">
              <a:extLst>
                <a:ext uri="{FF2B5EF4-FFF2-40B4-BE49-F238E27FC236}">
                  <a16:creationId xmlns:a16="http://schemas.microsoft.com/office/drawing/2014/main" id="{13F03558-A0B3-2AB4-6707-8CB176BA5104}"/>
                </a:ext>
              </a:extLst>
            </p:cNvPr>
            <p:cNvSpPr txBox="1"/>
            <p:nvPr/>
          </p:nvSpPr>
          <p:spPr>
            <a:xfrm>
              <a:off x="371466" y="2185544"/>
              <a:ext cx="8382000" cy="818758"/>
            </a:xfrm>
            <a:prstGeom prst="rect">
              <a:avLst/>
            </a:prstGeom>
            <a:solidFill>
              <a:schemeClr val="accent2"/>
            </a:solidFill>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mj-lt"/>
                  <a:cs typeface="Quire Sans" panose="020B0502040400020003" pitchFamily="34" charset="0"/>
                </a:rPr>
                <a:t>Takeaway 2</a:t>
              </a:r>
            </a:p>
          </p:txBody>
        </p:sp>
      </p:grpSp>
      <p:grpSp>
        <p:nvGrpSpPr>
          <p:cNvPr id="20" name="Group 19">
            <a:extLst>
              <a:ext uri="{FF2B5EF4-FFF2-40B4-BE49-F238E27FC236}">
                <a16:creationId xmlns:a16="http://schemas.microsoft.com/office/drawing/2014/main" id="{15B50CEA-C2D5-2495-C336-BDFE3463F339}"/>
              </a:ext>
            </a:extLst>
          </p:cNvPr>
          <p:cNvGrpSpPr/>
          <p:nvPr/>
        </p:nvGrpSpPr>
        <p:grpSpPr>
          <a:xfrm>
            <a:off x="234445" y="3109909"/>
            <a:ext cx="8647804" cy="1097280"/>
            <a:chOff x="248098" y="2185542"/>
            <a:chExt cx="8647804" cy="2146136"/>
          </a:xfrm>
        </p:grpSpPr>
        <p:sp>
          <p:nvSpPr>
            <p:cNvPr id="21" name="Rounded Rectangle 20">
              <a:extLst>
                <a:ext uri="{FF2B5EF4-FFF2-40B4-BE49-F238E27FC236}">
                  <a16:creationId xmlns:a16="http://schemas.microsoft.com/office/drawing/2014/main" id="{709277CD-04EF-6432-4CCC-5898C058661A}"/>
                </a:ext>
              </a:extLst>
            </p:cNvPr>
            <p:cNvSpPr/>
            <p:nvPr/>
          </p:nvSpPr>
          <p:spPr>
            <a:xfrm>
              <a:off x="248098" y="2185542"/>
              <a:ext cx="8647804" cy="2146136"/>
            </a:xfrm>
            <a:prstGeom prst="roundRect">
              <a:avLst>
                <a:gd name="adj" fmla="val 3533"/>
              </a:avLst>
            </a:prstGeom>
            <a:solidFill>
              <a:schemeClr val="accent3"/>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dirty="0">
                <a:ln>
                  <a:noFill/>
                </a:ln>
                <a:solidFill>
                  <a:prstClr val="white"/>
                </a:solidFill>
                <a:effectLst/>
                <a:uLnTx/>
                <a:uFillTx/>
                <a:latin typeface="+mj-lt"/>
                <a:cs typeface="Quire Sans" panose="020B0502040400020003" pitchFamily="34" charset="0"/>
              </a:endParaRPr>
            </a:p>
          </p:txBody>
        </p:sp>
        <p:sp>
          <p:nvSpPr>
            <p:cNvPr id="22" name="Rectangle 21">
              <a:extLst>
                <a:ext uri="{FF2B5EF4-FFF2-40B4-BE49-F238E27FC236}">
                  <a16:creationId xmlns:a16="http://schemas.microsoft.com/office/drawing/2014/main" id="{95BA3546-A5C4-5C70-4ECA-C525B7F4B51F}"/>
                </a:ext>
              </a:extLst>
            </p:cNvPr>
            <p:cNvSpPr/>
            <p:nvPr/>
          </p:nvSpPr>
          <p:spPr>
            <a:xfrm>
              <a:off x="318574" y="3004303"/>
              <a:ext cx="8497318" cy="1216005"/>
            </a:xfrm>
            <a:prstGeom prst="rect">
              <a:avLst/>
            </a:prstGeom>
            <a:solidFill>
              <a:schemeClr val="bg1"/>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2000" dirty="0">
                  <a:solidFill>
                    <a:schemeClr val="tx1"/>
                  </a:solidFill>
                  <a:latin typeface="+mj-lt"/>
                  <a:cs typeface="Quire Sans" panose="020B0502040400020003" pitchFamily="34" charset="0"/>
                </a:rPr>
                <a:t>The </a:t>
              </a:r>
              <a:r>
                <a:rPr lang="en-US" sz="2000" b="1" dirty="0">
                  <a:solidFill>
                    <a:schemeClr val="accent3"/>
                  </a:solidFill>
                  <a:latin typeface="+mj-lt"/>
                  <a:cs typeface="Quire Sans" panose="020B0502040400020003" pitchFamily="34" charset="0"/>
                </a:rPr>
                <a:t>bitflip directionalities </a:t>
              </a:r>
              <a:r>
                <a:rPr lang="en-US" sz="2000" dirty="0">
                  <a:solidFill>
                    <a:schemeClr val="tx1"/>
                  </a:solidFill>
                  <a:latin typeface="+mj-lt"/>
                  <a:cs typeface="Quire Sans" panose="020B0502040400020003" pitchFamily="34" charset="0"/>
                </a:rPr>
                <a:t>of </a:t>
              </a:r>
              <a:r>
                <a:rPr lang="en-US" sz="2000" dirty="0" err="1">
                  <a:solidFill>
                    <a:schemeClr val="tx1"/>
                  </a:solidFill>
                  <a:latin typeface="+mj-lt"/>
                  <a:cs typeface="Quire Sans" panose="020B0502040400020003" pitchFamily="34" charset="0"/>
                </a:rPr>
                <a:t>ColumnDisturb</a:t>
              </a:r>
              <a:r>
                <a:rPr lang="en-US" sz="2000" dirty="0">
                  <a:solidFill>
                    <a:schemeClr val="tx1"/>
                  </a:solidFill>
                  <a:latin typeface="+mj-lt"/>
                  <a:cs typeface="Quire Sans" panose="020B0502040400020003" pitchFamily="34" charset="0"/>
                </a:rPr>
                <a:t> and </a:t>
              </a:r>
              <a:r>
                <a:rPr lang="en-US" sz="2000" dirty="0" err="1">
                  <a:solidFill>
                    <a:schemeClr val="tx1"/>
                  </a:solidFill>
                  <a:latin typeface="+mj-lt"/>
                  <a:cs typeface="Quire Sans" panose="020B0502040400020003" pitchFamily="34" charset="0"/>
                </a:rPr>
                <a:t>RowHammer</a:t>
              </a:r>
              <a:r>
                <a:rPr lang="en-US" sz="2000" dirty="0">
                  <a:solidFill>
                    <a:schemeClr val="tx1"/>
                  </a:solidFill>
                  <a:latin typeface="+mj-lt"/>
                  <a:cs typeface="Quire Sans" panose="020B0502040400020003" pitchFamily="34" charset="0"/>
                </a:rPr>
                <a:t> &amp; </a:t>
              </a:r>
              <a:r>
                <a:rPr lang="en-US" sz="2000" dirty="0" err="1">
                  <a:solidFill>
                    <a:schemeClr val="tx1"/>
                  </a:solidFill>
                  <a:latin typeface="+mj-lt"/>
                  <a:cs typeface="Quire Sans" panose="020B0502040400020003" pitchFamily="34" charset="0"/>
                </a:rPr>
                <a:t>RowPress</a:t>
              </a:r>
              <a:r>
                <a:rPr lang="en-US" sz="2000" dirty="0">
                  <a:solidFill>
                    <a:schemeClr val="tx1"/>
                  </a:solidFill>
                  <a:latin typeface="+mj-lt"/>
                  <a:cs typeface="Quire Sans" panose="020B0502040400020003" pitchFamily="34" charset="0"/>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2000" dirty="0">
                  <a:solidFill>
                    <a:schemeClr val="tx1"/>
                  </a:solidFill>
                  <a:latin typeface="+mj-lt"/>
                  <a:cs typeface="Quire Sans" panose="020B0502040400020003" pitchFamily="34" charset="0"/>
                </a:rPr>
                <a:t>are </a:t>
              </a:r>
              <a:r>
                <a:rPr lang="en-US" sz="2000" b="1" dirty="0">
                  <a:solidFill>
                    <a:schemeClr val="accent3"/>
                  </a:solidFill>
                  <a:latin typeface="+mj-lt"/>
                  <a:cs typeface="Quire Sans" panose="020B0502040400020003" pitchFamily="34" charset="0"/>
                </a:rPr>
                <a:t>significantly different</a:t>
              </a:r>
              <a:endParaRPr kumimoji="0" lang="en-US" sz="2000" b="1" i="0" u="none" strike="noStrike" kern="1200" cap="none" spc="0" normalizeH="0" baseline="0" noProof="0" dirty="0">
                <a:ln>
                  <a:noFill/>
                </a:ln>
                <a:solidFill>
                  <a:schemeClr val="accent3"/>
                </a:solidFill>
                <a:effectLst/>
                <a:uLnTx/>
                <a:uFillTx/>
                <a:latin typeface="+mj-lt"/>
                <a:cs typeface="Quire Sans" panose="020B0502040400020003" pitchFamily="34" charset="0"/>
              </a:endParaRPr>
            </a:p>
          </p:txBody>
        </p:sp>
        <p:sp>
          <p:nvSpPr>
            <p:cNvPr id="23" name="TextBox 22">
              <a:extLst>
                <a:ext uri="{FF2B5EF4-FFF2-40B4-BE49-F238E27FC236}">
                  <a16:creationId xmlns:a16="http://schemas.microsoft.com/office/drawing/2014/main" id="{08CE65EC-BAF4-257C-C983-F0F46166A21C}"/>
                </a:ext>
              </a:extLst>
            </p:cNvPr>
            <p:cNvSpPr txBox="1"/>
            <p:nvPr/>
          </p:nvSpPr>
          <p:spPr>
            <a:xfrm>
              <a:off x="371466" y="2185544"/>
              <a:ext cx="8382000" cy="818758"/>
            </a:xfrm>
            <a:prstGeom prst="rect">
              <a:avLst/>
            </a:prstGeom>
            <a:solidFill>
              <a:schemeClr val="accent3"/>
            </a:solidFill>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mj-lt"/>
                  <a:cs typeface="Quire Sans" panose="020B0502040400020003" pitchFamily="34" charset="0"/>
                </a:rPr>
                <a:t>Takeaway 3</a:t>
              </a:r>
            </a:p>
          </p:txBody>
        </p:sp>
      </p:grpSp>
      <p:grpSp>
        <p:nvGrpSpPr>
          <p:cNvPr id="24" name="Group 23">
            <a:extLst>
              <a:ext uri="{FF2B5EF4-FFF2-40B4-BE49-F238E27FC236}">
                <a16:creationId xmlns:a16="http://schemas.microsoft.com/office/drawing/2014/main" id="{2E8B2FF6-8F14-EDC4-F65E-997F7FDE5842}"/>
              </a:ext>
            </a:extLst>
          </p:cNvPr>
          <p:cNvGrpSpPr/>
          <p:nvPr/>
        </p:nvGrpSpPr>
        <p:grpSpPr>
          <a:xfrm>
            <a:off x="234445" y="4254310"/>
            <a:ext cx="8647804" cy="1097280"/>
            <a:chOff x="248098" y="2185542"/>
            <a:chExt cx="8647804" cy="2146136"/>
          </a:xfrm>
        </p:grpSpPr>
        <p:sp>
          <p:nvSpPr>
            <p:cNvPr id="25" name="Rounded Rectangle 24">
              <a:extLst>
                <a:ext uri="{FF2B5EF4-FFF2-40B4-BE49-F238E27FC236}">
                  <a16:creationId xmlns:a16="http://schemas.microsoft.com/office/drawing/2014/main" id="{6D074AD4-BF1E-E948-2909-5C6C2FA685D7}"/>
                </a:ext>
              </a:extLst>
            </p:cNvPr>
            <p:cNvSpPr/>
            <p:nvPr/>
          </p:nvSpPr>
          <p:spPr>
            <a:xfrm>
              <a:off x="248098" y="2185542"/>
              <a:ext cx="8647804" cy="2146136"/>
            </a:xfrm>
            <a:prstGeom prst="roundRect">
              <a:avLst>
                <a:gd name="adj" fmla="val 3533"/>
              </a:avLst>
            </a:prstGeom>
            <a:solidFill>
              <a:schemeClr val="accent4"/>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dirty="0">
                <a:ln>
                  <a:noFill/>
                </a:ln>
                <a:solidFill>
                  <a:prstClr val="white"/>
                </a:solidFill>
                <a:effectLst/>
                <a:uLnTx/>
                <a:uFillTx/>
                <a:latin typeface="+mj-lt"/>
                <a:cs typeface="Quire Sans" panose="020B0502040400020003" pitchFamily="34" charset="0"/>
              </a:endParaRPr>
            </a:p>
          </p:txBody>
        </p:sp>
        <p:sp>
          <p:nvSpPr>
            <p:cNvPr id="26" name="Rectangle 25">
              <a:extLst>
                <a:ext uri="{FF2B5EF4-FFF2-40B4-BE49-F238E27FC236}">
                  <a16:creationId xmlns:a16="http://schemas.microsoft.com/office/drawing/2014/main" id="{2DA96079-5F2F-D18A-EFEE-5B02122CCFAC}"/>
                </a:ext>
              </a:extLst>
            </p:cNvPr>
            <p:cNvSpPr/>
            <p:nvPr/>
          </p:nvSpPr>
          <p:spPr>
            <a:xfrm>
              <a:off x="318574" y="3004303"/>
              <a:ext cx="8497318" cy="1216005"/>
            </a:xfrm>
            <a:prstGeom prst="rect">
              <a:avLst/>
            </a:prstGeom>
            <a:solidFill>
              <a:schemeClr val="bg1"/>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accent4"/>
                  </a:solidFill>
                  <a:effectLst/>
                  <a:uLnTx/>
                  <a:uFillTx/>
                  <a:latin typeface="+mj-lt"/>
                  <a:cs typeface="Quire Sans" panose="020B0502040400020003" pitchFamily="34" charset="0"/>
                </a:rPr>
                <a:t>Significantly more rows </a:t>
              </a:r>
              <a:r>
                <a:rPr kumimoji="0" lang="en-US" sz="2000" b="0" i="0" u="none" strike="noStrike" kern="1200" cap="none" spc="0" normalizeH="0" baseline="0" noProof="0" dirty="0">
                  <a:ln>
                    <a:noFill/>
                  </a:ln>
                  <a:solidFill>
                    <a:schemeClr val="tx1"/>
                  </a:solidFill>
                  <a:effectLst/>
                  <a:uLnTx/>
                  <a:uFillTx/>
                  <a:latin typeface="+mj-lt"/>
                  <a:cs typeface="Quire Sans" panose="020B0502040400020003" pitchFamily="34" charset="0"/>
                </a:rPr>
                <a:t>are vulnerable to </a:t>
              </a:r>
              <a:r>
                <a:rPr kumimoji="0" lang="en-US" sz="2000" b="0" i="0" u="none" strike="noStrike" kern="1200" cap="none" spc="0" normalizeH="0" baseline="0" noProof="0" dirty="0" err="1">
                  <a:ln>
                    <a:noFill/>
                  </a:ln>
                  <a:solidFill>
                    <a:schemeClr val="tx1"/>
                  </a:solidFill>
                  <a:effectLst/>
                  <a:uLnTx/>
                  <a:uFillTx/>
                  <a:latin typeface="+mj-lt"/>
                  <a:cs typeface="Quire Sans" panose="020B0502040400020003" pitchFamily="34" charset="0"/>
                </a:rPr>
                <a:t>ColumnDisturb</a:t>
              </a:r>
              <a:r>
                <a:rPr kumimoji="0" lang="en-US" sz="2000" b="0" i="0" u="none" strike="noStrike" kern="1200" cap="none" spc="0" normalizeH="0" baseline="0" noProof="0" dirty="0">
                  <a:ln>
                    <a:noFill/>
                  </a:ln>
                  <a:solidFill>
                    <a:schemeClr val="tx1"/>
                  </a:solidFill>
                  <a:effectLst/>
                  <a:uLnTx/>
                  <a:uFillTx/>
                  <a:latin typeface="+mj-lt"/>
                  <a:cs typeface="Quire Sans" panose="020B0502040400020003" pitchFamily="34" charset="0"/>
                </a:rPr>
                <a:t> </a:t>
              </a:r>
              <a:br>
                <a:rPr kumimoji="0" lang="en-US" sz="2000" b="0" i="0" u="none" strike="noStrike" kern="1200" cap="none" spc="0" normalizeH="0" baseline="0" noProof="0" dirty="0">
                  <a:ln>
                    <a:noFill/>
                  </a:ln>
                  <a:solidFill>
                    <a:schemeClr val="tx1"/>
                  </a:solidFill>
                  <a:effectLst/>
                  <a:uLnTx/>
                  <a:uFillTx/>
                  <a:latin typeface="+mj-lt"/>
                  <a:cs typeface="Quire Sans" panose="020B0502040400020003" pitchFamily="34" charset="0"/>
                </a:rPr>
              </a:br>
              <a:r>
                <a:rPr kumimoji="0" lang="en-US" sz="2000" b="1" i="0" u="none" strike="noStrike" kern="1200" cap="none" spc="0" normalizeH="0" baseline="0" noProof="0" dirty="0">
                  <a:ln>
                    <a:noFill/>
                  </a:ln>
                  <a:solidFill>
                    <a:schemeClr val="accent4"/>
                  </a:solidFill>
                  <a:effectLst/>
                  <a:uLnTx/>
                  <a:uFillTx/>
                  <a:latin typeface="+mj-lt"/>
                  <a:cs typeface="Quire Sans" panose="020B0502040400020003" pitchFamily="34" charset="0"/>
                </a:rPr>
                <a:t>than</a:t>
              </a:r>
              <a:r>
                <a:rPr kumimoji="0" lang="en-US" sz="2000" b="0" i="0" u="none" strike="noStrike" kern="1200" cap="none" spc="0" normalizeH="0" baseline="0" noProof="0" dirty="0">
                  <a:ln>
                    <a:noFill/>
                  </a:ln>
                  <a:solidFill>
                    <a:schemeClr val="tx1"/>
                  </a:solidFill>
                  <a:effectLst/>
                  <a:uLnTx/>
                  <a:uFillTx/>
                  <a:latin typeface="+mj-lt"/>
                  <a:cs typeface="Quire Sans" panose="020B0502040400020003" pitchFamily="34" charset="0"/>
                </a:rPr>
                <a:t> retention failures</a:t>
              </a:r>
              <a:endParaRPr kumimoji="0" lang="en-US" sz="2000" b="0" i="0" u="none" strike="noStrike" kern="1200" cap="none" spc="0" normalizeH="0" baseline="0" noProof="0" dirty="0">
                <a:ln>
                  <a:noFill/>
                </a:ln>
                <a:solidFill>
                  <a:srgbClr val="C00000"/>
                </a:solidFill>
                <a:effectLst/>
                <a:uLnTx/>
                <a:uFillTx/>
                <a:latin typeface="+mj-lt"/>
                <a:cs typeface="Quire Sans" panose="020B0502040400020003" pitchFamily="34" charset="0"/>
              </a:endParaRPr>
            </a:p>
          </p:txBody>
        </p:sp>
        <p:sp>
          <p:nvSpPr>
            <p:cNvPr id="27" name="TextBox 26">
              <a:extLst>
                <a:ext uri="{FF2B5EF4-FFF2-40B4-BE49-F238E27FC236}">
                  <a16:creationId xmlns:a16="http://schemas.microsoft.com/office/drawing/2014/main" id="{06854D75-6A0E-A3CC-1379-961645E78F17}"/>
                </a:ext>
              </a:extLst>
            </p:cNvPr>
            <p:cNvSpPr txBox="1"/>
            <p:nvPr/>
          </p:nvSpPr>
          <p:spPr>
            <a:xfrm>
              <a:off x="371466" y="2185544"/>
              <a:ext cx="8382000" cy="818758"/>
            </a:xfrm>
            <a:prstGeom prst="rect">
              <a:avLst/>
            </a:prstGeom>
            <a:solidFill>
              <a:schemeClr val="accent4"/>
            </a:solidFill>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mj-lt"/>
                  <a:cs typeface="Quire Sans" panose="020B0502040400020003" pitchFamily="34" charset="0"/>
                </a:rPr>
                <a:t>Takeaway 4</a:t>
              </a:r>
            </a:p>
          </p:txBody>
        </p:sp>
      </p:grpSp>
      <p:grpSp>
        <p:nvGrpSpPr>
          <p:cNvPr id="3" name="Group 2">
            <a:extLst>
              <a:ext uri="{FF2B5EF4-FFF2-40B4-BE49-F238E27FC236}">
                <a16:creationId xmlns:a16="http://schemas.microsoft.com/office/drawing/2014/main" id="{2AB0D6AE-116D-BD7D-78FF-986F42CA9FC4}"/>
              </a:ext>
            </a:extLst>
          </p:cNvPr>
          <p:cNvGrpSpPr/>
          <p:nvPr/>
        </p:nvGrpSpPr>
        <p:grpSpPr>
          <a:xfrm>
            <a:off x="234445" y="5398709"/>
            <a:ext cx="8647804" cy="1097280"/>
            <a:chOff x="248098" y="2185542"/>
            <a:chExt cx="8647804" cy="2146136"/>
          </a:xfrm>
        </p:grpSpPr>
        <p:sp>
          <p:nvSpPr>
            <p:cNvPr id="8" name="Rounded Rectangle 7">
              <a:extLst>
                <a:ext uri="{FF2B5EF4-FFF2-40B4-BE49-F238E27FC236}">
                  <a16:creationId xmlns:a16="http://schemas.microsoft.com/office/drawing/2014/main" id="{9003B839-CC5F-88EE-E67B-1478224FB04F}"/>
                </a:ext>
              </a:extLst>
            </p:cNvPr>
            <p:cNvSpPr/>
            <p:nvPr/>
          </p:nvSpPr>
          <p:spPr>
            <a:xfrm>
              <a:off x="248098" y="2185542"/>
              <a:ext cx="8647804" cy="2146136"/>
            </a:xfrm>
            <a:prstGeom prst="roundRect">
              <a:avLst>
                <a:gd name="adj" fmla="val 3533"/>
              </a:avLst>
            </a:prstGeom>
            <a:solidFill>
              <a:schemeClr val="accent5"/>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dirty="0">
                <a:ln>
                  <a:noFill/>
                </a:ln>
                <a:solidFill>
                  <a:prstClr val="white"/>
                </a:solidFill>
                <a:effectLst/>
                <a:uLnTx/>
                <a:uFillTx/>
                <a:latin typeface="+mj-lt"/>
                <a:cs typeface="Quire Sans" panose="020B0502040400020003" pitchFamily="34" charset="0"/>
              </a:endParaRPr>
            </a:p>
          </p:txBody>
        </p:sp>
        <p:sp>
          <p:nvSpPr>
            <p:cNvPr id="9" name="Rectangle 8">
              <a:extLst>
                <a:ext uri="{FF2B5EF4-FFF2-40B4-BE49-F238E27FC236}">
                  <a16:creationId xmlns:a16="http://schemas.microsoft.com/office/drawing/2014/main" id="{9DFB4A36-0ED0-4948-0BC0-8A4441F1372D}"/>
                </a:ext>
              </a:extLst>
            </p:cNvPr>
            <p:cNvSpPr/>
            <p:nvPr/>
          </p:nvSpPr>
          <p:spPr>
            <a:xfrm>
              <a:off x="318574" y="3004303"/>
              <a:ext cx="8497318" cy="1216005"/>
            </a:xfrm>
            <a:prstGeom prst="rect">
              <a:avLst/>
            </a:prstGeom>
            <a:solidFill>
              <a:schemeClr val="bg1"/>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n-US" sz="2000" dirty="0">
                  <a:solidFill>
                    <a:schemeClr val="tx1"/>
                  </a:solidFill>
                  <a:latin typeface="+mj-lt"/>
                  <a:cs typeface="Quire Sans" panose="020B0502040400020003" pitchFamily="34" charset="0"/>
                </a:rPr>
                <a:t>As</a:t>
              </a:r>
              <a:r>
                <a:rPr lang="en-US" sz="2000" dirty="0">
                  <a:solidFill>
                    <a:schemeClr val="accent4"/>
                  </a:solidFill>
                  <a:latin typeface="+mj-lt"/>
                  <a:cs typeface="Quire Sans" panose="020B0502040400020003" pitchFamily="34" charset="0"/>
                </a:rPr>
                <a:t> </a:t>
              </a:r>
              <a:r>
                <a:rPr lang="en-US" sz="2000" b="1" dirty="0">
                  <a:solidFill>
                    <a:schemeClr val="accent5"/>
                  </a:solidFill>
                  <a:latin typeface="+mj-lt"/>
                  <a:cs typeface="Quire Sans" panose="020B0502040400020003" pitchFamily="34" charset="0"/>
                </a:rPr>
                <a:t>temperature increases</a:t>
              </a:r>
              <a:r>
                <a:rPr lang="en-US" sz="2000" dirty="0">
                  <a:solidFill>
                    <a:schemeClr val="accent4"/>
                  </a:solidFill>
                  <a:latin typeface="+mj-lt"/>
                  <a:cs typeface="Quire Sans" panose="020B0502040400020003" pitchFamily="34" charset="0"/>
                </a:rPr>
                <a:t>, </a:t>
              </a:r>
              <a:br>
                <a:rPr lang="en-US" sz="2000" dirty="0">
                  <a:solidFill>
                    <a:schemeClr val="accent4"/>
                  </a:solidFill>
                  <a:latin typeface="+mj-lt"/>
                  <a:cs typeface="Quire Sans" panose="020B0502040400020003" pitchFamily="34" charset="0"/>
                </a:rPr>
              </a:br>
              <a:r>
                <a:rPr lang="en-US" sz="2000" dirty="0">
                  <a:solidFill>
                    <a:schemeClr val="tx1"/>
                  </a:solidFill>
                  <a:latin typeface="+mj-lt"/>
                  <a:cs typeface="Quire Sans" panose="020B0502040400020003" pitchFamily="34" charset="0"/>
                </a:rPr>
                <a:t>DRAM chips </a:t>
              </a:r>
              <a:r>
                <a:rPr lang="en-US" sz="2000" b="1" dirty="0">
                  <a:solidFill>
                    <a:schemeClr val="accent5"/>
                  </a:solidFill>
                  <a:latin typeface="+mj-lt"/>
                  <a:cs typeface="Quire Sans" panose="020B0502040400020003" pitchFamily="34" charset="0"/>
                </a:rPr>
                <a:t>become more vulnerable </a:t>
              </a:r>
              <a:r>
                <a:rPr lang="en-US" sz="2000" dirty="0">
                  <a:solidFill>
                    <a:schemeClr val="tx1"/>
                  </a:solidFill>
                  <a:latin typeface="+mj-lt"/>
                  <a:cs typeface="Quire Sans" panose="020B0502040400020003" pitchFamily="34" charset="0"/>
                </a:rPr>
                <a:t>to </a:t>
              </a:r>
              <a:r>
                <a:rPr lang="en-US" sz="2000" dirty="0" err="1">
                  <a:solidFill>
                    <a:schemeClr val="tx1"/>
                  </a:solidFill>
                  <a:latin typeface="+mj-lt"/>
                  <a:cs typeface="Quire Sans" panose="020B0502040400020003" pitchFamily="34" charset="0"/>
                </a:rPr>
                <a:t>ColumnDisturb</a:t>
              </a:r>
              <a:endParaRPr kumimoji="0" lang="en-US" sz="2000" i="0" u="none" strike="noStrike" kern="1200" cap="none" spc="0" normalizeH="0" baseline="0" noProof="0" dirty="0">
                <a:ln>
                  <a:noFill/>
                </a:ln>
                <a:solidFill>
                  <a:schemeClr val="tx1"/>
                </a:solidFill>
                <a:effectLst/>
                <a:uLnTx/>
                <a:uFillTx/>
                <a:latin typeface="+mj-lt"/>
                <a:cs typeface="Quire Sans" panose="020B0502040400020003" pitchFamily="34" charset="0"/>
              </a:endParaRPr>
            </a:p>
          </p:txBody>
        </p:sp>
        <p:sp>
          <p:nvSpPr>
            <p:cNvPr id="10" name="TextBox 9">
              <a:extLst>
                <a:ext uri="{FF2B5EF4-FFF2-40B4-BE49-F238E27FC236}">
                  <a16:creationId xmlns:a16="http://schemas.microsoft.com/office/drawing/2014/main" id="{4EE18D4E-AEF3-5A02-AD94-7AA0D5DFF205}"/>
                </a:ext>
              </a:extLst>
            </p:cNvPr>
            <p:cNvSpPr txBox="1"/>
            <p:nvPr/>
          </p:nvSpPr>
          <p:spPr>
            <a:xfrm>
              <a:off x="371466" y="2185544"/>
              <a:ext cx="8382000" cy="818758"/>
            </a:xfrm>
            <a:prstGeom prst="rect">
              <a:avLst/>
            </a:prstGeom>
            <a:solidFill>
              <a:schemeClr val="accent5"/>
            </a:solidFill>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mj-lt"/>
                  <a:cs typeface="Quire Sans" panose="020B0502040400020003" pitchFamily="34" charset="0"/>
                </a:rPr>
                <a:t>Takeaway 5</a:t>
              </a:r>
            </a:p>
          </p:txBody>
        </p:sp>
      </p:grpSp>
      <p:sp>
        <p:nvSpPr>
          <p:cNvPr id="11" name="Rectangle 10">
            <a:extLst>
              <a:ext uri="{FF2B5EF4-FFF2-40B4-BE49-F238E27FC236}">
                <a16:creationId xmlns:a16="http://schemas.microsoft.com/office/drawing/2014/main" id="{C24D4593-3057-1E0C-D33E-19E3B67F1E27}"/>
              </a:ext>
            </a:extLst>
          </p:cNvPr>
          <p:cNvSpPr/>
          <p:nvPr/>
        </p:nvSpPr>
        <p:spPr>
          <a:xfrm>
            <a:off x="-459702" y="822960"/>
            <a:ext cx="9744074" cy="3383461"/>
          </a:xfrm>
          <a:prstGeom prst="rect">
            <a:avLst/>
          </a:prstGeom>
          <a:solidFill>
            <a:schemeClr val="bg1">
              <a:alpha val="80193"/>
            </a:schemeClr>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tx1">
                  <a:lumMod val="75000"/>
                  <a:lumOff val="25000"/>
                </a:schemeClr>
              </a:solidFill>
              <a:latin typeface="+mj-lt"/>
              <a:ea typeface="Cambria" panose="02040503050406030204" pitchFamily="18" charset="0"/>
              <a:cs typeface="Cascadia Mono" panose="020B0609020000020004" pitchFamily="49" charset="0"/>
            </a:endParaRPr>
          </a:p>
        </p:txBody>
      </p:sp>
      <p:sp>
        <p:nvSpPr>
          <p:cNvPr id="12" name="Rectangle 11">
            <a:extLst>
              <a:ext uri="{FF2B5EF4-FFF2-40B4-BE49-F238E27FC236}">
                <a16:creationId xmlns:a16="http://schemas.microsoft.com/office/drawing/2014/main" id="{5E9B6948-A59C-00BB-3FB8-6E7018F0240A}"/>
              </a:ext>
            </a:extLst>
          </p:cNvPr>
          <p:cNvSpPr/>
          <p:nvPr/>
        </p:nvSpPr>
        <p:spPr>
          <a:xfrm>
            <a:off x="-323224" y="5358951"/>
            <a:ext cx="9744074" cy="1176796"/>
          </a:xfrm>
          <a:prstGeom prst="rect">
            <a:avLst/>
          </a:prstGeom>
          <a:solidFill>
            <a:schemeClr val="bg1">
              <a:alpha val="80193"/>
            </a:schemeClr>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tx1">
                  <a:lumMod val="75000"/>
                  <a:lumOff val="25000"/>
                </a:schemeClr>
              </a:solidFill>
              <a:latin typeface="+mj-lt"/>
              <a:ea typeface="Cambria" panose="02040503050406030204" pitchFamily="18" charset="0"/>
              <a:cs typeface="Cascadia Mono" panose="020B0609020000020004" pitchFamily="49" charset="0"/>
            </a:endParaRPr>
          </a:p>
        </p:txBody>
      </p:sp>
    </p:spTree>
    <p:extLst>
      <p:ext uri="{BB962C8B-B14F-4D97-AF65-F5344CB8AC3E}">
        <p14:creationId xmlns:p14="http://schemas.microsoft.com/office/powerpoint/2010/main" val="311173034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B6CCD55-D30C-D8FB-74D5-ACFD5568C5BB}"/>
              </a:ext>
            </a:extLst>
          </p:cNvPr>
          <p:cNvPicPr>
            <a:picLocks noChangeAspect="1"/>
          </p:cNvPicPr>
          <p:nvPr/>
        </p:nvPicPr>
        <p:blipFill>
          <a:blip r:embed="rId3"/>
          <a:stretch>
            <a:fillRect/>
          </a:stretch>
        </p:blipFill>
        <p:spPr>
          <a:xfrm>
            <a:off x="292892" y="1583532"/>
            <a:ext cx="8316531" cy="2620454"/>
          </a:xfrm>
          <a:prstGeom prst="rect">
            <a:avLst/>
          </a:prstGeom>
        </p:spPr>
      </p:pic>
      <p:sp>
        <p:nvSpPr>
          <p:cNvPr id="2" name="Title 1">
            <a:extLst>
              <a:ext uri="{FF2B5EF4-FFF2-40B4-BE49-F238E27FC236}">
                <a16:creationId xmlns:a16="http://schemas.microsoft.com/office/drawing/2014/main" id="{78610488-881E-16B0-1042-4126CD51560D}"/>
              </a:ext>
            </a:extLst>
          </p:cNvPr>
          <p:cNvSpPr>
            <a:spLocks noGrp="1"/>
          </p:cNvSpPr>
          <p:nvPr>
            <p:ph type="title"/>
          </p:nvPr>
        </p:nvSpPr>
        <p:spPr/>
        <p:txBody>
          <a:bodyPr/>
          <a:lstStyle/>
          <a:p>
            <a:r>
              <a:rPr lang="en-US" dirty="0"/>
              <a:t>Number of Rows w/ Bitflips</a:t>
            </a:r>
          </a:p>
        </p:txBody>
      </p:sp>
      <p:sp>
        <p:nvSpPr>
          <p:cNvPr id="8" name="TextBox 7">
            <a:extLst>
              <a:ext uri="{FF2B5EF4-FFF2-40B4-BE49-F238E27FC236}">
                <a16:creationId xmlns:a16="http://schemas.microsoft.com/office/drawing/2014/main" id="{36B1E905-ED19-B97E-A0D5-E3D37407BB05}"/>
              </a:ext>
            </a:extLst>
          </p:cNvPr>
          <p:cNvSpPr txBox="1"/>
          <p:nvPr/>
        </p:nvSpPr>
        <p:spPr>
          <a:xfrm>
            <a:off x="0" y="4418427"/>
            <a:ext cx="9148909" cy="840932"/>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lvl="0" algn="ctr">
              <a:lnSpc>
                <a:spcPct val="90000"/>
              </a:lnSpc>
              <a:defRPr/>
            </a:pPr>
            <a:r>
              <a:rPr lang="en-US" sz="2400" dirty="0" err="1">
                <a:solidFill>
                  <a:prstClr val="black"/>
                </a:solidFill>
              </a:rPr>
              <a:t>ColumnDisturb</a:t>
            </a:r>
            <a:r>
              <a:rPr lang="en-US" sz="2400" dirty="0">
                <a:solidFill>
                  <a:prstClr val="black"/>
                </a:solidFill>
              </a:rPr>
              <a:t> induces </a:t>
            </a:r>
            <a:r>
              <a:rPr lang="en-US" sz="2400" dirty="0"/>
              <a:t>bitflips</a:t>
            </a:r>
            <a:r>
              <a:rPr lang="en-US" sz="2400" b="1" dirty="0">
                <a:solidFill>
                  <a:schemeClr val="accent5"/>
                </a:solidFill>
              </a:rPr>
              <a:t> </a:t>
            </a:r>
            <a:br>
              <a:rPr lang="en-US" sz="2400" b="1" dirty="0">
                <a:solidFill>
                  <a:schemeClr val="accent5"/>
                </a:solidFill>
              </a:rPr>
            </a:br>
            <a:r>
              <a:rPr lang="en-US" sz="2400" b="1" dirty="0">
                <a:solidFill>
                  <a:schemeClr val="accent5"/>
                </a:solidFill>
              </a:rPr>
              <a:t>in significantly more DRAM rows </a:t>
            </a:r>
            <a:r>
              <a:rPr lang="en-US" sz="2400" dirty="0"/>
              <a:t>than retention failures</a:t>
            </a:r>
            <a:endParaRPr lang="en-US" sz="2400" b="1" dirty="0">
              <a:solidFill>
                <a:schemeClr val="accent5"/>
              </a:solidFill>
            </a:endParaRPr>
          </a:p>
        </p:txBody>
      </p:sp>
      <p:sp>
        <p:nvSpPr>
          <p:cNvPr id="12" name="Down Arrow 11">
            <a:extLst>
              <a:ext uri="{FF2B5EF4-FFF2-40B4-BE49-F238E27FC236}">
                <a16:creationId xmlns:a16="http://schemas.microsoft.com/office/drawing/2014/main" id="{A278F89A-067A-EFF8-B115-0F486049E6C5}"/>
              </a:ext>
            </a:extLst>
          </p:cNvPr>
          <p:cNvSpPr/>
          <p:nvPr/>
        </p:nvSpPr>
        <p:spPr>
          <a:xfrm rot="10800000">
            <a:off x="5594807" y="1932274"/>
            <a:ext cx="307181" cy="1516779"/>
          </a:xfrm>
          <a:prstGeom prst="downArrow">
            <a:avLst/>
          </a:prstGeom>
          <a:solidFill>
            <a:schemeClr val="accent2">
              <a:lumMod val="20000"/>
              <a:lumOff val="80000"/>
            </a:schemeClr>
          </a:solid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tx1">
                  <a:lumMod val="75000"/>
                  <a:lumOff val="25000"/>
                </a:schemeClr>
              </a:solidFill>
              <a:latin typeface="+mj-lt"/>
              <a:ea typeface="Cambria" panose="02040503050406030204" pitchFamily="18" charset="0"/>
              <a:cs typeface="Cascadia Mono" panose="020B0609020000020004" pitchFamily="49" charset="0"/>
            </a:endParaRPr>
          </a:p>
        </p:txBody>
      </p:sp>
      <p:sp>
        <p:nvSpPr>
          <p:cNvPr id="13" name="Down Arrow 12">
            <a:extLst>
              <a:ext uri="{FF2B5EF4-FFF2-40B4-BE49-F238E27FC236}">
                <a16:creationId xmlns:a16="http://schemas.microsoft.com/office/drawing/2014/main" id="{1C8D10D7-B6BB-5715-5763-57CC2F0ECB2B}"/>
              </a:ext>
            </a:extLst>
          </p:cNvPr>
          <p:cNvSpPr/>
          <p:nvPr/>
        </p:nvSpPr>
        <p:spPr>
          <a:xfrm rot="10800000">
            <a:off x="8205435" y="1932274"/>
            <a:ext cx="307181" cy="1660636"/>
          </a:xfrm>
          <a:prstGeom prst="downArrow">
            <a:avLst/>
          </a:prstGeom>
          <a:solidFill>
            <a:schemeClr val="accent2">
              <a:lumMod val="20000"/>
              <a:lumOff val="80000"/>
            </a:schemeClr>
          </a:solid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tx1">
                  <a:lumMod val="75000"/>
                  <a:lumOff val="25000"/>
                </a:schemeClr>
              </a:solidFill>
              <a:latin typeface="+mj-lt"/>
              <a:ea typeface="Cambria" panose="02040503050406030204" pitchFamily="18" charset="0"/>
              <a:cs typeface="Cascadia Mono" panose="020B0609020000020004" pitchFamily="49" charset="0"/>
            </a:endParaRPr>
          </a:p>
        </p:txBody>
      </p:sp>
      <p:sp>
        <p:nvSpPr>
          <p:cNvPr id="14" name="Down Arrow 13">
            <a:extLst>
              <a:ext uri="{FF2B5EF4-FFF2-40B4-BE49-F238E27FC236}">
                <a16:creationId xmlns:a16="http://schemas.microsoft.com/office/drawing/2014/main" id="{742A16A3-F3BF-3700-9A4A-FC02D1CA4A9B}"/>
              </a:ext>
            </a:extLst>
          </p:cNvPr>
          <p:cNvSpPr/>
          <p:nvPr/>
        </p:nvSpPr>
        <p:spPr>
          <a:xfrm rot="10800000">
            <a:off x="3032582" y="2530004"/>
            <a:ext cx="307181" cy="727509"/>
          </a:xfrm>
          <a:prstGeom prst="downArrow">
            <a:avLst/>
          </a:prstGeom>
          <a:solidFill>
            <a:schemeClr val="accent2">
              <a:lumMod val="20000"/>
              <a:lumOff val="80000"/>
            </a:schemeClr>
          </a:solid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tx1">
                  <a:lumMod val="75000"/>
                  <a:lumOff val="25000"/>
                </a:schemeClr>
              </a:solidFill>
              <a:latin typeface="+mj-lt"/>
              <a:ea typeface="Cambria" panose="02040503050406030204" pitchFamily="18" charset="0"/>
              <a:cs typeface="Cascadia Mono" panose="020B0609020000020004" pitchFamily="49" charset="0"/>
            </a:endParaRPr>
          </a:p>
        </p:txBody>
      </p:sp>
      <p:sp>
        <p:nvSpPr>
          <p:cNvPr id="15" name="TextBox 14">
            <a:extLst>
              <a:ext uri="{FF2B5EF4-FFF2-40B4-BE49-F238E27FC236}">
                <a16:creationId xmlns:a16="http://schemas.microsoft.com/office/drawing/2014/main" id="{E9275350-E4EC-5CB3-E42C-42F6654D97BB}"/>
              </a:ext>
            </a:extLst>
          </p:cNvPr>
          <p:cNvSpPr txBox="1"/>
          <p:nvPr/>
        </p:nvSpPr>
        <p:spPr>
          <a:xfrm>
            <a:off x="2726619" y="2068339"/>
            <a:ext cx="746555" cy="461665"/>
          </a:xfrm>
          <a:prstGeom prst="rect">
            <a:avLst/>
          </a:prstGeom>
          <a:noFill/>
        </p:spPr>
        <p:txBody>
          <a:bodyPr wrap="square" rtlCol="0">
            <a:spAutoFit/>
          </a:bodyPr>
          <a:lstStyle/>
          <a:p>
            <a:pPr algn="ctr"/>
            <a:r>
              <a:rPr lang="en-US" sz="2400" b="1" dirty="0">
                <a:solidFill>
                  <a:schemeClr val="accent2"/>
                </a:solidFill>
              </a:rPr>
              <a:t>2.6x</a:t>
            </a:r>
          </a:p>
        </p:txBody>
      </p:sp>
      <p:sp>
        <p:nvSpPr>
          <p:cNvPr id="16" name="TextBox 15">
            <a:extLst>
              <a:ext uri="{FF2B5EF4-FFF2-40B4-BE49-F238E27FC236}">
                <a16:creationId xmlns:a16="http://schemas.microsoft.com/office/drawing/2014/main" id="{6192C68D-401F-1401-B2A7-312494FED8A3}"/>
              </a:ext>
            </a:extLst>
          </p:cNvPr>
          <p:cNvSpPr txBox="1"/>
          <p:nvPr/>
        </p:nvSpPr>
        <p:spPr>
          <a:xfrm>
            <a:off x="5286394" y="1503646"/>
            <a:ext cx="924005" cy="461665"/>
          </a:xfrm>
          <a:prstGeom prst="rect">
            <a:avLst/>
          </a:prstGeom>
          <a:noFill/>
        </p:spPr>
        <p:txBody>
          <a:bodyPr wrap="square" rtlCol="0">
            <a:spAutoFit/>
          </a:bodyPr>
          <a:lstStyle/>
          <a:p>
            <a:pPr algn="ctr"/>
            <a:r>
              <a:rPr lang="en-US" sz="2400" b="1" dirty="0">
                <a:solidFill>
                  <a:schemeClr val="accent2"/>
                </a:solidFill>
              </a:rPr>
              <a:t>30.4x</a:t>
            </a:r>
          </a:p>
        </p:txBody>
      </p:sp>
      <p:sp>
        <p:nvSpPr>
          <p:cNvPr id="17" name="TextBox 16">
            <a:extLst>
              <a:ext uri="{FF2B5EF4-FFF2-40B4-BE49-F238E27FC236}">
                <a16:creationId xmlns:a16="http://schemas.microsoft.com/office/drawing/2014/main" id="{BDF24557-3532-FFC3-B03D-F00F17485812}"/>
              </a:ext>
            </a:extLst>
          </p:cNvPr>
          <p:cNvSpPr txBox="1"/>
          <p:nvPr/>
        </p:nvSpPr>
        <p:spPr>
          <a:xfrm>
            <a:off x="7843857" y="1518990"/>
            <a:ext cx="924005" cy="461665"/>
          </a:xfrm>
          <a:prstGeom prst="rect">
            <a:avLst/>
          </a:prstGeom>
          <a:noFill/>
        </p:spPr>
        <p:txBody>
          <a:bodyPr wrap="square" rtlCol="0">
            <a:spAutoFit/>
          </a:bodyPr>
          <a:lstStyle/>
          <a:p>
            <a:pPr algn="ctr"/>
            <a:r>
              <a:rPr lang="en-US" sz="2400" b="1" dirty="0">
                <a:solidFill>
                  <a:schemeClr val="accent2"/>
                </a:solidFill>
              </a:rPr>
              <a:t>35.2x</a:t>
            </a:r>
          </a:p>
        </p:txBody>
      </p:sp>
      <p:sp>
        <p:nvSpPr>
          <p:cNvPr id="7" name="Rectangle 6">
            <a:extLst>
              <a:ext uri="{FF2B5EF4-FFF2-40B4-BE49-F238E27FC236}">
                <a16:creationId xmlns:a16="http://schemas.microsoft.com/office/drawing/2014/main" id="{39F61A44-EF70-CEBA-368F-600B9005ECA4}"/>
              </a:ext>
            </a:extLst>
          </p:cNvPr>
          <p:cNvSpPr/>
          <p:nvPr/>
        </p:nvSpPr>
        <p:spPr>
          <a:xfrm>
            <a:off x="3783819" y="1875733"/>
            <a:ext cx="2064697" cy="1905071"/>
          </a:xfrm>
          <a:prstGeom prst="rect">
            <a:avLst/>
          </a:prstGeom>
          <a:solidFill>
            <a:schemeClr val="bg1"/>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tx1">
                  <a:lumMod val="75000"/>
                  <a:lumOff val="25000"/>
                </a:schemeClr>
              </a:solidFill>
              <a:latin typeface="+mj-lt"/>
              <a:ea typeface="Cambria" panose="02040503050406030204" pitchFamily="18" charset="0"/>
              <a:cs typeface="Cascadia Mono" panose="020B0609020000020004" pitchFamily="49" charset="0"/>
            </a:endParaRPr>
          </a:p>
        </p:txBody>
      </p:sp>
      <p:sp>
        <p:nvSpPr>
          <p:cNvPr id="6" name="Rectangle 5">
            <a:extLst>
              <a:ext uri="{FF2B5EF4-FFF2-40B4-BE49-F238E27FC236}">
                <a16:creationId xmlns:a16="http://schemas.microsoft.com/office/drawing/2014/main" id="{8210A4CA-DDA7-81AD-FF99-766510DE6D96}"/>
              </a:ext>
            </a:extLst>
          </p:cNvPr>
          <p:cNvSpPr/>
          <p:nvPr/>
        </p:nvSpPr>
        <p:spPr>
          <a:xfrm>
            <a:off x="1199984" y="1874808"/>
            <a:ext cx="2068287" cy="1905071"/>
          </a:xfrm>
          <a:prstGeom prst="rect">
            <a:avLst/>
          </a:prstGeom>
          <a:solidFill>
            <a:schemeClr val="bg1"/>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tx1">
                  <a:lumMod val="75000"/>
                  <a:lumOff val="25000"/>
                </a:schemeClr>
              </a:solidFill>
              <a:latin typeface="+mj-lt"/>
              <a:ea typeface="Cambria" panose="02040503050406030204" pitchFamily="18" charset="0"/>
              <a:cs typeface="Cascadia Mono" panose="020B0609020000020004" pitchFamily="49" charset="0"/>
            </a:endParaRPr>
          </a:p>
        </p:txBody>
      </p:sp>
      <p:sp>
        <p:nvSpPr>
          <p:cNvPr id="5" name="Rectangle 4">
            <a:extLst>
              <a:ext uri="{FF2B5EF4-FFF2-40B4-BE49-F238E27FC236}">
                <a16:creationId xmlns:a16="http://schemas.microsoft.com/office/drawing/2014/main" id="{2868F001-7331-CD27-6F5E-6BAC3945D4A7}"/>
              </a:ext>
            </a:extLst>
          </p:cNvPr>
          <p:cNvSpPr/>
          <p:nvPr/>
        </p:nvSpPr>
        <p:spPr>
          <a:xfrm>
            <a:off x="6363854" y="1875733"/>
            <a:ext cx="2068287" cy="1905071"/>
          </a:xfrm>
          <a:prstGeom prst="rect">
            <a:avLst/>
          </a:prstGeom>
          <a:solidFill>
            <a:schemeClr val="bg1"/>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tx1">
                  <a:lumMod val="75000"/>
                  <a:lumOff val="25000"/>
                </a:schemeClr>
              </a:solidFill>
              <a:latin typeface="+mj-lt"/>
              <a:ea typeface="Cambria" panose="02040503050406030204" pitchFamily="18" charset="0"/>
              <a:cs typeface="Cascadia Mono" panose="020B0609020000020004" pitchFamily="49" charset="0"/>
            </a:endParaRPr>
          </a:p>
        </p:txBody>
      </p:sp>
      <p:sp>
        <p:nvSpPr>
          <p:cNvPr id="3" name="TextBox 2">
            <a:extLst>
              <a:ext uri="{FF2B5EF4-FFF2-40B4-BE49-F238E27FC236}">
                <a16:creationId xmlns:a16="http://schemas.microsoft.com/office/drawing/2014/main" id="{E0330FB5-0EB2-2957-6F63-77269B9E81F0}"/>
              </a:ext>
            </a:extLst>
          </p:cNvPr>
          <p:cNvSpPr txBox="1"/>
          <p:nvPr/>
        </p:nvSpPr>
        <p:spPr>
          <a:xfrm>
            <a:off x="0" y="5449969"/>
            <a:ext cx="9148909" cy="840932"/>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lvl="0" algn="ctr">
              <a:lnSpc>
                <a:spcPct val="90000"/>
              </a:lnSpc>
              <a:defRPr/>
            </a:pPr>
            <a:r>
              <a:rPr lang="en-US" sz="2400" dirty="0">
                <a:solidFill>
                  <a:prstClr val="black"/>
                </a:solidFill>
              </a:rPr>
              <a:t>This trend is </a:t>
            </a:r>
            <a:r>
              <a:rPr lang="en-US" sz="2400" b="1" dirty="0">
                <a:solidFill>
                  <a:schemeClr val="accent5"/>
                </a:solidFill>
              </a:rPr>
              <a:t>consistent</a:t>
            </a:r>
            <a:r>
              <a:rPr lang="en-US" sz="2400" dirty="0">
                <a:solidFill>
                  <a:prstClr val="black"/>
                </a:solidFill>
              </a:rPr>
              <a:t> across </a:t>
            </a:r>
            <a:r>
              <a:rPr lang="en-US" sz="2400" b="1" dirty="0">
                <a:solidFill>
                  <a:schemeClr val="accent5"/>
                </a:solidFill>
              </a:rPr>
              <a:t>all tested manufacturers</a:t>
            </a:r>
          </a:p>
        </p:txBody>
      </p:sp>
    </p:spTree>
    <p:extLst>
      <p:ext uri="{BB962C8B-B14F-4D97-AF65-F5344CB8AC3E}">
        <p14:creationId xmlns:p14="http://schemas.microsoft.com/office/powerpoint/2010/main" val="3661212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childTnLst>
                                </p:cTn>
                              </p:par>
                            </p:childTnLst>
                          </p:cTn>
                        </p:par>
                        <p:par>
                          <p:cTn id="12" fill="hold">
                            <p:stCondLst>
                              <p:cond delay="500"/>
                            </p:stCondLst>
                            <p:childTnLst>
                              <p:par>
                                <p:cTn id="13" presetID="10" presetClass="entr" presetSubtype="0"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xit" presetSubtype="0" fill="hold" grpId="0" nodeType="clickEffect">
                                  <p:stCondLst>
                                    <p:cond delay="0"/>
                                  </p:stCondLst>
                                  <p:childTnLst>
                                    <p:set>
                                      <p:cBhvr>
                                        <p:cTn id="23" dur="1" fill="hold">
                                          <p:stCondLst>
                                            <p:cond delay="0"/>
                                          </p:stCondLst>
                                        </p:cTn>
                                        <p:tgtEl>
                                          <p:spTgt spid="6"/>
                                        </p:tgtEl>
                                        <p:attrNameLst>
                                          <p:attrName>style.visibility</p:attrName>
                                        </p:attrNameLst>
                                      </p:cBhvr>
                                      <p:to>
                                        <p:strVal val="hidden"/>
                                      </p:to>
                                    </p:set>
                                  </p:childTnLst>
                                </p:cTn>
                              </p:par>
                              <p:par>
                                <p:cTn id="24" presetID="1" presetClass="exit" presetSubtype="0" fill="hold" grpId="0" nodeType="withEffect">
                                  <p:stCondLst>
                                    <p:cond delay="0"/>
                                  </p:stCondLst>
                                  <p:childTnLst>
                                    <p:set>
                                      <p:cBhvr>
                                        <p:cTn id="25" dur="1" fill="hold">
                                          <p:stCondLst>
                                            <p:cond delay="0"/>
                                          </p:stCondLst>
                                        </p:cTn>
                                        <p:tgtEl>
                                          <p:spTgt spid="5"/>
                                        </p:tgtEl>
                                        <p:attrNameLst>
                                          <p:attrName>style.visibility</p:attrName>
                                        </p:attrNameLst>
                                      </p:cBhvr>
                                      <p:to>
                                        <p:strVal val="hidden"/>
                                      </p:to>
                                    </p:set>
                                  </p:childTnLst>
                                </p:cTn>
                              </p:par>
                            </p:childTnLst>
                          </p:cTn>
                        </p:par>
                        <p:par>
                          <p:cTn id="26" fill="hold">
                            <p:stCondLst>
                              <p:cond delay="0"/>
                            </p:stCondLst>
                            <p:childTnLst>
                              <p:par>
                                <p:cTn id="27" presetID="10" presetClass="entr" presetSubtype="0" fill="hold" grpId="0" nodeType="after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500"/>
                                        <p:tgtEl>
                                          <p:spTgt spid="14"/>
                                        </p:tgtEl>
                                      </p:cBhvr>
                                    </p:animEffect>
                                  </p:childTnLst>
                                </p:cTn>
                              </p:par>
                            </p:childTnLst>
                          </p:cTn>
                        </p:par>
                        <p:par>
                          <p:cTn id="30" fill="hold">
                            <p:stCondLst>
                              <p:cond delay="500"/>
                            </p:stCondLst>
                            <p:childTnLst>
                              <p:par>
                                <p:cTn id="31" presetID="10" presetClass="entr" presetSubtype="0" fill="hold" grpId="0" nodeType="after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fade">
                                      <p:cBhvr>
                                        <p:cTn id="33" dur="500"/>
                                        <p:tgtEl>
                                          <p:spTgt spid="15"/>
                                        </p:tgtEl>
                                      </p:cBhvr>
                                    </p:animEffect>
                                  </p:childTnLst>
                                </p:cTn>
                              </p:par>
                            </p:childTnLst>
                          </p:cTn>
                        </p:par>
                        <p:par>
                          <p:cTn id="34" fill="hold">
                            <p:stCondLst>
                              <p:cond delay="1000"/>
                            </p:stCondLst>
                            <p:childTnLst>
                              <p:par>
                                <p:cTn id="35" presetID="10" presetClass="entr" presetSubtype="0" fill="hold" grpId="0" nodeType="after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childTnLst>
                          </p:cTn>
                        </p:par>
                        <p:par>
                          <p:cTn id="38" fill="hold">
                            <p:stCondLst>
                              <p:cond delay="1500"/>
                            </p:stCondLst>
                            <p:childTnLst>
                              <p:par>
                                <p:cTn id="39" presetID="10" presetClass="entr" presetSubtype="0" fill="hold" grpId="0" nodeType="after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fade">
                                      <p:cBhvr>
                                        <p:cTn id="41" dur="500"/>
                                        <p:tgtEl>
                                          <p:spTgt spid="17"/>
                                        </p:tgtEl>
                                      </p:cBhvr>
                                    </p:animEffect>
                                  </p:childTnLst>
                                </p:cTn>
                              </p:par>
                            </p:childTnLst>
                          </p:cTn>
                        </p:par>
                        <p:par>
                          <p:cTn id="42" fill="hold">
                            <p:stCondLst>
                              <p:cond delay="2000"/>
                            </p:stCondLst>
                            <p:childTnLst>
                              <p:par>
                                <p:cTn id="43" presetID="1" presetClass="entr" presetSubtype="0" fill="hold" grpId="0" nodeType="afterEffect">
                                  <p:stCondLst>
                                    <p:cond delay="0"/>
                                  </p:stCondLst>
                                  <p:childTnLst>
                                    <p:set>
                                      <p:cBhvr>
                                        <p:cTn id="4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2" grpId="0" animBg="1"/>
      <p:bldP spid="13" grpId="0" animBg="1"/>
      <p:bldP spid="14" grpId="0" animBg="1"/>
      <p:bldP spid="15" grpId="0"/>
      <p:bldP spid="16" grpId="0"/>
      <p:bldP spid="17" grpId="0"/>
      <p:bldP spid="7" grpId="0" animBg="1"/>
      <p:bldP spid="6" grpId="0" animBg="1"/>
      <p:bldP spid="5" grpId="0" animBg="1"/>
      <p:bldP spid="3"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554DDE-341C-605E-5884-72E2953CB5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B452668-C8B8-BB5A-74BA-4283AA7E41DE}"/>
              </a:ext>
            </a:extLst>
          </p:cNvPr>
          <p:cNvSpPr>
            <a:spLocks noGrp="1"/>
          </p:cNvSpPr>
          <p:nvPr>
            <p:ph type="title"/>
          </p:nvPr>
        </p:nvSpPr>
        <p:spPr/>
        <p:txBody>
          <a:bodyPr/>
          <a:lstStyle/>
          <a:p>
            <a:r>
              <a:rPr lang="en-US" sz="2800" dirty="0"/>
              <a:t>Key Takeaways from Major Characterization Experiments</a:t>
            </a:r>
          </a:p>
        </p:txBody>
      </p:sp>
      <p:grpSp>
        <p:nvGrpSpPr>
          <p:cNvPr id="4" name="Group 3">
            <a:extLst>
              <a:ext uri="{FF2B5EF4-FFF2-40B4-BE49-F238E27FC236}">
                <a16:creationId xmlns:a16="http://schemas.microsoft.com/office/drawing/2014/main" id="{A9984F5A-0511-CE37-F8B1-1C8CDC0CE935}"/>
              </a:ext>
            </a:extLst>
          </p:cNvPr>
          <p:cNvGrpSpPr/>
          <p:nvPr/>
        </p:nvGrpSpPr>
        <p:grpSpPr>
          <a:xfrm>
            <a:off x="234445" y="821107"/>
            <a:ext cx="8647804" cy="1097280"/>
            <a:chOff x="248098" y="2185542"/>
            <a:chExt cx="8647804" cy="2146136"/>
          </a:xfrm>
        </p:grpSpPr>
        <p:sp>
          <p:nvSpPr>
            <p:cNvPr id="5" name="Rounded Rectangle 4">
              <a:extLst>
                <a:ext uri="{FF2B5EF4-FFF2-40B4-BE49-F238E27FC236}">
                  <a16:creationId xmlns:a16="http://schemas.microsoft.com/office/drawing/2014/main" id="{3DA948E7-3267-BFE4-10E6-F9B5E3F469D0}"/>
                </a:ext>
              </a:extLst>
            </p:cNvPr>
            <p:cNvSpPr/>
            <p:nvPr/>
          </p:nvSpPr>
          <p:spPr>
            <a:xfrm>
              <a:off x="248098" y="2185542"/>
              <a:ext cx="8647804" cy="2146136"/>
            </a:xfrm>
            <a:prstGeom prst="roundRect">
              <a:avLst>
                <a:gd name="adj" fmla="val 3533"/>
              </a:avLst>
            </a:prstGeom>
            <a:solidFill>
              <a:schemeClr val="accent6"/>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dirty="0">
                <a:ln>
                  <a:noFill/>
                </a:ln>
                <a:solidFill>
                  <a:prstClr val="white"/>
                </a:solidFill>
                <a:effectLst/>
                <a:uLnTx/>
                <a:uFillTx/>
                <a:latin typeface="+mj-lt"/>
                <a:cs typeface="Quire Sans" panose="020B0502040400020003" pitchFamily="34" charset="0"/>
              </a:endParaRPr>
            </a:p>
          </p:txBody>
        </p:sp>
        <p:sp>
          <p:nvSpPr>
            <p:cNvPr id="6" name="Rectangle 5">
              <a:extLst>
                <a:ext uri="{FF2B5EF4-FFF2-40B4-BE49-F238E27FC236}">
                  <a16:creationId xmlns:a16="http://schemas.microsoft.com/office/drawing/2014/main" id="{8B7DA5B1-035C-3C8A-4BAE-B1BC59C42664}"/>
                </a:ext>
              </a:extLst>
            </p:cNvPr>
            <p:cNvSpPr/>
            <p:nvPr/>
          </p:nvSpPr>
          <p:spPr>
            <a:xfrm>
              <a:off x="318574" y="3004303"/>
              <a:ext cx="8497318" cy="1216005"/>
            </a:xfrm>
            <a:prstGeom prst="rect">
              <a:avLst/>
            </a:prstGeom>
            <a:solidFill>
              <a:schemeClr val="bg1"/>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err="1">
                  <a:ln>
                    <a:noFill/>
                  </a:ln>
                  <a:solidFill>
                    <a:schemeClr val="tx1"/>
                  </a:solidFill>
                  <a:effectLst/>
                  <a:uLnTx/>
                  <a:uFillTx/>
                  <a:latin typeface="+mj-lt"/>
                  <a:cs typeface="Quire Sans" panose="020B0502040400020003" pitchFamily="34" charset="0"/>
                </a:rPr>
                <a:t>ColumnDisturb</a:t>
              </a:r>
              <a:r>
                <a:rPr kumimoji="0" lang="en-US" sz="2200" b="0" i="0" u="none" strike="noStrike" kern="1200" cap="none" spc="0" normalizeH="0" baseline="0" noProof="0" dirty="0">
                  <a:ln>
                    <a:noFill/>
                  </a:ln>
                  <a:solidFill>
                    <a:schemeClr val="tx1"/>
                  </a:solidFill>
                  <a:effectLst/>
                  <a:uLnTx/>
                  <a:uFillTx/>
                  <a:latin typeface="+mj-lt"/>
                  <a:cs typeface="Quire Sans" panose="020B0502040400020003" pitchFamily="34" charset="0"/>
                </a:rPr>
                <a:t> is a </a:t>
              </a:r>
              <a:r>
                <a:rPr kumimoji="0" lang="en-US" sz="2200" b="1" i="0" u="none" strike="noStrike" kern="1200" cap="none" spc="0" normalizeH="0" baseline="0" noProof="0" dirty="0">
                  <a:ln>
                    <a:noFill/>
                  </a:ln>
                  <a:solidFill>
                    <a:schemeClr val="accent6"/>
                  </a:solidFill>
                  <a:effectLst/>
                  <a:uLnTx/>
                  <a:uFillTx/>
                  <a:latin typeface="+mj-lt"/>
                  <a:cs typeface="Quire Sans" panose="020B0502040400020003" pitchFamily="34" charset="0"/>
                </a:rPr>
                <a:t>widespread read disturbance phenomenon </a:t>
              </a:r>
              <a:r>
                <a:rPr kumimoji="0" lang="en-US" sz="2200" b="0" i="0" u="none" strike="noStrike" kern="1200" cap="none" spc="0" normalizeH="0" baseline="0" noProof="0" dirty="0">
                  <a:ln>
                    <a:noFill/>
                  </a:ln>
                  <a:solidFill>
                    <a:schemeClr val="tx1"/>
                  </a:solidFill>
                  <a:effectLst/>
                  <a:uLnTx/>
                  <a:uFillTx/>
                  <a:latin typeface="+mj-lt"/>
                  <a:cs typeface="Quire Sans" panose="020B0502040400020003" pitchFamily="34" charset="0"/>
                </a:rPr>
                <a:t>and </a:t>
              </a:r>
              <a:r>
                <a:rPr kumimoji="0" lang="en-US" sz="2200" b="1" i="0" u="none" strike="noStrike" kern="1200" cap="none" spc="0" normalizeH="0" baseline="0" noProof="0" dirty="0">
                  <a:ln>
                    <a:noFill/>
                  </a:ln>
                  <a:solidFill>
                    <a:schemeClr val="accent6"/>
                  </a:solidFill>
                  <a:effectLst/>
                  <a:uLnTx/>
                  <a:uFillTx/>
                  <a:latin typeface="+mj-lt"/>
                  <a:cs typeface="Quire Sans" panose="020B0502040400020003" pitchFamily="34" charset="0"/>
                </a:rPr>
                <a:t>becomes worse </a:t>
              </a:r>
              <a:r>
                <a:rPr kumimoji="0" lang="en-US" sz="2200" b="0" i="0" u="none" strike="noStrike" kern="1200" cap="none" spc="0" normalizeH="0" baseline="0" noProof="0" dirty="0">
                  <a:ln>
                    <a:noFill/>
                  </a:ln>
                  <a:solidFill>
                    <a:schemeClr val="tx1"/>
                  </a:solidFill>
                  <a:effectLst/>
                  <a:uLnTx/>
                  <a:uFillTx/>
                  <a:latin typeface="+mj-lt"/>
                  <a:cs typeface="Quire Sans" panose="020B0502040400020003" pitchFamily="34" charset="0"/>
                </a:rPr>
                <a:t>as DRAM technology </a:t>
              </a:r>
              <a:r>
                <a:rPr kumimoji="0" lang="en-US" sz="2200" b="1" i="0" u="none" strike="noStrike" kern="1200" cap="none" spc="0" normalizeH="0" baseline="0" noProof="0" dirty="0">
                  <a:ln>
                    <a:noFill/>
                  </a:ln>
                  <a:solidFill>
                    <a:schemeClr val="accent6"/>
                  </a:solidFill>
                  <a:effectLst/>
                  <a:uLnTx/>
                  <a:uFillTx/>
                  <a:latin typeface="+mj-lt"/>
                  <a:cs typeface="Quire Sans" panose="020B0502040400020003" pitchFamily="34" charset="0"/>
                </a:rPr>
                <a:t>scales down to smaller </a:t>
              </a:r>
              <a:r>
                <a:rPr kumimoji="0" lang="en-US" sz="2200" b="0" i="0" u="none" strike="noStrike" kern="1200" cap="none" spc="0" normalizeH="0" baseline="0" noProof="0" dirty="0">
                  <a:ln>
                    <a:noFill/>
                  </a:ln>
                  <a:solidFill>
                    <a:schemeClr val="tx1"/>
                  </a:solidFill>
                  <a:effectLst/>
                  <a:uLnTx/>
                  <a:uFillTx/>
                  <a:latin typeface="+mj-lt"/>
                  <a:cs typeface="Quire Sans" panose="020B0502040400020003" pitchFamily="34" charset="0"/>
                </a:rPr>
                <a:t>node sizes</a:t>
              </a:r>
              <a:endParaRPr kumimoji="0" lang="en-US" sz="2200" b="0" i="0" u="none" strike="noStrike" kern="1200" cap="none" spc="0" normalizeH="0" baseline="0" noProof="0" dirty="0">
                <a:ln>
                  <a:noFill/>
                </a:ln>
                <a:solidFill>
                  <a:srgbClr val="C00000"/>
                </a:solidFill>
                <a:effectLst/>
                <a:uLnTx/>
                <a:uFillTx/>
                <a:latin typeface="+mj-lt"/>
                <a:cs typeface="Quire Sans" panose="020B0502040400020003" pitchFamily="34" charset="0"/>
              </a:endParaRPr>
            </a:p>
          </p:txBody>
        </p:sp>
        <p:sp>
          <p:nvSpPr>
            <p:cNvPr id="7" name="TextBox 6">
              <a:extLst>
                <a:ext uri="{FF2B5EF4-FFF2-40B4-BE49-F238E27FC236}">
                  <a16:creationId xmlns:a16="http://schemas.microsoft.com/office/drawing/2014/main" id="{637469B2-180B-5FE8-4FF4-897E371BD62D}"/>
                </a:ext>
              </a:extLst>
            </p:cNvPr>
            <p:cNvSpPr txBox="1"/>
            <p:nvPr/>
          </p:nvSpPr>
          <p:spPr>
            <a:xfrm>
              <a:off x="371466" y="2185544"/>
              <a:ext cx="8382000" cy="818758"/>
            </a:xfrm>
            <a:prstGeom prst="rect">
              <a:avLst/>
            </a:prstGeom>
            <a:solidFill>
              <a:schemeClr val="accent6"/>
            </a:solidFill>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mj-lt"/>
                  <a:cs typeface="Quire Sans" panose="020B0502040400020003" pitchFamily="34" charset="0"/>
                </a:rPr>
                <a:t>Takeaway 1</a:t>
              </a:r>
            </a:p>
          </p:txBody>
        </p:sp>
      </p:grpSp>
      <p:grpSp>
        <p:nvGrpSpPr>
          <p:cNvPr id="16" name="Group 15">
            <a:extLst>
              <a:ext uri="{FF2B5EF4-FFF2-40B4-BE49-F238E27FC236}">
                <a16:creationId xmlns:a16="http://schemas.microsoft.com/office/drawing/2014/main" id="{9338AACB-F8E9-4A58-5238-BDEB5CD1E536}"/>
              </a:ext>
            </a:extLst>
          </p:cNvPr>
          <p:cNvGrpSpPr/>
          <p:nvPr/>
        </p:nvGrpSpPr>
        <p:grpSpPr>
          <a:xfrm>
            <a:off x="234445" y="1965508"/>
            <a:ext cx="8647804" cy="1097280"/>
            <a:chOff x="248098" y="2185542"/>
            <a:chExt cx="8647804" cy="2146136"/>
          </a:xfrm>
        </p:grpSpPr>
        <p:sp>
          <p:nvSpPr>
            <p:cNvPr id="17" name="Rounded Rectangle 16">
              <a:extLst>
                <a:ext uri="{FF2B5EF4-FFF2-40B4-BE49-F238E27FC236}">
                  <a16:creationId xmlns:a16="http://schemas.microsoft.com/office/drawing/2014/main" id="{0D8DBD85-772F-CE27-05D8-4DB526A7F562}"/>
                </a:ext>
              </a:extLst>
            </p:cNvPr>
            <p:cNvSpPr/>
            <p:nvPr/>
          </p:nvSpPr>
          <p:spPr>
            <a:xfrm>
              <a:off x="248098" y="2185542"/>
              <a:ext cx="8647804" cy="2146136"/>
            </a:xfrm>
            <a:prstGeom prst="roundRect">
              <a:avLst>
                <a:gd name="adj" fmla="val 3533"/>
              </a:avLst>
            </a:prstGeom>
            <a:solidFill>
              <a:schemeClr val="accent2"/>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dirty="0">
                <a:ln>
                  <a:noFill/>
                </a:ln>
                <a:solidFill>
                  <a:prstClr val="white"/>
                </a:solidFill>
                <a:effectLst/>
                <a:uLnTx/>
                <a:uFillTx/>
                <a:latin typeface="+mj-lt"/>
                <a:cs typeface="Quire Sans" panose="020B0502040400020003" pitchFamily="34" charset="0"/>
              </a:endParaRPr>
            </a:p>
          </p:txBody>
        </p:sp>
        <p:sp>
          <p:nvSpPr>
            <p:cNvPr id="18" name="Rectangle 17">
              <a:extLst>
                <a:ext uri="{FF2B5EF4-FFF2-40B4-BE49-F238E27FC236}">
                  <a16:creationId xmlns:a16="http://schemas.microsoft.com/office/drawing/2014/main" id="{D5C39219-6E31-53B9-F172-DBA6252EB683}"/>
                </a:ext>
              </a:extLst>
            </p:cNvPr>
            <p:cNvSpPr/>
            <p:nvPr/>
          </p:nvSpPr>
          <p:spPr>
            <a:xfrm>
              <a:off x="318574" y="3004303"/>
              <a:ext cx="8497318" cy="1216005"/>
            </a:xfrm>
            <a:prstGeom prst="rect">
              <a:avLst/>
            </a:prstGeom>
            <a:solidFill>
              <a:schemeClr val="bg1"/>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n-US" sz="2200" b="1" dirty="0" err="1">
                  <a:solidFill>
                    <a:schemeClr val="accent2"/>
                  </a:solidFill>
                  <a:cs typeface="Quire Sans" panose="020B0502040400020003" pitchFamily="34" charset="0"/>
                </a:rPr>
                <a:t>ColumnDisturb</a:t>
              </a:r>
              <a:r>
                <a:rPr lang="en-US" sz="2200" dirty="0">
                  <a:solidFill>
                    <a:schemeClr val="tx1"/>
                  </a:solidFill>
                  <a:cs typeface="Quire Sans" panose="020B0502040400020003" pitchFamily="34" charset="0"/>
                </a:rPr>
                <a:t> induces bitflips in </a:t>
              </a:r>
              <a:r>
                <a:rPr lang="en-US" sz="2200" b="1" dirty="0">
                  <a:solidFill>
                    <a:schemeClr val="accent2"/>
                  </a:solidFill>
                  <a:cs typeface="Quire Sans" panose="020B0502040400020003" pitchFamily="34" charset="0"/>
                </a:rPr>
                <a:t>thousands of DRAM rows </a:t>
              </a:r>
              <a:r>
                <a:rPr lang="en-US" sz="2200" dirty="0">
                  <a:solidFill>
                    <a:schemeClr val="tx1"/>
                  </a:solidFill>
                  <a:cs typeface="Quire Sans" panose="020B0502040400020003" pitchFamily="34" charset="0"/>
                </a:rPr>
                <a:t>and</a:t>
              </a:r>
              <a:r>
                <a:rPr lang="en-US" sz="2200" dirty="0">
                  <a:solidFill>
                    <a:schemeClr val="accent2"/>
                  </a:solidFill>
                  <a:cs typeface="Quire Sans" panose="020B0502040400020003" pitchFamily="34" charset="0"/>
                </a:rPr>
                <a:t> </a:t>
              </a:r>
              <a:br>
                <a:rPr lang="en-US" sz="2200" dirty="0">
                  <a:solidFill>
                    <a:schemeClr val="accent2"/>
                  </a:solidFill>
                  <a:cs typeface="Quire Sans" panose="020B0502040400020003" pitchFamily="34" charset="0"/>
                </a:rPr>
              </a:br>
              <a:r>
                <a:rPr lang="en-US" sz="2200" dirty="0">
                  <a:solidFill>
                    <a:schemeClr val="tx1"/>
                  </a:solidFill>
                  <a:cs typeface="Quire Sans" panose="020B0502040400020003" pitchFamily="34" charset="0"/>
                </a:rPr>
                <a:t>is</a:t>
              </a:r>
              <a:r>
                <a:rPr lang="en-US" sz="2200" dirty="0">
                  <a:solidFill>
                    <a:schemeClr val="accent2"/>
                  </a:solidFill>
                  <a:cs typeface="Quire Sans" panose="020B0502040400020003" pitchFamily="34" charset="0"/>
                </a:rPr>
                <a:t> </a:t>
              </a:r>
              <a:r>
                <a:rPr lang="en-US" sz="2200" b="1" dirty="0">
                  <a:solidFill>
                    <a:schemeClr val="accent2"/>
                  </a:solidFill>
                  <a:cs typeface="Quire Sans" panose="020B0502040400020003" pitchFamily="34" charset="0"/>
                </a:rPr>
                <a:t>different</a:t>
              </a:r>
              <a:r>
                <a:rPr lang="en-US" sz="2200" dirty="0">
                  <a:solidFill>
                    <a:schemeClr val="accent2"/>
                  </a:solidFill>
                  <a:cs typeface="Quire Sans" panose="020B0502040400020003" pitchFamily="34" charset="0"/>
                </a:rPr>
                <a:t> </a:t>
              </a:r>
              <a:r>
                <a:rPr lang="en-US" sz="2200" dirty="0">
                  <a:solidFill>
                    <a:schemeClr val="tx1"/>
                  </a:solidFill>
                  <a:cs typeface="Quire Sans" panose="020B0502040400020003" pitchFamily="34" charset="0"/>
                </a:rPr>
                <a:t>from</a:t>
              </a:r>
              <a:r>
                <a:rPr lang="en-US" sz="2200" dirty="0">
                  <a:solidFill>
                    <a:schemeClr val="accent2"/>
                  </a:solidFill>
                  <a:cs typeface="Quire Sans" panose="020B0502040400020003" pitchFamily="34" charset="0"/>
                </a:rPr>
                <a:t> </a:t>
              </a:r>
              <a:r>
                <a:rPr lang="en-US" sz="2200" b="1" dirty="0" err="1">
                  <a:solidFill>
                    <a:schemeClr val="accent2"/>
                  </a:solidFill>
                  <a:cs typeface="Quire Sans" panose="020B0502040400020003" pitchFamily="34" charset="0"/>
                </a:rPr>
                <a:t>RowHammer</a:t>
              </a:r>
              <a:r>
                <a:rPr lang="en-US" sz="2200" b="1" dirty="0">
                  <a:solidFill>
                    <a:schemeClr val="accent2"/>
                  </a:solidFill>
                  <a:cs typeface="Quire Sans" panose="020B0502040400020003" pitchFamily="34" charset="0"/>
                </a:rPr>
                <a:t>, </a:t>
              </a:r>
              <a:r>
                <a:rPr lang="en-US" sz="2200" b="1" dirty="0" err="1">
                  <a:solidFill>
                    <a:schemeClr val="accent2"/>
                  </a:solidFill>
                  <a:cs typeface="Quire Sans" panose="020B0502040400020003" pitchFamily="34" charset="0"/>
                </a:rPr>
                <a:t>RowPress</a:t>
              </a:r>
              <a:r>
                <a:rPr lang="en-US" sz="2200" b="1" dirty="0">
                  <a:solidFill>
                    <a:schemeClr val="accent2"/>
                  </a:solidFill>
                  <a:cs typeface="Quire Sans" panose="020B0502040400020003" pitchFamily="34" charset="0"/>
                </a:rPr>
                <a:t>, and Retention </a:t>
              </a:r>
              <a:r>
                <a:rPr lang="en-US" sz="2200" dirty="0">
                  <a:solidFill>
                    <a:schemeClr val="tx1"/>
                  </a:solidFill>
                  <a:cs typeface="Quire Sans" panose="020B0502040400020003" pitchFamily="34" charset="0"/>
                </a:rPr>
                <a:t>failures</a:t>
              </a:r>
            </a:p>
          </p:txBody>
        </p:sp>
        <p:sp>
          <p:nvSpPr>
            <p:cNvPr id="19" name="TextBox 18">
              <a:extLst>
                <a:ext uri="{FF2B5EF4-FFF2-40B4-BE49-F238E27FC236}">
                  <a16:creationId xmlns:a16="http://schemas.microsoft.com/office/drawing/2014/main" id="{F27A73AD-44B2-AFA7-2223-272099AADF92}"/>
                </a:ext>
              </a:extLst>
            </p:cNvPr>
            <p:cNvSpPr txBox="1"/>
            <p:nvPr/>
          </p:nvSpPr>
          <p:spPr>
            <a:xfrm>
              <a:off x="371466" y="2185544"/>
              <a:ext cx="8382000" cy="818758"/>
            </a:xfrm>
            <a:prstGeom prst="rect">
              <a:avLst/>
            </a:prstGeom>
            <a:solidFill>
              <a:schemeClr val="accent2"/>
            </a:solidFill>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mj-lt"/>
                  <a:cs typeface="Quire Sans" panose="020B0502040400020003" pitchFamily="34" charset="0"/>
                </a:rPr>
                <a:t>Takeaway 2</a:t>
              </a:r>
            </a:p>
          </p:txBody>
        </p:sp>
      </p:grpSp>
      <p:grpSp>
        <p:nvGrpSpPr>
          <p:cNvPr id="20" name="Group 19">
            <a:extLst>
              <a:ext uri="{FF2B5EF4-FFF2-40B4-BE49-F238E27FC236}">
                <a16:creationId xmlns:a16="http://schemas.microsoft.com/office/drawing/2014/main" id="{23235C72-8214-79E4-D96F-DC43211C8A66}"/>
              </a:ext>
            </a:extLst>
          </p:cNvPr>
          <p:cNvGrpSpPr/>
          <p:nvPr/>
        </p:nvGrpSpPr>
        <p:grpSpPr>
          <a:xfrm>
            <a:off x="234445" y="3109909"/>
            <a:ext cx="8647804" cy="1097280"/>
            <a:chOff x="248098" y="2185542"/>
            <a:chExt cx="8647804" cy="2146136"/>
          </a:xfrm>
        </p:grpSpPr>
        <p:sp>
          <p:nvSpPr>
            <p:cNvPr id="21" name="Rounded Rectangle 20">
              <a:extLst>
                <a:ext uri="{FF2B5EF4-FFF2-40B4-BE49-F238E27FC236}">
                  <a16:creationId xmlns:a16="http://schemas.microsoft.com/office/drawing/2014/main" id="{85F90A01-BC8C-919B-3818-EAB2D0FC2EC9}"/>
                </a:ext>
              </a:extLst>
            </p:cNvPr>
            <p:cNvSpPr/>
            <p:nvPr/>
          </p:nvSpPr>
          <p:spPr>
            <a:xfrm>
              <a:off x="248098" y="2185542"/>
              <a:ext cx="8647804" cy="2146136"/>
            </a:xfrm>
            <a:prstGeom prst="roundRect">
              <a:avLst>
                <a:gd name="adj" fmla="val 3533"/>
              </a:avLst>
            </a:prstGeom>
            <a:solidFill>
              <a:schemeClr val="accent3"/>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dirty="0">
                <a:ln>
                  <a:noFill/>
                </a:ln>
                <a:solidFill>
                  <a:prstClr val="white"/>
                </a:solidFill>
                <a:effectLst/>
                <a:uLnTx/>
                <a:uFillTx/>
                <a:latin typeface="+mj-lt"/>
                <a:cs typeface="Quire Sans" panose="020B0502040400020003" pitchFamily="34" charset="0"/>
              </a:endParaRPr>
            </a:p>
          </p:txBody>
        </p:sp>
        <p:sp>
          <p:nvSpPr>
            <p:cNvPr id="22" name="Rectangle 21">
              <a:extLst>
                <a:ext uri="{FF2B5EF4-FFF2-40B4-BE49-F238E27FC236}">
                  <a16:creationId xmlns:a16="http://schemas.microsoft.com/office/drawing/2014/main" id="{29C9B650-DF5B-3B6F-15E1-2380B0F4096E}"/>
                </a:ext>
              </a:extLst>
            </p:cNvPr>
            <p:cNvSpPr/>
            <p:nvPr/>
          </p:nvSpPr>
          <p:spPr>
            <a:xfrm>
              <a:off x="318574" y="3004303"/>
              <a:ext cx="8497318" cy="1216005"/>
            </a:xfrm>
            <a:prstGeom prst="rect">
              <a:avLst/>
            </a:prstGeom>
            <a:solidFill>
              <a:schemeClr val="bg1"/>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2000" dirty="0">
                  <a:solidFill>
                    <a:schemeClr val="tx1"/>
                  </a:solidFill>
                  <a:latin typeface="+mj-lt"/>
                  <a:cs typeface="Quire Sans" panose="020B0502040400020003" pitchFamily="34" charset="0"/>
                </a:rPr>
                <a:t>The </a:t>
              </a:r>
              <a:r>
                <a:rPr lang="en-US" sz="2000" b="1" dirty="0">
                  <a:solidFill>
                    <a:schemeClr val="accent3"/>
                  </a:solidFill>
                  <a:latin typeface="+mj-lt"/>
                  <a:cs typeface="Quire Sans" panose="020B0502040400020003" pitchFamily="34" charset="0"/>
                </a:rPr>
                <a:t>bitflip directionalities </a:t>
              </a:r>
              <a:r>
                <a:rPr lang="en-US" sz="2000" dirty="0">
                  <a:solidFill>
                    <a:schemeClr val="tx1"/>
                  </a:solidFill>
                  <a:latin typeface="+mj-lt"/>
                  <a:cs typeface="Quire Sans" panose="020B0502040400020003" pitchFamily="34" charset="0"/>
                </a:rPr>
                <a:t>of </a:t>
              </a:r>
              <a:r>
                <a:rPr lang="en-US" sz="2000" dirty="0" err="1">
                  <a:solidFill>
                    <a:schemeClr val="tx1"/>
                  </a:solidFill>
                  <a:latin typeface="+mj-lt"/>
                  <a:cs typeface="Quire Sans" panose="020B0502040400020003" pitchFamily="34" charset="0"/>
                </a:rPr>
                <a:t>ColumnDisturb</a:t>
              </a:r>
              <a:r>
                <a:rPr lang="en-US" sz="2000" dirty="0">
                  <a:solidFill>
                    <a:schemeClr val="tx1"/>
                  </a:solidFill>
                  <a:latin typeface="+mj-lt"/>
                  <a:cs typeface="Quire Sans" panose="020B0502040400020003" pitchFamily="34" charset="0"/>
                </a:rPr>
                <a:t> and </a:t>
              </a:r>
              <a:r>
                <a:rPr lang="en-US" sz="2000" dirty="0" err="1">
                  <a:solidFill>
                    <a:schemeClr val="tx1"/>
                  </a:solidFill>
                  <a:latin typeface="+mj-lt"/>
                  <a:cs typeface="Quire Sans" panose="020B0502040400020003" pitchFamily="34" charset="0"/>
                </a:rPr>
                <a:t>RowHammer</a:t>
              </a:r>
              <a:r>
                <a:rPr lang="en-US" sz="2000" dirty="0">
                  <a:solidFill>
                    <a:schemeClr val="tx1"/>
                  </a:solidFill>
                  <a:latin typeface="+mj-lt"/>
                  <a:cs typeface="Quire Sans" panose="020B0502040400020003" pitchFamily="34" charset="0"/>
                </a:rPr>
                <a:t> &amp; </a:t>
              </a:r>
              <a:r>
                <a:rPr lang="en-US" sz="2000" dirty="0" err="1">
                  <a:solidFill>
                    <a:schemeClr val="tx1"/>
                  </a:solidFill>
                  <a:latin typeface="+mj-lt"/>
                  <a:cs typeface="Quire Sans" panose="020B0502040400020003" pitchFamily="34" charset="0"/>
                </a:rPr>
                <a:t>RowPress</a:t>
              </a:r>
              <a:r>
                <a:rPr lang="en-US" sz="2000" dirty="0">
                  <a:solidFill>
                    <a:schemeClr val="tx1"/>
                  </a:solidFill>
                  <a:latin typeface="+mj-lt"/>
                  <a:cs typeface="Quire Sans" panose="020B0502040400020003" pitchFamily="34" charset="0"/>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2000" dirty="0">
                  <a:solidFill>
                    <a:schemeClr val="tx1"/>
                  </a:solidFill>
                  <a:latin typeface="+mj-lt"/>
                  <a:cs typeface="Quire Sans" panose="020B0502040400020003" pitchFamily="34" charset="0"/>
                </a:rPr>
                <a:t>are </a:t>
              </a:r>
              <a:r>
                <a:rPr lang="en-US" sz="2000" b="1" dirty="0">
                  <a:solidFill>
                    <a:schemeClr val="accent3"/>
                  </a:solidFill>
                  <a:latin typeface="+mj-lt"/>
                  <a:cs typeface="Quire Sans" panose="020B0502040400020003" pitchFamily="34" charset="0"/>
                </a:rPr>
                <a:t>significantly different</a:t>
              </a:r>
              <a:endParaRPr kumimoji="0" lang="en-US" sz="2000" b="1" i="0" u="none" strike="noStrike" kern="1200" cap="none" spc="0" normalizeH="0" baseline="0" noProof="0" dirty="0">
                <a:ln>
                  <a:noFill/>
                </a:ln>
                <a:solidFill>
                  <a:schemeClr val="accent3"/>
                </a:solidFill>
                <a:effectLst/>
                <a:uLnTx/>
                <a:uFillTx/>
                <a:latin typeface="+mj-lt"/>
                <a:cs typeface="Quire Sans" panose="020B0502040400020003" pitchFamily="34" charset="0"/>
              </a:endParaRPr>
            </a:p>
          </p:txBody>
        </p:sp>
        <p:sp>
          <p:nvSpPr>
            <p:cNvPr id="23" name="TextBox 22">
              <a:extLst>
                <a:ext uri="{FF2B5EF4-FFF2-40B4-BE49-F238E27FC236}">
                  <a16:creationId xmlns:a16="http://schemas.microsoft.com/office/drawing/2014/main" id="{C67CD31E-EE9D-A147-C479-5BCFDA3C85D4}"/>
                </a:ext>
              </a:extLst>
            </p:cNvPr>
            <p:cNvSpPr txBox="1"/>
            <p:nvPr/>
          </p:nvSpPr>
          <p:spPr>
            <a:xfrm>
              <a:off x="371466" y="2185544"/>
              <a:ext cx="8382000" cy="818758"/>
            </a:xfrm>
            <a:prstGeom prst="rect">
              <a:avLst/>
            </a:prstGeom>
            <a:solidFill>
              <a:schemeClr val="accent3"/>
            </a:solidFill>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mj-lt"/>
                  <a:cs typeface="Quire Sans" panose="020B0502040400020003" pitchFamily="34" charset="0"/>
                </a:rPr>
                <a:t>Takeaway 3</a:t>
              </a:r>
            </a:p>
          </p:txBody>
        </p:sp>
      </p:grpSp>
      <p:grpSp>
        <p:nvGrpSpPr>
          <p:cNvPr id="24" name="Group 23">
            <a:extLst>
              <a:ext uri="{FF2B5EF4-FFF2-40B4-BE49-F238E27FC236}">
                <a16:creationId xmlns:a16="http://schemas.microsoft.com/office/drawing/2014/main" id="{7CF4BD6A-16CE-D61C-3879-C8A6518A5CD1}"/>
              </a:ext>
            </a:extLst>
          </p:cNvPr>
          <p:cNvGrpSpPr/>
          <p:nvPr/>
        </p:nvGrpSpPr>
        <p:grpSpPr>
          <a:xfrm>
            <a:off x="234445" y="4254310"/>
            <a:ext cx="8647804" cy="1097280"/>
            <a:chOff x="248098" y="2185542"/>
            <a:chExt cx="8647804" cy="2146136"/>
          </a:xfrm>
        </p:grpSpPr>
        <p:sp>
          <p:nvSpPr>
            <p:cNvPr id="25" name="Rounded Rectangle 24">
              <a:extLst>
                <a:ext uri="{FF2B5EF4-FFF2-40B4-BE49-F238E27FC236}">
                  <a16:creationId xmlns:a16="http://schemas.microsoft.com/office/drawing/2014/main" id="{EE6E0D71-F67A-D969-61DF-6D9C49447D4F}"/>
                </a:ext>
              </a:extLst>
            </p:cNvPr>
            <p:cNvSpPr/>
            <p:nvPr/>
          </p:nvSpPr>
          <p:spPr>
            <a:xfrm>
              <a:off x="248098" y="2185542"/>
              <a:ext cx="8647804" cy="2146136"/>
            </a:xfrm>
            <a:prstGeom prst="roundRect">
              <a:avLst>
                <a:gd name="adj" fmla="val 3533"/>
              </a:avLst>
            </a:prstGeom>
            <a:solidFill>
              <a:schemeClr val="accent4"/>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dirty="0">
                <a:ln>
                  <a:noFill/>
                </a:ln>
                <a:solidFill>
                  <a:prstClr val="white"/>
                </a:solidFill>
                <a:effectLst/>
                <a:uLnTx/>
                <a:uFillTx/>
                <a:latin typeface="+mj-lt"/>
                <a:cs typeface="Quire Sans" panose="020B0502040400020003" pitchFamily="34" charset="0"/>
              </a:endParaRPr>
            </a:p>
          </p:txBody>
        </p:sp>
        <p:sp>
          <p:nvSpPr>
            <p:cNvPr id="26" name="Rectangle 25">
              <a:extLst>
                <a:ext uri="{FF2B5EF4-FFF2-40B4-BE49-F238E27FC236}">
                  <a16:creationId xmlns:a16="http://schemas.microsoft.com/office/drawing/2014/main" id="{13142DE8-6ADA-0C3E-75BF-BB52D37E3AC9}"/>
                </a:ext>
              </a:extLst>
            </p:cNvPr>
            <p:cNvSpPr/>
            <p:nvPr/>
          </p:nvSpPr>
          <p:spPr>
            <a:xfrm>
              <a:off x="318574" y="3004303"/>
              <a:ext cx="8497318" cy="1216005"/>
            </a:xfrm>
            <a:prstGeom prst="rect">
              <a:avLst/>
            </a:prstGeom>
            <a:solidFill>
              <a:schemeClr val="bg1"/>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accent4"/>
                  </a:solidFill>
                  <a:effectLst/>
                  <a:uLnTx/>
                  <a:uFillTx/>
                  <a:latin typeface="+mj-lt"/>
                  <a:cs typeface="Quire Sans" panose="020B0502040400020003" pitchFamily="34" charset="0"/>
                </a:rPr>
                <a:t>Significantly more rows </a:t>
              </a:r>
              <a:r>
                <a:rPr kumimoji="0" lang="en-US" sz="2000" b="0" i="0" u="none" strike="noStrike" kern="1200" cap="none" spc="0" normalizeH="0" baseline="0" noProof="0" dirty="0">
                  <a:ln>
                    <a:noFill/>
                  </a:ln>
                  <a:solidFill>
                    <a:schemeClr val="tx1"/>
                  </a:solidFill>
                  <a:effectLst/>
                  <a:uLnTx/>
                  <a:uFillTx/>
                  <a:latin typeface="+mj-lt"/>
                  <a:cs typeface="Quire Sans" panose="020B0502040400020003" pitchFamily="34" charset="0"/>
                </a:rPr>
                <a:t>are vulnerable to </a:t>
              </a:r>
              <a:r>
                <a:rPr kumimoji="0" lang="en-US" sz="2000" b="0" i="0" u="none" strike="noStrike" kern="1200" cap="none" spc="0" normalizeH="0" baseline="0" noProof="0" dirty="0" err="1">
                  <a:ln>
                    <a:noFill/>
                  </a:ln>
                  <a:solidFill>
                    <a:schemeClr val="tx1"/>
                  </a:solidFill>
                  <a:effectLst/>
                  <a:uLnTx/>
                  <a:uFillTx/>
                  <a:latin typeface="+mj-lt"/>
                  <a:cs typeface="Quire Sans" panose="020B0502040400020003" pitchFamily="34" charset="0"/>
                </a:rPr>
                <a:t>ColumnDisturb</a:t>
              </a:r>
              <a:r>
                <a:rPr kumimoji="0" lang="en-US" sz="2000" b="0" i="0" u="none" strike="noStrike" kern="1200" cap="none" spc="0" normalizeH="0" baseline="0" noProof="0" dirty="0">
                  <a:ln>
                    <a:noFill/>
                  </a:ln>
                  <a:solidFill>
                    <a:schemeClr val="tx1"/>
                  </a:solidFill>
                  <a:effectLst/>
                  <a:uLnTx/>
                  <a:uFillTx/>
                  <a:latin typeface="+mj-lt"/>
                  <a:cs typeface="Quire Sans" panose="020B0502040400020003" pitchFamily="34" charset="0"/>
                </a:rPr>
                <a:t> </a:t>
              </a:r>
              <a:br>
                <a:rPr kumimoji="0" lang="en-US" sz="2000" b="0" i="0" u="none" strike="noStrike" kern="1200" cap="none" spc="0" normalizeH="0" baseline="0" noProof="0" dirty="0">
                  <a:ln>
                    <a:noFill/>
                  </a:ln>
                  <a:solidFill>
                    <a:schemeClr val="tx1"/>
                  </a:solidFill>
                  <a:effectLst/>
                  <a:uLnTx/>
                  <a:uFillTx/>
                  <a:latin typeface="+mj-lt"/>
                  <a:cs typeface="Quire Sans" panose="020B0502040400020003" pitchFamily="34" charset="0"/>
                </a:rPr>
              </a:br>
              <a:r>
                <a:rPr kumimoji="0" lang="en-US" sz="2000" b="1" i="0" u="none" strike="noStrike" kern="1200" cap="none" spc="0" normalizeH="0" baseline="0" noProof="0" dirty="0">
                  <a:ln>
                    <a:noFill/>
                  </a:ln>
                  <a:solidFill>
                    <a:schemeClr val="accent4"/>
                  </a:solidFill>
                  <a:effectLst/>
                  <a:uLnTx/>
                  <a:uFillTx/>
                  <a:latin typeface="+mj-lt"/>
                  <a:cs typeface="Quire Sans" panose="020B0502040400020003" pitchFamily="34" charset="0"/>
                </a:rPr>
                <a:t>than</a:t>
              </a:r>
              <a:r>
                <a:rPr kumimoji="0" lang="en-US" sz="2000" b="0" i="0" u="none" strike="noStrike" kern="1200" cap="none" spc="0" normalizeH="0" baseline="0" noProof="0" dirty="0">
                  <a:ln>
                    <a:noFill/>
                  </a:ln>
                  <a:solidFill>
                    <a:schemeClr val="tx1"/>
                  </a:solidFill>
                  <a:effectLst/>
                  <a:uLnTx/>
                  <a:uFillTx/>
                  <a:latin typeface="+mj-lt"/>
                  <a:cs typeface="Quire Sans" panose="020B0502040400020003" pitchFamily="34" charset="0"/>
                </a:rPr>
                <a:t> retention failures</a:t>
              </a:r>
              <a:endParaRPr kumimoji="0" lang="en-US" sz="2000" b="0" i="0" u="none" strike="noStrike" kern="1200" cap="none" spc="0" normalizeH="0" baseline="0" noProof="0" dirty="0">
                <a:ln>
                  <a:noFill/>
                </a:ln>
                <a:solidFill>
                  <a:srgbClr val="C00000"/>
                </a:solidFill>
                <a:effectLst/>
                <a:uLnTx/>
                <a:uFillTx/>
                <a:latin typeface="+mj-lt"/>
                <a:cs typeface="Quire Sans" panose="020B0502040400020003" pitchFamily="34" charset="0"/>
              </a:endParaRPr>
            </a:p>
          </p:txBody>
        </p:sp>
        <p:sp>
          <p:nvSpPr>
            <p:cNvPr id="27" name="TextBox 26">
              <a:extLst>
                <a:ext uri="{FF2B5EF4-FFF2-40B4-BE49-F238E27FC236}">
                  <a16:creationId xmlns:a16="http://schemas.microsoft.com/office/drawing/2014/main" id="{2FDC1E62-CD77-1CA5-2F3F-51CF53113CCD}"/>
                </a:ext>
              </a:extLst>
            </p:cNvPr>
            <p:cNvSpPr txBox="1"/>
            <p:nvPr/>
          </p:nvSpPr>
          <p:spPr>
            <a:xfrm>
              <a:off x="371466" y="2185544"/>
              <a:ext cx="8382000" cy="818758"/>
            </a:xfrm>
            <a:prstGeom prst="rect">
              <a:avLst/>
            </a:prstGeom>
            <a:solidFill>
              <a:schemeClr val="accent4"/>
            </a:solidFill>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mj-lt"/>
                  <a:cs typeface="Quire Sans" panose="020B0502040400020003" pitchFamily="34" charset="0"/>
                </a:rPr>
                <a:t>Takeaway 4</a:t>
              </a:r>
            </a:p>
          </p:txBody>
        </p:sp>
      </p:grpSp>
      <p:grpSp>
        <p:nvGrpSpPr>
          <p:cNvPr id="3" name="Group 2">
            <a:extLst>
              <a:ext uri="{FF2B5EF4-FFF2-40B4-BE49-F238E27FC236}">
                <a16:creationId xmlns:a16="http://schemas.microsoft.com/office/drawing/2014/main" id="{647B618B-6850-E756-2AAC-4E5563832D40}"/>
              </a:ext>
            </a:extLst>
          </p:cNvPr>
          <p:cNvGrpSpPr/>
          <p:nvPr/>
        </p:nvGrpSpPr>
        <p:grpSpPr>
          <a:xfrm>
            <a:off x="234445" y="5398709"/>
            <a:ext cx="8647804" cy="1097280"/>
            <a:chOff x="248098" y="2185542"/>
            <a:chExt cx="8647804" cy="2146136"/>
          </a:xfrm>
        </p:grpSpPr>
        <p:sp>
          <p:nvSpPr>
            <p:cNvPr id="8" name="Rounded Rectangle 7">
              <a:extLst>
                <a:ext uri="{FF2B5EF4-FFF2-40B4-BE49-F238E27FC236}">
                  <a16:creationId xmlns:a16="http://schemas.microsoft.com/office/drawing/2014/main" id="{1ABA9212-3783-5A37-1037-7F4B08552E20}"/>
                </a:ext>
              </a:extLst>
            </p:cNvPr>
            <p:cNvSpPr/>
            <p:nvPr/>
          </p:nvSpPr>
          <p:spPr>
            <a:xfrm>
              <a:off x="248098" y="2185542"/>
              <a:ext cx="8647804" cy="2146136"/>
            </a:xfrm>
            <a:prstGeom prst="roundRect">
              <a:avLst>
                <a:gd name="adj" fmla="val 3533"/>
              </a:avLst>
            </a:prstGeom>
            <a:solidFill>
              <a:schemeClr val="accent5"/>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dirty="0">
                <a:ln>
                  <a:noFill/>
                </a:ln>
                <a:solidFill>
                  <a:prstClr val="white"/>
                </a:solidFill>
                <a:effectLst/>
                <a:uLnTx/>
                <a:uFillTx/>
                <a:latin typeface="+mj-lt"/>
                <a:cs typeface="Quire Sans" panose="020B0502040400020003" pitchFamily="34" charset="0"/>
              </a:endParaRPr>
            </a:p>
          </p:txBody>
        </p:sp>
        <p:sp>
          <p:nvSpPr>
            <p:cNvPr id="9" name="Rectangle 8">
              <a:extLst>
                <a:ext uri="{FF2B5EF4-FFF2-40B4-BE49-F238E27FC236}">
                  <a16:creationId xmlns:a16="http://schemas.microsoft.com/office/drawing/2014/main" id="{ECA260F9-E1AC-2A1C-11BD-99C20D06F1F5}"/>
                </a:ext>
              </a:extLst>
            </p:cNvPr>
            <p:cNvSpPr/>
            <p:nvPr/>
          </p:nvSpPr>
          <p:spPr>
            <a:xfrm>
              <a:off x="318574" y="3004303"/>
              <a:ext cx="8497318" cy="1216005"/>
            </a:xfrm>
            <a:prstGeom prst="rect">
              <a:avLst/>
            </a:prstGeom>
            <a:solidFill>
              <a:schemeClr val="bg1"/>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n-US" sz="2000" dirty="0">
                  <a:solidFill>
                    <a:schemeClr val="tx1"/>
                  </a:solidFill>
                  <a:latin typeface="+mj-lt"/>
                  <a:cs typeface="Quire Sans" panose="020B0502040400020003" pitchFamily="34" charset="0"/>
                </a:rPr>
                <a:t>As</a:t>
              </a:r>
              <a:r>
                <a:rPr lang="en-US" sz="2000" dirty="0">
                  <a:solidFill>
                    <a:schemeClr val="accent4"/>
                  </a:solidFill>
                  <a:latin typeface="+mj-lt"/>
                  <a:cs typeface="Quire Sans" panose="020B0502040400020003" pitchFamily="34" charset="0"/>
                </a:rPr>
                <a:t> </a:t>
              </a:r>
              <a:r>
                <a:rPr lang="en-US" sz="2000" b="1" dirty="0">
                  <a:solidFill>
                    <a:schemeClr val="accent5"/>
                  </a:solidFill>
                  <a:latin typeface="+mj-lt"/>
                  <a:cs typeface="Quire Sans" panose="020B0502040400020003" pitchFamily="34" charset="0"/>
                </a:rPr>
                <a:t>temperature increases</a:t>
              </a:r>
              <a:r>
                <a:rPr lang="en-US" sz="2000" dirty="0">
                  <a:solidFill>
                    <a:schemeClr val="accent4"/>
                  </a:solidFill>
                  <a:latin typeface="+mj-lt"/>
                  <a:cs typeface="Quire Sans" panose="020B0502040400020003" pitchFamily="34" charset="0"/>
                </a:rPr>
                <a:t>, </a:t>
              </a:r>
              <a:br>
                <a:rPr lang="en-US" sz="2000" dirty="0">
                  <a:solidFill>
                    <a:schemeClr val="accent4"/>
                  </a:solidFill>
                  <a:latin typeface="+mj-lt"/>
                  <a:cs typeface="Quire Sans" panose="020B0502040400020003" pitchFamily="34" charset="0"/>
                </a:rPr>
              </a:br>
              <a:r>
                <a:rPr lang="en-US" sz="2000" dirty="0">
                  <a:solidFill>
                    <a:schemeClr val="tx1"/>
                  </a:solidFill>
                  <a:latin typeface="+mj-lt"/>
                  <a:cs typeface="Quire Sans" panose="020B0502040400020003" pitchFamily="34" charset="0"/>
                </a:rPr>
                <a:t>DRAM chips </a:t>
              </a:r>
              <a:r>
                <a:rPr lang="en-US" sz="2000" b="1" dirty="0">
                  <a:solidFill>
                    <a:schemeClr val="accent5"/>
                  </a:solidFill>
                  <a:latin typeface="+mj-lt"/>
                  <a:cs typeface="Quire Sans" panose="020B0502040400020003" pitchFamily="34" charset="0"/>
                </a:rPr>
                <a:t>become more vulnerable </a:t>
              </a:r>
              <a:r>
                <a:rPr lang="en-US" sz="2000" dirty="0">
                  <a:solidFill>
                    <a:schemeClr val="tx1"/>
                  </a:solidFill>
                  <a:latin typeface="+mj-lt"/>
                  <a:cs typeface="Quire Sans" panose="020B0502040400020003" pitchFamily="34" charset="0"/>
                </a:rPr>
                <a:t>to </a:t>
              </a:r>
              <a:r>
                <a:rPr lang="en-US" sz="2000" dirty="0" err="1">
                  <a:solidFill>
                    <a:schemeClr val="tx1"/>
                  </a:solidFill>
                  <a:latin typeface="+mj-lt"/>
                  <a:cs typeface="Quire Sans" panose="020B0502040400020003" pitchFamily="34" charset="0"/>
                </a:rPr>
                <a:t>ColumnDisturb</a:t>
              </a:r>
              <a:endParaRPr kumimoji="0" lang="en-US" sz="2000" i="0" u="none" strike="noStrike" kern="1200" cap="none" spc="0" normalizeH="0" baseline="0" noProof="0" dirty="0">
                <a:ln>
                  <a:noFill/>
                </a:ln>
                <a:solidFill>
                  <a:schemeClr val="tx1"/>
                </a:solidFill>
                <a:effectLst/>
                <a:uLnTx/>
                <a:uFillTx/>
                <a:latin typeface="+mj-lt"/>
                <a:cs typeface="Quire Sans" panose="020B0502040400020003" pitchFamily="34" charset="0"/>
              </a:endParaRPr>
            </a:p>
          </p:txBody>
        </p:sp>
        <p:sp>
          <p:nvSpPr>
            <p:cNvPr id="10" name="TextBox 9">
              <a:extLst>
                <a:ext uri="{FF2B5EF4-FFF2-40B4-BE49-F238E27FC236}">
                  <a16:creationId xmlns:a16="http://schemas.microsoft.com/office/drawing/2014/main" id="{662A4638-9C5E-A34A-6EC8-EFC196FD2716}"/>
                </a:ext>
              </a:extLst>
            </p:cNvPr>
            <p:cNvSpPr txBox="1"/>
            <p:nvPr/>
          </p:nvSpPr>
          <p:spPr>
            <a:xfrm>
              <a:off x="371466" y="2185544"/>
              <a:ext cx="8382000" cy="818758"/>
            </a:xfrm>
            <a:prstGeom prst="rect">
              <a:avLst/>
            </a:prstGeom>
            <a:solidFill>
              <a:schemeClr val="accent5"/>
            </a:solidFill>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mj-lt"/>
                  <a:cs typeface="Quire Sans" panose="020B0502040400020003" pitchFamily="34" charset="0"/>
                </a:rPr>
                <a:t>Takeaway 5</a:t>
              </a:r>
            </a:p>
          </p:txBody>
        </p:sp>
      </p:grpSp>
      <p:sp>
        <p:nvSpPr>
          <p:cNvPr id="11" name="Rectangle 10">
            <a:extLst>
              <a:ext uri="{FF2B5EF4-FFF2-40B4-BE49-F238E27FC236}">
                <a16:creationId xmlns:a16="http://schemas.microsoft.com/office/drawing/2014/main" id="{79AD4DEE-7E40-4BCD-2FD4-8B95A9D677D3}"/>
              </a:ext>
            </a:extLst>
          </p:cNvPr>
          <p:cNvSpPr/>
          <p:nvPr/>
        </p:nvSpPr>
        <p:spPr>
          <a:xfrm>
            <a:off x="-300037" y="809513"/>
            <a:ext cx="9744074" cy="4560184"/>
          </a:xfrm>
          <a:prstGeom prst="rect">
            <a:avLst/>
          </a:prstGeom>
          <a:solidFill>
            <a:schemeClr val="bg1">
              <a:alpha val="80193"/>
            </a:schemeClr>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tx1">
                  <a:lumMod val="75000"/>
                  <a:lumOff val="25000"/>
                </a:schemeClr>
              </a:solidFill>
              <a:latin typeface="+mj-lt"/>
              <a:ea typeface="Cambria" panose="02040503050406030204" pitchFamily="18" charset="0"/>
              <a:cs typeface="Cascadia Mono" panose="020B0609020000020004" pitchFamily="49" charset="0"/>
            </a:endParaRPr>
          </a:p>
        </p:txBody>
      </p:sp>
    </p:spTree>
    <p:extLst>
      <p:ext uri="{BB962C8B-B14F-4D97-AF65-F5344CB8AC3E}">
        <p14:creationId xmlns:p14="http://schemas.microsoft.com/office/powerpoint/2010/main" val="407145338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06CA0D-B2E5-158F-7E09-13BC252C430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955C29-30AE-918D-1EC9-124C4C4A20E9}"/>
              </a:ext>
            </a:extLst>
          </p:cNvPr>
          <p:cNvSpPr>
            <a:spLocks noGrp="1"/>
          </p:cNvSpPr>
          <p:nvPr>
            <p:ph type="title"/>
          </p:nvPr>
        </p:nvSpPr>
        <p:spPr/>
        <p:txBody>
          <a:bodyPr/>
          <a:lstStyle/>
          <a:p>
            <a:r>
              <a:rPr lang="en-US" dirty="0"/>
              <a:t>Effect of Temperature </a:t>
            </a:r>
          </a:p>
        </p:txBody>
      </p:sp>
      <p:pic>
        <p:nvPicPr>
          <p:cNvPr id="6" name="Picture 5">
            <a:extLst>
              <a:ext uri="{FF2B5EF4-FFF2-40B4-BE49-F238E27FC236}">
                <a16:creationId xmlns:a16="http://schemas.microsoft.com/office/drawing/2014/main" id="{C0947307-3DAC-821B-02D9-BBC14F616CE6}"/>
              </a:ext>
            </a:extLst>
          </p:cNvPr>
          <p:cNvPicPr>
            <a:picLocks noChangeAspect="1"/>
          </p:cNvPicPr>
          <p:nvPr/>
        </p:nvPicPr>
        <p:blipFill>
          <a:blip r:embed="rId2"/>
          <a:stretch>
            <a:fillRect/>
          </a:stretch>
        </p:blipFill>
        <p:spPr>
          <a:xfrm>
            <a:off x="236254" y="1040557"/>
            <a:ext cx="8671491" cy="2711636"/>
          </a:xfrm>
          <a:prstGeom prst="rect">
            <a:avLst/>
          </a:prstGeom>
        </p:spPr>
      </p:pic>
      <p:sp>
        <p:nvSpPr>
          <p:cNvPr id="26" name="Right Arrow 25">
            <a:extLst>
              <a:ext uri="{FF2B5EF4-FFF2-40B4-BE49-F238E27FC236}">
                <a16:creationId xmlns:a16="http://schemas.microsoft.com/office/drawing/2014/main" id="{14DBABFA-CCFE-7B12-F3E8-96E9E3DFAE21}"/>
              </a:ext>
            </a:extLst>
          </p:cNvPr>
          <p:cNvSpPr/>
          <p:nvPr/>
        </p:nvSpPr>
        <p:spPr>
          <a:xfrm rot="2471194">
            <a:off x="1126253" y="2311802"/>
            <a:ext cx="2181119" cy="585140"/>
          </a:xfrm>
          <a:prstGeom prst="rightArrow">
            <a:avLst>
              <a:gd name="adj1" fmla="val 47581"/>
              <a:gd name="adj2" fmla="val 50000"/>
            </a:avLst>
          </a:prstGeom>
          <a:solidFill>
            <a:schemeClr val="accent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tx1">
                  <a:lumMod val="75000"/>
                  <a:lumOff val="25000"/>
                </a:schemeClr>
              </a:solidFill>
              <a:latin typeface="+mj-lt"/>
              <a:ea typeface="Cambria" panose="02040503050406030204" pitchFamily="18" charset="0"/>
              <a:cs typeface="Cascadia Mono" panose="020B0609020000020004" pitchFamily="49" charset="0"/>
            </a:endParaRPr>
          </a:p>
        </p:txBody>
      </p:sp>
      <p:sp>
        <p:nvSpPr>
          <p:cNvPr id="27" name="TextBox 26">
            <a:extLst>
              <a:ext uri="{FF2B5EF4-FFF2-40B4-BE49-F238E27FC236}">
                <a16:creationId xmlns:a16="http://schemas.microsoft.com/office/drawing/2014/main" id="{E0B762E9-0F61-103F-E836-C96D6D3C4169}"/>
              </a:ext>
            </a:extLst>
          </p:cNvPr>
          <p:cNvSpPr txBox="1"/>
          <p:nvPr/>
        </p:nvSpPr>
        <p:spPr>
          <a:xfrm rot="2422854">
            <a:off x="1492157" y="2227546"/>
            <a:ext cx="1148991" cy="461665"/>
          </a:xfrm>
          <a:prstGeom prst="rect">
            <a:avLst/>
          </a:prstGeom>
          <a:noFill/>
        </p:spPr>
        <p:txBody>
          <a:bodyPr wrap="square" rtlCol="0">
            <a:spAutoFit/>
          </a:bodyPr>
          <a:lstStyle/>
          <a:p>
            <a:pPr algn="ctr"/>
            <a:r>
              <a:rPr lang="en-US" sz="2400" b="1" dirty="0">
                <a:solidFill>
                  <a:schemeClr val="bg1"/>
                </a:solidFill>
              </a:rPr>
              <a:t>9.1x</a:t>
            </a:r>
          </a:p>
        </p:txBody>
      </p:sp>
      <p:sp>
        <p:nvSpPr>
          <p:cNvPr id="28" name="Right Arrow 27">
            <a:extLst>
              <a:ext uri="{FF2B5EF4-FFF2-40B4-BE49-F238E27FC236}">
                <a16:creationId xmlns:a16="http://schemas.microsoft.com/office/drawing/2014/main" id="{52EDC4BE-BFE6-47A2-84F0-C2ED39ECDBC4}"/>
              </a:ext>
            </a:extLst>
          </p:cNvPr>
          <p:cNvSpPr/>
          <p:nvPr/>
        </p:nvSpPr>
        <p:spPr>
          <a:xfrm rot="1826996">
            <a:off x="3889998" y="2445234"/>
            <a:ext cx="2181119" cy="585140"/>
          </a:xfrm>
          <a:prstGeom prst="rightArrow">
            <a:avLst>
              <a:gd name="adj1" fmla="val 47581"/>
              <a:gd name="adj2" fmla="val 50000"/>
            </a:avLst>
          </a:prstGeom>
          <a:solidFill>
            <a:schemeClr val="accent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tx1">
                  <a:lumMod val="75000"/>
                  <a:lumOff val="25000"/>
                </a:schemeClr>
              </a:solidFill>
              <a:latin typeface="+mj-lt"/>
              <a:ea typeface="Cambria" panose="02040503050406030204" pitchFamily="18" charset="0"/>
              <a:cs typeface="Cascadia Mono" panose="020B0609020000020004" pitchFamily="49" charset="0"/>
            </a:endParaRPr>
          </a:p>
        </p:txBody>
      </p:sp>
      <p:sp>
        <p:nvSpPr>
          <p:cNvPr id="29" name="TextBox 28">
            <a:extLst>
              <a:ext uri="{FF2B5EF4-FFF2-40B4-BE49-F238E27FC236}">
                <a16:creationId xmlns:a16="http://schemas.microsoft.com/office/drawing/2014/main" id="{1A323C11-C4E8-9D79-31F8-A7ED582F4C8A}"/>
              </a:ext>
            </a:extLst>
          </p:cNvPr>
          <p:cNvSpPr txBox="1"/>
          <p:nvPr/>
        </p:nvSpPr>
        <p:spPr>
          <a:xfrm rot="1916305">
            <a:off x="4239681" y="2391826"/>
            <a:ext cx="1148991" cy="461665"/>
          </a:xfrm>
          <a:prstGeom prst="rect">
            <a:avLst/>
          </a:prstGeom>
          <a:noFill/>
        </p:spPr>
        <p:txBody>
          <a:bodyPr wrap="square" rtlCol="0">
            <a:spAutoFit/>
          </a:bodyPr>
          <a:lstStyle/>
          <a:p>
            <a:pPr algn="ctr"/>
            <a:r>
              <a:rPr lang="en-US" sz="2400" b="1" dirty="0">
                <a:solidFill>
                  <a:schemeClr val="bg1"/>
                </a:solidFill>
              </a:rPr>
              <a:t>5.2x</a:t>
            </a:r>
          </a:p>
        </p:txBody>
      </p:sp>
      <p:sp>
        <p:nvSpPr>
          <p:cNvPr id="30" name="Right Arrow 29">
            <a:extLst>
              <a:ext uri="{FF2B5EF4-FFF2-40B4-BE49-F238E27FC236}">
                <a16:creationId xmlns:a16="http://schemas.microsoft.com/office/drawing/2014/main" id="{9B17AE18-44BE-95D2-2906-E1361F49827C}"/>
              </a:ext>
            </a:extLst>
          </p:cNvPr>
          <p:cNvSpPr/>
          <p:nvPr/>
        </p:nvSpPr>
        <p:spPr>
          <a:xfrm rot="1826996">
            <a:off x="6582797" y="2445233"/>
            <a:ext cx="2181119" cy="585140"/>
          </a:xfrm>
          <a:prstGeom prst="rightArrow">
            <a:avLst>
              <a:gd name="adj1" fmla="val 47581"/>
              <a:gd name="adj2" fmla="val 50000"/>
            </a:avLst>
          </a:prstGeom>
          <a:solidFill>
            <a:schemeClr val="accent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tx1">
                  <a:lumMod val="75000"/>
                  <a:lumOff val="25000"/>
                </a:schemeClr>
              </a:solidFill>
              <a:latin typeface="+mj-lt"/>
              <a:ea typeface="Cambria" panose="02040503050406030204" pitchFamily="18" charset="0"/>
              <a:cs typeface="Cascadia Mono" panose="020B0609020000020004" pitchFamily="49" charset="0"/>
            </a:endParaRPr>
          </a:p>
        </p:txBody>
      </p:sp>
      <p:sp>
        <p:nvSpPr>
          <p:cNvPr id="31" name="TextBox 30">
            <a:extLst>
              <a:ext uri="{FF2B5EF4-FFF2-40B4-BE49-F238E27FC236}">
                <a16:creationId xmlns:a16="http://schemas.microsoft.com/office/drawing/2014/main" id="{06850186-B164-8CCA-5948-C2BBCA405BD2}"/>
              </a:ext>
            </a:extLst>
          </p:cNvPr>
          <p:cNvSpPr txBox="1"/>
          <p:nvPr/>
        </p:nvSpPr>
        <p:spPr>
          <a:xfrm rot="1965766">
            <a:off x="6948701" y="2406697"/>
            <a:ext cx="1148991" cy="461665"/>
          </a:xfrm>
          <a:prstGeom prst="rect">
            <a:avLst/>
          </a:prstGeom>
          <a:noFill/>
        </p:spPr>
        <p:txBody>
          <a:bodyPr wrap="square" rtlCol="0">
            <a:spAutoFit/>
          </a:bodyPr>
          <a:lstStyle/>
          <a:p>
            <a:pPr algn="ctr"/>
            <a:r>
              <a:rPr lang="en-US" sz="2400" b="1" dirty="0">
                <a:solidFill>
                  <a:schemeClr val="bg1"/>
                </a:solidFill>
              </a:rPr>
              <a:t>2.0x</a:t>
            </a:r>
          </a:p>
        </p:txBody>
      </p:sp>
      <p:sp>
        <p:nvSpPr>
          <p:cNvPr id="32" name="TextBox 31">
            <a:extLst>
              <a:ext uri="{FF2B5EF4-FFF2-40B4-BE49-F238E27FC236}">
                <a16:creationId xmlns:a16="http://schemas.microsoft.com/office/drawing/2014/main" id="{9AF35CFF-8092-9E92-B3EB-6278A9445019}"/>
              </a:ext>
            </a:extLst>
          </p:cNvPr>
          <p:cNvSpPr txBox="1"/>
          <p:nvPr/>
        </p:nvSpPr>
        <p:spPr>
          <a:xfrm>
            <a:off x="0" y="4176880"/>
            <a:ext cx="9148909" cy="840932"/>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lvl="0" algn="ctr">
              <a:lnSpc>
                <a:spcPct val="90000"/>
              </a:lnSpc>
              <a:defRPr/>
            </a:pPr>
            <a:r>
              <a:rPr lang="en-US" sz="2400" dirty="0">
                <a:solidFill>
                  <a:prstClr val="black"/>
                </a:solidFill>
              </a:rPr>
              <a:t>Time to induce the first </a:t>
            </a:r>
            <a:r>
              <a:rPr lang="en-US" sz="2400" dirty="0" err="1">
                <a:solidFill>
                  <a:prstClr val="black"/>
                </a:solidFill>
              </a:rPr>
              <a:t>ColumnDisturb</a:t>
            </a:r>
            <a:r>
              <a:rPr lang="en-US" sz="2400" dirty="0">
                <a:solidFill>
                  <a:prstClr val="black"/>
                </a:solidFill>
              </a:rPr>
              <a:t> bitflip </a:t>
            </a:r>
            <a:br>
              <a:rPr lang="en-US" sz="2400" dirty="0">
                <a:solidFill>
                  <a:prstClr val="black"/>
                </a:solidFill>
              </a:rPr>
            </a:br>
            <a:r>
              <a:rPr lang="en-US" sz="2400" b="1" dirty="0">
                <a:solidFill>
                  <a:schemeClr val="accent5"/>
                </a:solidFill>
              </a:rPr>
              <a:t>significantly reduces </a:t>
            </a:r>
            <a:r>
              <a:rPr lang="en-US" sz="2400" dirty="0">
                <a:solidFill>
                  <a:prstClr val="black"/>
                </a:solidFill>
              </a:rPr>
              <a:t>as </a:t>
            </a:r>
            <a:r>
              <a:rPr lang="en-US" sz="2400" b="1" dirty="0">
                <a:solidFill>
                  <a:schemeClr val="accent5"/>
                </a:solidFill>
              </a:rPr>
              <a:t>temperature increases</a:t>
            </a:r>
          </a:p>
        </p:txBody>
      </p:sp>
      <p:sp>
        <p:nvSpPr>
          <p:cNvPr id="33" name="TextBox 32">
            <a:extLst>
              <a:ext uri="{FF2B5EF4-FFF2-40B4-BE49-F238E27FC236}">
                <a16:creationId xmlns:a16="http://schemas.microsoft.com/office/drawing/2014/main" id="{2B5F9EB8-12F5-47B9-9FD0-CF56501E3D69}"/>
              </a:ext>
            </a:extLst>
          </p:cNvPr>
          <p:cNvSpPr txBox="1"/>
          <p:nvPr/>
        </p:nvSpPr>
        <p:spPr>
          <a:xfrm>
            <a:off x="0" y="5310483"/>
            <a:ext cx="9148909" cy="840932"/>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lvl="0" algn="ctr">
              <a:lnSpc>
                <a:spcPct val="90000"/>
              </a:lnSpc>
              <a:defRPr/>
            </a:pPr>
            <a:r>
              <a:rPr lang="en-US" sz="2400" dirty="0">
                <a:solidFill>
                  <a:prstClr val="black"/>
                </a:solidFill>
              </a:rPr>
              <a:t>This trend is </a:t>
            </a:r>
            <a:r>
              <a:rPr lang="en-US" sz="2400" b="1" dirty="0">
                <a:solidFill>
                  <a:schemeClr val="accent5"/>
                </a:solidFill>
              </a:rPr>
              <a:t>consistent</a:t>
            </a:r>
            <a:r>
              <a:rPr lang="en-US" sz="2400" dirty="0">
                <a:solidFill>
                  <a:prstClr val="black"/>
                </a:solidFill>
              </a:rPr>
              <a:t> across </a:t>
            </a:r>
            <a:r>
              <a:rPr lang="en-US" sz="2400" b="1" dirty="0">
                <a:solidFill>
                  <a:schemeClr val="accent5"/>
                </a:solidFill>
              </a:rPr>
              <a:t>all tested manufacturers</a:t>
            </a:r>
          </a:p>
        </p:txBody>
      </p:sp>
      <p:sp>
        <p:nvSpPr>
          <p:cNvPr id="34" name="Rectangle 33">
            <a:extLst>
              <a:ext uri="{FF2B5EF4-FFF2-40B4-BE49-F238E27FC236}">
                <a16:creationId xmlns:a16="http://schemas.microsoft.com/office/drawing/2014/main" id="{AFB2A54C-C972-45EF-1380-CC0E1D2EF376}"/>
              </a:ext>
            </a:extLst>
          </p:cNvPr>
          <p:cNvSpPr/>
          <p:nvPr/>
        </p:nvSpPr>
        <p:spPr>
          <a:xfrm>
            <a:off x="1184390" y="1316547"/>
            <a:ext cx="2204255" cy="2103309"/>
          </a:xfrm>
          <a:prstGeom prst="rect">
            <a:avLst/>
          </a:prstGeom>
          <a:solidFill>
            <a:schemeClr val="bg1"/>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tx1">
                  <a:lumMod val="75000"/>
                  <a:lumOff val="25000"/>
                </a:schemeClr>
              </a:solidFill>
              <a:latin typeface="+mj-lt"/>
              <a:ea typeface="Cambria" panose="02040503050406030204" pitchFamily="18" charset="0"/>
              <a:cs typeface="Cascadia Mono" panose="020B0609020000020004" pitchFamily="49" charset="0"/>
            </a:endParaRPr>
          </a:p>
        </p:txBody>
      </p:sp>
      <p:sp>
        <p:nvSpPr>
          <p:cNvPr id="35" name="Rectangle 34">
            <a:extLst>
              <a:ext uri="{FF2B5EF4-FFF2-40B4-BE49-F238E27FC236}">
                <a16:creationId xmlns:a16="http://schemas.microsoft.com/office/drawing/2014/main" id="{609C63B2-04EE-8C1C-C2DE-2213C85CD6CF}"/>
              </a:ext>
            </a:extLst>
          </p:cNvPr>
          <p:cNvSpPr/>
          <p:nvPr/>
        </p:nvSpPr>
        <p:spPr>
          <a:xfrm>
            <a:off x="3904621" y="1325691"/>
            <a:ext cx="2204255" cy="2121597"/>
          </a:xfrm>
          <a:prstGeom prst="rect">
            <a:avLst/>
          </a:prstGeom>
          <a:solidFill>
            <a:schemeClr val="bg1"/>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tx1">
                  <a:lumMod val="75000"/>
                  <a:lumOff val="25000"/>
                </a:schemeClr>
              </a:solidFill>
              <a:latin typeface="+mj-lt"/>
              <a:ea typeface="Cambria" panose="02040503050406030204" pitchFamily="18" charset="0"/>
              <a:cs typeface="Cascadia Mono" panose="020B0609020000020004" pitchFamily="49" charset="0"/>
            </a:endParaRPr>
          </a:p>
        </p:txBody>
      </p:sp>
      <p:sp>
        <p:nvSpPr>
          <p:cNvPr id="36" name="Rectangle 35">
            <a:extLst>
              <a:ext uri="{FF2B5EF4-FFF2-40B4-BE49-F238E27FC236}">
                <a16:creationId xmlns:a16="http://schemas.microsoft.com/office/drawing/2014/main" id="{C3B3729B-26BF-977E-34B0-51C3490E1A2D}"/>
              </a:ext>
            </a:extLst>
          </p:cNvPr>
          <p:cNvSpPr/>
          <p:nvPr/>
        </p:nvSpPr>
        <p:spPr>
          <a:xfrm>
            <a:off x="6615708" y="1325690"/>
            <a:ext cx="2204255" cy="2103309"/>
          </a:xfrm>
          <a:prstGeom prst="rect">
            <a:avLst/>
          </a:prstGeom>
          <a:solidFill>
            <a:schemeClr val="bg1"/>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tx1">
                  <a:lumMod val="75000"/>
                  <a:lumOff val="25000"/>
                </a:schemeClr>
              </a:solidFill>
              <a:latin typeface="+mj-lt"/>
              <a:ea typeface="Cambria" panose="02040503050406030204" pitchFamily="18" charset="0"/>
              <a:cs typeface="Cascadia Mono" panose="020B0609020000020004" pitchFamily="49" charset="0"/>
            </a:endParaRPr>
          </a:p>
        </p:txBody>
      </p:sp>
    </p:spTree>
    <p:extLst>
      <p:ext uri="{BB962C8B-B14F-4D97-AF65-F5344CB8AC3E}">
        <p14:creationId xmlns:p14="http://schemas.microsoft.com/office/powerpoint/2010/main" val="3736355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fade">
                                      <p:cBhvr>
                                        <p:cTn id="11" dur="500"/>
                                        <p:tgtEl>
                                          <p:spTgt spid="26"/>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7"/>
                                        </p:tgtEl>
                                        <p:attrNameLst>
                                          <p:attrName>style.visibility</p:attrName>
                                        </p:attrNameLst>
                                      </p:cBhvr>
                                      <p:to>
                                        <p:strVal val="visible"/>
                                      </p:to>
                                    </p:set>
                                    <p:animEffect transition="in" filter="fade">
                                      <p:cBhvr>
                                        <p:cTn id="14" dur="500"/>
                                        <p:tgtEl>
                                          <p:spTgt spid="27"/>
                                        </p:tgtEl>
                                      </p:cBhvr>
                                    </p:animEffec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35"/>
                                        </p:tgtEl>
                                        <p:attrNameLst>
                                          <p:attrName>style.visibility</p:attrName>
                                        </p:attrNameLst>
                                      </p:cBhvr>
                                      <p:to>
                                        <p:strVal val="hidden"/>
                                      </p:to>
                                    </p:set>
                                  </p:childTnLst>
                                </p:cTn>
                              </p:par>
                              <p:par>
                                <p:cTn id="23" presetID="1" presetClass="exit" presetSubtype="0" fill="hold" grpId="0" nodeType="withEffect">
                                  <p:stCondLst>
                                    <p:cond delay="0"/>
                                  </p:stCondLst>
                                  <p:childTnLst>
                                    <p:set>
                                      <p:cBhvr>
                                        <p:cTn id="24" dur="1" fill="hold">
                                          <p:stCondLst>
                                            <p:cond delay="0"/>
                                          </p:stCondLst>
                                        </p:cTn>
                                        <p:tgtEl>
                                          <p:spTgt spid="36"/>
                                        </p:tgtEl>
                                        <p:attrNameLst>
                                          <p:attrName>style.visibility</p:attrName>
                                        </p:attrNameLst>
                                      </p:cBhvr>
                                      <p:to>
                                        <p:strVal val="hidden"/>
                                      </p:to>
                                    </p:set>
                                  </p:childTnLst>
                                </p:cTn>
                              </p:par>
                            </p:childTnLst>
                          </p:cTn>
                        </p:par>
                        <p:par>
                          <p:cTn id="25" fill="hold">
                            <p:stCondLst>
                              <p:cond delay="0"/>
                            </p:stCondLst>
                            <p:childTnLst>
                              <p:par>
                                <p:cTn id="26" presetID="10" presetClass="entr" presetSubtype="0" fill="hold" grpId="0" nodeType="afterEffect">
                                  <p:stCondLst>
                                    <p:cond delay="0"/>
                                  </p:stCondLst>
                                  <p:childTnLst>
                                    <p:set>
                                      <p:cBhvr>
                                        <p:cTn id="27" dur="1" fill="hold">
                                          <p:stCondLst>
                                            <p:cond delay="0"/>
                                          </p:stCondLst>
                                        </p:cTn>
                                        <p:tgtEl>
                                          <p:spTgt spid="28"/>
                                        </p:tgtEl>
                                        <p:attrNameLst>
                                          <p:attrName>style.visibility</p:attrName>
                                        </p:attrNameLst>
                                      </p:cBhvr>
                                      <p:to>
                                        <p:strVal val="visible"/>
                                      </p:to>
                                    </p:set>
                                    <p:animEffect transition="in" filter="fade">
                                      <p:cBhvr>
                                        <p:cTn id="28" dur="500"/>
                                        <p:tgtEl>
                                          <p:spTgt spid="28"/>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fade">
                                      <p:cBhvr>
                                        <p:cTn id="31" dur="500"/>
                                        <p:tgtEl>
                                          <p:spTgt spid="29"/>
                                        </p:tgtEl>
                                      </p:cBhvr>
                                    </p:animEffect>
                                  </p:childTnLst>
                                </p:cTn>
                              </p:par>
                            </p:childTnLst>
                          </p:cTn>
                        </p:par>
                        <p:par>
                          <p:cTn id="32" fill="hold">
                            <p:stCondLst>
                              <p:cond delay="500"/>
                            </p:stCondLst>
                            <p:childTnLst>
                              <p:par>
                                <p:cTn id="33" presetID="10" presetClass="entr" presetSubtype="0" fill="hold" grpId="0" nodeType="after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fade">
                                      <p:cBhvr>
                                        <p:cTn id="35" dur="500"/>
                                        <p:tgtEl>
                                          <p:spTgt spid="30"/>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31"/>
                                        </p:tgtEl>
                                        <p:attrNameLst>
                                          <p:attrName>style.visibility</p:attrName>
                                        </p:attrNameLst>
                                      </p:cBhvr>
                                      <p:to>
                                        <p:strVal val="visible"/>
                                      </p:to>
                                    </p:set>
                                    <p:animEffect transition="in" filter="fade">
                                      <p:cBhvr>
                                        <p:cTn id="38" dur="500"/>
                                        <p:tgtEl>
                                          <p:spTgt spid="31"/>
                                        </p:tgtEl>
                                      </p:cBhvr>
                                    </p:animEffect>
                                  </p:childTnLst>
                                </p:cTn>
                              </p:par>
                            </p:childTnLst>
                          </p:cTn>
                        </p:par>
                        <p:par>
                          <p:cTn id="39" fill="hold">
                            <p:stCondLst>
                              <p:cond delay="1000"/>
                            </p:stCondLst>
                            <p:childTnLst>
                              <p:par>
                                <p:cTn id="40" presetID="1" presetClass="entr" presetSubtype="0" fill="hold" grpId="0" nodeType="afterEffect">
                                  <p:stCondLst>
                                    <p:cond delay="0"/>
                                  </p:stCondLst>
                                  <p:childTnLst>
                                    <p:set>
                                      <p:cBhvr>
                                        <p:cTn id="41"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p:bldP spid="28" grpId="0" animBg="1"/>
      <p:bldP spid="29" grpId="0"/>
      <p:bldP spid="30" grpId="0" animBg="1"/>
      <p:bldP spid="31" grpId="0"/>
      <p:bldP spid="32" grpId="0" animBg="1"/>
      <p:bldP spid="33" grpId="0" animBg="1"/>
      <p:bldP spid="34" grpId="0" animBg="1"/>
      <p:bldP spid="35" grpId="0" animBg="1"/>
      <p:bldP spid="36"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015CDA-422F-2503-A16B-FE9C447BFD2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3CEC27A-E122-0053-B8E0-2C872C1C4CB9}"/>
              </a:ext>
            </a:extLst>
          </p:cNvPr>
          <p:cNvSpPr>
            <a:spLocks noGrp="1"/>
          </p:cNvSpPr>
          <p:nvPr>
            <p:ph type="title"/>
          </p:nvPr>
        </p:nvSpPr>
        <p:spPr/>
        <p:txBody>
          <a:bodyPr/>
          <a:lstStyle/>
          <a:p>
            <a:r>
              <a:rPr lang="en-US" dirty="0"/>
              <a:t>Outline</a:t>
            </a:r>
            <a:endParaRPr lang="en-CH"/>
          </a:p>
        </p:txBody>
      </p:sp>
      <p:sp>
        <p:nvSpPr>
          <p:cNvPr id="4" name="Rectangle 3">
            <a:extLst>
              <a:ext uri="{FF2B5EF4-FFF2-40B4-BE49-F238E27FC236}">
                <a16:creationId xmlns:a16="http://schemas.microsoft.com/office/drawing/2014/main" id="{6A67D56F-8BA1-4D0B-20E3-9E44C1B64B99}"/>
              </a:ext>
            </a:extLst>
          </p:cNvPr>
          <p:cNvSpPr/>
          <p:nvPr/>
        </p:nvSpPr>
        <p:spPr>
          <a:xfrm>
            <a:off x="-2" y="966853"/>
            <a:ext cx="9144000" cy="82296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mj-lt"/>
              </a:rPr>
              <a:t>What is </a:t>
            </a:r>
            <a:r>
              <a:rPr kumimoji="0" lang="en-US" sz="3200" b="1" i="0" u="none" strike="noStrike" kern="1200" cap="none" spc="0" normalizeH="0" baseline="0" noProof="0" dirty="0" err="1">
                <a:ln>
                  <a:noFill/>
                </a:ln>
                <a:solidFill>
                  <a:prstClr val="white"/>
                </a:solidFill>
                <a:effectLst/>
                <a:uLnTx/>
                <a:uFillTx/>
                <a:latin typeface="+mj-lt"/>
              </a:rPr>
              <a:t>ColumnDisturb</a:t>
            </a:r>
            <a:r>
              <a:rPr kumimoji="0" lang="en-US" sz="3200" b="1" i="0" u="none" strike="noStrike" kern="1200" cap="none" spc="0" normalizeH="0" baseline="0" noProof="0" dirty="0">
                <a:ln>
                  <a:noFill/>
                </a:ln>
                <a:solidFill>
                  <a:prstClr val="white"/>
                </a:solidFill>
                <a:effectLst/>
                <a:uLnTx/>
                <a:uFillTx/>
                <a:latin typeface="+mj-lt"/>
              </a:rPr>
              <a:t>?</a:t>
            </a:r>
          </a:p>
        </p:txBody>
      </p:sp>
      <p:sp>
        <p:nvSpPr>
          <p:cNvPr id="5" name="Rectangle 4">
            <a:extLst>
              <a:ext uri="{FF2B5EF4-FFF2-40B4-BE49-F238E27FC236}">
                <a16:creationId xmlns:a16="http://schemas.microsoft.com/office/drawing/2014/main" id="{5DCE3D14-5355-432F-6771-1495F67E0C77}"/>
              </a:ext>
            </a:extLst>
          </p:cNvPr>
          <p:cNvSpPr/>
          <p:nvPr/>
        </p:nvSpPr>
        <p:spPr>
          <a:xfrm>
            <a:off x="-2" y="3274679"/>
            <a:ext cx="9144000" cy="82296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mj-lt"/>
              </a:rPr>
              <a:t>Real DRAM Chip Results</a:t>
            </a:r>
          </a:p>
        </p:txBody>
      </p:sp>
      <p:sp>
        <p:nvSpPr>
          <p:cNvPr id="8" name="Rectangle 7">
            <a:extLst>
              <a:ext uri="{FF2B5EF4-FFF2-40B4-BE49-F238E27FC236}">
                <a16:creationId xmlns:a16="http://schemas.microsoft.com/office/drawing/2014/main" id="{822BBEA7-31A7-BE8F-C4C2-6621F3ED4E55}"/>
              </a:ext>
            </a:extLst>
          </p:cNvPr>
          <p:cNvSpPr/>
          <p:nvPr/>
        </p:nvSpPr>
        <p:spPr>
          <a:xfrm>
            <a:off x="-2" y="5582506"/>
            <a:ext cx="9144000" cy="82296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mj-lt"/>
                <a:ea typeface="Tahoma" panose="020B0604030504040204" pitchFamily="34" charset="0"/>
                <a:cs typeface="Tahoma" panose="020B0604030504040204" pitchFamily="34" charset="0"/>
              </a:rPr>
              <a:t>Conclusion</a:t>
            </a:r>
            <a:endParaRPr kumimoji="0" lang="en-US" sz="3200" b="1" i="0" u="none" strike="noStrike" kern="1200" cap="none" spc="0" normalizeH="0" baseline="0" noProof="0">
              <a:ln>
                <a:noFill/>
              </a:ln>
              <a:solidFill>
                <a:prstClr val="white"/>
              </a:solidFill>
              <a:effectLst/>
              <a:uLnTx/>
              <a:uFillTx/>
              <a:latin typeface="+mj-lt"/>
            </a:endParaRPr>
          </a:p>
        </p:txBody>
      </p:sp>
      <p:sp>
        <p:nvSpPr>
          <p:cNvPr id="9" name="Rectangle 8">
            <a:extLst>
              <a:ext uri="{FF2B5EF4-FFF2-40B4-BE49-F238E27FC236}">
                <a16:creationId xmlns:a16="http://schemas.microsoft.com/office/drawing/2014/main" id="{AC767BC6-33CB-0B0F-DE15-B5A7654BBEDA}"/>
              </a:ext>
            </a:extLst>
          </p:cNvPr>
          <p:cNvSpPr/>
          <p:nvPr/>
        </p:nvSpPr>
        <p:spPr>
          <a:xfrm>
            <a:off x="-2" y="4428592"/>
            <a:ext cx="9144000" cy="82296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defTabSz="914400">
              <a:defRPr/>
            </a:pPr>
            <a:r>
              <a:rPr lang="en-US" sz="3200" b="1" dirty="0">
                <a:solidFill>
                  <a:prstClr val="white"/>
                </a:solidFill>
                <a:latin typeface="+mj-lt"/>
                <a:ea typeface="Tahoma" panose="020B0604030504040204" pitchFamily="34" charset="0"/>
                <a:cs typeface="Tahoma" panose="020B0604030504040204" pitchFamily="34" charset="0"/>
              </a:rPr>
              <a:t>Implications</a:t>
            </a:r>
            <a:endParaRPr lang="en-US" sz="3200" b="1" dirty="0">
              <a:solidFill>
                <a:prstClr val="white"/>
              </a:solidFill>
              <a:latin typeface="+mj-lt"/>
            </a:endParaRPr>
          </a:p>
        </p:txBody>
      </p:sp>
      <p:sp>
        <p:nvSpPr>
          <p:cNvPr id="10" name="Rectangle 9">
            <a:extLst>
              <a:ext uri="{FF2B5EF4-FFF2-40B4-BE49-F238E27FC236}">
                <a16:creationId xmlns:a16="http://schemas.microsoft.com/office/drawing/2014/main" id="{5BFF06EE-700C-ADD2-3E65-931E99636080}"/>
              </a:ext>
            </a:extLst>
          </p:cNvPr>
          <p:cNvSpPr/>
          <p:nvPr/>
        </p:nvSpPr>
        <p:spPr>
          <a:xfrm>
            <a:off x="-2" y="2120766"/>
            <a:ext cx="9144000" cy="82296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defTabSz="914400">
              <a:defRPr/>
            </a:pPr>
            <a:r>
              <a:rPr lang="en-US" sz="3200" b="1" dirty="0">
                <a:solidFill>
                  <a:prstClr val="white"/>
                </a:solidFill>
                <a:latin typeface="+mj-lt"/>
              </a:rPr>
              <a:t>Testing Infrastructure</a:t>
            </a:r>
          </a:p>
        </p:txBody>
      </p:sp>
    </p:spTree>
    <p:extLst>
      <p:ext uri="{BB962C8B-B14F-4D97-AF65-F5344CB8AC3E}">
        <p14:creationId xmlns:p14="http://schemas.microsoft.com/office/powerpoint/2010/main" val="215987675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4B639F-6A57-CB5E-9A9C-4343C85DF088}"/>
              </a:ext>
            </a:extLst>
          </p:cNvPr>
          <p:cNvSpPr>
            <a:spLocks noGrp="1"/>
          </p:cNvSpPr>
          <p:nvPr>
            <p:ph type="title"/>
          </p:nvPr>
        </p:nvSpPr>
        <p:spPr/>
        <p:txBody>
          <a:bodyPr/>
          <a:lstStyle/>
          <a:p>
            <a:r>
              <a:rPr lang="en-US" dirty="0"/>
              <a:t>Implications Summary</a:t>
            </a:r>
          </a:p>
        </p:txBody>
      </p:sp>
      <p:sp>
        <p:nvSpPr>
          <p:cNvPr id="3" name="Content Placeholder 2">
            <a:extLst>
              <a:ext uri="{FF2B5EF4-FFF2-40B4-BE49-F238E27FC236}">
                <a16:creationId xmlns:a16="http://schemas.microsoft.com/office/drawing/2014/main" id="{BFB99283-14DD-4983-1F81-DB215A1986C0}"/>
              </a:ext>
            </a:extLst>
          </p:cNvPr>
          <p:cNvSpPr>
            <a:spLocks noGrp="1"/>
          </p:cNvSpPr>
          <p:nvPr>
            <p:ph idx="1"/>
          </p:nvPr>
        </p:nvSpPr>
        <p:spPr>
          <a:xfrm>
            <a:off x="-1" y="1278731"/>
            <a:ext cx="9143999" cy="2150269"/>
          </a:xfrm>
          <a:solidFill>
            <a:schemeClr val="accent3">
              <a:lumMod val="20000"/>
              <a:lumOff val="80000"/>
            </a:schemeClr>
          </a:solidFill>
        </p:spPr>
        <p:txBody>
          <a:bodyPr/>
          <a:lstStyle/>
          <a:p>
            <a:pPr marL="0" indent="0" algn="ctr">
              <a:buNone/>
            </a:pPr>
            <a:endParaRPr lang="en-US" sz="100" b="1" dirty="0">
              <a:solidFill>
                <a:schemeClr val="accent2"/>
              </a:solidFill>
            </a:endParaRPr>
          </a:p>
          <a:p>
            <a:pPr marL="0" indent="0" algn="ctr">
              <a:buNone/>
            </a:pPr>
            <a:r>
              <a:rPr lang="en-US" sz="2800" b="1" dirty="0">
                <a:solidFill>
                  <a:schemeClr val="accent3"/>
                </a:solidFill>
              </a:rPr>
              <a:t>1. Implications on Future Computing Systems</a:t>
            </a:r>
          </a:p>
          <a:p>
            <a:pPr marL="0" indent="0" algn="ctr">
              <a:buNone/>
            </a:pPr>
            <a:r>
              <a:rPr lang="en-US" sz="2200" b="1" dirty="0" err="1">
                <a:solidFill>
                  <a:schemeClr val="accent3"/>
                </a:solidFill>
              </a:rPr>
              <a:t>ColumnDisturb</a:t>
            </a:r>
            <a:r>
              <a:rPr lang="en-US" sz="2200" b="1" dirty="0">
                <a:solidFill>
                  <a:schemeClr val="accent3"/>
                </a:solidFill>
              </a:rPr>
              <a:t> could jeopardize the robustness of computing systems</a:t>
            </a:r>
            <a:br>
              <a:rPr lang="en-US" sz="2200" b="1" dirty="0"/>
            </a:br>
            <a:endParaRPr lang="en-US" sz="400" b="1" dirty="0"/>
          </a:p>
          <a:p>
            <a:pPr lvl="2"/>
            <a:r>
              <a:rPr lang="en-US" sz="2000" dirty="0" err="1"/>
              <a:t>ColumnDisturb</a:t>
            </a:r>
            <a:r>
              <a:rPr lang="en-US" sz="2000" dirty="0"/>
              <a:t> bitflips occur in very far away rows from the aggressor row,</a:t>
            </a:r>
            <a:br>
              <a:rPr lang="en-US" sz="2000" dirty="0"/>
            </a:br>
            <a:r>
              <a:rPr lang="en-US" sz="2000" dirty="0"/>
              <a:t>even </a:t>
            </a:r>
            <a:r>
              <a:rPr lang="en-US" sz="2000" b="1" dirty="0">
                <a:solidFill>
                  <a:schemeClr val="accent3"/>
                </a:solidFill>
              </a:rPr>
              <a:t>in nominal operating conditions</a:t>
            </a:r>
            <a:endParaRPr lang="en-US" sz="2000" dirty="0">
              <a:solidFill>
                <a:schemeClr val="accent3"/>
              </a:solidFill>
            </a:endParaRPr>
          </a:p>
          <a:p>
            <a:pPr lvl="2"/>
            <a:r>
              <a:rPr lang="en-US" sz="2000" dirty="0" err="1"/>
              <a:t>ColumnDisturb</a:t>
            </a:r>
            <a:r>
              <a:rPr lang="en-US" sz="2000" dirty="0"/>
              <a:t> is </a:t>
            </a:r>
            <a:r>
              <a:rPr lang="en-US" sz="2000" b="1" dirty="0">
                <a:solidFill>
                  <a:schemeClr val="accent3"/>
                </a:solidFill>
              </a:rPr>
              <a:t>getting worse</a:t>
            </a:r>
            <a:r>
              <a:rPr lang="en-US" sz="2000" dirty="0"/>
              <a:t>: newer chips are </a:t>
            </a:r>
            <a:r>
              <a:rPr lang="en-US" sz="2000" b="1" dirty="0">
                <a:solidFill>
                  <a:schemeClr val="accent3"/>
                </a:solidFill>
              </a:rPr>
              <a:t>more vulnerable</a:t>
            </a:r>
          </a:p>
          <a:p>
            <a:pPr lvl="2"/>
            <a:endParaRPr lang="en-US" dirty="0"/>
          </a:p>
          <a:p>
            <a:pPr lvl="2"/>
            <a:endParaRPr lang="en-US" dirty="0"/>
          </a:p>
          <a:p>
            <a:pPr lvl="2"/>
            <a:endParaRPr lang="en-US" dirty="0"/>
          </a:p>
        </p:txBody>
      </p:sp>
      <p:sp>
        <p:nvSpPr>
          <p:cNvPr id="4" name="Content Placeholder 2">
            <a:extLst>
              <a:ext uri="{FF2B5EF4-FFF2-40B4-BE49-F238E27FC236}">
                <a16:creationId xmlns:a16="http://schemas.microsoft.com/office/drawing/2014/main" id="{FC0DA4BF-9A78-C6F3-C65C-8C0630191B92}"/>
              </a:ext>
            </a:extLst>
          </p:cNvPr>
          <p:cNvSpPr txBox="1">
            <a:spLocks/>
          </p:cNvSpPr>
          <p:nvPr/>
        </p:nvSpPr>
        <p:spPr>
          <a:xfrm>
            <a:off x="-2" y="3915965"/>
            <a:ext cx="9143999" cy="2150269"/>
          </a:xfrm>
          <a:prstGeom prst="rect">
            <a:avLst/>
          </a:prstGeom>
          <a:solidFill>
            <a:schemeClr val="accent1">
              <a:lumMod val="20000"/>
              <a:lumOff val="80000"/>
            </a:schemeClr>
          </a:solidFill>
        </p:spPr>
        <p:txBody>
          <a:bodyPr/>
          <a:lstStyle>
            <a:lvl1pPr marL="177800" indent="-177800" algn="l" defTabSz="914400" rtl="0" eaLnBrk="1" latinLnBrk="0" hangingPunct="1">
              <a:lnSpc>
                <a:spcPct val="90000"/>
              </a:lnSpc>
              <a:spcBef>
                <a:spcPts val="1000"/>
              </a:spcBef>
              <a:buFont typeface="Arial" panose="020B0604020202020204" pitchFamily="34" charset="0"/>
              <a:buChar char="•"/>
              <a:tabLst/>
              <a:defRPr sz="2400" kern="1200">
                <a:solidFill>
                  <a:schemeClr val="tx1"/>
                </a:solidFill>
                <a:latin typeface="+mn-lt"/>
                <a:ea typeface="+mn-ea"/>
                <a:cs typeface="+mn-cs"/>
              </a:defRPr>
            </a:lvl1pPr>
            <a:lvl2pPr marL="133350" indent="-133350" algn="l" defTabSz="914400" rtl="0" eaLnBrk="1" latinLnBrk="0" hangingPunct="1">
              <a:lnSpc>
                <a:spcPct val="90000"/>
              </a:lnSpc>
              <a:spcBef>
                <a:spcPts val="500"/>
              </a:spcBef>
              <a:buFont typeface="Wingdings" panose="05000000000000000000" pitchFamily="2" charset="2"/>
              <a:buChar char="§"/>
              <a:tabLst/>
              <a:defRPr sz="2000" kern="1200">
                <a:solidFill>
                  <a:schemeClr val="tx1"/>
                </a:solidFill>
                <a:latin typeface="Cambria" panose="02040503050406030204" pitchFamily="18" charset="0"/>
                <a:ea typeface="+mn-ea"/>
                <a:cs typeface="+mn-cs"/>
              </a:defRPr>
            </a:lvl2pPr>
            <a:lvl3pPr marL="533400" indent="-177800" algn="l" defTabSz="914400" rtl="0" eaLnBrk="1" latinLnBrk="0" hangingPunct="1">
              <a:lnSpc>
                <a:spcPct val="90000"/>
              </a:lnSpc>
              <a:spcBef>
                <a:spcPts val="500"/>
              </a:spcBef>
              <a:buFont typeface="Arial" panose="020B0604020202020204" pitchFamily="34" charset="0"/>
              <a:buChar char="•"/>
              <a:tabLst/>
              <a:defRPr sz="2400" kern="1200">
                <a:solidFill>
                  <a:schemeClr val="tx1"/>
                </a:solidFill>
                <a:latin typeface="+mn-lt"/>
                <a:ea typeface="+mn-ea"/>
                <a:cs typeface="+mn-cs"/>
              </a:defRPr>
            </a:lvl3pPr>
            <a:lvl4pPr marL="895350" indent="-1778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4pPr>
            <a:lvl5pPr marL="1257300" indent="-182563"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endParaRPr lang="en-US" sz="100" b="1" dirty="0">
              <a:solidFill>
                <a:schemeClr val="accent2"/>
              </a:solidFill>
            </a:endParaRPr>
          </a:p>
          <a:p>
            <a:pPr marL="0" indent="0" algn="ctr">
              <a:buFont typeface="Arial" panose="020B0604020202020204" pitchFamily="34" charset="0"/>
              <a:buNone/>
            </a:pPr>
            <a:r>
              <a:rPr lang="en-US" sz="2800" b="1" dirty="0">
                <a:solidFill>
                  <a:schemeClr val="accent1">
                    <a:lumMod val="75000"/>
                  </a:schemeClr>
                </a:solidFill>
              </a:rPr>
              <a:t>2. Implications on Retention-Aware Refresh Mechanisms</a:t>
            </a:r>
          </a:p>
          <a:p>
            <a:pPr marL="0" indent="0" algn="ctr">
              <a:buFont typeface="Arial" panose="020B0604020202020204" pitchFamily="34" charset="0"/>
              <a:buNone/>
            </a:pPr>
            <a:r>
              <a:rPr lang="en-US" sz="2200" b="1" dirty="0" err="1">
                <a:solidFill>
                  <a:schemeClr val="accent1">
                    <a:lumMod val="75000"/>
                  </a:schemeClr>
                </a:solidFill>
              </a:rPr>
              <a:t>ColumnDisturb</a:t>
            </a:r>
            <a:r>
              <a:rPr lang="en-US" sz="2200" b="1" dirty="0">
                <a:solidFill>
                  <a:schemeClr val="accent1">
                    <a:lumMod val="75000"/>
                  </a:schemeClr>
                </a:solidFill>
              </a:rPr>
              <a:t> dramatically decreases the benefits of these mechanisms</a:t>
            </a:r>
            <a:br>
              <a:rPr lang="en-US" sz="2200" b="1" dirty="0">
                <a:solidFill>
                  <a:schemeClr val="accent1">
                    <a:lumMod val="75000"/>
                  </a:schemeClr>
                </a:solidFill>
              </a:rPr>
            </a:br>
            <a:endParaRPr lang="en-US" sz="400" b="1" dirty="0">
              <a:solidFill>
                <a:schemeClr val="accent1">
                  <a:lumMod val="75000"/>
                </a:schemeClr>
              </a:solidFill>
            </a:endParaRPr>
          </a:p>
          <a:p>
            <a:pPr lvl="2"/>
            <a:r>
              <a:rPr lang="en-US" sz="2000" dirty="0"/>
              <a:t>At long refresh intervals (e.g., &gt;512ms), </a:t>
            </a:r>
            <a:br>
              <a:rPr lang="en-US" sz="2000" dirty="0"/>
            </a:br>
            <a:r>
              <a:rPr lang="en-US" sz="2000" b="1" dirty="0">
                <a:solidFill>
                  <a:schemeClr val="accent1">
                    <a:lumMod val="75000"/>
                  </a:schemeClr>
                </a:solidFill>
              </a:rPr>
              <a:t>a</a:t>
            </a:r>
            <a:r>
              <a:rPr lang="en-US" sz="2000" b="1" dirty="0"/>
              <a:t> </a:t>
            </a:r>
            <a:r>
              <a:rPr lang="en-US" sz="2000" b="1" dirty="0">
                <a:solidFill>
                  <a:schemeClr val="accent1">
                    <a:lumMod val="75000"/>
                  </a:schemeClr>
                </a:solidFill>
              </a:rPr>
              <a:t>large majority of rows </a:t>
            </a:r>
            <a:r>
              <a:rPr lang="en-US" sz="2000" dirty="0"/>
              <a:t>experience </a:t>
            </a:r>
            <a:r>
              <a:rPr lang="en-US" sz="2000" dirty="0" err="1"/>
              <a:t>ColumnDisturb</a:t>
            </a:r>
            <a:r>
              <a:rPr lang="en-US" sz="2000" dirty="0"/>
              <a:t> bitflips</a:t>
            </a:r>
          </a:p>
          <a:p>
            <a:pPr lvl="2"/>
            <a:r>
              <a:rPr lang="en-US" sz="2000" dirty="0" err="1"/>
              <a:t>ColumnDisturb</a:t>
            </a:r>
            <a:r>
              <a:rPr lang="en-US" sz="2000" dirty="0"/>
              <a:t> induces </a:t>
            </a:r>
            <a:r>
              <a:rPr lang="en-US" sz="2000" b="1" dirty="0">
                <a:solidFill>
                  <a:schemeClr val="accent1">
                    <a:lumMod val="75000"/>
                  </a:schemeClr>
                </a:solidFill>
              </a:rPr>
              <a:t>significantly more bitflips </a:t>
            </a:r>
            <a:r>
              <a:rPr lang="en-US" sz="2000" dirty="0"/>
              <a:t>than retention failures</a:t>
            </a:r>
            <a:endParaRPr lang="en-US" dirty="0"/>
          </a:p>
          <a:p>
            <a:pPr lvl="2"/>
            <a:endParaRPr lang="en-US" dirty="0"/>
          </a:p>
          <a:p>
            <a:pPr lvl="2"/>
            <a:endParaRPr lang="en-US" dirty="0"/>
          </a:p>
        </p:txBody>
      </p:sp>
    </p:spTree>
    <p:extLst>
      <p:ext uri="{BB962C8B-B14F-4D97-AF65-F5344CB8AC3E}">
        <p14:creationId xmlns:p14="http://schemas.microsoft.com/office/powerpoint/2010/main" val="2256520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bg/>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
                                            <p:txEl>
                                              <p:pRg st="1" end="1"/>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
                                            <p:bg/>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P spid="4" grpId="0" uiExpand="1" build="allAtOnce"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C8D80B-BDD3-6CEC-1E85-F83A052401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9C00F94-613F-2C47-5BED-B4202FCC0704}"/>
              </a:ext>
            </a:extLst>
          </p:cNvPr>
          <p:cNvSpPr>
            <a:spLocks noGrp="1"/>
          </p:cNvSpPr>
          <p:nvPr>
            <p:ph type="title"/>
          </p:nvPr>
        </p:nvSpPr>
        <p:spPr/>
        <p:txBody>
          <a:bodyPr/>
          <a:lstStyle/>
          <a:p>
            <a:r>
              <a:rPr lang="en-US" dirty="0"/>
              <a:t>Implications for System Robustness</a:t>
            </a:r>
          </a:p>
        </p:txBody>
      </p:sp>
      <p:sp>
        <p:nvSpPr>
          <p:cNvPr id="6" name="Content Placeholder 5">
            <a:extLst>
              <a:ext uri="{FF2B5EF4-FFF2-40B4-BE49-F238E27FC236}">
                <a16:creationId xmlns:a16="http://schemas.microsoft.com/office/drawing/2014/main" id="{E1AC4422-CE2A-9642-E50F-52C2889FB97B}"/>
              </a:ext>
            </a:extLst>
          </p:cNvPr>
          <p:cNvSpPr>
            <a:spLocks noGrp="1"/>
          </p:cNvSpPr>
          <p:nvPr>
            <p:ph idx="1"/>
          </p:nvPr>
        </p:nvSpPr>
        <p:spPr>
          <a:xfrm>
            <a:off x="0" y="770468"/>
            <a:ext cx="9143999" cy="6087532"/>
          </a:xfrm>
        </p:spPr>
        <p:txBody>
          <a:bodyPr/>
          <a:lstStyle/>
          <a:p>
            <a:r>
              <a:rPr lang="en-US" sz="2200" b="1" dirty="0" err="1">
                <a:solidFill>
                  <a:schemeClr val="accent2"/>
                </a:solidFill>
              </a:rPr>
              <a:t>ColumnDisturb</a:t>
            </a:r>
            <a:r>
              <a:rPr lang="en-US" sz="2200" b="1" dirty="0">
                <a:solidFill>
                  <a:schemeClr val="accent2"/>
                </a:solidFill>
              </a:rPr>
              <a:t> bitflips </a:t>
            </a:r>
            <a:r>
              <a:rPr lang="en-US" sz="2200" dirty="0"/>
              <a:t>occur in </a:t>
            </a:r>
            <a:r>
              <a:rPr lang="en-US" sz="2200" b="1" dirty="0">
                <a:solidFill>
                  <a:schemeClr val="accent2"/>
                </a:solidFill>
              </a:rPr>
              <a:t>very far away rows </a:t>
            </a:r>
            <a:r>
              <a:rPr lang="en-US" sz="2200" dirty="0"/>
              <a:t>from the aggressor row</a:t>
            </a:r>
          </a:p>
          <a:p>
            <a:pPr lvl="2"/>
            <a:r>
              <a:rPr lang="en-US" sz="2200" dirty="0"/>
              <a:t>E.g., one of the bitflips we observe in nominal refresh window is </a:t>
            </a:r>
            <a:br>
              <a:rPr lang="en-US" sz="2200" dirty="0"/>
            </a:br>
            <a:r>
              <a:rPr lang="en-US" sz="2200" b="1" dirty="0">
                <a:solidFill>
                  <a:schemeClr val="accent2"/>
                </a:solidFill>
              </a:rPr>
              <a:t>374 rows away </a:t>
            </a:r>
            <a:r>
              <a:rPr lang="en-US" sz="2200" dirty="0"/>
              <a:t>from the aggressor row</a:t>
            </a:r>
          </a:p>
          <a:p>
            <a:pPr marL="0" indent="0">
              <a:buNone/>
            </a:pPr>
            <a:endParaRPr lang="en-US" sz="2200" dirty="0"/>
          </a:p>
          <a:p>
            <a:r>
              <a:rPr lang="en-US" sz="2200" dirty="0"/>
              <a:t>Most of the read disturbance mitigations refresh only </a:t>
            </a:r>
            <a:br>
              <a:rPr lang="en-US" sz="2200" dirty="0"/>
            </a:br>
            <a:r>
              <a:rPr lang="en-US" sz="2200" b="1" dirty="0">
                <a:solidFill>
                  <a:schemeClr val="accent2"/>
                </a:solidFill>
              </a:rPr>
              <a:t>a few neighboring rows</a:t>
            </a:r>
            <a:br>
              <a:rPr lang="en-US" sz="2200" dirty="0"/>
            </a:br>
            <a:r>
              <a:rPr lang="en-US" sz="2200" dirty="0"/>
              <a:t>as </a:t>
            </a:r>
            <a:r>
              <a:rPr lang="en-US" sz="2200" dirty="0" err="1"/>
              <a:t>RowHammer</a:t>
            </a:r>
            <a:r>
              <a:rPr lang="en-US" sz="2200" dirty="0"/>
              <a:t> and </a:t>
            </a:r>
            <a:r>
              <a:rPr lang="en-US" sz="2200" dirty="0" err="1"/>
              <a:t>RowPress</a:t>
            </a:r>
            <a:r>
              <a:rPr lang="en-US" sz="2200" dirty="0"/>
              <a:t> induces bitflips </a:t>
            </a:r>
            <a:r>
              <a:rPr lang="en-US" sz="2200" b="1" dirty="0">
                <a:solidFill>
                  <a:schemeClr val="accent2"/>
                </a:solidFill>
              </a:rPr>
              <a:t>in close proximity</a:t>
            </a:r>
          </a:p>
          <a:p>
            <a:endParaRPr lang="en-US" sz="2200" dirty="0"/>
          </a:p>
          <a:p>
            <a:r>
              <a:rPr lang="en-US" sz="2200" b="1" dirty="0">
                <a:solidFill>
                  <a:schemeClr val="accent2"/>
                </a:solidFill>
              </a:rPr>
              <a:t>Even refreshing only a few rows </a:t>
            </a:r>
            <a:r>
              <a:rPr lang="en-US" sz="2200" dirty="0"/>
              <a:t>is shown to be </a:t>
            </a:r>
            <a:r>
              <a:rPr lang="en-US" sz="2200" b="1" dirty="0">
                <a:solidFill>
                  <a:schemeClr val="accent2"/>
                </a:solidFill>
              </a:rPr>
              <a:t>a</a:t>
            </a:r>
            <a:r>
              <a:rPr lang="en-US" sz="2200" dirty="0"/>
              <a:t> </a:t>
            </a:r>
            <a:r>
              <a:rPr lang="en-US" sz="2200" b="1" dirty="0">
                <a:solidFill>
                  <a:schemeClr val="accent2"/>
                </a:solidFill>
              </a:rPr>
              <a:t>difficult problem</a:t>
            </a:r>
          </a:p>
          <a:p>
            <a:endParaRPr lang="en-US" sz="2200" dirty="0"/>
          </a:p>
          <a:p>
            <a:r>
              <a:rPr lang="en-US" sz="2200" b="1" dirty="0">
                <a:solidFill>
                  <a:schemeClr val="accent3"/>
                </a:solidFill>
              </a:rPr>
              <a:t>We describe and analytically evaluate two solutions</a:t>
            </a:r>
          </a:p>
          <a:p>
            <a:pPr lvl="2"/>
            <a:r>
              <a:rPr lang="en-US" sz="2200" b="1" dirty="0">
                <a:solidFill>
                  <a:schemeClr val="accent2"/>
                </a:solidFill>
              </a:rPr>
              <a:t>Increasing DRAM Refresh Rate</a:t>
            </a:r>
          </a:p>
          <a:p>
            <a:pPr lvl="3"/>
            <a:r>
              <a:rPr lang="en-US" sz="2200" dirty="0"/>
              <a:t>Reduces DRAM </a:t>
            </a:r>
            <a:r>
              <a:rPr lang="en-US" sz="2200" b="1" dirty="0">
                <a:solidFill>
                  <a:schemeClr val="accent3"/>
                </a:solidFill>
              </a:rPr>
              <a:t>throughput</a:t>
            </a:r>
            <a:r>
              <a:rPr lang="en-US" sz="2200" dirty="0">
                <a:solidFill>
                  <a:schemeClr val="accent3"/>
                </a:solidFill>
              </a:rPr>
              <a:t> </a:t>
            </a:r>
            <a:r>
              <a:rPr lang="en-US" sz="2200" dirty="0"/>
              <a:t>by 42.1% </a:t>
            </a:r>
          </a:p>
          <a:p>
            <a:pPr lvl="2"/>
            <a:r>
              <a:rPr lang="en-US" sz="2200" b="1" dirty="0">
                <a:solidFill>
                  <a:schemeClr val="accent2"/>
                </a:solidFill>
              </a:rPr>
              <a:t>Proactively Refreshing Victim Rows</a:t>
            </a:r>
          </a:p>
          <a:p>
            <a:pPr lvl="3"/>
            <a:r>
              <a:rPr lang="en-US" sz="2200" dirty="0"/>
              <a:t>Reduces DRAM </a:t>
            </a:r>
            <a:r>
              <a:rPr lang="en-US" sz="2200" b="1" dirty="0">
                <a:solidFill>
                  <a:schemeClr val="accent3"/>
                </a:solidFill>
              </a:rPr>
              <a:t>throughput</a:t>
            </a:r>
            <a:r>
              <a:rPr lang="en-US" sz="2200" dirty="0">
                <a:solidFill>
                  <a:schemeClr val="accent3"/>
                </a:solidFill>
              </a:rPr>
              <a:t> </a:t>
            </a:r>
            <a:r>
              <a:rPr lang="en-US" sz="2200" dirty="0"/>
              <a:t>by 12.4% </a:t>
            </a:r>
          </a:p>
          <a:p>
            <a:endParaRPr lang="en-US" sz="2200" dirty="0"/>
          </a:p>
        </p:txBody>
      </p:sp>
    </p:spTree>
    <p:extLst>
      <p:ext uri="{BB962C8B-B14F-4D97-AF65-F5344CB8AC3E}">
        <p14:creationId xmlns:p14="http://schemas.microsoft.com/office/powerpoint/2010/main" val="3869077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6">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1ED68E-3CA0-5922-48EF-131EC8BB4C9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C7C1E3-01DE-6EA0-507F-F324AFB6C378}"/>
              </a:ext>
            </a:extLst>
          </p:cNvPr>
          <p:cNvSpPr>
            <a:spLocks noGrp="1"/>
          </p:cNvSpPr>
          <p:nvPr>
            <p:ph type="title"/>
          </p:nvPr>
        </p:nvSpPr>
        <p:spPr/>
        <p:txBody>
          <a:bodyPr>
            <a:noAutofit/>
          </a:bodyPr>
          <a:lstStyle/>
          <a:p>
            <a:r>
              <a:rPr lang="en-US" sz="3600" dirty="0"/>
              <a:t>Implications for System Robustness</a:t>
            </a:r>
            <a:endParaRPr lang="en-US" sz="3600" b="1" dirty="0"/>
          </a:p>
        </p:txBody>
      </p:sp>
      <p:sp>
        <p:nvSpPr>
          <p:cNvPr id="4" name="Content Placeholder 2" descr=" 5">
            <a:extLst>
              <a:ext uri="{FF2B5EF4-FFF2-40B4-BE49-F238E27FC236}">
                <a16:creationId xmlns:a16="http://schemas.microsoft.com/office/drawing/2014/main" id="{B5DD9BD7-744E-BA48-9A77-91796BE16F31}"/>
              </a:ext>
            </a:extLst>
          </p:cNvPr>
          <p:cNvSpPr txBox="1">
            <a:spLocks/>
          </p:cNvSpPr>
          <p:nvPr/>
        </p:nvSpPr>
        <p:spPr>
          <a:xfrm>
            <a:off x="-110886" y="6021224"/>
            <a:ext cx="9144000" cy="48339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ts val="600"/>
              </a:spcBef>
              <a:spcAft>
                <a:spcPts val="600"/>
              </a:spcAft>
              <a:buNone/>
            </a:pPr>
            <a:r>
              <a:rPr lang="en-GB" sz="2800" b="1" u="sng" dirty="0">
                <a:solidFill>
                  <a:srgbClr val="0070C0"/>
                </a:solidFill>
                <a:latin typeface="+mj-lt"/>
                <a:ea typeface="Cambria"/>
              </a:rPr>
              <a:t>https://arxiv.org/pdf/2510.14750</a:t>
            </a:r>
            <a:endParaRPr kumimoji="0" lang="en-US" sz="1800" b="1" i="0" u="sng" strike="noStrike" kern="1200" cap="none" spc="0" normalizeH="0" baseline="0" noProof="0" dirty="0">
              <a:ln>
                <a:noFill/>
              </a:ln>
              <a:solidFill>
                <a:srgbClr val="0070C0"/>
              </a:solidFill>
              <a:effectLst/>
              <a:uLnTx/>
              <a:uFillTx/>
              <a:latin typeface="+mj-lt"/>
            </a:endParaRPr>
          </a:p>
        </p:txBody>
      </p:sp>
      <p:pic>
        <p:nvPicPr>
          <p:cNvPr id="5" name="Picture 4">
            <a:extLst>
              <a:ext uri="{FF2B5EF4-FFF2-40B4-BE49-F238E27FC236}">
                <a16:creationId xmlns:a16="http://schemas.microsoft.com/office/drawing/2014/main" id="{04F47432-8971-DC8C-835E-E048EFA8DFB9}"/>
              </a:ext>
            </a:extLst>
          </p:cNvPr>
          <p:cNvPicPr>
            <a:picLocks noChangeAspect="1"/>
          </p:cNvPicPr>
          <p:nvPr/>
        </p:nvPicPr>
        <p:blipFill>
          <a:blip r:embed="rId3"/>
          <a:srcRect b="3376"/>
          <a:stretch>
            <a:fillRect/>
          </a:stretch>
        </p:blipFill>
        <p:spPr>
          <a:xfrm>
            <a:off x="920013" y="1059582"/>
            <a:ext cx="7303973" cy="479416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92405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707B78-5D21-062A-EF7E-6E9BD08B12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DE5EF2-721C-4FD5-7B7F-CC28ABA39461}"/>
              </a:ext>
            </a:extLst>
          </p:cNvPr>
          <p:cNvSpPr>
            <a:spLocks noGrp="1"/>
          </p:cNvSpPr>
          <p:nvPr>
            <p:ph type="title"/>
          </p:nvPr>
        </p:nvSpPr>
        <p:spPr/>
        <p:txBody>
          <a:bodyPr/>
          <a:lstStyle/>
          <a:p>
            <a:r>
              <a:rPr lang="en-US" sz="3200" dirty="0"/>
              <a:t>Retention-Aware Refresh Mechanisms</a:t>
            </a:r>
          </a:p>
        </p:txBody>
      </p:sp>
      <p:sp>
        <p:nvSpPr>
          <p:cNvPr id="3" name="Content Placeholder 2">
            <a:extLst>
              <a:ext uri="{FF2B5EF4-FFF2-40B4-BE49-F238E27FC236}">
                <a16:creationId xmlns:a16="http://schemas.microsoft.com/office/drawing/2014/main" id="{67A599CB-5198-436E-720E-2E7E397E7F61}"/>
              </a:ext>
            </a:extLst>
          </p:cNvPr>
          <p:cNvSpPr>
            <a:spLocks noGrp="1"/>
          </p:cNvSpPr>
          <p:nvPr>
            <p:ph idx="1"/>
          </p:nvPr>
        </p:nvSpPr>
        <p:spPr>
          <a:xfrm>
            <a:off x="0" y="770469"/>
            <a:ext cx="9143999" cy="855999"/>
          </a:xfrm>
        </p:spPr>
        <p:txBody>
          <a:bodyPr/>
          <a:lstStyle/>
          <a:p>
            <a:r>
              <a:rPr lang="en-US" dirty="0"/>
              <a:t>Leverage the heterogeneity in DRAM cell data retention time</a:t>
            </a:r>
          </a:p>
          <a:p>
            <a:pPr lvl="2"/>
            <a:r>
              <a:rPr lang="en-US" dirty="0"/>
              <a:t>Most of the rows </a:t>
            </a:r>
            <a:r>
              <a:rPr lang="en-US" b="1" dirty="0">
                <a:solidFill>
                  <a:schemeClr val="accent1"/>
                </a:solidFill>
              </a:rPr>
              <a:t>do not need to be frequently refreshed</a:t>
            </a:r>
          </a:p>
        </p:txBody>
      </p:sp>
      <p:sp>
        <p:nvSpPr>
          <p:cNvPr id="14" name="Rounded Rectangle 4">
            <a:extLst>
              <a:ext uri="{FF2B5EF4-FFF2-40B4-BE49-F238E27FC236}">
                <a16:creationId xmlns:a16="http://schemas.microsoft.com/office/drawing/2014/main" id="{B2AFBE34-5741-BF1B-5D8C-C6966B3A1A8F}"/>
              </a:ext>
            </a:extLst>
          </p:cNvPr>
          <p:cNvSpPr/>
          <p:nvPr/>
        </p:nvSpPr>
        <p:spPr>
          <a:xfrm>
            <a:off x="1542997" y="1809424"/>
            <a:ext cx="5904269" cy="3271862"/>
          </a:xfrm>
          <a:prstGeom prst="roundRect">
            <a:avLst/>
          </a:prstGeom>
          <a:solidFill>
            <a:schemeClr val="bg1">
              <a:lumMod val="9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mj-lt"/>
              <a:ea typeface="+mn-ea"/>
              <a:cs typeface="+mn-cs"/>
            </a:endParaRPr>
          </a:p>
        </p:txBody>
      </p:sp>
      <p:sp>
        <p:nvSpPr>
          <p:cNvPr id="43" name="Rectangle 42">
            <a:extLst>
              <a:ext uri="{FF2B5EF4-FFF2-40B4-BE49-F238E27FC236}">
                <a16:creationId xmlns:a16="http://schemas.microsoft.com/office/drawing/2014/main" id="{EA0ED7C2-D8DE-2018-46F8-A45B079BB1B1}"/>
              </a:ext>
            </a:extLst>
          </p:cNvPr>
          <p:cNvSpPr/>
          <p:nvPr/>
        </p:nvSpPr>
        <p:spPr>
          <a:xfrm>
            <a:off x="2218962" y="1809424"/>
            <a:ext cx="4709161" cy="461665"/>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u="none" strike="noStrike" kern="1200" cap="none" spc="0" normalizeH="0" baseline="0" noProof="0" dirty="0">
                <a:ln>
                  <a:noFill/>
                </a:ln>
                <a:solidFill>
                  <a:prstClr val="black"/>
                </a:solidFill>
                <a:effectLst/>
                <a:uLnTx/>
                <a:uFillTx/>
                <a:latin typeface="+mj-lt"/>
                <a:ea typeface="Cambria" panose="02040503050406030204" pitchFamily="18" charset="0"/>
                <a:cs typeface="+mn-cs"/>
              </a:rPr>
              <a:t>DRAM Bank</a:t>
            </a:r>
          </a:p>
        </p:txBody>
      </p:sp>
      <p:grpSp>
        <p:nvGrpSpPr>
          <p:cNvPr id="167" name="Group 166">
            <a:extLst>
              <a:ext uri="{FF2B5EF4-FFF2-40B4-BE49-F238E27FC236}">
                <a16:creationId xmlns:a16="http://schemas.microsoft.com/office/drawing/2014/main" id="{3DBE0D41-EFEC-C86A-C23D-0AE81C3D989E}"/>
              </a:ext>
            </a:extLst>
          </p:cNvPr>
          <p:cNvGrpSpPr/>
          <p:nvPr/>
        </p:nvGrpSpPr>
        <p:grpSpPr>
          <a:xfrm>
            <a:off x="1908810" y="2286567"/>
            <a:ext cx="5326380" cy="1733353"/>
            <a:chOff x="1760826" y="2065398"/>
            <a:chExt cx="5326380" cy="1439009"/>
          </a:xfrm>
        </p:grpSpPr>
        <p:grpSp>
          <p:nvGrpSpPr>
            <p:cNvPr id="159" name="Group 158">
              <a:extLst>
                <a:ext uri="{FF2B5EF4-FFF2-40B4-BE49-F238E27FC236}">
                  <a16:creationId xmlns:a16="http://schemas.microsoft.com/office/drawing/2014/main" id="{834689D3-511E-5798-1A8B-D4B471BB3917}"/>
                </a:ext>
              </a:extLst>
            </p:cNvPr>
            <p:cNvGrpSpPr/>
            <p:nvPr/>
          </p:nvGrpSpPr>
          <p:grpSpPr>
            <a:xfrm>
              <a:off x="1760826" y="2065398"/>
              <a:ext cx="5326380" cy="707331"/>
              <a:chOff x="1760826" y="2065398"/>
              <a:chExt cx="5326380" cy="707331"/>
            </a:xfrm>
          </p:grpSpPr>
          <p:grpSp>
            <p:nvGrpSpPr>
              <p:cNvPr id="155" name="Group 154">
                <a:extLst>
                  <a:ext uri="{FF2B5EF4-FFF2-40B4-BE49-F238E27FC236}">
                    <a16:creationId xmlns:a16="http://schemas.microsoft.com/office/drawing/2014/main" id="{1DD88E0D-58DC-BD5C-038A-978B6579F6C3}"/>
                  </a:ext>
                </a:extLst>
              </p:cNvPr>
              <p:cNvGrpSpPr/>
              <p:nvPr/>
            </p:nvGrpSpPr>
            <p:grpSpPr>
              <a:xfrm>
                <a:off x="1760826" y="2065398"/>
                <a:ext cx="5326380" cy="344637"/>
                <a:chOff x="1780597" y="4439445"/>
                <a:chExt cx="5326380" cy="487224"/>
              </a:xfrm>
            </p:grpSpPr>
            <p:cxnSp>
              <p:nvCxnSpPr>
                <p:cNvPr id="87" name="Straight Connector 86">
                  <a:extLst>
                    <a:ext uri="{FF2B5EF4-FFF2-40B4-BE49-F238E27FC236}">
                      <a16:creationId xmlns:a16="http://schemas.microsoft.com/office/drawing/2014/main" id="{A7FD22B5-9092-B971-EFC6-0EC2CF9FDF40}"/>
                    </a:ext>
                  </a:extLst>
                </p:cNvPr>
                <p:cNvCxnSpPr>
                  <a:cxnSpLocks/>
                </p:cNvCxnSpPr>
                <p:nvPr/>
              </p:nvCxnSpPr>
              <p:spPr>
                <a:xfrm>
                  <a:off x="1780597" y="4696343"/>
                  <a:ext cx="5326380"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12" name="Rectangle 111">
                  <a:extLst>
                    <a:ext uri="{FF2B5EF4-FFF2-40B4-BE49-F238E27FC236}">
                      <a16:creationId xmlns:a16="http://schemas.microsoft.com/office/drawing/2014/main" id="{FD16044E-BA4A-ACB8-A1CB-40FF8639E5B2}"/>
                    </a:ext>
                  </a:extLst>
                </p:cNvPr>
                <p:cNvSpPr/>
                <p:nvPr/>
              </p:nvSpPr>
              <p:spPr>
                <a:xfrm>
                  <a:off x="2090750" y="4439445"/>
                  <a:ext cx="4709161" cy="487224"/>
                </a:xfrm>
                <a:prstGeom prst="rect">
                  <a:avLst/>
                </a:prstGeom>
                <a:solidFill>
                  <a:schemeClr val="accent1">
                    <a:lumMod val="20000"/>
                    <a:lumOff val="80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u="none" strike="noStrike" kern="1200" cap="none" spc="0" normalizeH="0" baseline="0" noProof="0" dirty="0">
                      <a:ln>
                        <a:noFill/>
                      </a:ln>
                      <a:solidFill>
                        <a:prstClr val="black"/>
                      </a:solidFill>
                      <a:effectLst/>
                      <a:uLnTx/>
                      <a:uFillTx/>
                      <a:latin typeface="+mj-lt"/>
                      <a:ea typeface="Cambria" panose="02040503050406030204" pitchFamily="18" charset="0"/>
                      <a:cs typeface="+mn-cs"/>
                    </a:rPr>
                    <a:t>Row 1</a:t>
                  </a:r>
                </a:p>
              </p:txBody>
            </p:sp>
          </p:grpSp>
          <p:grpSp>
            <p:nvGrpSpPr>
              <p:cNvPr id="156" name="Group 155">
                <a:extLst>
                  <a:ext uri="{FF2B5EF4-FFF2-40B4-BE49-F238E27FC236}">
                    <a16:creationId xmlns:a16="http://schemas.microsoft.com/office/drawing/2014/main" id="{B658A2D3-838E-CD03-0A4D-FE31CBDA8206}"/>
                  </a:ext>
                </a:extLst>
              </p:cNvPr>
              <p:cNvGrpSpPr/>
              <p:nvPr/>
            </p:nvGrpSpPr>
            <p:grpSpPr>
              <a:xfrm>
                <a:off x="1760826" y="2428092"/>
                <a:ext cx="5326380" cy="344637"/>
                <a:chOff x="1780597" y="4439445"/>
                <a:chExt cx="5326380" cy="487224"/>
              </a:xfrm>
            </p:grpSpPr>
            <p:cxnSp>
              <p:nvCxnSpPr>
                <p:cNvPr id="157" name="Straight Connector 156">
                  <a:extLst>
                    <a:ext uri="{FF2B5EF4-FFF2-40B4-BE49-F238E27FC236}">
                      <a16:creationId xmlns:a16="http://schemas.microsoft.com/office/drawing/2014/main" id="{126B2DBE-B5D3-4D34-70FE-F5EB4E27FB9A}"/>
                    </a:ext>
                  </a:extLst>
                </p:cNvPr>
                <p:cNvCxnSpPr>
                  <a:cxnSpLocks/>
                </p:cNvCxnSpPr>
                <p:nvPr/>
              </p:nvCxnSpPr>
              <p:spPr>
                <a:xfrm>
                  <a:off x="1780597" y="4696343"/>
                  <a:ext cx="5326380"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58" name="Rectangle 157">
                  <a:extLst>
                    <a:ext uri="{FF2B5EF4-FFF2-40B4-BE49-F238E27FC236}">
                      <a16:creationId xmlns:a16="http://schemas.microsoft.com/office/drawing/2014/main" id="{27C8A7C9-E9CA-2573-4AE3-C2C1CE9B4F68}"/>
                    </a:ext>
                  </a:extLst>
                </p:cNvPr>
                <p:cNvSpPr/>
                <p:nvPr/>
              </p:nvSpPr>
              <p:spPr>
                <a:xfrm>
                  <a:off x="2090750" y="4439445"/>
                  <a:ext cx="4709161" cy="487224"/>
                </a:xfrm>
                <a:prstGeom prst="rect">
                  <a:avLst/>
                </a:prstGeom>
                <a:solidFill>
                  <a:schemeClr val="accent1">
                    <a:lumMod val="20000"/>
                    <a:lumOff val="80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u="none" strike="noStrike" kern="1200" cap="none" spc="0" normalizeH="0" baseline="0" noProof="0" dirty="0">
                      <a:ln>
                        <a:noFill/>
                      </a:ln>
                      <a:solidFill>
                        <a:prstClr val="black"/>
                      </a:solidFill>
                      <a:effectLst/>
                      <a:uLnTx/>
                      <a:uFillTx/>
                      <a:latin typeface="+mj-lt"/>
                      <a:ea typeface="Cambria" panose="02040503050406030204" pitchFamily="18" charset="0"/>
                      <a:cs typeface="+mn-cs"/>
                    </a:rPr>
                    <a:t>Row 2</a:t>
                  </a:r>
                </a:p>
              </p:txBody>
            </p:sp>
          </p:grpSp>
        </p:grpSp>
        <p:grpSp>
          <p:nvGrpSpPr>
            <p:cNvPr id="160" name="Group 159">
              <a:extLst>
                <a:ext uri="{FF2B5EF4-FFF2-40B4-BE49-F238E27FC236}">
                  <a16:creationId xmlns:a16="http://schemas.microsoft.com/office/drawing/2014/main" id="{601C18FD-2459-1E90-E54A-E1D117FD50AD}"/>
                </a:ext>
              </a:extLst>
            </p:cNvPr>
            <p:cNvGrpSpPr/>
            <p:nvPr/>
          </p:nvGrpSpPr>
          <p:grpSpPr>
            <a:xfrm>
              <a:off x="1760826" y="2797076"/>
              <a:ext cx="5326380" cy="707331"/>
              <a:chOff x="1760826" y="2065398"/>
              <a:chExt cx="5326380" cy="707331"/>
            </a:xfrm>
          </p:grpSpPr>
          <p:grpSp>
            <p:nvGrpSpPr>
              <p:cNvPr id="161" name="Group 160">
                <a:extLst>
                  <a:ext uri="{FF2B5EF4-FFF2-40B4-BE49-F238E27FC236}">
                    <a16:creationId xmlns:a16="http://schemas.microsoft.com/office/drawing/2014/main" id="{A1681986-C69A-479B-2468-FEF07D76D592}"/>
                  </a:ext>
                </a:extLst>
              </p:cNvPr>
              <p:cNvGrpSpPr/>
              <p:nvPr/>
            </p:nvGrpSpPr>
            <p:grpSpPr>
              <a:xfrm>
                <a:off x="1760826" y="2065398"/>
                <a:ext cx="5326380" cy="344637"/>
                <a:chOff x="1780597" y="4439444"/>
                <a:chExt cx="5326380" cy="487224"/>
              </a:xfrm>
            </p:grpSpPr>
            <p:cxnSp>
              <p:nvCxnSpPr>
                <p:cNvPr id="165" name="Straight Connector 164">
                  <a:extLst>
                    <a:ext uri="{FF2B5EF4-FFF2-40B4-BE49-F238E27FC236}">
                      <a16:creationId xmlns:a16="http://schemas.microsoft.com/office/drawing/2014/main" id="{47A70C21-C23F-D817-0B56-BD9FAFDCFEA9}"/>
                    </a:ext>
                  </a:extLst>
                </p:cNvPr>
                <p:cNvCxnSpPr>
                  <a:cxnSpLocks/>
                </p:cNvCxnSpPr>
                <p:nvPr/>
              </p:nvCxnSpPr>
              <p:spPr>
                <a:xfrm>
                  <a:off x="1780597" y="4696343"/>
                  <a:ext cx="5326380"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66" name="Rectangle 165">
                  <a:extLst>
                    <a:ext uri="{FF2B5EF4-FFF2-40B4-BE49-F238E27FC236}">
                      <a16:creationId xmlns:a16="http://schemas.microsoft.com/office/drawing/2014/main" id="{3CA57EBA-7B2A-1FF7-CE31-4A7465B5A078}"/>
                    </a:ext>
                  </a:extLst>
                </p:cNvPr>
                <p:cNvSpPr/>
                <p:nvPr/>
              </p:nvSpPr>
              <p:spPr>
                <a:xfrm>
                  <a:off x="2090750" y="4439444"/>
                  <a:ext cx="4709161" cy="487224"/>
                </a:xfrm>
                <a:prstGeom prst="rect">
                  <a:avLst/>
                </a:prstGeom>
                <a:solidFill>
                  <a:schemeClr val="accent1">
                    <a:lumMod val="20000"/>
                    <a:lumOff val="80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u="none" strike="noStrike" kern="1200" cap="none" spc="0" normalizeH="0" baseline="0" noProof="0" dirty="0">
                      <a:ln>
                        <a:noFill/>
                      </a:ln>
                      <a:solidFill>
                        <a:prstClr val="black"/>
                      </a:solidFill>
                      <a:effectLst/>
                      <a:uLnTx/>
                      <a:uFillTx/>
                      <a:latin typeface="+mj-lt"/>
                      <a:ea typeface="Cambria" panose="02040503050406030204" pitchFamily="18" charset="0"/>
                      <a:cs typeface="+mn-cs"/>
                    </a:rPr>
                    <a:t>Row 3</a:t>
                  </a:r>
                </a:p>
              </p:txBody>
            </p:sp>
          </p:grpSp>
          <p:grpSp>
            <p:nvGrpSpPr>
              <p:cNvPr id="162" name="Group 161">
                <a:extLst>
                  <a:ext uri="{FF2B5EF4-FFF2-40B4-BE49-F238E27FC236}">
                    <a16:creationId xmlns:a16="http://schemas.microsoft.com/office/drawing/2014/main" id="{34DCB829-2BDE-3CCD-77BB-8C3C7D4C868A}"/>
                  </a:ext>
                </a:extLst>
              </p:cNvPr>
              <p:cNvGrpSpPr/>
              <p:nvPr/>
            </p:nvGrpSpPr>
            <p:grpSpPr>
              <a:xfrm>
                <a:off x="1760826" y="2428092"/>
                <a:ext cx="5326380" cy="344637"/>
                <a:chOff x="1780597" y="4439445"/>
                <a:chExt cx="5326380" cy="487224"/>
              </a:xfrm>
            </p:grpSpPr>
            <p:cxnSp>
              <p:nvCxnSpPr>
                <p:cNvPr id="163" name="Straight Connector 162">
                  <a:extLst>
                    <a:ext uri="{FF2B5EF4-FFF2-40B4-BE49-F238E27FC236}">
                      <a16:creationId xmlns:a16="http://schemas.microsoft.com/office/drawing/2014/main" id="{8E0CED52-0673-D4E2-DD37-578C97766124}"/>
                    </a:ext>
                  </a:extLst>
                </p:cNvPr>
                <p:cNvCxnSpPr>
                  <a:cxnSpLocks/>
                </p:cNvCxnSpPr>
                <p:nvPr/>
              </p:nvCxnSpPr>
              <p:spPr>
                <a:xfrm>
                  <a:off x="1780597" y="4696343"/>
                  <a:ext cx="5326380"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64" name="Rectangle 163">
                  <a:extLst>
                    <a:ext uri="{FF2B5EF4-FFF2-40B4-BE49-F238E27FC236}">
                      <a16:creationId xmlns:a16="http://schemas.microsoft.com/office/drawing/2014/main" id="{A1A73296-8F60-3797-8928-DB8E703C5FE5}"/>
                    </a:ext>
                  </a:extLst>
                </p:cNvPr>
                <p:cNvSpPr/>
                <p:nvPr/>
              </p:nvSpPr>
              <p:spPr>
                <a:xfrm>
                  <a:off x="2090750" y="4439445"/>
                  <a:ext cx="4709161" cy="487224"/>
                </a:xfrm>
                <a:prstGeom prst="rect">
                  <a:avLst/>
                </a:prstGeom>
                <a:solidFill>
                  <a:schemeClr val="accent1">
                    <a:lumMod val="20000"/>
                    <a:lumOff val="80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u="none" strike="noStrike" kern="1200" cap="none" spc="0" normalizeH="0" baseline="0" noProof="0" dirty="0">
                      <a:ln>
                        <a:noFill/>
                      </a:ln>
                      <a:solidFill>
                        <a:prstClr val="black"/>
                      </a:solidFill>
                      <a:effectLst/>
                      <a:uLnTx/>
                      <a:uFillTx/>
                      <a:latin typeface="+mj-lt"/>
                      <a:ea typeface="Cambria" panose="02040503050406030204" pitchFamily="18" charset="0"/>
                      <a:cs typeface="+mn-cs"/>
                    </a:rPr>
                    <a:t>Row 4</a:t>
                  </a:r>
                </a:p>
              </p:txBody>
            </p:sp>
          </p:grpSp>
        </p:grpSp>
      </p:grpSp>
      <p:grpSp>
        <p:nvGrpSpPr>
          <p:cNvPr id="169" name="Group 168">
            <a:extLst>
              <a:ext uri="{FF2B5EF4-FFF2-40B4-BE49-F238E27FC236}">
                <a16:creationId xmlns:a16="http://schemas.microsoft.com/office/drawing/2014/main" id="{F256240D-6ACF-DB83-0C7B-4683C9942B94}"/>
              </a:ext>
            </a:extLst>
          </p:cNvPr>
          <p:cNvGrpSpPr/>
          <p:nvPr/>
        </p:nvGrpSpPr>
        <p:grpSpPr>
          <a:xfrm>
            <a:off x="1908810" y="4042664"/>
            <a:ext cx="5326380" cy="852013"/>
            <a:chOff x="1760826" y="2065398"/>
            <a:chExt cx="5326380" cy="707331"/>
          </a:xfrm>
        </p:grpSpPr>
        <p:grpSp>
          <p:nvGrpSpPr>
            <p:cNvPr id="177" name="Group 176">
              <a:extLst>
                <a:ext uri="{FF2B5EF4-FFF2-40B4-BE49-F238E27FC236}">
                  <a16:creationId xmlns:a16="http://schemas.microsoft.com/office/drawing/2014/main" id="{BBFC458D-C987-A83A-6CC6-BFB5266FAD0E}"/>
                </a:ext>
              </a:extLst>
            </p:cNvPr>
            <p:cNvGrpSpPr/>
            <p:nvPr/>
          </p:nvGrpSpPr>
          <p:grpSpPr>
            <a:xfrm>
              <a:off x="1760826" y="2065398"/>
              <a:ext cx="5326380" cy="344637"/>
              <a:chOff x="1780597" y="4439444"/>
              <a:chExt cx="5326380" cy="487224"/>
            </a:xfrm>
          </p:grpSpPr>
          <p:cxnSp>
            <p:nvCxnSpPr>
              <p:cNvPr id="181" name="Straight Connector 180">
                <a:extLst>
                  <a:ext uri="{FF2B5EF4-FFF2-40B4-BE49-F238E27FC236}">
                    <a16:creationId xmlns:a16="http://schemas.microsoft.com/office/drawing/2014/main" id="{F4C9F13E-808C-61B3-87A0-51024E6D5302}"/>
                  </a:ext>
                </a:extLst>
              </p:cNvPr>
              <p:cNvCxnSpPr>
                <a:cxnSpLocks/>
              </p:cNvCxnSpPr>
              <p:nvPr/>
            </p:nvCxnSpPr>
            <p:spPr>
              <a:xfrm>
                <a:off x="1780597" y="4696343"/>
                <a:ext cx="5326380"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82" name="Rectangle 181">
                <a:extLst>
                  <a:ext uri="{FF2B5EF4-FFF2-40B4-BE49-F238E27FC236}">
                    <a16:creationId xmlns:a16="http://schemas.microsoft.com/office/drawing/2014/main" id="{7460883C-B976-E6C1-9223-9C1CADCCB15D}"/>
                  </a:ext>
                </a:extLst>
              </p:cNvPr>
              <p:cNvSpPr/>
              <p:nvPr/>
            </p:nvSpPr>
            <p:spPr>
              <a:xfrm>
                <a:off x="2090750" y="4439444"/>
                <a:ext cx="4709161" cy="487224"/>
              </a:xfrm>
              <a:prstGeom prst="rect">
                <a:avLst/>
              </a:prstGeom>
              <a:solidFill>
                <a:schemeClr val="accent1">
                  <a:lumMod val="20000"/>
                  <a:lumOff val="80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u="none" strike="noStrike" kern="1200" cap="none" spc="0" normalizeH="0" baseline="0" noProof="0" dirty="0">
                    <a:ln>
                      <a:noFill/>
                    </a:ln>
                    <a:solidFill>
                      <a:prstClr val="black"/>
                    </a:solidFill>
                    <a:effectLst/>
                    <a:uLnTx/>
                    <a:uFillTx/>
                    <a:latin typeface="+mj-lt"/>
                    <a:ea typeface="Cambria" panose="02040503050406030204" pitchFamily="18" charset="0"/>
                    <a:cs typeface="+mn-cs"/>
                  </a:rPr>
                  <a:t>Row 5</a:t>
                </a:r>
              </a:p>
            </p:txBody>
          </p:sp>
        </p:grpSp>
        <p:grpSp>
          <p:nvGrpSpPr>
            <p:cNvPr id="178" name="Group 177">
              <a:extLst>
                <a:ext uri="{FF2B5EF4-FFF2-40B4-BE49-F238E27FC236}">
                  <a16:creationId xmlns:a16="http://schemas.microsoft.com/office/drawing/2014/main" id="{80619BC9-F3E2-CDB7-0673-37A074D92DFA}"/>
                </a:ext>
              </a:extLst>
            </p:cNvPr>
            <p:cNvGrpSpPr/>
            <p:nvPr/>
          </p:nvGrpSpPr>
          <p:grpSpPr>
            <a:xfrm>
              <a:off x="1760826" y="2428092"/>
              <a:ext cx="5326380" cy="344637"/>
              <a:chOff x="1780597" y="4439442"/>
              <a:chExt cx="5326380" cy="487224"/>
            </a:xfrm>
          </p:grpSpPr>
          <p:cxnSp>
            <p:nvCxnSpPr>
              <p:cNvPr id="179" name="Straight Connector 178">
                <a:extLst>
                  <a:ext uri="{FF2B5EF4-FFF2-40B4-BE49-F238E27FC236}">
                    <a16:creationId xmlns:a16="http://schemas.microsoft.com/office/drawing/2014/main" id="{2530D03C-6E1B-D0D3-312E-BFCCD13531F4}"/>
                  </a:ext>
                </a:extLst>
              </p:cNvPr>
              <p:cNvCxnSpPr>
                <a:cxnSpLocks/>
              </p:cNvCxnSpPr>
              <p:nvPr/>
            </p:nvCxnSpPr>
            <p:spPr>
              <a:xfrm>
                <a:off x="1780597" y="4696343"/>
                <a:ext cx="5326380"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80" name="Rectangle 179">
                <a:extLst>
                  <a:ext uri="{FF2B5EF4-FFF2-40B4-BE49-F238E27FC236}">
                    <a16:creationId xmlns:a16="http://schemas.microsoft.com/office/drawing/2014/main" id="{1B3DFAC5-B529-02D1-BFB5-1C452D85E8B4}"/>
                  </a:ext>
                </a:extLst>
              </p:cNvPr>
              <p:cNvSpPr/>
              <p:nvPr/>
            </p:nvSpPr>
            <p:spPr>
              <a:xfrm>
                <a:off x="2090750" y="4439442"/>
                <a:ext cx="4709161" cy="487224"/>
              </a:xfrm>
              <a:prstGeom prst="rect">
                <a:avLst/>
              </a:prstGeom>
              <a:solidFill>
                <a:schemeClr val="accent1">
                  <a:lumMod val="20000"/>
                  <a:lumOff val="80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u="none" strike="noStrike" kern="1200" cap="none" spc="0" normalizeH="0" baseline="0" noProof="0" dirty="0">
                    <a:ln>
                      <a:noFill/>
                    </a:ln>
                    <a:solidFill>
                      <a:prstClr val="black"/>
                    </a:solidFill>
                    <a:effectLst/>
                    <a:uLnTx/>
                    <a:uFillTx/>
                    <a:latin typeface="+mj-lt"/>
                    <a:ea typeface="Cambria" panose="02040503050406030204" pitchFamily="18" charset="0"/>
                    <a:cs typeface="+mn-cs"/>
                  </a:rPr>
                  <a:t>Row 6</a:t>
                </a:r>
              </a:p>
            </p:txBody>
          </p:sp>
        </p:grpSp>
      </p:grpSp>
      <p:sp>
        <p:nvSpPr>
          <p:cNvPr id="98" name="Multiply 70">
            <a:extLst>
              <a:ext uri="{FF2B5EF4-FFF2-40B4-BE49-F238E27FC236}">
                <a16:creationId xmlns:a16="http://schemas.microsoft.com/office/drawing/2014/main" id="{14C5B294-34E2-A6CB-A17A-11F0197A2B7A}"/>
              </a:ext>
            </a:extLst>
          </p:cNvPr>
          <p:cNvSpPr/>
          <p:nvPr/>
        </p:nvSpPr>
        <p:spPr>
          <a:xfrm>
            <a:off x="6059208" y="2253470"/>
            <a:ext cx="520687" cy="520687"/>
          </a:xfrm>
          <a:prstGeom prst="mathMultiply">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u="none" strike="noStrike" kern="1200" cap="none" spc="0" normalizeH="0" baseline="0" noProof="0" dirty="0">
              <a:ln>
                <a:noFill/>
              </a:ln>
              <a:solidFill>
                <a:prstClr val="white"/>
              </a:solidFill>
              <a:effectLst/>
              <a:uLnTx/>
              <a:uFillTx/>
              <a:latin typeface="+mj-lt"/>
              <a:ea typeface="Cambria" panose="02040503050406030204" pitchFamily="18" charset="0"/>
              <a:cs typeface="+mn-cs"/>
            </a:endParaRPr>
          </a:p>
        </p:txBody>
      </p:sp>
      <p:sp>
        <p:nvSpPr>
          <p:cNvPr id="183" name="Multiply 70">
            <a:extLst>
              <a:ext uri="{FF2B5EF4-FFF2-40B4-BE49-F238E27FC236}">
                <a16:creationId xmlns:a16="http://schemas.microsoft.com/office/drawing/2014/main" id="{1EBED526-28D0-269E-FB0C-C3F44976CB63}"/>
              </a:ext>
            </a:extLst>
          </p:cNvPr>
          <p:cNvSpPr/>
          <p:nvPr/>
        </p:nvSpPr>
        <p:spPr>
          <a:xfrm>
            <a:off x="5538521" y="3544920"/>
            <a:ext cx="520687" cy="520687"/>
          </a:xfrm>
          <a:prstGeom prst="mathMultiply">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u="none" strike="noStrike" kern="1200" cap="none" spc="0" normalizeH="0" baseline="0" noProof="0" dirty="0">
              <a:ln>
                <a:noFill/>
              </a:ln>
              <a:solidFill>
                <a:prstClr val="white"/>
              </a:solidFill>
              <a:effectLst/>
              <a:uLnTx/>
              <a:uFillTx/>
              <a:latin typeface="+mj-lt"/>
              <a:ea typeface="Cambria" panose="02040503050406030204" pitchFamily="18" charset="0"/>
              <a:cs typeface="+mn-cs"/>
            </a:endParaRPr>
          </a:p>
        </p:txBody>
      </p:sp>
      <p:sp>
        <p:nvSpPr>
          <p:cNvPr id="184" name="Multiply 70">
            <a:extLst>
              <a:ext uri="{FF2B5EF4-FFF2-40B4-BE49-F238E27FC236}">
                <a16:creationId xmlns:a16="http://schemas.microsoft.com/office/drawing/2014/main" id="{6DDA84CC-28D3-B9D7-E9CA-B0044D4F8960}"/>
              </a:ext>
            </a:extLst>
          </p:cNvPr>
          <p:cNvSpPr/>
          <p:nvPr/>
        </p:nvSpPr>
        <p:spPr>
          <a:xfrm>
            <a:off x="2512221" y="2247904"/>
            <a:ext cx="520687" cy="520687"/>
          </a:xfrm>
          <a:prstGeom prst="mathMultiply">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u="none" strike="noStrike" kern="1200" cap="none" spc="0" normalizeH="0" baseline="0" noProof="0" dirty="0">
              <a:ln>
                <a:noFill/>
              </a:ln>
              <a:solidFill>
                <a:prstClr val="white"/>
              </a:solidFill>
              <a:effectLst/>
              <a:uLnTx/>
              <a:uFillTx/>
              <a:latin typeface="+mj-lt"/>
              <a:ea typeface="Cambria" panose="02040503050406030204" pitchFamily="18" charset="0"/>
              <a:cs typeface="+mn-cs"/>
            </a:endParaRPr>
          </a:p>
        </p:txBody>
      </p:sp>
      <p:sp>
        <p:nvSpPr>
          <p:cNvPr id="5" name="Rectangle 4">
            <a:extLst>
              <a:ext uri="{FF2B5EF4-FFF2-40B4-BE49-F238E27FC236}">
                <a16:creationId xmlns:a16="http://schemas.microsoft.com/office/drawing/2014/main" id="{45805E6A-3F93-B918-8656-B338FF9CC534}"/>
              </a:ext>
            </a:extLst>
          </p:cNvPr>
          <p:cNvSpPr/>
          <p:nvPr/>
        </p:nvSpPr>
        <p:spPr>
          <a:xfrm>
            <a:off x="2217419" y="2297107"/>
            <a:ext cx="4709161" cy="415131"/>
          </a:xfrm>
          <a:prstGeom prst="rect">
            <a:avLst/>
          </a:prstGeom>
          <a:solidFill>
            <a:schemeClr val="accent2"/>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b="1" u="none" strike="noStrike" kern="1200" cap="none" spc="0" normalizeH="0" baseline="0" noProof="0" dirty="0">
                <a:ln>
                  <a:noFill/>
                </a:ln>
                <a:solidFill>
                  <a:schemeClr val="bg1"/>
                </a:solidFill>
                <a:effectLst/>
                <a:uLnTx/>
                <a:uFillTx/>
                <a:latin typeface="+mj-lt"/>
                <a:ea typeface="Cambria" panose="02040503050406030204" pitchFamily="18" charset="0"/>
                <a:cs typeface="+mn-cs"/>
              </a:rPr>
              <a:t>Retention-Weak Row</a:t>
            </a:r>
          </a:p>
        </p:txBody>
      </p:sp>
      <p:sp>
        <p:nvSpPr>
          <p:cNvPr id="6" name="Rectangle 5">
            <a:extLst>
              <a:ext uri="{FF2B5EF4-FFF2-40B4-BE49-F238E27FC236}">
                <a16:creationId xmlns:a16="http://schemas.microsoft.com/office/drawing/2014/main" id="{525B29C9-332E-2F45-2C69-6D96279A2502}"/>
              </a:ext>
            </a:extLst>
          </p:cNvPr>
          <p:cNvSpPr/>
          <p:nvPr/>
        </p:nvSpPr>
        <p:spPr>
          <a:xfrm>
            <a:off x="2215876" y="3619452"/>
            <a:ext cx="4709161" cy="415131"/>
          </a:xfrm>
          <a:prstGeom prst="rect">
            <a:avLst/>
          </a:prstGeom>
          <a:solidFill>
            <a:schemeClr val="accent2"/>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b="1" u="none" strike="noStrike" kern="1200" cap="none" spc="0" normalizeH="0" baseline="0" noProof="0" dirty="0">
                <a:ln>
                  <a:noFill/>
                </a:ln>
                <a:solidFill>
                  <a:schemeClr val="bg1"/>
                </a:solidFill>
                <a:effectLst/>
                <a:uLnTx/>
                <a:uFillTx/>
                <a:latin typeface="+mj-lt"/>
                <a:ea typeface="Cambria" panose="02040503050406030204" pitchFamily="18" charset="0"/>
                <a:cs typeface="+mn-cs"/>
              </a:rPr>
              <a:t>Retention-Weak Row</a:t>
            </a:r>
          </a:p>
        </p:txBody>
      </p:sp>
      <p:sp>
        <p:nvSpPr>
          <p:cNvPr id="7" name="TextBox 6">
            <a:extLst>
              <a:ext uri="{FF2B5EF4-FFF2-40B4-BE49-F238E27FC236}">
                <a16:creationId xmlns:a16="http://schemas.microsoft.com/office/drawing/2014/main" id="{A42DF56D-C05C-0A33-4A99-ABD4A629C6D2}"/>
              </a:ext>
            </a:extLst>
          </p:cNvPr>
          <p:cNvSpPr txBox="1"/>
          <p:nvPr/>
        </p:nvSpPr>
        <p:spPr>
          <a:xfrm>
            <a:off x="7447266" y="2817660"/>
            <a:ext cx="1612669" cy="707886"/>
          </a:xfrm>
          <a:prstGeom prst="rect">
            <a:avLst/>
          </a:prstGeom>
          <a:noFill/>
        </p:spPr>
        <p:txBody>
          <a:bodyPr wrap="square" rtlCol="0">
            <a:spAutoFit/>
          </a:bodyPr>
          <a:lstStyle/>
          <a:p>
            <a:pPr algn="ctr"/>
            <a:r>
              <a:rPr lang="en-US" sz="2000" b="1" dirty="0">
                <a:solidFill>
                  <a:schemeClr val="accent2"/>
                </a:solidFill>
              </a:rPr>
              <a:t>Frequently</a:t>
            </a:r>
            <a:br>
              <a:rPr lang="en-US" sz="2000" b="1" dirty="0">
                <a:solidFill>
                  <a:schemeClr val="accent2"/>
                </a:solidFill>
              </a:rPr>
            </a:br>
            <a:r>
              <a:rPr lang="en-US" sz="2000" b="1" dirty="0">
                <a:solidFill>
                  <a:schemeClr val="accent2"/>
                </a:solidFill>
              </a:rPr>
              <a:t>Refreshed</a:t>
            </a:r>
          </a:p>
        </p:txBody>
      </p:sp>
      <p:cxnSp>
        <p:nvCxnSpPr>
          <p:cNvPr id="16" name="Elbow Connector 15">
            <a:extLst>
              <a:ext uri="{FF2B5EF4-FFF2-40B4-BE49-F238E27FC236}">
                <a16:creationId xmlns:a16="http://schemas.microsoft.com/office/drawing/2014/main" id="{BD500226-C7EE-0AEE-6CBE-D796D4447E33}"/>
              </a:ext>
            </a:extLst>
          </p:cNvPr>
          <p:cNvCxnSpPr>
            <a:cxnSpLocks/>
            <a:endCxn id="7" idx="0"/>
          </p:cNvCxnSpPr>
          <p:nvPr/>
        </p:nvCxnSpPr>
        <p:spPr>
          <a:xfrm>
            <a:off x="6926580" y="2504673"/>
            <a:ext cx="1327021" cy="312987"/>
          </a:xfrm>
          <a:prstGeom prst="bentConnector2">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18" name="Elbow Connector 17">
            <a:extLst>
              <a:ext uri="{FF2B5EF4-FFF2-40B4-BE49-F238E27FC236}">
                <a16:creationId xmlns:a16="http://schemas.microsoft.com/office/drawing/2014/main" id="{7FC29183-DF3C-9C86-3F68-89380A95AE6B}"/>
              </a:ext>
            </a:extLst>
          </p:cNvPr>
          <p:cNvCxnSpPr>
            <a:cxnSpLocks/>
            <a:stCxn id="6" idx="3"/>
            <a:endCxn id="7" idx="2"/>
          </p:cNvCxnSpPr>
          <p:nvPr/>
        </p:nvCxnSpPr>
        <p:spPr>
          <a:xfrm flipV="1">
            <a:off x="6925037" y="3525546"/>
            <a:ext cx="1328564" cy="301472"/>
          </a:xfrm>
          <a:prstGeom prst="bentConnector2">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39" name="TextBox 38">
            <a:extLst>
              <a:ext uri="{FF2B5EF4-FFF2-40B4-BE49-F238E27FC236}">
                <a16:creationId xmlns:a16="http://schemas.microsoft.com/office/drawing/2014/main" id="{10DEB275-CB2A-FD6F-C592-7FBA3C010F83}"/>
              </a:ext>
            </a:extLst>
          </p:cNvPr>
          <p:cNvSpPr txBox="1"/>
          <p:nvPr/>
        </p:nvSpPr>
        <p:spPr>
          <a:xfrm>
            <a:off x="-77080" y="3979437"/>
            <a:ext cx="1612669" cy="1015663"/>
          </a:xfrm>
          <a:prstGeom prst="rect">
            <a:avLst/>
          </a:prstGeom>
          <a:noFill/>
        </p:spPr>
        <p:txBody>
          <a:bodyPr wrap="square" rtlCol="0">
            <a:spAutoFit/>
          </a:bodyPr>
          <a:lstStyle/>
          <a:p>
            <a:pPr algn="ctr"/>
            <a:r>
              <a:rPr lang="en-US" sz="2000" b="1" dirty="0">
                <a:solidFill>
                  <a:schemeClr val="accent1"/>
                </a:solidFill>
              </a:rPr>
              <a:t>Less</a:t>
            </a:r>
          </a:p>
          <a:p>
            <a:pPr algn="ctr"/>
            <a:r>
              <a:rPr lang="en-US" sz="2000" b="1" dirty="0">
                <a:solidFill>
                  <a:schemeClr val="accent1"/>
                </a:solidFill>
              </a:rPr>
              <a:t>Frequently</a:t>
            </a:r>
            <a:br>
              <a:rPr lang="en-US" sz="2000" b="1" dirty="0">
                <a:solidFill>
                  <a:schemeClr val="accent1"/>
                </a:solidFill>
              </a:rPr>
            </a:br>
            <a:r>
              <a:rPr lang="en-US" sz="2000" b="1" dirty="0">
                <a:solidFill>
                  <a:schemeClr val="accent1"/>
                </a:solidFill>
              </a:rPr>
              <a:t>Refreshed</a:t>
            </a:r>
          </a:p>
        </p:txBody>
      </p:sp>
      <p:sp>
        <p:nvSpPr>
          <p:cNvPr id="40" name="Left Brace 39">
            <a:extLst>
              <a:ext uri="{FF2B5EF4-FFF2-40B4-BE49-F238E27FC236}">
                <a16:creationId xmlns:a16="http://schemas.microsoft.com/office/drawing/2014/main" id="{1B27B5F2-741D-D84F-7D71-D17F461673E5}"/>
              </a:ext>
            </a:extLst>
          </p:cNvPr>
          <p:cNvSpPr/>
          <p:nvPr/>
        </p:nvSpPr>
        <p:spPr>
          <a:xfrm>
            <a:off x="1412088" y="4065607"/>
            <a:ext cx="482135" cy="829070"/>
          </a:xfrm>
          <a:prstGeom prst="leftBrace">
            <a:avLst>
              <a:gd name="adj1" fmla="val 32617"/>
              <a:gd name="adj2" fmla="val 50000"/>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1" name="TextBox 40">
            <a:extLst>
              <a:ext uri="{FF2B5EF4-FFF2-40B4-BE49-F238E27FC236}">
                <a16:creationId xmlns:a16="http://schemas.microsoft.com/office/drawing/2014/main" id="{C22905FA-66C7-4003-79C2-7DFEF480389D}"/>
              </a:ext>
            </a:extLst>
          </p:cNvPr>
          <p:cNvSpPr txBox="1"/>
          <p:nvPr/>
        </p:nvSpPr>
        <p:spPr>
          <a:xfrm>
            <a:off x="-73277" y="2660075"/>
            <a:ext cx="1612669" cy="1015663"/>
          </a:xfrm>
          <a:prstGeom prst="rect">
            <a:avLst/>
          </a:prstGeom>
          <a:noFill/>
        </p:spPr>
        <p:txBody>
          <a:bodyPr wrap="square" rtlCol="0">
            <a:spAutoFit/>
          </a:bodyPr>
          <a:lstStyle/>
          <a:p>
            <a:pPr algn="ctr"/>
            <a:r>
              <a:rPr lang="en-US" sz="2000" b="1" dirty="0">
                <a:solidFill>
                  <a:schemeClr val="accent1"/>
                </a:solidFill>
              </a:rPr>
              <a:t>Less</a:t>
            </a:r>
          </a:p>
          <a:p>
            <a:pPr algn="ctr"/>
            <a:r>
              <a:rPr lang="en-US" sz="2000" b="1" dirty="0">
                <a:solidFill>
                  <a:schemeClr val="accent1"/>
                </a:solidFill>
              </a:rPr>
              <a:t>Frequently</a:t>
            </a:r>
            <a:br>
              <a:rPr lang="en-US" sz="2000" b="1" dirty="0">
                <a:solidFill>
                  <a:schemeClr val="accent1"/>
                </a:solidFill>
              </a:rPr>
            </a:br>
            <a:r>
              <a:rPr lang="en-US" sz="2000" b="1" dirty="0">
                <a:solidFill>
                  <a:schemeClr val="accent1"/>
                </a:solidFill>
              </a:rPr>
              <a:t>Refreshed</a:t>
            </a:r>
          </a:p>
        </p:txBody>
      </p:sp>
      <p:sp>
        <p:nvSpPr>
          <p:cNvPr id="4" name="Left Brace 3">
            <a:extLst>
              <a:ext uri="{FF2B5EF4-FFF2-40B4-BE49-F238E27FC236}">
                <a16:creationId xmlns:a16="http://schemas.microsoft.com/office/drawing/2014/main" id="{AE616283-AB4B-CF5F-B34D-D16D9DE1C879}"/>
              </a:ext>
            </a:extLst>
          </p:cNvPr>
          <p:cNvSpPr/>
          <p:nvPr/>
        </p:nvSpPr>
        <p:spPr>
          <a:xfrm>
            <a:off x="1412088" y="2701698"/>
            <a:ext cx="482135" cy="829070"/>
          </a:xfrm>
          <a:prstGeom prst="leftBrace">
            <a:avLst>
              <a:gd name="adj1" fmla="val 32617"/>
              <a:gd name="adj2" fmla="val 50000"/>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637405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childTnLst>
                                </p:cTn>
                              </p:par>
                              <p:par>
                                <p:cTn id="21" presetID="10" presetClass="entr" presetSubtype="0" fill="hold" grpId="0" nodeType="withEffect">
                                  <p:stCondLst>
                                    <p:cond delay="0"/>
                                  </p:stCondLst>
                                  <p:childTnLst>
                                    <p:set>
                                      <p:cBhvr>
                                        <p:cTn id="22" dur="1" fill="hold">
                                          <p:stCondLst>
                                            <p:cond delay="0"/>
                                          </p:stCondLst>
                                        </p:cTn>
                                        <p:tgtEl>
                                          <p:spTgt spid="98"/>
                                        </p:tgtEl>
                                        <p:attrNameLst>
                                          <p:attrName>style.visibility</p:attrName>
                                        </p:attrNameLst>
                                      </p:cBhvr>
                                      <p:to>
                                        <p:strVal val="visible"/>
                                      </p:to>
                                    </p:set>
                                    <p:animEffect transition="in" filter="fade">
                                      <p:cBhvr>
                                        <p:cTn id="23" dur="250"/>
                                        <p:tgtEl>
                                          <p:spTgt spid="98"/>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83"/>
                                        </p:tgtEl>
                                        <p:attrNameLst>
                                          <p:attrName>style.visibility</p:attrName>
                                        </p:attrNameLst>
                                      </p:cBhvr>
                                      <p:to>
                                        <p:strVal val="visible"/>
                                      </p:to>
                                    </p:set>
                                    <p:animEffect transition="in" filter="fade">
                                      <p:cBhvr>
                                        <p:cTn id="26" dur="250"/>
                                        <p:tgtEl>
                                          <p:spTgt spid="183"/>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84"/>
                                        </p:tgtEl>
                                        <p:attrNameLst>
                                          <p:attrName>style.visibility</p:attrName>
                                        </p:attrNameLst>
                                      </p:cBhvr>
                                      <p:to>
                                        <p:strVal val="visible"/>
                                      </p:to>
                                    </p:set>
                                    <p:animEffect transition="in" filter="fade">
                                      <p:cBhvr>
                                        <p:cTn id="29" dur="250"/>
                                        <p:tgtEl>
                                          <p:spTgt spid="184"/>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left)">
                                      <p:cBhvr>
                                        <p:cTn id="32" dur="500"/>
                                        <p:tgtEl>
                                          <p:spTgt spid="5"/>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wipe(left)">
                                      <p:cBhvr>
                                        <p:cTn id="35" dur="500"/>
                                        <p:tgtEl>
                                          <p:spTgt spid="6"/>
                                        </p:tgtEl>
                                      </p:cBhvr>
                                    </p:animEffect>
                                  </p:childTnLst>
                                </p:cTn>
                              </p:par>
                            </p:childTnLst>
                          </p:cTn>
                        </p:par>
                        <p:par>
                          <p:cTn id="36" fill="hold">
                            <p:stCondLst>
                              <p:cond delay="500"/>
                            </p:stCondLst>
                            <p:childTnLst>
                              <p:par>
                                <p:cTn id="37" presetID="1" presetClass="entr" presetSubtype="0" fill="hold" nodeType="afterEffect">
                                  <p:stCondLst>
                                    <p:cond delay="0"/>
                                  </p:stCondLst>
                                  <p:childTnLst>
                                    <p:set>
                                      <p:cBhvr>
                                        <p:cTn id="38" dur="1" fill="hold">
                                          <p:stCondLst>
                                            <p:cond delay="0"/>
                                          </p:stCondLst>
                                        </p:cTn>
                                        <p:tgtEl>
                                          <p:spTgt spid="16"/>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7"/>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8"/>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41"/>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40"/>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14" grpId="0" animBg="1"/>
      <p:bldP spid="43" grpId="0"/>
      <p:bldP spid="98" grpId="0" animBg="1"/>
      <p:bldP spid="183" grpId="0" animBg="1"/>
      <p:bldP spid="184" grpId="0" animBg="1"/>
      <p:bldP spid="5" grpId="0" animBg="1"/>
      <p:bldP spid="6" grpId="0" animBg="1"/>
      <p:bldP spid="7" grpId="0"/>
      <p:bldP spid="39" grpId="0"/>
      <p:bldP spid="40" grpId="0" animBg="1"/>
      <p:bldP spid="41" grpId="0"/>
      <p:bldP spid="4"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5373DD-A24F-46A9-4A2B-695F5971FA1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669B8B7-A3A9-84D0-9F64-4EAB2E396976}"/>
              </a:ext>
            </a:extLst>
          </p:cNvPr>
          <p:cNvSpPr>
            <a:spLocks noGrp="1"/>
          </p:cNvSpPr>
          <p:nvPr>
            <p:ph type="title"/>
          </p:nvPr>
        </p:nvSpPr>
        <p:spPr/>
        <p:txBody>
          <a:bodyPr/>
          <a:lstStyle/>
          <a:p>
            <a:r>
              <a:rPr lang="en-US" sz="2800" dirty="0"/>
              <a:t>Implications on Retention-Aware Refresh Mechanisms</a:t>
            </a:r>
          </a:p>
        </p:txBody>
      </p:sp>
      <p:sp>
        <p:nvSpPr>
          <p:cNvPr id="3" name="Content Placeholder 2">
            <a:extLst>
              <a:ext uri="{FF2B5EF4-FFF2-40B4-BE49-F238E27FC236}">
                <a16:creationId xmlns:a16="http://schemas.microsoft.com/office/drawing/2014/main" id="{C13F5FEB-6CBD-75AE-A564-0A802B46FC6B}"/>
              </a:ext>
            </a:extLst>
          </p:cNvPr>
          <p:cNvSpPr>
            <a:spLocks noGrp="1"/>
          </p:cNvSpPr>
          <p:nvPr>
            <p:ph idx="1"/>
          </p:nvPr>
        </p:nvSpPr>
        <p:spPr>
          <a:xfrm>
            <a:off x="0" y="770470"/>
            <a:ext cx="9143999" cy="350564"/>
          </a:xfrm>
        </p:spPr>
        <p:txBody>
          <a:bodyPr/>
          <a:lstStyle/>
          <a:p>
            <a:r>
              <a:rPr lang="en-US" dirty="0"/>
              <a:t>However, in the presence of </a:t>
            </a:r>
            <a:r>
              <a:rPr lang="en-US" b="1" dirty="0" err="1">
                <a:solidFill>
                  <a:srgbClr val="32A5BA"/>
                </a:solidFill>
              </a:rPr>
              <a:t>ColumnDisturb</a:t>
            </a:r>
            <a:r>
              <a:rPr lang="en-US" dirty="0"/>
              <a:t>, </a:t>
            </a:r>
          </a:p>
        </p:txBody>
      </p:sp>
      <p:sp>
        <p:nvSpPr>
          <p:cNvPr id="14" name="Rounded Rectangle 4">
            <a:extLst>
              <a:ext uri="{FF2B5EF4-FFF2-40B4-BE49-F238E27FC236}">
                <a16:creationId xmlns:a16="http://schemas.microsoft.com/office/drawing/2014/main" id="{7E698A2A-297E-4B7E-0915-D49E5880D3DA}"/>
              </a:ext>
            </a:extLst>
          </p:cNvPr>
          <p:cNvSpPr/>
          <p:nvPr/>
        </p:nvSpPr>
        <p:spPr>
          <a:xfrm>
            <a:off x="1542997" y="1809423"/>
            <a:ext cx="5904269" cy="3271863"/>
          </a:xfrm>
          <a:prstGeom prst="roundRect">
            <a:avLst/>
          </a:prstGeom>
          <a:solidFill>
            <a:schemeClr val="bg1">
              <a:lumMod val="9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mj-lt"/>
              <a:ea typeface="+mn-ea"/>
              <a:cs typeface="+mn-cs"/>
            </a:endParaRPr>
          </a:p>
        </p:txBody>
      </p:sp>
      <p:sp>
        <p:nvSpPr>
          <p:cNvPr id="43" name="Rectangle 42">
            <a:extLst>
              <a:ext uri="{FF2B5EF4-FFF2-40B4-BE49-F238E27FC236}">
                <a16:creationId xmlns:a16="http://schemas.microsoft.com/office/drawing/2014/main" id="{1C046936-A751-C4A0-78F1-AD81A31B09A0}"/>
              </a:ext>
            </a:extLst>
          </p:cNvPr>
          <p:cNvSpPr/>
          <p:nvPr/>
        </p:nvSpPr>
        <p:spPr>
          <a:xfrm>
            <a:off x="2218962" y="1809424"/>
            <a:ext cx="4709161" cy="461665"/>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u="none" strike="noStrike" kern="1200" cap="none" spc="0" normalizeH="0" baseline="0" noProof="0" dirty="0">
                <a:ln>
                  <a:noFill/>
                </a:ln>
                <a:solidFill>
                  <a:prstClr val="black"/>
                </a:solidFill>
                <a:effectLst/>
                <a:uLnTx/>
                <a:uFillTx/>
                <a:latin typeface="+mj-lt"/>
                <a:ea typeface="Cambria" panose="02040503050406030204" pitchFamily="18" charset="0"/>
                <a:cs typeface="+mn-cs"/>
              </a:rPr>
              <a:t>DRAM Bank</a:t>
            </a:r>
          </a:p>
        </p:txBody>
      </p:sp>
      <p:grpSp>
        <p:nvGrpSpPr>
          <p:cNvPr id="167" name="Group 166">
            <a:extLst>
              <a:ext uri="{FF2B5EF4-FFF2-40B4-BE49-F238E27FC236}">
                <a16:creationId xmlns:a16="http://schemas.microsoft.com/office/drawing/2014/main" id="{EA648012-5A6C-F4A1-0E2A-1B0347363C81}"/>
              </a:ext>
            </a:extLst>
          </p:cNvPr>
          <p:cNvGrpSpPr/>
          <p:nvPr/>
        </p:nvGrpSpPr>
        <p:grpSpPr>
          <a:xfrm>
            <a:off x="1908810" y="2286567"/>
            <a:ext cx="5326380" cy="1733353"/>
            <a:chOff x="1760826" y="2065398"/>
            <a:chExt cx="5326380" cy="1439009"/>
          </a:xfrm>
        </p:grpSpPr>
        <p:grpSp>
          <p:nvGrpSpPr>
            <p:cNvPr id="159" name="Group 158">
              <a:extLst>
                <a:ext uri="{FF2B5EF4-FFF2-40B4-BE49-F238E27FC236}">
                  <a16:creationId xmlns:a16="http://schemas.microsoft.com/office/drawing/2014/main" id="{CC67F217-3943-0DE6-82EF-EE0FD0962554}"/>
                </a:ext>
              </a:extLst>
            </p:cNvPr>
            <p:cNvGrpSpPr/>
            <p:nvPr/>
          </p:nvGrpSpPr>
          <p:grpSpPr>
            <a:xfrm>
              <a:off x="1760826" y="2065398"/>
              <a:ext cx="5326380" cy="707331"/>
              <a:chOff x="1760826" y="2065398"/>
              <a:chExt cx="5326380" cy="707331"/>
            </a:xfrm>
          </p:grpSpPr>
          <p:grpSp>
            <p:nvGrpSpPr>
              <p:cNvPr id="155" name="Group 154">
                <a:extLst>
                  <a:ext uri="{FF2B5EF4-FFF2-40B4-BE49-F238E27FC236}">
                    <a16:creationId xmlns:a16="http://schemas.microsoft.com/office/drawing/2014/main" id="{A6ABB7BE-6D18-B25A-426C-80DB91737230}"/>
                  </a:ext>
                </a:extLst>
              </p:cNvPr>
              <p:cNvGrpSpPr/>
              <p:nvPr/>
            </p:nvGrpSpPr>
            <p:grpSpPr>
              <a:xfrm>
                <a:off x="1760826" y="2065398"/>
                <a:ext cx="5326380" cy="344637"/>
                <a:chOff x="1780597" y="4439445"/>
                <a:chExt cx="5326380" cy="487224"/>
              </a:xfrm>
            </p:grpSpPr>
            <p:cxnSp>
              <p:nvCxnSpPr>
                <p:cNvPr id="87" name="Straight Connector 86">
                  <a:extLst>
                    <a:ext uri="{FF2B5EF4-FFF2-40B4-BE49-F238E27FC236}">
                      <a16:creationId xmlns:a16="http://schemas.microsoft.com/office/drawing/2014/main" id="{92A30665-BB84-1F3B-4934-F4FF8859E6AC}"/>
                    </a:ext>
                  </a:extLst>
                </p:cNvPr>
                <p:cNvCxnSpPr>
                  <a:cxnSpLocks/>
                </p:cNvCxnSpPr>
                <p:nvPr/>
              </p:nvCxnSpPr>
              <p:spPr>
                <a:xfrm>
                  <a:off x="1780597" y="4696343"/>
                  <a:ext cx="5326380"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12" name="Rectangle 111">
                  <a:extLst>
                    <a:ext uri="{FF2B5EF4-FFF2-40B4-BE49-F238E27FC236}">
                      <a16:creationId xmlns:a16="http://schemas.microsoft.com/office/drawing/2014/main" id="{5279F5A0-174A-70CB-4F58-16477D85637A}"/>
                    </a:ext>
                  </a:extLst>
                </p:cNvPr>
                <p:cNvSpPr/>
                <p:nvPr/>
              </p:nvSpPr>
              <p:spPr>
                <a:xfrm>
                  <a:off x="2090750" y="4439445"/>
                  <a:ext cx="4709161" cy="487224"/>
                </a:xfrm>
                <a:prstGeom prst="rect">
                  <a:avLst/>
                </a:prstGeom>
                <a:solidFill>
                  <a:schemeClr val="accent1">
                    <a:lumMod val="20000"/>
                    <a:lumOff val="80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u="none" strike="noStrike" kern="1200" cap="none" spc="0" normalizeH="0" baseline="0" noProof="0" dirty="0">
                      <a:ln>
                        <a:noFill/>
                      </a:ln>
                      <a:solidFill>
                        <a:prstClr val="black"/>
                      </a:solidFill>
                      <a:effectLst/>
                      <a:uLnTx/>
                      <a:uFillTx/>
                      <a:latin typeface="+mj-lt"/>
                      <a:ea typeface="Cambria" panose="02040503050406030204" pitchFamily="18" charset="0"/>
                      <a:cs typeface="+mn-cs"/>
                    </a:rPr>
                    <a:t>Row 1</a:t>
                  </a:r>
                </a:p>
              </p:txBody>
            </p:sp>
          </p:grpSp>
          <p:grpSp>
            <p:nvGrpSpPr>
              <p:cNvPr id="156" name="Group 155">
                <a:extLst>
                  <a:ext uri="{FF2B5EF4-FFF2-40B4-BE49-F238E27FC236}">
                    <a16:creationId xmlns:a16="http://schemas.microsoft.com/office/drawing/2014/main" id="{14FA9BB3-FB7A-34F7-8AB9-055B0BC831DE}"/>
                  </a:ext>
                </a:extLst>
              </p:cNvPr>
              <p:cNvGrpSpPr/>
              <p:nvPr/>
            </p:nvGrpSpPr>
            <p:grpSpPr>
              <a:xfrm>
                <a:off x="1760826" y="2428092"/>
                <a:ext cx="5326380" cy="344637"/>
                <a:chOff x="1780597" y="4439445"/>
                <a:chExt cx="5326380" cy="487224"/>
              </a:xfrm>
            </p:grpSpPr>
            <p:cxnSp>
              <p:nvCxnSpPr>
                <p:cNvPr id="157" name="Straight Connector 156">
                  <a:extLst>
                    <a:ext uri="{FF2B5EF4-FFF2-40B4-BE49-F238E27FC236}">
                      <a16:creationId xmlns:a16="http://schemas.microsoft.com/office/drawing/2014/main" id="{FA9F56EA-8E2F-D148-280A-D4F7416F6E5F}"/>
                    </a:ext>
                  </a:extLst>
                </p:cNvPr>
                <p:cNvCxnSpPr>
                  <a:cxnSpLocks/>
                </p:cNvCxnSpPr>
                <p:nvPr/>
              </p:nvCxnSpPr>
              <p:spPr>
                <a:xfrm>
                  <a:off x="1780597" y="4696343"/>
                  <a:ext cx="5326380"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58" name="Rectangle 157">
                  <a:extLst>
                    <a:ext uri="{FF2B5EF4-FFF2-40B4-BE49-F238E27FC236}">
                      <a16:creationId xmlns:a16="http://schemas.microsoft.com/office/drawing/2014/main" id="{B21B19AA-25CF-85DA-E858-DCD4DD9CD258}"/>
                    </a:ext>
                  </a:extLst>
                </p:cNvPr>
                <p:cNvSpPr/>
                <p:nvPr/>
              </p:nvSpPr>
              <p:spPr>
                <a:xfrm>
                  <a:off x="2090750" y="4439445"/>
                  <a:ext cx="4709161" cy="487224"/>
                </a:xfrm>
                <a:prstGeom prst="rect">
                  <a:avLst/>
                </a:prstGeom>
                <a:solidFill>
                  <a:schemeClr val="accent1">
                    <a:lumMod val="20000"/>
                    <a:lumOff val="80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u="none" strike="noStrike" kern="1200" cap="none" spc="0" normalizeH="0" baseline="0" noProof="0" dirty="0">
                      <a:ln>
                        <a:noFill/>
                      </a:ln>
                      <a:solidFill>
                        <a:prstClr val="black"/>
                      </a:solidFill>
                      <a:effectLst/>
                      <a:uLnTx/>
                      <a:uFillTx/>
                      <a:latin typeface="+mj-lt"/>
                      <a:ea typeface="Cambria" panose="02040503050406030204" pitchFamily="18" charset="0"/>
                      <a:cs typeface="+mn-cs"/>
                    </a:rPr>
                    <a:t>Row 2</a:t>
                  </a:r>
                </a:p>
              </p:txBody>
            </p:sp>
          </p:grpSp>
        </p:grpSp>
        <p:grpSp>
          <p:nvGrpSpPr>
            <p:cNvPr id="160" name="Group 159">
              <a:extLst>
                <a:ext uri="{FF2B5EF4-FFF2-40B4-BE49-F238E27FC236}">
                  <a16:creationId xmlns:a16="http://schemas.microsoft.com/office/drawing/2014/main" id="{3B6E5E14-CFAB-E994-B346-EBC7242C55C5}"/>
                </a:ext>
              </a:extLst>
            </p:cNvPr>
            <p:cNvGrpSpPr/>
            <p:nvPr/>
          </p:nvGrpSpPr>
          <p:grpSpPr>
            <a:xfrm>
              <a:off x="1760826" y="2797076"/>
              <a:ext cx="5326380" cy="707331"/>
              <a:chOff x="1760826" y="2065398"/>
              <a:chExt cx="5326380" cy="707331"/>
            </a:xfrm>
          </p:grpSpPr>
          <p:grpSp>
            <p:nvGrpSpPr>
              <p:cNvPr id="161" name="Group 160">
                <a:extLst>
                  <a:ext uri="{FF2B5EF4-FFF2-40B4-BE49-F238E27FC236}">
                    <a16:creationId xmlns:a16="http://schemas.microsoft.com/office/drawing/2014/main" id="{947CF8AC-B0A7-4885-60BC-B8618A0F1D9F}"/>
                  </a:ext>
                </a:extLst>
              </p:cNvPr>
              <p:cNvGrpSpPr/>
              <p:nvPr/>
            </p:nvGrpSpPr>
            <p:grpSpPr>
              <a:xfrm>
                <a:off x="1760826" y="2065398"/>
                <a:ext cx="5326380" cy="344637"/>
                <a:chOff x="1780597" y="4439444"/>
                <a:chExt cx="5326380" cy="487224"/>
              </a:xfrm>
            </p:grpSpPr>
            <p:cxnSp>
              <p:nvCxnSpPr>
                <p:cNvPr id="165" name="Straight Connector 164">
                  <a:extLst>
                    <a:ext uri="{FF2B5EF4-FFF2-40B4-BE49-F238E27FC236}">
                      <a16:creationId xmlns:a16="http://schemas.microsoft.com/office/drawing/2014/main" id="{8899648B-C77A-CFC0-EA28-088A4B750BDE}"/>
                    </a:ext>
                  </a:extLst>
                </p:cNvPr>
                <p:cNvCxnSpPr>
                  <a:cxnSpLocks/>
                </p:cNvCxnSpPr>
                <p:nvPr/>
              </p:nvCxnSpPr>
              <p:spPr>
                <a:xfrm>
                  <a:off x="1780597" y="4696343"/>
                  <a:ext cx="5326380"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66" name="Rectangle 165">
                  <a:extLst>
                    <a:ext uri="{FF2B5EF4-FFF2-40B4-BE49-F238E27FC236}">
                      <a16:creationId xmlns:a16="http://schemas.microsoft.com/office/drawing/2014/main" id="{DD2093AE-7CFF-637A-AB94-A22D0392FE11}"/>
                    </a:ext>
                  </a:extLst>
                </p:cNvPr>
                <p:cNvSpPr/>
                <p:nvPr/>
              </p:nvSpPr>
              <p:spPr>
                <a:xfrm>
                  <a:off x="2090750" y="4439444"/>
                  <a:ext cx="4709161" cy="487224"/>
                </a:xfrm>
                <a:prstGeom prst="rect">
                  <a:avLst/>
                </a:prstGeom>
                <a:solidFill>
                  <a:schemeClr val="accent1">
                    <a:lumMod val="20000"/>
                    <a:lumOff val="80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u="none" strike="noStrike" kern="1200" cap="none" spc="0" normalizeH="0" baseline="0" noProof="0" dirty="0">
                      <a:ln>
                        <a:noFill/>
                      </a:ln>
                      <a:solidFill>
                        <a:prstClr val="black"/>
                      </a:solidFill>
                      <a:effectLst/>
                      <a:uLnTx/>
                      <a:uFillTx/>
                      <a:latin typeface="+mj-lt"/>
                      <a:ea typeface="Cambria" panose="02040503050406030204" pitchFamily="18" charset="0"/>
                      <a:cs typeface="+mn-cs"/>
                    </a:rPr>
                    <a:t>Row 3</a:t>
                  </a:r>
                </a:p>
              </p:txBody>
            </p:sp>
          </p:grpSp>
          <p:grpSp>
            <p:nvGrpSpPr>
              <p:cNvPr id="162" name="Group 161">
                <a:extLst>
                  <a:ext uri="{FF2B5EF4-FFF2-40B4-BE49-F238E27FC236}">
                    <a16:creationId xmlns:a16="http://schemas.microsoft.com/office/drawing/2014/main" id="{151DAC01-8761-6A75-236B-7782FDC1F5B5}"/>
                  </a:ext>
                </a:extLst>
              </p:cNvPr>
              <p:cNvGrpSpPr/>
              <p:nvPr/>
            </p:nvGrpSpPr>
            <p:grpSpPr>
              <a:xfrm>
                <a:off x="1760826" y="2428092"/>
                <a:ext cx="5326380" cy="344637"/>
                <a:chOff x="1780597" y="4439445"/>
                <a:chExt cx="5326380" cy="487224"/>
              </a:xfrm>
            </p:grpSpPr>
            <p:cxnSp>
              <p:nvCxnSpPr>
                <p:cNvPr id="163" name="Straight Connector 162">
                  <a:extLst>
                    <a:ext uri="{FF2B5EF4-FFF2-40B4-BE49-F238E27FC236}">
                      <a16:creationId xmlns:a16="http://schemas.microsoft.com/office/drawing/2014/main" id="{80E9324E-6939-2BB3-EC92-004793044AEF}"/>
                    </a:ext>
                  </a:extLst>
                </p:cNvPr>
                <p:cNvCxnSpPr>
                  <a:cxnSpLocks/>
                </p:cNvCxnSpPr>
                <p:nvPr/>
              </p:nvCxnSpPr>
              <p:spPr>
                <a:xfrm>
                  <a:off x="1780597" y="4696343"/>
                  <a:ext cx="5326380"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64" name="Rectangle 163">
                  <a:extLst>
                    <a:ext uri="{FF2B5EF4-FFF2-40B4-BE49-F238E27FC236}">
                      <a16:creationId xmlns:a16="http://schemas.microsoft.com/office/drawing/2014/main" id="{B56931C8-34BF-6F9B-2D16-023939635DBA}"/>
                    </a:ext>
                  </a:extLst>
                </p:cNvPr>
                <p:cNvSpPr/>
                <p:nvPr/>
              </p:nvSpPr>
              <p:spPr>
                <a:xfrm>
                  <a:off x="2090750" y="4439445"/>
                  <a:ext cx="4709161" cy="487224"/>
                </a:xfrm>
                <a:prstGeom prst="rect">
                  <a:avLst/>
                </a:prstGeom>
                <a:solidFill>
                  <a:schemeClr val="accent1">
                    <a:lumMod val="20000"/>
                    <a:lumOff val="80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u="none" strike="noStrike" kern="1200" cap="none" spc="0" normalizeH="0" baseline="0" noProof="0" dirty="0">
                      <a:ln>
                        <a:noFill/>
                      </a:ln>
                      <a:solidFill>
                        <a:prstClr val="black"/>
                      </a:solidFill>
                      <a:effectLst/>
                      <a:uLnTx/>
                      <a:uFillTx/>
                      <a:latin typeface="+mj-lt"/>
                      <a:ea typeface="Cambria" panose="02040503050406030204" pitchFamily="18" charset="0"/>
                      <a:cs typeface="+mn-cs"/>
                    </a:rPr>
                    <a:t>Row 4</a:t>
                  </a:r>
                </a:p>
              </p:txBody>
            </p:sp>
          </p:grpSp>
        </p:grpSp>
      </p:grpSp>
      <p:grpSp>
        <p:nvGrpSpPr>
          <p:cNvPr id="169" name="Group 168">
            <a:extLst>
              <a:ext uri="{FF2B5EF4-FFF2-40B4-BE49-F238E27FC236}">
                <a16:creationId xmlns:a16="http://schemas.microsoft.com/office/drawing/2014/main" id="{DB74D0B6-ADF3-59A7-5C1D-C66917AA0456}"/>
              </a:ext>
            </a:extLst>
          </p:cNvPr>
          <p:cNvGrpSpPr/>
          <p:nvPr/>
        </p:nvGrpSpPr>
        <p:grpSpPr>
          <a:xfrm>
            <a:off x="1908810" y="4042663"/>
            <a:ext cx="5326380" cy="852013"/>
            <a:chOff x="1760826" y="2065398"/>
            <a:chExt cx="5326380" cy="707331"/>
          </a:xfrm>
        </p:grpSpPr>
        <p:grpSp>
          <p:nvGrpSpPr>
            <p:cNvPr id="177" name="Group 176">
              <a:extLst>
                <a:ext uri="{FF2B5EF4-FFF2-40B4-BE49-F238E27FC236}">
                  <a16:creationId xmlns:a16="http://schemas.microsoft.com/office/drawing/2014/main" id="{5586055A-30F8-6132-EA48-C0BC9E93DF48}"/>
                </a:ext>
              </a:extLst>
            </p:cNvPr>
            <p:cNvGrpSpPr/>
            <p:nvPr/>
          </p:nvGrpSpPr>
          <p:grpSpPr>
            <a:xfrm>
              <a:off x="1760826" y="2065398"/>
              <a:ext cx="5326380" cy="344637"/>
              <a:chOff x="1780597" y="4439444"/>
              <a:chExt cx="5326380" cy="487224"/>
            </a:xfrm>
          </p:grpSpPr>
          <p:cxnSp>
            <p:nvCxnSpPr>
              <p:cNvPr id="181" name="Straight Connector 180">
                <a:extLst>
                  <a:ext uri="{FF2B5EF4-FFF2-40B4-BE49-F238E27FC236}">
                    <a16:creationId xmlns:a16="http://schemas.microsoft.com/office/drawing/2014/main" id="{B95949C9-008B-1A12-B0F4-BFC20239221B}"/>
                  </a:ext>
                </a:extLst>
              </p:cNvPr>
              <p:cNvCxnSpPr>
                <a:cxnSpLocks/>
              </p:cNvCxnSpPr>
              <p:nvPr/>
            </p:nvCxnSpPr>
            <p:spPr>
              <a:xfrm>
                <a:off x="1780597" y="4696343"/>
                <a:ext cx="5326380"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82" name="Rectangle 181">
                <a:extLst>
                  <a:ext uri="{FF2B5EF4-FFF2-40B4-BE49-F238E27FC236}">
                    <a16:creationId xmlns:a16="http://schemas.microsoft.com/office/drawing/2014/main" id="{99D0CBB0-3242-B781-6C69-7CE84825A413}"/>
                  </a:ext>
                </a:extLst>
              </p:cNvPr>
              <p:cNvSpPr/>
              <p:nvPr/>
            </p:nvSpPr>
            <p:spPr>
              <a:xfrm>
                <a:off x="2090750" y="4439444"/>
                <a:ext cx="4709161" cy="487224"/>
              </a:xfrm>
              <a:prstGeom prst="rect">
                <a:avLst/>
              </a:prstGeom>
              <a:solidFill>
                <a:schemeClr val="accent1">
                  <a:lumMod val="20000"/>
                  <a:lumOff val="80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u="none" strike="noStrike" kern="1200" cap="none" spc="0" normalizeH="0" baseline="0" noProof="0" dirty="0">
                    <a:ln>
                      <a:noFill/>
                    </a:ln>
                    <a:solidFill>
                      <a:prstClr val="black"/>
                    </a:solidFill>
                    <a:effectLst/>
                    <a:uLnTx/>
                    <a:uFillTx/>
                    <a:latin typeface="+mj-lt"/>
                    <a:ea typeface="Cambria" panose="02040503050406030204" pitchFamily="18" charset="0"/>
                    <a:cs typeface="+mn-cs"/>
                  </a:rPr>
                  <a:t>Row 5</a:t>
                </a:r>
              </a:p>
            </p:txBody>
          </p:sp>
        </p:grpSp>
        <p:grpSp>
          <p:nvGrpSpPr>
            <p:cNvPr id="178" name="Group 177">
              <a:extLst>
                <a:ext uri="{FF2B5EF4-FFF2-40B4-BE49-F238E27FC236}">
                  <a16:creationId xmlns:a16="http://schemas.microsoft.com/office/drawing/2014/main" id="{2A9EB333-4FF4-CE9F-97E2-AAD47D4F18D9}"/>
                </a:ext>
              </a:extLst>
            </p:cNvPr>
            <p:cNvGrpSpPr/>
            <p:nvPr/>
          </p:nvGrpSpPr>
          <p:grpSpPr>
            <a:xfrm>
              <a:off x="1760826" y="2428092"/>
              <a:ext cx="5326380" cy="344637"/>
              <a:chOff x="1780597" y="4439442"/>
              <a:chExt cx="5326380" cy="487224"/>
            </a:xfrm>
          </p:grpSpPr>
          <p:cxnSp>
            <p:nvCxnSpPr>
              <p:cNvPr id="179" name="Straight Connector 178">
                <a:extLst>
                  <a:ext uri="{FF2B5EF4-FFF2-40B4-BE49-F238E27FC236}">
                    <a16:creationId xmlns:a16="http://schemas.microsoft.com/office/drawing/2014/main" id="{904FD1ED-27A9-FF11-B193-1DB6E7FE2DFE}"/>
                  </a:ext>
                </a:extLst>
              </p:cNvPr>
              <p:cNvCxnSpPr>
                <a:cxnSpLocks/>
              </p:cNvCxnSpPr>
              <p:nvPr/>
            </p:nvCxnSpPr>
            <p:spPr>
              <a:xfrm>
                <a:off x="1780597" y="4696343"/>
                <a:ext cx="5326380"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80" name="Rectangle 179">
                <a:extLst>
                  <a:ext uri="{FF2B5EF4-FFF2-40B4-BE49-F238E27FC236}">
                    <a16:creationId xmlns:a16="http://schemas.microsoft.com/office/drawing/2014/main" id="{40F5B65C-8C60-E2CC-C91D-D64E423A3690}"/>
                  </a:ext>
                </a:extLst>
              </p:cNvPr>
              <p:cNvSpPr/>
              <p:nvPr/>
            </p:nvSpPr>
            <p:spPr>
              <a:xfrm>
                <a:off x="2090750" y="4439442"/>
                <a:ext cx="4709161" cy="487224"/>
              </a:xfrm>
              <a:prstGeom prst="rect">
                <a:avLst/>
              </a:prstGeom>
              <a:solidFill>
                <a:schemeClr val="accent1">
                  <a:lumMod val="20000"/>
                  <a:lumOff val="80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u="none" strike="noStrike" kern="1200" cap="none" spc="0" normalizeH="0" baseline="0" noProof="0" dirty="0">
                    <a:ln>
                      <a:noFill/>
                    </a:ln>
                    <a:solidFill>
                      <a:prstClr val="black"/>
                    </a:solidFill>
                    <a:effectLst/>
                    <a:uLnTx/>
                    <a:uFillTx/>
                    <a:latin typeface="+mj-lt"/>
                    <a:ea typeface="Cambria" panose="02040503050406030204" pitchFamily="18" charset="0"/>
                    <a:cs typeface="+mn-cs"/>
                  </a:rPr>
                  <a:t>Row 6</a:t>
                </a:r>
              </a:p>
            </p:txBody>
          </p:sp>
        </p:grpSp>
      </p:grpSp>
      <p:sp>
        <p:nvSpPr>
          <p:cNvPr id="98" name="Multiply 70">
            <a:extLst>
              <a:ext uri="{FF2B5EF4-FFF2-40B4-BE49-F238E27FC236}">
                <a16:creationId xmlns:a16="http://schemas.microsoft.com/office/drawing/2014/main" id="{0E4E6D9D-9E6C-622B-DF5D-29E0E2CFF107}"/>
              </a:ext>
            </a:extLst>
          </p:cNvPr>
          <p:cNvSpPr/>
          <p:nvPr/>
        </p:nvSpPr>
        <p:spPr>
          <a:xfrm>
            <a:off x="6059208" y="2253470"/>
            <a:ext cx="520687" cy="520687"/>
          </a:xfrm>
          <a:prstGeom prst="mathMultiply">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u="none" strike="noStrike" kern="1200" cap="none" spc="0" normalizeH="0" baseline="0" noProof="0" dirty="0">
              <a:ln>
                <a:noFill/>
              </a:ln>
              <a:solidFill>
                <a:prstClr val="white"/>
              </a:solidFill>
              <a:effectLst/>
              <a:uLnTx/>
              <a:uFillTx/>
              <a:latin typeface="+mj-lt"/>
              <a:ea typeface="Cambria" panose="02040503050406030204" pitchFamily="18" charset="0"/>
              <a:cs typeface="+mn-cs"/>
            </a:endParaRPr>
          </a:p>
        </p:txBody>
      </p:sp>
      <p:sp>
        <p:nvSpPr>
          <p:cNvPr id="183" name="Multiply 70">
            <a:extLst>
              <a:ext uri="{FF2B5EF4-FFF2-40B4-BE49-F238E27FC236}">
                <a16:creationId xmlns:a16="http://schemas.microsoft.com/office/drawing/2014/main" id="{B38D490D-5EC7-C433-4BBA-2435F9246F20}"/>
              </a:ext>
            </a:extLst>
          </p:cNvPr>
          <p:cNvSpPr/>
          <p:nvPr/>
        </p:nvSpPr>
        <p:spPr>
          <a:xfrm>
            <a:off x="5538521" y="3544920"/>
            <a:ext cx="520687" cy="520687"/>
          </a:xfrm>
          <a:prstGeom prst="mathMultiply">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u="none" strike="noStrike" kern="1200" cap="none" spc="0" normalizeH="0" baseline="0" noProof="0" dirty="0">
              <a:ln>
                <a:noFill/>
              </a:ln>
              <a:solidFill>
                <a:prstClr val="white"/>
              </a:solidFill>
              <a:effectLst/>
              <a:uLnTx/>
              <a:uFillTx/>
              <a:latin typeface="+mj-lt"/>
              <a:ea typeface="Cambria" panose="02040503050406030204" pitchFamily="18" charset="0"/>
              <a:cs typeface="+mn-cs"/>
            </a:endParaRPr>
          </a:p>
        </p:txBody>
      </p:sp>
      <p:sp>
        <p:nvSpPr>
          <p:cNvPr id="184" name="Multiply 70">
            <a:extLst>
              <a:ext uri="{FF2B5EF4-FFF2-40B4-BE49-F238E27FC236}">
                <a16:creationId xmlns:a16="http://schemas.microsoft.com/office/drawing/2014/main" id="{3FA813F6-D0E7-4EA0-9123-F64885C651F1}"/>
              </a:ext>
            </a:extLst>
          </p:cNvPr>
          <p:cNvSpPr/>
          <p:nvPr/>
        </p:nvSpPr>
        <p:spPr>
          <a:xfrm>
            <a:off x="2512221" y="2247904"/>
            <a:ext cx="520687" cy="520687"/>
          </a:xfrm>
          <a:prstGeom prst="mathMultiply">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u="none" strike="noStrike" kern="1200" cap="none" spc="0" normalizeH="0" baseline="0" noProof="0" dirty="0">
              <a:ln>
                <a:noFill/>
              </a:ln>
              <a:solidFill>
                <a:prstClr val="white"/>
              </a:solidFill>
              <a:effectLst/>
              <a:uLnTx/>
              <a:uFillTx/>
              <a:latin typeface="+mj-lt"/>
              <a:ea typeface="Cambria" panose="02040503050406030204" pitchFamily="18" charset="0"/>
              <a:cs typeface="+mn-cs"/>
            </a:endParaRPr>
          </a:p>
        </p:txBody>
      </p:sp>
      <p:sp>
        <p:nvSpPr>
          <p:cNvPr id="5" name="Rectangle 4">
            <a:extLst>
              <a:ext uri="{FF2B5EF4-FFF2-40B4-BE49-F238E27FC236}">
                <a16:creationId xmlns:a16="http://schemas.microsoft.com/office/drawing/2014/main" id="{676AFEED-26DA-8DD8-115F-AF204E8CE6F3}"/>
              </a:ext>
            </a:extLst>
          </p:cNvPr>
          <p:cNvSpPr/>
          <p:nvPr/>
        </p:nvSpPr>
        <p:spPr>
          <a:xfrm>
            <a:off x="2217419" y="2297107"/>
            <a:ext cx="4709161" cy="415131"/>
          </a:xfrm>
          <a:prstGeom prst="rect">
            <a:avLst/>
          </a:prstGeom>
          <a:solidFill>
            <a:schemeClr val="accent2"/>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b="1" u="none" strike="noStrike" kern="1200" cap="none" spc="0" normalizeH="0" baseline="0" noProof="0" dirty="0">
                <a:ln>
                  <a:noFill/>
                </a:ln>
                <a:solidFill>
                  <a:schemeClr val="bg1"/>
                </a:solidFill>
                <a:effectLst/>
                <a:uLnTx/>
                <a:uFillTx/>
                <a:latin typeface="+mj-lt"/>
                <a:ea typeface="Cambria" panose="02040503050406030204" pitchFamily="18" charset="0"/>
                <a:cs typeface="+mn-cs"/>
              </a:rPr>
              <a:t>Retention-Weak Row</a:t>
            </a:r>
          </a:p>
        </p:txBody>
      </p:sp>
      <p:sp>
        <p:nvSpPr>
          <p:cNvPr id="6" name="Rectangle 5">
            <a:extLst>
              <a:ext uri="{FF2B5EF4-FFF2-40B4-BE49-F238E27FC236}">
                <a16:creationId xmlns:a16="http://schemas.microsoft.com/office/drawing/2014/main" id="{AF67CD15-C261-E0B9-59A2-116D5DF98CF3}"/>
              </a:ext>
            </a:extLst>
          </p:cNvPr>
          <p:cNvSpPr/>
          <p:nvPr/>
        </p:nvSpPr>
        <p:spPr>
          <a:xfrm>
            <a:off x="2215876" y="3619452"/>
            <a:ext cx="4709161" cy="415131"/>
          </a:xfrm>
          <a:prstGeom prst="rect">
            <a:avLst/>
          </a:prstGeom>
          <a:solidFill>
            <a:schemeClr val="accent2"/>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b="1" u="none" strike="noStrike" kern="1200" cap="none" spc="0" normalizeH="0" baseline="0" noProof="0" dirty="0">
                <a:ln>
                  <a:noFill/>
                </a:ln>
                <a:solidFill>
                  <a:schemeClr val="bg1"/>
                </a:solidFill>
                <a:effectLst/>
                <a:uLnTx/>
                <a:uFillTx/>
                <a:latin typeface="+mj-lt"/>
                <a:ea typeface="Cambria" panose="02040503050406030204" pitchFamily="18" charset="0"/>
                <a:cs typeface="+mn-cs"/>
              </a:rPr>
              <a:t>Retention-Weak Row</a:t>
            </a:r>
          </a:p>
        </p:txBody>
      </p:sp>
      <p:sp>
        <p:nvSpPr>
          <p:cNvPr id="7" name="TextBox 6">
            <a:extLst>
              <a:ext uri="{FF2B5EF4-FFF2-40B4-BE49-F238E27FC236}">
                <a16:creationId xmlns:a16="http://schemas.microsoft.com/office/drawing/2014/main" id="{520031C4-2D39-2773-4338-C4A58ADEFB90}"/>
              </a:ext>
            </a:extLst>
          </p:cNvPr>
          <p:cNvSpPr txBox="1"/>
          <p:nvPr/>
        </p:nvSpPr>
        <p:spPr>
          <a:xfrm>
            <a:off x="7447266" y="2817660"/>
            <a:ext cx="1612669" cy="707886"/>
          </a:xfrm>
          <a:prstGeom prst="rect">
            <a:avLst/>
          </a:prstGeom>
          <a:noFill/>
        </p:spPr>
        <p:txBody>
          <a:bodyPr wrap="square" rtlCol="0">
            <a:spAutoFit/>
          </a:bodyPr>
          <a:lstStyle/>
          <a:p>
            <a:pPr algn="ctr"/>
            <a:r>
              <a:rPr lang="en-US" sz="2000" b="1" dirty="0">
                <a:solidFill>
                  <a:schemeClr val="accent2"/>
                </a:solidFill>
              </a:rPr>
              <a:t>Frequently</a:t>
            </a:r>
            <a:br>
              <a:rPr lang="en-US" sz="2000" b="1" dirty="0">
                <a:solidFill>
                  <a:schemeClr val="accent2"/>
                </a:solidFill>
              </a:rPr>
            </a:br>
            <a:r>
              <a:rPr lang="en-US" sz="2000" b="1" dirty="0">
                <a:solidFill>
                  <a:schemeClr val="accent2"/>
                </a:solidFill>
              </a:rPr>
              <a:t>Refreshed</a:t>
            </a:r>
          </a:p>
        </p:txBody>
      </p:sp>
      <p:cxnSp>
        <p:nvCxnSpPr>
          <p:cNvPr id="16" name="Elbow Connector 15">
            <a:extLst>
              <a:ext uri="{FF2B5EF4-FFF2-40B4-BE49-F238E27FC236}">
                <a16:creationId xmlns:a16="http://schemas.microsoft.com/office/drawing/2014/main" id="{B0C127A7-BA82-97F4-EBA4-0A960D9F500C}"/>
              </a:ext>
            </a:extLst>
          </p:cNvPr>
          <p:cNvCxnSpPr>
            <a:cxnSpLocks/>
            <a:endCxn id="7" idx="0"/>
          </p:cNvCxnSpPr>
          <p:nvPr/>
        </p:nvCxnSpPr>
        <p:spPr>
          <a:xfrm>
            <a:off x="6926580" y="2504673"/>
            <a:ext cx="1327021" cy="312987"/>
          </a:xfrm>
          <a:prstGeom prst="bentConnector2">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18" name="Elbow Connector 17">
            <a:extLst>
              <a:ext uri="{FF2B5EF4-FFF2-40B4-BE49-F238E27FC236}">
                <a16:creationId xmlns:a16="http://schemas.microsoft.com/office/drawing/2014/main" id="{EC48F50A-7B34-1330-135C-CE6BB27567E1}"/>
              </a:ext>
            </a:extLst>
          </p:cNvPr>
          <p:cNvCxnSpPr>
            <a:cxnSpLocks/>
            <a:stCxn id="6" idx="3"/>
            <a:endCxn id="7" idx="2"/>
          </p:cNvCxnSpPr>
          <p:nvPr/>
        </p:nvCxnSpPr>
        <p:spPr>
          <a:xfrm flipV="1">
            <a:off x="6925037" y="3525546"/>
            <a:ext cx="1328564" cy="301472"/>
          </a:xfrm>
          <a:prstGeom prst="bentConnector2">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4" name="Multiply 70">
            <a:extLst>
              <a:ext uri="{FF2B5EF4-FFF2-40B4-BE49-F238E27FC236}">
                <a16:creationId xmlns:a16="http://schemas.microsoft.com/office/drawing/2014/main" id="{7CD8306F-1615-3825-F619-51E37D0D314B}"/>
              </a:ext>
            </a:extLst>
          </p:cNvPr>
          <p:cNvSpPr/>
          <p:nvPr/>
        </p:nvSpPr>
        <p:spPr>
          <a:xfrm>
            <a:off x="3256814" y="2691375"/>
            <a:ext cx="520687" cy="520687"/>
          </a:xfrm>
          <a:prstGeom prst="mathMultiply">
            <a:avLst/>
          </a:prstGeom>
          <a:solidFill>
            <a:srgbClr val="32A5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u="none" strike="noStrike" kern="1200" cap="none" spc="0" normalizeH="0" baseline="0" noProof="0" dirty="0">
              <a:ln>
                <a:noFill/>
              </a:ln>
              <a:solidFill>
                <a:prstClr val="white"/>
              </a:solidFill>
              <a:effectLst/>
              <a:uLnTx/>
              <a:uFillTx/>
              <a:latin typeface="+mj-lt"/>
              <a:ea typeface="Cambria" panose="02040503050406030204" pitchFamily="18" charset="0"/>
              <a:cs typeface="+mn-cs"/>
            </a:endParaRPr>
          </a:p>
        </p:txBody>
      </p:sp>
      <p:sp>
        <p:nvSpPr>
          <p:cNvPr id="8" name="Multiply 70">
            <a:extLst>
              <a:ext uri="{FF2B5EF4-FFF2-40B4-BE49-F238E27FC236}">
                <a16:creationId xmlns:a16="http://schemas.microsoft.com/office/drawing/2014/main" id="{CFA5C495-2E5D-8015-4A93-A0FC3C569321}"/>
              </a:ext>
            </a:extLst>
          </p:cNvPr>
          <p:cNvSpPr/>
          <p:nvPr/>
        </p:nvSpPr>
        <p:spPr>
          <a:xfrm>
            <a:off x="6160086" y="4017345"/>
            <a:ext cx="520687" cy="520687"/>
          </a:xfrm>
          <a:prstGeom prst="mathMultiply">
            <a:avLst/>
          </a:prstGeom>
          <a:solidFill>
            <a:srgbClr val="32A5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u="none" strike="noStrike" kern="1200" cap="none" spc="0" normalizeH="0" baseline="0" noProof="0" dirty="0">
              <a:ln>
                <a:noFill/>
              </a:ln>
              <a:solidFill>
                <a:prstClr val="white"/>
              </a:solidFill>
              <a:effectLst/>
              <a:uLnTx/>
              <a:uFillTx/>
              <a:latin typeface="+mj-lt"/>
              <a:ea typeface="Cambria" panose="02040503050406030204" pitchFamily="18" charset="0"/>
              <a:cs typeface="+mn-cs"/>
            </a:endParaRPr>
          </a:p>
        </p:txBody>
      </p:sp>
      <p:sp>
        <p:nvSpPr>
          <p:cNvPr id="9" name="Multiply 70">
            <a:extLst>
              <a:ext uri="{FF2B5EF4-FFF2-40B4-BE49-F238E27FC236}">
                <a16:creationId xmlns:a16="http://schemas.microsoft.com/office/drawing/2014/main" id="{8E42F7F0-B363-A4A7-8675-BFB9A8F73E6A}"/>
              </a:ext>
            </a:extLst>
          </p:cNvPr>
          <p:cNvSpPr/>
          <p:nvPr/>
        </p:nvSpPr>
        <p:spPr>
          <a:xfrm>
            <a:off x="2963892" y="4432160"/>
            <a:ext cx="520687" cy="520687"/>
          </a:xfrm>
          <a:prstGeom prst="mathMultiply">
            <a:avLst/>
          </a:prstGeom>
          <a:solidFill>
            <a:srgbClr val="32A5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u="none" strike="noStrike" kern="1200" cap="none" spc="0" normalizeH="0" baseline="0" noProof="0" dirty="0">
              <a:ln>
                <a:noFill/>
              </a:ln>
              <a:solidFill>
                <a:prstClr val="white"/>
              </a:solidFill>
              <a:effectLst/>
              <a:uLnTx/>
              <a:uFillTx/>
              <a:latin typeface="+mj-lt"/>
              <a:ea typeface="Cambria" panose="02040503050406030204" pitchFamily="18" charset="0"/>
              <a:cs typeface="+mn-cs"/>
            </a:endParaRPr>
          </a:p>
        </p:txBody>
      </p:sp>
      <p:sp>
        <p:nvSpPr>
          <p:cNvPr id="11" name="Multiply 70">
            <a:extLst>
              <a:ext uri="{FF2B5EF4-FFF2-40B4-BE49-F238E27FC236}">
                <a16:creationId xmlns:a16="http://schemas.microsoft.com/office/drawing/2014/main" id="{CA2FF947-D7AF-4F5B-E31A-FE87A75E9DA6}"/>
              </a:ext>
            </a:extLst>
          </p:cNvPr>
          <p:cNvSpPr/>
          <p:nvPr/>
        </p:nvSpPr>
        <p:spPr>
          <a:xfrm>
            <a:off x="5490244" y="2679696"/>
            <a:ext cx="520687" cy="520687"/>
          </a:xfrm>
          <a:prstGeom prst="mathMultiply">
            <a:avLst/>
          </a:prstGeom>
          <a:solidFill>
            <a:srgbClr val="32A5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u="none" strike="noStrike" kern="1200" cap="none" spc="0" normalizeH="0" baseline="0" noProof="0" dirty="0">
              <a:ln>
                <a:noFill/>
              </a:ln>
              <a:solidFill>
                <a:prstClr val="white"/>
              </a:solidFill>
              <a:effectLst/>
              <a:uLnTx/>
              <a:uFillTx/>
              <a:latin typeface="+mj-lt"/>
              <a:ea typeface="Cambria" panose="02040503050406030204" pitchFamily="18" charset="0"/>
              <a:cs typeface="+mn-cs"/>
            </a:endParaRPr>
          </a:p>
        </p:txBody>
      </p:sp>
      <p:sp>
        <p:nvSpPr>
          <p:cNvPr id="15" name="TextBox 14">
            <a:extLst>
              <a:ext uri="{FF2B5EF4-FFF2-40B4-BE49-F238E27FC236}">
                <a16:creationId xmlns:a16="http://schemas.microsoft.com/office/drawing/2014/main" id="{140743CB-1110-D13D-A32E-2906100C759C}"/>
              </a:ext>
            </a:extLst>
          </p:cNvPr>
          <p:cNvSpPr txBox="1"/>
          <p:nvPr/>
        </p:nvSpPr>
        <p:spPr>
          <a:xfrm>
            <a:off x="173622" y="1075834"/>
            <a:ext cx="9143999" cy="461665"/>
          </a:xfrm>
          <a:prstGeom prst="rect">
            <a:avLst/>
          </a:prstGeom>
          <a:noFill/>
        </p:spPr>
        <p:txBody>
          <a:bodyPr wrap="square">
            <a:spAutoFit/>
          </a:bodyPr>
          <a:lstStyle/>
          <a:p>
            <a:r>
              <a:rPr lang="en-US" sz="2400" b="1" dirty="0">
                <a:solidFill>
                  <a:srgbClr val="32A5BA"/>
                </a:solidFill>
              </a:rPr>
              <a:t>less frequently refreshed rows become vulnerable </a:t>
            </a:r>
            <a:r>
              <a:rPr lang="en-US" sz="2400" dirty="0"/>
              <a:t>to </a:t>
            </a:r>
            <a:r>
              <a:rPr lang="en-US" sz="2400" dirty="0" err="1"/>
              <a:t>ColumnDisturb</a:t>
            </a:r>
            <a:endParaRPr lang="en-US" sz="2400" dirty="0"/>
          </a:p>
        </p:txBody>
      </p:sp>
      <p:sp>
        <p:nvSpPr>
          <p:cNvPr id="17" name="TextBox 16">
            <a:extLst>
              <a:ext uri="{FF2B5EF4-FFF2-40B4-BE49-F238E27FC236}">
                <a16:creationId xmlns:a16="http://schemas.microsoft.com/office/drawing/2014/main" id="{C5C3761F-0DDE-BCC2-7291-E3537C0E90C3}"/>
              </a:ext>
            </a:extLst>
          </p:cNvPr>
          <p:cNvSpPr txBox="1"/>
          <p:nvPr/>
        </p:nvSpPr>
        <p:spPr>
          <a:xfrm>
            <a:off x="-77080" y="3979437"/>
            <a:ext cx="1612669" cy="1015663"/>
          </a:xfrm>
          <a:prstGeom prst="rect">
            <a:avLst/>
          </a:prstGeom>
          <a:noFill/>
        </p:spPr>
        <p:txBody>
          <a:bodyPr wrap="square" rtlCol="0">
            <a:spAutoFit/>
          </a:bodyPr>
          <a:lstStyle/>
          <a:p>
            <a:pPr algn="ctr"/>
            <a:r>
              <a:rPr lang="en-US" sz="2000" b="1" dirty="0">
                <a:solidFill>
                  <a:schemeClr val="accent1"/>
                </a:solidFill>
              </a:rPr>
              <a:t>Less</a:t>
            </a:r>
          </a:p>
          <a:p>
            <a:pPr algn="ctr"/>
            <a:r>
              <a:rPr lang="en-US" sz="2000" b="1" dirty="0">
                <a:solidFill>
                  <a:schemeClr val="accent1"/>
                </a:solidFill>
              </a:rPr>
              <a:t>Frequently</a:t>
            </a:r>
            <a:br>
              <a:rPr lang="en-US" sz="2000" b="1" dirty="0">
                <a:solidFill>
                  <a:schemeClr val="accent1"/>
                </a:solidFill>
              </a:rPr>
            </a:br>
            <a:r>
              <a:rPr lang="en-US" sz="2000" b="1" dirty="0">
                <a:solidFill>
                  <a:schemeClr val="accent1"/>
                </a:solidFill>
              </a:rPr>
              <a:t>Refreshed</a:t>
            </a:r>
          </a:p>
        </p:txBody>
      </p:sp>
      <p:sp>
        <p:nvSpPr>
          <p:cNvPr id="19" name="Left Brace 18">
            <a:extLst>
              <a:ext uri="{FF2B5EF4-FFF2-40B4-BE49-F238E27FC236}">
                <a16:creationId xmlns:a16="http://schemas.microsoft.com/office/drawing/2014/main" id="{616FA00C-C9ED-F961-C553-9658A20DEE63}"/>
              </a:ext>
            </a:extLst>
          </p:cNvPr>
          <p:cNvSpPr/>
          <p:nvPr/>
        </p:nvSpPr>
        <p:spPr>
          <a:xfrm>
            <a:off x="1412088" y="4065607"/>
            <a:ext cx="482135" cy="829070"/>
          </a:xfrm>
          <a:prstGeom prst="leftBrace">
            <a:avLst>
              <a:gd name="adj1" fmla="val 32617"/>
              <a:gd name="adj2" fmla="val 50000"/>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0" name="TextBox 19">
            <a:extLst>
              <a:ext uri="{FF2B5EF4-FFF2-40B4-BE49-F238E27FC236}">
                <a16:creationId xmlns:a16="http://schemas.microsoft.com/office/drawing/2014/main" id="{5ACE9BE2-F376-DFCF-17F7-5E8A3A168828}"/>
              </a:ext>
            </a:extLst>
          </p:cNvPr>
          <p:cNvSpPr txBox="1"/>
          <p:nvPr/>
        </p:nvSpPr>
        <p:spPr>
          <a:xfrm>
            <a:off x="-73277" y="2660075"/>
            <a:ext cx="1612669" cy="1015663"/>
          </a:xfrm>
          <a:prstGeom prst="rect">
            <a:avLst/>
          </a:prstGeom>
          <a:noFill/>
        </p:spPr>
        <p:txBody>
          <a:bodyPr wrap="square" rtlCol="0">
            <a:spAutoFit/>
          </a:bodyPr>
          <a:lstStyle/>
          <a:p>
            <a:pPr algn="ctr"/>
            <a:r>
              <a:rPr lang="en-US" sz="2000" b="1" dirty="0">
                <a:solidFill>
                  <a:schemeClr val="accent1"/>
                </a:solidFill>
              </a:rPr>
              <a:t>Less</a:t>
            </a:r>
          </a:p>
          <a:p>
            <a:pPr algn="ctr"/>
            <a:r>
              <a:rPr lang="en-US" sz="2000" b="1" dirty="0">
                <a:solidFill>
                  <a:schemeClr val="accent1"/>
                </a:solidFill>
              </a:rPr>
              <a:t>Frequently</a:t>
            </a:r>
            <a:br>
              <a:rPr lang="en-US" sz="2000" b="1" dirty="0">
                <a:solidFill>
                  <a:schemeClr val="accent1"/>
                </a:solidFill>
              </a:rPr>
            </a:br>
            <a:r>
              <a:rPr lang="en-US" sz="2000" b="1" dirty="0">
                <a:solidFill>
                  <a:schemeClr val="accent1"/>
                </a:solidFill>
              </a:rPr>
              <a:t>Refreshed</a:t>
            </a:r>
          </a:p>
        </p:txBody>
      </p:sp>
      <p:sp>
        <p:nvSpPr>
          <p:cNvPr id="21" name="Left Brace 20">
            <a:extLst>
              <a:ext uri="{FF2B5EF4-FFF2-40B4-BE49-F238E27FC236}">
                <a16:creationId xmlns:a16="http://schemas.microsoft.com/office/drawing/2014/main" id="{A5A51525-5270-AB81-B484-F8A804BB6907}"/>
              </a:ext>
            </a:extLst>
          </p:cNvPr>
          <p:cNvSpPr/>
          <p:nvPr/>
        </p:nvSpPr>
        <p:spPr>
          <a:xfrm>
            <a:off x="1412088" y="2701698"/>
            <a:ext cx="482135" cy="829070"/>
          </a:xfrm>
          <a:prstGeom prst="leftBrace">
            <a:avLst>
              <a:gd name="adj1" fmla="val 32617"/>
              <a:gd name="adj2" fmla="val 50000"/>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2" name="TextBox 21">
            <a:extLst>
              <a:ext uri="{FF2B5EF4-FFF2-40B4-BE49-F238E27FC236}">
                <a16:creationId xmlns:a16="http://schemas.microsoft.com/office/drawing/2014/main" id="{1DDD9C18-AB2D-157A-6D0D-45EE955EAE23}"/>
              </a:ext>
            </a:extLst>
          </p:cNvPr>
          <p:cNvSpPr txBox="1"/>
          <p:nvPr/>
        </p:nvSpPr>
        <p:spPr>
          <a:xfrm>
            <a:off x="0" y="5404553"/>
            <a:ext cx="9148909" cy="840932"/>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lvl="0" algn="ctr">
              <a:lnSpc>
                <a:spcPct val="90000"/>
              </a:lnSpc>
              <a:defRPr/>
            </a:pPr>
            <a:r>
              <a:rPr lang="en-US" sz="2400" b="1" dirty="0">
                <a:solidFill>
                  <a:schemeClr val="accent5"/>
                </a:solidFill>
              </a:rPr>
              <a:t>Benefits of retention-aware refresh mechanisms significantly reduces in the presence of </a:t>
            </a:r>
            <a:r>
              <a:rPr lang="en-US" sz="2400" b="1" dirty="0" err="1">
                <a:solidFill>
                  <a:schemeClr val="accent5"/>
                </a:solidFill>
              </a:rPr>
              <a:t>ColumnDisturb</a:t>
            </a:r>
            <a:endParaRPr lang="en-US" sz="2400" b="1" dirty="0">
              <a:solidFill>
                <a:schemeClr val="accent5"/>
              </a:solidFill>
            </a:endParaRPr>
          </a:p>
        </p:txBody>
      </p:sp>
      <p:cxnSp>
        <p:nvCxnSpPr>
          <p:cNvPr id="24" name="Curved Connector 23">
            <a:extLst>
              <a:ext uri="{FF2B5EF4-FFF2-40B4-BE49-F238E27FC236}">
                <a16:creationId xmlns:a16="http://schemas.microsoft.com/office/drawing/2014/main" id="{E7F53F76-D2BD-C38B-D710-40A4E02B8940}"/>
              </a:ext>
            </a:extLst>
          </p:cNvPr>
          <p:cNvCxnSpPr>
            <a:cxnSpLocks/>
          </p:cNvCxnSpPr>
          <p:nvPr/>
        </p:nvCxnSpPr>
        <p:spPr>
          <a:xfrm>
            <a:off x="6514813" y="4275220"/>
            <a:ext cx="1777626" cy="422743"/>
          </a:xfrm>
          <a:prstGeom prst="curvedConnector2">
            <a:avLst/>
          </a:prstGeom>
          <a:ln w="38100">
            <a:solidFill>
              <a:srgbClr val="32A5BA"/>
            </a:solidFill>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40FC6063-84A9-70F0-CD9F-703093B09F97}"/>
              </a:ext>
            </a:extLst>
          </p:cNvPr>
          <p:cNvSpPr txBox="1"/>
          <p:nvPr/>
        </p:nvSpPr>
        <p:spPr>
          <a:xfrm>
            <a:off x="7192326" y="4655099"/>
            <a:ext cx="2114497" cy="707886"/>
          </a:xfrm>
          <a:prstGeom prst="rect">
            <a:avLst/>
          </a:prstGeom>
          <a:noFill/>
        </p:spPr>
        <p:txBody>
          <a:bodyPr wrap="square" rtlCol="0">
            <a:spAutoFit/>
          </a:bodyPr>
          <a:lstStyle/>
          <a:p>
            <a:pPr algn="ctr"/>
            <a:r>
              <a:rPr lang="en-US" sz="2000" b="1" dirty="0" err="1">
                <a:solidFill>
                  <a:srgbClr val="32A5BA"/>
                </a:solidFill>
              </a:rPr>
              <a:t>ColumnDisturb</a:t>
            </a:r>
            <a:endParaRPr lang="en-US" sz="2000" b="1" dirty="0">
              <a:solidFill>
                <a:srgbClr val="32A5BA"/>
              </a:solidFill>
            </a:endParaRPr>
          </a:p>
          <a:p>
            <a:pPr algn="ctr"/>
            <a:r>
              <a:rPr lang="en-US" sz="2000" b="1" dirty="0">
                <a:solidFill>
                  <a:srgbClr val="32A5BA"/>
                </a:solidFill>
              </a:rPr>
              <a:t>bitflip</a:t>
            </a:r>
          </a:p>
        </p:txBody>
      </p:sp>
    </p:spTree>
    <p:extLst>
      <p:ext uri="{BB962C8B-B14F-4D97-AF65-F5344CB8AC3E}">
        <p14:creationId xmlns:p14="http://schemas.microsoft.com/office/powerpoint/2010/main" val="2824346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par>
                          <p:cTn id="11" fill="hold">
                            <p:stCondLst>
                              <p:cond delay="0"/>
                            </p:stCondLst>
                            <p:childTnLst>
                              <p:par>
                                <p:cTn id="12" presetID="10" presetClass="entr" presetSubtype="0"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250"/>
                                        <p:tgtEl>
                                          <p:spTgt spid="4"/>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250"/>
                                        <p:tgtEl>
                                          <p:spTgt spid="8"/>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250"/>
                                        <p:tgtEl>
                                          <p:spTgt spid="9"/>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250"/>
                                        <p:tgtEl>
                                          <p:spTgt spid="11"/>
                                        </p:tgtEl>
                                      </p:cBhvr>
                                    </p:animEffect>
                                  </p:childTnLst>
                                </p:cTn>
                              </p:par>
                            </p:childTnLst>
                          </p:cTn>
                        </p:par>
                        <p:par>
                          <p:cTn id="24" fill="hold">
                            <p:stCondLst>
                              <p:cond delay="250"/>
                            </p:stCondLst>
                            <p:childTnLst>
                              <p:par>
                                <p:cTn id="25" presetID="10" presetClass="entr" presetSubtype="0" fill="hold" nodeType="after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500"/>
                                        <p:tgtEl>
                                          <p:spTgt spid="24"/>
                                        </p:tgtEl>
                                      </p:cBhvr>
                                    </p:animEffect>
                                  </p:childTnLst>
                                </p:cTn>
                              </p:par>
                            </p:childTnLst>
                          </p:cTn>
                        </p:par>
                        <p:par>
                          <p:cTn id="28" fill="hold">
                            <p:stCondLst>
                              <p:cond delay="750"/>
                            </p:stCondLst>
                            <p:childTnLst>
                              <p:par>
                                <p:cTn id="29" presetID="10" presetClass="entr" presetSubtype="0" fill="hold" grpId="0" nodeType="after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fade">
                                      <p:cBhvr>
                                        <p:cTn id="31" dur="500"/>
                                        <p:tgtEl>
                                          <p:spTgt spid="25"/>
                                        </p:tgtEl>
                                      </p:cBhvr>
                                    </p:animEffec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P spid="8" grpId="0" animBg="1"/>
      <p:bldP spid="9" grpId="0" animBg="1"/>
      <p:bldP spid="11" grpId="0" animBg="1"/>
      <p:bldP spid="15" grpId="0"/>
      <p:bldP spid="22" grpId="0" animBg="1"/>
      <p:bldP spid="25"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D4A876-8176-326E-F103-E407880EEDB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4ED4382-497E-51BC-C12A-8430F9C214E9}"/>
              </a:ext>
            </a:extLst>
          </p:cNvPr>
          <p:cNvSpPr>
            <a:spLocks noGrp="1"/>
          </p:cNvSpPr>
          <p:nvPr>
            <p:ph type="title"/>
          </p:nvPr>
        </p:nvSpPr>
        <p:spPr/>
        <p:txBody>
          <a:bodyPr>
            <a:noAutofit/>
          </a:bodyPr>
          <a:lstStyle/>
          <a:p>
            <a:r>
              <a:rPr lang="en-US" sz="2800" dirty="0"/>
              <a:t>Implications on Retention-Aware Refresh Mechanisms</a:t>
            </a:r>
            <a:endParaRPr lang="en-US" sz="2800" b="1" dirty="0"/>
          </a:p>
        </p:txBody>
      </p:sp>
      <p:sp>
        <p:nvSpPr>
          <p:cNvPr id="4" name="Content Placeholder 2" descr=" 5">
            <a:extLst>
              <a:ext uri="{FF2B5EF4-FFF2-40B4-BE49-F238E27FC236}">
                <a16:creationId xmlns:a16="http://schemas.microsoft.com/office/drawing/2014/main" id="{2B77C8AF-2321-DA5A-2B7D-2A833AD97D61}"/>
              </a:ext>
            </a:extLst>
          </p:cNvPr>
          <p:cNvSpPr txBox="1">
            <a:spLocks/>
          </p:cNvSpPr>
          <p:nvPr/>
        </p:nvSpPr>
        <p:spPr>
          <a:xfrm>
            <a:off x="-110886" y="6021224"/>
            <a:ext cx="9144000" cy="48339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ts val="600"/>
              </a:spcBef>
              <a:spcAft>
                <a:spcPts val="600"/>
              </a:spcAft>
              <a:buNone/>
            </a:pPr>
            <a:r>
              <a:rPr lang="en-GB" sz="2800" b="1" u="sng" dirty="0">
                <a:solidFill>
                  <a:srgbClr val="0070C0"/>
                </a:solidFill>
                <a:latin typeface="+mj-lt"/>
                <a:ea typeface="Cambria"/>
              </a:rPr>
              <a:t>https://arxiv.org/pdf/2510.14750</a:t>
            </a:r>
            <a:endParaRPr kumimoji="0" lang="en-US" sz="1800" b="1" i="0" u="sng" strike="noStrike" kern="1200" cap="none" spc="0" normalizeH="0" baseline="0" noProof="0" dirty="0">
              <a:ln>
                <a:noFill/>
              </a:ln>
              <a:solidFill>
                <a:srgbClr val="0070C0"/>
              </a:solidFill>
              <a:effectLst/>
              <a:uLnTx/>
              <a:uFillTx/>
              <a:latin typeface="+mj-lt"/>
            </a:endParaRPr>
          </a:p>
        </p:txBody>
      </p:sp>
      <p:pic>
        <p:nvPicPr>
          <p:cNvPr id="5" name="Picture 4">
            <a:extLst>
              <a:ext uri="{FF2B5EF4-FFF2-40B4-BE49-F238E27FC236}">
                <a16:creationId xmlns:a16="http://schemas.microsoft.com/office/drawing/2014/main" id="{784AFD6F-7341-2B6E-D3B4-1E9AA019FEB2}"/>
              </a:ext>
            </a:extLst>
          </p:cNvPr>
          <p:cNvPicPr>
            <a:picLocks noChangeAspect="1"/>
          </p:cNvPicPr>
          <p:nvPr/>
        </p:nvPicPr>
        <p:blipFill>
          <a:blip r:embed="rId3"/>
          <a:srcRect b="3376"/>
          <a:stretch>
            <a:fillRect/>
          </a:stretch>
        </p:blipFill>
        <p:spPr>
          <a:xfrm>
            <a:off x="920013" y="1059582"/>
            <a:ext cx="7303973" cy="479416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90687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719A2D-9F77-57F8-EE28-ECB02EA4462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9A9D42-2F7C-D20B-6C8F-0C522734E51B}"/>
              </a:ext>
            </a:extLst>
          </p:cNvPr>
          <p:cNvSpPr>
            <a:spLocks noGrp="1"/>
          </p:cNvSpPr>
          <p:nvPr>
            <p:ph type="title"/>
          </p:nvPr>
        </p:nvSpPr>
        <p:spPr/>
        <p:txBody>
          <a:bodyPr/>
          <a:lstStyle/>
          <a:p>
            <a:r>
              <a:rPr lang="en-US" dirty="0"/>
              <a:t>More in the Paper</a:t>
            </a:r>
            <a:endParaRPr lang="en-CH" dirty="0"/>
          </a:p>
        </p:txBody>
      </p:sp>
      <p:sp>
        <p:nvSpPr>
          <p:cNvPr id="3" name="Content Placeholder 2">
            <a:extLst>
              <a:ext uri="{FF2B5EF4-FFF2-40B4-BE49-F238E27FC236}">
                <a16:creationId xmlns:a16="http://schemas.microsoft.com/office/drawing/2014/main" id="{C55E310B-92F7-1ED5-3008-C8A03ADBE53F}"/>
              </a:ext>
            </a:extLst>
          </p:cNvPr>
          <p:cNvSpPr>
            <a:spLocks noGrp="1"/>
          </p:cNvSpPr>
          <p:nvPr>
            <p:ph idx="1"/>
          </p:nvPr>
        </p:nvSpPr>
        <p:spPr>
          <a:xfrm>
            <a:off x="0" y="770467"/>
            <a:ext cx="9143999" cy="5971646"/>
          </a:xfrm>
        </p:spPr>
        <p:txBody>
          <a:bodyPr/>
          <a:lstStyle/>
          <a:p>
            <a:pPr>
              <a:lnSpc>
                <a:spcPct val="100000"/>
              </a:lnSpc>
              <a:spcBef>
                <a:spcPts val="600"/>
              </a:spcBef>
            </a:pPr>
            <a:r>
              <a:rPr lang="en-US" sz="2200" b="1" dirty="0">
                <a:solidFill>
                  <a:schemeClr val="accent3"/>
                </a:solidFill>
                <a:latin typeface="+mj-lt"/>
              </a:rPr>
              <a:t>Many more characterization results</a:t>
            </a:r>
          </a:p>
          <a:p>
            <a:pPr lvl="2">
              <a:lnSpc>
                <a:spcPct val="100000"/>
              </a:lnSpc>
              <a:spcBef>
                <a:spcPts val="600"/>
              </a:spcBef>
            </a:pPr>
            <a:r>
              <a:rPr lang="en-US" sz="2200" dirty="0">
                <a:solidFill>
                  <a:schemeClr val="accent3"/>
                </a:solidFill>
                <a:latin typeface="+mj-lt"/>
              </a:rPr>
              <a:t>Average voltage level on the perturbed columns</a:t>
            </a:r>
          </a:p>
          <a:p>
            <a:pPr lvl="2">
              <a:lnSpc>
                <a:spcPct val="100000"/>
              </a:lnSpc>
              <a:spcBef>
                <a:spcPts val="600"/>
              </a:spcBef>
            </a:pPr>
            <a:r>
              <a:rPr lang="en-US" sz="2200" dirty="0">
                <a:solidFill>
                  <a:schemeClr val="accent3"/>
                </a:solidFill>
                <a:latin typeface="+mj-lt"/>
              </a:rPr>
              <a:t>Temperature</a:t>
            </a:r>
          </a:p>
          <a:p>
            <a:pPr lvl="2">
              <a:lnSpc>
                <a:spcPct val="100000"/>
              </a:lnSpc>
              <a:spcBef>
                <a:spcPts val="600"/>
              </a:spcBef>
            </a:pPr>
            <a:r>
              <a:rPr lang="en-US" sz="2200" dirty="0">
                <a:solidFill>
                  <a:schemeClr val="accent3"/>
                </a:solidFill>
                <a:latin typeface="+mj-lt"/>
              </a:rPr>
              <a:t>Spatial variation</a:t>
            </a:r>
          </a:p>
          <a:p>
            <a:pPr lvl="2">
              <a:lnSpc>
                <a:spcPct val="100000"/>
              </a:lnSpc>
              <a:spcBef>
                <a:spcPts val="600"/>
              </a:spcBef>
            </a:pPr>
            <a:r>
              <a:rPr lang="en-US" sz="2200" dirty="0">
                <a:solidFill>
                  <a:schemeClr val="accent3"/>
                </a:solidFill>
                <a:latin typeface="+mj-lt"/>
              </a:rPr>
              <a:t>Access pattern </a:t>
            </a:r>
          </a:p>
          <a:p>
            <a:pPr lvl="2">
              <a:lnSpc>
                <a:spcPct val="100000"/>
              </a:lnSpc>
              <a:spcBef>
                <a:spcPts val="600"/>
              </a:spcBef>
            </a:pPr>
            <a:r>
              <a:rPr lang="en-US" sz="2200" dirty="0">
                <a:solidFill>
                  <a:schemeClr val="accent3"/>
                </a:solidFill>
                <a:latin typeface="+mj-lt"/>
              </a:rPr>
              <a:t>Data pattern </a:t>
            </a:r>
          </a:p>
          <a:p>
            <a:pPr lvl="2">
              <a:lnSpc>
                <a:spcPct val="100000"/>
              </a:lnSpc>
              <a:spcBef>
                <a:spcPts val="600"/>
              </a:spcBef>
            </a:pPr>
            <a:r>
              <a:rPr lang="en-US" sz="2200" dirty="0">
                <a:solidFill>
                  <a:schemeClr val="accent3"/>
                </a:solidFill>
                <a:latin typeface="+mj-lt"/>
              </a:rPr>
              <a:t>Aggressor row on time</a:t>
            </a:r>
            <a:endParaRPr lang="en-US" sz="800" dirty="0">
              <a:solidFill>
                <a:schemeClr val="accent3"/>
              </a:solidFill>
              <a:latin typeface="+mj-lt"/>
            </a:endParaRPr>
          </a:p>
          <a:p>
            <a:pPr>
              <a:lnSpc>
                <a:spcPct val="100000"/>
              </a:lnSpc>
              <a:spcBef>
                <a:spcPts val="600"/>
              </a:spcBef>
            </a:pPr>
            <a:r>
              <a:rPr lang="en-US" sz="2200" b="1" dirty="0">
                <a:solidFill>
                  <a:schemeClr val="accent1">
                    <a:lumMod val="75000"/>
                  </a:schemeClr>
                </a:solidFill>
                <a:latin typeface="+mj-lt"/>
              </a:rPr>
              <a:t>Details and analyses on Implications</a:t>
            </a:r>
            <a:endParaRPr lang="en-US" sz="2200" dirty="0">
              <a:solidFill>
                <a:schemeClr val="accent1">
                  <a:lumMod val="75000"/>
                </a:schemeClr>
              </a:solidFill>
              <a:latin typeface="+mj-lt"/>
            </a:endParaRPr>
          </a:p>
          <a:p>
            <a:pPr lvl="2">
              <a:lnSpc>
                <a:spcPct val="100000"/>
              </a:lnSpc>
              <a:spcBef>
                <a:spcPts val="600"/>
              </a:spcBef>
            </a:pPr>
            <a:r>
              <a:rPr lang="en-US" sz="2200" dirty="0">
                <a:solidFill>
                  <a:schemeClr val="accent1">
                    <a:lumMod val="75000"/>
                  </a:schemeClr>
                </a:solidFill>
                <a:latin typeface="+mj-lt"/>
              </a:rPr>
              <a:t>Effectiveness of System-Level and on-Die ECC</a:t>
            </a:r>
          </a:p>
          <a:p>
            <a:pPr lvl="2">
              <a:lnSpc>
                <a:spcPct val="100000"/>
              </a:lnSpc>
              <a:spcBef>
                <a:spcPts val="600"/>
              </a:spcBef>
            </a:pPr>
            <a:r>
              <a:rPr lang="en-US" sz="2200" dirty="0">
                <a:solidFill>
                  <a:schemeClr val="accent1">
                    <a:lumMod val="75000"/>
                  </a:schemeClr>
                </a:solidFill>
                <a:latin typeface="+mj-lt"/>
              </a:rPr>
              <a:t>More details on </a:t>
            </a:r>
            <a:r>
              <a:rPr lang="en-US" sz="2200" dirty="0" err="1">
                <a:solidFill>
                  <a:schemeClr val="accent1">
                    <a:lumMod val="75000"/>
                  </a:schemeClr>
                </a:solidFill>
                <a:latin typeface="+mj-lt"/>
              </a:rPr>
              <a:t>ColumnDisturb</a:t>
            </a:r>
            <a:r>
              <a:rPr lang="en-US" sz="2200" dirty="0">
                <a:solidFill>
                  <a:schemeClr val="accent1">
                    <a:lumMod val="75000"/>
                  </a:schemeClr>
                </a:solidFill>
                <a:latin typeface="+mj-lt"/>
              </a:rPr>
              <a:t> mitigation mechanisms</a:t>
            </a:r>
          </a:p>
          <a:p>
            <a:pPr lvl="2">
              <a:lnSpc>
                <a:spcPct val="100000"/>
              </a:lnSpc>
              <a:spcBef>
                <a:spcPts val="600"/>
              </a:spcBef>
            </a:pPr>
            <a:r>
              <a:rPr lang="en-US" sz="2200" dirty="0">
                <a:solidFill>
                  <a:schemeClr val="accent1">
                    <a:lumMod val="75000"/>
                  </a:schemeClr>
                </a:solidFill>
                <a:latin typeface="+mj-lt"/>
              </a:rPr>
              <a:t>Implications on a retention-aware refresh mechanism: RAIDR </a:t>
            </a:r>
          </a:p>
          <a:p>
            <a:pPr lvl="3">
              <a:lnSpc>
                <a:spcPct val="100000"/>
              </a:lnSpc>
              <a:spcBef>
                <a:spcPts val="600"/>
              </a:spcBef>
            </a:pPr>
            <a:r>
              <a:rPr lang="en-US" sz="2200" dirty="0">
                <a:solidFill>
                  <a:schemeClr val="accent1">
                    <a:lumMod val="75000"/>
                  </a:schemeClr>
                </a:solidFill>
                <a:latin typeface="+mj-lt"/>
              </a:rPr>
              <a:t>How </a:t>
            </a:r>
            <a:r>
              <a:rPr lang="en-US" sz="2200" dirty="0" err="1">
                <a:solidFill>
                  <a:schemeClr val="accent1">
                    <a:lumMod val="75000"/>
                  </a:schemeClr>
                </a:solidFill>
                <a:latin typeface="+mj-lt"/>
              </a:rPr>
              <a:t>ColumnDisturb</a:t>
            </a:r>
            <a:r>
              <a:rPr lang="en-US" sz="2200" dirty="0">
                <a:solidFill>
                  <a:schemeClr val="accent1">
                    <a:lumMod val="75000"/>
                  </a:schemeClr>
                </a:solidFill>
                <a:latin typeface="+mj-lt"/>
              </a:rPr>
              <a:t> affects energy-efficiency and the speedup of</a:t>
            </a:r>
            <a:br>
              <a:rPr lang="en-US" sz="2200" dirty="0">
                <a:solidFill>
                  <a:schemeClr val="accent1">
                    <a:lumMod val="75000"/>
                  </a:schemeClr>
                </a:solidFill>
                <a:latin typeface="+mj-lt"/>
              </a:rPr>
            </a:br>
            <a:r>
              <a:rPr lang="en-US" sz="2200" dirty="0">
                <a:solidFill>
                  <a:schemeClr val="accent1">
                    <a:lumMod val="75000"/>
                  </a:schemeClr>
                </a:solidFill>
                <a:latin typeface="+mj-lt"/>
              </a:rPr>
              <a:t>such mechanisms</a:t>
            </a:r>
          </a:p>
          <a:p>
            <a:pPr lvl="2">
              <a:lnSpc>
                <a:spcPct val="100000"/>
              </a:lnSpc>
              <a:spcBef>
                <a:spcPts val="600"/>
              </a:spcBef>
            </a:pPr>
            <a:r>
              <a:rPr lang="en-US" sz="2200" dirty="0">
                <a:solidFill>
                  <a:schemeClr val="accent1">
                    <a:lumMod val="75000"/>
                  </a:schemeClr>
                </a:solidFill>
                <a:latin typeface="+mj-lt"/>
              </a:rPr>
              <a:t>..</a:t>
            </a:r>
          </a:p>
        </p:txBody>
      </p:sp>
    </p:spTree>
    <p:extLst>
      <p:ext uri="{BB962C8B-B14F-4D97-AF65-F5344CB8AC3E}">
        <p14:creationId xmlns:p14="http://schemas.microsoft.com/office/powerpoint/2010/main" val="3137685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43A5FF-DB05-6780-392E-3231959C59B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95CB40D-2DC0-4D91-5F4E-FDC84FDCD622}"/>
              </a:ext>
            </a:extLst>
          </p:cNvPr>
          <p:cNvSpPr>
            <a:spLocks noGrp="1"/>
          </p:cNvSpPr>
          <p:nvPr>
            <p:ph type="title"/>
          </p:nvPr>
        </p:nvSpPr>
        <p:spPr/>
        <p:txBody>
          <a:bodyPr/>
          <a:lstStyle/>
          <a:p>
            <a:r>
              <a:rPr lang="en-US" dirty="0"/>
              <a:t>Available on </a:t>
            </a:r>
            <a:r>
              <a:rPr lang="en-US" dirty="0" err="1"/>
              <a:t>arXiv</a:t>
            </a:r>
            <a:endParaRPr lang="en-CH" dirty="0"/>
          </a:p>
        </p:txBody>
      </p:sp>
      <p:sp>
        <p:nvSpPr>
          <p:cNvPr id="6" name="Content Placeholder 2" descr=" 5">
            <a:extLst>
              <a:ext uri="{FF2B5EF4-FFF2-40B4-BE49-F238E27FC236}">
                <a16:creationId xmlns:a16="http://schemas.microsoft.com/office/drawing/2014/main" id="{C36C099C-9A06-BFC4-2306-21201C438CB0}"/>
              </a:ext>
            </a:extLst>
          </p:cNvPr>
          <p:cNvSpPr txBox="1">
            <a:spLocks/>
          </p:cNvSpPr>
          <p:nvPr/>
        </p:nvSpPr>
        <p:spPr>
          <a:xfrm>
            <a:off x="-2199" y="5968201"/>
            <a:ext cx="9144000" cy="48339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ts val="600"/>
              </a:spcBef>
              <a:spcAft>
                <a:spcPts val="600"/>
              </a:spcAft>
              <a:buNone/>
            </a:pPr>
            <a:r>
              <a:rPr lang="en-GB" sz="2800" b="1" u="sng" dirty="0">
                <a:solidFill>
                  <a:srgbClr val="0070C0"/>
                </a:solidFill>
                <a:latin typeface="+mj-lt"/>
                <a:ea typeface="Cambria"/>
              </a:rPr>
              <a:t>https://arxiv.org/pdf/2510.14750</a:t>
            </a:r>
            <a:endParaRPr kumimoji="0" lang="en-US" sz="1800" b="1" i="0" u="sng" strike="noStrike" kern="1200" cap="none" spc="0" normalizeH="0" baseline="0" noProof="0" dirty="0">
              <a:ln>
                <a:noFill/>
              </a:ln>
              <a:solidFill>
                <a:srgbClr val="0070C0"/>
              </a:solidFill>
              <a:effectLst/>
              <a:uLnTx/>
              <a:uFillTx/>
              <a:latin typeface="+mj-lt"/>
            </a:endParaRPr>
          </a:p>
        </p:txBody>
      </p:sp>
      <p:pic>
        <p:nvPicPr>
          <p:cNvPr id="3" name="Picture 2">
            <a:extLst>
              <a:ext uri="{FF2B5EF4-FFF2-40B4-BE49-F238E27FC236}">
                <a16:creationId xmlns:a16="http://schemas.microsoft.com/office/drawing/2014/main" id="{2ECABA6B-AD99-37E9-92A7-FC78BC703B43}"/>
              </a:ext>
            </a:extLst>
          </p:cNvPr>
          <p:cNvPicPr>
            <a:picLocks noChangeAspect="1"/>
          </p:cNvPicPr>
          <p:nvPr/>
        </p:nvPicPr>
        <p:blipFill>
          <a:blip r:embed="rId3"/>
          <a:srcRect b="3376"/>
          <a:stretch>
            <a:fillRect/>
          </a:stretch>
        </p:blipFill>
        <p:spPr>
          <a:xfrm>
            <a:off x="1028700" y="1006559"/>
            <a:ext cx="7303973" cy="4794166"/>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1714479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2C715B-4723-441A-6465-7042B150B82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59CB68-52A5-D750-E614-A79648D4935D}"/>
              </a:ext>
            </a:extLst>
          </p:cNvPr>
          <p:cNvSpPr>
            <a:spLocks noGrp="1"/>
          </p:cNvSpPr>
          <p:nvPr>
            <p:ph type="title"/>
          </p:nvPr>
        </p:nvSpPr>
        <p:spPr/>
        <p:txBody>
          <a:bodyPr/>
          <a:lstStyle/>
          <a:p>
            <a:r>
              <a:rPr lang="en-US" dirty="0"/>
              <a:t>Outline</a:t>
            </a:r>
            <a:endParaRPr lang="en-CH"/>
          </a:p>
        </p:txBody>
      </p:sp>
      <p:sp>
        <p:nvSpPr>
          <p:cNvPr id="4" name="Rectangle 3">
            <a:extLst>
              <a:ext uri="{FF2B5EF4-FFF2-40B4-BE49-F238E27FC236}">
                <a16:creationId xmlns:a16="http://schemas.microsoft.com/office/drawing/2014/main" id="{48162036-BD26-FC6E-99C7-B102869DD0FE}"/>
              </a:ext>
            </a:extLst>
          </p:cNvPr>
          <p:cNvSpPr/>
          <p:nvPr/>
        </p:nvSpPr>
        <p:spPr>
          <a:xfrm>
            <a:off x="-2" y="966853"/>
            <a:ext cx="9144000" cy="82296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mj-lt"/>
              </a:rPr>
              <a:t>What is </a:t>
            </a:r>
            <a:r>
              <a:rPr kumimoji="0" lang="en-US" sz="3200" b="1" i="0" u="none" strike="noStrike" kern="1200" cap="none" spc="0" normalizeH="0" baseline="0" noProof="0" dirty="0" err="1">
                <a:ln>
                  <a:noFill/>
                </a:ln>
                <a:solidFill>
                  <a:prstClr val="white"/>
                </a:solidFill>
                <a:effectLst/>
                <a:uLnTx/>
                <a:uFillTx/>
                <a:latin typeface="+mj-lt"/>
              </a:rPr>
              <a:t>ColumnDisturb</a:t>
            </a:r>
            <a:r>
              <a:rPr kumimoji="0" lang="en-US" sz="3200" b="1" i="0" u="none" strike="noStrike" kern="1200" cap="none" spc="0" normalizeH="0" baseline="0" noProof="0" dirty="0">
                <a:ln>
                  <a:noFill/>
                </a:ln>
                <a:solidFill>
                  <a:prstClr val="white"/>
                </a:solidFill>
                <a:effectLst/>
                <a:uLnTx/>
                <a:uFillTx/>
                <a:latin typeface="+mj-lt"/>
              </a:rPr>
              <a:t>?</a:t>
            </a:r>
          </a:p>
        </p:txBody>
      </p:sp>
      <p:sp>
        <p:nvSpPr>
          <p:cNvPr id="5" name="Rectangle 4">
            <a:extLst>
              <a:ext uri="{FF2B5EF4-FFF2-40B4-BE49-F238E27FC236}">
                <a16:creationId xmlns:a16="http://schemas.microsoft.com/office/drawing/2014/main" id="{BD78754D-39F4-DE73-0874-5AF36E867108}"/>
              </a:ext>
            </a:extLst>
          </p:cNvPr>
          <p:cNvSpPr/>
          <p:nvPr/>
        </p:nvSpPr>
        <p:spPr>
          <a:xfrm>
            <a:off x="-2" y="3274679"/>
            <a:ext cx="9144000" cy="82296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mj-lt"/>
              </a:rPr>
              <a:t>Real DRAM Chip Results</a:t>
            </a:r>
          </a:p>
        </p:txBody>
      </p:sp>
      <p:sp>
        <p:nvSpPr>
          <p:cNvPr id="8" name="Rectangle 7">
            <a:extLst>
              <a:ext uri="{FF2B5EF4-FFF2-40B4-BE49-F238E27FC236}">
                <a16:creationId xmlns:a16="http://schemas.microsoft.com/office/drawing/2014/main" id="{BB3FDAFF-7046-690F-5A68-A4DCDC3B101B}"/>
              </a:ext>
            </a:extLst>
          </p:cNvPr>
          <p:cNvSpPr/>
          <p:nvPr/>
        </p:nvSpPr>
        <p:spPr>
          <a:xfrm>
            <a:off x="-2" y="5582506"/>
            <a:ext cx="9144000" cy="82296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mj-lt"/>
                <a:ea typeface="Tahoma" panose="020B0604030504040204" pitchFamily="34" charset="0"/>
                <a:cs typeface="Tahoma" panose="020B0604030504040204" pitchFamily="34" charset="0"/>
              </a:rPr>
              <a:t>Conclusion</a:t>
            </a:r>
            <a:endParaRPr kumimoji="0" lang="en-US" sz="3200" b="1" i="0" u="none" strike="noStrike" kern="1200" cap="none" spc="0" normalizeH="0" baseline="0" noProof="0">
              <a:ln>
                <a:noFill/>
              </a:ln>
              <a:solidFill>
                <a:prstClr val="white"/>
              </a:solidFill>
              <a:effectLst/>
              <a:uLnTx/>
              <a:uFillTx/>
              <a:latin typeface="+mj-lt"/>
            </a:endParaRPr>
          </a:p>
        </p:txBody>
      </p:sp>
      <p:sp>
        <p:nvSpPr>
          <p:cNvPr id="9" name="Rectangle 8">
            <a:extLst>
              <a:ext uri="{FF2B5EF4-FFF2-40B4-BE49-F238E27FC236}">
                <a16:creationId xmlns:a16="http://schemas.microsoft.com/office/drawing/2014/main" id="{006C9BAB-F24A-1F26-FC46-FE25C32C755C}"/>
              </a:ext>
            </a:extLst>
          </p:cNvPr>
          <p:cNvSpPr/>
          <p:nvPr/>
        </p:nvSpPr>
        <p:spPr>
          <a:xfrm>
            <a:off x="-2" y="4428592"/>
            <a:ext cx="9144000" cy="82296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defTabSz="914400">
              <a:defRPr/>
            </a:pPr>
            <a:r>
              <a:rPr lang="en-US" sz="3200" b="1" dirty="0">
                <a:solidFill>
                  <a:prstClr val="white"/>
                </a:solidFill>
                <a:latin typeface="+mj-lt"/>
                <a:ea typeface="Tahoma" panose="020B0604030504040204" pitchFamily="34" charset="0"/>
                <a:cs typeface="Tahoma" panose="020B0604030504040204" pitchFamily="34" charset="0"/>
              </a:rPr>
              <a:t>Implications for Future Systems &amp; Mechanisms</a:t>
            </a:r>
            <a:endParaRPr lang="en-US" sz="3200" b="1" dirty="0">
              <a:solidFill>
                <a:prstClr val="white"/>
              </a:solidFill>
              <a:latin typeface="+mj-lt"/>
            </a:endParaRPr>
          </a:p>
        </p:txBody>
      </p:sp>
      <p:sp>
        <p:nvSpPr>
          <p:cNvPr id="10" name="Rectangle 9">
            <a:extLst>
              <a:ext uri="{FF2B5EF4-FFF2-40B4-BE49-F238E27FC236}">
                <a16:creationId xmlns:a16="http://schemas.microsoft.com/office/drawing/2014/main" id="{8F008882-63C2-FBD3-2B7B-6FDB8330CFB4}"/>
              </a:ext>
            </a:extLst>
          </p:cNvPr>
          <p:cNvSpPr/>
          <p:nvPr/>
        </p:nvSpPr>
        <p:spPr>
          <a:xfrm>
            <a:off x="-2" y="2120766"/>
            <a:ext cx="9144000" cy="82296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defTabSz="914400">
              <a:defRPr/>
            </a:pPr>
            <a:r>
              <a:rPr lang="en-US" sz="3200" b="1" dirty="0">
                <a:solidFill>
                  <a:prstClr val="white"/>
                </a:solidFill>
                <a:latin typeface="+mj-lt"/>
              </a:rPr>
              <a:t>Testing Infrastructure</a:t>
            </a:r>
          </a:p>
        </p:txBody>
      </p:sp>
    </p:spTree>
    <p:extLst>
      <p:ext uri="{BB962C8B-B14F-4D97-AF65-F5344CB8AC3E}">
        <p14:creationId xmlns:p14="http://schemas.microsoft.com/office/powerpoint/2010/main" val="238738745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F80F39-46B4-FBD8-F805-37787935D4C7}"/>
            </a:ext>
          </a:extLst>
        </p:cNvPr>
        <p:cNvGrpSpPr/>
        <p:nvPr/>
      </p:nvGrpSpPr>
      <p:grpSpPr>
        <a:xfrm>
          <a:off x="0" y="0"/>
          <a:ext cx="0" cy="0"/>
          <a:chOff x="0" y="0"/>
          <a:chExt cx="0" cy="0"/>
        </a:xfrm>
      </p:grpSpPr>
      <p:sp>
        <p:nvSpPr>
          <p:cNvPr id="5" name="Content Placeholder 2">
            <a:extLst>
              <a:ext uri="{FF2B5EF4-FFF2-40B4-BE49-F238E27FC236}">
                <a16:creationId xmlns:a16="http://schemas.microsoft.com/office/drawing/2014/main" id="{69316954-372A-ACFE-3E47-2EF5244CFD0F}"/>
              </a:ext>
            </a:extLst>
          </p:cNvPr>
          <p:cNvSpPr txBox="1">
            <a:spLocks/>
          </p:cNvSpPr>
          <p:nvPr/>
        </p:nvSpPr>
        <p:spPr>
          <a:xfrm>
            <a:off x="128240" y="2156457"/>
            <a:ext cx="8876368" cy="1427612"/>
          </a:xfrm>
          <a:prstGeom prst="roundRect">
            <a:avLst>
              <a:gd name="adj" fmla="val 4538"/>
            </a:avLst>
          </a:prstGeom>
          <a:solidFill>
            <a:schemeClr val="accent4">
              <a:lumMod val="20000"/>
              <a:lumOff val="80000"/>
            </a:schemeClr>
          </a:solidFill>
          <a:ln w="38100">
            <a:solidFill>
              <a:schemeClr val="accent4"/>
            </a:solidFill>
          </a:ln>
        </p:spPr>
        <p:txBody>
          <a:bodyPr/>
          <a:lstStyle>
            <a:lvl1pPr marL="177800" indent="-177800" algn="l" defTabSz="914400" rtl="0" eaLnBrk="1" latinLnBrk="0" hangingPunct="1">
              <a:lnSpc>
                <a:spcPct val="90000"/>
              </a:lnSpc>
              <a:spcBef>
                <a:spcPts val="1000"/>
              </a:spcBef>
              <a:buFont typeface="Arial" panose="020B0604020202020204" pitchFamily="34" charset="0"/>
              <a:buChar char="•"/>
              <a:tabLst/>
              <a:defRPr sz="2400" kern="1200">
                <a:solidFill>
                  <a:schemeClr val="tx1"/>
                </a:solidFill>
                <a:latin typeface="+mn-lt"/>
                <a:ea typeface="+mn-ea"/>
                <a:cs typeface="+mn-cs"/>
              </a:defRPr>
            </a:lvl1pPr>
            <a:lvl2pPr marL="133350" indent="-133350" algn="l" defTabSz="914400" rtl="0" eaLnBrk="1" latinLnBrk="0" hangingPunct="1">
              <a:lnSpc>
                <a:spcPct val="90000"/>
              </a:lnSpc>
              <a:spcBef>
                <a:spcPts val="500"/>
              </a:spcBef>
              <a:buFont typeface="Wingdings" panose="05000000000000000000" pitchFamily="2" charset="2"/>
              <a:buChar char="§"/>
              <a:tabLst/>
              <a:defRPr sz="2000" kern="1200">
                <a:solidFill>
                  <a:schemeClr val="tx1"/>
                </a:solidFill>
                <a:latin typeface="Cambria" panose="02040503050406030204" pitchFamily="18" charset="0"/>
                <a:ea typeface="+mn-ea"/>
                <a:cs typeface="+mn-cs"/>
              </a:defRPr>
            </a:lvl2pPr>
            <a:lvl3pPr marL="533400" indent="-177800" algn="l" defTabSz="914400" rtl="0" eaLnBrk="1" latinLnBrk="0" hangingPunct="1">
              <a:lnSpc>
                <a:spcPct val="90000"/>
              </a:lnSpc>
              <a:spcBef>
                <a:spcPts val="500"/>
              </a:spcBef>
              <a:buFont typeface="Arial" panose="020B0604020202020204" pitchFamily="34" charset="0"/>
              <a:buChar char="•"/>
              <a:tabLst/>
              <a:defRPr sz="2400" kern="1200">
                <a:solidFill>
                  <a:schemeClr val="tx1"/>
                </a:solidFill>
                <a:latin typeface="+mn-lt"/>
                <a:ea typeface="+mn-ea"/>
                <a:cs typeface="+mn-cs"/>
              </a:defRPr>
            </a:lvl3pPr>
            <a:lvl4pPr marL="895350" indent="-1778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4pPr>
            <a:lvl5pPr marL="1257300" indent="-182563"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sz="2000" b="1" u="sng" dirty="0">
              <a:solidFill>
                <a:schemeClr val="accent4"/>
              </a:solidFill>
              <a:latin typeface="+mj-lt"/>
            </a:endParaRPr>
          </a:p>
          <a:p>
            <a:pPr marL="0" indent="0">
              <a:buNone/>
            </a:pPr>
            <a:endParaRPr lang="en-US" sz="2000" b="1" dirty="0">
              <a:solidFill>
                <a:schemeClr val="accent4"/>
              </a:solidFill>
              <a:latin typeface="+mj-lt"/>
            </a:endParaRPr>
          </a:p>
          <a:p>
            <a:pPr marL="0" indent="0">
              <a:buFont typeface="Arial" panose="020B0604020202020204" pitchFamily="34" charset="0"/>
              <a:buNone/>
            </a:pPr>
            <a:endParaRPr lang="en-CH" sz="2000" b="1" dirty="0">
              <a:solidFill>
                <a:schemeClr val="accent4"/>
              </a:solidFill>
              <a:latin typeface="+mj-lt"/>
            </a:endParaRPr>
          </a:p>
        </p:txBody>
      </p:sp>
      <p:sp>
        <p:nvSpPr>
          <p:cNvPr id="3" name="Content Placeholder 2">
            <a:extLst>
              <a:ext uri="{FF2B5EF4-FFF2-40B4-BE49-F238E27FC236}">
                <a16:creationId xmlns:a16="http://schemas.microsoft.com/office/drawing/2014/main" id="{360AA204-84BF-1917-7678-54BDD2C88235}"/>
              </a:ext>
            </a:extLst>
          </p:cNvPr>
          <p:cNvSpPr txBox="1">
            <a:spLocks/>
          </p:cNvSpPr>
          <p:nvPr/>
        </p:nvSpPr>
        <p:spPr>
          <a:xfrm>
            <a:off x="128240" y="927297"/>
            <a:ext cx="8876368" cy="928935"/>
          </a:xfrm>
          <a:prstGeom prst="roundRect">
            <a:avLst>
              <a:gd name="adj" fmla="val 6605"/>
            </a:avLst>
          </a:prstGeom>
          <a:solidFill>
            <a:schemeClr val="accent2">
              <a:lumMod val="20000"/>
              <a:lumOff val="80000"/>
            </a:schemeClr>
          </a:solidFill>
          <a:ln w="38100">
            <a:solidFill>
              <a:schemeClr val="accent2"/>
            </a:solidFill>
          </a:ln>
        </p:spPr>
        <p:txBody>
          <a:bodyPr/>
          <a:lstStyle>
            <a:lvl1pPr marL="177800" indent="-177800" algn="l" defTabSz="914400" rtl="0" eaLnBrk="1" latinLnBrk="0" hangingPunct="1">
              <a:lnSpc>
                <a:spcPct val="90000"/>
              </a:lnSpc>
              <a:spcBef>
                <a:spcPts val="1000"/>
              </a:spcBef>
              <a:buFont typeface="Arial" panose="020B0604020202020204" pitchFamily="34" charset="0"/>
              <a:buChar char="•"/>
              <a:tabLst/>
              <a:defRPr sz="2400" kern="1200">
                <a:solidFill>
                  <a:schemeClr val="tx1"/>
                </a:solidFill>
                <a:latin typeface="+mn-lt"/>
                <a:ea typeface="+mn-ea"/>
                <a:cs typeface="+mn-cs"/>
              </a:defRPr>
            </a:lvl1pPr>
            <a:lvl2pPr marL="133350" indent="-133350" algn="l" defTabSz="914400" rtl="0" eaLnBrk="1" latinLnBrk="0" hangingPunct="1">
              <a:lnSpc>
                <a:spcPct val="90000"/>
              </a:lnSpc>
              <a:spcBef>
                <a:spcPts val="500"/>
              </a:spcBef>
              <a:buFont typeface="Wingdings" panose="05000000000000000000" pitchFamily="2" charset="2"/>
              <a:buChar char="§"/>
              <a:tabLst/>
              <a:defRPr sz="2000" kern="1200">
                <a:solidFill>
                  <a:schemeClr val="tx1"/>
                </a:solidFill>
                <a:latin typeface="Cambria" panose="02040503050406030204" pitchFamily="18" charset="0"/>
                <a:ea typeface="+mn-ea"/>
                <a:cs typeface="+mn-cs"/>
              </a:defRPr>
            </a:lvl2pPr>
            <a:lvl3pPr marL="533400" indent="-177800" algn="l" defTabSz="914400" rtl="0" eaLnBrk="1" latinLnBrk="0" hangingPunct="1">
              <a:lnSpc>
                <a:spcPct val="90000"/>
              </a:lnSpc>
              <a:spcBef>
                <a:spcPts val="500"/>
              </a:spcBef>
              <a:buFont typeface="Arial" panose="020B0604020202020204" pitchFamily="34" charset="0"/>
              <a:buChar char="•"/>
              <a:tabLst/>
              <a:defRPr sz="2400" kern="1200">
                <a:solidFill>
                  <a:schemeClr val="tx1"/>
                </a:solidFill>
                <a:latin typeface="+mn-lt"/>
                <a:ea typeface="+mn-ea"/>
                <a:cs typeface="+mn-cs"/>
              </a:defRPr>
            </a:lvl3pPr>
            <a:lvl4pPr marL="895350" indent="-1778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4pPr>
            <a:lvl5pPr marL="1257300" indent="-182563"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CH" sz="2000" b="1" dirty="0">
              <a:solidFill>
                <a:schemeClr val="accent4"/>
              </a:solidFill>
              <a:latin typeface="+mj-lt"/>
            </a:endParaRPr>
          </a:p>
        </p:txBody>
      </p:sp>
      <p:sp>
        <p:nvSpPr>
          <p:cNvPr id="7" name="Content Placeholder 2">
            <a:extLst>
              <a:ext uri="{FF2B5EF4-FFF2-40B4-BE49-F238E27FC236}">
                <a16:creationId xmlns:a16="http://schemas.microsoft.com/office/drawing/2014/main" id="{436E661A-FAF6-7CAB-8877-DF446502FCF5}"/>
              </a:ext>
            </a:extLst>
          </p:cNvPr>
          <p:cNvSpPr txBox="1">
            <a:spLocks/>
          </p:cNvSpPr>
          <p:nvPr/>
        </p:nvSpPr>
        <p:spPr>
          <a:xfrm>
            <a:off x="273622" y="914918"/>
            <a:ext cx="8279363" cy="941314"/>
          </a:xfrm>
          <a:prstGeom prst="roundRect">
            <a:avLst>
              <a:gd name="adj" fmla="val 6605"/>
            </a:avLst>
          </a:prstGeom>
          <a:noFill/>
          <a:ln w="38100">
            <a:noFill/>
          </a:ln>
        </p:spPr>
        <p:txBody>
          <a:bodyPr anchor="ctr"/>
          <a:lstStyle>
            <a:lvl1pPr marL="177800" indent="-177800" algn="l" defTabSz="914400" rtl="0" eaLnBrk="1" latinLnBrk="0" hangingPunct="1">
              <a:lnSpc>
                <a:spcPct val="90000"/>
              </a:lnSpc>
              <a:spcBef>
                <a:spcPts val="1000"/>
              </a:spcBef>
              <a:buFont typeface="Arial" panose="020B0604020202020204" pitchFamily="34" charset="0"/>
              <a:buChar char="•"/>
              <a:tabLst/>
              <a:defRPr sz="2400" kern="1200">
                <a:solidFill>
                  <a:schemeClr val="tx1"/>
                </a:solidFill>
                <a:latin typeface="+mn-lt"/>
                <a:ea typeface="+mn-ea"/>
                <a:cs typeface="+mn-cs"/>
              </a:defRPr>
            </a:lvl1pPr>
            <a:lvl2pPr marL="133350" indent="-133350" algn="l" defTabSz="914400" rtl="0" eaLnBrk="1" latinLnBrk="0" hangingPunct="1">
              <a:lnSpc>
                <a:spcPct val="90000"/>
              </a:lnSpc>
              <a:spcBef>
                <a:spcPts val="500"/>
              </a:spcBef>
              <a:buFont typeface="Wingdings" panose="05000000000000000000" pitchFamily="2" charset="2"/>
              <a:buChar char="§"/>
              <a:tabLst/>
              <a:defRPr sz="2000" kern="1200">
                <a:solidFill>
                  <a:schemeClr val="tx1"/>
                </a:solidFill>
                <a:latin typeface="Cambria" panose="02040503050406030204" pitchFamily="18" charset="0"/>
                <a:ea typeface="+mn-ea"/>
                <a:cs typeface="+mn-cs"/>
              </a:defRPr>
            </a:lvl2pPr>
            <a:lvl3pPr marL="533400" indent="-177800" algn="l" defTabSz="914400" rtl="0" eaLnBrk="1" latinLnBrk="0" hangingPunct="1">
              <a:lnSpc>
                <a:spcPct val="90000"/>
              </a:lnSpc>
              <a:spcBef>
                <a:spcPts val="500"/>
              </a:spcBef>
              <a:buFont typeface="Arial" panose="020B0604020202020204" pitchFamily="34" charset="0"/>
              <a:buChar char="•"/>
              <a:tabLst/>
              <a:defRPr sz="2400" kern="1200">
                <a:solidFill>
                  <a:schemeClr val="tx1"/>
                </a:solidFill>
                <a:latin typeface="+mn-lt"/>
                <a:ea typeface="+mn-ea"/>
                <a:cs typeface="+mn-cs"/>
              </a:defRPr>
            </a:lvl3pPr>
            <a:lvl4pPr marL="895350" indent="-1778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4pPr>
            <a:lvl5pPr marL="1257300" indent="-182563"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b="1" dirty="0">
                <a:solidFill>
                  <a:srgbClr val="A42433"/>
                </a:solidFill>
                <a:latin typeface="+mj-lt"/>
              </a:rPr>
              <a:t>We demonstrate and extensively study a new widespread </a:t>
            </a:r>
            <a:br>
              <a:rPr lang="en-US" sz="2000" b="1" dirty="0">
                <a:solidFill>
                  <a:srgbClr val="A42433"/>
                </a:solidFill>
                <a:latin typeface="+mj-lt"/>
              </a:rPr>
            </a:br>
            <a:r>
              <a:rPr lang="en-US" sz="2000" b="1" dirty="0">
                <a:solidFill>
                  <a:srgbClr val="A42433"/>
                </a:solidFill>
                <a:latin typeface="+mj-lt"/>
              </a:rPr>
              <a:t>read disturbance phenomenon in real DRAM chips: </a:t>
            </a:r>
            <a:r>
              <a:rPr lang="en-US" sz="2000" b="1" dirty="0" err="1">
                <a:solidFill>
                  <a:srgbClr val="A42433"/>
                </a:solidFill>
                <a:latin typeface="+mj-lt"/>
              </a:rPr>
              <a:t>ColumnDisturb</a:t>
            </a:r>
            <a:endParaRPr lang="en-US" sz="2000" b="1" dirty="0">
              <a:solidFill>
                <a:srgbClr val="A42433"/>
              </a:solidFill>
              <a:latin typeface="+mj-lt"/>
            </a:endParaRPr>
          </a:p>
        </p:txBody>
      </p:sp>
      <p:sp>
        <p:nvSpPr>
          <p:cNvPr id="10" name="Content Placeholder 2">
            <a:extLst>
              <a:ext uri="{FF2B5EF4-FFF2-40B4-BE49-F238E27FC236}">
                <a16:creationId xmlns:a16="http://schemas.microsoft.com/office/drawing/2014/main" id="{1ACE91BE-299F-ED49-4CBF-2EB07BFF3750}"/>
              </a:ext>
            </a:extLst>
          </p:cNvPr>
          <p:cNvSpPr txBox="1">
            <a:spLocks/>
          </p:cNvSpPr>
          <p:nvPr/>
        </p:nvSpPr>
        <p:spPr>
          <a:xfrm>
            <a:off x="133814" y="2166674"/>
            <a:ext cx="8881945" cy="1417395"/>
          </a:xfrm>
          <a:prstGeom prst="roundRect">
            <a:avLst>
              <a:gd name="adj" fmla="val 4538"/>
            </a:avLst>
          </a:prstGeom>
          <a:noFill/>
          <a:ln w="38100">
            <a:noFill/>
          </a:ln>
        </p:spPr>
        <p:txBody>
          <a:bodyPr/>
          <a:lstStyle>
            <a:lvl1pPr marL="177800" indent="-177800" algn="l" defTabSz="914400" rtl="0" eaLnBrk="1" latinLnBrk="0" hangingPunct="1">
              <a:lnSpc>
                <a:spcPct val="90000"/>
              </a:lnSpc>
              <a:spcBef>
                <a:spcPts val="1000"/>
              </a:spcBef>
              <a:buFont typeface="Arial" panose="020B0604020202020204" pitchFamily="34" charset="0"/>
              <a:buChar char="•"/>
              <a:tabLst/>
              <a:defRPr sz="2400" kern="1200">
                <a:solidFill>
                  <a:schemeClr val="tx1"/>
                </a:solidFill>
                <a:latin typeface="+mn-lt"/>
                <a:ea typeface="+mn-ea"/>
                <a:cs typeface="+mn-cs"/>
              </a:defRPr>
            </a:lvl1pPr>
            <a:lvl2pPr marL="133350" indent="-133350" algn="l" defTabSz="914400" rtl="0" eaLnBrk="1" latinLnBrk="0" hangingPunct="1">
              <a:lnSpc>
                <a:spcPct val="90000"/>
              </a:lnSpc>
              <a:spcBef>
                <a:spcPts val="500"/>
              </a:spcBef>
              <a:buFont typeface="Wingdings" panose="05000000000000000000" pitchFamily="2" charset="2"/>
              <a:buChar char="§"/>
              <a:tabLst/>
              <a:defRPr sz="2000" kern="1200">
                <a:solidFill>
                  <a:schemeClr val="tx1"/>
                </a:solidFill>
                <a:latin typeface="Cambria" panose="02040503050406030204" pitchFamily="18" charset="0"/>
                <a:ea typeface="+mn-ea"/>
                <a:cs typeface="+mn-cs"/>
              </a:defRPr>
            </a:lvl2pPr>
            <a:lvl3pPr marL="533400" indent="-177800" algn="l" defTabSz="914400" rtl="0" eaLnBrk="1" latinLnBrk="0" hangingPunct="1">
              <a:lnSpc>
                <a:spcPct val="90000"/>
              </a:lnSpc>
              <a:spcBef>
                <a:spcPts val="500"/>
              </a:spcBef>
              <a:buFont typeface="Arial" panose="020B0604020202020204" pitchFamily="34" charset="0"/>
              <a:buChar char="•"/>
              <a:tabLst/>
              <a:defRPr sz="2400" kern="1200">
                <a:solidFill>
                  <a:schemeClr val="tx1"/>
                </a:solidFill>
                <a:latin typeface="+mn-lt"/>
                <a:ea typeface="+mn-ea"/>
                <a:cs typeface="+mn-cs"/>
              </a:defRPr>
            </a:lvl3pPr>
            <a:lvl4pPr marL="895350" indent="-1778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4pPr>
            <a:lvl5pPr marL="1257300" indent="-182563"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300"/>
              </a:spcBef>
              <a:buNone/>
            </a:pPr>
            <a:r>
              <a:rPr lang="en-US" sz="2000" b="1" u="sng" dirty="0">
                <a:solidFill>
                  <a:schemeClr val="accent4"/>
                </a:solidFill>
                <a:latin typeface="+mj-lt"/>
              </a:rPr>
              <a:t>We characterize 216 DDR4 and 4 HBM2 chips from three major manufacturers</a:t>
            </a:r>
          </a:p>
          <a:p>
            <a:pPr>
              <a:spcBef>
                <a:spcPts val="300"/>
              </a:spcBef>
              <a:buClr>
                <a:schemeClr val="tx1"/>
              </a:buClr>
            </a:pPr>
            <a:r>
              <a:rPr lang="en-US" sz="2000" dirty="0" err="1">
                <a:solidFill>
                  <a:schemeClr val="accent4"/>
                </a:solidFill>
                <a:latin typeface="+mj-lt"/>
              </a:rPr>
              <a:t>ColumnDisturb</a:t>
            </a:r>
            <a:r>
              <a:rPr lang="en-US" sz="2000" dirty="0">
                <a:solidFill>
                  <a:schemeClr val="accent4"/>
                </a:solidFill>
                <a:latin typeface="+mj-lt"/>
              </a:rPr>
              <a:t> affects</a:t>
            </a:r>
            <a:r>
              <a:rPr lang="en-US" sz="2000" b="1" dirty="0">
                <a:solidFill>
                  <a:schemeClr val="accent4"/>
                </a:solidFill>
                <a:latin typeface="+mj-lt"/>
              </a:rPr>
              <a:t> all tested chips</a:t>
            </a:r>
          </a:p>
          <a:p>
            <a:pPr>
              <a:spcBef>
                <a:spcPts val="300"/>
              </a:spcBef>
              <a:buClr>
                <a:schemeClr val="tx1"/>
              </a:buClr>
            </a:pPr>
            <a:r>
              <a:rPr lang="en-US" sz="2000" dirty="0" err="1">
                <a:solidFill>
                  <a:schemeClr val="accent4"/>
                </a:solidFill>
                <a:latin typeface="+mj-lt"/>
              </a:rPr>
              <a:t>ColumnDisturb</a:t>
            </a:r>
            <a:r>
              <a:rPr lang="en-US" sz="2000" dirty="0">
                <a:solidFill>
                  <a:schemeClr val="accent4"/>
                </a:solidFill>
                <a:latin typeface="+mj-lt"/>
              </a:rPr>
              <a:t> is </a:t>
            </a:r>
            <a:r>
              <a:rPr lang="en-US" sz="2000" b="1" dirty="0">
                <a:solidFill>
                  <a:schemeClr val="accent4"/>
                </a:solidFill>
                <a:latin typeface="+mj-lt"/>
              </a:rPr>
              <a:t>getting worse </a:t>
            </a:r>
            <a:r>
              <a:rPr lang="en-US" sz="2000" dirty="0">
                <a:solidFill>
                  <a:schemeClr val="accent4"/>
                </a:solidFill>
                <a:latin typeface="+mj-lt"/>
              </a:rPr>
              <a:t>as DRAM technology node size </a:t>
            </a:r>
            <a:r>
              <a:rPr lang="en-US" sz="2000" b="1" dirty="0">
                <a:solidFill>
                  <a:schemeClr val="accent4"/>
                </a:solidFill>
                <a:latin typeface="+mj-lt"/>
              </a:rPr>
              <a:t>reduces</a:t>
            </a:r>
          </a:p>
          <a:p>
            <a:pPr>
              <a:spcBef>
                <a:spcPts val="300"/>
              </a:spcBef>
              <a:buClr>
                <a:schemeClr val="tx1"/>
              </a:buClr>
            </a:pPr>
            <a:r>
              <a:rPr lang="en-US" sz="2000" dirty="0" err="1">
                <a:solidFill>
                  <a:schemeClr val="accent4"/>
                </a:solidFill>
              </a:rPr>
              <a:t>ColumnDisturb</a:t>
            </a:r>
            <a:r>
              <a:rPr lang="en-US" sz="2000" dirty="0">
                <a:solidFill>
                  <a:schemeClr val="accent4"/>
                </a:solidFill>
              </a:rPr>
              <a:t> is </a:t>
            </a:r>
            <a:r>
              <a:rPr lang="en-US" sz="2000" b="1" dirty="0">
                <a:solidFill>
                  <a:schemeClr val="accent4"/>
                </a:solidFill>
              </a:rPr>
              <a:t>different </a:t>
            </a:r>
            <a:r>
              <a:rPr lang="en-US" sz="2000" dirty="0">
                <a:solidFill>
                  <a:schemeClr val="accent4"/>
                </a:solidFill>
              </a:rPr>
              <a:t>from </a:t>
            </a:r>
            <a:r>
              <a:rPr lang="en-US" sz="2000" b="1" dirty="0" err="1">
                <a:solidFill>
                  <a:schemeClr val="accent4"/>
                </a:solidFill>
              </a:rPr>
              <a:t>RowHammer</a:t>
            </a:r>
            <a:r>
              <a:rPr lang="en-US" sz="2000" b="1" dirty="0">
                <a:solidFill>
                  <a:schemeClr val="accent4"/>
                </a:solidFill>
              </a:rPr>
              <a:t>, </a:t>
            </a:r>
            <a:r>
              <a:rPr lang="en-US" sz="2000" b="1" dirty="0" err="1">
                <a:solidFill>
                  <a:schemeClr val="accent4"/>
                </a:solidFill>
              </a:rPr>
              <a:t>RowPress</a:t>
            </a:r>
            <a:r>
              <a:rPr lang="en-US" sz="2000" b="1" dirty="0">
                <a:solidFill>
                  <a:schemeClr val="accent4"/>
                </a:solidFill>
              </a:rPr>
              <a:t>, and Retention </a:t>
            </a:r>
            <a:r>
              <a:rPr lang="en-US" sz="2000" dirty="0">
                <a:solidFill>
                  <a:schemeClr val="accent4"/>
                </a:solidFill>
              </a:rPr>
              <a:t>failures</a:t>
            </a:r>
            <a:br>
              <a:rPr lang="en-US" sz="2000" dirty="0">
                <a:solidFill>
                  <a:schemeClr val="accent4"/>
                </a:solidFill>
                <a:latin typeface="+mj-lt"/>
              </a:rPr>
            </a:br>
            <a:endParaRPr lang="en-US" sz="2000" b="1" dirty="0">
              <a:solidFill>
                <a:schemeClr val="accent4"/>
              </a:solidFill>
              <a:latin typeface="+mj-lt"/>
            </a:endParaRPr>
          </a:p>
          <a:p>
            <a:pPr>
              <a:spcBef>
                <a:spcPts val="600"/>
              </a:spcBef>
              <a:buClr>
                <a:schemeClr val="tx1"/>
              </a:buClr>
            </a:pPr>
            <a:endParaRPr lang="en-US" sz="2000" dirty="0">
              <a:latin typeface="+mj-lt"/>
            </a:endParaRPr>
          </a:p>
          <a:p>
            <a:pPr marL="0" indent="0">
              <a:buNone/>
            </a:pPr>
            <a:endParaRPr lang="en-US" sz="2000" b="1" u="sng" dirty="0">
              <a:solidFill>
                <a:schemeClr val="accent4"/>
              </a:solidFill>
              <a:latin typeface="+mj-lt"/>
            </a:endParaRPr>
          </a:p>
          <a:p>
            <a:pPr marL="0" indent="0">
              <a:buNone/>
            </a:pPr>
            <a:endParaRPr lang="en-US" sz="2000" b="1" dirty="0">
              <a:solidFill>
                <a:schemeClr val="accent4"/>
              </a:solidFill>
              <a:latin typeface="+mj-lt"/>
            </a:endParaRPr>
          </a:p>
          <a:p>
            <a:pPr marL="0" indent="0">
              <a:buFont typeface="Arial" panose="020B0604020202020204" pitchFamily="34" charset="0"/>
              <a:buNone/>
            </a:pPr>
            <a:endParaRPr lang="en-CH" sz="2000" b="1" dirty="0">
              <a:solidFill>
                <a:schemeClr val="accent4"/>
              </a:solidFill>
              <a:latin typeface="+mj-lt"/>
            </a:endParaRPr>
          </a:p>
        </p:txBody>
      </p:sp>
      <p:sp>
        <p:nvSpPr>
          <p:cNvPr id="2" name="Title 1">
            <a:extLst>
              <a:ext uri="{FF2B5EF4-FFF2-40B4-BE49-F238E27FC236}">
                <a16:creationId xmlns:a16="http://schemas.microsoft.com/office/drawing/2014/main" id="{BC0BF3DE-F49D-1AA9-D3C6-112E7B323A15}"/>
              </a:ext>
            </a:extLst>
          </p:cNvPr>
          <p:cNvSpPr>
            <a:spLocks noGrp="1"/>
          </p:cNvSpPr>
          <p:nvPr>
            <p:ph type="title"/>
          </p:nvPr>
        </p:nvSpPr>
        <p:spPr/>
        <p:txBody>
          <a:bodyPr/>
          <a:lstStyle/>
          <a:p>
            <a:r>
              <a:rPr lang="en-US" dirty="0"/>
              <a:t>Conclusion</a:t>
            </a:r>
            <a:endParaRPr lang="en-CH" dirty="0"/>
          </a:p>
        </p:txBody>
      </p:sp>
      <p:sp>
        <p:nvSpPr>
          <p:cNvPr id="11" name="Rectangle 274">
            <a:extLst>
              <a:ext uri="{FF2B5EF4-FFF2-40B4-BE49-F238E27FC236}">
                <a16:creationId xmlns:a16="http://schemas.microsoft.com/office/drawing/2014/main" id="{194197CD-130F-E7AE-789E-E958D549D3ED}"/>
              </a:ext>
            </a:extLst>
          </p:cNvPr>
          <p:cNvSpPr/>
          <p:nvPr/>
        </p:nvSpPr>
        <p:spPr>
          <a:xfrm>
            <a:off x="128240" y="5409112"/>
            <a:ext cx="8876368" cy="990802"/>
          </a:xfrm>
          <a:prstGeom prst="rect">
            <a:avLst/>
          </a:prstGeom>
          <a:solidFill>
            <a:schemeClr val="accent3">
              <a:lumMod val="20000"/>
              <a:lumOff val="80000"/>
            </a:schemeClr>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accent3"/>
                </a:solidFill>
                <a:latin typeface="+mj-lt"/>
              </a:rPr>
              <a:t>We hope </a:t>
            </a:r>
            <a:r>
              <a:rPr lang="en-US" sz="2000" b="1" dirty="0" err="1">
                <a:solidFill>
                  <a:schemeClr val="accent3"/>
                </a:solidFill>
                <a:latin typeface="+mj-lt"/>
              </a:rPr>
              <a:t>ColumnDisturb</a:t>
            </a:r>
            <a:r>
              <a:rPr lang="en-US" sz="2000" b="1" dirty="0">
                <a:solidFill>
                  <a:schemeClr val="accent3"/>
                </a:solidFill>
                <a:latin typeface="+mj-lt"/>
              </a:rPr>
              <a:t> inspires </a:t>
            </a:r>
          </a:p>
          <a:p>
            <a:pPr algn="ctr"/>
            <a:r>
              <a:rPr lang="en-US" sz="2000" b="1" dirty="0">
                <a:solidFill>
                  <a:schemeClr val="accent3"/>
                </a:solidFill>
                <a:latin typeface="+mj-lt"/>
              </a:rPr>
              <a:t>system-level, architectural-level, and device-level solutions and understanding to enable </a:t>
            </a:r>
            <a:r>
              <a:rPr lang="en-US" sz="2000" b="1" dirty="0" err="1">
                <a:solidFill>
                  <a:schemeClr val="accent3"/>
                </a:solidFill>
                <a:latin typeface="+mj-lt"/>
              </a:rPr>
              <a:t>ColumnDisturb</a:t>
            </a:r>
            <a:r>
              <a:rPr lang="en-US" sz="2000" b="1" dirty="0">
                <a:solidFill>
                  <a:schemeClr val="accent3"/>
                </a:solidFill>
                <a:latin typeface="+mj-lt"/>
              </a:rPr>
              <a:t>-resilient future systems</a:t>
            </a:r>
          </a:p>
        </p:txBody>
      </p:sp>
      <p:sp>
        <p:nvSpPr>
          <p:cNvPr id="8" name="Content Placeholder 2">
            <a:extLst>
              <a:ext uri="{FF2B5EF4-FFF2-40B4-BE49-F238E27FC236}">
                <a16:creationId xmlns:a16="http://schemas.microsoft.com/office/drawing/2014/main" id="{1BB00D08-5814-6C4A-7C9F-C96F57DBC374}"/>
              </a:ext>
            </a:extLst>
          </p:cNvPr>
          <p:cNvSpPr txBox="1">
            <a:spLocks/>
          </p:cNvSpPr>
          <p:nvPr/>
        </p:nvSpPr>
        <p:spPr>
          <a:xfrm>
            <a:off x="122663" y="3884294"/>
            <a:ext cx="8887522" cy="1224593"/>
          </a:xfrm>
          <a:prstGeom prst="roundRect">
            <a:avLst>
              <a:gd name="adj" fmla="val 6621"/>
            </a:avLst>
          </a:prstGeom>
          <a:solidFill>
            <a:schemeClr val="accent5">
              <a:lumMod val="20000"/>
              <a:lumOff val="80000"/>
            </a:schemeClr>
          </a:solidFill>
          <a:ln w="28575">
            <a:solidFill>
              <a:schemeClr val="accent5"/>
            </a:solidFill>
          </a:ln>
          <a:effectLst>
            <a:softEdge rad="0"/>
          </a:effectLst>
        </p:spPr>
        <p:txBody>
          <a:bodyPr/>
          <a:lstStyle>
            <a:lvl1pPr marL="177800" indent="-177800" algn="l" defTabSz="914400" rtl="0" eaLnBrk="1" latinLnBrk="0" hangingPunct="1">
              <a:lnSpc>
                <a:spcPct val="90000"/>
              </a:lnSpc>
              <a:spcBef>
                <a:spcPts val="1000"/>
              </a:spcBef>
              <a:buFont typeface="Arial" panose="020B0604020202020204" pitchFamily="34" charset="0"/>
              <a:buChar char="•"/>
              <a:tabLst/>
              <a:defRPr sz="2400" kern="1200">
                <a:solidFill>
                  <a:schemeClr val="tx1"/>
                </a:solidFill>
                <a:latin typeface="+mn-lt"/>
                <a:ea typeface="+mn-ea"/>
                <a:cs typeface="+mn-cs"/>
              </a:defRPr>
            </a:lvl1pPr>
            <a:lvl2pPr marL="133350" indent="-133350" algn="l" defTabSz="914400" rtl="0" eaLnBrk="1" latinLnBrk="0" hangingPunct="1">
              <a:lnSpc>
                <a:spcPct val="90000"/>
              </a:lnSpc>
              <a:spcBef>
                <a:spcPts val="500"/>
              </a:spcBef>
              <a:buFont typeface="Wingdings" panose="05000000000000000000" pitchFamily="2" charset="2"/>
              <a:buChar char="§"/>
              <a:tabLst/>
              <a:defRPr sz="2000" kern="1200">
                <a:solidFill>
                  <a:schemeClr val="tx1"/>
                </a:solidFill>
                <a:latin typeface="Cambria" panose="02040503050406030204" pitchFamily="18" charset="0"/>
                <a:ea typeface="+mn-ea"/>
                <a:cs typeface="+mn-cs"/>
              </a:defRPr>
            </a:lvl2pPr>
            <a:lvl3pPr marL="533400" indent="-177800" algn="l" defTabSz="914400" rtl="0" eaLnBrk="1" latinLnBrk="0" hangingPunct="1">
              <a:lnSpc>
                <a:spcPct val="90000"/>
              </a:lnSpc>
              <a:spcBef>
                <a:spcPts val="500"/>
              </a:spcBef>
              <a:buFont typeface="Arial" panose="020B0604020202020204" pitchFamily="34" charset="0"/>
              <a:buChar char="•"/>
              <a:tabLst/>
              <a:defRPr sz="2400" kern="1200">
                <a:solidFill>
                  <a:schemeClr val="tx1"/>
                </a:solidFill>
                <a:latin typeface="+mn-lt"/>
                <a:ea typeface="+mn-ea"/>
                <a:cs typeface="+mn-cs"/>
              </a:defRPr>
            </a:lvl3pPr>
            <a:lvl4pPr marL="895350" indent="-1778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4pPr>
            <a:lvl5pPr marL="1257300" indent="-182563"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CH" sz="2200" b="1" u="sng" dirty="0">
              <a:solidFill>
                <a:schemeClr val="accent2"/>
              </a:solidFill>
              <a:latin typeface="+mj-lt"/>
            </a:endParaRPr>
          </a:p>
        </p:txBody>
      </p:sp>
      <p:sp>
        <p:nvSpPr>
          <p:cNvPr id="9" name="Content Placeholder 2">
            <a:extLst>
              <a:ext uri="{FF2B5EF4-FFF2-40B4-BE49-F238E27FC236}">
                <a16:creationId xmlns:a16="http://schemas.microsoft.com/office/drawing/2014/main" id="{1E031633-6354-6C83-82D2-9F67270157B5}"/>
              </a:ext>
            </a:extLst>
          </p:cNvPr>
          <p:cNvSpPr txBox="1">
            <a:spLocks/>
          </p:cNvSpPr>
          <p:nvPr/>
        </p:nvSpPr>
        <p:spPr>
          <a:xfrm>
            <a:off x="133816" y="3969032"/>
            <a:ext cx="9010184" cy="1055115"/>
          </a:xfrm>
          <a:prstGeom prst="roundRect">
            <a:avLst>
              <a:gd name="adj" fmla="val 6621"/>
            </a:avLst>
          </a:prstGeom>
          <a:noFill/>
          <a:ln w="28575">
            <a:noFill/>
          </a:ln>
          <a:effectLst>
            <a:softEdge rad="0"/>
          </a:effectLst>
        </p:spPr>
        <p:txBody>
          <a:bodyPr/>
          <a:lstStyle>
            <a:lvl1pPr marL="177800" indent="-177800" algn="l" defTabSz="914400" rtl="0" eaLnBrk="1" latinLnBrk="0" hangingPunct="1">
              <a:lnSpc>
                <a:spcPct val="90000"/>
              </a:lnSpc>
              <a:spcBef>
                <a:spcPts val="1000"/>
              </a:spcBef>
              <a:buFont typeface="Arial" panose="020B0604020202020204" pitchFamily="34" charset="0"/>
              <a:buChar char="•"/>
              <a:tabLst/>
              <a:defRPr sz="2400" kern="1200">
                <a:solidFill>
                  <a:schemeClr val="tx1"/>
                </a:solidFill>
                <a:latin typeface="+mn-lt"/>
                <a:ea typeface="+mn-ea"/>
                <a:cs typeface="+mn-cs"/>
              </a:defRPr>
            </a:lvl1pPr>
            <a:lvl2pPr marL="133350" indent="-133350" algn="l" defTabSz="914400" rtl="0" eaLnBrk="1" latinLnBrk="0" hangingPunct="1">
              <a:lnSpc>
                <a:spcPct val="90000"/>
              </a:lnSpc>
              <a:spcBef>
                <a:spcPts val="500"/>
              </a:spcBef>
              <a:buFont typeface="Wingdings" panose="05000000000000000000" pitchFamily="2" charset="2"/>
              <a:buChar char="§"/>
              <a:tabLst/>
              <a:defRPr sz="2000" kern="1200">
                <a:solidFill>
                  <a:schemeClr val="tx1"/>
                </a:solidFill>
                <a:latin typeface="Cambria" panose="02040503050406030204" pitchFamily="18" charset="0"/>
                <a:ea typeface="+mn-ea"/>
                <a:cs typeface="+mn-cs"/>
              </a:defRPr>
            </a:lvl2pPr>
            <a:lvl3pPr marL="533400" indent="-177800" algn="l" defTabSz="914400" rtl="0" eaLnBrk="1" latinLnBrk="0" hangingPunct="1">
              <a:lnSpc>
                <a:spcPct val="90000"/>
              </a:lnSpc>
              <a:spcBef>
                <a:spcPts val="500"/>
              </a:spcBef>
              <a:buFont typeface="Arial" panose="020B0604020202020204" pitchFamily="34" charset="0"/>
              <a:buChar char="•"/>
              <a:tabLst/>
              <a:defRPr sz="2400" kern="1200">
                <a:solidFill>
                  <a:schemeClr val="tx1"/>
                </a:solidFill>
                <a:latin typeface="+mn-lt"/>
                <a:ea typeface="+mn-ea"/>
                <a:cs typeface="+mn-cs"/>
              </a:defRPr>
            </a:lvl3pPr>
            <a:lvl4pPr marL="895350" indent="-1778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4pPr>
            <a:lvl5pPr marL="1257300" indent="-182563"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u="sng" dirty="0">
                <a:solidFill>
                  <a:schemeClr val="accent5"/>
                </a:solidFill>
                <a:latin typeface="+mj-lt"/>
              </a:rPr>
              <a:t>We </a:t>
            </a:r>
            <a:r>
              <a:rPr lang="en-US" sz="2000" b="1" u="sng" dirty="0">
                <a:solidFill>
                  <a:schemeClr val="accent5"/>
                </a:solidFill>
                <a:latin typeface="+mj-lt"/>
              </a:rPr>
              <a:t>describe and evaluate two major implications of </a:t>
            </a:r>
            <a:r>
              <a:rPr lang="en-US" sz="2000" b="1" u="sng" dirty="0" err="1">
                <a:solidFill>
                  <a:schemeClr val="accent5"/>
                </a:solidFill>
                <a:latin typeface="+mj-lt"/>
              </a:rPr>
              <a:t>ColumnDisturb</a:t>
            </a:r>
            <a:endParaRPr lang="en-US" sz="2000" b="1" u="sng" dirty="0">
              <a:solidFill>
                <a:schemeClr val="accent5"/>
              </a:solidFill>
              <a:latin typeface="+mj-lt"/>
            </a:endParaRPr>
          </a:p>
          <a:p>
            <a:pPr>
              <a:spcBef>
                <a:spcPts val="600"/>
              </a:spcBef>
            </a:pPr>
            <a:r>
              <a:rPr lang="en-US" sz="2000" dirty="0" err="1">
                <a:solidFill>
                  <a:schemeClr val="accent5"/>
                </a:solidFill>
                <a:latin typeface="+mj-lt"/>
              </a:rPr>
              <a:t>ColumnDisturb</a:t>
            </a:r>
            <a:r>
              <a:rPr lang="en-US" sz="2000" dirty="0">
                <a:solidFill>
                  <a:schemeClr val="accent5"/>
                </a:solidFill>
                <a:latin typeface="+mj-lt"/>
              </a:rPr>
              <a:t> affects </a:t>
            </a:r>
            <a:r>
              <a:rPr lang="en-US" sz="2000" b="1" dirty="0">
                <a:solidFill>
                  <a:schemeClr val="accent5"/>
                </a:solidFill>
                <a:latin typeface="+mj-lt"/>
              </a:rPr>
              <a:t>robustness of future systems</a:t>
            </a:r>
          </a:p>
          <a:p>
            <a:pPr>
              <a:spcBef>
                <a:spcPts val="600"/>
              </a:spcBef>
            </a:pPr>
            <a:r>
              <a:rPr lang="en-US" sz="2000" dirty="0" err="1">
                <a:solidFill>
                  <a:schemeClr val="accent5"/>
                </a:solidFill>
                <a:latin typeface="+mj-lt"/>
              </a:rPr>
              <a:t>ColumnDisturb</a:t>
            </a:r>
            <a:r>
              <a:rPr lang="en-US" sz="2000" dirty="0">
                <a:solidFill>
                  <a:schemeClr val="accent5"/>
                </a:solidFill>
                <a:latin typeface="+mj-lt"/>
              </a:rPr>
              <a:t> makes </a:t>
            </a:r>
            <a:r>
              <a:rPr lang="en-US" sz="2000" b="1" dirty="0">
                <a:solidFill>
                  <a:schemeClr val="accent5"/>
                </a:solidFill>
                <a:latin typeface="+mj-lt"/>
              </a:rPr>
              <a:t>retention-aware refresh mechanisms much less effective</a:t>
            </a:r>
            <a:endParaRPr lang="en-CH" sz="2000" b="1" dirty="0">
              <a:solidFill>
                <a:schemeClr val="accent5"/>
              </a:solidFill>
              <a:latin typeface="+mj-lt"/>
            </a:endParaRPr>
          </a:p>
        </p:txBody>
      </p:sp>
    </p:spTree>
    <p:extLst>
      <p:ext uri="{BB962C8B-B14F-4D97-AF65-F5344CB8AC3E}">
        <p14:creationId xmlns:p14="http://schemas.microsoft.com/office/powerpoint/2010/main" val="679097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xEl>
                                              <p:pRg st="0" end="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
                                            <p:txEl>
                                              <p:pRg st="1" end="1"/>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
                                            <p:txEl>
                                              <p:pRg st="2" end="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9">
                                            <p:txEl>
                                              <p:pRg st="0" end="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9">
                                            <p:txEl>
                                              <p:pRg st="1" end="1"/>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animBg="1"/>
      <p:bldP spid="11" grpId="0" animBg="1"/>
      <p:bldP spid="8"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277D87-122A-2380-0532-EDC3B1EEE5E7}"/>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7BEF6B08-C582-35AE-2423-73AB63D1D69F}"/>
              </a:ext>
            </a:extLst>
          </p:cNvPr>
          <p:cNvSpPr txBox="1">
            <a:spLocks/>
          </p:cNvSpPr>
          <p:nvPr/>
        </p:nvSpPr>
        <p:spPr>
          <a:xfrm>
            <a:off x="-22032" y="-10913"/>
            <a:ext cx="9174845" cy="3093390"/>
          </a:xfrm>
          <a:prstGeom prst="rect">
            <a:avLst/>
          </a:prstGeom>
          <a:solidFill>
            <a:schemeClr val="accent5">
              <a:lumMod val="75000"/>
            </a:schemeClr>
          </a:solidFill>
          <a:ln>
            <a:noFill/>
          </a:ln>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US" b="1" noProof="0" dirty="0">
              <a:solidFill>
                <a:srgbClr val="70AD47"/>
              </a:solidFill>
              <a:cs typeface="Segoe UI" panose="020B0502040204020203" pitchFamily="34" charset="0"/>
            </a:endParaRPr>
          </a:p>
        </p:txBody>
      </p:sp>
      <p:sp>
        <p:nvSpPr>
          <p:cNvPr id="102" name="Title 1">
            <a:extLst>
              <a:ext uri="{FF2B5EF4-FFF2-40B4-BE49-F238E27FC236}">
                <a16:creationId xmlns:a16="http://schemas.microsoft.com/office/drawing/2014/main" id="{6347F0AC-B392-F826-CE85-D20FF1C044FB}"/>
              </a:ext>
            </a:extLst>
          </p:cNvPr>
          <p:cNvSpPr>
            <a:spLocks noGrp="1"/>
          </p:cNvSpPr>
          <p:nvPr>
            <p:ph type="ctrTitle" idx="4294967295"/>
          </p:nvPr>
        </p:nvSpPr>
        <p:spPr>
          <a:xfrm>
            <a:off x="0" y="0"/>
            <a:ext cx="9144000" cy="3082477"/>
          </a:xfrm>
          <a:prstGeom prst="rect">
            <a:avLst/>
          </a:prstGeom>
          <a:noFill/>
        </p:spPr>
        <p:txBody>
          <a:bodyPr anchor="ctr">
            <a:noAutofit/>
          </a:bodyPr>
          <a:lstStyle/>
          <a:p>
            <a:pPr algn="ctr">
              <a:lnSpc>
                <a:spcPct val="100000"/>
              </a:lnSpc>
            </a:pPr>
            <a:r>
              <a:rPr lang="en-US" sz="5400" b="1" noProof="0" dirty="0" err="1">
                <a:solidFill>
                  <a:schemeClr val="bg1"/>
                </a:solidFill>
              </a:rPr>
              <a:t>ColumnDisturb</a:t>
            </a:r>
            <a:br>
              <a:rPr lang="en-US" sz="500" b="1" noProof="0" dirty="0">
                <a:solidFill>
                  <a:schemeClr val="bg1"/>
                </a:solidFill>
              </a:rPr>
            </a:br>
            <a:br>
              <a:rPr lang="en-US" sz="400" b="1" noProof="0" dirty="0">
                <a:solidFill>
                  <a:schemeClr val="bg1"/>
                </a:solidFill>
              </a:rPr>
            </a:br>
            <a:r>
              <a:rPr lang="en-US" sz="3400" b="1" noProof="0" dirty="0">
                <a:solidFill>
                  <a:schemeClr val="bg1"/>
                </a:solidFill>
              </a:rPr>
              <a:t>Understanding Column-based Read Disturbance</a:t>
            </a:r>
            <a:br>
              <a:rPr lang="en-US" sz="3400" b="1" noProof="0" dirty="0">
                <a:solidFill>
                  <a:schemeClr val="bg1"/>
                </a:solidFill>
              </a:rPr>
            </a:br>
            <a:r>
              <a:rPr lang="en-US" sz="3400" b="1" noProof="0" dirty="0">
                <a:solidFill>
                  <a:schemeClr val="bg1"/>
                </a:solidFill>
              </a:rPr>
              <a:t>in Real DRAM Chips </a:t>
            </a:r>
            <a:br>
              <a:rPr lang="en-US" sz="3400" b="1" noProof="0" dirty="0">
                <a:solidFill>
                  <a:schemeClr val="bg1"/>
                </a:solidFill>
              </a:rPr>
            </a:br>
            <a:r>
              <a:rPr lang="en-US" sz="3400" b="1" noProof="0" dirty="0">
                <a:solidFill>
                  <a:schemeClr val="bg1"/>
                </a:solidFill>
              </a:rPr>
              <a:t>and Implications for Future Systems</a:t>
            </a:r>
            <a:endParaRPr lang="en-US" sz="3400" b="1" noProof="0" dirty="0">
              <a:solidFill>
                <a:schemeClr val="bg1"/>
              </a:solidFill>
              <a:cs typeface="Segoe UI" panose="020B0502040204020203" pitchFamily="34" charset="0"/>
            </a:endParaRPr>
          </a:p>
        </p:txBody>
      </p:sp>
      <p:pic>
        <p:nvPicPr>
          <p:cNvPr id="2" name="Graphic 1">
            <a:extLst>
              <a:ext uri="{FF2B5EF4-FFF2-40B4-BE49-F238E27FC236}">
                <a16:creationId xmlns:a16="http://schemas.microsoft.com/office/drawing/2014/main" id="{FB5454CF-4075-C345-F243-7E941BCDA09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609190" y="6097283"/>
            <a:ext cx="2377440" cy="457366"/>
          </a:xfrm>
          <a:prstGeom prst="rect">
            <a:avLst/>
          </a:prstGeom>
        </p:spPr>
      </p:pic>
      <p:pic>
        <p:nvPicPr>
          <p:cNvPr id="3" name="Picture 2">
            <a:extLst>
              <a:ext uri="{FF2B5EF4-FFF2-40B4-BE49-F238E27FC236}">
                <a16:creationId xmlns:a16="http://schemas.microsoft.com/office/drawing/2014/main" id="{EC2A7E59-1BC0-1684-4915-775B5E79DD53}"/>
              </a:ext>
            </a:extLst>
          </p:cNvPr>
          <p:cNvPicPr>
            <a:picLocks noChangeAspect="1"/>
          </p:cNvPicPr>
          <p:nvPr/>
        </p:nvPicPr>
        <p:blipFill rotWithShape="1">
          <a:blip r:embed="rId5"/>
          <a:srcRect l="11820" t="33599" r="12247" b="30996"/>
          <a:stretch/>
        </p:blipFill>
        <p:spPr>
          <a:xfrm>
            <a:off x="137169" y="6097852"/>
            <a:ext cx="2651760" cy="456228"/>
          </a:xfrm>
          <a:prstGeom prst="rect">
            <a:avLst/>
          </a:prstGeom>
        </p:spPr>
      </p:pic>
      <p:sp>
        <p:nvSpPr>
          <p:cNvPr id="4" name="Subtitle 2">
            <a:extLst>
              <a:ext uri="{FF2B5EF4-FFF2-40B4-BE49-F238E27FC236}">
                <a16:creationId xmlns:a16="http://schemas.microsoft.com/office/drawing/2014/main" id="{7E293C4D-76A3-5A25-C07D-664BB090B3F3}"/>
              </a:ext>
            </a:extLst>
          </p:cNvPr>
          <p:cNvSpPr txBox="1">
            <a:spLocks/>
          </p:cNvSpPr>
          <p:nvPr/>
        </p:nvSpPr>
        <p:spPr>
          <a:xfrm>
            <a:off x="439" y="3775523"/>
            <a:ext cx="9144000" cy="415811"/>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b="1" noProof="0" dirty="0">
                <a:latin typeface="+mj-lt"/>
                <a:cs typeface="Segoe UI" panose="020B0502040204020203" pitchFamily="34" charset="0"/>
              </a:rPr>
              <a:t>İsmail Emir Yüksel    </a:t>
            </a:r>
          </a:p>
        </p:txBody>
      </p:sp>
      <p:sp>
        <p:nvSpPr>
          <p:cNvPr id="5" name="Subtitle 2">
            <a:extLst>
              <a:ext uri="{FF2B5EF4-FFF2-40B4-BE49-F238E27FC236}">
                <a16:creationId xmlns:a16="http://schemas.microsoft.com/office/drawing/2014/main" id="{91F16B93-4387-DEA9-544D-7E16CE296C2C}"/>
              </a:ext>
            </a:extLst>
          </p:cNvPr>
          <p:cNvSpPr txBox="1">
            <a:spLocks/>
          </p:cNvSpPr>
          <p:nvPr/>
        </p:nvSpPr>
        <p:spPr>
          <a:xfrm>
            <a:off x="439" y="4374371"/>
            <a:ext cx="9144000" cy="434201"/>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noProof="0" dirty="0" err="1">
                <a:latin typeface="+mj-lt"/>
                <a:cs typeface="Cambria"/>
              </a:rPr>
              <a:t>Ataberk</a:t>
            </a:r>
            <a:r>
              <a:rPr lang="en-US" sz="2400" noProof="0" dirty="0">
                <a:latin typeface="+mj-lt"/>
                <a:cs typeface="Cambria"/>
              </a:rPr>
              <a:t> Olgun    F. </a:t>
            </a:r>
            <a:r>
              <a:rPr lang="en-US" sz="2400" dirty="0"/>
              <a:t>Nisa </a:t>
            </a:r>
            <a:r>
              <a:rPr lang="en-US" sz="2400" dirty="0" err="1"/>
              <a:t>Bostancı</a:t>
            </a:r>
            <a:r>
              <a:rPr lang="en-US" sz="2400" dirty="0"/>
              <a:t>    </a:t>
            </a:r>
            <a:r>
              <a:rPr lang="en-US" sz="2400" noProof="0" dirty="0" err="1"/>
              <a:t>Haocong</a:t>
            </a:r>
            <a:r>
              <a:rPr lang="en-US" sz="2400" noProof="0" dirty="0"/>
              <a:t> Luo </a:t>
            </a:r>
            <a:endParaRPr lang="en-US" sz="2400" noProof="0" dirty="0">
              <a:latin typeface="+mj-lt"/>
              <a:cs typeface="Cambria"/>
            </a:endParaRPr>
          </a:p>
        </p:txBody>
      </p:sp>
      <p:sp>
        <p:nvSpPr>
          <p:cNvPr id="6" name="Subtitle 2">
            <a:extLst>
              <a:ext uri="{FF2B5EF4-FFF2-40B4-BE49-F238E27FC236}">
                <a16:creationId xmlns:a16="http://schemas.microsoft.com/office/drawing/2014/main" id="{C93408C0-1DAC-6ABF-2050-55BB0FB1FDDD}"/>
              </a:ext>
            </a:extLst>
          </p:cNvPr>
          <p:cNvSpPr txBox="1">
            <a:spLocks/>
          </p:cNvSpPr>
          <p:nvPr/>
        </p:nvSpPr>
        <p:spPr>
          <a:xfrm>
            <a:off x="439" y="4870777"/>
            <a:ext cx="9144000" cy="434200"/>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noProof="0" dirty="0"/>
              <a:t>A. Giray </a:t>
            </a:r>
            <a:r>
              <a:rPr lang="en-US" sz="2400" noProof="0" dirty="0" err="1"/>
              <a:t>Yağlıkçı</a:t>
            </a:r>
            <a:r>
              <a:rPr lang="en-US" sz="2400" noProof="0" dirty="0"/>
              <a:t>    </a:t>
            </a:r>
            <a:r>
              <a:rPr lang="en-US" sz="2400" noProof="0" dirty="0">
                <a:cs typeface="Cambria"/>
              </a:rPr>
              <a:t>Onur Mutlu</a:t>
            </a:r>
          </a:p>
        </p:txBody>
      </p:sp>
      <p:pic>
        <p:nvPicPr>
          <p:cNvPr id="2050" name="Picture 2">
            <a:extLst>
              <a:ext uri="{FF2B5EF4-FFF2-40B4-BE49-F238E27FC236}">
                <a16:creationId xmlns:a16="http://schemas.microsoft.com/office/drawing/2014/main" id="{18E012A2-BA44-B788-B855-0CC050A60DE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81211" y="6088143"/>
            <a:ext cx="1828800" cy="4651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251158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50FC63-77BE-FA5E-46CB-5B4EDE26A03B}"/>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94EC6F08-7C78-D514-C056-F0CCE5E3A336}"/>
              </a:ext>
            </a:extLst>
          </p:cNvPr>
          <p:cNvSpPr txBox="1">
            <a:spLocks/>
          </p:cNvSpPr>
          <p:nvPr/>
        </p:nvSpPr>
        <p:spPr>
          <a:xfrm>
            <a:off x="-22032" y="-10913"/>
            <a:ext cx="9174845" cy="3093390"/>
          </a:xfrm>
          <a:prstGeom prst="rect">
            <a:avLst/>
          </a:prstGeom>
          <a:solidFill>
            <a:schemeClr val="accent5">
              <a:lumMod val="75000"/>
            </a:schemeClr>
          </a:solidFill>
          <a:ln>
            <a:noFill/>
          </a:ln>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US" b="1" noProof="0" dirty="0">
              <a:solidFill>
                <a:srgbClr val="70AD47"/>
              </a:solidFill>
              <a:cs typeface="Segoe UI" panose="020B0502040204020203" pitchFamily="34" charset="0"/>
            </a:endParaRPr>
          </a:p>
        </p:txBody>
      </p:sp>
      <p:sp>
        <p:nvSpPr>
          <p:cNvPr id="102" name="Title 1">
            <a:extLst>
              <a:ext uri="{FF2B5EF4-FFF2-40B4-BE49-F238E27FC236}">
                <a16:creationId xmlns:a16="http://schemas.microsoft.com/office/drawing/2014/main" id="{A5933FE3-A390-E382-2839-18D7329712BE}"/>
              </a:ext>
            </a:extLst>
          </p:cNvPr>
          <p:cNvSpPr>
            <a:spLocks noGrp="1"/>
          </p:cNvSpPr>
          <p:nvPr>
            <p:ph type="ctrTitle" idx="4294967295"/>
          </p:nvPr>
        </p:nvSpPr>
        <p:spPr>
          <a:xfrm>
            <a:off x="0" y="0"/>
            <a:ext cx="9144000" cy="3082477"/>
          </a:xfrm>
          <a:prstGeom prst="rect">
            <a:avLst/>
          </a:prstGeom>
          <a:noFill/>
        </p:spPr>
        <p:txBody>
          <a:bodyPr anchor="ctr">
            <a:noAutofit/>
          </a:bodyPr>
          <a:lstStyle/>
          <a:p>
            <a:pPr algn="ctr">
              <a:lnSpc>
                <a:spcPct val="100000"/>
              </a:lnSpc>
            </a:pPr>
            <a:r>
              <a:rPr lang="en-US" sz="5400" b="1" noProof="0" dirty="0" err="1">
                <a:solidFill>
                  <a:schemeClr val="bg1"/>
                </a:solidFill>
              </a:rPr>
              <a:t>ColumnDisturb</a:t>
            </a:r>
            <a:br>
              <a:rPr lang="en-US" sz="500" b="1" noProof="0" dirty="0">
                <a:solidFill>
                  <a:schemeClr val="bg1"/>
                </a:solidFill>
              </a:rPr>
            </a:br>
            <a:br>
              <a:rPr lang="en-US" sz="400" b="1" noProof="0" dirty="0">
                <a:solidFill>
                  <a:schemeClr val="bg1"/>
                </a:solidFill>
              </a:rPr>
            </a:br>
            <a:r>
              <a:rPr lang="en-US" sz="3400" b="1" noProof="0" dirty="0">
                <a:solidFill>
                  <a:schemeClr val="bg1"/>
                </a:solidFill>
              </a:rPr>
              <a:t>Understanding Column-based Read Disturbance</a:t>
            </a:r>
            <a:br>
              <a:rPr lang="en-US" sz="3400" b="1" noProof="0" dirty="0">
                <a:solidFill>
                  <a:schemeClr val="bg1"/>
                </a:solidFill>
              </a:rPr>
            </a:br>
            <a:r>
              <a:rPr lang="en-US" sz="3400" b="1" noProof="0" dirty="0">
                <a:solidFill>
                  <a:schemeClr val="bg1"/>
                </a:solidFill>
              </a:rPr>
              <a:t>in Real DRAM Chips </a:t>
            </a:r>
            <a:br>
              <a:rPr lang="en-US" sz="3400" b="1" noProof="0" dirty="0">
                <a:solidFill>
                  <a:schemeClr val="bg1"/>
                </a:solidFill>
              </a:rPr>
            </a:br>
            <a:r>
              <a:rPr lang="en-US" sz="3400" b="1" noProof="0" dirty="0">
                <a:solidFill>
                  <a:schemeClr val="bg1"/>
                </a:solidFill>
              </a:rPr>
              <a:t>and Implications for Future Systems</a:t>
            </a:r>
            <a:endParaRPr lang="en-US" sz="3400" b="1" noProof="0" dirty="0">
              <a:solidFill>
                <a:schemeClr val="bg1"/>
              </a:solidFill>
              <a:cs typeface="Segoe UI" panose="020B0502040204020203" pitchFamily="34" charset="0"/>
            </a:endParaRPr>
          </a:p>
        </p:txBody>
      </p:sp>
      <p:pic>
        <p:nvPicPr>
          <p:cNvPr id="2" name="Graphic 1">
            <a:extLst>
              <a:ext uri="{FF2B5EF4-FFF2-40B4-BE49-F238E27FC236}">
                <a16:creationId xmlns:a16="http://schemas.microsoft.com/office/drawing/2014/main" id="{2798768E-2B63-7DA5-6C08-1C293435CF5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609190" y="6097283"/>
            <a:ext cx="2377440" cy="457366"/>
          </a:xfrm>
          <a:prstGeom prst="rect">
            <a:avLst/>
          </a:prstGeom>
        </p:spPr>
      </p:pic>
      <p:pic>
        <p:nvPicPr>
          <p:cNvPr id="3" name="Picture 2">
            <a:extLst>
              <a:ext uri="{FF2B5EF4-FFF2-40B4-BE49-F238E27FC236}">
                <a16:creationId xmlns:a16="http://schemas.microsoft.com/office/drawing/2014/main" id="{84EE1FED-5A9C-2A73-343D-C872BBC10D14}"/>
              </a:ext>
            </a:extLst>
          </p:cNvPr>
          <p:cNvPicPr>
            <a:picLocks noChangeAspect="1"/>
          </p:cNvPicPr>
          <p:nvPr/>
        </p:nvPicPr>
        <p:blipFill rotWithShape="1">
          <a:blip r:embed="rId5"/>
          <a:srcRect l="11820" t="33599" r="12247" b="30996"/>
          <a:stretch/>
        </p:blipFill>
        <p:spPr>
          <a:xfrm>
            <a:off x="137169" y="6097852"/>
            <a:ext cx="2651760" cy="456228"/>
          </a:xfrm>
          <a:prstGeom prst="rect">
            <a:avLst/>
          </a:prstGeom>
        </p:spPr>
      </p:pic>
      <p:sp>
        <p:nvSpPr>
          <p:cNvPr id="4" name="Subtitle 2">
            <a:extLst>
              <a:ext uri="{FF2B5EF4-FFF2-40B4-BE49-F238E27FC236}">
                <a16:creationId xmlns:a16="http://schemas.microsoft.com/office/drawing/2014/main" id="{6974888C-F316-B123-E795-039C8CC5C92A}"/>
              </a:ext>
            </a:extLst>
          </p:cNvPr>
          <p:cNvSpPr txBox="1">
            <a:spLocks/>
          </p:cNvSpPr>
          <p:nvPr/>
        </p:nvSpPr>
        <p:spPr>
          <a:xfrm>
            <a:off x="439" y="3775523"/>
            <a:ext cx="9144000" cy="415811"/>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b="1" noProof="0" dirty="0">
                <a:latin typeface="+mj-lt"/>
                <a:cs typeface="Segoe UI" panose="020B0502040204020203" pitchFamily="34" charset="0"/>
              </a:rPr>
              <a:t>İsmail Emir Yüksel    </a:t>
            </a:r>
          </a:p>
        </p:txBody>
      </p:sp>
      <p:sp>
        <p:nvSpPr>
          <p:cNvPr id="5" name="Subtitle 2">
            <a:extLst>
              <a:ext uri="{FF2B5EF4-FFF2-40B4-BE49-F238E27FC236}">
                <a16:creationId xmlns:a16="http://schemas.microsoft.com/office/drawing/2014/main" id="{14E33084-10F1-B5A9-BBB2-30FDBAA7FD57}"/>
              </a:ext>
            </a:extLst>
          </p:cNvPr>
          <p:cNvSpPr txBox="1">
            <a:spLocks/>
          </p:cNvSpPr>
          <p:nvPr/>
        </p:nvSpPr>
        <p:spPr>
          <a:xfrm>
            <a:off x="439" y="4374371"/>
            <a:ext cx="9144000" cy="434201"/>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noProof="0" dirty="0" err="1">
                <a:latin typeface="+mj-lt"/>
                <a:cs typeface="Cambria"/>
              </a:rPr>
              <a:t>Ataberk</a:t>
            </a:r>
            <a:r>
              <a:rPr lang="en-US" sz="2400" noProof="0" dirty="0">
                <a:latin typeface="+mj-lt"/>
                <a:cs typeface="Cambria"/>
              </a:rPr>
              <a:t> Olgun    F. </a:t>
            </a:r>
            <a:r>
              <a:rPr lang="en-US" sz="2400" dirty="0"/>
              <a:t>Nisa </a:t>
            </a:r>
            <a:r>
              <a:rPr lang="en-US" sz="2400" dirty="0" err="1"/>
              <a:t>Bostancı</a:t>
            </a:r>
            <a:r>
              <a:rPr lang="en-US" sz="2400" dirty="0"/>
              <a:t>    </a:t>
            </a:r>
            <a:r>
              <a:rPr lang="en-US" sz="2400" noProof="0" dirty="0" err="1"/>
              <a:t>Haocong</a:t>
            </a:r>
            <a:r>
              <a:rPr lang="en-US" sz="2400" noProof="0" dirty="0"/>
              <a:t> Luo </a:t>
            </a:r>
            <a:endParaRPr lang="en-US" sz="2400" noProof="0" dirty="0">
              <a:latin typeface="+mj-lt"/>
              <a:cs typeface="Cambria"/>
            </a:endParaRPr>
          </a:p>
        </p:txBody>
      </p:sp>
      <p:sp>
        <p:nvSpPr>
          <p:cNvPr id="6" name="Subtitle 2">
            <a:extLst>
              <a:ext uri="{FF2B5EF4-FFF2-40B4-BE49-F238E27FC236}">
                <a16:creationId xmlns:a16="http://schemas.microsoft.com/office/drawing/2014/main" id="{8E488962-4DCE-9182-A8E3-15B2E3072232}"/>
              </a:ext>
            </a:extLst>
          </p:cNvPr>
          <p:cNvSpPr txBox="1">
            <a:spLocks/>
          </p:cNvSpPr>
          <p:nvPr/>
        </p:nvSpPr>
        <p:spPr>
          <a:xfrm>
            <a:off x="439" y="4870777"/>
            <a:ext cx="9144000" cy="434200"/>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noProof="0" dirty="0"/>
              <a:t>A. Giray </a:t>
            </a:r>
            <a:r>
              <a:rPr lang="en-US" sz="2400" noProof="0" dirty="0" err="1"/>
              <a:t>Yağlıkçı</a:t>
            </a:r>
            <a:r>
              <a:rPr lang="en-US" sz="2400" noProof="0" dirty="0"/>
              <a:t>    </a:t>
            </a:r>
            <a:r>
              <a:rPr lang="en-US" sz="2400" noProof="0" dirty="0">
                <a:cs typeface="Cambria"/>
              </a:rPr>
              <a:t>Onur Mutlu</a:t>
            </a:r>
          </a:p>
        </p:txBody>
      </p:sp>
      <p:pic>
        <p:nvPicPr>
          <p:cNvPr id="2050" name="Picture 2">
            <a:extLst>
              <a:ext uri="{FF2B5EF4-FFF2-40B4-BE49-F238E27FC236}">
                <a16:creationId xmlns:a16="http://schemas.microsoft.com/office/drawing/2014/main" id="{ACD15D8F-6B7D-577F-F90D-301F6572C39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81211" y="6088143"/>
            <a:ext cx="1828800" cy="465137"/>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a:extLst>
              <a:ext uri="{FF2B5EF4-FFF2-40B4-BE49-F238E27FC236}">
                <a16:creationId xmlns:a16="http://schemas.microsoft.com/office/drawing/2014/main" id="{BABA41D3-5B05-F6B6-9B9A-6AF497F225F2}"/>
              </a:ext>
            </a:extLst>
          </p:cNvPr>
          <p:cNvSpPr txBox="1">
            <a:spLocks/>
          </p:cNvSpPr>
          <p:nvPr/>
        </p:nvSpPr>
        <p:spPr>
          <a:xfrm>
            <a:off x="-117043" y="2958910"/>
            <a:ext cx="9348825" cy="500871"/>
          </a:xfrm>
          <a:prstGeom prst="rect">
            <a:avLst/>
          </a:prstGeom>
          <a:solidFill>
            <a:schemeClr val="bg1"/>
          </a:solidFill>
          <a:ln w="38100">
            <a:solidFill>
              <a:schemeClr val="accent5">
                <a:lumMod val="50000"/>
              </a:schemeClr>
            </a:solidFill>
          </a:ln>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2800" b="1">
                <a:solidFill>
                  <a:schemeClr val="accent5"/>
                </a:solidFill>
                <a:ea typeface="Cambria" panose="02040503050406030204" pitchFamily="18" charset="0"/>
              </a:rPr>
              <a:t>Backup Slides</a:t>
            </a:r>
          </a:p>
        </p:txBody>
      </p:sp>
    </p:spTree>
    <p:extLst>
      <p:ext uri="{BB962C8B-B14F-4D97-AF65-F5344CB8AC3E}">
        <p14:creationId xmlns:p14="http://schemas.microsoft.com/office/powerpoint/2010/main" val="73889134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D4B6F3-F463-371E-51E8-B121B8BD2387}"/>
              </a:ext>
            </a:extLst>
          </p:cNvPr>
          <p:cNvSpPr>
            <a:spLocks noGrp="1"/>
          </p:cNvSpPr>
          <p:nvPr>
            <p:ph type="title"/>
          </p:nvPr>
        </p:nvSpPr>
        <p:spPr/>
        <p:txBody>
          <a:bodyPr/>
          <a:lstStyle/>
          <a:p>
            <a:r>
              <a:rPr lang="en-US" dirty="0"/>
              <a:t>Foundational Results: Data Pattern</a:t>
            </a:r>
          </a:p>
        </p:txBody>
      </p:sp>
      <p:pic>
        <p:nvPicPr>
          <p:cNvPr id="4" name="Picture 3">
            <a:extLst>
              <a:ext uri="{FF2B5EF4-FFF2-40B4-BE49-F238E27FC236}">
                <a16:creationId xmlns:a16="http://schemas.microsoft.com/office/drawing/2014/main" id="{6E1A48F8-0190-9A61-D34E-482773555264}"/>
              </a:ext>
            </a:extLst>
          </p:cNvPr>
          <p:cNvPicPr>
            <a:picLocks noChangeAspect="1"/>
          </p:cNvPicPr>
          <p:nvPr/>
        </p:nvPicPr>
        <p:blipFill>
          <a:blip r:embed="rId2"/>
          <a:stretch>
            <a:fillRect/>
          </a:stretch>
        </p:blipFill>
        <p:spPr>
          <a:xfrm>
            <a:off x="266700" y="959850"/>
            <a:ext cx="8538954" cy="3077995"/>
          </a:xfrm>
          <a:prstGeom prst="rect">
            <a:avLst/>
          </a:prstGeom>
        </p:spPr>
      </p:pic>
      <p:sp>
        <p:nvSpPr>
          <p:cNvPr id="5" name="TextBox 4">
            <a:extLst>
              <a:ext uri="{FF2B5EF4-FFF2-40B4-BE49-F238E27FC236}">
                <a16:creationId xmlns:a16="http://schemas.microsoft.com/office/drawing/2014/main" id="{8DCCB01E-2D7A-3887-7F33-3B703DE2DDF1}"/>
              </a:ext>
            </a:extLst>
          </p:cNvPr>
          <p:cNvSpPr txBox="1"/>
          <p:nvPr/>
        </p:nvSpPr>
        <p:spPr>
          <a:xfrm>
            <a:off x="-38278" y="5057218"/>
            <a:ext cx="9148909" cy="840932"/>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lvl="0" algn="ctr">
              <a:lnSpc>
                <a:spcPct val="90000"/>
              </a:lnSpc>
              <a:defRPr/>
            </a:pPr>
            <a:r>
              <a:rPr lang="en-US" sz="2400" b="1" dirty="0" err="1">
                <a:solidFill>
                  <a:schemeClr val="accent5"/>
                </a:solidFill>
              </a:rPr>
              <a:t>ColumnDisturb</a:t>
            </a:r>
            <a:r>
              <a:rPr lang="en-US" sz="2400" b="1" dirty="0">
                <a:solidFill>
                  <a:schemeClr val="accent5"/>
                </a:solidFill>
              </a:rPr>
              <a:t> induces many more bitflips</a:t>
            </a:r>
          </a:p>
          <a:p>
            <a:pPr lvl="0" algn="ctr">
              <a:lnSpc>
                <a:spcPct val="90000"/>
              </a:lnSpc>
              <a:defRPr/>
            </a:pPr>
            <a:r>
              <a:rPr lang="en-US" sz="2400" b="1" dirty="0">
                <a:solidFill>
                  <a:schemeClr val="accent5"/>
                </a:solidFill>
              </a:rPr>
              <a:t>when the aggressor row data pattern is all-0 versus all-1</a:t>
            </a:r>
          </a:p>
        </p:txBody>
      </p:sp>
    </p:spTree>
    <p:extLst>
      <p:ext uri="{BB962C8B-B14F-4D97-AF65-F5344CB8AC3E}">
        <p14:creationId xmlns:p14="http://schemas.microsoft.com/office/powerpoint/2010/main" val="72168183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71E590-8724-598E-DCA7-597D2AC9B7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48BE6A3-0711-F046-C2B2-0BCBB2EE7748}"/>
              </a:ext>
            </a:extLst>
          </p:cNvPr>
          <p:cNvSpPr>
            <a:spLocks noGrp="1"/>
          </p:cNvSpPr>
          <p:nvPr>
            <p:ph type="title"/>
          </p:nvPr>
        </p:nvSpPr>
        <p:spPr/>
        <p:txBody>
          <a:bodyPr/>
          <a:lstStyle/>
          <a:p>
            <a:r>
              <a:rPr lang="en-US" dirty="0"/>
              <a:t>Foundational Results: </a:t>
            </a:r>
            <a:r>
              <a:rPr lang="en-US" dirty="0" err="1"/>
              <a:t>tAggOn</a:t>
            </a:r>
            <a:endParaRPr lang="en-US" dirty="0"/>
          </a:p>
        </p:txBody>
      </p:sp>
      <p:sp>
        <p:nvSpPr>
          <p:cNvPr id="4" name="TextBox 3">
            <a:extLst>
              <a:ext uri="{FF2B5EF4-FFF2-40B4-BE49-F238E27FC236}">
                <a16:creationId xmlns:a16="http://schemas.microsoft.com/office/drawing/2014/main" id="{AB4141E3-915C-5D4B-9F95-1E6566528506}"/>
              </a:ext>
            </a:extLst>
          </p:cNvPr>
          <p:cNvSpPr txBox="1"/>
          <p:nvPr/>
        </p:nvSpPr>
        <p:spPr>
          <a:xfrm>
            <a:off x="-38278" y="5057218"/>
            <a:ext cx="9148909" cy="840932"/>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lvl="0" algn="ctr">
              <a:lnSpc>
                <a:spcPct val="90000"/>
              </a:lnSpc>
              <a:defRPr/>
            </a:pPr>
            <a:r>
              <a:rPr lang="en-US" sz="2400" b="1" dirty="0">
                <a:solidFill>
                  <a:schemeClr val="accent5"/>
                </a:solidFill>
              </a:rPr>
              <a:t>Fraction of cells with </a:t>
            </a:r>
            <a:r>
              <a:rPr lang="en-US" sz="2400" b="1" dirty="0" err="1">
                <a:solidFill>
                  <a:schemeClr val="accent5"/>
                </a:solidFill>
              </a:rPr>
              <a:t>ColumnDisturb</a:t>
            </a:r>
            <a:r>
              <a:rPr lang="en-US" sz="2400" b="1" dirty="0">
                <a:solidFill>
                  <a:schemeClr val="accent5"/>
                </a:solidFill>
              </a:rPr>
              <a:t> bitflips in a subarray significantly increases as </a:t>
            </a:r>
            <a:r>
              <a:rPr lang="en-US" sz="2400" b="1" dirty="0" err="1">
                <a:solidFill>
                  <a:schemeClr val="accent5"/>
                </a:solidFill>
              </a:rPr>
              <a:t>tAggOn</a:t>
            </a:r>
            <a:r>
              <a:rPr lang="en-US" sz="2400" b="1" dirty="0">
                <a:solidFill>
                  <a:schemeClr val="accent5"/>
                </a:solidFill>
              </a:rPr>
              <a:t> increases</a:t>
            </a:r>
          </a:p>
        </p:txBody>
      </p:sp>
      <p:pic>
        <p:nvPicPr>
          <p:cNvPr id="5" name="Picture 4">
            <a:extLst>
              <a:ext uri="{FF2B5EF4-FFF2-40B4-BE49-F238E27FC236}">
                <a16:creationId xmlns:a16="http://schemas.microsoft.com/office/drawing/2014/main" id="{DC58EA47-709A-EEB8-75E9-0AA63158F577}"/>
              </a:ext>
            </a:extLst>
          </p:cNvPr>
          <p:cNvPicPr>
            <a:picLocks noChangeAspect="1"/>
          </p:cNvPicPr>
          <p:nvPr/>
        </p:nvPicPr>
        <p:blipFill>
          <a:blip r:embed="rId2"/>
          <a:stretch>
            <a:fillRect/>
          </a:stretch>
        </p:blipFill>
        <p:spPr>
          <a:xfrm>
            <a:off x="360265" y="1628212"/>
            <a:ext cx="8231474" cy="2893833"/>
          </a:xfrm>
          <a:prstGeom prst="rect">
            <a:avLst/>
          </a:prstGeom>
        </p:spPr>
      </p:pic>
    </p:spTree>
    <p:extLst>
      <p:ext uri="{BB962C8B-B14F-4D97-AF65-F5344CB8AC3E}">
        <p14:creationId xmlns:p14="http://schemas.microsoft.com/office/powerpoint/2010/main" val="80817752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4E9A26-027F-0376-7D5F-7EFAE2BBC44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A4E85A-11B2-2C1C-F8A1-C60326DFA6CC}"/>
              </a:ext>
            </a:extLst>
          </p:cNvPr>
          <p:cNvSpPr>
            <a:spLocks noGrp="1"/>
          </p:cNvSpPr>
          <p:nvPr>
            <p:ph type="title"/>
          </p:nvPr>
        </p:nvSpPr>
        <p:spPr/>
        <p:txBody>
          <a:bodyPr/>
          <a:lstStyle/>
          <a:p>
            <a:r>
              <a:rPr lang="en-US" dirty="0"/>
              <a:t>Foundational Results: AVG(V</a:t>
            </a:r>
            <a:r>
              <a:rPr lang="en-US" baseline="-25000" dirty="0"/>
              <a:t>BL</a:t>
            </a:r>
            <a:r>
              <a:rPr lang="en-US" dirty="0"/>
              <a:t>)</a:t>
            </a:r>
            <a:endParaRPr lang="en-US" baseline="-25000" dirty="0"/>
          </a:p>
        </p:txBody>
      </p:sp>
      <p:sp>
        <p:nvSpPr>
          <p:cNvPr id="6" name="TextBox 5">
            <a:extLst>
              <a:ext uri="{FF2B5EF4-FFF2-40B4-BE49-F238E27FC236}">
                <a16:creationId xmlns:a16="http://schemas.microsoft.com/office/drawing/2014/main" id="{E8D05CF6-4B8E-9F24-0DAF-8F71E0B2D5E1}"/>
              </a:ext>
            </a:extLst>
          </p:cNvPr>
          <p:cNvSpPr txBox="1"/>
          <p:nvPr/>
        </p:nvSpPr>
        <p:spPr>
          <a:xfrm>
            <a:off x="-38278" y="5057217"/>
            <a:ext cx="9148909" cy="1253047"/>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lvl="0" algn="ctr">
              <a:lnSpc>
                <a:spcPct val="90000"/>
              </a:lnSpc>
              <a:defRPr/>
            </a:pPr>
            <a:r>
              <a:rPr lang="en-US" sz="2400" b="1" dirty="0">
                <a:solidFill>
                  <a:schemeClr val="accent5"/>
                </a:solidFill>
              </a:rPr>
              <a:t>A DRAM chip becomes </a:t>
            </a:r>
            <a:br>
              <a:rPr lang="en-US" sz="2400" b="1" dirty="0">
                <a:solidFill>
                  <a:schemeClr val="accent5"/>
                </a:solidFill>
              </a:rPr>
            </a:br>
            <a:r>
              <a:rPr lang="en-US" sz="2400" b="1" dirty="0">
                <a:solidFill>
                  <a:schemeClr val="accent5"/>
                </a:solidFill>
              </a:rPr>
              <a:t>significantly </a:t>
            </a:r>
            <a:r>
              <a:rPr lang="en-US" sz="2400" b="1" dirty="0" err="1">
                <a:solidFill>
                  <a:schemeClr val="accent5"/>
                </a:solidFill>
              </a:rPr>
              <a:t>morev</a:t>
            </a:r>
            <a:r>
              <a:rPr lang="en-US" sz="2400" b="1" dirty="0">
                <a:solidFill>
                  <a:schemeClr val="accent5"/>
                </a:solidFill>
              </a:rPr>
              <a:t> </a:t>
            </a:r>
            <a:r>
              <a:rPr lang="en-US" sz="2400" b="1" dirty="0" err="1">
                <a:solidFill>
                  <a:schemeClr val="accent5"/>
                </a:solidFill>
              </a:rPr>
              <a:t>ulnerable</a:t>
            </a:r>
            <a:r>
              <a:rPr lang="en-US" sz="2400" b="1" dirty="0">
                <a:solidFill>
                  <a:schemeClr val="accent5"/>
                </a:solidFill>
              </a:rPr>
              <a:t> to </a:t>
            </a:r>
            <a:r>
              <a:rPr lang="en-US" sz="2400" b="1" dirty="0" err="1">
                <a:solidFill>
                  <a:schemeClr val="accent5"/>
                </a:solidFill>
              </a:rPr>
              <a:t>ColumnDisturb</a:t>
            </a:r>
            <a:r>
              <a:rPr lang="en-US" sz="2400" b="1" dirty="0">
                <a:solidFill>
                  <a:schemeClr val="accent5"/>
                </a:solidFill>
              </a:rPr>
              <a:t> </a:t>
            </a:r>
            <a:br>
              <a:rPr lang="en-US" sz="2400" b="1" dirty="0">
                <a:solidFill>
                  <a:schemeClr val="accent5"/>
                </a:solidFill>
              </a:rPr>
            </a:br>
            <a:r>
              <a:rPr lang="en-US" sz="2400" b="1" dirty="0">
                <a:solidFill>
                  <a:schemeClr val="accent5"/>
                </a:solidFill>
              </a:rPr>
              <a:t>as the average voltage level on the perturbed columns decreases</a:t>
            </a:r>
          </a:p>
        </p:txBody>
      </p:sp>
      <p:pic>
        <p:nvPicPr>
          <p:cNvPr id="7" name="Picture 6">
            <a:extLst>
              <a:ext uri="{FF2B5EF4-FFF2-40B4-BE49-F238E27FC236}">
                <a16:creationId xmlns:a16="http://schemas.microsoft.com/office/drawing/2014/main" id="{62D7CDA0-69CD-6737-1094-DFEF354CA91C}"/>
              </a:ext>
            </a:extLst>
          </p:cNvPr>
          <p:cNvPicPr>
            <a:picLocks noChangeAspect="1"/>
          </p:cNvPicPr>
          <p:nvPr/>
        </p:nvPicPr>
        <p:blipFill>
          <a:blip r:embed="rId2"/>
          <a:stretch>
            <a:fillRect/>
          </a:stretch>
        </p:blipFill>
        <p:spPr>
          <a:xfrm>
            <a:off x="431217" y="1270730"/>
            <a:ext cx="8209917" cy="3286225"/>
          </a:xfrm>
          <a:prstGeom prst="rect">
            <a:avLst/>
          </a:prstGeom>
        </p:spPr>
      </p:pic>
    </p:spTree>
    <p:extLst>
      <p:ext uri="{BB962C8B-B14F-4D97-AF65-F5344CB8AC3E}">
        <p14:creationId xmlns:p14="http://schemas.microsoft.com/office/powerpoint/2010/main" val="135539433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109710-7BE1-BFC1-BE06-B2F859B5137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9A5DCD5-1BA3-F8F1-68F5-F0C5206480AF}"/>
              </a:ext>
            </a:extLst>
          </p:cNvPr>
          <p:cNvSpPr>
            <a:spLocks noGrp="1"/>
          </p:cNvSpPr>
          <p:nvPr>
            <p:ph type="title"/>
          </p:nvPr>
        </p:nvSpPr>
        <p:spPr/>
        <p:txBody>
          <a:bodyPr/>
          <a:lstStyle/>
          <a:p>
            <a:r>
              <a:rPr lang="en-US" dirty="0"/>
              <a:t>Foundational Results: CD on HBM</a:t>
            </a:r>
            <a:endParaRPr lang="en-US" baseline="-25000" dirty="0"/>
          </a:p>
        </p:txBody>
      </p:sp>
      <p:sp>
        <p:nvSpPr>
          <p:cNvPr id="4" name="TextBox 3">
            <a:extLst>
              <a:ext uri="{FF2B5EF4-FFF2-40B4-BE49-F238E27FC236}">
                <a16:creationId xmlns:a16="http://schemas.microsoft.com/office/drawing/2014/main" id="{17028110-2349-5B5A-8AB0-8A28609113D6}"/>
              </a:ext>
            </a:extLst>
          </p:cNvPr>
          <p:cNvSpPr txBox="1"/>
          <p:nvPr/>
        </p:nvSpPr>
        <p:spPr>
          <a:xfrm>
            <a:off x="-38278" y="5057218"/>
            <a:ext cx="9148909" cy="972390"/>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lvl="0" algn="ctr">
              <a:lnSpc>
                <a:spcPct val="90000"/>
              </a:lnSpc>
              <a:defRPr/>
            </a:pPr>
            <a:r>
              <a:rPr lang="en-US" sz="2400" b="1" dirty="0">
                <a:solidFill>
                  <a:schemeClr val="accent5"/>
                </a:solidFill>
              </a:rPr>
              <a:t>HBM2 chips are vulnerable to </a:t>
            </a:r>
            <a:r>
              <a:rPr lang="en-US" sz="2400" b="1" dirty="0" err="1">
                <a:solidFill>
                  <a:schemeClr val="accent5"/>
                </a:solidFill>
              </a:rPr>
              <a:t>ColumnDisturb</a:t>
            </a:r>
            <a:r>
              <a:rPr lang="en-US" sz="2400" b="1" dirty="0">
                <a:solidFill>
                  <a:schemeClr val="accent5"/>
                </a:solidFill>
              </a:rPr>
              <a:t>. </a:t>
            </a:r>
            <a:br>
              <a:rPr lang="en-US" sz="2400" b="1" dirty="0">
                <a:solidFill>
                  <a:schemeClr val="accent5"/>
                </a:solidFill>
              </a:rPr>
            </a:br>
            <a:r>
              <a:rPr lang="en-US" sz="2400" b="1" dirty="0" err="1">
                <a:solidFill>
                  <a:schemeClr val="accent5"/>
                </a:solidFill>
              </a:rPr>
              <a:t>ColumnDisturb</a:t>
            </a:r>
            <a:r>
              <a:rPr lang="en-US" sz="2400" b="1" dirty="0">
                <a:solidFill>
                  <a:schemeClr val="accent5"/>
                </a:solidFill>
              </a:rPr>
              <a:t> induces many more bitflips than retention failures</a:t>
            </a:r>
          </a:p>
        </p:txBody>
      </p:sp>
      <p:pic>
        <p:nvPicPr>
          <p:cNvPr id="5" name="Picture 4">
            <a:extLst>
              <a:ext uri="{FF2B5EF4-FFF2-40B4-BE49-F238E27FC236}">
                <a16:creationId xmlns:a16="http://schemas.microsoft.com/office/drawing/2014/main" id="{99C56122-454A-87A2-8C24-414A6E3DF920}"/>
              </a:ext>
            </a:extLst>
          </p:cNvPr>
          <p:cNvPicPr>
            <a:picLocks noChangeAspect="1"/>
          </p:cNvPicPr>
          <p:nvPr/>
        </p:nvPicPr>
        <p:blipFill>
          <a:blip r:embed="rId2"/>
          <a:stretch>
            <a:fillRect/>
          </a:stretch>
        </p:blipFill>
        <p:spPr>
          <a:xfrm>
            <a:off x="447054" y="1644641"/>
            <a:ext cx="8249891" cy="2809664"/>
          </a:xfrm>
          <a:prstGeom prst="rect">
            <a:avLst/>
          </a:prstGeom>
        </p:spPr>
      </p:pic>
    </p:spTree>
    <p:extLst>
      <p:ext uri="{BB962C8B-B14F-4D97-AF65-F5344CB8AC3E}">
        <p14:creationId xmlns:p14="http://schemas.microsoft.com/office/powerpoint/2010/main" val="246741520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7E3621-B375-DDC7-BD9F-7E5C29C93894}"/>
              </a:ext>
            </a:extLst>
          </p:cNvPr>
          <p:cNvSpPr>
            <a:spLocks noGrp="1"/>
          </p:cNvSpPr>
          <p:nvPr>
            <p:ph type="title"/>
          </p:nvPr>
        </p:nvSpPr>
        <p:spPr/>
        <p:txBody>
          <a:bodyPr/>
          <a:lstStyle/>
          <a:p>
            <a:r>
              <a:rPr lang="en-US" sz="4000" dirty="0"/>
              <a:t>Temperature: Fraction of Cells w/ Bitflips</a:t>
            </a:r>
          </a:p>
        </p:txBody>
      </p:sp>
      <p:pic>
        <p:nvPicPr>
          <p:cNvPr id="4" name="Picture 3">
            <a:extLst>
              <a:ext uri="{FF2B5EF4-FFF2-40B4-BE49-F238E27FC236}">
                <a16:creationId xmlns:a16="http://schemas.microsoft.com/office/drawing/2014/main" id="{49431579-08A3-B0FE-68B7-5DE1F661FEED}"/>
              </a:ext>
            </a:extLst>
          </p:cNvPr>
          <p:cNvPicPr>
            <a:picLocks noChangeAspect="1"/>
          </p:cNvPicPr>
          <p:nvPr/>
        </p:nvPicPr>
        <p:blipFill>
          <a:blip r:embed="rId2"/>
          <a:stretch>
            <a:fillRect/>
          </a:stretch>
        </p:blipFill>
        <p:spPr>
          <a:xfrm>
            <a:off x="152910" y="1150683"/>
            <a:ext cx="8991089" cy="2778521"/>
          </a:xfrm>
          <a:prstGeom prst="rect">
            <a:avLst/>
          </a:prstGeom>
        </p:spPr>
      </p:pic>
      <p:sp>
        <p:nvSpPr>
          <p:cNvPr id="5" name="TextBox 4">
            <a:extLst>
              <a:ext uri="{FF2B5EF4-FFF2-40B4-BE49-F238E27FC236}">
                <a16:creationId xmlns:a16="http://schemas.microsoft.com/office/drawing/2014/main" id="{B6CF1D28-4973-F51F-680E-7F642AA91AAC}"/>
              </a:ext>
            </a:extLst>
          </p:cNvPr>
          <p:cNvSpPr txBox="1"/>
          <p:nvPr/>
        </p:nvSpPr>
        <p:spPr>
          <a:xfrm>
            <a:off x="-38278" y="5057218"/>
            <a:ext cx="9148909" cy="972390"/>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lvl="0" algn="ctr">
              <a:lnSpc>
                <a:spcPct val="90000"/>
              </a:lnSpc>
              <a:defRPr/>
            </a:pPr>
            <a:r>
              <a:rPr lang="en-US" sz="2400" b="1" dirty="0" err="1">
                <a:solidFill>
                  <a:schemeClr val="accent5"/>
                </a:solidFill>
              </a:rPr>
              <a:t>ColumnDisturb</a:t>
            </a:r>
            <a:r>
              <a:rPr lang="en-US" sz="2400" b="1" dirty="0">
                <a:solidFill>
                  <a:schemeClr val="accent5"/>
                </a:solidFill>
              </a:rPr>
              <a:t> is more sensitive to temperature </a:t>
            </a:r>
            <a:br>
              <a:rPr lang="en-US" sz="2400" b="1" dirty="0">
                <a:solidFill>
                  <a:schemeClr val="accent5"/>
                </a:solidFill>
              </a:rPr>
            </a:br>
            <a:r>
              <a:rPr lang="en-US" sz="2400" b="1" dirty="0">
                <a:solidFill>
                  <a:schemeClr val="accent5"/>
                </a:solidFill>
              </a:rPr>
              <a:t>than retention failures</a:t>
            </a:r>
          </a:p>
        </p:txBody>
      </p:sp>
    </p:spTree>
    <p:extLst>
      <p:ext uri="{BB962C8B-B14F-4D97-AF65-F5344CB8AC3E}">
        <p14:creationId xmlns:p14="http://schemas.microsoft.com/office/powerpoint/2010/main" val="176911440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349758-2EBB-125C-2749-534FB1F649AE}"/>
              </a:ext>
            </a:extLst>
          </p:cNvPr>
          <p:cNvSpPr>
            <a:spLocks noGrp="1"/>
          </p:cNvSpPr>
          <p:nvPr>
            <p:ph type="title"/>
          </p:nvPr>
        </p:nvSpPr>
        <p:spPr/>
        <p:txBody>
          <a:bodyPr/>
          <a:lstStyle/>
          <a:p>
            <a:r>
              <a:rPr lang="en-US" sz="4000" dirty="0"/>
              <a:t>Temperature: Number of Rows w/ Bitflips</a:t>
            </a:r>
          </a:p>
        </p:txBody>
      </p:sp>
      <p:pic>
        <p:nvPicPr>
          <p:cNvPr id="4" name="Picture 3">
            <a:extLst>
              <a:ext uri="{FF2B5EF4-FFF2-40B4-BE49-F238E27FC236}">
                <a16:creationId xmlns:a16="http://schemas.microsoft.com/office/drawing/2014/main" id="{0891CCF2-8679-9321-6C3A-7E1C666EA78B}"/>
              </a:ext>
            </a:extLst>
          </p:cNvPr>
          <p:cNvPicPr>
            <a:picLocks noChangeAspect="1"/>
          </p:cNvPicPr>
          <p:nvPr/>
        </p:nvPicPr>
        <p:blipFill>
          <a:blip r:embed="rId2"/>
          <a:stretch>
            <a:fillRect/>
          </a:stretch>
        </p:blipFill>
        <p:spPr>
          <a:xfrm>
            <a:off x="685799" y="874703"/>
            <a:ext cx="7772400" cy="4917523"/>
          </a:xfrm>
          <a:prstGeom prst="rect">
            <a:avLst/>
          </a:prstGeom>
        </p:spPr>
      </p:pic>
    </p:spTree>
    <p:extLst>
      <p:ext uri="{BB962C8B-B14F-4D97-AF65-F5344CB8AC3E}">
        <p14:creationId xmlns:p14="http://schemas.microsoft.com/office/powerpoint/2010/main" val="91454402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36B49B-8E87-5A0A-C7B9-38C9080681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AAD0D67-AEED-9CF4-F5DA-D14DDFBD8201}"/>
              </a:ext>
            </a:extLst>
          </p:cNvPr>
          <p:cNvSpPr>
            <a:spLocks noGrp="1"/>
          </p:cNvSpPr>
          <p:nvPr>
            <p:ph type="title"/>
          </p:nvPr>
        </p:nvSpPr>
        <p:spPr/>
        <p:txBody>
          <a:bodyPr/>
          <a:lstStyle/>
          <a:p>
            <a:r>
              <a:rPr lang="en-US" sz="4000" dirty="0"/>
              <a:t>Temperature: Number of Rows w/ Bitflips</a:t>
            </a:r>
          </a:p>
        </p:txBody>
      </p:sp>
      <p:pic>
        <p:nvPicPr>
          <p:cNvPr id="4" name="Picture 3">
            <a:extLst>
              <a:ext uri="{FF2B5EF4-FFF2-40B4-BE49-F238E27FC236}">
                <a16:creationId xmlns:a16="http://schemas.microsoft.com/office/drawing/2014/main" id="{EC5AD9B4-053D-7D85-F458-2D3422160E31}"/>
              </a:ext>
            </a:extLst>
          </p:cNvPr>
          <p:cNvPicPr>
            <a:picLocks noChangeAspect="1"/>
          </p:cNvPicPr>
          <p:nvPr/>
        </p:nvPicPr>
        <p:blipFill>
          <a:blip r:embed="rId2"/>
          <a:stretch>
            <a:fillRect/>
          </a:stretch>
        </p:blipFill>
        <p:spPr>
          <a:xfrm>
            <a:off x="685800" y="828392"/>
            <a:ext cx="7772400" cy="4917523"/>
          </a:xfrm>
          <a:prstGeom prst="rect">
            <a:avLst/>
          </a:prstGeom>
        </p:spPr>
      </p:pic>
      <p:sp>
        <p:nvSpPr>
          <p:cNvPr id="3" name="TextBox 2">
            <a:extLst>
              <a:ext uri="{FF2B5EF4-FFF2-40B4-BE49-F238E27FC236}">
                <a16:creationId xmlns:a16="http://schemas.microsoft.com/office/drawing/2014/main" id="{C641F62A-AAAC-24DC-AE27-A57591B28361}"/>
              </a:ext>
            </a:extLst>
          </p:cNvPr>
          <p:cNvSpPr txBox="1"/>
          <p:nvPr/>
        </p:nvSpPr>
        <p:spPr>
          <a:xfrm>
            <a:off x="-4910" y="5543413"/>
            <a:ext cx="9148909" cy="972390"/>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lvl="0" algn="ctr">
              <a:lnSpc>
                <a:spcPct val="90000"/>
              </a:lnSpc>
              <a:defRPr/>
            </a:pPr>
            <a:r>
              <a:rPr lang="en-US" sz="2400" b="1" dirty="0">
                <a:solidFill>
                  <a:schemeClr val="accent5"/>
                </a:solidFill>
              </a:rPr>
              <a:t>The blast radius of both </a:t>
            </a:r>
            <a:r>
              <a:rPr lang="en-US" sz="2400" b="1" dirty="0" err="1">
                <a:solidFill>
                  <a:schemeClr val="accent5"/>
                </a:solidFill>
              </a:rPr>
              <a:t>ColumnDisturb</a:t>
            </a:r>
            <a:r>
              <a:rPr lang="en-US" sz="2400" b="1" dirty="0">
                <a:solidFill>
                  <a:schemeClr val="accent5"/>
                </a:solidFill>
              </a:rPr>
              <a:t> and</a:t>
            </a:r>
          </a:p>
          <a:p>
            <a:pPr lvl="0" algn="ctr">
              <a:lnSpc>
                <a:spcPct val="90000"/>
              </a:lnSpc>
              <a:defRPr/>
            </a:pPr>
            <a:r>
              <a:rPr lang="en-US" sz="2400" b="1" dirty="0">
                <a:solidFill>
                  <a:schemeClr val="accent5"/>
                </a:solidFill>
              </a:rPr>
              <a:t>retention failures increase with higher temperature</a:t>
            </a:r>
          </a:p>
        </p:txBody>
      </p:sp>
    </p:spTree>
    <p:extLst>
      <p:ext uri="{BB962C8B-B14F-4D97-AF65-F5344CB8AC3E}">
        <p14:creationId xmlns:p14="http://schemas.microsoft.com/office/powerpoint/2010/main" val="343004761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B74407-6574-D3E3-3BD6-B1882C6E20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AAF8961-532D-3A71-11A6-0D0D163F7636}"/>
              </a:ext>
            </a:extLst>
          </p:cNvPr>
          <p:cNvSpPr>
            <a:spLocks noGrp="1"/>
          </p:cNvSpPr>
          <p:nvPr>
            <p:ph type="title"/>
          </p:nvPr>
        </p:nvSpPr>
        <p:spPr/>
        <p:txBody>
          <a:bodyPr/>
          <a:lstStyle/>
          <a:p>
            <a:r>
              <a:rPr lang="en-US" sz="4000" dirty="0"/>
              <a:t>In-Depth: Aggressor Row On Time</a:t>
            </a:r>
          </a:p>
        </p:txBody>
      </p:sp>
      <p:sp>
        <p:nvSpPr>
          <p:cNvPr id="3" name="TextBox 2">
            <a:extLst>
              <a:ext uri="{FF2B5EF4-FFF2-40B4-BE49-F238E27FC236}">
                <a16:creationId xmlns:a16="http://schemas.microsoft.com/office/drawing/2014/main" id="{4B513EF3-8502-DC0D-576C-52ECFC3C2C5D}"/>
              </a:ext>
            </a:extLst>
          </p:cNvPr>
          <p:cNvSpPr txBox="1"/>
          <p:nvPr/>
        </p:nvSpPr>
        <p:spPr>
          <a:xfrm>
            <a:off x="-4910" y="4653887"/>
            <a:ext cx="9148909" cy="1651379"/>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lvl="0" algn="ctr">
              <a:lnSpc>
                <a:spcPct val="90000"/>
              </a:lnSpc>
              <a:defRPr/>
            </a:pPr>
            <a:r>
              <a:rPr lang="en-US" sz="2400" b="1" dirty="0">
                <a:solidFill>
                  <a:schemeClr val="accent5"/>
                </a:solidFill>
              </a:rPr>
              <a:t>Keeping a row open (</a:t>
            </a:r>
            <a:r>
              <a:rPr lang="en-US" sz="2400" b="1" dirty="0" err="1">
                <a:solidFill>
                  <a:schemeClr val="accent5"/>
                </a:solidFill>
              </a:rPr>
              <a:t>tAggOn</a:t>
            </a:r>
            <a:r>
              <a:rPr lang="en-US" sz="2400" b="1" dirty="0">
                <a:solidFill>
                  <a:schemeClr val="accent5"/>
                </a:solidFill>
              </a:rPr>
              <a:t> &gt;&gt; </a:t>
            </a:r>
            <a:r>
              <a:rPr lang="en-US" sz="2400" b="1" dirty="0" err="1">
                <a:solidFill>
                  <a:schemeClr val="accent5"/>
                </a:solidFill>
              </a:rPr>
              <a:t>tRAS</a:t>
            </a:r>
            <a:r>
              <a:rPr lang="en-US" sz="2400" b="1" dirty="0">
                <a:solidFill>
                  <a:schemeClr val="accent5"/>
                </a:solidFill>
              </a:rPr>
              <a:t>) is </a:t>
            </a:r>
            <a:br>
              <a:rPr lang="en-US" sz="2400" b="1" dirty="0">
                <a:solidFill>
                  <a:schemeClr val="accent5"/>
                </a:solidFill>
              </a:rPr>
            </a:br>
            <a:r>
              <a:rPr lang="en-US" sz="2400" b="1" dirty="0">
                <a:solidFill>
                  <a:schemeClr val="accent5"/>
                </a:solidFill>
              </a:rPr>
              <a:t>significantly more effective than </a:t>
            </a:r>
            <a:br>
              <a:rPr lang="en-US" sz="2400" b="1" dirty="0">
                <a:solidFill>
                  <a:schemeClr val="accent5"/>
                </a:solidFill>
              </a:rPr>
            </a:br>
            <a:r>
              <a:rPr lang="en-US" sz="2400" b="1" dirty="0">
                <a:solidFill>
                  <a:schemeClr val="accent5"/>
                </a:solidFill>
              </a:rPr>
              <a:t>immediately closing it (</a:t>
            </a:r>
            <a:r>
              <a:rPr lang="en-US" sz="2400" b="1" dirty="0" err="1">
                <a:solidFill>
                  <a:schemeClr val="accent5"/>
                </a:solidFill>
              </a:rPr>
              <a:t>tAggOn</a:t>
            </a:r>
            <a:r>
              <a:rPr lang="en-US" sz="2400" b="1" dirty="0">
                <a:solidFill>
                  <a:schemeClr val="accent5"/>
                </a:solidFill>
              </a:rPr>
              <a:t> = </a:t>
            </a:r>
            <a:r>
              <a:rPr lang="en-US" sz="2400" b="1" dirty="0" err="1">
                <a:solidFill>
                  <a:schemeClr val="accent5"/>
                </a:solidFill>
              </a:rPr>
              <a:t>tRAS</a:t>
            </a:r>
            <a:r>
              <a:rPr lang="en-US" sz="2400" b="1" dirty="0">
                <a:solidFill>
                  <a:schemeClr val="accent5"/>
                </a:solidFill>
              </a:rPr>
              <a:t>) </a:t>
            </a:r>
            <a:br>
              <a:rPr lang="en-US" sz="2400" b="1" dirty="0">
                <a:solidFill>
                  <a:schemeClr val="accent5"/>
                </a:solidFill>
              </a:rPr>
            </a:br>
            <a:r>
              <a:rPr lang="en-US" sz="2400" b="1" dirty="0">
                <a:solidFill>
                  <a:schemeClr val="accent5"/>
                </a:solidFill>
              </a:rPr>
              <a:t>in inducing the first </a:t>
            </a:r>
            <a:r>
              <a:rPr lang="en-US" sz="2400" b="1" dirty="0" err="1">
                <a:solidFill>
                  <a:schemeClr val="accent5"/>
                </a:solidFill>
              </a:rPr>
              <a:t>ColumnDisturb</a:t>
            </a:r>
            <a:r>
              <a:rPr lang="en-US" sz="2400" b="1" dirty="0">
                <a:solidFill>
                  <a:schemeClr val="accent5"/>
                </a:solidFill>
              </a:rPr>
              <a:t> bitflip in a subarray</a:t>
            </a:r>
          </a:p>
        </p:txBody>
      </p:sp>
      <p:pic>
        <p:nvPicPr>
          <p:cNvPr id="5" name="Picture 4">
            <a:extLst>
              <a:ext uri="{FF2B5EF4-FFF2-40B4-BE49-F238E27FC236}">
                <a16:creationId xmlns:a16="http://schemas.microsoft.com/office/drawing/2014/main" id="{753C8668-78FD-BDCE-81EB-64087D6F0F57}"/>
              </a:ext>
            </a:extLst>
          </p:cNvPr>
          <p:cNvPicPr>
            <a:picLocks noChangeAspect="1"/>
          </p:cNvPicPr>
          <p:nvPr/>
        </p:nvPicPr>
        <p:blipFill>
          <a:blip r:embed="rId2"/>
          <a:stretch>
            <a:fillRect/>
          </a:stretch>
        </p:blipFill>
        <p:spPr>
          <a:xfrm>
            <a:off x="324266" y="1314079"/>
            <a:ext cx="8495467" cy="3012261"/>
          </a:xfrm>
          <a:prstGeom prst="rect">
            <a:avLst/>
          </a:prstGeom>
        </p:spPr>
      </p:pic>
    </p:spTree>
    <p:extLst>
      <p:ext uri="{BB962C8B-B14F-4D97-AF65-F5344CB8AC3E}">
        <p14:creationId xmlns:p14="http://schemas.microsoft.com/office/powerpoint/2010/main" val="224154670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C68B53-7BBE-CD2A-DE72-172A09081824}"/>
              </a:ext>
            </a:extLst>
          </p:cNvPr>
          <p:cNvSpPr>
            <a:spLocks noGrp="1"/>
          </p:cNvSpPr>
          <p:nvPr>
            <p:ph type="title"/>
          </p:nvPr>
        </p:nvSpPr>
        <p:spPr/>
        <p:txBody>
          <a:bodyPr/>
          <a:lstStyle/>
          <a:p>
            <a:r>
              <a:rPr lang="en-US" dirty="0"/>
              <a:t>In-Depth: Access Pattern</a:t>
            </a:r>
          </a:p>
        </p:txBody>
      </p:sp>
      <p:pic>
        <p:nvPicPr>
          <p:cNvPr id="4" name="Picture 3">
            <a:extLst>
              <a:ext uri="{FF2B5EF4-FFF2-40B4-BE49-F238E27FC236}">
                <a16:creationId xmlns:a16="http://schemas.microsoft.com/office/drawing/2014/main" id="{A2A6A127-D114-68A3-FEB3-94F3F05B7620}"/>
              </a:ext>
            </a:extLst>
          </p:cNvPr>
          <p:cNvPicPr>
            <a:picLocks noChangeAspect="1"/>
          </p:cNvPicPr>
          <p:nvPr/>
        </p:nvPicPr>
        <p:blipFill>
          <a:blip r:embed="rId2"/>
          <a:stretch>
            <a:fillRect/>
          </a:stretch>
        </p:blipFill>
        <p:spPr>
          <a:xfrm>
            <a:off x="173195" y="1109980"/>
            <a:ext cx="8797609" cy="2654561"/>
          </a:xfrm>
          <a:prstGeom prst="rect">
            <a:avLst/>
          </a:prstGeom>
        </p:spPr>
      </p:pic>
      <p:sp>
        <p:nvSpPr>
          <p:cNvPr id="5" name="TextBox 4">
            <a:extLst>
              <a:ext uri="{FF2B5EF4-FFF2-40B4-BE49-F238E27FC236}">
                <a16:creationId xmlns:a16="http://schemas.microsoft.com/office/drawing/2014/main" id="{318AC47B-7AE2-A7E0-DF3B-D80AEC06A1CB}"/>
              </a:ext>
            </a:extLst>
          </p:cNvPr>
          <p:cNvSpPr txBox="1"/>
          <p:nvPr/>
        </p:nvSpPr>
        <p:spPr>
          <a:xfrm>
            <a:off x="-9820" y="4230806"/>
            <a:ext cx="9148909" cy="1517214"/>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lvl="0" algn="ctr">
              <a:lnSpc>
                <a:spcPct val="90000"/>
              </a:lnSpc>
              <a:defRPr/>
            </a:pPr>
            <a:r>
              <a:rPr lang="en-US" sz="2400" b="1" dirty="0">
                <a:solidFill>
                  <a:schemeClr val="accent5"/>
                </a:solidFill>
              </a:rPr>
              <a:t>Single-aggressor access pattern </a:t>
            </a:r>
          </a:p>
          <a:p>
            <a:pPr lvl="0" algn="ctr">
              <a:lnSpc>
                <a:spcPct val="90000"/>
              </a:lnSpc>
              <a:defRPr/>
            </a:pPr>
            <a:r>
              <a:rPr lang="en-US" sz="2400" b="1" dirty="0">
                <a:solidFill>
                  <a:schemeClr val="accent5"/>
                </a:solidFill>
              </a:rPr>
              <a:t>induces the first </a:t>
            </a:r>
            <a:r>
              <a:rPr lang="en-US" sz="2400" b="1" dirty="0" err="1">
                <a:solidFill>
                  <a:schemeClr val="accent5"/>
                </a:solidFill>
              </a:rPr>
              <a:t>ColumnDisturb</a:t>
            </a:r>
            <a:r>
              <a:rPr lang="en-US" sz="2400" b="1" dirty="0">
                <a:solidFill>
                  <a:schemeClr val="accent5"/>
                </a:solidFill>
              </a:rPr>
              <a:t> bitflip in a subarray </a:t>
            </a:r>
          </a:p>
          <a:p>
            <a:pPr lvl="0" algn="ctr">
              <a:lnSpc>
                <a:spcPct val="90000"/>
              </a:lnSpc>
              <a:defRPr/>
            </a:pPr>
            <a:r>
              <a:rPr lang="en-US" sz="2400" b="1" dirty="0">
                <a:solidFill>
                  <a:schemeClr val="accent5"/>
                </a:solidFill>
              </a:rPr>
              <a:t>significantly faster than the two-aggressor access pattern</a:t>
            </a:r>
          </a:p>
        </p:txBody>
      </p:sp>
    </p:spTree>
    <p:extLst>
      <p:ext uri="{BB962C8B-B14F-4D97-AF65-F5344CB8AC3E}">
        <p14:creationId xmlns:p14="http://schemas.microsoft.com/office/powerpoint/2010/main" val="219523786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5056DD-9A00-6D42-4AD6-57C0FB2E1C7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7A64301-EB80-6F34-BF70-4245D155AB80}"/>
              </a:ext>
            </a:extLst>
          </p:cNvPr>
          <p:cNvSpPr>
            <a:spLocks noGrp="1"/>
          </p:cNvSpPr>
          <p:nvPr>
            <p:ph type="title"/>
          </p:nvPr>
        </p:nvSpPr>
        <p:spPr/>
        <p:txBody>
          <a:bodyPr/>
          <a:lstStyle/>
          <a:p>
            <a:r>
              <a:rPr lang="en-US" dirty="0"/>
              <a:t>In-Depth: Data Pattern: TTIFB</a:t>
            </a:r>
          </a:p>
        </p:txBody>
      </p:sp>
      <p:sp>
        <p:nvSpPr>
          <p:cNvPr id="5" name="TextBox 4">
            <a:extLst>
              <a:ext uri="{FF2B5EF4-FFF2-40B4-BE49-F238E27FC236}">
                <a16:creationId xmlns:a16="http://schemas.microsoft.com/office/drawing/2014/main" id="{817B27F8-9326-2F0B-1574-6096F9C89DDE}"/>
              </a:ext>
            </a:extLst>
          </p:cNvPr>
          <p:cNvSpPr txBox="1"/>
          <p:nvPr/>
        </p:nvSpPr>
        <p:spPr>
          <a:xfrm>
            <a:off x="-4910" y="4926842"/>
            <a:ext cx="9148909" cy="1244258"/>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lvl="0" algn="ctr">
              <a:lnSpc>
                <a:spcPct val="90000"/>
              </a:lnSpc>
              <a:defRPr/>
            </a:pPr>
            <a:r>
              <a:rPr lang="en-US" sz="2400" b="1" dirty="0">
                <a:solidFill>
                  <a:schemeClr val="accent5"/>
                </a:solidFill>
              </a:rPr>
              <a:t>Data pattern has a small effect on </a:t>
            </a:r>
            <a:br>
              <a:rPr lang="en-US" sz="2400" b="1" dirty="0">
                <a:solidFill>
                  <a:schemeClr val="accent5"/>
                </a:solidFill>
              </a:rPr>
            </a:br>
            <a:r>
              <a:rPr lang="en-US" sz="2400" b="1" dirty="0">
                <a:solidFill>
                  <a:schemeClr val="accent5"/>
                </a:solidFill>
              </a:rPr>
              <a:t>the time to induce the first </a:t>
            </a:r>
            <a:r>
              <a:rPr lang="en-US" sz="2400" b="1" dirty="0" err="1">
                <a:solidFill>
                  <a:schemeClr val="accent5"/>
                </a:solidFill>
              </a:rPr>
              <a:t>ColumnDisturb</a:t>
            </a:r>
            <a:r>
              <a:rPr lang="en-US" sz="2400" b="1" dirty="0">
                <a:solidFill>
                  <a:schemeClr val="accent5"/>
                </a:solidFill>
              </a:rPr>
              <a:t> bitflip in a subarray</a:t>
            </a:r>
          </a:p>
        </p:txBody>
      </p:sp>
      <p:pic>
        <p:nvPicPr>
          <p:cNvPr id="3" name="Picture 2">
            <a:extLst>
              <a:ext uri="{FF2B5EF4-FFF2-40B4-BE49-F238E27FC236}">
                <a16:creationId xmlns:a16="http://schemas.microsoft.com/office/drawing/2014/main" id="{93494C9C-E41D-C2D2-B91E-7F6D6EADDDEC}"/>
              </a:ext>
            </a:extLst>
          </p:cNvPr>
          <p:cNvPicPr>
            <a:picLocks noChangeAspect="1"/>
          </p:cNvPicPr>
          <p:nvPr/>
        </p:nvPicPr>
        <p:blipFill>
          <a:blip r:embed="rId2"/>
          <a:stretch>
            <a:fillRect/>
          </a:stretch>
        </p:blipFill>
        <p:spPr>
          <a:xfrm>
            <a:off x="266700" y="1123737"/>
            <a:ext cx="8539215" cy="3125115"/>
          </a:xfrm>
          <a:prstGeom prst="rect">
            <a:avLst/>
          </a:prstGeom>
        </p:spPr>
      </p:pic>
    </p:spTree>
    <p:extLst>
      <p:ext uri="{BB962C8B-B14F-4D97-AF65-F5344CB8AC3E}">
        <p14:creationId xmlns:p14="http://schemas.microsoft.com/office/powerpoint/2010/main" val="295681950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09D3CF-4057-4E76-D000-893FEFA2E54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A61401A-2047-79C0-B49B-AEDE06D7FB1C}"/>
              </a:ext>
            </a:extLst>
          </p:cNvPr>
          <p:cNvSpPr>
            <a:spLocks noGrp="1"/>
          </p:cNvSpPr>
          <p:nvPr>
            <p:ph type="title"/>
          </p:nvPr>
        </p:nvSpPr>
        <p:spPr/>
        <p:txBody>
          <a:bodyPr/>
          <a:lstStyle/>
          <a:p>
            <a:r>
              <a:rPr lang="en-US" dirty="0"/>
              <a:t>In-Depth: Data Pattern: # of Bitflips</a:t>
            </a:r>
          </a:p>
        </p:txBody>
      </p:sp>
      <p:sp>
        <p:nvSpPr>
          <p:cNvPr id="5" name="TextBox 4">
            <a:extLst>
              <a:ext uri="{FF2B5EF4-FFF2-40B4-BE49-F238E27FC236}">
                <a16:creationId xmlns:a16="http://schemas.microsoft.com/office/drawing/2014/main" id="{0591014B-9206-3800-1C0D-F40C5CE2A628}"/>
              </a:ext>
            </a:extLst>
          </p:cNvPr>
          <p:cNvSpPr txBox="1"/>
          <p:nvPr/>
        </p:nvSpPr>
        <p:spPr>
          <a:xfrm>
            <a:off x="-4910" y="4627058"/>
            <a:ext cx="9148909" cy="1244258"/>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lvl="0" algn="ctr">
              <a:lnSpc>
                <a:spcPct val="90000"/>
              </a:lnSpc>
              <a:defRPr/>
            </a:pPr>
            <a:r>
              <a:rPr lang="en-US" sz="2400" b="1" dirty="0">
                <a:solidFill>
                  <a:schemeClr val="accent5"/>
                </a:solidFill>
              </a:rPr>
              <a:t>Data pattern greatly affects total </a:t>
            </a:r>
            <a:r>
              <a:rPr lang="en-US" sz="2400" b="1" dirty="0" err="1">
                <a:solidFill>
                  <a:schemeClr val="accent5"/>
                </a:solidFill>
              </a:rPr>
              <a:t>ColumnDisturb</a:t>
            </a:r>
            <a:r>
              <a:rPr lang="en-US" sz="2400" b="1" dirty="0">
                <a:solidFill>
                  <a:schemeClr val="accent5"/>
                </a:solidFill>
              </a:rPr>
              <a:t>: </a:t>
            </a:r>
          </a:p>
          <a:p>
            <a:pPr lvl="0" algn="ctr">
              <a:lnSpc>
                <a:spcPct val="90000"/>
              </a:lnSpc>
              <a:defRPr/>
            </a:pPr>
            <a:r>
              <a:rPr lang="en-US" sz="2400" b="1" dirty="0">
                <a:solidFill>
                  <a:schemeClr val="accent5"/>
                </a:solidFill>
              </a:rPr>
              <a:t>having more logic-0 values </a:t>
            </a:r>
          </a:p>
          <a:p>
            <a:pPr lvl="0" algn="ctr">
              <a:lnSpc>
                <a:spcPct val="90000"/>
              </a:lnSpc>
              <a:defRPr/>
            </a:pPr>
            <a:r>
              <a:rPr lang="en-US" sz="2400" b="1" dirty="0">
                <a:solidFill>
                  <a:schemeClr val="accent5"/>
                </a:solidFill>
              </a:rPr>
              <a:t>In the perturbed columns generates more bitflips</a:t>
            </a:r>
          </a:p>
        </p:txBody>
      </p:sp>
      <p:pic>
        <p:nvPicPr>
          <p:cNvPr id="4" name="Picture 3">
            <a:extLst>
              <a:ext uri="{FF2B5EF4-FFF2-40B4-BE49-F238E27FC236}">
                <a16:creationId xmlns:a16="http://schemas.microsoft.com/office/drawing/2014/main" id="{DC26F150-DFBC-637C-EB0F-603F83E24B23}"/>
              </a:ext>
            </a:extLst>
          </p:cNvPr>
          <p:cNvPicPr>
            <a:picLocks noChangeAspect="1"/>
          </p:cNvPicPr>
          <p:nvPr/>
        </p:nvPicPr>
        <p:blipFill>
          <a:blip r:embed="rId2"/>
          <a:stretch>
            <a:fillRect/>
          </a:stretch>
        </p:blipFill>
        <p:spPr>
          <a:xfrm>
            <a:off x="354919" y="1221310"/>
            <a:ext cx="8434162" cy="2954905"/>
          </a:xfrm>
          <a:prstGeom prst="rect">
            <a:avLst/>
          </a:prstGeom>
        </p:spPr>
      </p:pic>
    </p:spTree>
    <p:extLst>
      <p:ext uri="{BB962C8B-B14F-4D97-AF65-F5344CB8AC3E}">
        <p14:creationId xmlns:p14="http://schemas.microsoft.com/office/powerpoint/2010/main" val="174030959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53AA0-2B1B-EC0A-B0E6-BBD10FB12D7A}"/>
              </a:ext>
            </a:extLst>
          </p:cNvPr>
          <p:cNvSpPr>
            <a:spLocks noGrp="1"/>
          </p:cNvSpPr>
          <p:nvPr>
            <p:ph type="title"/>
          </p:nvPr>
        </p:nvSpPr>
        <p:spPr/>
        <p:txBody>
          <a:bodyPr/>
          <a:lstStyle/>
          <a:p>
            <a:r>
              <a:rPr lang="en-US" dirty="0"/>
              <a:t>Aggressor Row Location in a Subarray</a:t>
            </a:r>
          </a:p>
        </p:txBody>
      </p:sp>
      <p:pic>
        <p:nvPicPr>
          <p:cNvPr id="4" name="Picture 3">
            <a:extLst>
              <a:ext uri="{FF2B5EF4-FFF2-40B4-BE49-F238E27FC236}">
                <a16:creationId xmlns:a16="http://schemas.microsoft.com/office/drawing/2014/main" id="{D1A6C170-60A3-3C29-1905-2ADEA4C00961}"/>
              </a:ext>
            </a:extLst>
          </p:cNvPr>
          <p:cNvPicPr>
            <a:picLocks noChangeAspect="1"/>
          </p:cNvPicPr>
          <p:nvPr/>
        </p:nvPicPr>
        <p:blipFill>
          <a:blip r:embed="rId3"/>
          <a:stretch>
            <a:fillRect/>
          </a:stretch>
        </p:blipFill>
        <p:spPr>
          <a:xfrm>
            <a:off x="106678" y="1265840"/>
            <a:ext cx="8930643" cy="3183331"/>
          </a:xfrm>
          <a:prstGeom prst="rect">
            <a:avLst/>
          </a:prstGeom>
        </p:spPr>
      </p:pic>
      <p:sp>
        <p:nvSpPr>
          <p:cNvPr id="5" name="TextBox 4">
            <a:extLst>
              <a:ext uri="{FF2B5EF4-FFF2-40B4-BE49-F238E27FC236}">
                <a16:creationId xmlns:a16="http://schemas.microsoft.com/office/drawing/2014/main" id="{7EA25736-46E6-68B3-E1E8-0A08AF9850E1}"/>
              </a:ext>
            </a:extLst>
          </p:cNvPr>
          <p:cNvSpPr txBox="1"/>
          <p:nvPr/>
        </p:nvSpPr>
        <p:spPr>
          <a:xfrm>
            <a:off x="-4910" y="4627058"/>
            <a:ext cx="9148909" cy="1244258"/>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lvl="0" algn="ctr">
              <a:lnSpc>
                <a:spcPct val="90000"/>
              </a:lnSpc>
              <a:defRPr/>
            </a:pPr>
            <a:r>
              <a:rPr lang="en-US" sz="2400" b="1" dirty="0">
                <a:solidFill>
                  <a:schemeClr val="accent5"/>
                </a:solidFill>
              </a:rPr>
              <a:t>The location of the aggressor row </a:t>
            </a:r>
            <a:br>
              <a:rPr lang="en-US" sz="2400" b="1" dirty="0">
                <a:solidFill>
                  <a:schemeClr val="accent5"/>
                </a:solidFill>
              </a:rPr>
            </a:br>
            <a:r>
              <a:rPr lang="en-US" sz="2400" b="1" dirty="0">
                <a:solidFill>
                  <a:schemeClr val="accent5"/>
                </a:solidFill>
              </a:rPr>
              <a:t>only slightly affects </a:t>
            </a:r>
            <a:br>
              <a:rPr lang="en-US" sz="2400" b="1" dirty="0">
                <a:solidFill>
                  <a:schemeClr val="accent5"/>
                </a:solidFill>
              </a:rPr>
            </a:br>
            <a:r>
              <a:rPr lang="en-US" sz="2400" b="1" dirty="0">
                <a:solidFill>
                  <a:schemeClr val="accent5"/>
                </a:solidFill>
              </a:rPr>
              <a:t>the time to induce the first </a:t>
            </a:r>
            <a:r>
              <a:rPr lang="en-US" sz="2400" b="1" dirty="0" err="1">
                <a:solidFill>
                  <a:schemeClr val="accent5"/>
                </a:solidFill>
              </a:rPr>
              <a:t>ColumnDisturb</a:t>
            </a:r>
            <a:r>
              <a:rPr lang="en-US" sz="2400" b="1" dirty="0">
                <a:solidFill>
                  <a:schemeClr val="accent5"/>
                </a:solidFill>
              </a:rPr>
              <a:t> bitflip</a:t>
            </a:r>
          </a:p>
        </p:txBody>
      </p:sp>
    </p:spTree>
    <p:extLst>
      <p:ext uri="{BB962C8B-B14F-4D97-AF65-F5344CB8AC3E}">
        <p14:creationId xmlns:p14="http://schemas.microsoft.com/office/powerpoint/2010/main" val="235335912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A348A9-4416-1B5C-EAFB-760A8F1E258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D34CE8-5BA9-496E-7405-2ACD2BA33ED7}"/>
              </a:ext>
            </a:extLst>
          </p:cNvPr>
          <p:cNvSpPr>
            <a:spLocks noGrp="1"/>
          </p:cNvSpPr>
          <p:nvPr>
            <p:ph type="title"/>
          </p:nvPr>
        </p:nvSpPr>
        <p:spPr/>
        <p:txBody>
          <a:bodyPr/>
          <a:lstStyle/>
          <a:p>
            <a:r>
              <a:rPr lang="en-US" dirty="0"/>
              <a:t>Effectiveness of ECC</a:t>
            </a:r>
          </a:p>
        </p:txBody>
      </p:sp>
      <p:sp>
        <p:nvSpPr>
          <p:cNvPr id="5" name="TextBox 4">
            <a:extLst>
              <a:ext uri="{FF2B5EF4-FFF2-40B4-BE49-F238E27FC236}">
                <a16:creationId xmlns:a16="http://schemas.microsoft.com/office/drawing/2014/main" id="{0F804EC8-8FD4-B1AF-0D33-F3F8E525915F}"/>
              </a:ext>
            </a:extLst>
          </p:cNvPr>
          <p:cNvSpPr txBox="1"/>
          <p:nvPr/>
        </p:nvSpPr>
        <p:spPr>
          <a:xfrm>
            <a:off x="-4910" y="4627058"/>
            <a:ext cx="9148909" cy="1244258"/>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lvl="0" algn="ctr">
              <a:lnSpc>
                <a:spcPct val="90000"/>
              </a:lnSpc>
              <a:defRPr/>
            </a:pPr>
            <a:r>
              <a:rPr lang="en-US" sz="2400" b="1" dirty="0">
                <a:solidFill>
                  <a:schemeClr val="accent5"/>
                </a:solidFill>
              </a:rPr>
              <a:t>Many 8-byte data chunks experience </a:t>
            </a:r>
            <a:br>
              <a:rPr lang="en-US" sz="2400" b="1" dirty="0">
                <a:solidFill>
                  <a:schemeClr val="accent5"/>
                </a:solidFill>
              </a:rPr>
            </a:br>
            <a:r>
              <a:rPr lang="en-US" sz="2400" b="1" dirty="0">
                <a:solidFill>
                  <a:schemeClr val="accent5"/>
                </a:solidFill>
              </a:rPr>
              <a:t>3 (up to 15) </a:t>
            </a:r>
            <a:r>
              <a:rPr lang="en-US" sz="2400" b="1" dirty="0" err="1">
                <a:solidFill>
                  <a:schemeClr val="accent5"/>
                </a:solidFill>
              </a:rPr>
              <a:t>ColumnDisturb</a:t>
            </a:r>
            <a:r>
              <a:rPr lang="en-US" sz="2400" b="1" dirty="0">
                <a:solidFill>
                  <a:schemeClr val="accent5"/>
                </a:solidFill>
              </a:rPr>
              <a:t> bitflips,</a:t>
            </a:r>
            <a:br>
              <a:rPr lang="en-US" sz="2400" b="1" dirty="0">
                <a:solidFill>
                  <a:schemeClr val="accent5"/>
                </a:solidFill>
              </a:rPr>
            </a:br>
            <a:r>
              <a:rPr lang="en-US" sz="2400" b="1" dirty="0">
                <a:solidFill>
                  <a:schemeClr val="accent5"/>
                </a:solidFill>
              </a:rPr>
              <a:t>which the SECDED ECC cannot correct or detect</a:t>
            </a:r>
          </a:p>
        </p:txBody>
      </p:sp>
      <p:pic>
        <p:nvPicPr>
          <p:cNvPr id="3" name="Picture 2">
            <a:extLst>
              <a:ext uri="{FF2B5EF4-FFF2-40B4-BE49-F238E27FC236}">
                <a16:creationId xmlns:a16="http://schemas.microsoft.com/office/drawing/2014/main" id="{FE05EE2D-FE48-8AEC-7A91-7411A314727C}"/>
              </a:ext>
            </a:extLst>
          </p:cNvPr>
          <p:cNvPicPr>
            <a:picLocks noChangeAspect="1"/>
          </p:cNvPicPr>
          <p:nvPr/>
        </p:nvPicPr>
        <p:blipFill>
          <a:blip r:embed="rId3"/>
          <a:stretch>
            <a:fillRect/>
          </a:stretch>
        </p:blipFill>
        <p:spPr>
          <a:xfrm>
            <a:off x="74014" y="1150918"/>
            <a:ext cx="8995972" cy="3093536"/>
          </a:xfrm>
          <a:prstGeom prst="rect">
            <a:avLst/>
          </a:prstGeom>
        </p:spPr>
      </p:pic>
    </p:spTree>
    <p:extLst>
      <p:ext uri="{BB962C8B-B14F-4D97-AF65-F5344CB8AC3E}">
        <p14:creationId xmlns:p14="http://schemas.microsoft.com/office/powerpoint/2010/main" val="146840587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94E542-B385-1428-A008-E03A1DD4CE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57E4D42-DDE6-EADE-FF34-952B355FD3DA}"/>
              </a:ext>
            </a:extLst>
          </p:cNvPr>
          <p:cNvSpPr>
            <a:spLocks noGrp="1"/>
          </p:cNvSpPr>
          <p:nvPr>
            <p:ph type="title"/>
          </p:nvPr>
        </p:nvSpPr>
        <p:spPr/>
        <p:txBody>
          <a:bodyPr/>
          <a:lstStyle/>
          <a:p>
            <a:r>
              <a:rPr lang="en-US" dirty="0"/>
              <a:t>Effectiveness of ECC</a:t>
            </a:r>
          </a:p>
        </p:txBody>
      </p:sp>
      <p:sp>
        <p:nvSpPr>
          <p:cNvPr id="5" name="TextBox 4">
            <a:extLst>
              <a:ext uri="{FF2B5EF4-FFF2-40B4-BE49-F238E27FC236}">
                <a16:creationId xmlns:a16="http://schemas.microsoft.com/office/drawing/2014/main" id="{7B1733E0-A85D-BE97-81DA-465E056EBE1E}"/>
              </a:ext>
            </a:extLst>
          </p:cNvPr>
          <p:cNvSpPr txBox="1"/>
          <p:nvPr/>
        </p:nvSpPr>
        <p:spPr>
          <a:xfrm>
            <a:off x="-4910" y="4408227"/>
            <a:ext cx="9148909" cy="1665027"/>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lvl="0" algn="ctr">
              <a:lnSpc>
                <a:spcPct val="90000"/>
              </a:lnSpc>
              <a:defRPr/>
            </a:pPr>
            <a:r>
              <a:rPr lang="en-US" sz="2400" b="1" dirty="0">
                <a:solidFill>
                  <a:schemeClr val="accent5"/>
                </a:solidFill>
              </a:rPr>
              <a:t>Since </a:t>
            </a:r>
            <a:r>
              <a:rPr lang="en-US" sz="2400" b="1" dirty="0" err="1">
                <a:solidFill>
                  <a:schemeClr val="accent5"/>
                </a:solidFill>
              </a:rPr>
              <a:t>ColumnDisturb</a:t>
            </a:r>
            <a:r>
              <a:rPr lang="en-US" sz="2400" b="1" dirty="0">
                <a:solidFill>
                  <a:schemeClr val="accent5"/>
                </a:solidFill>
              </a:rPr>
              <a:t> can induce 15 bitflips </a:t>
            </a:r>
            <a:br>
              <a:rPr lang="en-US" sz="2400" b="1" dirty="0">
                <a:solidFill>
                  <a:schemeClr val="accent5"/>
                </a:solidFill>
              </a:rPr>
            </a:br>
            <a:r>
              <a:rPr lang="en-US" sz="2400" b="1" dirty="0">
                <a:solidFill>
                  <a:schemeClr val="accent5"/>
                </a:solidFill>
              </a:rPr>
              <a:t>in multiple 8-byte data chunks, a (7,4) Hamming code </a:t>
            </a:r>
            <a:br>
              <a:rPr lang="en-US" sz="2400" b="1" dirty="0">
                <a:solidFill>
                  <a:schemeClr val="accent5"/>
                </a:solidFill>
              </a:rPr>
            </a:br>
            <a:r>
              <a:rPr lang="en-US" sz="2400" b="1" dirty="0">
                <a:solidFill>
                  <a:schemeClr val="accent5"/>
                </a:solidFill>
              </a:rPr>
              <a:t>could correct such bitflips with very large DRAM storage overheads </a:t>
            </a:r>
            <a:br>
              <a:rPr lang="en-US" sz="2400" b="1" dirty="0">
                <a:solidFill>
                  <a:schemeClr val="accent5"/>
                </a:solidFill>
              </a:rPr>
            </a:br>
            <a:r>
              <a:rPr lang="en-US" sz="2400" b="1" dirty="0">
                <a:solidFill>
                  <a:schemeClr val="accent5"/>
                </a:solidFill>
              </a:rPr>
              <a:t>(75%, i.e., three parity bits for every four data bits)</a:t>
            </a:r>
          </a:p>
        </p:txBody>
      </p:sp>
      <p:pic>
        <p:nvPicPr>
          <p:cNvPr id="3" name="Picture 2">
            <a:extLst>
              <a:ext uri="{FF2B5EF4-FFF2-40B4-BE49-F238E27FC236}">
                <a16:creationId xmlns:a16="http://schemas.microsoft.com/office/drawing/2014/main" id="{FD2A63D7-6685-C29E-E1DD-8DDFB7A3C7C7}"/>
              </a:ext>
            </a:extLst>
          </p:cNvPr>
          <p:cNvPicPr>
            <a:picLocks noChangeAspect="1"/>
          </p:cNvPicPr>
          <p:nvPr/>
        </p:nvPicPr>
        <p:blipFill>
          <a:blip r:embed="rId3"/>
          <a:stretch>
            <a:fillRect/>
          </a:stretch>
        </p:blipFill>
        <p:spPr>
          <a:xfrm>
            <a:off x="74014" y="1150918"/>
            <a:ext cx="8995972" cy="3093536"/>
          </a:xfrm>
          <a:prstGeom prst="rect">
            <a:avLst/>
          </a:prstGeom>
        </p:spPr>
      </p:pic>
    </p:spTree>
    <p:extLst>
      <p:ext uri="{BB962C8B-B14F-4D97-AF65-F5344CB8AC3E}">
        <p14:creationId xmlns:p14="http://schemas.microsoft.com/office/powerpoint/2010/main" val="193170961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91C2B7-4271-E7AA-0B11-68459260744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CA5D2F2-BA39-FD46-0D2A-472B4B71264F}"/>
              </a:ext>
            </a:extLst>
          </p:cNvPr>
          <p:cNvSpPr>
            <a:spLocks noGrp="1"/>
          </p:cNvSpPr>
          <p:nvPr>
            <p:ph type="title"/>
          </p:nvPr>
        </p:nvSpPr>
        <p:spPr/>
        <p:txBody>
          <a:bodyPr/>
          <a:lstStyle/>
          <a:p>
            <a:r>
              <a:rPr lang="en-US" dirty="0"/>
              <a:t>Implications for System Robustness</a:t>
            </a:r>
          </a:p>
        </p:txBody>
      </p:sp>
      <p:sp>
        <p:nvSpPr>
          <p:cNvPr id="6" name="Content Placeholder 5">
            <a:extLst>
              <a:ext uri="{FF2B5EF4-FFF2-40B4-BE49-F238E27FC236}">
                <a16:creationId xmlns:a16="http://schemas.microsoft.com/office/drawing/2014/main" id="{280E44ED-4970-8EBC-AB49-5FCC600B2452}"/>
              </a:ext>
            </a:extLst>
          </p:cNvPr>
          <p:cNvSpPr>
            <a:spLocks noGrp="1"/>
          </p:cNvSpPr>
          <p:nvPr>
            <p:ph idx="1"/>
          </p:nvPr>
        </p:nvSpPr>
        <p:spPr>
          <a:xfrm>
            <a:off x="0" y="770468"/>
            <a:ext cx="9143999" cy="6087532"/>
          </a:xfrm>
        </p:spPr>
        <p:txBody>
          <a:bodyPr/>
          <a:lstStyle/>
          <a:p>
            <a:pPr marL="0" indent="0" algn="ctr">
              <a:buNone/>
            </a:pPr>
            <a:endParaRPr lang="en-US" sz="400" b="1" dirty="0">
              <a:solidFill>
                <a:schemeClr val="accent2"/>
              </a:solidFill>
            </a:endParaRPr>
          </a:p>
          <a:p>
            <a:pPr marL="0" indent="0" algn="ctr">
              <a:buNone/>
            </a:pPr>
            <a:r>
              <a:rPr lang="en-US" sz="2800" b="1" dirty="0">
                <a:solidFill>
                  <a:schemeClr val="accent2"/>
                </a:solidFill>
              </a:rPr>
              <a:t>Increasing DRAM Refresh Rate</a:t>
            </a:r>
          </a:p>
          <a:p>
            <a:r>
              <a:rPr lang="en-US" sz="2000" b="1" dirty="0"/>
              <a:t>Increasing DRAM refresh rate </a:t>
            </a:r>
            <a:r>
              <a:rPr lang="en-US" sz="2000" dirty="0"/>
              <a:t>in future DRAM chips </a:t>
            </a:r>
            <a:br>
              <a:rPr lang="en-US" sz="2000" dirty="0"/>
            </a:br>
            <a:r>
              <a:rPr lang="en-US" sz="2000" dirty="0"/>
              <a:t>to prevent </a:t>
            </a:r>
            <a:r>
              <a:rPr lang="en-US" sz="2000" dirty="0" err="1"/>
              <a:t>ColumnDisturb</a:t>
            </a:r>
            <a:r>
              <a:rPr lang="en-US" sz="2000" dirty="0"/>
              <a:t>-induced bitflips</a:t>
            </a:r>
          </a:p>
          <a:p>
            <a:r>
              <a:rPr lang="en-US" sz="2000" dirty="0"/>
              <a:t>DRAM chips perform periodic refreshes to avoid retention failures</a:t>
            </a:r>
          </a:p>
          <a:p>
            <a:pPr lvl="2"/>
            <a:r>
              <a:rPr lang="en-US" sz="2000" dirty="0"/>
              <a:t>E.g., Each row in DDR5 chips is refreshed </a:t>
            </a:r>
            <a:r>
              <a:rPr lang="en-US" sz="2000" b="1" dirty="0"/>
              <a:t>in every 32ms</a:t>
            </a:r>
          </a:p>
          <a:p>
            <a:pPr marL="0" indent="0">
              <a:buNone/>
            </a:pPr>
            <a:endParaRPr lang="en-US" sz="2000" dirty="0"/>
          </a:p>
          <a:p>
            <a:r>
              <a:rPr lang="en-US" sz="2000" dirty="0"/>
              <a:t>The benefit</a:t>
            </a:r>
          </a:p>
          <a:p>
            <a:pPr lvl="2"/>
            <a:r>
              <a:rPr lang="en-US" sz="2000" dirty="0"/>
              <a:t>It can be applied </a:t>
            </a:r>
            <a:r>
              <a:rPr lang="en-US" sz="2000" b="1" dirty="0">
                <a:solidFill>
                  <a:schemeClr val="accent3"/>
                </a:solidFill>
              </a:rPr>
              <a:t>immediately in today’s systems</a:t>
            </a:r>
          </a:p>
          <a:p>
            <a:r>
              <a:rPr lang="en-US" sz="2000" dirty="0"/>
              <a:t>Downside</a:t>
            </a:r>
          </a:p>
          <a:p>
            <a:pPr lvl="2"/>
            <a:r>
              <a:rPr lang="en-US" sz="2000" dirty="0"/>
              <a:t>It </a:t>
            </a:r>
            <a:r>
              <a:rPr lang="en-US" sz="2000" b="1" dirty="0">
                <a:solidFill>
                  <a:schemeClr val="accent3"/>
                </a:solidFill>
              </a:rPr>
              <a:t>degrades</a:t>
            </a:r>
            <a:r>
              <a:rPr lang="en-US" sz="2000" dirty="0"/>
              <a:t> system performance and energy efficiency </a:t>
            </a:r>
            <a:r>
              <a:rPr lang="en-US" sz="2000" b="1" dirty="0">
                <a:solidFill>
                  <a:schemeClr val="accent3"/>
                </a:solidFill>
              </a:rPr>
              <a:t>drastically</a:t>
            </a:r>
          </a:p>
          <a:p>
            <a:r>
              <a:rPr lang="en-US" sz="2000" dirty="0"/>
              <a:t>For a 32Gb DDR5 chip, 4x higher refresh rate </a:t>
            </a:r>
          </a:p>
          <a:p>
            <a:pPr lvl="2"/>
            <a:r>
              <a:rPr lang="en-US" sz="2000" b="1" dirty="0">
                <a:solidFill>
                  <a:schemeClr val="accent3"/>
                </a:solidFill>
              </a:rPr>
              <a:t>Reduces system throughput </a:t>
            </a:r>
            <a:r>
              <a:rPr lang="en-US" sz="2000" dirty="0"/>
              <a:t>by 42.1%</a:t>
            </a:r>
          </a:p>
          <a:p>
            <a:pPr lvl="2"/>
            <a:r>
              <a:rPr lang="en-US" sz="2000" b="1" dirty="0"/>
              <a:t>Increases energy consumption </a:t>
            </a:r>
            <a:r>
              <a:rPr lang="en-US" sz="2000" dirty="0"/>
              <a:t>by 67.5%</a:t>
            </a:r>
          </a:p>
          <a:p>
            <a:endParaRPr lang="en-US" dirty="0"/>
          </a:p>
          <a:p>
            <a:endParaRPr lang="en-US" dirty="0"/>
          </a:p>
        </p:txBody>
      </p:sp>
    </p:spTree>
    <p:extLst>
      <p:ext uri="{BB962C8B-B14F-4D97-AF65-F5344CB8AC3E}">
        <p14:creationId xmlns:p14="http://schemas.microsoft.com/office/powerpoint/2010/main" val="3750380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6">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
                                            <p:txEl>
                                              <p:pRg st="11" end="1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6">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0BB6B1-D970-05BE-6D02-33335BFD4476}"/>
              </a:ext>
            </a:extLst>
          </p:cNvPr>
          <p:cNvSpPr>
            <a:spLocks noGrp="1"/>
          </p:cNvSpPr>
          <p:nvPr>
            <p:ph type="title"/>
          </p:nvPr>
        </p:nvSpPr>
        <p:spPr/>
        <p:txBody>
          <a:bodyPr/>
          <a:lstStyle/>
          <a:p>
            <a:r>
              <a:rPr lang="en-US" sz="4000" dirty="0"/>
              <a:t>Number of Refresh Operations Needed</a:t>
            </a:r>
          </a:p>
        </p:txBody>
      </p:sp>
      <p:pic>
        <p:nvPicPr>
          <p:cNvPr id="4" name="Picture 3">
            <a:extLst>
              <a:ext uri="{FF2B5EF4-FFF2-40B4-BE49-F238E27FC236}">
                <a16:creationId xmlns:a16="http://schemas.microsoft.com/office/drawing/2014/main" id="{DAAF8328-82C2-05F5-020C-D2F7CEEFD1C8}"/>
              </a:ext>
            </a:extLst>
          </p:cNvPr>
          <p:cNvPicPr>
            <a:picLocks noChangeAspect="1"/>
          </p:cNvPicPr>
          <p:nvPr/>
        </p:nvPicPr>
        <p:blipFill>
          <a:blip r:embed="rId2"/>
          <a:stretch>
            <a:fillRect/>
          </a:stretch>
        </p:blipFill>
        <p:spPr>
          <a:xfrm>
            <a:off x="266700" y="980730"/>
            <a:ext cx="8649270" cy="2927838"/>
          </a:xfrm>
          <a:prstGeom prst="rect">
            <a:avLst/>
          </a:prstGeom>
        </p:spPr>
      </p:pic>
      <p:sp>
        <p:nvSpPr>
          <p:cNvPr id="7" name="TextBox 6">
            <a:extLst>
              <a:ext uri="{FF2B5EF4-FFF2-40B4-BE49-F238E27FC236}">
                <a16:creationId xmlns:a16="http://schemas.microsoft.com/office/drawing/2014/main" id="{4DA1BC80-CD16-D37C-BD2C-217E2843F2B0}"/>
              </a:ext>
            </a:extLst>
          </p:cNvPr>
          <p:cNvSpPr txBox="1"/>
          <p:nvPr/>
        </p:nvSpPr>
        <p:spPr>
          <a:xfrm>
            <a:off x="-4910" y="4627058"/>
            <a:ext cx="9148909" cy="1244258"/>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lvl="0" algn="ctr">
              <a:lnSpc>
                <a:spcPct val="90000"/>
              </a:lnSpc>
              <a:defRPr/>
            </a:pPr>
            <a:r>
              <a:rPr lang="en-US" sz="2400" b="1" dirty="0">
                <a:solidFill>
                  <a:schemeClr val="accent5"/>
                </a:solidFill>
              </a:rPr>
              <a:t>In the presence of </a:t>
            </a:r>
            <a:r>
              <a:rPr lang="en-US" sz="2400" b="1" dirty="0" err="1">
                <a:solidFill>
                  <a:schemeClr val="accent5"/>
                </a:solidFill>
              </a:rPr>
              <a:t>ColumnDisturb</a:t>
            </a:r>
            <a:r>
              <a:rPr lang="en-US" sz="2400" b="1" dirty="0">
                <a:solidFill>
                  <a:schemeClr val="accent5"/>
                </a:solidFill>
              </a:rPr>
              <a:t>, </a:t>
            </a:r>
            <a:br>
              <a:rPr lang="en-US" sz="2400" b="1" dirty="0">
                <a:solidFill>
                  <a:schemeClr val="accent5"/>
                </a:solidFill>
              </a:rPr>
            </a:br>
            <a:r>
              <a:rPr lang="en-US" sz="2400" b="1" dirty="0">
                <a:solidFill>
                  <a:schemeClr val="accent5"/>
                </a:solidFill>
              </a:rPr>
              <a:t>for a strong row retention time of 1024 </a:t>
            </a:r>
            <a:r>
              <a:rPr lang="en-US" sz="2400" b="1" dirty="0" err="1">
                <a:solidFill>
                  <a:schemeClr val="accent5"/>
                </a:solidFill>
              </a:rPr>
              <a:t>ms</a:t>
            </a:r>
            <a:r>
              <a:rPr lang="en-US" sz="2400" b="1" dirty="0">
                <a:solidFill>
                  <a:schemeClr val="accent5"/>
                </a:solidFill>
              </a:rPr>
              <a:t>, </a:t>
            </a:r>
            <a:br>
              <a:rPr lang="en-US" sz="2400" b="1" dirty="0">
                <a:solidFill>
                  <a:schemeClr val="accent5"/>
                </a:solidFill>
              </a:rPr>
            </a:br>
            <a:r>
              <a:rPr lang="en-US" sz="2400" b="1" dirty="0">
                <a:solidFill>
                  <a:schemeClr val="accent5"/>
                </a:solidFill>
              </a:rPr>
              <a:t>the number of refresh operations increases by 3.02x on average</a:t>
            </a:r>
          </a:p>
        </p:txBody>
      </p:sp>
    </p:spTree>
    <p:extLst>
      <p:ext uri="{BB962C8B-B14F-4D97-AF65-F5344CB8AC3E}">
        <p14:creationId xmlns:p14="http://schemas.microsoft.com/office/powerpoint/2010/main" val="414514110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781C63-1835-1D34-28EB-D631C9700745}"/>
              </a:ext>
            </a:extLst>
          </p:cNvPr>
          <p:cNvSpPr>
            <a:spLocks noGrp="1"/>
          </p:cNvSpPr>
          <p:nvPr>
            <p:ph type="title"/>
          </p:nvPr>
        </p:nvSpPr>
        <p:spPr/>
        <p:txBody>
          <a:bodyPr/>
          <a:lstStyle/>
          <a:p>
            <a:r>
              <a:rPr lang="en-US" sz="4000" dirty="0"/>
              <a:t>Implications on Retention-Aware Refresh</a:t>
            </a:r>
          </a:p>
        </p:txBody>
      </p:sp>
      <p:pic>
        <p:nvPicPr>
          <p:cNvPr id="4" name="Picture 3">
            <a:extLst>
              <a:ext uri="{FF2B5EF4-FFF2-40B4-BE49-F238E27FC236}">
                <a16:creationId xmlns:a16="http://schemas.microsoft.com/office/drawing/2014/main" id="{EBFDDEE0-F53D-12F7-0A5A-6FD1814875B4}"/>
              </a:ext>
            </a:extLst>
          </p:cNvPr>
          <p:cNvPicPr>
            <a:picLocks noChangeAspect="1"/>
          </p:cNvPicPr>
          <p:nvPr/>
        </p:nvPicPr>
        <p:blipFill>
          <a:blip r:embed="rId3"/>
          <a:srcRect t="6583"/>
          <a:stretch>
            <a:fillRect/>
          </a:stretch>
        </p:blipFill>
        <p:spPr>
          <a:xfrm>
            <a:off x="950119" y="1457330"/>
            <a:ext cx="7772400" cy="1829104"/>
          </a:xfrm>
          <a:prstGeom prst="rect">
            <a:avLst/>
          </a:prstGeom>
        </p:spPr>
      </p:pic>
      <p:sp>
        <p:nvSpPr>
          <p:cNvPr id="5" name="TextBox 4">
            <a:extLst>
              <a:ext uri="{FF2B5EF4-FFF2-40B4-BE49-F238E27FC236}">
                <a16:creationId xmlns:a16="http://schemas.microsoft.com/office/drawing/2014/main" id="{8FD91749-B76B-AC0F-EC29-BAE7DF0ABDE9}"/>
              </a:ext>
            </a:extLst>
          </p:cNvPr>
          <p:cNvSpPr txBox="1"/>
          <p:nvPr/>
        </p:nvSpPr>
        <p:spPr>
          <a:xfrm rot="16200000">
            <a:off x="-361609" y="1670539"/>
            <a:ext cx="1909079" cy="923330"/>
          </a:xfrm>
          <a:prstGeom prst="rect">
            <a:avLst/>
          </a:prstGeom>
          <a:noFill/>
        </p:spPr>
        <p:txBody>
          <a:bodyPr wrap="square" rtlCol="0">
            <a:spAutoFit/>
          </a:bodyPr>
          <a:lstStyle/>
          <a:p>
            <a:pPr algn="ctr"/>
            <a:r>
              <a:rPr lang="en-US" dirty="0"/>
              <a:t>RAIDR Speedup Normalized to </a:t>
            </a:r>
            <a:br>
              <a:rPr lang="en-US" dirty="0"/>
            </a:br>
            <a:r>
              <a:rPr lang="en-US" dirty="0"/>
              <a:t>No Refresh </a:t>
            </a:r>
          </a:p>
        </p:txBody>
      </p:sp>
      <p:sp>
        <p:nvSpPr>
          <p:cNvPr id="6" name="TextBox 5">
            <a:extLst>
              <a:ext uri="{FF2B5EF4-FFF2-40B4-BE49-F238E27FC236}">
                <a16:creationId xmlns:a16="http://schemas.microsoft.com/office/drawing/2014/main" id="{0E76A93D-0E27-8B8D-5BFE-344170A0D2E0}"/>
              </a:ext>
            </a:extLst>
          </p:cNvPr>
          <p:cNvSpPr txBox="1"/>
          <p:nvPr/>
        </p:nvSpPr>
        <p:spPr>
          <a:xfrm>
            <a:off x="3064913" y="3247448"/>
            <a:ext cx="3285635" cy="646331"/>
          </a:xfrm>
          <a:prstGeom prst="rect">
            <a:avLst/>
          </a:prstGeom>
          <a:noFill/>
        </p:spPr>
        <p:txBody>
          <a:bodyPr wrap="square" rtlCol="0">
            <a:spAutoFit/>
          </a:bodyPr>
          <a:lstStyle/>
          <a:p>
            <a:pPr algn="ctr"/>
            <a:r>
              <a:rPr lang="en-US" dirty="0"/>
              <a:t>Proportion of Weak Rows </a:t>
            </a:r>
            <a:br>
              <a:rPr lang="en-US" dirty="0"/>
            </a:br>
            <a:r>
              <a:rPr lang="en-US" dirty="0"/>
              <a:t>(% of rows experience bitflips)</a:t>
            </a:r>
          </a:p>
        </p:txBody>
      </p:sp>
      <p:sp>
        <p:nvSpPr>
          <p:cNvPr id="7" name="Rectangle 6">
            <a:extLst>
              <a:ext uri="{FF2B5EF4-FFF2-40B4-BE49-F238E27FC236}">
                <a16:creationId xmlns:a16="http://schemas.microsoft.com/office/drawing/2014/main" id="{442239FE-5858-DF42-5A57-7A6CDBCFCB28}"/>
              </a:ext>
            </a:extLst>
          </p:cNvPr>
          <p:cNvSpPr/>
          <p:nvPr/>
        </p:nvSpPr>
        <p:spPr>
          <a:xfrm>
            <a:off x="3811985" y="2250286"/>
            <a:ext cx="2888854" cy="389817"/>
          </a:xfrm>
          <a:prstGeom prst="rect">
            <a:avLst/>
          </a:prstGeom>
          <a:solidFill>
            <a:schemeClr val="bg1"/>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tx1">
                  <a:lumMod val="75000"/>
                  <a:lumOff val="25000"/>
                </a:schemeClr>
              </a:solidFill>
              <a:latin typeface="+mj-lt"/>
              <a:ea typeface="Cambria" panose="02040503050406030204" pitchFamily="18" charset="0"/>
              <a:cs typeface="Cascadia Mono" panose="020B0609020000020004" pitchFamily="49" charset="0"/>
            </a:endParaRPr>
          </a:p>
        </p:txBody>
      </p:sp>
      <p:sp>
        <p:nvSpPr>
          <p:cNvPr id="8" name="Rectangle 7">
            <a:extLst>
              <a:ext uri="{FF2B5EF4-FFF2-40B4-BE49-F238E27FC236}">
                <a16:creationId xmlns:a16="http://schemas.microsoft.com/office/drawing/2014/main" id="{4907938C-133B-A556-5548-ACF97FFA444B}"/>
              </a:ext>
            </a:extLst>
          </p:cNvPr>
          <p:cNvSpPr/>
          <p:nvPr/>
        </p:nvSpPr>
        <p:spPr>
          <a:xfrm>
            <a:off x="6700839" y="2300293"/>
            <a:ext cx="392905" cy="339810"/>
          </a:xfrm>
          <a:prstGeom prst="rect">
            <a:avLst/>
          </a:prstGeom>
          <a:solidFill>
            <a:schemeClr val="bg1"/>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tx1">
                  <a:lumMod val="75000"/>
                  <a:lumOff val="25000"/>
                </a:schemeClr>
              </a:solidFill>
              <a:latin typeface="+mj-lt"/>
              <a:ea typeface="Cambria" panose="02040503050406030204" pitchFamily="18" charset="0"/>
              <a:cs typeface="Cascadia Mono" panose="020B0609020000020004" pitchFamily="49" charset="0"/>
            </a:endParaRPr>
          </a:p>
        </p:txBody>
      </p:sp>
      <p:sp>
        <p:nvSpPr>
          <p:cNvPr id="9" name="Rectangle 8">
            <a:extLst>
              <a:ext uri="{FF2B5EF4-FFF2-40B4-BE49-F238E27FC236}">
                <a16:creationId xmlns:a16="http://schemas.microsoft.com/office/drawing/2014/main" id="{1AD87D67-EFD9-D49B-7F40-DD97E2E838ED}"/>
              </a:ext>
            </a:extLst>
          </p:cNvPr>
          <p:cNvSpPr/>
          <p:nvPr/>
        </p:nvSpPr>
        <p:spPr>
          <a:xfrm>
            <a:off x="3671887" y="1764817"/>
            <a:ext cx="4572000" cy="45719"/>
          </a:xfrm>
          <a:prstGeom prst="rect">
            <a:avLst/>
          </a:prstGeom>
          <a:solidFill>
            <a:schemeClr val="bg1"/>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tx1">
                  <a:lumMod val="75000"/>
                  <a:lumOff val="25000"/>
                </a:schemeClr>
              </a:solidFill>
              <a:latin typeface="+mj-lt"/>
              <a:ea typeface="Cambria" panose="02040503050406030204" pitchFamily="18" charset="0"/>
              <a:cs typeface="Cascadia Mono" panose="020B0609020000020004" pitchFamily="49" charset="0"/>
            </a:endParaRPr>
          </a:p>
        </p:txBody>
      </p:sp>
      <p:sp>
        <p:nvSpPr>
          <p:cNvPr id="10" name="Rectangle 9">
            <a:extLst>
              <a:ext uri="{FF2B5EF4-FFF2-40B4-BE49-F238E27FC236}">
                <a16:creationId xmlns:a16="http://schemas.microsoft.com/office/drawing/2014/main" id="{01D16AE6-EF0B-C1EF-1F2B-6715D7F79131}"/>
              </a:ext>
            </a:extLst>
          </p:cNvPr>
          <p:cNvSpPr/>
          <p:nvPr/>
        </p:nvSpPr>
        <p:spPr>
          <a:xfrm>
            <a:off x="7278092" y="1790303"/>
            <a:ext cx="1280121" cy="459983"/>
          </a:xfrm>
          <a:prstGeom prst="rect">
            <a:avLst/>
          </a:prstGeom>
          <a:solidFill>
            <a:schemeClr val="bg1"/>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tx1">
                  <a:lumMod val="75000"/>
                  <a:lumOff val="25000"/>
                </a:schemeClr>
              </a:solidFill>
              <a:latin typeface="+mj-lt"/>
              <a:ea typeface="Cambria" panose="02040503050406030204" pitchFamily="18" charset="0"/>
              <a:cs typeface="Cascadia Mono" panose="020B0609020000020004" pitchFamily="49" charset="0"/>
            </a:endParaRPr>
          </a:p>
        </p:txBody>
      </p:sp>
      <p:sp>
        <p:nvSpPr>
          <p:cNvPr id="11" name="Rectangle 10">
            <a:extLst>
              <a:ext uri="{FF2B5EF4-FFF2-40B4-BE49-F238E27FC236}">
                <a16:creationId xmlns:a16="http://schemas.microsoft.com/office/drawing/2014/main" id="{328BAB22-03A2-84D6-6859-99268DF797A9}"/>
              </a:ext>
            </a:extLst>
          </p:cNvPr>
          <p:cNvSpPr/>
          <p:nvPr/>
        </p:nvSpPr>
        <p:spPr>
          <a:xfrm>
            <a:off x="1425375" y="1911899"/>
            <a:ext cx="2303663" cy="459983"/>
          </a:xfrm>
          <a:prstGeom prst="rect">
            <a:avLst/>
          </a:prstGeom>
          <a:solidFill>
            <a:schemeClr val="bg1"/>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tx1">
                  <a:lumMod val="75000"/>
                  <a:lumOff val="25000"/>
                </a:schemeClr>
              </a:solidFill>
              <a:latin typeface="+mj-lt"/>
              <a:ea typeface="Cambria" panose="02040503050406030204" pitchFamily="18" charset="0"/>
              <a:cs typeface="Cascadia Mono" panose="020B0609020000020004" pitchFamily="49" charset="0"/>
            </a:endParaRPr>
          </a:p>
        </p:txBody>
      </p:sp>
      <p:sp>
        <p:nvSpPr>
          <p:cNvPr id="12" name="Rectangle 11">
            <a:extLst>
              <a:ext uri="{FF2B5EF4-FFF2-40B4-BE49-F238E27FC236}">
                <a16:creationId xmlns:a16="http://schemas.microsoft.com/office/drawing/2014/main" id="{E74B7439-BD85-80CB-DE22-4ED8577D51E3}"/>
              </a:ext>
            </a:extLst>
          </p:cNvPr>
          <p:cNvSpPr/>
          <p:nvPr/>
        </p:nvSpPr>
        <p:spPr>
          <a:xfrm>
            <a:off x="2929180" y="1833540"/>
            <a:ext cx="456957" cy="373507"/>
          </a:xfrm>
          <a:prstGeom prst="rect">
            <a:avLst/>
          </a:prstGeom>
          <a:solidFill>
            <a:schemeClr val="bg1"/>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tx1">
                  <a:lumMod val="75000"/>
                  <a:lumOff val="25000"/>
                </a:schemeClr>
              </a:solidFill>
              <a:latin typeface="+mj-lt"/>
              <a:ea typeface="Cambria" panose="02040503050406030204" pitchFamily="18" charset="0"/>
              <a:cs typeface="Cascadia Mono" panose="020B0609020000020004" pitchFamily="49" charset="0"/>
            </a:endParaRPr>
          </a:p>
        </p:txBody>
      </p:sp>
      <p:sp>
        <p:nvSpPr>
          <p:cNvPr id="13" name="TextBox 12">
            <a:extLst>
              <a:ext uri="{FF2B5EF4-FFF2-40B4-BE49-F238E27FC236}">
                <a16:creationId xmlns:a16="http://schemas.microsoft.com/office/drawing/2014/main" id="{9C226DB7-A896-861E-5420-3910EA00AA56}"/>
              </a:ext>
            </a:extLst>
          </p:cNvPr>
          <p:cNvSpPr txBox="1"/>
          <p:nvPr/>
        </p:nvSpPr>
        <p:spPr>
          <a:xfrm>
            <a:off x="-4910" y="4808331"/>
            <a:ext cx="9148909" cy="1189212"/>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lvl="0" algn="ctr">
              <a:lnSpc>
                <a:spcPct val="90000"/>
              </a:lnSpc>
              <a:defRPr/>
            </a:pPr>
            <a:r>
              <a:rPr lang="en-US" sz="2400" b="1" dirty="0">
                <a:solidFill>
                  <a:schemeClr val="accent5"/>
                </a:solidFill>
              </a:rPr>
              <a:t>The speedup benefits </a:t>
            </a:r>
            <a:r>
              <a:rPr lang="en-US" sz="2400" dirty="0">
                <a:solidFill>
                  <a:prstClr val="black"/>
                </a:solidFill>
              </a:rPr>
              <a:t>of RAIDR </a:t>
            </a:r>
            <a:r>
              <a:rPr lang="en-US" sz="2400" b="1" dirty="0">
                <a:solidFill>
                  <a:schemeClr val="accent5"/>
                </a:solidFill>
              </a:rPr>
              <a:t>reduce significantly</a:t>
            </a:r>
            <a:br>
              <a:rPr lang="en-US" sz="2400" dirty="0">
                <a:solidFill>
                  <a:schemeClr val="accent5"/>
                </a:solidFill>
              </a:rPr>
            </a:br>
            <a:r>
              <a:rPr lang="en-US" sz="2400" b="1" dirty="0">
                <a:solidFill>
                  <a:schemeClr val="accent5"/>
                </a:solidFill>
              </a:rPr>
              <a:t>in the presence of </a:t>
            </a:r>
            <a:r>
              <a:rPr lang="en-US" sz="2400" b="1" dirty="0" err="1">
                <a:solidFill>
                  <a:schemeClr val="accent5"/>
                </a:solidFill>
              </a:rPr>
              <a:t>ColumnDisturb</a:t>
            </a:r>
            <a:br>
              <a:rPr lang="en-US" sz="2400" b="1" dirty="0">
                <a:solidFill>
                  <a:schemeClr val="accent5"/>
                </a:solidFill>
              </a:rPr>
            </a:br>
            <a:r>
              <a:rPr lang="en-US" sz="2400" dirty="0">
                <a:solidFill>
                  <a:prstClr val="black"/>
                </a:solidFill>
              </a:rPr>
              <a:t>compared to a baseline where there is no </a:t>
            </a:r>
            <a:r>
              <a:rPr lang="en-US" sz="2400" dirty="0" err="1">
                <a:solidFill>
                  <a:prstClr val="black"/>
                </a:solidFill>
              </a:rPr>
              <a:t>ColumnDisturb</a:t>
            </a:r>
            <a:r>
              <a:rPr lang="en-US" sz="2400" dirty="0">
                <a:solidFill>
                  <a:prstClr val="black"/>
                </a:solidFill>
              </a:rPr>
              <a:t> bitflips</a:t>
            </a:r>
            <a:endParaRPr lang="en-US" sz="2400" b="1" dirty="0">
              <a:solidFill>
                <a:schemeClr val="accent5"/>
              </a:solidFill>
            </a:endParaRPr>
          </a:p>
        </p:txBody>
      </p:sp>
    </p:spTree>
    <p:extLst>
      <p:ext uri="{BB962C8B-B14F-4D97-AF65-F5344CB8AC3E}">
        <p14:creationId xmlns:p14="http://schemas.microsoft.com/office/powerpoint/2010/main" val="1918066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hidden"/>
                                      </p:to>
                                    </p:set>
                                  </p:childTnLst>
                                </p:cTn>
                              </p:par>
                              <p:par>
                                <p:cTn id="19" presetID="1" presetClass="exit"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grpId="0" nodeType="clickEffect">
                                  <p:stCondLst>
                                    <p:cond delay="0"/>
                                  </p:stCondLst>
                                  <p:childTnLst>
                                    <p:set>
                                      <p:cBhvr>
                                        <p:cTn id="24" dur="1" fill="hold">
                                          <p:stCondLst>
                                            <p:cond delay="0"/>
                                          </p:stCondLst>
                                        </p:cTn>
                                        <p:tgtEl>
                                          <p:spTgt spid="7"/>
                                        </p:tgtEl>
                                        <p:attrNameLst>
                                          <p:attrName>style.visibility</p:attrName>
                                        </p:attrNameLst>
                                      </p:cBhvr>
                                      <p:to>
                                        <p:strVal val="hidden"/>
                                      </p:to>
                                    </p:set>
                                  </p:childTnLst>
                                </p:cTn>
                              </p:par>
                              <p:par>
                                <p:cTn id="25" presetID="1" presetClass="exit" presetSubtype="0" fill="hold" grpId="0" nodeType="withEffect">
                                  <p:stCondLst>
                                    <p:cond delay="0"/>
                                  </p:stCondLst>
                                  <p:childTnLst>
                                    <p:set>
                                      <p:cBhvr>
                                        <p:cTn id="26" dur="1" fill="hold">
                                          <p:stCondLst>
                                            <p:cond delay="0"/>
                                          </p:stCondLst>
                                        </p:cTn>
                                        <p:tgtEl>
                                          <p:spTgt spid="8"/>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hidden"/>
                                      </p:to>
                                    </p:set>
                                  </p:childTnLst>
                                </p:cTn>
                              </p:par>
                              <p:par>
                                <p:cTn id="31" presetID="1" presetClass="exit" presetSubtype="0" fill="hold" grpId="0" nodeType="withEffect">
                                  <p:stCondLst>
                                    <p:cond delay="0"/>
                                  </p:stCondLst>
                                  <p:childTnLst>
                                    <p:set>
                                      <p:cBhvr>
                                        <p:cTn id="32" dur="1" fill="hold">
                                          <p:stCondLst>
                                            <p:cond delay="0"/>
                                          </p:stCondLst>
                                        </p:cTn>
                                        <p:tgtEl>
                                          <p:spTgt spid="9"/>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animBg="1"/>
      <p:bldP spid="8" grpId="0" animBg="1"/>
      <p:bldP spid="9" grpId="0" animBg="1"/>
      <p:bldP spid="10" grpId="0" animBg="1"/>
      <p:bldP spid="11" grpId="0" animBg="1"/>
      <p:bldP spid="12" grpId="0" animBg="1"/>
      <p:bldP spid="13"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475AA5-6120-7CC2-83C9-F5BF805819EE}"/>
            </a:ext>
          </a:extLst>
        </p:cNvPr>
        <p:cNvGrpSpPr/>
        <p:nvPr/>
      </p:nvGrpSpPr>
      <p:grpSpPr>
        <a:xfrm>
          <a:off x="0" y="0"/>
          <a:ext cx="0" cy="0"/>
          <a:chOff x="0" y="0"/>
          <a:chExt cx="0" cy="0"/>
        </a:xfrm>
      </p:grpSpPr>
      <p:sp>
        <p:nvSpPr>
          <p:cNvPr id="6" name="Content Placeholder 2">
            <a:extLst>
              <a:ext uri="{FF2B5EF4-FFF2-40B4-BE49-F238E27FC236}">
                <a16:creationId xmlns:a16="http://schemas.microsoft.com/office/drawing/2014/main" id="{F267C389-4933-B3F3-9471-8063FAF23A98}"/>
              </a:ext>
            </a:extLst>
          </p:cNvPr>
          <p:cNvSpPr txBox="1">
            <a:spLocks/>
          </p:cNvSpPr>
          <p:nvPr/>
        </p:nvSpPr>
        <p:spPr bwMode="auto">
          <a:xfrm>
            <a:off x="228600" y="970961"/>
            <a:ext cx="8610600" cy="5519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57175" indent="-257175" algn="l" rtl="0" eaLnBrk="0" fontAlgn="base" hangingPunct="0">
              <a:spcBef>
                <a:spcPct val="20000"/>
              </a:spcBef>
              <a:spcAft>
                <a:spcPct val="0"/>
              </a:spcAft>
              <a:buClr>
                <a:schemeClr val="accent1"/>
              </a:buClr>
              <a:buSzPct val="65000"/>
              <a:buFont typeface="Wingdings" pitchFamily="2" charset="2"/>
              <a:buChar char="n"/>
              <a:defRPr sz="1800">
                <a:solidFill>
                  <a:schemeClr val="tx1"/>
                </a:solidFill>
                <a:latin typeface="+mn-lt"/>
                <a:ea typeface="ＭＳ Ｐゴシック" charset="0"/>
                <a:cs typeface="ＭＳ Ｐゴシック" charset="0"/>
              </a:defRPr>
            </a:lvl1pPr>
            <a:lvl2pPr marL="502444" indent="-244079" algn="l" rtl="0" eaLnBrk="0" fontAlgn="base" hangingPunct="0">
              <a:spcBef>
                <a:spcPct val="20000"/>
              </a:spcBef>
              <a:spcAft>
                <a:spcPct val="0"/>
              </a:spcAft>
              <a:buClr>
                <a:schemeClr val="accent2"/>
              </a:buClr>
              <a:buSzPct val="60000"/>
              <a:buFont typeface="Wingdings" pitchFamily="2" charset="2"/>
              <a:buChar char="q"/>
              <a:defRPr sz="1650">
                <a:solidFill>
                  <a:schemeClr val="tx1"/>
                </a:solidFill>
                <a:latin typeface="+mn-lt"/>
                <a:ea typeface="ＭＳ Ｐゴシック" pitchFamily="-106" charset="-128"/>
              </a:defRPr>
            </a:lvl2pPr>
            <a:lvl3pPr marL="766763" indent="-263129" algn="l" rtl="0" eaLnBrk="0" fontAlgn="base" hangingPunct="0">
              <a:spcBef>
                <a:spcPct val="20000"/>
              </a:spcBef>
              <a:spcAft>
                <a:spcPct val="0"/>
              </a:spcAft>
              <a:buClr>
                <a:schemeClr val="accent1"/>
              </a:buClr>
              <a:buSzPct val="65000"/>
              <a:buFont typeface="Wingdings" pitchFamily="2" charset="2"/>
              <a:buChar char="n"/>
              <a:defRPr sz="1500">
                <a:solidFill>
                  <a:schemeClr val="tx1"/>
                </a:solidFill>
                <a:latin typeface="+mn-lt"/>
                <a:ea typeface="ＭＳ Ｐゴシック" pitchFamily="-106" charset="-128"/>
              </a:defRPr>
            </a:lvl3pPr>
            <a:lvl4pPr marL="1004888" indent="-23693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260872" indent="-254794" algn="l" rtl="0" eaLnBrk="0" fontAlgn="base" hangingPunct="0">
              <a:spcBef>
                <a:spcPct val="20000"/>
              </a:spcBef>
              <a:spcAft>
                <a:spcPct val="0"/>
              </a:spcAft>
              <a:buClr>
                <a:schemeClr val="accent1"/>
              </a:buClr>
              <a:buSzPct val="75000"/>
              <a:buFont typeface="Wingdings" pitchFamily="2" charset="2"/>
              <a:buChar char="§"/>
              <a:defRPr sz="1200">
                <a:solidFill>
                  <a:schemeClr val="tx1"/>
                </a:solidFill>
                <a:latin typeface="+mn-lt"/>
                <a:ea typeface="ＭＳ Ｐゴシック" pitchFamily="-106" charset="-128"/>
              </a:defRPr>
            </a:lvl5pPr>
            <a:lvl6pPr marL="16037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9pPr>
          </a:lstStyle>
          <a:p>
            <a:pPr>
              <a:spcBef>
                <a:spcPts val="600"/>
              </a:spcBef>
            </a:pPr>
            <a:r>
              <a:rPr lang="en-US" sz="2000" b="1" dirty="0"/>
              <a:t>Modern 6F</a:t>
            </a:r>
            <a:r>
              <a:rPr lang="en-US" sz="2000" b="1" baseline="30000" dirty="0"/>
              <a:t>2</a:t>
            </a:r>
            <a:r>
              <a:rPr lang="en-US" sz="2000" b="1" dirty="0"/>
              <a:t> DRAM cell array layout</a:t>
            </a:r>
          </a:p>
        </p:txBody>
      </p:sp>
      <p:pic>
        <p:nvPicPr>
          <p:cNvPr id="48" name="Picture 47">
            <a:extLst>
              <a:ext uri="{FF2B5EF4-FFF2-40B4-BE49-F238E27FC236}">
                <a16:creationId xmlns:a16="http://schemas.microsoft.com/office/drawing/2014/main" id="{A6E47EBD-E7A4-EE00-C800-042FDB15E6B3}"/>
              </a:ext>
            </a:extLst>
          </p:cNvPr>
          <p:cNvPicPr>
            <a:picLocks noChangeAspect="1"/>
          </p:cNvPicPr>
          <p:nvPr/>
        </p:nvPicPr>
        <p:blipFill>
          <a:blip r:embed="rId3">
            <a:extLst>
              <a:ext uri="{28A0092B-C50C-407E-A947-70E740481C1C}">
                <a14:useLocalDpi xmlns:a14="http://schemas.microsoft.com/office/drawing/2010/main" val="0"/>
              </a:ext>
            </a:extLst>
          </a:blip>
          <a:srcRect r="880"/>
          <a:stretch/>
        </p:blipFill>
        <p:spPr>
          <a:xfrm>
            <a:off x="80435" y="1924763"/>
            <a:ext cx="9063566" cy="3611788"/>
          </a:xfrm>
          <a:prstGeom prst="rect">
            <a:avLst/>
          </a:prstGeom>
        </p:spPr>
      </p:pic>
      <p:sp>
        <p:nvSpPr>
          <p:cNvPr id="2" name="Title 1">
            <a:extLst>
              <a:ext uri="{FF2B5EF4-FFF2-40B4-BE49-F238E27FC236}">
                <a16:creationId xmlns:a16="http://schemas.microsoft.com/office/drawing/2014/main" id="{535C622B-C940-C047-1605-16B28F4BD017}"/>
              </a:ext>
            </a:extLst>
          </p:cNvPr>
          <p:cNvSpPr>
            <a:spLocks noGrp="1"/>
          </p:cNvSpPr>
          <p:nvPr>
            <p:ph type="title"/>
          </p:nvPr>
        </p:nvSpPr>
        <p:spPr>
          <a:xfrm>
            <a:off x="0" y="17504"/>
            <a:ext cx="8839200" cy="727212"/>
          </a:xfrm>
        </p:spPr>
        <p:txBody>
          <a:bodyPr anchor="ctr"/>
          <a:lstStyle/>
          <a:p>
            <a:r>
              <a:rPr lang="en-US" sz="3200" b="1" dirty="0"/>
              <a:t>Device-Level Mechanisms – Physical Layout</a:t>
            </a:r>
          </a:p>
        </p:txBody>
      </p:sp>
      <p:sp>
        <p:nvSpPr>
          <p:cNvPr id="4" name="Slide Number Placeholder 3">
            <a:extLst>
              <a:ext uri="{FF2B5EF4-FFF2-40B4-BE49-F238E27FC236}">
                <a16:creationId xmlns:a16="http://schemas.microsoft.com/office/drawing/2014/main" id="{9EE11EEA-7E8F-B088-B30A-154DE983DD5E}"/>
              </a:ext>
            </a:extLst>
          </p:cNvPr>
          <p:cNvSpPr>
            <a:spLocks noGrp="1"/>
          </p:cNvSpPr>
          <p:nvPr>
            <p:ph type="sldNum" sz="quarter" idx="11"/>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defPPr>
              <a:defRPr lang="en-US"/>
            </a:defPPr>
            <a:lvl1pPr marL="0" algn="r" defTabSz="457200" rtl="0" eaLnBrk="1" latinLnBrk="0" hangingPunct="1">
              <a:defRPr sz="1200" kern="1200">
                <a:solidFill>
                  <a:srgbClr val="000000"/>
                </a:solidFill>
                <a:latin typeface="Garamond"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DE33320-76E4-0249-8CA9-3902D97168FA}" type="slidenum">
              <a:rPr lang="en-US" altLang="en-US" smtClean="0"/>
              <a:pPr marL="0" marR="0" lvl="0" indent="0" algn="r" defTabSz="914400" rtl="0" eaLnBrk="1" fontAlgn="base" latinLnBrk="0" hangingPunct="1">
                <a:lnSpc>
                  <a:spcPct val="100000"/>
                </a:lnSpc>
                <a:spcBef>
                  <a:spcPct val="0"/>
                </a:spcBef>
                <a:spcAft>
                  <a:spcPct val="0"/>
                </a:spcAft>
                <a:buClrTx/>
                <a:buSzTx/>
                <a:buFontTx/>
                <a:buNone/>
                <a:tabLst/>
                <a:defRPr/>
              </a:pPr>
              <a:t>71</a:t>
            </a:fld>
            <a:endParaRPr kumimoji="0" lang="en-US" altLang="en-US" sz="12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grpSp>
        <p:nvGrpSpPr>
          <p:cNvPr id="58" name="Group 57">
            <a:extLst>
              <a:ext uri="{FF2B5EF4-FFF2-40B4-BE49-F238E27FC236}">
                <a16:creationId xmlns:a16="http://schemas.microsoft.com/office/drawing/2014/main" id="{D7049D79-C5B5-FD0C-F7FF-C524DCC46160}"/>
              </a:ext>
            </a:extLst>
          </p:cNvPr>
          <p:cNvGrpSpPr/>
          <p:nvPr/>
        </p:nvGrpSpPr>
        <p:grpSpPr>
          <a:xfrm>
            <a:off x="2875105" y="2337587"/>
            <a:ext cx="767292" cy="1312112"/>
            <a:chOff x="2794671" y="2337587"/>
            <a:chExt cx="767292" cy="1312112"/>
          </a:xfrm>
        </p:grpSpPr>
        <p:sp>
          <p:nvSpPr>
            <p:cNvPr id="54" name="Rectangle 53">
              <a:extLst>
                <a:ext uri="{FF2B5EF4-FFF2-40B4-BE49-F238E27FC236}">
                  <a16:creationId xmlns:a16="http://schemas.microsoft.com/office/drawing/2014/main" id="{45581970-E771-6443-D08E-6BA79051923A}"/>
                </a:ext>
              </a:extLst>
            </p:cNvPr>
            <p:cNvSpPr/>
            <p:nvPr/>
          </p:nvSpPr>
          <p:spPr bwMode="auto">
            <a:xfrm rot="1620703">
              <a:off x="3003844" y="2337587"/>
              <a:ext cx="341539" cy="1312112"/>
            </a:xfrm>
            <a:prstGeom prst="rect">
              <a:avLst/>
            </a:prstGeom>
            <a:noFill/>
            <a:ln w="38100" cap="flat" cmpd="sng" algn="ctr">
              <a:solidFill>
                <a:srgbClr val="FF00FF"/>
              </a:solidFill>
              <a:prstDash val="sys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CH" sz="1800" b="0" i="0" u="none" strike="noStrike" cap="none" normalizeH="0" baseline="0">
                <a:ln>
                  <a:noFill/>
                </a:ln>
                <a:solidFill>
                  <a:schemeClr val="tx1"/>
                </a:solidFill>
                <a:effectLst/>
                <a:latin typeface="Arial" pitchFamily="34" charset="0"/>
              </a:endParaRPr>
            </a:p>
          </p:txBody>
        </p:sp>
        <p:sp>
          <p:nvSpPr>
            <p:cNvPr id="56" name="TextBox 55">
              <a:extLst>
                <a:ext uri="{FF2B5EF4-FFF2-40B4-BE49-F238E27FC236}">
                  <a16:creationId xmlns:a16="http://schemas.microsoft.com/office/drawing/2014/main" id="{4D42AD75-8AE1-C1D0-373F-76E4131D48B1}"/>
                </a:ext>
              </a:extLst>
            </p:cNvPr>
            <p:cNvSpPr txBox="1"/>
            <p:nvPr/>
          </p:nvSpPr>
          <p:spPr>
            <a:xfrm>
              <a:off x="2794671" y="3217862"/>
              <a:ext cx="364067" cy="369332"/>
            </a:xfrm>
            <a:prstGeom prst="rect">
              <a:avLst/>
            </a:prstGeom>
            <a:noFill/>
          </p:spPr>
          <p:txBody>
            <a:bodyPr wrap="square" rtlCol="0">
              <a:spAutoFit/>
            </a:bodyPr>
            <a:lstStyle/>
            <a:p>
              <a:pPr algn="ctr"/>
              <a:r>
                <a:rPr lang="en-US" b="1" dirty="0">
                  <a:solidFill>
                    <a:schemeClr val="bg1"/>
                  </a:solidFill>
                </a:rPr>
                <a:t>1</a:t>
              </a:r>
              <a:endParaRPr lang="en-CH" b="1" dirty="0">
                <a:solidFill>
                  <a:schemeClr val="bg1"/>
                </a:solidFill>
              </a:endParaRPr>
            </a:p>
          </p:txBody>
        </p:sp>
        <p:sp>
          <p:nvSpPr>
            <p:cNvPr id="57" name="TextBox 56">
              <a:extLst>
                <a:ext uri="{FF2B5EF4-FFF2-40B4-BE49-F238E27FC236}">
                  <a16:creationId xmlns:a16="http://schemas.microsoft.com/office/drawing/2014/main" id="{E4505885-F3EB-4CBA-157E-0C8A394BA2BA}"/>
                </a:ext>
              </a:extLst>
            </p:cNvPr>
            <p:cNvSpPr txBox="1"/>
            <p:nvPr/>
          </p:nvSpPr>
          <p:spPr>
            <a:xfrm>
              <a:off x="3197896" y="2360612"/>
              <a:ext cx="364067" cy="369332"/>
            </a:xfrm>
            <a:prstGeom prst="rect">
              <a:avLst/>
            </a:prstGeom>
            <a:noFill/>
          </p:spPr>
          <p:txBody>
            <a:bodyPr wrap="square" rtlCol="0">
              <a:spAutoFit/>
            </a:bodyPr>
            <a:lstStyle/>
            <a:p>
              <a:pPr algn="ctr"/>
              <a:r>
                <a:rPr lang="en-US" b="1" dirty="0">
                  <a:solidFill>
                    <a:schemeClr val="bg1"/>
                  </a:solidFill>
                </a:rPr>
                <a:t>2</a:t>
              </a:r>
              <a:endParaRPr lang="en-CH" b="1" dirty="0">
                <a:solidFill>
                  <a:schemeClr val="bg1"/>
                </a:solidFill>
              </a:endParaRPr>
            </a:p>
          </p:txBody>
        </p:sp>
      </p:grpSp>
      <p:grpSp>
        <p:nvGrpSpPr>
          <p:cNvPr id="60" name="Group 59">
            <a:extLst>
              <a:ext uri="{FF2B5EF4-FFF2-40B4-BE49-F238E27FC236}">
                <a16:creationId xmlns:a16="http://schemas.microsoft.com/office/drawing/2014/main" id="{EC64C8FE-9F50-01C5-B5BD-607848754269}"/>
              </a:ext>
            </a:extLst>
          </p:cNvPr>
          <p:cNvGrpSpPr/>
          <p:nvPr/>
        </p:nvGrpSpPr>
        <p:grpSpPr>
          <a:xfrm>
            <a:off x="5475124" y="3453702"/>
            <a:ext cx="3540511" cy="276955"/>
            <a:chOff x="5394690" y="3453702"/>
            <a:chExt cx="3540511" cy="276955"/>
          </a:xfrm>
        </p:grpSpPr>
        <p:sp>
          <p:nvSpPr>
            <p:cNvPr id="55" name="Rectangle 54">
              <a:extLst>
                <a:ext uri="{FF2B5EF4-FFF2-40B4-BE49-F238E27FC236}">
                  <a16:creationId xmlns:a16="http://schemas.microsoft.com/office/drawing/2014/main" id="{D6A50686-71D6-0BAC-B954-DC305F6CA517}"/>
                </a:ext>
              </a:extLst>
            </p:cNvPr>
            <p:cNvSpPr/>
            <p:nvPr/>
          </p:nvSpPr>
          <p:spPr bwMode="auto">
            <a:xfrm>
              <a:off x="8504280" y="3453702"/>
              <a:ext cx="430921" cy="2669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CH" sz="1800" b="0" i="0" u="none" strike="noStrike" cap="none" normalizeH="0" baseline="0">
                <a:ln>
                  <a:noFill/>
                </a:ln>
                <a:solidFill>
                  <a:schemeClr val="tx1"/>
                </a:solidFill>
                <a:effectLst/>
                <a:latin typeface="Arial" pitchFamily="34" charset="0"/>
              </a:endParaRPr>
            </a:p>
          </p:txBody>
        </p:sp>
        <p:sp>
          <p:nvSpPr>
            <p:cNvPr id="59" name="Rectangle 58">
              <a:extLst>
                <a:ext uri="{FF2B5EF4-FFF2-40B4-BE49-F238E27FC236}">
                  <a16:creationId xmlns:a16="http://schemas.microsoft.com/office/drawing/2014/main" id="{FFE87FCD-125C-C3C2-6755-B343F03FA2EB}"/>
                </a:ext>
              </a:extLst>
            </p:cNvPr>
            <p:cNvSpPr/>
            <p:nvPr/>
          </p:nvSpPr>
          <p:spPr bwMode="auto">
            <a:xfrm>
              <a:off x="5394690" y="3463673"/>
              <a:ext cx="430921" cy="2669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CH" sz="1800" b="0" i="0" u="none" strike="noStrike" cap="none" normalizeH="0" baseline="0">
                <a:ln>
                  <a:noFill/>
                </a:ln>
                <a:solidFill>
                  <a:schemeClr val="tx1"/>
                </a:solidFill>
                <a:effectLst/>
                <a:latin typeface="Arial" pitchFamily="34" charset="0"/>
              </a:endParaRPr>
            </a:p>
          </p:txBody>
        </p:sp>
      </p:grpSp>
      <p:grpSp>
        <p:nvGrpSpPr>
          <p:cNvPr id="63" name="Group 62">
            <a:extLst>
              <a:ext uri="{FF2B5EF4-FFF2-40B4-BE49-F238E27FC236}">
                <a16:creationId xmlns:a16="http://schemas.microsoft.com/office/drawing/2014/main" id="{ED3D7D8B-DE54-0396-5707-1F9A5AC41289}"/>
              </a:ext>
            </a:extLst>
          </p:cNvPr>
          <p:cNvGrpSpPr/>
          <p:nvPr/>
        </p:nvGrpSpPr>
        <p:grpSpPr>
          <a:xfrm>
            <a:off x="4101938" y="2607059"/>
            <a:ext cx="660400" cy="731694"/>
            <a:chOff x="4178539" y="2624667"/>
            <a:chExt cx="660400" cy="731694"/>
          </a:xfrm>
        </p:grpSpPr>
        <p:sp>
          <p:nvSpPr>
            <p:cNvPr id="61" name="TextBox 60">
              <a:extLst>
                <a:ext uri="{FF2B5EF4-FFF2-40B4-BE49-F238E27FC236}">
                  <a16:creationId xmlns:a16="http://schemas.microsoft.com/office/drawing/2014/main" id="{226381E1-601A-D02D-4172-AC5B523DDE94}"/>
                </a:ext>
              </a:extLst>
            </p:cNvPr>
            <p:cNvSpPr txBox="1"/>
            <p:nvPr/>
          </p:nvSpPr>
          <p:spPr>
            <a:xfrm>
              <a:off x="4178539" y="2624667"/>
              <a:ext cx="660400" cy="292388"/>
            </a:xfrm>
            <a:prstGeom prst="rect">
              <a:avLst/>
            </a:prstGeom>
            <a:noFill/>
          </p:spPr>
          <p:txBody>
            <a:bodyPr wrap="square" rtlCol="0">
              <a:spAutoFit/>
            </a:bodyPr>
            <a:lstStyle/>
            <a:p>
              <a:pPr algn="ctr"/>
              <a:r>
                <a:rPr lang="en-US" sz="1300" b="1" dirty="0"/>
                <a:t>WL1</a:t>
              </a:r>
              <a:endParaRPr lang="en-CH" sz="1300" b="1" dirty="0"/>
            </a:p>
          </p:txBody>
        </p:sp>
        <p:sp>
          <p:nvSpPr>
            <p:cNvPr id="62" name="TextBox 61">
              <a:extLst>
                <a:ext uri="{FF2B5EF4-FFF2-40B4-BE49-F238E27FC236}">
                  <a16:creationId xmlns:a16="http://schemas.microsoft.com/office/drawing/2014/main" id="{D038AE8E-EBA5-735F-1D6B-D0A8D9F8922E}"/>
                </a:ext>
              </a:extLst>
            </p:cNvPr>
            <p:cNvSpPr txBox="1"/>
            <p:nvPr/>
          </p:nvSpPr>
          <p:spPr>
            <a:xfrm>
              <a:off x="4178539" y="3063973"/>
              <a:ext cx="660400" cy="292388"/>
            </a:xfrm>
            <a:prstGeom prst="rect">
              <a:avLst/>
            </a:prstGeom>
            <a:noFill/>
          </p:spPr>
          <p:txBody>
            <a:bodyPr wrap="square" rtlCol="0">
              <a:spAutoFit/>
            </a:bodyPr>
            <a:lstStyle/>
            <a:p>
              <a:pPr algn="ctr"/>
              <a:r>
                <a:rPr lang="en-US" sz="1300" b="1" dirty="0"/>
                <a:t>WL2</a:t>
              </a:r>
              <a:endParaRPr lang="en-CH" sz="1300" b="1" dirty="0"/>
            </a:p>
          </p:txBody>
        </p:sp>
      </p:grpSp>
      <p:grpSp>
        <p:nvGrpSpPr>
          <p:cNvPr id="66" name="Group 65">
            <a:extLst>
              <a:ext uri="{FF2B5EF4-FFF2-40B4-BE49-F238E27FC236}">
                <a16:creationId xmlns:a16="http://schemas.microsoft.com/office/drawing/2014/main" id="{95789696-4D6C-C575-D868-70E38E5AD953}"/>
              </a:ext>
            </a:extLst>
          </p:cNvPr>
          <p:cNvGrpSpPr/>
          <p:nvPr/>
        </p:nvGrpSpPr>
        <p:grpSpPr>
          <a:xfrm>
            <a:off x="6712494" y="3383478"/>
            <a:ext cx="1045618" cy="409060"/>
            <a:chOff x="6712494" y="3383478"/>
            <a:chExt cx="1045618" cy="409060"/>
          </a:xfrm>
        </p:grpSpPr>
        <p:sp>
          <p:nvSpPr>
            <p:cNvPr id="64" name="Rectangle 63">
              <a:extLst>
                <a:ext uri="{FF2B5EF4-FFF2-40B4-BE49-F238E27FC236}">
                  <a16:creationId xmlns:a16="http://schemas.microsoft.com/office/drawing/2014/main" id="{F198EFBE-81CE-6159-009E-E047230A2668}"/>
                </a:ext>
              </a:extLst>
            </p:cNvPr>
            <p:cNvSpPr/>
            <p:nvPr/>
          </p:nvSpPr>
          <p:spPr bwMode="auto">
            <a:xfrm>
              <a:off x="6712494" y="3383478"/>
              <a:ext cx="267743" cy="390010"/>
            </a:xfrm>
            <a:prstGeom prst="rect">
              <a:avLst/>
            </a:prstGeom>
            <a:solidFill>
              <a:srgbClr val="CC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CH" sz="1800" b="0" i="0" u="none" strike="noStrike" cap="none" normalizeH="0" baseline="0">
                <a:ln>
                  <a:noFill/>
                </a:ln>
                <a:solidFill>
                  <a:schemeClr val="tx1"/>
                </a:solidFill>
                <a:effectLst/>
                <a:latin typeface="Arial" pitchFamily="34" charset="0"/>
              </a:endParaRPr>
            </a:p>
          </p:txBody>
        </p:sp>
        <p:sp>
          <p:nvSpPr>
            <p:cNvPr id="65" name="Rectangle 64">
              <a:extLst>
                <a:ext uri="{FF2B5EF4-FFF2-40B4-BE49-F238E27FC236}">
                  <a16:creationId xmlns:a16="http://schemas.microsoft.com/office/drawing/2014/main" id="{0299F913-411D-646E-2B1C-C5CD9B4561C2}"/>
                </a:ext>
              </a:extLst>
            </p:cNvPr>
            <p:cNvSpPr/>
            <p:nvPr/>
          </p:nvSpPr>
          <p:spPr bwMode="auto">
            <a:xfrm>
              <a:off x="7490369" y="3402528"/>
              <a:ext cx="267743" cy="390010"/>
            </a:xfrm>
            <a:prstGeom prst="rect">
              <a:avLst/>
            </a:prstGeom>
            <a:solidFill>
              <a:srgbClr val="CC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CH" sz="1800" b="0" i="0" u="none" strike="noStrike" cap="none" normalizeH="0" baseline="0">
                <a:ln>
                  <a:noFill/>
                </a:ln>
                <a:solidFill>
                  <a:schemeClr val="tx1"/>
                </a:solidFill>
                <a:effectLst/>
                <a:latin typeface="Arial" pitchFamily="34" charset="0"/>
              </a:endParaRPr>
            </a:p>
          </p:txBody>
        </p:sp>
      </p:grpSp>
      <p:grpSp>
        <p:nvGrpSpPr>
          <p:cNvPr id="76" name="Group 75">
            <a:extLst>
              <a:ext uri="{FF2B5EF4-FFF2-40B4-BE49-F238E27FC236}">
                <a16:creationId xmlns:a16="http://schemas.microsoft.com/office/drawing/2014/main" id="{D43212A8-AA23-1D2A-ECD6-F4DDD92C2783}"/>
              </a:ext>
            </a:extLst>
          </p:cNvPr>
          <p:cNvGrpSpPr/>
          <p:nvPr/>
        </p:nvGrpSpPr>
        <p:grpSpPr>
          <a:xfrm>
            <a:off x="7060553" y="2588116"/>
            <a:ext cx="349500" cy="829323"/>
            <a:chOff x="7060553" y="2588116"/>
            <a:chExt cx="349500" cy="829323"/>
          </a:xfrm>
        </p:grpSpPr>
        <p:sp>
          <p:nvSpPr>
            <p:cNvPr id="70" name="Rectangle 69">
              <a:extLst>
                <a:ext uri="{FF2B5EF4-FFF2-40B4-BE49-F238E27FC236}">
                  <a16:creationId xmlns:a16="http://schemas.microsoft.com/office/drawing/2014/main" id="{C94A2733-907F-45BC-1AE1-3E1C03BA4BCA}"/>
                </a:ext>
              </a:extLst>
            </p:cNvPr>
            <p:cNvSpPr/>
            <p:nvPr/>
          </p:nvSpPr>
          <p:spPr bwMode="auto">
            <a:xfrm>
              <a:off x="7060553" y="3027429"/>
              <a:ext cx="349500" cy="390010"/>
            </a:xfrm>
            <a:prstGeom prst="rect">
              <a:avLst/>
            </a:prstGeom>
            <a:solidFill>
              <a:srgbClr val="0066C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CH" sz="1800" b="0" i="0" u="none" strike="noStrike" cap="none" normalizeH="0" baseline="0">
                <a:ln>
                  <a:noFill/>
                </a:ln>
                <a:solidFill>
                  <a:schemeClr val="tx1"/>
                </a:solidFill>
                <a:effectLst/>
                <a:latin typeface="Arial" pitchFamily="34" charset="0"/>
              </a:endParaRPr>
            </a:p>
          </p:txBody>
        </p:sp>
        <p:sp>
          <p:nvSpPr>
            <p:cNvPr id="71" name="Rectangle 70">
              <a:extLst>
                <a:ext uri="{FF2B5EF4-FFF2-40B4-BE49-F238E27FC236}">
                  <a16:creationId xmlns:a16="http://schemas.microsoft.com/office/drawing/2014/main" id="{26E26865-E738-AE25-C1A2-B581BC12D2C2}"/>
                </a:ext>
              </a:extLst>
            </p:cNvPr>
            <p:cNvSpPr/>
            <p:nvPr/>
          </p:nvSpPr>
          <p:spPr bwMode="auto">
            <a:xfrm>
              <a:off x="7060553" y="2588116"/>
              <a:ext cx="349500" cy="154217"/>
            </a:xfrm>
            <a:prstGeom prst="rect">
              <a:avLst/>
            </a:prstGeom>
            <a:solidFill>
              <a:srgbClr val="0066C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CH" sz="1800" b="0" i="0" u="none" strike="noStrike" cap="none" normalizeH="0" baseline="0">
                <a:ln>
                  <a:noFill/>
                </a:ln>
                <a:solidFill>
                  <a:schemeClr val="tx1"/>
                </a:solidFill>
                <a:effectLst/>
                <a:latin typeface="Arial" pitchFamily="34" charset="0"/>
              </a:endParaRPr>
            </a:p>
          </p:txBody>
        </p:sp>
      </p:grpSp>
      <p:grpSp>
        <p:nvGrpSpPr>
          <p:cNvPr id="75" name="Group 74">
            <a:extLst>
              <a:ext uri="{FF2B5EF4-FFF2-40B4-BE49-F238E27FC236}">
                <a16:creationId xmlns:a16="http://schemas.microsoft.com/office/drawing/2014/main" id="{CFAE60D7-58BA-AA88-01C6-B056890DE83D}"/>
              </a:ext>
            </a:extLst>
          </p:cNvPr>
          <p:cNvGrpSpPr/>
          <p:nvPr/>
        </p:nvGrpSpPr>
        <p:grpSpPr>
          <a:xfrm>
            <a:off x="5465047" y="2087508"/>
            <a:ext cx="3540512" cy="1341492"/>
            <a:chOff x="5465047" y="2087508"/>
            <a:chExt cx="3540512" cy="1341492"/>
          </a:xfrm>
        </p:grpSpPr>
        <p:grpSp>
          <p:nvGrpSpPr>
            <p:cNvPr id="67" name="Group 66">
              <a:extLst>
                <a:ext uri="{FF2B5EF4-FFF2-40B4-BE49-F238E27FC236}">
                  <a16:creationId xmlns:a16="http://schemas.microsoft.com/office/drawing/2014/main" id="{1C833DFB-479B-09C2-1708-89BF60C1AC43}"/>
                </a:ext>
              </a:extLst>
            </p:cNvPr>
            <p:cNvGrpSpPr/>
            <p:nvPr/>
          </p:nvGrpSpPr>
          <p:grpSpPr>
            <a:xfrm>
              <a:off x="6281495" y="3013332"/>
              <a:ext cx="1885658" cy="415668"/>
              <a:chOff x="6712494" y="3383478"/>
              <a:chExt cx="1885658" cy="415668"/>
            </a:xfrm>
          </p:grpSpPr>
          <p:sp>
            <p:nvSpPr>
              <p:cNvPr id="68" name="Rectangle 67">
                <a:extLst>
                  <a:ext uri="{FF2B5EF4-FFF2-40B4-BE49-F238E27FC236}">
                    <a16:creationId xmlns:a16="http://schemas.microsoft.com/office/drawing/2014/main" id="{E46C749C-44AB-AF91-F99F-69326D672F16}"/>
                  </a:ext>
                </a:extLst>
              </p:cNvPr>
              <p:cNvSpPr/>
              <p:nvPr/>
            </p:nvSpPr>
            <p:spPr bwMode="auto">
              <a:xfrm>
                <a:off x="6712494" y="3383478"/>
                <a:ext cx="382272" cy="415668"/>
              </a:xfrm>
              <a:prstGeom prst="rect">
                <a:avLst/>
              </a:prstGeom>
              <a:solidFill>
                <a:srgbClr val="006633"/>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CH" sz="1800" b="0" i="0" u="none" strike="noStrike" cap="none" normalizeH="0" baseline="0">
                  <a:ln>
                    <a:noFill/>
                  </a:ln>
                  <a:solidFill>
                    <a:schemeClr val="tx1"/>
                  </a:solidFill>
                  <a:effectLst/>
                  <a:latin typeface="Arial" pitchFamily="34" charset="0"/>
                </a:endParaRPr>
              </a:p>
            </p:txBody>
          </p:sp>
          <p:sp>
            <p:nvSpPr>
              <p:cNvPr id="69" name="Rectangle 68">
                <a:extLst>
                  <a:ext uri="{FF2B5EF4-FFF2-40B4-BE49-F238E27FC236}">
                    <a16:creationId xmlns:a16="http://schemas.microsoft.com/office/drawing/2014/main" id="{A4D8DFF0-51FD-DBB9-B224-C0CDED911D31}"/>
                  </a:ext>
                </a:extLst>
              </p:cNvPr>
              <p:cNvSpPr/>
              <p:nvPr/>
            </p:nvSpPr>
            <p:spPr bwMode="auto">
              <a:xfrm>
                <a:off x="8248652" y="3406988"/>
                <a:ext cx="349500" cy="390010"/>
              </a:xfrm>
              <a:prstGeom prst="rect">
                <a:avLst/>
              </a:prstGeom>
              <a:solidFill>
                <a:srgbClr val="006633"/>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CH" sz="1800" b="0" i="0" u="none" strike="noStrike" cap="none" normalizeH="0" baseline="0">
                  <a:ln>
                    <a:noFill/>
                  </a:ln>
                  <a:solidFill>
                    <a:schemeClr val="tx1"/>
                  </a:solidFill>
                  <a:effectLst/>
                  <a:latin typeface="Arial" pitchFamily="34" charset="0"/>
                </a:endParaRPr>
              </a:p>
            </p:txBody>
          </p:sp>
        </p:grpSp>
        <p:grpSp>
          <p:nvGrpSpPr>
            <p:cNvPr id="72" name="Group 71">
              <a:extLst>
                <a:ext uri="{FF2B5EF4-FFF2-40B4-BE49-F238E27FC236}">
                  <a16:creationId xmlns:a16="http://schemas.microsoft.com/office/drawing/2014/main" id="{68BABCF3-ABA9-3CB8-35CC-A087ED16640C}"/>
                </a:ext>
              </a:extLst>
            </p:cNvPr>
            <p:cNvGrpSpPr/>
            <p:nvPr/>
          </p:nvGrpSpPr>
          <p:grpSpPr>
            <a:xfrm>
              <a:off x="5465047" y="2087508"/>
              <a:ext cx="3540512" cy="342167"/>
              <a:chOff x="5394690" y="3388490"/>
              <a:chExt cx="3540512" cy="342167"/>
            </a:xfrm>
          </p:grpSpPr>
          <p:sp>
            <p:nvSpPr>
              <p:cNvPr id="73" name="Rectangle 72">
                <a:extLst>
                  <a:ext uri="{FF2B5EF4-FFF2-40B4-BE49-F238E27FC236}">
                    <a16:creationId xmlns:a16="http://schemas.microsoft.com/office/drawing/2014/main" id="{84C4C64B-2309-FF24-F254-127B7F3A4D55}"/>
                  </a:ext>
                </a:extLst>
              </p:cNvPr>
              <p:cNvSpPr/>
              <p:nvPr/>
            </p:nvSpPr>
            <p:spPr bwMode="auto">
              <a:xfrm>
                <a:off x="8203848" y="3388490"/>
                <a:ext cx="731354" cy="34216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CH" sz="1800" b="0" i="0" u="none" strike="noStrike" cap="none" normalizeH="0" baseline="0">
                  <a:ln>
                    <a:noFill/>
                  </a:ln>
                  <a:solidFill>
                    <a:schemeClr val="tx1"/>
                  </a:solidFill>
                  <a:effectLst/>
                  <a:latin typeface="Arial" pitchFamily="34" charset="0"/>
                </a:endParaRPr>
              </a:p>
            </p:txBody>
          </p:sp>
          <p:sp>
            <p:nvSpPr>
              <p:cNvPr id="74" name="Rectangle 73">
                <a:extLst>
                  <a:ext uri="{FF2B5EF4-FFF2-40B4-BE49-F238E27FC236}">
                    <a16:creationId xmlns:a16="http://schemas.microsoft.com/office/drawing/2014/main" id="{3F8D9ECA-219C-EE23-D474-77B5F136CA39}"/>
                  </a:ext>
                </a:extLst>
              </p:cNvPr>
              <p:cNvSpPr/>
              <p:nvPr/>
            </p:nvSpPr>
            <p:spPr bwMode="auto">
              <a:xfrm>
                <a:off x="5394690" y="3388490"/>
                <a:ext cx="690426" cy="342167"/>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CH" sz="1800" b="0" i="0" u="none" strike="noStrike" cap="none" normalizeH="0" baseline="0">
                  <a:ln>
                    <a:noFill/>
                  </a:ln>
                  <a:solidFill>
                    <a:schemeClr val="tx1"/>
                  </a:solidFill>
                  <a:effectLst/>
                  <a:latin typeface="Arial" pitchFamily="34" charset="0"/>
                </a:endParaRPr>
              </a:p>
            </p:txBody>
          </p:sp>
        </p:grpSp>
      </p:grpSp>
      <p:grpSp>
        <p:nvGrpSpPr>
          <p:cNvPr id="77" name="Group 76">
            <a:extLst>
              <a:ext uri="{FF2B5EF4-FFF2-40B4-BE49-F238E27FC236}">
                <a16:creationId xmlns:a16="http://schemas.microsoft.com/office/drawing/2014/main" id="{E3596716-DDCA-BC78-D800-3D547EA3FEC8}"/>
              </a:ext>
            </a:extLst>
          </p:cNvPr>
          <p:cNvGrpSpPr/>
          <p:nvPr/>
        </p:nvGrpSpPr>
        <p:grpSpPr>
          <a:xfrm>
            <a:off x="4152527" y="2078545"/>
            <a:ext cx="907282" cy="1802657"/>
            <a:chOff x="4144901" y="2585716"/>
            <a:chExt cx="660400" cy="597016"/>
          </a:xfrm>
        </p:grpSpPr>
        <p:sp>
          <p:nvSpPr>
            <p:cNvPr id="78" name="TextBox 77">
              <a:extLst>
                <a:ext uri="{FF2B5EF4-FFF2-40B4-BE49-F238E27FC236}">
                  <a16:creationId xmlns:a16="http://schemas.microsoft.com/office/drawing/2014/main" id="{35840169-D586-56DF-9C38-0286A585B86B}"/>
                </a:ext>
              </a:extLst>
            </p:cNvPr>
            <p:cNvSpPr txBox="1"/>
            <p:nvPr/>
          </p:nvSpPr>
          <p:spPr>
            <a:xfrm>
              <a:off x="4144901" y="2585716"/>
              <a:ext cx="660400" cy="163091"/>
            </a:xfrm>
            <a:prstGeom prst="rect">
              <a:avLst/>
            </a:prstGeom>
            <a:noFill/>
          </p:spPr>
          <p:txBody>
            <a:bodyPr wrap="square" rtlCol="0">
              <a:spAutoFit/>
            </a:bodyPr>
            <a:lstStyle/>
            <a:p>
              <a:r>
                <a:rPr lang="en-US" sz="1300" b="1" dirty="0"/>
                <a:t>Passing</a:t>
              </a:r>
            </a:p>
            <a:p>
              <a:r>
                <a:rPr lang="en-US" sz="1300" b="1" dirty="0"/>
                <a:t>WL1</a:t>
              </a:r>
              <a:endParaRPr lang="en-CH" sz="1300" b="1" dirty="0"/>
            </a:p>
          </p:txBody>
        </p:sp>
        <p:sp>
          <p:nvSpPr>
            <p:cNvPr id="79" name="TextBox 78">
              <a:extLst>
                <a:ext uri="{FF2B5EF4-FFF2-40B4-BE49-F238E27FC236}">
                  <a16:creationId xmlns:a16="http://schemas.microsoft.com/office/drawing/2014/main" id="{AF651873-F14D-AFB6-A917-277CAF16B84F}"/>
                </a:ext>
              </a:extLst>
            </p:cNvPr>
            <p:cNvSpPr txBox="1"/>
            <p:nvPr/>
          </p:nvSpPr>
          <p:spPr>
            <a:xfrm>
              <a:off x="4144901" y="3019641"/>
              <a:ext cx="660400" cy="163091"/>
            </a:xfrm>
            <a:prstGeom prst="rect">
              <a:avLst/>
            </a:prstGeom>
            <a:noFill/>
          </p:spPr>
          <p:txBody>
            <a:bodyPr wrap="square" rtlCol="0">
              <a:spAutoFit/>
            </a:bodyPr>
            <a:lstStyle/>
            <a:p>
              <a:r>
                <a:rPr lang="en-US" sz="1300" b="1" dirty="0"/>
                <a:t>Passing</a:t>
              </a:r>
            </a:p>
            <a:p>
              <a:r>
                <a:rPr lang="en-US" sz="1300" b="1" dirty="0"/>
                <a:t>WL2</a:t>
              </a:r>
              <a:endParaRPr lang="en-CH" sz="1300" b="1" dirty="0"/>
            </a:p>
          </p:txBody>
        </p:sp>
      </p:grpSp>
    </p:spTree>
    <p:extLst>
      <p:ext uri="{BB962C8B-B14F-4D97-AF65-F5344CB8AC3E}">
        <p14:creationId xmlns:p14="http://schemas.microsoft.com/office/powerpoint/2010/main" val="398347792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A4E44F-7986-516C-89E5-1817C7CD80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58693B-2B5D-D5E8-F829-4F77EFC49BA5}"/>
              </a:ext>
            </a:extLst>
          </p:cNvPr>
          <p:cNvSpPr>
            <a:spLocks noGrp="1"/>
          </p:cNvSpPr>
          <p:nvPr>
            <p:ph type="title"/>
          </p:nvPr>
        </p:nvSpPr>
        <p:spPr>
          <a:xfrm>
            <a:off x="0" y="4040"/>
            <a:ext cx="8610600" cy="727212"/>
          </a:xfrm>
        </p:spPr>
        <p:txBody>
          <a:bodyPr anchor="ctr"/>
          <a:lstStyle/>
          <a:p>
            <a:r>
              <a:rPr lang="en-US" sz="3200" b="1" dirty="0"/>
              <a:t>Device-Level Mechanism – </a:t>
            </a:r>
            <a:r>
              <a:rPr lang="en-US" sz="3200" b="1" dirty="0" err="1"/>
              <a:t>RowHammer</a:t>
            </a:r>
            <a:r>
              <a:rPr lang="en-US" sz="3200" b="1" dirty="0"/>
              <a:t>  </a:t>
            </a:r>
          </a:p>
        </p:txBody>
      </p:sp>
      <p:sp>
        <p:nvSpPr>
          <p:cNvPr id="4" name="Slide Number Placeholder 3">
            <a:extLst>
              <a:ext uri="{FF2B5EF4-FFF2-40B4-BE49-F238E27FC236}">
                <a16:creationId xmlns:a16="http://schemas.microsoft.com/office/drawing/2014/main" id="{5EAAEB40-D5DA-1F9E-217A-BDAEA1E81341}"/>
              </a:ext>
            </a:extLst>
          </p:cNvPr>
          <p:cNvSpPr>
            <a:spLocks noGrp="1"/>
          </p:cNvSpPr>
          <p:nvPr>
            <p:ph type="sldNum" sz="quarter" idx="11"/>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defPPr>
              <a:defRPr lang="en-US"/>
            </a:defPPr>
            <a:lvl1pPr marL="0" algn="r" defTabSz="457200" rtl="0" eaLnBrk="1" latinLnBrk="0" hangingPunct="1">
              <a:defRPr sz="1200" kern="1200">
                <a:solidFill>
                  <a:srgbClr val="000000"/>
                </a:solidFill>
                <a:latin typeface="Garamond"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DE33320-76E4-0249-8CA9-3902D97168FA}" type="slidenum">
              <a:rPr lang="en-US" altLang="en-US" smtClean="0"/>
              <a:pPr marL="0" marR="0" lvl="0" indent="0" algn="r" defTabSz="914400" rtl="0" eaLnBrk="1" fontAlgn="base" latinLnBrk="0" hangingPunct="1">
                <a:lnSpc>
                  <a:spcPct val="100000"/>
                </a:lnSpc>
                <a:spcBef>
                  <a:spcPct val="0"/>
                </a:spcBef>
                <a:spcAft>
                  <a:spcPct val="0"/>
                </a:spcAft>
                <a:buClrTx/>
                <a:buSzTx/>
                <a:buFontTx/>
                <a:buNone/>
                <a:tabLst/>
                <a:defRPr/>
              </a:pPr>
              <a:t>72</a:t>
            </a:fld>
            <a:endParaRPr kumimoji="0" lang="en-US" altLang="en-US" sz="12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sp>
        <p:nvSpPr>
          <p:cNvPr id="6" name="Content Placeholder 2">
            <a:extLst>
              <a:ext uri="{FF2B5EF4-FFF2-40B4-BE49-F238E27FC236}">
                <a16:creationId xmlns:a16="http://schemas.microsoft.com/office/drawing/2014/main" id="{EB142FF0-9E5B-A35A-D3A2-074AEF4E3584}"/>
              </a:ext>
            </a:extLst>
          </p:cNvPr>
          <p:cNvSpPr txBox="1">
            <a:spLocks/>
          </p:cNvSpPr>
          <p:nvPr/>
        </p:nvSpPr>
        <p:spPr bwMode="auto">
          <a:xfrm>
            <a:off x="228600" y="970961"/>
            <a:ext cx="8610600" cy="5519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57175" indent="-257175" algn="l" rtl="0" eaLnBrk="0" fontAlgn="base" hangingPunct="0">
              <a:spcBef>
                <a:spcPct val="20000"/>
              </a:spcBef>
              <a:spcAft>
                <a:spcPct val="0"/>
              </a:spcAft>
              <a:buClr>
                <a:schemeClr val="accent1"/>
              </a:buClr>
              <a:buSzPct val="65000"/>
              <a:buFont typeface="Wingdings" pitchFamily="2" charset="2"/>
              <a:buChar char="n"/>
              <a:defRPr sz="1800">
                <a:solidFill>
                  <a:schemeClr val="tx1"/>
                </a:solidFill>
                <a:latin typeface="+mn-lt"/>
                <a:ea typeface="ＭＳ Ｐゴシック" charset="0"/>
                <a:cs typeface="ＭＳ Ｐゴシック" charset="0"/>
              </a:defRPr>
            </a:lvl1pPr>
            <a:lvl2pPr marL="502444" indent="-244079" algn="l" rtl="0" eaLnBrk="0" fontAlgn="base" hangingPunct="0">
              <a:spcBef>
                <a:spcPct val="20000"/>
              </a:spcBef>
              <a:spcAft>
                <a:spcPct val="0"/>
              </a:spcAft>
              <a:buClr>
                <a:schemeClr val="accent2"/>
              </a:buClr>
              <a:buSzPct val="60000"/>
              <a:buFont typeface="Wingdings" pitchFamily="2" charset="2"/>
              <a:buChar char="q"/>
              <a:defRPr sz="1650">
                <a:solidFill>
                  <a:schemeClr val="tx1"/>
                </a:solidFill>
                <a:latin typeface="+mn-lt"/>
                <a:ea typeface="ＭＳ Ｐゴシック" pitchFamily="-106" charset="-128"/>
              </a:defRPr>
            </a:lvl2pPr>
            <a:lvl3pPr marL="766763" indent="-263129" algn="l" rtl="0" eaLnBrk="0" fontAlgn="base" hangingPunct="0">
              <a:spcBef>
                <a:spcPct val="20000"/>
              </a:spcBef>
              <a:spcAft>
                <a:spcPct val="0"/>
              </a:spcAft>
              <a:buClr>
                <a:schemeClr val="accent1"/>
              </a:buClr>
              <a:buSzPct val="65000"/>
              <a:buFont typeface="Wingdings" pitchFamily="2" charset="2"/>
              <a:buChar char="n"/>
              <a:defRPr sz="1500">
                <a:solidFill>
                  <a:schemeClr val="tx1"/>
                </a:solidFill>
                <a:latin typeface="+mn-lt"/>
                <a:ea typeface="ＭＳ Ｐゴシック" pitchFamily="-106" charset="-128"/>
              </a:defRPr>
            </a:lvl3pPr>
            <a:lvl4pPr marL="1004888" indent="-23693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260872" indent="-254794" algn="l" rtl="0" eaLnBrk="0" fontAlgn="base" hangingPunct="0">
              <a:spcBef>
                <a:spcPct val="20000"/>
              </a:spcBef>
              <a:spcAft>
                <a:spcPct val="0"/>
              </a:spcAft>
              <a:buClr>
                <a:schemeClr val="accent1"/>
              </a:buClr>
              <a:buSzPct val="75000"/>
              <a:buFont typeface="Wingdings" pitchFamily="2" charset="2"/>
              <a:buChar char="§"/>
              <a:defRPr sz="1200">
                <a:solidFill>
                  <a:schemeClr val="tx1"/>
                </a:solidFill>
                <a:latin typeface="+mn-lt"/>
                <a:ea typeface="ＭＳ Ｐゴシック" pitchFamily="-106" charset="-128"/>
              </a:defRPr>
            </a:lvl5pPr>
            <a:lvl6pPr marL="16037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9pPr>
          </a:lstStyle>
          <a:p>
            <a:pPr>
              <a:spcBef>
                <a:spcPts val="600"/>
              </a:spcBef>
            </a:pPr>
            <a:r>
              <a:rPr lang="en-US" sz="2000" b="1" dirty="0"/>
              <a:t>Key Error Mechanisms of </a:t>
            </a:r>
            <a:r>
              <a:rPr lang="en-US" sz="2000" b="1" dirty="0" err="1"/>
              <a:t>RowHammer</a:t>
            </a:r>
            <a:endParaRPr lang="en-US" sz="2000" b="1" dirty="0"/>
          </a:p>
          <a:p>
            <a:pPr lvl="1">
              <a:spcBef>
                <a:spcPts val="600"/>
              </a:spcBef>
            </a:pPr>
            <a:r>
              <a:rPr lang="en-US" sz="1800" dirty="0"/>
              <a:t>Trap-assisted Electron Migration </a:t>
            </a:r>
            <a:r>
              <a:rPr lang="en-US" sz="1400" dirty="0"/>
              <a:t>[Yang+, EDL’19] [Walker+, TED’21] [Zhou+, IRPS’23]</a:t>
            </a:r>
            <a:endParaRPr lang="en-US" sz="1800" dirty="0"/>
          </a:p>
          <a:p>
            <a:pPr marL="865584" lvl="2" indent="-342900">
              <a:spcBef>
                <a:spcPts val="600"/>
              </a:spcBef>
              <a:buFont typeface="+mj-lt"/>
              <a:buAutoNum type="arabicPeriod"/>
            </a:pPr>
            <a:r>
              <a:rPr lang="en-US" sz="1650" dirty="0"/>
              <a:t>When NWL (aggressor) is open, acceptor-like traps are charged with electrons</a:t>
            </a:r>
          </a:p>
          <a:p>
            <a:pPr marL="503634" lvl="2" indent="0">
              <a:spcBef>
                <a:spcPts val="600"/>
              </a:spcBef>
              <a:buNone/>
            </a:pPr>
            <a:endParaRPr lang="en-US" sz="1700" dirty="0"/>
          </a:p>
        </p:txBody>
      </p:sp>
      <p:pic>
        <p:nvPicPr>
          <p:cNvPr id="5" name="Picture 4">
            <a:extLst>
              <a:ext uri="{FF2B5EF4-FFF2-40B4-BE49-F238E27FC236}">
                <a16:creationId xmlns:a16="http://schemas.microsoft.com/office/drawing/2014/main" id="{664C0E36-DEFC-5498-6379-0CC30DBBAB8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284285" y="2898654"/>
            <a:ext cx="4575429" cy="2719588"/>
          </a:xfrm>
          <a:prstGeom prst="rect">
            <a:avLst/>
          </a:prstGeom>
        </p:spPr>
      </p:pic>
      <p:sp>
        <p:nvSpPr>
          <p:cNvPr id="7" name="TextBox 6">
            <a:extLst>
              <a:ext uri="{FF2B5EF4-FFF2-40B4-BE49-F238E27FC236}">
                <a16:creationId xmlns:a16="http://schemas.microsoft.com/office/drawing/2014/main" id="{C2155ECD-CCE4-E4D3-8FA0-80F622609C8F}"/>
              </a:ext>
            </a:extLst>
          </p:cNvPr>
          <p:cNvSpPr txBox="1"/>
          <p:nvPr/>
        </p:nvSpPr>
        <p:spPr>
          <a:xfrm>
            <a:off x="1709738" y="5731132"/>
            <a:ext cx="5933122" cy="646331"/>
          </a:xfrm>
          <a:prstGeom prst="rect">
            <a:avLst/>
          </a:prstGeom>
          <a:noFill/>
        </p:spPr>
        <p:txBody>
          <a:bodyPr wrap="square" rtlCol="0">
            <a:spAutoFit/>
          </a:bodyPr>
          <a:lstStyle/>
          <a:p>
            <a:pPr algn="ctr"/>
            <a:r>
              <a:rPr lang="en-US" b="1" dirty="0"/>
              <a:t>PWL:</a:t>
            </a:r>
            <a:r>
              <a:rPr lang="en-US" dirty="0"/>
              <a:t> Passing </a:t>
            </a:r>
            <a:r>
              <a:rPr lang="en-US" dirty="0" err="1"/>
              <a:t>Wordline</a:t>
            </a:r>
            <a:r>
              <a:rPr lang="en-US" dirty="0"/>
              <a:t>	</a:t>
            </a:r>
            <a:r>
              <a:rPr lang="en-US" b="1" dirty="0"/>
              <a:t>VWL:</a:t>
            </a:r>
            <a:r>
              <a:rPr lang="en-US" dirty="0"/>
              <a:t> Victim </a:t>
            </a:r>
            <a:r>
              <a:rPr lang="en-US" dirty="0" err="1"/>
              <a:t>Wordline</a:t>
            </a:r>
            <a:endParaRPr lang="en-US" dirty="0"/>
          </a:p>
          <a:p>
            <a:pPr algn="ctr"/>
            <a:r>
              <a:rPr lang="en-US" b="1" dirty="0">
                <a:solidFill>
                  <a:srgbClr val="C00000"/>
                </a:solidFill>
              </a:rPr>
              <a:t>NWL: </a:t>
            </a:r>
            <a:r>
              <a:rPr lang="en-US" dirty="0">
                <a:solidFill>
                  <a:srgbClr val="C00000"/>
                </a:solidFill>
              </a:rPr>
              <a:t>Neighboring </a:t>
            </a:r>
            <a:r>
              <a:rPr lang="en-US" dirty="0" err="1">
                <a:solidFill>
                  <a:srgbClr val="C00000"/>
                </a:solidFill>
              </a:rPr>
              <a:t>Wordline</a:t>
            </a:r>
            <a:r>
              <a:rPr lang="en-US" dirty="0">
                <a:solidFill>
                  <a:srgbClr val="C00000"/>
                </a:solidFill>
              </a:rPr>
              <a:t> (Aggressor)</a:t>
            </a:r>
          </a:p>
        </p:txBody>
      </p:sp>
      <p:grpSp>
        <p:nvGrpSpPr>
          <p:cNvPr id="10" name="Group 9">
            <a:extLst>
              <a:ext uri="{FF2B5EF4-FFF2-40B4-BE49-F238E27FC236}">
                <a16:creationId xmlns:a16="http://schemas.microsoft.com/office/drawing/2014/main" id="{6E9B5240-8E73-51E6-5293-BE99D0700AE0}"/>
              </a:ext>
            </a:extLst>
          </p:cNvPr>
          <p:cNvGrpSpPr/>
          <p:nvPr/>
        </p:nvGrpSpPr>
        <p:grpSpPr>
          <a:xfrm>
            <a:off x="5008055" y="4468077"/>
            <a:ext cx="3969734" cy="646331"/>
            <a:chOff x="5008055" y="4468077"/>
            <a:chExt cx="3969734" cy="646331"/>
          </a:xfrm>
        </p:grpSpPr>
        <p:sp>
          <p:nvSpPr>
            <p:cNvPr id="13" name="Oval 12">
              <a:extLst>
                <a:ext uri="{FF2B5EF4-FFF2-40B4-BE49-F238E27FC236}">
                  <a16:creationId xmlns:a16="http://schemas.microsoft.com/office/drawing/2014/main" id="{F3CEC6CB-D10A-D742-FE92-CF5F507F24F5}"/>
                </a:ext>
              </a:extLst>
            </p:cNvPr>
            <p:cNvSpPr/>
            <p:nvPr/>
          </p:nvSpPr>
          <p:spPr bwMode="auto">
            <a:xfrm>
              <a:off x="5008055" y="4673980"/>
              <a:ext cx="298959" cy="298959"/>
            </a:xfrm>
            <a:prstGeom prst="ellipse">
              <a:avLst/>
            </a:prstGeom>
            <a:solidFill>
              <a:schemeClr val="bg1"/>
            </a:solid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endParaRPr>
            </a:p>
          </p:txBody>
        </p:sp>
        <p:cxnSp>
          <p:nvCxnSpPr>
            <p:cNvPr id="14" name="Straight Arrow Connector 13">
              <a:extLst>
                <a:ext uri="{FF2B5EF4-FFF2-40B4-BE49-F238E27FC236}">
                  <a16:creationId xmlns:a16="http://schemas.microsoft.com/office/drawing/2014/main" id="{B58EE212-7C20-6050-11B0-6C72285291C2}"/>
                </a:ext>
              </a:extLst>
            </p:cNvPr>
            <p:cNvCxnSpPr>
              <a:cxnSpLocks/>
            </p:cNvCxnSpPr>
            <p:nvPr/>
          </p:nvCxnSpPr>
          <p:spPr bwMode="auto">
            <a:xfrm flipH="1">
              <a:off x="5356860" y="4823460"/>
              <a:ext cx="1851660" cy="0"/>
            </a:xfrm>
            <a:prstGeom prst="straightConnector1">
              <a:avLst/>
            </a:prstGeom>
            <a:solidFill>
              <a:srgbClr val="C0C0C0"/>
            </a:solidFill>
            <a:ln w="57150" cap="flat" cmpd="sng" algn="ctr">
              <a:solidFill>
                <a:srgbClr val="FF0000"/>
              </a:solidFill>
              <a:prstDash val="solid"/>
              <a:round/>
              <a:headEnd type="none" w="med" len="med"/>
              <a:tailEnd type="triangle"/>
            </a:ln>
            <a:effectLst/>
          </p:spPr>
        </p:cxnSp>
        <p:sp>
          <p:nvSpPr>
            <p:cNvPr id="15" name="TextBox 14">
              <a:extLst>
                <a:ext uri="{FF2B5EF4-FFF2-40B4-BE49-F238E27FC236}">
                  <a16:creationId xmlns:a16="http://schemas.microsoft.com/office/drawing/2014/main" id="{C4F4CA15-BA79-4D8F-4F41-0E6FE8A14D9A}"/>
                </a:ext>
              </a:extLst>
            </p:cNvPr>
            <p:cNvSpPr txBox="1"/>
            <p:nvPr/>
          </p:nvSpPr>
          <p:spPr>
            <a:xfrm>
              <a:off x="7208520" y="4468077"/>
              <a:ext cx="1769269" cy="646331"/>
            </a:xfrm>
            <a:prstGeom prst="rect">
              <a:avLst/>
            </a:prstGeom>
            <a:noFill/>
          </p:spPr>
          <p:txBody>
            <a:bodyPr wrap="square" rtlCol="0">
              <a:spAutoFit/>
            </a:bodyPr>
            <a:lstStyle/>
            <a:p>
              <a:pPr algn="ctr"/>
              <a:r>
                <a:rPr lang="en-US" b="1" dirty="0">
                  <a:solidFill>
                    <a:srgbClr val="FF0000"/>
                  </a:solidFill>
                </a:rPr>
                <a:t>Trap Charged w/ Electron</a:t>
              </a:r>
            </a:p>
          </p:txBody>
        </p:sp>
      </p:grpSp>
      <p:sp>
        <p:nvSpPr>
          <p:cNvPr id="16" name="TextBox 15">
            <a:extLst>
              <a:ext uri="{FF2B5EF4-FFF2-40B4-BE49-F238E27FC236}">
                <a16:creationId xmlns:a16="http://schemas.microsoft.com/office/drawing/2014/main" id="{3D11439A-79F4-67E6-2A7C-D348619906D7}"/>
              </a:ext>
            </a:extLst>
          </p:cNvPr>
          <p:cNvSpPr txBox="1"/>
          <p:nvPr/>
        </p:nvSpPr>
        <p:spPr>
          <a:xfrm>
            <a:off x="4943951" y="4638793"/>
            <a:ext cx="472440" cy="369332"/>
          </a:xfrm>
          <a:prstGeom prst="rect">
            <a:avLst/>
          </a:prstGeom>
          <a:noFill/>
        </p:spPr>
        <p:txBody>
          <a:bodyPr wrap="square" rtlCol="0">
            <a:spAutoFit/>
          </a:bodyPr>
          <a:lstStyle/>
          <a:p>
            <a:pPr algn="ctr"/>
            <a:r>
              <a:rPr lang="en-US" b="1" dirty="0">
                <a:solidFill>
                  <a:srgbClr val="FF0000"/>
                </a:solidFill>
              </a:rPr>
              <a:t>e-</a:t>
            </a:r>
          </a:p>
        </p:txBody>
      </p:sp>
      <p:sp>
        <p:nvSpPr>
          <p:cNvPr id="17" name="TextBox 16">
            <a:extLst>
              <a:ext uri="{FF2B5EF4-FFF2-40B4-BE49-F238E27FC236}">
                <a16:creationId xmlns:a16="http://schemas.microsoft.com/office/drawing/2014/main" id="{4990955A-7FC5-BFA5-3FF9-80E1F1A982C0}"/>
              </a:ext>
            </a:extLst>
          </p:cNvPr>
          <p:cNvSpPr txBox="1"/>
          <p:nvPr/>
        </p:nvSpPr>
        <p:spPr>
          <a:xfrm>
            <a:off x="4767262" y="2619752"/>
            <a:ext cx="937260" cy="369332"/>
          </a:xfrm>
          <a:prstGeom prst="rect">
            <a:avLst/>
          </a:prstGeom>
          <a:noFill/>
        </p:spPr>
        <p:txBody>
          <a:bodyPr wrap="square" rtlCol="0">
            <a:spAutoFit/>
          </a:bodyPr>
          <a:lstStyle/>
          <a:p>
            <a:pPr algn="ctr"/>
            <a:r>
              <a:rPr lang="en-US" b="1" dirty="0">
                <a:solidFill>
                  <a:srgbClr val="FF0000"/>
                </a:solidFill>
              </a:rPr>
              <a:t>Open</a:t>
            </a:r>
          </a:p>
        </p:txBody>
      </p:sp>
    </p:spTree>
    <p:extLst>
      <p:ext uri="{BB962C8B-B14F-4D97-AF65-F5344CB8AC3E}">
        <p14:creationId xmlns:p14="http://schemas.microsoft.com/office/powerpoint/2010/main" val="329690122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A5806E-073D-AE8C-49A4-3C699459BC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E0B8BB5-B9F3-B196-0449-B13CE162434C}"/>
              </a:ext>
            </a:extLst>
          </p:cNvPr>
          <p:cNvSpPr>
            <a:spLocks noGrp="1"/>
          </p:cNvSpPr>
          <p:nvPr>
            <p:ph type="title"/>
          </p:nvPr>
        </p:nvSpPr>
        <p:spPr>
          <a:xfrm>
            <a:off x="0" y="4040"/>
            <a:ext cx="8610600" cy="727212"/>
          </a:xfrm>
        </p:spPr>
        <p:txBody>
          <a:bodyPr anchor="ctr"/>
          <a:lstStyle/>
          <a:p>
            <a:r>
              <a:rPr lang="en-US" sz="3200" b="1" dirty="0"/>
              <a:t>Device-Level Mechanism – </a:t>
            </a:r>
            <a:r>
              <a:rPr lang="en-US" sz="3200" b="1" dirty="0" err="1"/>
              <a:t>RowHammer</a:t>
            </a:r>
            <a:r>
              <a:rPr lang="en-US" sz="3200" b="1" dirty="0"/>
              <a:t> </a:t>
            </a:r>
          </a:p>
        </p:txBody>
      </p:sp>
      <p:sp>
        <p:nvSpPr>
          <p:cNvPr id="4" name="Slide Number Placeholder 3">
            <a:extLst>
              <a:ext uri="{FF2B5EF4-FFF2-40B4-BE49-F238E27FC236}">
                <a16:creationId xmlns:a16="http://schemas.microsoft.com/office/drawing/2014/main" id="{D74278FA-219D-C195-512A-348AF797A0A2}"/>
              </a:ext>
            </a:extLst>
          </p:cNvPr>
          <p:cNvSpPr>
            <a:spLocks noGrp="1"/>
          </p:cNvSpPr>
          <p:nvPr>
            <p:ph type="sldNum" sz="quarter" idx="11"/>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defPPr>
              <a:defRPr lang="en-US"/>
            </a:defPPr>
            <a:lvl1pPr marL="0" algn="r" defTabSz="457200" rtl="0" eaLnBrk="1" latinLnBrk="0" hangingPunct="1">
              <a:defRPr sz="1200" kern="1200">
                <a:solidFill>
                  <a:srgbClr val="000000"/>
                </a:solidFill>
                <a:latin typeface="Garamond"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DE33320-76E4-0249-8CA9-3902D97168FA}" type="slidenum">
              <a:rPr lang="en-US" altLang="en-US" smtClean="0"/>
              <a:pPr marL="0" marR="0" lvl="0" indent="0" algn="r" defTabSz="914400" rtl="0" eaLnBrk="1" fontAlgn="base" latinLnBrk="0" hangingPunct="1">
                <a:lnSpc>
                  <a:spcPct val="100000"/>
                </a:lnSpc>
                <a:spcBef>
                  <a:spcPct val="0"/>
                </a:spcBef>
                <a:spcAft>
                  <a:spcPct val="0"/>
                </a:spcAft>
                <a:buClrTx/>
                <a:buSzTx/>
                <a:buFontTx/>
                <a:buNone/>
                <a:tabLst/>
                <a:defRPr/>
              </a:pPr>
              <a:t>73</a:t>
            </a:fld>
            <a:endParaRPr kumimoji="0" lang="en-US" altLang="en-US" sz="12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sp>
        <p:nvSpPr>
          <p:cNvPr id="6" name="Content Placeholder 2">
            <a:extLst>
              <a:ext uri="{FF2B5EF4-FFF2-40B4-BE49-F238E27FC236}">
                <a16:creationId xmlns:a16="http://schemas.microsoft.com/office/drawing/2014/main" id="{FE302294-5AF8-3A25-3269-02B73B1BC73E}"/>
              </a:ext>
            </a:extLst>
          </p:cNvPr>
          <p:cNvSpPr txBox="1">
            <a:spLocks/>
          </p:cNvSpPr>
          <p:nvPr/>
        </p:nvSpPr>
        <p:spPr bwMode="auto">
          <a:xfrm>
            <a:off x="228600" y="970961"/>
            <a:ext cx="8610600" cy="5519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57175" indent="-257175" algn="l" rtl="0" eaLnBrk="0" fontAlgn="base" hangingPunct="0">
              <a:spcBef>
                <a:spcPct val="20000"/>
              </a:spcBef>
              <a:spcAft>
                <a:spcPct val="0"/>
              </a:spcAft>
              <a:buClr>
                <a:schemeClr val="accent1"/>
              </a:buClr>
              <a:buSzPct val="65000"/>
              <a:buFont typeface="Wingdings" pitchFamily="2" charset="2"/>
              <a:buChar char="n"/>
              <a:defRPr sz="1800">
                <a:solidFill>
                  <a:schemeClr val="tx1"/>
                </a:solidFill>
                <a:latin typeface="+mn-lt"/>
                <a:ea typeface="ＭＳ Ｐゴシック" charset="0"/>
                <a:cs typeface="ＭＳ Ｐゴシック" charset="0"/>
              </a:defRPr>
            </a:lvl1pPr>
            <a:lvl2pPr marL="502444" indent="-244079" algn="l" rtl="0" eaLnBrk="0" fontAlgn="base" hangingPunct="0">
              <a:spcBef>
                <a:spcPct val="20000"/>
              </a:spcBef>
              <a:spcAft>
                <a:spcPct val="0"/>
              </a:spcAft>
              <a:buClr>
                <a:schemeClr val="accent2"/>
              </a:buClr>
              <a:buSzPct val="60000"/>
              <a:buFont typeface="Wingdings" pitchFamily="2" charset="2"/>
              <a:buChar char="q"/>
              <a:defRPr sz="1650">
                <a:solidFill>
                  <a:schemeClr val="tx1"/>
                </a:solidFill>
                <a:latin typeface="+mn-lt"/>
                <a:ea typeface="ＭＳ Ｐゴシック" pitchFamily="-106" charset="-128"/>
              </a:defRPr>
            </a:lvl2pPr>
            <a:lvl3pPr marL="766763" indent="-263129" algn="l" rtl="0" eaLnBrk="0" fontAlgn="base" hangingPunct="0">
              <a:spcBef>
                <a:spcPct val="20000"/>
              </a:spcBef>
              <a:spcAft>
                <a:spcPct val="0"/>
              </a:spcAft>
              <a:buClr>
                <a:schemeClr val="accent1"/>
              </a:buClr>
              <a:buSzPct val="65000"/>
              <a:buFont typeface="Wingdings" pitchFamily="2" charset="2"/>
              <a:buChar char="n"/>
              <a:defRPr sz="1500">
                <a:solidFill>
                  <a:schemeClr val="tx1"/>
                </a:solidFill>
                <a:latin typeface="+mn-lt"/>
                <a:ea typeface="ＭＳ Ｐゴシック" pitchFamily="-106" charset="-128"/>
              </a:defRPr>
            </a:lvl3pPr>
            <a:lvl4pPr marL="1004888" indent="-23693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260872" indent="-254794" algn="l" rtl="0" eaLnBrk="0" fontAlgn="base" hangingPunct="0">
              <a:spcBef>
                <a:spcPct val="20000"/>
              </a:spcBef>
              <a:spcAft>
                <a:spcPct val="0"/>
              </a:spcAft>
              <a:buClr>
                <a:schemeClr val="accent1"/>
              </a:buClr>
              <a:buSzPct val="75000"/>
              <a:buFont typeface="Wingdings" pitchFamily="2" charset="2"/>
              <a:buChar char="§"/>
              <a:defRPr sz="1200">
                <a:solidFill>
                  <a:schemeClr val="tx1"/>
                </a:solidFill>
                <a:latin typeface="+mn-lt"/>
                <a:ea typeface="ＭＳ Ｐゴシック" pitchFamily="-106" charset="-128"/>
              </a:defRPr>
            </a:lvl5pPr>
            <a:lvl6pPr marL="16037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9pPr>
          </a:lstStyle>
          <a:p>
            <a:pPr>
              <a:spcBef>
                <a:spcPts val="600"/>
              </a:spcBef>
            </a:pPr>
            <a:r>
              <a:rPr lang="en-US" sz="2000" b="1" dirty="0"/>
              <a:t>Key Error Mechanisms of </a:t>
            </a:r>
            <a:r>
              <a:rPr lang="en-US" sz="2000" b="1" dirty="0" err="1"/>
              <a:t>RowHammer</a:t>
            </a:r>
            <a:endParaRPr lang="en-US" sz="2000" b="1" dirty="0"/>
          </a:p>
          <a:p>
            <a:pPr lvl="1">
              <a:spcBef>
                <a:spcPts val="600"/>
              </a:spcBef>
            </a:pPr>
            <a:r>
              <a:rPr lang="en-US" sz="1800" dirty="0"/>
              <a:t>Trap-assisted Electron Migration </a:t>
            </a:r>
            <a:r>
              <a:rPr lang="en-US" sz="1400" dirty="0"/>
              <a:t>[Yang+, EDL’19] [Walker+, TED’21] [Zhou+, IRPS’23]</a:t>
            </a:r>
            <a:endParaRPr lang="en-US" sz="1800" dirty="0"/>
          </a:p>
          <a:p>
            <a:pPr marL="865584" lvl="2" indent="-342900">
              <a:spcBef>
                <a:spcPts val="600"/>
              </a:spcBef>
              <a:buFont typeface="+mj-lt"/>
              <a:buAutoNum type="arabicPeriod"/>
            </a:pPr>
            <a:r>
              <a:rPr lang="en-US" sz="1650" dirty="0"/>
              <a:t>When NWL (aggressor) is open, acceptor-like traps are charged with electrons</a:t>
            </a:r>
          </a:p>
          <a:p>
            <a:pPr marL="865584" lvl="2" indent="-342900">
              <a:spcBef>
                <a:spcPts val="600"/>
              </a:spcBef>
              <a:buFont typeface="+mj-lt"/>
              <a:buAutoNum type="arabicPeriod"/>
            </a:pPr>
            <a:r>
              <a:rPr lang="en-US" sz="1650" dirty="0"/>
              <a:t>When NWL (aggressor) is closed, electrons are emitted from traps and </a:t>
            </a:r>
            <a:br>
              <a:rPr lang="en-US" sz="1650" dirty="0"/>
            </a:br>
            <a:r>
              <a:rPr lang="en-US" sz="1650" dirty="0"/>
              <a:t>migrate towards </a:t>
            </a:r>
            <a:r>
              <a:rPr lang="en-US" sz="1650"/>
              <a:t>the victim cell </a:t>
            </a:r>
            <a:endParaRPr lang="en-US" sz="1650" dirty="0"/>
          </a:p>
          <a:p>
            <a:pPr marL="503634" lvl="2" indent="0">
              <a:spcBef>
                <a:spcPts val="600"/>
              </a:spcBef>
              <a:buNone/>
            </a:pPr>
            <a:endParaRPr lang="en-US" sz="1700" dirty="0"/>
          </a:p>
        </p:txBody>
      </p:sp>
      <p:pic>
        <p:nvPicPr>
          <p:cNvPr id="5" name="Picture 4">
            <a:extLst>
              <a:ext uri="{FF2B5EF4-FFF2-40B4-BE49-F238E27FC236}">
                <a16:creationId xmlns:a16="http://schemas.microsoft.com/office/drawing/2014/main" id="{377A741F-8157-878A-BD1C-6D90C33E394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284285" y="2898654"/>
            <a:ext cx="4575429" cy="2719588"/>
          </a:xfrm>
          <a:prstGeom prst="rect">
            <a:avLst/>
          </a:prstGeom>
        </p:spPr>
      </p:pic>
      <p:sp>
        <p:nvSpPr>
          <p:cNvPr id="7" name="TextBox 6">
            <a:extLst>
              <a:ext uri="{FF2B5EF4-FFF2-40B4-BE49-F238E27FC236}">
                <a16:creationId xmlns:a16="http://schemas.microsoft.com/office/drawing/2014/main" id="{7EBAE01C-5E7D-9683-5A25-5B2469CC8A7F}"/>
              </a:ext>
            </a:extLst>
          </p:cNvPr>
          <p:cNvSpPr txBox="1"/>
          <p:nvPr/>
        </p:nvSpPr>
        <p:spPr>
          <a:xfrm>
            <a:off x="1709738" y="5731132"/>
            <a:ext cx="5933122" cy="646331"/>
          </a:xfrm>
          <a:prstGeom prst="rect">
            <a:avLst/>
          </a:prstGeom>
          <a:noFill/>
        </p:spPr>
        <p:txBody>
          <a:bodyPr wrap="square" rtlCol="0">
            <a:spAutoFit/>
          </a:bodyPr>
          <a:lstStyle/>
          <a:p>
            <a:pPr algn="ctr"/>
            <a:r>
              <a:rPr lang="en-US" b="1" dirty="0"/>
              <a:t>PWL:</a:t>
            </a:r>
            <a:r>
              <a:rPr lang="en-US" dirty="0"/>
              <a:t> Passing </a:t>
            </a:r>
            <a:r>
              <a:rPr lang="en-US" dirty="0" err="1"/>
              <a:t>Wordline</a:t>
            </a:r>
            <a:r>
              <a:rPr lang="en-US" dirty="0"/>
              <a:t>	</a:t>
            </a:r>
            <a:r>
              <a:rPr lang="en-US" b="1" dirty="0"/>
              <a:t>VWL:</a:t>
            </a:r>
            <a:r>
              <a:rPr lang="en-US" dirty="0"/>
              <a:t> Victim </a:t>
            </a:r>
            <a:r>
              <a:rPr lang="en-US" dirty="0" err="1"/>
              <a:t>Wordline</a:t>
            </a:r>
            <a:endParaRPr lang="en-US" dirty="0"/>
          </a:p>
          <a:p>
            <a:pPr algn="ctr"/>
            <a:r>
              <a:rPr lang="en-US" b="1" dirty="0">
                <a:solidFill>
                  <a:srgbClr val="C00000"/>
                </a:solidFill>
              </a:rPr>
              <a:t>NWL: </a:t>
            </a:r>
            <a:r>
              <a:rPr lang="en-US" dirty="0">
                <a:solidFill>
                  <a:srgbClr val="C00000"/>
                </a:solidFill>
              </a:rPr>
              <a:t>Neighboring </a:t>
            </a:r>
            <a:r>
              <a:rPr lang="en-US" dirty="0" err="1">
                <a:solidFill>
                  <a:srgbClr val="C00000"/>
                </a:solidFill>
              </a:rPr>
              <a:t>Wordline</a:t>
            </a:r>
            <a:r>
              <a:rPr lang="en-US" dirty="0">
                <a:solidFill>
                  <a:srgbClr val="C00000"/>
                </a:solidFill>
              </a:rPr>
              <a:t> (Aggressor)</a:t>
            </a:r>
          </a:p>
        </p:txBody>
      </p:sp>
      <p:grpSp>
        <p:nvGrpSpPr>
          <p:cNvPr id="10" name="Group 9">
            <a:extLst>
              <a:ext uri="{FF2B5EF4-FFF2-40B4-BE49-F238E27FC236}">
                <a16:creationId xmlns:a16="http://schemas.microsoft.com/office/drawing/2014/main" id="{3718E063-860E-08F7-A8A8-18DB2BC1E383}"/>
              </a:ext>
            </a:extLst>
          </p:cNvPr>
          <p:cNvGrpSpPr/>
          <p:nvPr/>
        </p:nvGrpSpPr>
        <p:grpSpPr>
          <a:xfrm>
            <a:off x="2574131" y="4673980"/>
            <a:ext cx="2732883" cy="908908"/>
            <a:chOff x="2574131" y="4673980"/>
            <a:chExt cx="2732883" cy="908908"/>
          </a:xfrm>
        </p:grpSpPr>
        <p:sp>
          <p:nvSpPr>
            <p:cNvPr id="13" name="Oval 12">
              <a:extLst>
                <a:ext uri="{FF2B5EF4-FFF2-40B4-BE49-F238E27FC236}">
                  <a16:creationId xmlns:a16="http://schemas.microsoft.com/office/drawing/2014/main" id="{E04A3DE6-E876-9194-F00C-9515810A6261}"/>
                </a:ext>
              </a:extLst>
            </p:cNvPr>
            <p:cNvSpPr/>
            <p:nvPr/>
          </p:nvSpPr>
          <p:spPr bwMode="auto">
            <a:xfrm>
              <a:off x="5008055" y="4673980"/>
              <a:ext cx="298959" cy="298959"/>
            </a:xfrm>
            <a:prstGeom prst="ellipse">
              <a:avLst/>
            </a:prstGeom>
            <a:solidFill>
              <a:schemeClr val="bg1"/>
            </a:solid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endParaRPr>
            </a:p>
          </p:txBody>
        </p:sp>
        <p:sp>
          <p:nvSpPr>
            <p:cNvPr id="15" name="TextBox 14">
              <a:extLst>
                <a:ext uri="{FF2B5EF4-FFF2-40B4-BE49-F238E27FC236}">
                  <a16:creationId xmlns:a16="http://schemas.microsoft.com/office/drawing/2014/main" id="{94F0E66A-5F38-0574-9B7C-88F493717FF9}"/>
                </a:ext>
              </a:extLst>
            </p:cNvPr>
            <p:cNvSpPr txBox="1"/>
            <p:nvPr/>
          </p:nvSpPr>
          <p:spPr>
            <a:xfrm>
              <a:off x="2574131" y="4936557"/>
              <a:ext cx="1936909" cy="646331"/>
            </a:xfrm>
            <a:prstGeom prst="rect">
              <a:avLst/>
            </a:prstGeom>
            <a:noFill/>
          </p:spPr>
          <p:txBody>
            <a:bodyPr wrap="square" rtlCol="0">
              <a:spAutoFit/>
            </a:bodyPr>
            <a:lstStyle/>
            <a:p>
              <a:pPr algn="ctr"/>
              <a:r>
                <a:rPr lang="en-US" b="1" dirty="0">
                  <a:solidFill>
                    <a:srgbClr val="FF0000"/>
                  </a:solidFill>
                </a:rPr>
                <a:t>Electron</a:t>
              </a:r>
            </a:p>
            <a:p>
              <a:pPr algn="ctr"/>
              <a:r>
                <a:rPr lang="en-US" b="1" dirty="0">
                  <a:solidFill>
                    <a:srgbClr val="FF0000"/>
                  </a:solidFill>
                </a:rPr>
                <a:t>Migration</a:t>
              </a:r>
            </a:p>
          </p:txBody>
        </p:sp>
      </p:grpSp>
      <p:sp>
        <p:nvSpPr>
          <p:cNvPr id="16" name="TextBox 15">
            <a:extLst>
              <a:ext uri="{FF2B5EF4-FFF2-40B4-BE49-F238E27FC236}">
                <a16:creationId xmlns:a16="http://schemas.microsoft.com/office/drawing/2014/main" id="{E8660ADB-9BB0-61BA-92DA-DA4A17F4DA63}"/>
              </a:ext>
            </a:extLst>
          </p:cNvPr>
          <p:cNvSpPr txBox="1"/>
          <p:nvPr/>
        </p:nvSpPr>
        <p:spPr>
          <a:xfrm>
            <a:off x="3507773" y="4567225"/>
            <a:ext cx="472440" cy="369332"/>
          </a:xfrm>
          <a:prstGeom prst="rect">
            <a:avLst/>
          </a:prstGeom>
          <a:noFill/>
        </p:spPr>
        <p:txBody>
          <a:bodyPr wrap="square" rtlCol="0">
            <a:spAutoFit/>
          </a:bodyPr>
          <a:lstStyle/>
          <a:p>
            <a:pPr algn="ctr"/>
            <a:r>
              <a:rPr lang="en-US" b="1" dirty="0">
                <a:solidFill>
                  <a:srgbClr val="FF0000"/>
                </a:solidFill>
              </a:rPr>
              <a:t>e-</a:t>
            </a:r>
          </a:p>
        </p:txBody>
      </p:sp>
      <p:sp>
        <p:nvSpPr>
          <p:cNvPr id="18" name="Freeform: Shape 17">
            <a:extLst>
              <a:ext uri="{FF2B5EF4-FFF2-40B4-BE49-F238E27FC236}">
                <a16:creationId xmlns:a16="http://schemas.microsoft.com/office/drawing/2014/main" id="{24C48ED9-1BE7-E08D-1977-1AEE540D4A81}"/>
              </a:ext>
            </a:extLst>
          </p:cNvPr>
          <p:cNvSpPr/>
          <p:nvPr/>
        </p:nvSpPr>
        <p:spPr bwMode="auto">
          <a:xfrm>
            <a:off x="3276600" y="4338322"/>
            <a:ext cx="1645920" cy="655484"/>
          </a:xfrm>
          <a:custGeom>
            <a:avLst/>
            <a:gdLst>
              <a:gd name="connsiteX0" fmla="*/ 1645920 w 1645920"/>
              <a:gd name="connsiteY0" fmla="*/ 533400 h 655484"/>
              <a:gd name="connsiteX1" fmla="*/ 845820 w 1645920"/>
              <a:gd name="connsiteY1" fmla="*/ 655320 h 655484"/>
              <a:gd name="connsiteX2" fmla="*/ 198120 w 1645920"/>
              <a:gd name="connsiteY2" fmla="*/ 510540 h 655484"/>
              <a:gd name="connsiteX3" fmla="*/ 0 w 1645920"/>
              <a:gd name="connsiteY3" fmla="*/ 0 h 655484"/>
            </a:gdLst>
            <a:ahLst/>
            <a:cxnLst>
              <a:cxn ang="0">
                <a:pos x="connsiteX0" y="connsiteY0"/>
              </a:cxn>
              <a:cxn ang="0">
                <a:pos x="connsiteX1" y="connsiteY1"/>
              </a:cxn>
              <a:cxn ang="0">
                <a:pos x="connsiteX2" y="connsiteY2"/>
              </a:cxn>
              <a:cxn ang="0">
                <a:pos x="connsiteX3" y="connsiteY3"/>
              </a:cxn>
            </a:cxnLst>
            <a:rect l="l" t="t" r="r" b="b"/>
            <a:pathLst>
              <a:path w="1645920" h="655484">
                <a:moveTo>
                  <a:pt x="1645920" y="533400"/>
                </a:moveTo>
                <a:cubicBezTo>
                  <a:pt x="1366520" y="596265"/>
                  <a:pt x="1087120" y="659130"/>
                  <a:pt x="845820" y="655320"/>
                </a:cubicBezTo>
                <a:cubicBezTo>
                  <a:pt x="604520" y="651510"/>
                  <a:pt x="339090" y="619760"/>
                  <a:pt x="198120" y="510540"/>
                </a:cubicBezTo>
                <a:cubicBezTo>
                  <a:pt x="57150" y="401320"/>
                  <a:pt x="31750" y="99060"/>
                  <a:pt x="0" y="0"/>
                </a:cubicBezTo>
              </a:path>
            </a:pathLst>
          </a:custGeom>
          <a:noFill/>
          <a:ln w="38100" cap="flat" cmpd="sng" algn="ctr">
            <a:solidFill>
              <a:srgbClr val="FF0000"/>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endParaRPr>
          </a:p>
        </p:txBody>
      </p:sp>
      <p:sp>
        <p:nvSpPr>
          <p:cNvPr id="20" name="TextBox 19">
            <a:extLst>
              <a:ext uri="{FF2B5EF4-FFF2-40B4-BE49-F238E27FC236}">
                <a16:creationId xmlns:a16="http://schemas.microsoft.com/office/drawing/2014/main" id="{3F0D1F98-1041-6399-C24C-2589B40371CE}"/>
              </a:ext>
            </a:extLst>
          </p:cNvPr>
          <p:cNvSpPr txBox="1"/>
          <p:nvPr/>
        </p:nvSpPr>
        <p:spPr>
          <a:xfrm>
            <a:off x="4686300" y="2619752"/>
            <a:ext cx="1082040" cy="369332"/>
          </a:xfrm>
          <a:prstGeom prst="rect">
            <a:avLst/>
          </a:prstGeom>
          <a:noFill/>
        </p:spPr>
        <p:txBody>
          <a:bodyPr wrap="square" rtlCol="0">
            <a:spAutoFit/>
          </a:bodyPr>
          <a:lstStyle/>
          <a:p>
            <a:pPr algn="ctr"/>
            <a:r>
              <a:rPr lang="en-US" b="1" dirty="0">
                <a:solidFill>
                  <a:srgbClr val="0066CC"/>
                </a:solidFill>
              </a:rPr>
              <a:t>Closed</a:t>
            </a:r>
          </a:p>
        </p:txBody>
      </p:sp>
    </p:spTree>
    <p:extLst>
      <p:ext uri="{BB962C8B-B14F-4D97-AF65-F5344CB8AC3E}">
        <p14:creationId xmlns:p14="http://schemas.microsoft.com/office/powerpoint/2010/main" val="320469697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FEC35F-338B-6326-C32B-8B4ADD4D12F5}"/>
            </a:ext>
          </a:extLst>
        </p:cNvPr>
        <p:cNvGrpSpPr/>
        <p:nvPr/>
      </p:nvGrpSpPr>
      <p:grpSpPr>
        <a:xfrm>
          <a:off x="0" y="0"/>
          <a:ext cx="0" cy="0"/>
          <a:chOff x="0" y="0"/>
          <a:chExt cx="0" cy="0"/>
        </a:xfrm>
      </p:grpSpPr>
      <p:sp>
        <p:nvSpPr>
          <p:cNvPr id="6" name="Content Placeholder 2">
            <a:extLst>
              <a:ext uri="{FF2B5EF4-FFF2-40B4-BE49-F238E27FC236}">
                <a16:creationId xmlns:a16="http://schemas.microsoft.com/office/drawing/2014/main" id="{7C8CA113-C9F6-3869-D1F5-55216367A96B}"/>
              </a:ext>
            </a:extLst>
          </p:cNvPr>
          <p:cNvSpPr txBox="1">
            <a:spLocks/>
          </p:cNvSpPr>
          <p:nvPr/>
        </p:nvSpPr>
        <p:spPr bwMode="auto">
          <a:xfrm>
            <a:off x="228600" y="970961"/>
            <a:ext cx="8610600" cy="5519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57175" indent="-257175" algn="l" rtl="0" eaLnBrk="0" fontAlgn="base" hangingPunct="0">
              <a:spcBef>
                <a:spcPct val="20000"/>
              </a:spcBef>
              <a:spcAft>
                <a:spcPct val="0"/>
              </a:spcAft>
              <a:buClr>
                <a:schemeClr val="accent1"/>
              </a:buClr>
              <a:buSzPct val="65000"/>
              <a:buFont typeface="Wingdings" pitchFamily="2" charset="2"/>
              <a:buChar char="n"/>
              <a:defRPr sz="1800">
                <a:solidFill>
                  <a:schemeClr val="tx1"/>
                </a:solidFill>
                <a:latin typeface="+mn-lt"/>
                <a:ea typeface="ＭＳ Ｐゴシック" charset="0"/>
                <a:cs typeface="ＭＳ Ｐゴシック" charset="0"/>
              </a:defRPr>
            </a:lvl1pPr>
            <a:lvl2pPr marL="502444" indent="-244079" algn="l" rtl="0" eaLnBrk="0" fontAlgn="base" hangingPunct="0">
              <a:spcBef>
                <a:spcPct val="20000"/>
              </a:spcBef>
              <a:spcAft>
                <a:spcPct val="0"/>
              </a:spcAft>
              <a:buClr>
                <a:schemeClr val="accent2"/>
              </a:buClr>
              <a:buSzPct val="60000"/>
              <a:buFont typeface="Wingdings" pitchFamily="2" charset="2"/>
              <a:buChar char="q"/>
              <a:defRPr sz="1650">
                <a:solidFill>
                  <a:schemeClr val="tx1"/>
                </a:solidFill>
                <a:latin typeface="+mn-lt"/>
                <a:ea typeface="ＭＳ Ｐゴシック" pitchFamily="-106" charset="-128"/>
              </a:defRPr>
            </a:lvl2pPr>
            <a:lvl3pPr marL="766763" indent="-263129" algn="l" rtl="0" eaLnBrk="0" fontAlgn="base" hangingPunct="0">
              <a:spcBef>
                <a:spcPct val="20000"/>
              </a:spcBef>
              <a:spcAft>
                <a:spcPct val="0"/>
              </a:spcAft>
              <a:buClr>
                <a:schemeClr val="accent1"/>
              </a:buClr>
              <a:buSzPct val="65000"/>
              <a:buFont typeface="Wingdings" pitchFamily="2" charset="2"/>
              <a:buChar char="n"/>
              <a:defRPr sz="1500">
                <a:solidFill>
                  <a:schemeClr val="tx1"/>
                </a:solidFill>
                <a:latin typeface="+mn-lt"/>
                <a:ea typeface="ＭＳ Ｐゴシック" pitchFamily="-106" charset="-128"/>
              </a:defRPr>
            </a:lvl3pPr>
            <a:lvl4pPr marL="1004888" indent="-23693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260872" indent="-254794" algn="l" rtl="0" eaLnBrk="0" fontAlgn="base" hangingPunct="0">
              <a:spcBef>
                <a:spcPct val="20000"/>
              </a:spcBef>
              <a:spcAft>
                <a:spcPct val="0"/>
              </a:spcAft>
              <a:buClr>
                <a:schemeClr val="accent1"/>
              </a:buClr>
              <a:buSzPct val="75000"/>
              <a:buFont typeface="Wingdings" pitchFamily="2" charset="2"/>
              <a:buChar char="§"/>
              <a:defRPr sz="1200">
                <a:solidFill>
                  <a:schemeClr val="tx1"/>
                </a:solidFill>
                <a:latin typeface="+mn-lt"/>
                <a:ea typeface="ＭＳ Ｐゴシック" pitchFamily="-106" charset="-128"/>
              </a:defRPr>
            </a:lvl5pPr>
            <a:lvl6pPr marL="16037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9pPr>
          </a:lstStyle>
          <a:p>
            <a:pPr>
              <a:spcBef>
                <a:spcPts val="600"/>
              </a:spcBef>
            </a:pPr>
            <a:r>
              <a:rPr lang="en-US" sz="2000" b="1" dirty="0"/>
              <a:t>Key Error Mechanisms of RowPress</a:t>
            </a:r>
          </a:p>
          <a:p>
            <a:pPr lvl="1">
              <a:spcBef>
                <a:spcPts val="600"/>
              </a:spcBef>
            </a:pPr>
            <a:r>
              <a:rPr lang="en-US" sz="1850" b="1" dirty="0"/>
              <a:t>NWL RowPress: </a:t>
            </a:r>
            <a:r>
              <a:rPr lang="en-US" sz="1850" dirty="0"/>
              <a:t>When NWL is kept open for a long period, its strong electric field increases the leakage from the victim to the BLC, </a:t>
            </a:r>
            <a:br>
              <a:rPr lang="en-US" sz="1850" dirty="0"/>
            </a:br>
            <a:r>
              <a:rPr lang="en-US" sz="1850" b="1" dirty="0"/>
              <a:t>causing 0</a:t>
            </a:r>
            <a:r>
              <a:rPr lang="en-US" sz="1850" b="1" dirty="0">
                <a:sym typeface="Wingdings" panose="05000000000000000000" pitchFamily="2" charset="2"/>
              </a:rPr>
              <a:t>1 </a:t>
            </a:r>
            <a:r>
              <a:rPr lang="en-US" sz="1850" b="1" dirty="0"/>
              <a:t>bitflips</a:t>
            </a:r>
            <a:r>
              <a:rPr lang="en-US" sz="1850" dirty="0"/>
              <a:t> </a:t>
            </a:r>
            <a:r>
              <a:rPr lang="en-US" sz="1400" dirty="0"/>
              <a:t>[Zhou+, TED’24] [Zhou+, IRPS’24]</a:t>
            </a:r>
          </a:p>
          <a:p>
            <a:pPr lvl="1">
              <a:spcBef>
                <a:spcPts val="600"/>
              </a:spcBef>
            </a:pPr>
            <a:r>
              <a:rPr lang="en-US" sz="1850" b="1" dirty="0"/>
              <a:t>PWL RowPress: </a:t>
            </a:r>
            <a:r>
              <a:rPr lang="en-US" sz="1850" dirty="0"/>
              <a:t>When PWL is kept open for a long period, its strong electric field draws electrons towards the victim, </a:t>
            </a:r>
            <a:br>
              <a:rPr lang="en-US" sz="1850" dirty="0"/>
            </a:br>
            <a:r>
              <a:rPr lang="en-US" sz="1850" b="1" dirty="0"/>
              <a:t>causing 1</a:t>
            </a:r>
            <a:r>
              <a:rPr lang="en-US" sz="1850" b="1" dirty="0">
                <a:sym typeface="Wingdings" panose="05000000000000000000" pitchFamily="2" charset="2"/>
              </a:rPr>
              <a:t>0 </a:t>
            </a:r>
            <a:r>
              <a:rPr lang="en-US" sz="1850" b="1" dirty="0"/>
              <a:t>bitflips</a:t>
            </a:r>
            <a:r>
              <a:rPr lang="en-US" sz="1850" dirty="0"/>
              <a:t> </a:t>
            </a:r>
            <a:r>
              <a:rPr lang="en-US" sz="1400" dirty="0"/>
              <a:t>[Zhou+, TED’24] [Zhou+, IRPS’24]</a:t>
            </a:r>
          </a:p>
          <a:p>
            <a:pPr lvl="1">
              <a:spcBef>
                <a:spcPts val="600"/>
              </a:spcBef>
            </a:pPr>
            <a:endParaRPr lang="en-US" sz="1850" dirty="0"/>
          </a:p>
        </p:txBody>
      </p:sp>
      <p:grpSp>
        <p:nvGrpSpPr>
          <p:cNvPr id="33" name="Group 32">
            <a:extLst>
              <a:ext uri="{FF2B5EF4-FFF2-40B4-BE49-F238E27FC236}">
                <a16:creationId xmlns:a16="http://schemas.microsoft.com/office/drawing/2014/main" id="{971B8F92-9F4D-C8A4-6D75-08519200673C}"/>
              </a:ext>
            </a:extLst>
          </p:cNvPr>
          <p:cNvGrpSpPr/>
          <p:nvPr/>
        </p:nvGrpSpPr>
        <p:grpSpPr>
          <a:xfrm>
            <a:off x="5016151" y="3688150"/>
            <a:ext cx="3476434" cy="2467137"/>
            <a:chOff x="5016151" y="3688150"/>
            <a:chExt cx="3476434" cy="2467137"/>
          </a:xfrm>
        </p:grpSpPr>
        <p:pic>
          <p:nvPicPr>
            <p:cNvPr id="20" name="Picture 19">
              <a:extLst>
                <a:ext uri="{FF2B5EF4-FFF2-40B4-BE49-F238E27FC236}">
                  <a16:creationId xmlns:a16="http://schemas.microsoft.com/office/drawing/2014/main" id="{5DDFD453-2391-C3E3-9583-BB774FD4DA5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016151" y="3688150"/>
              <a:ext cx="3476434" cy="2066357"/>
            </a:xfrm>
            <a:prstGeom prst="rect">
              <a:avLst/>
            </a:prstGeom>
          </p:spPr>
        </p:pic>
        <p:sp>
          <p:nvSpPr>
            <p:cNvPr id="32" name="TextBox 31">
              <a:extLst>
                <a:ext uri="{FF2B5EF4-FFF2-40B4-BE49-F238E27FC236}">
                  <a16:creationId xmlns:a16="http://schemas.microsoft.com/office/drawing/2014/main" id="{E45F7483-C585-1760-EC54-2B00CF5CDD5E}"/>
                </a:ext>
              </a:extLst>
            </p:cNvPr>
            <p:cNvSpPr txBox="1"/>
            <p:nvPr/>
          </p:nvSpPr>
          <p:spPr>
            <a:xfrm>
              <a:off x="5255133" y="5778261"/>
              <a:ext cx="2998470" cy="377026"/>
            </a:xfrm>
            <a:prstGeom prst="rect">
              <a:avLst/>
            </a:prstGeom>
            <a:noFill/>
          </p:spPr>
          <p:txBody>
            <a:bodyPr wrap="square" rtlCol="0">
              <a:spAutoFit/>
            </a:bodyPr>
            <a:lstStyle/>
            <a:p>
              <a:pPr algn="ctr"/>
              <a:r>
                <a:rPr lang="en-US" b="1" dirty="0"/>
                <a:t>PWL </a:t>
              </a:r>
              <a:r>
                <a:rPr lang="en-US" b="1" dirty="0" err="1"/>
                <a:t>RowPress</a:t>
              </a:r>
              <a:endParaRPr lang="en-US" dirty="0">
                <a:solidFill>
                  <a:srgbClr val="C00000"/>
                </a:solidFill>
              </a:endParaRPr>
            </a:p>
          </p:txBody>
        </p:sp>
      </p:grpSp>
      <p:grpSp>
        <p:nvGrpSpPr>
          <p:cNvPr id="31" name="Group 30">
            <a:extLst>
              <a:ext uri="{FF2B5EF4-FFF2-40B4-BE49-F238E27FC236}">
                <a16:creationId xmlns:a16="http://schemas.microsoft.com/office/drawing/2014/main" id="{D7BE3FE1-520D-8953-40DF-389198EA2A52}"/>
              </a:ext>
            </a:extLst>
          </p:cNvPr>
          <p:cNvGrpSpPr/>
          <p:nvPr/>
        </p:nvGrpSpPr>
        <p:grpSpPr>
          <a:xfrm>
            <a:off x="767905" y="3711904"/>
            <a:ext cx="3476434" cy="2464387"/>
            <a:chOff x="767905" y="3711904"/>
            <a:chExt cx="3476434" cy="2464387"/>
          </a:xfrm>
        </p:grpSpPr>
        <p:pic>
          <p:nvPicPr>
            <p:cNvPr id="3" name="Picture 2">
              <a:extLst>
                <a:ext uri="{FF2B5EF4-FFF2-40B4-BE49-F238E27FC236}">
                  <a16:creationId xmlns:a16="http://schemas.microsoft.com/office/drawing/2014/main" id="{8DBD421D-272A-6DB9-9554-D7A83C223C4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67905" y="3711904"/>
              <a:ext cx="3476434" cy="2066357"/>
            </a:xfrm>
            <a:prstGeom prst="rect">
              <a:avLst/>
            </a:prstGeom>
          </p:spPr>
        </p:pic>
        <p:sp>
          <p:nvSpPr>
            <p:cNvPr id="30" name="TextBox 29">
              <a:extLst>
                <a:ext uri="{FF2B5EF4-FFF2-40B4-BE49-F238E27FC236}">
                  <a16:creationId xmlns:a16="http://schemas.microsoft.com/office/drawing/2014/main" id="{BF313094-5B90-2F08-3B91-B4A5B56970EC}"/>
                </a:ext>
              </a:extLst>
            </p:cNvPr>
            <p:cNvSpPr txBox="1"/>
            <p:nvPr/>
          </p:nvSpPr>
          <p:spPr>
            <a:xfrm>
              <a:off x="1050321" y="5799265"/>
              <a:ext cx="2998470" cy="377026"/>
            </a:xfrm>
            <a:prstGeom prst="rect">
              <a:avLst/>
            </a:prstGeom>
            <a:noFill/>
          </p:spPr>
          <p:txBody>
            <a:bodyPr wrap="square" rtlCol="0">
              <a:spAutoFit/>
            </a:bodyPr>
            <a:lstStyle/>
            <a:p>
              <a:pPr algn="ctr"/>
              <a:r>
                <a:rPr lang="en-US" b="1" dirty="0"/>
                <a:t>NWL </a:t>
              </a:r>
              <a:r>
                <a:rPr lang="en-US" b="1" dirty="0" err="1"/>
                <a:t>RowPress</a:t>
              </a:r>
              <a:endParaRPr lang="en-US" dirty="0">
                <a:solidFill>
                  <a:srgbClr val="C00000"/>
                </a:solidFill>
              </a:endParaRPr>
            </a:p>
          </p:txBody>
        </p:sp>
      </p:grpSp>
      <p:sp>
        <p:nvSpPr>
          <p:cNvPr id="2" name="Title 1">
            <a:extLst>
              <a:ext uri="{FF2B5EF4-FFF2-40B4-BE49-F238E27FC236}">
                <a16:creationId xmlns:a16="http://schemas.microsoft.com/office/drawing/2014/main" id="{469438B4-EBCD-B25B-7853-87A32E851BC9}"/>
              </a:ext>
            </a:extLst>
          </p:cNvPr>
          <p:cNvSpPr>
            <a:spLocks noGrp="1"/>
          </p:cNvSpPr>
          <p:nvPr>
            <p:ph type="title"/>
          </p:nvPr>
        </p:nvSpPr>
        <p:spPr>
          <a:xfrm>
            <a:off x="0" y="7880"/>
            <a:ext cx="9144000" cy="727212"/>
          </a:xfrm>
        </p:spPr>
        <p:txBody>
          <a:bodyPr anchor="ctr"/>
          <a:lstStyle/>
          <a:p>
            <a:r>
              <a:rPr lang="en-US" sz="3200" b="1" dirty="0"/>
              <a:t>Device-Level Mechanism – </a:t>
            </a:r>
            <a:r>
              <a:rPr lang="en-US" sz="3200" b="1" dirty="0" err="1"/>
              <a:t>RowPress</a:t>
            </a:r>
            <a:r>
              <a:rPr lang="en-US" sz="3200" b="1" dirty="0"/>
              <a:t> </a:t>
            </a:r>
          </a:p>
        </p:txBody>
      </p:sp>
      <p:sp>
        <p:nvSpPr>
          <p:cNvPr id="4" name="Slide Number Placeholder 3">
            <a:extLst>
              <a:ext uri="{FF2B5EF4-FFF2-40B4-BE49-F238E27FC236}">
                <a16:creationId xmlns:a16="http://schemas.microsoft.com/office/drawing/2014/main" id="{495CF832-6ECC-6930-C205-3B5F0BC9AAA2}"/>
              </a:ext>
            </a:extLst>
          </p:cNvPr>
          <p:cNvSpPr>
            <a:spLocks noGrp="1"/>
          </p:cNvSpPr>
          <p:nvPr>
            <p:ph type="sldNum" sz="quarter" idx="11"/>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defPPr>
              <a:defRPr lang="en-US"/>
            </a:defPPr>
            <a:lvl1pPr marL="0" algn="r" defTabSz="457200" rtl="0" eaLnBrk="1" latinLnBrk="0" hangingPunct="1">
              <a:defRPr sz="1200" kern="1200">
                <a:solidFill>
                  <a:srgbClr val="000000"/>
                </a:solidFill>
                <a:latin typeface="Garamond"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DE33320-76E4-0249-8CA9-3902D97168FA}" type="slidenum">
              <a:rPr lang="en-US" altLang="en-US" smtClean="0"/>
              <a:pPr marL="0" marR="0" lvl="0" indent="0" algn="r" defTabSz="914400" rtl="0" eaLnBrk="1" fontAlgn="base" latinLnBrk="0" hangingPunct="1">
                <a:lnSpc>
                  <a:spcPct val="100000"/>
                </a:lnSpc>
                <a:spcBef>
                  <a:spcPct val="0"/>
                </a:spcBef>
                <a:spcAft>
                  <a:spcPct val="0"/>
                </a:spcAft>
                <a:buClrTx/>
                <a:buSzTx/>
                <a:buFontTx/>
                <a:buNone/>
                <a:tabLst/>
                <a:defRPr/>
              </a:pPr>
              <a:t>74</a:t>
            </a:fld>
            <a:endParaRPr kumimoji="0" lang="en-US" altLang="en-US" sz="12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grpSp>
        <p:nvGrpSpPr>
          <p:cNvPr id="19" name="Group 18">
            <a:extLst>
              <a:ext uri="{FF2B5EF4-FFF2-40B4-BE49-F238E27FC236}">
                <a16:creationId xmlns:a16="http://schemas.microsoft.com/office/drawing/2014/main" id="{3F596B97-3E31-9BBD-EB01-DDE2A6170433}"/>
              </a:ext>
            </a:extLst>
          </p:cNvPr>
          <p:cNvGrpSpPr/>
          <p:nvPr/>
        </p:nvGrpSpPr>
        <p:grpSpPr>
          <a:xfrm>
            <a:off x="2549556" y="3451278"/>
            <a:ext cx="937260" cy="1547248"/>
            <a:chOff x="2549556" y="3451278"/>
            <a:chExt cx="937260" cy="1547248"/>
          </a:xfrm>
        </p:grpSpPr>
        <p:grpSp>
          <p:nvGrpSpPr>
            <p:cNvPr id="18" name="Group 17">
              <a:extLst>
                <a:ext uri="{FF2B5EF4-FFF2-40B4-BE49-F238E27FC236}">
                  <a16:creationId xmlns:a16="http://schemas.microsoft.com/office/drawing/2014/main" id="{E7645C5C-9452-6643-9E43-778ED2222DD4}"/>
                </a:ext>
              </a:extLst>
            </p:cNvPr>
            <p:cNvGrpSpPr/>
            <p:nvPr/>
          </p:nvGrpSpPr>
          <p:grpSpPr>
            <a:xfrm>
              <a:off x="2711291" y="4490599"/>
              <a:ext cx="508825" cy="507927"/>
              <a:chOff x="2711291" y="4490599"/>
              <a:chExt cx="508825" cy="507927"/>
            </a:xfrm>
          </p:grpSpPr>
          <p:sp>
            <p:nvSpPr>
              <p:cNvPr id="7" name="TextBox 6">
                <a:extLst>
                  <a:ext uri="{FF2B5EF4-FFF2-40B4-BE49-F238E27FC236}">
                    <a16:creationId xmlns:a16="http://schemas.microsoft.com/office/drawing/2014/main" id="{88E8ECFF-9483-4CDB-EEC1-8317190D3C07}"/>
                  </a:ext>
                </a:extLst>
              </p:cNvPr>
              <p:cNvSpPr txBox="1"/>
              <p:nvPr/>
            </p:nvSpPr>
            <p:spPr>
              <a:xfrm>
                <a:off x="2711291" y="4490599"/>
                <a:ext cx="403860" cy="369332"/>
              </a:xfrm>
              <a:prstGeom prst="rect">
                <a:avLst/>
              </a:prstGeom>
              <a:noFill/>
            </p:spPr>
            <p:txBody>
              <a:bodyPr wrap="square" rtlCol="0">
                <a:spAutoFit/>
              </a:bodyPr>
              <a:lstStyle/>
              <a:p>
                <a:pPr algn="ctr"/>
                <a:r>
                  <a:rPr lang="en-US" b="1" dirty="0">
                    <a:solidFill>
                      <a:srgbClr val="00B0F0"/>
                    </a:solidFill>
                  </a:rPr>
                  <a:t>+</a:t>
                </a:r>
              </a:p>
            </p:txBody>
          </p:sp>
          <p:sp>
            <p:nvSpPr>
              <p:cNvPr id="8" name="TextBox 7">
                <a:extLst>
                  <a:ext uri="{FF2B5EF4-FFF2-40B4-BE49-F238E27FC236}">
                    <a16:creationId xmlns:a16="http://schemas.microsoft.com/office/drawing/2014/main" id="{80A19694-BAF3-F532-0662-C3406544949E}"/>
                  </a:ext>
                </a:extLst>
              </p:cNvPr>
              <p:cNvSpPr txBox="1"/>
              <p:nvPr/>
            </p:nvSpPr>
            <p:spPr>
              <a:xfrm>
                <a:off x="2816256" y="4629194"/>
                <a:ext cx="403860" cy="369332"/>
              </a:xfrm>
              <a:prstGeom prst="rect">
                <a:avLst/>
              </a:prstGeom>
              <a:noFill/>
            </p:spPr>
            <p:txBody>
              <a:bodyPr wrap="square" rtlCol="0">
                <a:spAutoFit/>
              </a:bodyPr>
              <a:lstStyle/>
              <a:p>
                <a:pPr algn="ctr"/>
                <a:r>
                  <a:rPr lang="en-US" b="1" dirty="0">
                    <a:solidFill>
                      <a:srgbClr val="00B0F0"/>
                    </a:solidFill>
                  </a:rPr>
                  <a:t>+</a:t>
                </a:r>
              </a:p>
            </p:txBody>
          </p:sp>
        </p:grpSp>
        <p:sp>
          <p:nvSpPr>
            <p:cNvPr id="9" name="TextBox 8">
              <a:extLst>
                <a:ext uri="{FF2B5EF4-FFF2-40B4-BE49-F238E27FC236}">
                  <a16:creationId xmlns:a16="http://schemas.microsoft.com/office/drawing/2014/main" id="{0D38B8F4-EEEC-6422-D7A7-3485C8086AD6}"/>
                </a:ext>
              </a:extLst>
            </p:cNvPr>
            <p:cNvSpPr txBox="1"/>
            <p:nvPr/>
          </p:nvSpPr>
          <p:spPr>
            <a:xfrm>
              <a:off x="2549556" y="3451278"/>
              <a:ext cx="937260" cy="338554"/>
            </a:xfrm>
            <a:prstGeom prst="rect">
              <a:avLst/>
            </a:prstGeom>
            <a:noFill/>
          </p:spPr>
          <p:txBody>
            <a:bodyPr wrap="square" rtlCol="0">
              <a:spAutoFit/>
            </a:bodyPr>
            <a:lstStyle/>
            <a:p>
              <a:pPr algn="ctr"/>
              <a:r>
                <a:rPr lang="en-US" sz="1600" b="1" dirty="0">
                  <a:solidFill>
                    <a:srgbClr val="FF0000"/>
                  </a:solidFill>
                </a:rPr>
                <a:t>Open</a:t>
              </a:r>
            </a:p>
          </p:txBody>
        </p:sp>
      </p:grpSp>
      <p:grpSp>
        <p:nvGrpSpPr>
          <p:cNvPr id="17" name="Group 16">
            <a:extLst>
              <a:ext uri="{FF2B5EF4-FFF2-40B4-BE49-F238E27FC236}">
                <a16:creationId xmlns:a16="http://schemas.microsoft.com/office/drawing/2014/main" id="{63566B25-DB5F-A1B6-9BDE-5F90404CDBC7}"/>
              </a:ext>
            </a:extLst>
          </p:cNvPr>
          <p:cNvGrpSpPr/>
          <p:nvPr/>
        </p:nvGrpSpPr>
        <p:grpSpPr>
          <a:xfrm>
            <a:off x="1408011" y="4297189"/>
            <a:ext cx="2844377" cy="1383386"/>
            <a:chOff x="1408011" y="4297189"/>
            <a:chExt cx="2844377" cy="1383386"/>
          </a:xfrm>
        </p:grpSpPr>
        <p:sp>
          <p:nvSpPr>
            <p:cNvPr id="12" name="TextBox 11">
              <a:extLst>
                <a:ext uri="{FF2B5EF4-FFF2-40B4-BE49-F238E27FC236}">
                  <a16:creationId xmlns:a16="http://schemas.microsoft.com/office/drawing/2014/main" id="{F662366B-5027-9180-FD64-2660E9D1B6DA}"/>
                </a:ext>
              </a:extLst>
            </p:cNvPr>
            <p:cNvSpPr txBox="1"/>
            <p:nvPr/>
          </p:nvSpPr>
          <p:spPr>
            <a:xfrm>
              <a:off x="1818464" y="5095800"/>
              <a:ext cx="2433924" cy="584775"/>
            </a:xfrm>
            <a:prstGeom prst="rect">
              <a:avLst/>
            </a:prstGeom>
            <a:noFill/>
          </p:spPr>
          <p:txBody>
            <a:bodyPr wrap="square" rtlCol="0">
              <a:spAutoFit/>
            </a:bodyPr>
            <a:lstStyle/>
            <a:p>
              <a:pPr algn="ctr"/>
              <a:r>
                <a:rPr lang="en-US" sz="1600" b="1" dirty="0">
                  <a:solidFill>
                    <a:srgbClr val="FF0000"/>
                  </a:solidFill>
                </a:rPr>
                <a:t>Increased</a:t>
              </a:r>
              <a:br>
                <a:rPr lang="en-US" sz="1600" b="1" dirty="0">
                  <a:solidFill>
                    <a:srgbClr val="FF0000"/>
                  </a:solidFill>
                </a:rPr>
              </a:br>
              <a:r>
                <a:rPr lang="en-US" sz="1600" b="1" dirty="0">
                  <a:solidFill>
                    <a:srgbClr val="FF0000"/>
                  </a:solidFill>
                </a:rPr>
                <a:t>Leakage</a:t>
              </a:r>
            </a:p>
          </p:txBody>
        </p:sp>
        <p:sp>
          <p:nvSpPr>
            <p:cNvPr id="14" name="Freeform: Shape 13">
              <a:extLst>
                <a:ext uri="{FF2B5EF4-FFF2-40B4-BE49-F238E27FC236}">
                  <a16:creationId xmlns:a16="http://schemas.microsoft.com/office/drawing/2014/main" id="{C1016B55-01A4-561B-8556-BC4F0B30EC75}"/>
                </a:ext>
              </a:extLst>
            </p:cNvPr>
            <p:cNvSpPr/>
            <p:nvPr/>
          </p:nvSpPr>
          <p:spPr bwMode="auto">
            <a:xfrm rot="1294669" flipH="1">
              <a:off x="1408011" y="4297189"/>
              <a:ext cx="1120722" cy="1118823"/>
            </a:xfrm>
            <a:custGeom>
              <a:avLst/>
              <a:gdLst>
                <a:gd name="connsiteX0" fmla="*/ 1645920 w 1645920"/>
                <a:gd name="connsiteY0" fmla="*/ 533400 h 655484"/>
                <a:gd name="connsiteX1" fmla="*/ 845820 w 1645920"/>
                <a:gd name="connsiteY1" fmla="*/ 655320 h 655484"/>
                <a:gd name="connsiteX2" fmla="*/ 198120 w 1645920"/>
                <a:gd name="connsiteY2" fmla="*/ 510540 h 655484"/>
                <a:gd name="connsiteX3" fmla="*/ 0 w 1645920"/>
                <a:gd name="connsiteY3" fmla="*/ 0 h 655484"/>
                <a:gd name="connsiteX0" fmla="*/ 2433590 w 2433591"/>
                <a:gd name="connsiteY0" fmla="*/ 273906 h 665966"/>
                <a:gd name="connsiteX1" fmla="*/ 845820 w 2433591"/>
                <a:gd name="connsiteY1" fmla="*/ 655320 h 665966"/>
                <a:gd name="connsiteX2" fmla="*/ 198120 w 2433591"/>
                <a:gd name="connsiteY2" fmla="*/ 510540 h 665966"/>
                <a:gd name="connsiteX3" fmla="*/ 0 w 2433591"/>
                <a:gd name="connsiteY3" fmla="*/ 0 h 665966"/>
                <a:gd name="connsiteX0" fmla="*/ 2433590 w 2433591"/>
                <a:gd name="connsiteY0" fmla="*/ 273906 h 667141"/>
                <a:gd name="connsiteX1" fmla="*/ 1326344 w 2433591"/>
                <a:gd name="connsiteY1" fmla="*/ 656609 h 667141"/>
                <a:gd name="connsiteX2" fmla="*/ 198120 w 2433591"/>
                <a:gd name="connsiteY2" fmla="*/ 510540 h 667141"/>
                <a:gd name="connsiteX3" fmla="*/ 0 w 2433591"/>
                <a:gd name="connsiteY3" fmla="*/ 0 h 667141"/>
                <a:gd name="connsiteX0" fmla="*/ 2580263 w 2580264"/>
                <a:gd name="connsiteY0" fmla="*/ 273906 h 663032"/>
                <a:gd name="connsiteX1" fmla="*/ 1473017 w 2580264"/>
                <a:gd name="connsiteY1" fmla="*/ 656609 h 663032"/>
                <a:gd name="connsiteX2" fmla="*/ 40002 w 2580264"/>
                <a:gd name="connsiteY2" fmla="*/ 476274 h 663032"/>
                <a:gd name="connsiteX3" fmla="*/ 146673 w 2580264"/>
                <a:gd name="connsiteY3" fmla="*/ 0 h 663032"/>
                <a:gd name="connsiteX0" fmla="*/ 2566483 w 2566484"/>
                <a:gd name="connsiteY0" fmla="*/ 267749 h 656875"/>
                <a:gd name="connsiteX1" fmla="*/ 1459237 w 2566484"/>
                <a:gd name="connsiteY1" fmla="*/ 650452 h 656875"/>
                <a:gd name="connsiteX2" fmla="*/ 26222 w 2566484"/>
                <a:gd name="connsiteY2" fmla="*/ 470117 h 656875"/>
                <a:gd name="connsiteX3" fmla="*/ 328381 w 2566484"/>
                <a:gd name="connsiteY3" fmla="*/ 0 h 656875"/>
                <a:gd name="connsiteX0" fmla="*/ 2533677 w 2533676"/>
                <a:gd name="connsiteY0" fmla="*/ 211326 h 659787"/>
                <a:gd name="connsiteX1" fmla="*/ 1459237 w 2533676"/>
                <a:gd name="connsiteY1" fmla="*/ 650452 h 659787"/>
                <a:gd name="connsiteX2" fmla="*/ 26222 w 2533676"/>
                <a:gd name="connsiteY2" fmla="*/ 470117 h 659787"/>
                <a:gd name="connsiteX3" fmla="*/ 328381 w 2533676"/>
                <a:gd name="connsiteY3" fmla="*/ 0 h 659787"/>
                <a:gd name="connsiteX0" fmla="*/ 2533677 w 2533676"/>
                <a:gd name="connsiteY0" fmla="*/ 211326 h 659787"/>
                <a:gd name="connsiteX1" fmla="*/ 1459237 w 2533676"/>
                <a:gd name="connsiteY1" fmla="*/ 650452 h 659787"/>
                <a:gd name="connsiteX2" fmla="*/ 26222 w 2533676"/>
                <a:gd name="connsiteY2" fmla="*/ 470117 h 659787"/>
                <a:gd name="connsiteX3" fmla="*/ 328381 w 2533676"/>
                <a:gd name="connsiteY3" fmla="*/ 0 h 659787"/>
                <a:gd name="connsiteX0" fmla="*/ 2529075 w 2529074"/>
                <a:gd name="connsiteY0" fmla="*/ 271561 h 720022"/>
                <a:gd name="connsiteX1" fmla="*/ 1454635 w 2529074"/>
                <a:gd name="connsiteY1" fmla="*/ 710687 h 720022"/>
                <a:gd name="connsiteX2" fmla="*/ 21620 w 2529074"/>
                <a:gd name="connsiteY2" fmla="*/ 530352 h 720022"/>
                <a:gd name="connsiteX3" fmla="*/ 444679 w 2529074"/>
                <a:gd name="connsiteY3" fmla="*/ 0 h 720022"/>
                <a:gd name="connsiteX0" fmla="*/ 2537150 w 2537149"/>
                <a:gd name="connsiteY0" fmla="*/ 271561 h 720022"/>
                <a:gd name="connsiteX1" fmla="*/ 1462710 w 2537149"/>
                <a:gd name="connsiteY1" fmla="*/ 710687 h 720022"/>
                <a:gd name="connsiteX2" fmla="*/ 29695 w 2537149"/>
                <a:gd name="connsiteY2" fmla="*/ 530352 h 720022"/>
                <a:gd name="connsiteX3" fmla="*/ 452754 w 2537149"/>
                <a:gd name="connsiteY3" fmla="*/ 0 h 720022"/>
              </a:gdLst>
              <a:ahLst/>
              <a:cxnLst>
                <a:cxn ang="0">
                  <a:pos x="connsiteX0" y="connsiteY0"/>
                </a:cxn>
                <a:cxn ang="0">
                  <a:pos x="connsiteX1" y="connsiteY1"/>
                </a:cxn>
                <a:cxn ang="0">
                  <a:pos x="connsiteX2" y="connsiteY2"/>
                </a:cxn>
                <a:cxn ang="0">
                  <a:pos x="connsiteX3" y="connsiteY3"/>
                </a:cxn>
              </a:cxnLst>
              <a:rect l="l" t="t" r="r" b="b"/>
              <a:pathLst>
                <a:path w="2537149" h="720022">
                  <a:moveTo>
                    <a:pt x="2537150" y="271561"/>
                  </a:moveTo>
                  <a:cubicBezTo>
                    <a:pt x="2345030" y="391699"/>
                    <a:pt x="1880619" y="667555"/>
                    <a:pt x="1462710" y="710687"/>
                  </a:cubicBezTo>
                  <a:cubicBezTo>
                    <a:pt x="1044801" y="753819"/>
                    <a:pt x="170665" y="639572"/>
                    <a:pt x="29695" y="530352"/>
                  </a:cubicBezTo>
                  <a:cubicBezTo>
                    <a:pt x="-111275" y="421132"/>
                    <a:pt x="286385" y="134795"/>
                    <a:pt x="452754" y="0"/>
                  </a:cubicBezTo>
                </a:path>
              </a:pathLst>
            </a:custGeom>
            <a:noFill/>
            <a:ln w="38100" cap="flat" cmpd="sng" algn="ctr">
              <a:solidFill>
                <a:srgbClr val="FF0000"/>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Arial" pitchFamily="34" charset="0"/>
              </a:endParaRPr>
            </a:p>
          </p:txBody>
        </p:sp>
        <p:sp>
          <p:nvSpPr>
            <p:cNvPr id="16" name="TextBox 15">
              <a:extLst>
                <a:ext uri="{FF2B5EF4-FFF2-40B4-BE49-F238E27FC236}">
                  <a16:creationId xmlns:a16="http://schemas.microsoft.com/office/drawing/2014/main" id="{8EB85B40-FBB2-F561-EFA6-6CC635EC613A}"/>
                </a:ext>
              </a:extLst>
            </p:cNvPr>
            <p:cNvSpPr txBox="1"/>
            <p:nvPr/>
          </p:nvSpPr>
          <p:spPr>
            <a:xfrm flipH="1">
              <a:off x="1764728" y="4998526"/>
              <a:ext cx="539751" cy="369332"/>
            </a:xfrm>
            <a:prstGeom prst="rect">
              <a:avLst/>
            </a:prstGeom>
            <a:noFill/>
          </p:spPr>
          <p:txBody>
            <a:bodyPr wrap="square" rtlCol="0">
              <a:spAutoFit/>
            </a:bodyPr>
            <a:lstStyle/>
            <a:p>
              <a:pPr algn="ctr"/>
              <a:r>
                <a:rPr lang="en-US" b="1" dirty="0">
                  <a:solidFill>
                    <a:srgbClr val="FF0000"/>
                  </a:solidFill>
                </a:rPr>
                <a:t>e-</a:t>
              </a:r>
            </a:p>
          </p:txBody>
        </p:sp>
      </p:grpSp>
      <p:grpSp>
        <p:nvGrpSpPr>
          <p:cNvPr id="26" name="Group 25">
            <a:extLst>
              <a:ext uri="{FF2B5EF4-FFF2-40B4-BE49-F238E27FC236}">
                <a16:creationId xmlns:a16="http://schemas.microsoft.com/office/drawing/2014/main" id="{0281B54D-3CA3-6D25-F03C-DBA0C7D872B6}"/>
              </a:ext>
            </a:extLst>
          </p:cNvPr>
          <p:cNvGrpSpPr/>
          <p:nvPr/>
        </p:nvGrpSpPr>
        <p:grpSpPr>
          <a:xfrm>
            <a:off x="5775481" y="4462995"/>
            <a:ext cx="604196" cy="1122800"/>
            <a:chOff x="1527235" y="4486749"/>
            <a:chExt cx="604196" cy="1122800"/>
          </a:xfrm>
        </p:grpSpPr>
        <p:sp>
          <p:nvSpPr>
            <p:cNvPr id="28" name="Freeform: Shape 27">
              <a:extLst>
                <a:ext uri="{FF2B5EF4-FFF2-40B4-BE49-F238E27FC236}">
                  <a16:creationId xmlns:a16="http://schemas.microsoft.com/office/drawing/2014/main" id="{9CAC82D4-6D5D-4177-016D-5AC435A053D4}"/>
                </a:ext>
              </a:extLst>
            </p:cNvPr>
            <p:cNvSpPr/>
            <p:nvPr/>
          </p:nvSpPr>
          <p:spPr bwMode="auto">
            <a:xfrm rot="19955023">
              <a:off x="1527235" y="4486749"/>
              <a:ext cx="305862" cy="1122800"/>
            </a:xfrm>
            <a:custGeom>
              <a:avLst/>
              <a:gdLst>
                <a:gd name="connsiteX0" fmla="*/ 1645920 w 1645920"/>
                <a:gd name="connsiteY0" fmla="*/ 533400 h 655484"/>
                <a:gd name="connsiteX1" fmla="*/ 845820 w 1645920"/>
                <a:gd name="connsiteY1" fmla="*/ 655320 h 655484"/>
                <a:gd name="connsiteX2" fmla="*/ 198120 w 1645920"/>
                <a:gd name="connsiteY2" fmla="*/ 510540 h 655484"/>
                <a:gd name="connsiteX3" fmla="*/ 0 w 1645920"/>
                <a:gd name="connsiteY3" fmla="*/ 0 h 655484"/>
                <a:gd name="connsiteX0" fmla="*/ 2433590 w 2433591"/>
                <a:gd name="connsiteY0" fmla="*/ 273906 h 665966"/>
                <a:gd name="connsiteX1" fmla="*/ 845820 w 2433591"/>
                <a:gd name="connsiteY1" fmla="*/ 655320 h 665966"/>
                <a:gd name="connsiteX2" fmla="*/ 198120 w 2433591"/>
                <a:gd name="connsiteY2" fmla="*/ 510540 h 665966"/>
                <a:gd name="connsiteX3" fmla="*/ 0 w 2433591"/>
                <a:gd name="connsiteY3" fmla="*/ 0 h 665966"/>
                <a:gd name="connsiteX0" fmla="*/ 2433590 w 2433591"/>
                <a:gd name="connsiteY0" fmla="*/ 273906 h 667141"/>
                <a:gd name="connsiteX1" fmla="*/ 1326344 w 2433591"/>
                <a:gd name="connsiteY1" fmla="*/ 656609 h 667141"/>
                <a:gd name="connsiteX2" fmla="*/ 198120 w 2433591"/>
                <a:gd name="connsiteY2" fmla="*/ 510540 h 667141"/>
                <a:gd name="connsiteX3" fmla="*/ 0 w 2433591"/>
                <a:gd name="connsiteY3" fmla="*/ 0 h 667141"/>
                <a:gd name="connsiteX0" fmla="*/ 2580263 w 2580264"/>
                <a:gd name="connsiteY0" fmla="*/ 273906 h 663032"/>
                <a:gd name="connsiteX1" fmla="*/ 1473017 w 2580264"/>
                <a:gd name="connsiteY1" fmla="*/ 656609 h 663032"/>
                <a:gd name="connsiteX2" fmla="*/ 40002 w 2580264"/>
                <a:gd name="connsiteY2" fmla="*/ 476274 h 663032"/>
                <a:gd name="connsiteX3" fmla="*/ 146673 w 2580264"/>
                <a:gd name="connsiteY3" fmla="*/ 0 h 663032"/>
                <a:gd name="connsiteX0" fmla="*/ 2566483 w 2566484"/>
                <a:gd name="connsiteY0" fmla="*/ 267749 h 656875"/>
                <a:gd name="connsiteX1" fmla="*/ 1459237 w 2566484"/>
                <a:gd name="connsiteY1" fmla="*/ 650452 h 656875"/>
                <a:gd name="connsiteX2" fmla="*/ 26222 w 2566484"/>
                <a:gd name="connsiteY2" fmla="*/ 470117 h 656875"/>
                <a:gd name="connsiteX3" fmla="*/ 328381 w 2566484"/>
                <a:gd name="connsiteY3" fmla="*/ 0 h 656875"/>
                <a:gd name="connsiteX0" fmla="*/ 2533677 w 2533676"/>
                <a:gd name="connsiteY0" fmla="*/ 211326 h 659787"/>
                <a:gd name="connsiteX1" fmla="*/ 1459237 w 2533676"/>
                <a:gd name="connsiteY1" fmla="*/ 650452 h 659787"/>
                <a:gd name="connsiteX2" fmla="*/ 26222 w 2533676"/>
                <a:gd name="connsiteY2" fmla="*/ 470117 h 659787"/>
                <a:gd name="connsiteX3" fmla="*/ 328381 w 2533676"/>
                <a:gd name="connsiteY3" fmla="*/ 0 h 659787"/>
                <a:gd name="connsiteX0" fmla="*/ 2533677 w 2533676"/>
                <a:gd name="connsiteY0" fmla="*/ 211326 h 659787"/>
                <a:gd name="connsiteX1" fmla="*/ 1459237 w 2533676"/>
                <a:gd name="connsiteY1" fmla="*/ 650452 h 659787"/>
                <a:gd name="connsiteX2" fmla="*/ 26222 w 2533676"/>
                <a:gd name="connsiteY2" fmla="*/ 470117 h 659787"/>
                <a:gd name="connsiteX3" fmla="*/ 328381 w 2533676"/>
                <a:gd name="connsiteY3" fmla="*/ 0 h 659787"/>
                <a:gd name="connsiteX0" fmla="*/ 2529075 w 2529074"/>
                <a:gd name="connsiteY0" fmla="*/ 271561 h 720022"/>
                <a:gd name="connsiteX1" fmla="*/ 1454635 w 2529074"/>
                <a:gd name="connsiteY1" fmla="*/ 710687 h 720022"/>
                <a:gd name="connsiteX2" fmla="*/ 21620 w 2529074"/>
                <a:gd name="connsiteY2" fmla="*/ 530352 h 720022"/>
                <a:gd name="connsiteX3" fmla="*/ 444679 w 2529074"/>
                <a:gd name="connsiteY3" fmla="*/ 0 h 720022"/>
                <a:gd name="connsiteX0" fmla="*/ 2537150 w 2537149"/>
                <a:gd name="connsiteY0" fmla="*/ 271561 h 720022"/>
                <a:gd name="connsiteX1" fmla="*/ 1462710 w 2537149"/>
                <a:gd name="connsiteY1" fmla="*/ 710687 h 720022"/>
                <a:gd name="connsiteX2" fmla="*/ 29695 w 2537149"/>
                <a:gd name="connsiteY2" fmla="*/ 530352 h 720022"/>
                <a:gd name="connsiteX3" fmla="*/ 452754 w 2537149"/>
                <a:gd name="connsiteY3" fmla="*/ 0 h 720022"/>
                <a:gd name="connsiteX0" fmla="*/ 1462710 w 1462709"/>
                <a:gd name="connsiteY0" fmla="*/ 710687 h 720022"/>
                <a:gd name="connsiteX1" fmla="*/ 29695 w 1462709"/>
                <a:gd name="connsiteY1" fmla="*/ 530352 h 720022"/>
                <a:gd name="connsiteX2" fmla="*/ 452754 w 1462709"/>
                <a:gd name="connsiteY2" fmla="*/ 0 h 720022"/>
                <a:gd name="connsiteX0" fmla="*/ 1279458 w 1279457"/>
                <a:gd name="connsiteY0" fmla="*/ 710687 h 718710"/>
                <a:gd name="connsiteX1" fmla="*/ 48379 w 1279457"/>
                <a:gd name="connsiteY1" fmla="*/ 504885 h 718710"/>
                <a:gd name="connsiteX2" fmla="*/ 269502 w 1279457"/>
                <a:gd name="connsiteY2" fmla="*/ 0 h 718710"/>
                <a:gd name="connsiteX0" fmla="*/ 652688 w 652689"/>
                <a:gd name="connsiteY0" fmla="*/ 745325 h 752046"/>
                <a:gd name="connsiteX1" fmla="*/ 48379 w 652689"/>
                <a:gd name="connsiteY1" fmla="*/ 504885 h 752046"/>
                <a:gd name="connsiteX2" fmla="*/ 269502 w 652689"/>
                <a:gd name="connsiteY2" fmla="*/ 0 h 752046"/>
                <a:gd name="connsiteX0" fmla="*/ 652688 w 652689"/>
                <a:gd name="connsiteY0" fmla="*/ 745325 h 745325"/>
                <a:gd name="connsiteX1" fmla="*/ 48379 w 652689"/>
                <a:gd name="connsiteY1" fmla="*/ 504885 h 745325"/>
                <a:gd name="connsiteX2" fmla="*/ 269502 w 652689"/>
                <a:gd name="connsiteY2" fmla="*/ 0 h 745325"/>
                <a:gd name="connsiteX0" fmla="*/ 622228 w 622229"/>
                <a:gd name="connsiteY0" fmla="*/ 745325 h 745325"/>
                <a:gd name="connsiteX1" fmla="*/ 54276 w 622229"/>
                <a:gd name="connsiteY1" fmla="*/ 399759 h 745325"/>
                <a:gd name="connsiteX2" fmla="*/ 239042 w 622229"/>
                <a:gd name="connsiteY2" fmla="*/ 0 h 745325"/>
                <a:gd name="connsiteX0" fmla="*/ 600604 w 600605"/>
                <a:gd name="connsiteY0" fmla="*/ 722582 h 722582"/>
                <a:gd name="connsiteX1" fmla="*/ 32652 w 600605"/>
                <a:gd name="connsiteY1" fmla="*/ 377016 h 722582"/>
                <a:gd name="connsiteX2" fmla="*/ 409118 w 600605"/>
                <a:gd name="connsiteY2" fmla="*/ 0 h 722582"/>
                <a:gd name="connsiteX0" fmla="*/ 605086 w 605087"/>
                <a:gd name="connsiteY0" fmla="*/ 722582 h 722582"/>
                <a:gd name="connsiteX1" fmla="*/ 37134 w 605087"/>
                <a:gd name="connsiteY1" fmla="*/ 377016 h 722582"/>
                <a:gd name="connsiteX2" fmla="*/ 413600 w 605087"/>
                <a:gd name="connsiteY2" fmla="*/ 0 h 722582"/>
                <a:gd name="connsiteX0" fmla="*/ 692425 w 692426"/>
                <a:gd name="connsiteY0" fmla="*/ 722582 h 722582"/>
                <a:gd name="connsiteX1" fmla="*/ 30303 w 692426"/>
                <a:gd name="connsiteY1" fmla="*/ 407325 h 722582"/>
                <a:gd name="connsiteX2" fmla="*/ 500939 w 692426"/>
                <a:gd name="connsiteY2" fmla="*/ 0 h 722582"/>
                <a:gd name="connsiteX0" fmla="*/ 692425 w 692426"/>
                <a:gd name="connsiteY0" fmla="*/ 722582 h 722582"/>
                <a:gd name="connsiteX1" fmla="*/ 30303 w 692426"/>
                <a:gd name="connsiteY1" fmla="*/ 407325 h 722582"/>
                <a:gd name="connsiteX2" fmla="*/ 500939 w 692426"/>
                <a:gd name="connsiteY2" fmla="*/ 0 h 722582"/>
                <a:gd name="connsiteX0" fmla="*/ 692425 w 692426"/>
                <a:gd name="connsiteY0" fmla="*/ 722582 h 722582"/>
                <a:gd name="connsiteX1" fmla="*/ 30303 w 692426"/>
                <a:gd name="connsiteY1" fmla="*/ 407325 h 722582"/>
                <a:gd name="connsiteX2" fmla="*/ 500939 w 692426"/>
                <a:gd name="connsiteY2" fmla="*/ 0 h 722582"/>
              </a:gdLst>
              <a:ahLst/>
              <a:cxnLst>
                <a:cxn ang="0">
                  <a:pos x="connsiteX0" y="connsiteY0"/>
                </a:cxn>
                <a:cxn ang="0">
                  <a:pos x="connsiteX1" y="connsiteY1"/>
                </a:cxn>
                <a:cxn ang="0">
                  <a:pos x="connsiteX2" y="connsiteY2"/>
                </a:cxn>
              </a:cxnLst>
              <a:rect l="l" t="t" r="r" b="b"/>
              <a:pathLst>
                <a:path w="692426" h="722582">
                  <a:moveTo>
                    <a:pt x="692425" y="722582"/>
                  </a:moveTo>
                  <a:cubicBezTo>
                    <a:pt x="190663" y="598668"/>
                    <a:pt x="171273" y="516545"/>
                    <a:pt x="30303" y="407325"/>
                  </a:cubicBezTo>
                  <a:cubicBezTo>
                    <a:pt x="-110667" y="298105"/>
                    <a:pt x="273319" y="125763"/>
                    <a:pt x="500939" y="0"/>
                  </a:cubicBezTo>
                </a:path>
              </a:pathLst>
            </a:custGeom>
            <a:noFill/>
            <a:ln w="38100" cap="flat" cmpd="sng" algn="ctr">
              <a:solidFill>
                <a:srgbClr val="FF0000"/>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endParaRPr>
            </a:p>
          </p:txBody>
        </p:sp>
        <p:sp>
          <p:nvSpPr>
            <p:cNvPr id="29" name="TextBox 28">
              <a:extLst>
                <a:ext uri="{FF2B5EF4-FFF2-40B4-BE49-F238E27FC236}">
                  <a16:creationId xmlns:a16="http://schemas.microsoft.com/office/drawing/2014/main" id="{03EE941E-9353-23E1-9B85-ABD03B209CDD}"/>
                </a:ext>
              </a:extLst>
            </p:cNvPr>
            <p:cNvSpPr txBox="1"/>
            <p:nvPr/>
          </p:nvSpPr>
          <p:spPr>
            <a:xfrm flipH="1">
              <a:off x="1591680" y="4946577"/>
              <a:ext cx="539751" cy="369332"/>
            </a:xfrm>
            <a:prstGeom prst="rect">
              <a:avLst/>
            </a:prstGeom>
            <a:noFill/>
          </p:spPr>
          <p:txBody>
            <a:bodyPr wrap="square" rtlCol="0">
              <a:spAutoFit/>
            </a:bodyPr>
            <a:lstStyle/>
            <a:p>
              <a:pPr algn="ctr"/>
              <a:r>
                <a:rPr lang="en-US" b="1" dirty="0">
                  <a:solidFill>
                    <a:srgbClr val="FF0000"/>
                  </a:solidFill>
                </a:rPr>
                <a:t>e-</a:t>
              </a:r>
            </a:p>
          </p:txBody>
        </p:sp>
      </p:grpSp>
      <p:grpSp>
        <p:nvGrpSpPr>
          <p:cNvPr id="21" name="Group 20">
            <a:extLst>
              <a:ext uri="{FF2B5EF4-FFF2-40B4-BE49-F238E27FC236}">
                <a16:creationId xmlns:a16="http://schemas.microsoft.com/office/drawing/2014/main" id="{2EB938B3-8EBB-9E3C-312B-325EE994FAC8}"/>
              </a:ext>
            </a:extLst>
          </p:cNvPr>
          <p:cNvGrpSpPr/>
          <p:nvPr/>
        </p:nvGrpSpPr>
        <p:grpSpPr>
          <a:xfrm>
            <a:off x="4836415" y="3427524"/>
            <a:ext cx="937260" cy="1547248"/>
            <a:chOff x="588169" y="3451278"/>
            <a:chExt cx="937260" cy="1547248"/>
          </a:xfrm>
        </p:grpSpPr>
        <p:grpSp>
          <p:nvGrpSpPr>
            <p:cNvPr id="22" name="Group 21">
              <a:extLst>
                <a:ext uri="{FF2B5EF4-FFF2-40B4-BE49-F238E27FC236}">
                  <a16:creationId xmlns:a16="http://schemas.microsoft.com/office/drawing/2014/main" id="{A330BCD9-F52F-FB4C-6670-D9B36830C5B3}"/>
                </a:ext>
              </a:extLst>
            </p:cNvPr>
            <p:cNvGrpSpPr/>
            <p:nvPr/>
          </p:nvGrpSpPr>
          <p:grpSpPr>
            <a:xfrm>
              <a:off x="849215" y="4490599"/>
              <a:ext cx="501953" cy="507927"/>
              <a:chOff x="849215" y="4490599"/>
              <a:chExt cx="501953" cy="507927"/>
            </a:xfrm>
          </p:grpSpPr>
          <p:sp>
            <p:nvSpPr>
              <p:cNvPr id="24" name="TextBox 23">
                <a:extLst>
                  <a:ext uri="{FF2B5EF4-FFF2-40B4-BE49-F238E27FC236}">
                    <a16:creationId xmlns:a16="http://schemas.microsoft.com/office/drawing/2014/main" id="{FF5658EE-DC4B-6B04-843E-A8D9C9DF00FE}"/>
                  </a:ext>
                </a:extLst>
              </p:cNvPr>
              <p:cNvSpPr txBox="1"/>
              <p:nvPr/>
            </p:nvSpPr>
            <p:spPr>
              <a:xfrm>
                <a:off x="947308" y="4490599"/>
                <a:ext cx="403860" cy="369332"/>
              </a:xfrm>
              <a:prstGeom prst="rect">
                <a:avLst/>
              </a:prstGeom>
              <a:noFill/>
            </p:spPr>
            <p:txBody>
              <a:bodyPr wrap="square" rtlCol="0">
                <a:spAutoFit/>
              </a:bodyPr>
              <a:lstStyle/>
              <a:p>
                <a:pPr algn="ctr"/>
                <a:r>
                  <a:rPr lang="en-US" b="1" dirty="0">
                    <a:solidFill>
                      <a:srgbClr val="00B0F0"/>
                    </a:solidFill>
                  </a:rPr>
                  <a:t>+</a:t>
                </a:r>
              </a:p>
            </p:txBody>
          </p:sp>
          <p:sp>
            <p:nvSpPr>
              <p:cNvPr id="25" name="TextBox 24">
                <a:extLst>
                  <a:ext uri="{FF2B5EF4-FFF2-40B4-BE49-F238E27FC236}">
                    <a16:creationId xmlns:a16="http://schemas.microsoft.com/office/drawing/2014/main" id="{8A60FB8D-9F21-3346-97EC-97B95DAE5826}"/>
                  </a:ext>
                </a:extLst>
              </p:cNvPr>
              <p:cNvSpPr txBox="1"/>
              <p:nvPr/>
            </p:nvSpPr>
            <p:spPr>
              <a:xfrm>
                <a:off x="849215" y="4629194"/>
                <a:ext cx="403860" cy="369332"/>
              </a:xfrm>
              <a:prstGeom prst="rect">
                <a:avLst/>
              </a:prstGeom>
              <a:noFill/>
            </p:spPr>
            <p:txBody>
              <a:bodyPr wrap="square" rtlCol="0">
                <a:spAutoFit/>
              </a:bodyPr>
              <a:lstStyle/>
              <a:p>
                <a:pPr algn="ctr"/>
                <a:r>
                  <a:rPr lang="en-US" b="1" dirty="0">
                    <a:solidFill>
                      <a:srgbClr val="00B0F0"/>
                    </a:solidFill>
                  </a:rPr>
                  <a:t>+</a:t>
                </a:r>
              </a:p>
            </p:txBody>
          </p:sp>
        </p:grpSp>
        <p:sp>
          <p:nvSpPr>
            <p:cNvPr id="23" name="TextBox 22">
              <a:extLst>
                <a:ext uri="{FF2B5EF4-FFF2-40B4-BE49-F238E27FC236}">
                  <a16:creationId xmlns:a16="http://schemas.microsoft.com/office/drawing/2014/main" id="{5ED1DFB3-2B14-841D-45B0-CAFB6ECEE4FF}"/>
                </a:ext>
              </a:extLst>
            </p:cNvPr>
            <p:cNvSpPr txBox="1"/>
            <p:nvPr/>
          </p:nvSpPr>
          <p:spPr>
            <a:xfrm>
              <a:off x="588169" y="3451278"/>
              <a:ext cx="937260" cy="338554"/>
            </a:xfrm>
            <a:prstGeom prst="rect">
              <a:avLst/>
            </a:prstGeom>
            <a:noFill/>
          </p:spPr>
          <p:txBody>
            <a:bodyPr wrap="square" rtlCol="0">
              <a:spAutoFit/>
            </a:bodyPr>
            <a:lstStyle/>
            <a:p>
              <a:pPr algn="ctr"/>
              <a:r>
                <a:rPr lang="en-US" sz="1600" b="1" dirty="0">
                  <a:solidFill>
                    <a:srgbClr val="FF0000"/>
                  </a:solidFill>
                </a:rPr>
                <a:t>Open</a:t>
              </a:r>
            </a:p>
          </p:txBody>
        </p:sp>
      </p:grpSp>
    </p:spTree>
    <p:extLst>
      <p:ext uri="{BB962C8B-B14F-4D97-AF65-F5344CB8AC3E}">
        <p14:creationId xmlns:p14="http://schemas.microsoft.com/office/powerpoint/2010/main" val="209218964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E4A725-F772-11C1-1597-B83931D3C7BB}"/>
              </a:ext>
            </a:extLst>
          </p:cNvPr>
          <p:cNvSpPr>
            <a:spLocks noGrp="1"/>
          </p:cNvSpPr>
          <p:nvPr>
            <p:ph type="title"/>
          </p:nvPr>
        </p:nvSpPr>
        <p:spPr/>
        <p:txBody>
          <a:bodyPr/>
          <a:lstStyle/>
          <a:p>
            <a:r>
              <a:rPr lang="en-US" sz="4000" dirty="0"/>
              <a:t>Device-Level </a:t>
            </a:r>
            <a:r>
              <a:rPr lang="en-US" sz="4000" dirty="0" err="1"/>
              <a:t>ColumnDisturb</a:t>
            </a:r>
            <a:r>
              <a:rPr lang="en-US" sz="4000" dirty="0"/>
              <a:t> Mechanism</a:t>
            </a:r>
          </a:p>
        </p:txBody>
      </p:sp>
      <p:sp>
        <p:nvSpPr>
          <p:cNvPr id="3" name="Content Placeholder 2">
            <a:extLst>
              <a:ext uri="{FF2B5EF4-FFF2-40B4-BE49-F238E27FC236}">
                <a16:creationId xmlns:a16="http://schemas.microsoft.com/office/drawing/2014/main" id="{535B0CC9-910A-3CCC-55A7-7E08FE4E72F4}"/>
              </a:ext>
            </a:extLst>
          </p:cNvPr>
          <p:cNvSpPr>
            <a:spLocks noGrp="1"/>
          </p:cNvSpPr>
          <p:nvPr>
            <p:ph idx="1"/>
          </p:nvPr>
        </p:nvSpPr>
        <p:spPr/>
        <p:txBody>
          <a:bodyPr/>
          <a:lstStyle/>
          <a:p>
            <a:endParaRPr lang="en-US" dirty="0"/>
          </a:p>
          <a:p>
            <a:r>
              <a:rPr lang="en-US" dirty="0" err="1"/>
              <a:t>ColumnDisturb</a:t>
            </a:r>
            <a:r>
              <a:rPr lang="en-US" dirty="0"/>
              <a:t> happens due to columns are perturbed and then driven. There is a direct contact between the cell and the column </a:t>
            </a:r>
            <a:br>
              <a:rPr lang="en-US" dirty="0"/>
            </a:br>
            <a:endParaRPr lang="en-US" dirty="0"/>
          </a:p>
          <a:p>
            <a:r>
              <a:rPr lang="en-US" dirty="0"/>
              <a:t>This contact spans and affects thousands of rows</a:t>
            </a:r>
          </a:p>
          <a:p>
            <a:endParaRPr lang="en-US" dirty="0"/>
          </a:p>
          <a:p>
            <a:r>
              <a:rPr lang="en-US" dirty="0"/>
              <a:t>We have preliminary hypotheses on what might be happening</a:t>
            </a:r>
          </a:p>
          <a:p>
            <a:pPr lvl="2"/>
            <a:r>
              <a:rPr lang="en-US" i="1" dirty="0"/>
              <a:t>“</a:t>
            </a:r>
            <a:r>
              <a:rPr lang="en-US" i="1" dirty="0" err="1"/>
              <a:t>ColumnDisturb</a:t>
            </a:r>
            <a:r>
              <a:rPr lang="en-US" i="1" dirty="0"/>
              <a:t> exacerbates subthreshold leakage of the access transistor [112] and/or the dielectric leakage between the capacitor and the </a:t>
            </a:r>
            <a:r>
              <a:rPr lang="en-US" i="1" dirty="0" err="1"/>
              <a:t>bitline</a:t>
            </a:r>
            <a:r>
              <a:rPr lang="en-US" i="1" dirty="0"/>
              <a:t> [2].”</a:t>
            </a:r>
          </a:p>
        </p:txBody>
      </p:sp>
      <p:sp>
        <p:nvSpPr>
          <p:cNvPr id="4" name="Rectangle 274">
            <a:extLst>
              <a:ext uri="{FF2B5EF4-FFF2-40B4-BE49-F238E27FC236}">
                <a16:creationId xmlns:a16="http://schemas.microsoft.com/office/drawing/2014/main" id="{1F97EEBF-3421-1505-D5FC-F53A5B9C0BE4}"/>
              </a:ext>
            </a:extLst>
          </p:cNvPr>
          <p:cNvSpPr/>
          <p:nvPr/>
        </p:nvSpPr>
        <p:spPr>
          <a:xfrm>
            <a:off x="133815" y="4981433"/>
            <a:ext cx="8876368" cy="1374283"/>
          </a:xfrm>
          <a:prstGeom prst="rect">
            <a:avLst/>
          </a:prstGeom>
          <a:solidFill>
            <a:schemeClr val="accent3">
              <a:lumMod val="20000"/>
              <a:lumOff val="80000"/>
            </a:schemeClr>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accent3"/>
                </a:solidFill>
                <a:latin typeface="+mj-lt"/>
              </a:rPr>
              <a:t>We need device-level studies </a:t>
            </a:r>
          </a:p>
          <a:p>
            <a:pPr algn="ctr"/>
            <a:r>
              <a:rPr lang="en-US" sz="2400" b="1" dirty="0">
                <a:solidFill>
                  <a:schemeClr val="accent3"/>
                </a:solidFill>
                <a:latin typeface="+mj-lt"/>
              </a:rPr>
              <a:t>to fundamentally understand </a:t>
            </a:r>
            <a:r>
              <a:rPr lang="en-US" sz="2400" b="1" dirty="0" err="1">
                <a:solidFill>
                  <a:schemeClr val="accent3"/>
                </a:solidFill>
                <a:latin typeface="+mj-lt"/>
              </a:rPr>
              <a:t>ColumnDisturb</a:t>
            </a:r>
            <a:r>
              <a:rPr lang="en-US" sz="2400" b="1" dirty="0">
                <a:solidFill>
                  <a:schemeClr val="accent3"/>
                </a:solidFill>
                <a:latin typeface="+mj-lt"/>
              </a:rPr>
              <a:t>, and</a:t>
            </a:r>
            <a:br>
              <a:rPr lang="en-US" sz="2400" b="1" dirty="0">
                <a:solidFill>
                  <a:schemeClr val="accent3"/>
                </a:solidFill>
                <a:latin typeface="+mj-lt"/>
              </a:rPr>
            </a:br>
            <a:r>
              <a:rPr lang="en-US" sz="2400" b="1" dirty="0">
                <a:solidFill>
                  <a:schemeClr val="accent3"/>
                </a:solidFill>
                <a:latin typeface="+mj-lt"/>
              </a:rPr>
              <a:t>our study can inspire such future works and be a good starting point</a:t>
            </a:r>
          </a:p>
        </p:txBody>
      </p:sp>
    </p:spTree>
    <p:extLst>
      <p:ext uri="{BB962C8B-B14F-4D97-AF65-F5344CB8AC3E}">
        <p14:creationId xmlns:p14="http://schemas.microsoft.com/office/powerpoint/2010/main" val="3118823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AE71B6-112D-AF82-4E60-54A6FE9186D5}"/>
              </a:ext>
            </a:extLst>
          </p:cNvPr>
          <p:cNvSpPr>
            <a:spLocks noGrp="1"/>
          </p:cNvSpPr>
          <p:nvPr>
            <p:ph type="title"/>
          </p:nvPr>
        </p:nvSpPr>
        <p:spPr/>
        <p:txBody>
          <a:bodyPr/>
          <a:lstStyle/>
          <a:p>
            <a:r>
              <a:rPr lang="en-US" dirty="0"/>
              <a:t>Access Pattern Difference</a:t>
            </a:r>
          </a:p>
        </p:txBody>
      </p:sp>
      <p:sp>
        <p:nvSpPr>
          <p:cNvPr id="3" name="Content Placeholder 2">
            <a:extLst>
              <a:ext uri="{FF2B5EF4-FFF2-40B4-BE49-F238E27FC236}">
                <a16:creationId xmlns:a16="http://schemas.microsoft.com/office/drawing/2014/main" id="{BAFA25A7-748F-FA64-A048-29ECF40BF6B5}"/>
              </a:ext>
            </a:extLst>
          </p:cNvPr>
          <p:cNvSpPr>
            <a:spLocks noGrp="1"/>
          </p:cNvSpPr>
          <p:nvPr>
            <p:ph idx="1"/>
          </p:nvPr>
        </p:nvSpPr>
        <p:spPr/>
        <p:txBody>
          <a:bodyPr/>
          <a:lstStyle/>
          <a:p>
            <a:r>
              <a:rPr lang="en-US" dirty="0"/>
              <a:t>For </a:t>
            </a:r>
            <a:r>
              <a:rPr lang="en-US" b="1" dirty="0" err="1">
                <a:solidFill>
                  <a:schemeClr val="accent5"/>
                </a:solidFill>
              </a:rPr>
              <a:t>RowHammer</a:t>
            </a:r>
            <a:r>
              <a:rPr lang="en-US" b="1" dirty="0">
                <a:solidFill>
                  <a:schemeClr val="accent5"/>
                </a:solidFill>
              </a:rPr>
              <a:t> and </a:t>
            </a:r>
            <a:r>
              <a:rPr lang="en-US" b="1" dirty="0" err="1">
                <a:solidFill>
                  <a:schemeClr val="accent5"/>
                </a:solidFill>
              </a:rPr>
              <a:t>RowPress</a:t>
            </a:r>
            <a:r>
              <a:rPr lang="en-US" dirty="0"/>
              <a:t>, </a:t>
            </a:r>
          </a:p>
          <a:p>
            <a:pPr lvl="2"/>
            <a:r>
              <a:rPr lang="en-US" dirty="0"/>
              <a:t>one must need to hammer/press </a:t>
            </a:r>
            <a:br>
              <a:rPr lang="en-US" dirty="0"/>
            </a:br>
            <a:r>
              <a:rPr lang="en-US" b="1" dirty="0">
                <a:solidFill>
                  <a:schemeClr val="accent5"/>
                </a:solidFill>
              </a:rPr>
              <a:t>the same aggressor row(s) </a:t>
            </a:r>
            <a:r>
              <a:rPr lang="en-US" dirty="0"/>
              <a:t>to observe bitflips.</a:t>
            </a:r>
          </a:p>
          <a:p>
            <a:endParaRPr lang="en-US" dirty="0"/>
          </a:p>
          <a:p>
            <a:r>
              <a:rPr lang="en-US" dirty="0"/>
              <a:t>However, </a:t>
            </a:r>
            <a:r>
              <a:rPr lang="en-US" b="1" dirty="0">
                <a:solidFill>
                  <a:schemeClr val="accent5"/>
                </a:solidFill>
              </a:rPr>
              <a:t>for </a:t>
            </a:r>
            <a:r>
              <a:rPr lang="en-US" b="1" dirty="0" err="1">
                <a:solidFill>
                  <a:schemeClr val="accent5"/>
                </a:solidFill>
              </a:rPr>
              <a:t>ColumnDisturb</a:t>
            </a:r>
            <a:r>
              <a:rPr lang="en-US" b="1" dirty="0">
                <a:solidFill>
                  <a:schemeClr val="accent5"/>
                </a:solidFill>
              </a:rPr>
              <a:t>, </a:t>
            </a:r>
          </a:p>
          <a:p>
            <a:pPr lvl="2"/>
            <a:r>
              <a:rPr lang="en-US" dirty="0"/>
              <a:t>one can </a:t>
            </a:r>
            <a:r>
              <a:rPr lang="en-US" b="1" dirty="0">
                <a:solidFill>
                  <a:schemeClr val="accent5"/>
                </a:solidFill>
              </a:rPr>
              <a:t>distribute the number of activations </a:t>
            </a:r>
            <a:r>
              <a:rPr lang="en-US" dirty="0"/>
              <a:t>across many rows</a:t>
            </a:r>
          </a:p>
          <a:p>
            <a:pPr lvl="2"/>
            <a:r>
              <a:rPr lang="en-US" dirty="0"/>
              <a:t>As long as </a:t>
            </a:r>
            <a:r>
              <a:rPr lang="en-US" b="1" dirty="0">
                <a:solidFill>
                  <a:schemeClr val="accent5"/>
                </a:solidFill>
              </a:rPr>
              <a:t>the activated rows perturbs the same set of columns</a:t>
            </a:r>
            <a:r>
              <a:rPr lang="en-US" dirty="0"/>
              <a:t>, </a:t>
            </a:r>
            <a:br>
              <a:rPr lang="en-US" dirty="0"/>
            </a:br>
            <a:r>
              <a:rPr lang="en-US" b="1" dirty="0">
                <a:solidFill>
                  <a:schemeClr val="accent5"/>
                </a:solidFill>
              </a:rPr>
              <a:t>it does not matter </a:t>
            </a:r>
            <a:r>
              <a:rPr lang="en-US" dirty="0"/>
              <a:t>whether </a:t>
            </a:r>
            <a:br>
              <a:rPr lang="en-US" dirty="0"/>
            </a:br>
            <a:r>
              <a:rPr lang="en-US" b="1" dirty="0">
                <a:solidFill>
                  <a:schemeClr val="accent5"/>
                </a:solidFill>
              </a:rPr>
              <a:t>one aggressor row or thousands of aggressor rows are used</a:t>
            </a:r>
          </a:p>
          <a:p>
            <a:endParaRPr lang="en-US" b="1" dirty="0">
              <a:solidFill>
                <a:schemeClr val="accent5"/>
              </a:solidFill>
            </a:endParaRPr>
          </a:p>
          <a:p>
            <a:r>
              <a:rPr lang="en-US" dirty="0"/>
              <a:t>For example (assume one cell requires 3K activations for a bitflip)</a:t>
            </a:r>
          </a:p>
          <a:p>
            <a:pPr lvl="2"/>
            <a:r>
              <a:rPr lang="en-US" b="1" dirty="0">
                <a:solidFill>
                  <a:schemeClr val="accent5"/>
                </a:solidFill>
              </a:rPr>
              <a:t>Activating a single row 3K times = activating 1K rows 3 times</a:t>
            </a:r>
          </a:p>
          <a:p>
            <a:pPr lvl="2"/>
            <a:r>
              <a:rPr lang="en-US" b="1" dirty="0">
                <a:solidFill>
                  <a:schemeClr val="accent5"/>
                </a:solidFill>
              </a:rPr>
              <a:t>It is not easy to </a:t>
            </a:r>
            <a:r>
              <a:rPr lang="en-US" b="1" i="1" dirty="0">
                <a:solidFill>
                  <a:schemeClr val="accent5"/>
                </a:solidFill>
              </a:rPr>
              <a:t>detect and refresh cells</a:t>
            </a:r>
            <a:endParaRPr lang="en-US" b="1" dirty="0">
              <a:solidFill>
                <a:schemeClr val="accent5"/>
              </a:solidFill>
            </a:endParaRPr>
          </a:p>
          <a:p>
            <a:endParaRPr lang="en-US" dirty="0"/>
          </a:p>
        </p:txBody>
      </p:sp>
    </p:spTree>
    <p:extLst>
      <p:ext uri="{BB962C8B-B14F-4D97-AF65-F5344CB8AC3E}">
        <p14:creationId xmlns:p14="http://schemas.microsoft.com/office/powerpoint/2010/main" val="1856533434"/>
      </p:ext>
    </p:extLst>
  </p:cSld>
  <p:clrMapOvr>
    <a:masterClrMapping/>
  </p:clrMapOvr>
</p:sld>
</file>

<file path=ppt/theme/theme1.xml><?xml version="1.0" encoding="utf-8"?>
<a:theme xmlns:a="http://schemas.openxmlformats.org/drawingml/2006/main" name="Office Theme">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Custom 1">
      <a:majorFont>
        <a:latin typeface="Aptos Display"/>
        <a:ea typeface=""/>
        <a:cs typeface=""/>
      </a:majorFont>
      <a:minorFont>
        <a:latin typeface="Aptos Display"/>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w="19050">
          <a:solidFill>
            <a:schemeClr val="tx1">
              <a:lumMod val="75000"/>
              <a:lumOff val="25000"/>
            </a:schemeClr>
          </a:solidFill>
        </a:ln>
      </a:spPr>
      <a:bodyPr rtlCol="0" anchor="ctr"/>
      <a:lstStyle>
        <a:defPPr algn="ctr">
          <a:defRPr sz="2000" dirty="0" smtClean="0">
            <a:solidFill>
              <a:schemeClr val="tx1">
                <a:lumMod val="75000"/>
                <a:lumOff val="25000"/>
              </a:schemeClr>
            </a:solidFill>
            <a:latin typeface="+mj-lt"/>
            <a:ea typeface="Cambria" panose="02040503050406030204" pitchFamily="18" charset="0"/>
            <a:cs typeface="Cascadia Mono" panose="020B0609020000020004" pitchFamily="49" charset="0"/>
          </a:defRPr>
        </a:defPPr>
      </a:lstStyle>
      <a:style>
        <a:lnRef idx="2">
          <a:schemeClr val="accent1">
            <a:shade val="15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Belge" ma:contentTypeID="0x0101005AEE43C18193D746A58381678047E0AA" ma:contentTypeVersion="10" ma:contentTypeDescription="Yeni belge oluşturun." ma:contentTypeScope="" ma:versionID="aee96e1fe2c1200e1d23e65152c87909">
  <xsd:schema xmlns:xsd="http://www.w3.org/2001/XMLSchema" xmlns:xs="http://www.w3.org/2001/XMLSchema" xmlns:p="http://schemas.microsoft.com/office/2006/metadata/properties" xmlns:ns3="d5c48231-85e2-4662-81b9-2c430d8af21a" targetNamespace="http://schemas.microsoft.com/office/2006/metadata/properties" ma:root="true" ma:fieldsID="62e6105e9dedd85b72bd5ff2448439a1" ns3:_="">
    <xsd:import namespace="d5c48231-85e2-4662-81b9-2c430d8af21a"/>
    <xsd:element name="properties">
      <xsd:complexType>
        <xsd:sequence>
          <xsd:element name="documentManagement">
            <xsd:complexType>
              <xsd:all>
                <xsd:element ref="ns3:MediaServiceMetadata" minOccurs="0"/>
                <xsd:element ref="ns3:MediaServiceFastMetadata" minOccurs="0"/>
                <xsd:element ref="ns3:MediaServiceObjectDetectorVersions" minOccurs="0"/>
                <xsd:element ref="ns3:MediaServiceDateTaken" minOccurs="0"/>
                <xsd:element ref="ns3:MediaServiceSystemTags" minOccurs="0"/>
                <xsd:element ref="ns3:MediaServiceLocation" minOccurs="0"/>
                <xsd:element ref="ns3:MediaServiceGenerationTime" minOccurs="0"/>
                <xsd:element ref="ns3:MediaServiceEventHashCode" minOccurs="0"/>
                <xsd:element ref="ns3:MediaServiceSearchProperties"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c48231-85e2-4662-81b9-2c430d8af21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SystemTags" ma:index="12" nillable="true" ma:displayName="MediaServiceSystemTags" ma:hidden="true" ma:internalName="MediaServiceSystemTags" ma:readOnly="true">
      <xsd:simpleType>
        <xsd:restriction base="dms:Note"/>
      </xsd:simpleType>
    </xsd:element>
    <xsd:element name="MediaServiceLocation" ma:index="13" nillable="true" ma:displayName="Location" ma:indexed="true" ma:internalName="MediaServiceLocatio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SearchProperties" ma:index="16" nillable="true" ma:displayName="MediaServiceSearchProperties" ma:hidden="true" ma:internalName="MediaServiceSearchProperties" ma:readOnly="true">
      <xsd:simpleType>
        <xsd:restriction base="dms:Note"/>
      </xsd:simpleType>
    </xsd:element>
    <xsd:element name="_activity" ma:index="17" nillable="true" ma:displayName="_activity" ma:hidden="true" ma:internalName="_activity">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çerik Türü"/>
        <xsd:element ref="dc:title" minOccurs="0" maxOccurs="1" ma:index="4" ma:displayName="Başlı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d5c48231-85e2-4662-81b9-2c430d8af21a" xsi:nil="true"/>
  </documentManagement>
</p:properties>
</file>

<file path=customXml/itemProps1.xml><?xml version="1.0" encoding="utf-8"?>
<ds:datastoreItem xmlns:ds="http://schemas.openxmlformats.org/officeDocument/2006/customXml" ds:itemID="{E32AECC4-48BC-46DE-A7B6-B2DC0AD8FD29}">
  <ds:schemaRefs>
    <ds:schemaRef ds:uri="d5c48231-85e2-4662-81b9-2c430d8af21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03F4B38C-9B62-4D68-BA94-328164729EB6}">
  <ds:schemaRefs>
    <ds:schemaRef ds:uri="http://schemas.microsoft.com/sharepoint/v3/contenttype/forms"/>
  </ds:schemaRefs>
</ds:datastoreItem>
</file>

<file path=customXml/itemProps3.xml><?xml version="1.0" encoding="utf-8"?>
<ds:datastoreItem xmlns:ds="http://schemas.openxmlformats.org/officeDocument/2006/customXml" ds:itemID="{CABE88B2-4537-4FFC-86D6-98711D93821D}">
  <ds:schemaRefs>
    <ds:schemaRef ds:uri="http://purl.org/dc/elements/1.1/"/>
    <ds:schemaRef ds:uri="http://schemas.microsoft.com/office/2006/metadata/properties"/>
    <ds:schemaRef ds:uri="http://schemas.openxmlformats.org/package/2006/metadata/core-properties"/>
    <ds:schemaRef ds:uri="http://purl.org/dc/dcmitype/"/>
    <ds:schemaRef ds:uri="http://www.w3.org/XML/1998/namespace"/>
    <ds:schemaRef ds:uri="http://schemas.microsoft.com/office/2006/documentManagement/types"/>
    <ds:schemaRef ds:uri="http://purl.org/dc/terms/"/>
    <ds:schemaRef ds:uri="http://schemas.microsoft.com/office/infopath/2007/PartnerControls"/>
    <ds:schemaRef ds:uri="d5c48231-85e2-4662-81b9-2c430d8af21a"/>
  </ds:schemaRefs>
</ds:datastoreItem>
</file>

<file path=docProps/app.xml><?xml version="1.0" encoding="utf-8"?>
<Properties xmlns="http://schemas.openxmlformats.org/officeDocument/2006/extended-properties" xmlns:vt="http://schemas.openxmlformats.org/officeDocument/2006/docPropsVTypes">
  <Template/>
  <TotalTime>28341</TotalTime>
  <Words>6162</Words>
  <Application>Microsoft Macintosh PowerPoint</Application>
  <PresentationFormat>On-screen Show (4:3)</PresentationFormat>
  <Paragraphs>853</Paragraphs>
  <Slides>76</Slides>
  <Notes>61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76</vt:i4>
      </vt:variant>
    </vt:vector>
  </HeadingPairs>
  <TitlesOfParts>
    <vt:vector size="86" baseType="lpstr">
      <vt:lpstr>Aptos Display</vt:lpstr>
      <vt:lpstr>Arial</vt:lpstr>
      <vt:lpstr>Calibri</vt:lpstr>
      <vt:lpstr>Cambria</vt:lpstr>
      <vt:lpstr>Garamond</vt:lpstr>
      <vt:lpstr>Quire Sans</vt:lpstr>
      <vt:lpstr>Segoe UI</vt:lpstr>
      <vt:lpstr>Trebuchet MS</vt:lpstr>
      <vt:lpstr>Wingdings</vt:lpstr>
      <vt:lpstr>Office Theme</vt:lpstr>
      <vt:lpstr>ColumnDisturb  Understanding Column-based Read Disturbance in Real DRAM Chips and Implications for Future Systems</vt:lpstr>
      <vt:lpstr>A Typical DRAM-Based Computing System</vt:lpstr>
      <vt:lpstr>DRAM Organization</vt:lpstr>
      <vt:lpstr>Read Disturbance in DRAM (I)</vt:lpstr>
      <vt:lpstr>Read Disturbance in DRAM (I)</vt:lpstr>
      <vt:lpstr>Read Disturbance in DRAM (II)</vt:lpstr>
      <vt:lpstr>Read Disturbance in DRAM (III)</vt:lpstr>
      <vt:lpstr>Research Question</vt:lpstr>
      <vt:lpstr>PowerPoint Presentation</vt:lpstr>
      <vt:lpstr>Outline</vt:lpstr>
      <vt:lpstr>Outline</vt:lpstr>
      <vt:lpstr>What is ColumnDisturb?</vt:lpstr>
      <vt:lpstr>What is ColumnDisturb?</vt:lpstr>
      <vt:lpstr>What is ColumnDisturb?</vt:lpstr>
      <vt:lpstr>What is ColumnDisturb?</vt:lpstr>
      <vt:lpstr>Outline</vt:lpstr>
      <vt:lpstr>DDR4 DRAM Testing Infrastructure</vt:lpstr>
      <vt:lpstr>HBM2 DRAM Testing Infrastructure</vt:lpstr>
      <vt:lpstr>Laboratory for Understanding Memory</vt:lpstr>
      <vt:lpstr>Laboratory for Understanding Memory</vt:lpstr>
      <vt:lpstr>Tested DRAM Chips</vt:lpstr>
      <vt:lpstr>Testing Methodology: Sources of Interference</vt:lpstr>
      <vt:lpstr>Testing Methodology: Sources of Interference</vt:lpstr>
      <vt:lpstr>Testing Methodology: Metric &amp; Access Pattern</vt:lpstr>
      <vt:lpstr>Testing Methodology: Test Parameters</vt:lpstr>
      <vt:lpstr>Outline</vt:lpstr>
      <vt:lpstr>Key Takeaways from Major Characterization Experiments</vt:lpstr>
      <vt:lpstr>Key Takeaways from Major Characterization Experiments</vt:lpstr>
      <vt:lpstr>Minimum Time to Induce First Bitflip</vt:lpstr>
      <vt:lpstr>Minimum Time to Induce First Bitflip</vt:lpstr>
      <vt:lpstr>Minimum Time to Induce First Bitflip</vt:lpstr>
      <vt:lpstr>Key Takeaways from Major Characterization Experiments</vt:lpstr>
      <vt:lpstr>ColumnDisturb vs. RH/RP &amp; Retention</vt:lpstr>
      <vt:lpstr>Key Takeaways from Major Characterization Experiments</vt:lpstr>
      <vt:lpstr>Bitflip Direction</vt:lpstr>
      <vt:lpstr>Bitflip Direction</vt:lpstr>
      <vt:lpstr>Key Takeaways from Major Characterization Experiments</vt:lpstr>
      <vt:lpstr>Number of Rows w/ Bitflips</vt:lpstr>
      <vt:lpstr>Key Takeaways from Major Characterization Experiments</vt:lpstr>
      <vt:lpstr>Effect of Temperature </vt:lpstr>
      <vt:lpstr>Outline</vt:lpstr>
      <vt:lpstr>Implications Summary</vt:lpstr>
      <vt:lpstr>Implications for System Robustness</vt:lpstr>
      <vt:lpstr>Implications for System Robustness</vt:lpstr>
      <vt:lpstr>Retention-Aware Refresh Mechanisms</vt:lpstr>
      <vt:lpstr>Implications on Retention-Aware Refresh Mechanisms</vt:lpstr>
      <vt:lpstr>Implications on Retention-Aware Refresh Mechanisms</vt:lpstr>
      <vt:lpstr>More in the Paper</vt:lpstr>
      <vt:lpstr>Available on arXiv</vt:lpstr>
      <vt:lpstr>Outline</vt:lpstr>
      <vt:lpstr>Conclusion</vt:lpstr>
      <vt:lpstr>ColumnDisturb  Understanding Column-based Read Disturbance in Real DRAM Chips  and Implications for Future Systems</vt:lpstr>
      <vt:lpstr>ColumnDisturb  Understanding Column-based Read Disturbance in Real DRAM Chips  and Implications for Future Systems</vt:lpstr>
      <vt:lpstr>Foundational Results: Data Pattern</vt:lpstr>
      <vt:lpstr>Foundational Results: tAggOn</vt:lpstr>
      <vt:lpstr>Foundational Results: AVG(VBL)</vt:lpstr>
      <vt:lpstr>Foundational Results: CD on HBM</vt:lpstr>
      <vt:lpstr>Temperature: Fraction of Cells w/ Bitflips</vt:lpstr>
      <vt:lpstr>Temperature: Number of Rows w/ Bitflips</vt:lpstr>
      <vt:lpstr>Temperature: Number of Rows w/ Bitflips</vt:lpstr>
      <vt:lpstr>In-Depth: Aggressor Row On Time</vt:lpstr>
      <vt:lpstr>In-Depth: Access Pattern</vt:lpstr>
      <vt:lpstr>In-Depth: Data Pattern: TTIFB</vt:lpstr>
      <vt:lpstr>In-Depth: Data Pattern: # of Bitflips</vt:lpstr>
      <vt:lpstr>Aggressor Row Location in a Subarray</vt:lpstr>
      <vt:lpstr>Effectiveness of ECC</vt:lpstr>
      <vt:lpstr>Effectiveness of ECC</vt:lpstr>
      <vt:lpstr>Implications for System Robustness</vt:lpstr>
      <vt:lpstr>Number of Refresh Operations Needed</vt:lpstr>
      <vt:lpstr>Implications on Retention-Aware Refresh</vt:lpstr>
      <vt:lpstr>Device-Level Mechanisms – Physical Layout</vt:lpstr>
      <vt:lpstr>Device-Level Mechanism – RowHammer  </vt:lpstr>
      <vt:lpstr>Device-Level Mechanism – RowHammer </vt:lpstr>
      <vt:lpstr>Device-Level Mechanism – RowPress </vt:lpstr>
      <vt:lpstr>Device-Level ColumnDisturb Mechanism</vt:lpstr>
      <vt:lpstr>Access Pattern Difference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İsmail Emir Yüksel</cp:lastModifiedBy>
  <cp:revision>91</cp:revision>
  <cp:lastPrinted>2024-06-22T08:09:07Z</cp:lastPrinted>
  <dcterms:created xsi:type="dcterms:W3CDTF">2021-03-24T08:19:39Z</dcterms:created>
  <dcterms:modified xsi:type="dcterms:W3CDTF">2025-10-21T00:54:23Z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0x0101005AEE43C18193D746A58381678047E0AA</vt:lpwstr>
  </property>
</Properties>
</file>