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309" r:id="rId2"/>
    <p:sldId id="325" r:id="rId3"/>
    <p:sldId id="326" r:id="rId4"/>
    <p:sldId id="349" r:id="rId5"/>
    <p:sldId id="330" r:id="rId6"/>
    <p:sldId id="350" r:id="rId7"/>
    <p:sldId id="351" r:id="rId8"/>
    <p:sldId id="352" r:id="rId9"/>
    <p:sldId id="353" r:id="rId10"/>
    <p:sldId id="354" r:id="rId11"/>
    <p:sldId id="356" r:id="rId12"/>
    <p:sldId id="357" r:id="rId13"/>
    <p:sldId id="358" r:id="rId14"/>
    <p:sldId id="359" r:id="rId15"/>
    <p:sldId id="360" r:id="rId16"/>
    <p:sldId id="361" r:id="rId17"/>
    <p:sldId id="362" r:id="rId18"/>
    <p:sldId id="363" r:id="rId19"/>
    <p:sldId id="374" r:id="rId20"/>
    <p:sldId id="339" r:id="rId21"/>
    <p:sldId id="365" r:id="rId22"/>
    <p:sldId id="366" r:id="rId23"/>
    <p:sldId id="375" r:id="rId24"/>
    <p:sldId id="340" r:id="rId25"/>
    <p:sldId id="368" r:id="rId26"/>
    <p:sldId id="369" r:id="rId27"/>
    <p:sldId id="376" r:id="rId28"/>
    <p:sldId id="327" r:id="rId29"/>
    <p:sldId id="378" r:id="rId30"/>
    <p:sldId id="379" r:id="rId31"/>
    <p:sldId id="377" r:id="rId32"/>
    <p:sldId id="342" r:id="rId33"/>
    <p:sldId id="380" r:id="rId34"/>
    <p:sldId id="381" r:id="rId35"/>
  </p:sldIdLst>
  <p:sldSz cx="9144000" cy="6858000" type="screen4x3"/>
  <p:notesSz cx="6934200" cy="9220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E44A"/>
    <a:srgbClr val="FF3041"/>
    <a:srgbClr val="FFD86D"/>
    <a:srgbClr val="FFC408"/>
    <a:srgbClr val="FFD3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11"/>
    <p:restoredTop sz="94630" autoAdjust="0"/>
  </p:normalViewPr>
  <p:slideViewPr>
    <p:cSldViewPr snapToGrid="0" snapToObjects="1">
      <p:cViewPr varScale="1">
        <p:scale>
          <a:sx n="85" d="100"/>
          <a:sy n="85" d="100"/>
        </p:scale>
        <p:origin x="-1128" y="-112"/>
      </p:cViewPr>
      <p:guideLst>
        <p:guide orient="horz" pos="4319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handoutMaster" Target="handoutMasters/handout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813217410323709"/>
          <c:y val="0.0601851851851852"/>
          <c:w val="0.890943569553806"/>
          <c:h val="0.8224693788276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PERF!$B$1</c:f>
              <c:strCache>
                <c:ptCount val="1"/>
                <c:pt idx="0">
                  <c:v>AVATAR (1yr)</c:v>
                </c:pt>
              </c:strCache>
            </c:strRef>
          </c:tx>
          <c:invertIfNegative val="0"/>
          <c:cat>
            <c:strRef>
              <c:f>PERF!$A$2:$A$5</c:f>
              <c:strCache>
                <c:ptCount val="4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  <c:pt idx="3">
                  <c:v>64Gb</c:v>
                </c:pt>
              </c:strCache>
            </c:strRef>
          </c:cat>
          <c:val>
            <c:numRef>
              <c:f>PERF!$B$2:$B$5</c:f>
              <c:numCache>
                <c:formatCode>General</c:formatCode>
                <c:ptCount val="4"/>
                <c:pt idx="0">
                  <c:v>1.04</c:v>
                </c:pt>
                <c:pt idx="1">
                  <c:v>1.065</c:v>
                </c:pt>
                <c:pt idx="2">
                  <c:v>1.13</c:v>
                </c:pt>
                <c:pt idx="3">
                  <c:v>1.35</c:v>
                </c:pt>
              </c:numCache>
            </c:numRef>
          </c:val>
        </c:ser>
        <c:ser>
          <c:idx val="1"/>
          <c:order val="1"/>
          <c:tx>
            <c:strRef>
              <c:f>PERF!$C$1</c:f>
              <c:strCache>
                <c:ptCount val="1"/>
                <c:pt idx="0">
                  <c:v>NoRefresh</c:v>
                </c:pt>
              </c:strCache>
            </c:strRef>
          </c:tx>
          <c:invertIfNegative val="0"/>
          <c:cat>
            <c:strRef>
              <c:f>PERF!$A$2:$A$5</c:f>
              <c:strCache>
                <c:ptCount val="4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  <c:pt idx="3">
                  <c:v>64Gb</c:v>
                </c:pt>
              </c:strCache>
            </c:strRef>
          </c:cat>
          <c:val>
            <c:numRef>
              <c:f>PERF!$C$2:$C$5</c:f>
              <c:numCache>
                <c:formatCode>General</c:formatCode>
                <c:ptCount val="4"/>
                <c:pt idx="0">
                  <c:v>1.05</c:v>
                </c:pt>
                <c:pt idx="1">
                  <c:v>1.09</c:v>
                </c:pt>
                <c:pt idx="2">
                  <c:v>1.21</c:v>
                </c:pt>
                <c:pt idx="3">
                  <c:v>1.54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3246104"/>
        <c:axId val="2083262456"/>
      </c:barChart>
      <c:catAx>
        <c:axId val="20832461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2083262456"/>
        <c:crosses val="autoZero"/>
        <c:auto val="1"/>
        <c:lblAlgn val="ctr"/>
        <c:lblOffset val="100"/>
        <c:noMultiLvlLbl val="0"/>
      </c:catAx>
      <c:valAx>
        <c:axId val="2083262456"/>
        <c:scaling>
          <c:orientation val="minMax"/>
          <c:max val="1.6"/>
          <c:min val="1.0"/>
        </c:scaling>
        <c:delete val="0"/>
        <c:axPos val="l"/>
        <c:majorGridlines/>
        <c:numFmt formatCode="#,##0.00" sourceLinked="0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20832461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087469954413593"/>
          <c:y val="0.0379382719300556"/>
          <c:w val="0.694657487434324"/>
          <c:h val="0.185952901720618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803803587051618"/>
          <c:y val="0.0601851851851852"/>
          <c:w val="0.859270559930009"/>
          <c:h val="0.8224693788276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EDP!$B$1</c:f>
              <c:strCache>
                <c:ptCount val="1"/>
                <c:pt idx="0">
                  <c:v>AVATAR (1yr)</c:v>
                </c:pt>
              </c:strCache>
            </c:strRef>
          </c:tx>
          <c:invertIfNegative val="0"/>
          <c:cat>
            <c:strRef>
              <c:f>EDP!$A$2:$A$5</c:f>
              <c:strCache>
                <c:ptCount val="4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  <c:pt idx="3">
                  <c:v>64Gb</c:v>
                </c:pt>
              </c:strCache>
            </c:strRef>
          </c:cat>
          <c:val>
            <c:numRef>
              <c:f>EDP!$B$2:$B$5</c:f>
              <c:numCache>
                <c:formatCode>General</c:formatCode>
                <c:ptCount val="4"/>
                <c:pt idx="0">
                  <c:v>0.95</c:v>
                </c:pt>
                <c:pt idx="1">
                  <c:v>0.88</c:v>
                </c:pt>
                <c:pt idx="2">
                  <c:v>0.75</c:v>
                </c:pt>
                <c:pt idx="3">
                  <c:v>0.52</c:v>
                </c:pt>
              </c:numCache>
            </c:numRef>
          </c:val>
        </c:ser>
        <c:ser>
          <c:idx val="1"/>
          <c:order val="1"/>
          <c:tx>
            <c:strRef>
              <c:f>EDP!$C$1</c:f>
              <c:strCache>
                <c:ptCount val="1"/>
                <c:pt idx="0">
                  <c:v>NoRefresh</c:v>
                </c:pt>
              </c:strCache>
            </c:strRef>
          </c:tx>
          <c:invertIfNegative val="0"/>
          <c:cat>
            <c:strRef>
              <c:f>EDP!$A$2:$A$5</c:f>
              <c:strCache>
                <c:ptCount val="4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  <c:pt idx="3">
                  <c:v>64Gb</c:v>
                </c:pt>
              </c:strCache>
            </c:strRef>
          </c:cat>
          <c:val>
            <c:numRef>
              <c:f>EDP!$C$2:$C$5</c:f>
              <c:numCache>
                <c:formatCode>General</c:formatCode>
                <c:ptCount val="4"/>
                <c:pt idx="0">
                  <c:v>0.91</c:v>
                </c:pt>
                <c:pt idx="1">
                  <c:v>0.83</c:v>
                </c:pt>
                <c:pt idx="2">
                  <c:v>0.68</c:v>
                </c:pt>
                <c:pt idx="3">
                  <c:v>0.41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83707816"/>
        <c:axId val="-2083715576"/>
      </c:barChart>
      <c:catAx>
        <c:axId val="-20837078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-2083715576"/>
        <c:crosses val="autoZero"/>
        <c:auto val="1"/>
        <c:lblAlgn val="ctr"/>
        <c:lblOffset val="100"/>
        <c:noMultiLvlLbl val="0"/>
      </c:catAx>
      <c:valAx>
        <c:axId val="-2083715576"/>
        <c:scaling>
          <c:orientation val="minMax"/>
        </c:scaling>
        <c:delete val="0"/>
        <c:axPos val="l"/>
        <c:majorGridlines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-2083707816"/>
        <c:crosses val="autoZero"/>
        <c:crossBetween val="between"/>
        <c:majorUnit val="0.1"/>
      </c:valAx>
    </c:plotArea>
    <c:legend>
      <c:legendPos val="r"/>
      <c:layout>
        <c:manualLayout>
          <c:xMode val="edge"/>
          <c:yMode val="edge"/>
          <c:x val="0.301287172436779"/>
          <c:y val="0.00265860517435321"/>
          <c:w val="0.655851685206016"/>
          <c:h val="0.185952901720618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5138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475" y="0"/>
            <a:ext cx="3005138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09BCD6-3BD4-F04C-8AA6-1016BF957CC3}" type="datetimeFigureOut">
              <a:rPr lang="en-US" smtClean="0"/>
              <a:t>6/24/15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8238"/>
            <a:ext cx="3005138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475" y="8758238"/>
            <a:ext cx="3005138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A7210-80BF-FC42-A13A-05A4C3DF5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5237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5138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475" y="0"/>
            <a:ext cx="3005138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D5A727-691C-3740-8309-DF553A5E1841}" type="datetimeFigureOut">
              <a:rPr lang="en-US" smtClean="0"/>
              <a:t>6/24/15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692150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738" y="4379913"/>
            <a:ext cx="5546725" cy="41481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8238"/>
            <a:ext cx="3005138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475" y="8758238"/>
            <a:ext cx="3005138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F5D215-8349-204F-BC92-9713F59A7B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262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5D215-8349-204F-BC92-9713F59A7BB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154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aseline="0" dirty="0" smtClean="0"/>
              <a:t>DRAM has been the building blocks for main memory for several decades.</a:t>
            </a:r>
          </a:p>
          <a:p>
            <a:pPr marL="0" indent="0">
              <a:buNone/>
            </a:pPr>
            <a:r>
              <a:rPr lang="en-US" baseline="0" dirty="0" smtClean="0"/>
              <a:t>in DRAM, Data is stored by placing charge on a capacitor</a:t>
            </a:r>
          </a:p>
          <a:p>
            <a:pPr marL="0" indent="0">
              <a:buNone/>
            </a:pPr>
            <a:r>
              <a:rPr lang="en-US" baseline="0" dirty="0" smtClean="0"/>
              <a:t>#@ The presence of charge in a DRAM cell represents a one and absence a zero.</a:t>
            </a:r>
          </a:p>
          <a:p>
            <a:pPr marL="0" indent="0">
              <a:buNone/>
            </a:pPr>
            <a:r>
              <a:rPr lang="en-US" baseline="0" dirty="0" smtClean="0"/>
              <a:t>Cells are further organized in rows and columns, and then banks and channels.</a:t>
            </a:r>
          </a:p>
          <a:p>
            <a:pPr marL="0" indent="0">
              <a:buNone/>
            </a:pPr>
            <a:r>
              <a:rPr lang="en-US" baseline="0" dirty="0" smtClean="0"/>
              <a:t>#@ Unfortunately, DRAM is volatile memory, which means charge leaks away quickly</a:t>
            </a:r>
          </a:p>
          <a:p>
            <a:pPr marL="0" indent="0">
              <a:buNone/>
            </a:pPr>
            <a:r>
              <a:rPr lang="en-US" baseline="0" dirty="0" smtClean="0"/>
              <a:t>When charges leak away, the value is destructed, and next request to the cell will read the wrong value.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356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00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003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However, lowering refresh rate comes with a cost.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it introduces some bit errors, since charges in some cells are not restored timely.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And we call those errors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the figure, we show the function of bit error rate to the refresh rate.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y-axis is the bit error rate corresponding to the refresh rate in the x-axis.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All axis are in log scale.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64ms, the bit error rate is 10^-9, which means one of the billion bits will have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These errors are fixed at the testing phase by using spare rows and columns.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If we keep lowering refresh rate, the bit error rate increases pretty fast.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1s, the bit error rate is in the range between 10^-4 and 10^-5.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At this scale, the refresh errors cannot be mitigated by the spare rows, due to the expensive cost of spare rows.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Thus, lowering refresh rate saves energy, but introduces bit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can we do about it?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Is there anyway we can tolerate those errors?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However, lowering refresh rate comes with a cost.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it introduces some bit errors, since charges in some cells are not restored timely.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And we call those errors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the figure, we show the function of bit error rate to the refresh rate.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y-axis is the bit error rate corresponding to the refresh rate in the x-axis.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All axis are in log scale.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64ms, the bit error rate is 10^-9, which means one of the billion bits will have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These errors are fixed at the testing phase by using spare rows and columns.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If we keep lowering refresh rate, the bit error rate increases pretty fast.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1s, the bit error rate is in the range between 10^-4 and 10^-5.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At this scale, the refresh errors cannot be mitigated by the spare rows, due to the expensive cost of spare rows.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Thus, lowering refresh rate saves energy, but introduces bit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can we do about it?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Is there anyway we can tolerate those errors?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However, lowering refresh rate comes with a cost.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it introduces some bit errors, since charges in some cells are not restored timely.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And we call those errors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the figure, we show the function of bit error rate to the refresh rate.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y-axis is the bit error rate corresponding to the refresh rate in the x-axis.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All axis are in log scale.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64ms, the bit error rate is 10^-9, which means one of the billion bits will have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These errors are fixed at the testing phase by using spare rows and columns.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If we keep lowering refresh rate, the bit error rate increases pretty fast.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1s, the bit error rate is in the range between 10^-4 and 10^-5.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At this scale, the refresh errors cannot be mitigated by the spare rows, due to the expensive cost of spare rows.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Thus, lowering refresh rate saves energy, but introduces bit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can we do about it?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Is there anyway we can tolerate those errors?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However, lowering refresh rate comes with a cost.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it introduces some bit errors, since charges in some cells are not restored timely.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And we call those errors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the figure, we show the function of bit error rate to the refresh rate.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y-axis is the bit error rate corresponding to the refresh rate in the x-axis.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All axis are in log scale.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64ms, the bit error rate is 10^-9, which means one of the billion bits will have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These errors are fixed at the testing phase by using spare rows and columns.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If we keep lowering refresh rate, the bit error rate increases pretty fast.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1s, the bit error rate is in the range between 10^-4 and 10^-5.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At this scale, the refresh errors cannot be mitigated by the spare rows, due to the expensive cost of spare rows.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Thus, lowering refresh rate saves energy, but introduces bit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can we do about it?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Is there anyway we can tolerate those errors?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However, lowering refresh rate comes with a cost.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it introduces some bit errors, since charges in some cells are not restored timely.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And we call those errors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the figure, we show the function of bit error rate to the refresh rate.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y-axis is the bit error rate corresponding to the refresh rate in the x-axis.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All axis are in log scale.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64ms, the bit error rate is 10^-9, which means one of the billion bits will have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These errors are fixed at the testing phase by using spare rows and columns.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If we keep lowering refresh rate, the bit error rate increases pretty fast.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1s, the bit error rate is in the range between 10^-4 and 10^-5.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At this scale, the refresh errors cannot be mitigated by the spare rows, due to the expensive cost of spare rows.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Thus, lowering refresh rate saves energy, but introduces bit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can we do about it?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Is there anyway we can tolerate those errors?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However, lowering refresh rate comes with a cost.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it introduces some bit errors, since charges in some cells are not restored timely.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And we call those errors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the figure, we show the function of bit error rate to the refresh rate.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y-axis is the bit error rate corresponding to the refresh rate in the x-axis.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All axis are in log scale.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64ms, the bit error rate is 10^-9, which means one of the billion bits will have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These errors are fixed at the testing phase by using spare rows and columns.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If we keep lowering refresh rate, the bit error rate increases pretty fast.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1s, the bit error rate is in the range between 10^-4 and 10^-5.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At this scale, the refresh errors cannot be mitigated by the spare rows, due to the expensive cost of spare rows.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Thus, lowering refresh rate saves energy, but introduces bit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can we do about it?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Is there anyway we can tolerate those errors?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However, lowering refresh rate comes with a cost.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it introduces some bit errors, since charges in some cells are not restored timely.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And we call those errors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the figure, we show the function of bit error rate to the refresh rate.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y-axis is the bit error rate corresponding to the refresh rate in the x-axis.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All axis are in log scale.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64ms, the bit error rate is 10^-9, which means one of the billion bits will have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These errors are fixed at the testing phase by using spare rows and columns.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If we keep lowering refresh rate, the bit error rate increases pretty fast.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1s, the bit error rate is in the range between 10^-4 and 10^-5.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At this scale, the refresh errors cannot be mitigated by the spare rows, due to the expensive cost of spare rows.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Thus, lowering refresh rate saves energy, but introduces bit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can we do about it?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Is there anyway we can tolerate those errors?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However, lowering refresh rate comes with a cost.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it introduces some bit errors, since charges in some cells are not restored timely.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And we call those errors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the figure, we show the function of bit error rate to the refresh rate.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y-axis is the bit error rate corresponding to the refresh rate in the x-axis.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All axis are in log scale.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64ms, the bit error rate is 10^-9, which means one of the billion bits will have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These errors are fixed at the testing phase by using spare rows and columns.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If we keep lowering refresh rate, the bit error rate increases pretty fast.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1s, the bit error rate is in the range between 10^-4 and 10^-5.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At this scale, the refresh errors cannot be mitigated by the spare rows, due to the expensive cost of spare rows.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Thus, lowering refresh rate saves energy, but introduces bit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can we do about it?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Is there anyway we can tolerate those errors?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However, lowering refresh rate comes with a cost.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it introduces some bit errors, since charges in some cells are not restored timely.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And we call those errors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the figure, we show the function of bit error rate to the refresh rate.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y-axis is the bit error rate corresponding to the refresh rate in the x-axis.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All axis are in log scale.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64ms, the bit error rate is 10^-9, which means one of the billion bits will have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These errors are fixed at the testing phase by using spare rows and columns.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If we keep lowering refresh rate, the bit error rate increases pretty fast.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1s, the bit error rate is in the range between 10^-4 and 10^-5.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At this scale, the refresh errors cannot be mitigated by the spare rows, due to the expensive cost of spare rows.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Thus, lowering refresh rate saves energy, but introduces bit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can we do about it?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Is there anyway we can tolerate those errors?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However, lowering refresh rate comes with a cost.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it introduces some bit errors, since charges in some cells are not restored timely.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And we call those errors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the figure, we show the function of bit error rate to the refresh rate.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y-axis is the bit error rate corresponding to the refresh rate in the x-axis.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All axis are in log scale.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64ms, the bit error rate is 10^-9, which means one of the billion bits will have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These errors are fixed at the testing phase by using spare rows and columns.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If we keep lowering refresh rate, the bit error rate increases pretty fast.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1s, the bit error rate is in the range between 10^-4 and 10^-5.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At this scale, the refresh errors cannot be mitigated by the spare rows, due to the expensive cost of spare rows.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Thus, lowering refresh rate saves energy, but introduces bit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can we do about it?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Is there anyway we can tolerate those errors?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However, lowering refresh rate comes with a cost.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it introduces some bit errors, since charges in some cells are not restored timely.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And we call those errors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the figure, we show the function of bit error rate to the refresh rate.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y-axis is the bit error rate corresponding to the refresh rate in the x-axis.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All axis are in log scale.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64ms, the bit error rate is 10^-9, which means one of the billion bits will have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These errors are fixed at the testing phase by using spare rows and columns.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If we keep lowering refresh rate, the bit error rate increases pretty fast.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1s, the bit error rate is in the range between 10^-4 and 10^-5.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At this scale, the refresh errors cannot be mitigated by the spare rows, due to the expensive cost of spare rows.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Thus, lowering refresh rate saves energy, but introduces bit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can we do about it?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Is there anyway we can tolerate those errors?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5D215-8349-204F-BC92-9713F59A7BB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038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5D215-8349-204F-BC92-9713F59A7BB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038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However, lowering refresh rate comes with a cost.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it introduces some bit errors, since charges in some cells are not restored timely.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And we call those errors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the figure, we show the function of bit error rate to the refresh rate.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y-axis is the bit error rate corresponding to the refresh rate in the x-axis.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All axis are in log scale.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64ms, the bit error rate is 10^-9, which means one of the billion bits will have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These errors are fixed at the testing phase by using spare rows and columns.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If we keep lowering refresh rate, the bit error rate increases pretty fast.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1s, the bit error rate is in the range between 10^-4 and 10^-5.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At this scale, the refresh errors cannot be mitigated by the spare rows, due to the expensive cost of spare rows.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Thus, lowering refresh rate saves energy, but introduces bit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can we do about it?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Is there anyway we can tolerate those errors?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5D215-8349-204F-BC92-9713F59A7BB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8586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5D215-8349-204F-BC92-9713F59A7BB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8586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5D215-8349-204F-BC92-9713F59A7BB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8586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5D215-8349-204F-BC92-9713F59A7BB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8985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5D215-8349-204F-BC92-9713F59A7BB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0085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However, lowering refresh rate comes with a cost.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it introduces some bit errors, since charges in some cells are not restored timely.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And we call those errors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the figure, we show the function of bit error rate to the refresh rate.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y-axis is the bit error rate corresponding to the refresh rate in the x-axis.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All axis are in log scale.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64ms, the bit error rate is 10^-9, which means one of the billion bits will have refresh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These errors are fixed at the testing phase by using spare rows and columns.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If we keep lowering refresh rate, the bit error rate increases pretty fast.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When refresh rate is 1s, the bit error rate is in the range between 10^-4 and 10^-5.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At this scale, the refresh errors cannot be mitigated by the spare rows, due to the expensive cost of spare rows.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#@ Thus, lowering refresh rate saves energy, but introduces bit errors.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can we do about it?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Is there anyway we can tolerate those errors?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146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5D215-8349-204F-BC92-9713F59A7BB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4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9B989-1DDC-A546-AF44-8CE1EC44B2B8}" type="datetime1">
              <a:rPr lang="en-US" smtClean="0"/>
              <a:t>6/24/15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F91FF-D894-6140-848C-994C3FF0AA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369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120000"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6A4BA-E04F-6046-9ED7-9ADF7E148717}" type="datetime1">
              <a:rPr lang="en-US" smtClean="0"/>
              <a:t>6/24/15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DA6C0-E8D2-8D44-A834-246A4BF6B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780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9C1B5-126E-294E-8011-7E99B19B2715}" type="datetime1">
              <a:rPr lang="en-US" smtClean="0"/>
              <a:t>6/24/15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3F148-38EE-9D41-A399-46640A86DC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262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BC39C-3586-B343-8EA2-23724747138B}" type="datetime1">
              <a:rPr lang="en-US" smtClean="0"/>
              <a:t>6/24/15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E7248-CC89-3641-A7E7-47B62CEA84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061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ECBEB-1D09-0648-BA66-44A8D313B1AC}" type="datetime1">
              <a:rPr lang="en-US" smtClean="0"/>
              <a:t>6/24/15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AEE38-385D-F945-8ABA-6CFF9E8196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335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E4C7B-9664-7B46-842B-7DC00B0DD9F0}" type="datetime1">
              <a:rPr lang="en-US" smtClean="0"/>
              <a:t>6/24/15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B3398-78C0-5B46-8BCF-97493A0BAE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02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218DE-2B62-5242-9D74-C392291347B9}" type="datetime1">
              <a:rPr lang="en-US" smtClean="0"/>
              <a:t>6/24/15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B12DC-9BA3-E849-8DAB-53097B1F74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036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3A221-8A2B-A645-A3F8-C7819C3CE5BE}" type="datetime1">
              <a:rPr lang="en-US" smtClean="0"/>
              <a:t>6/24/15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A44EC-0D86-C44E-97A0-48A19801D2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306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EB322-1335-B747-8FD4-F55BB3B2815F}" type="datetime1">
              <a:rPr lang="en-US" smtClean="0"/>
              <a:t>6/24/15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0C591-9DB5-3C46-BAB1-1FD3C04251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06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AB0B2-58B9-A44C-A5A6-A8FBBE530850}" type="datetime1">
              <a:rPr lang="en-US" smtClean="0"/>
              <a:t>6/24/15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9B385-7E4F-D648-854E-B5FBE5911D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102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81B22-01FA-A943-9BB9-8B65F5C80F50}" type="datetime1">
              <a:rPr lang="en-US" smtClean="0"/>
              <a:t>6/24/15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09091-ADEF-0E4F-807D-32AD63D403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985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88" y="198438"/>
            <a:ext cx="8382000" cy="487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42888" y="1200150"/>
            <a:ext cx="4114800" cy="4830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10088" y="1200150"/>
            <a:ext cx="4114800" cy="4830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3E011-89A9-6E48-A945-79C971F164E7}" type="datetime1">
              <a:rPr lang="en-US" smtClean="0"/>
              <a:t>6/24/15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7A91E-0216-8544-A00D-3713641DF8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58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88" y="198438"/>
            <a:ext cx="8382000" cy="487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42888" y="1200150"/>
            <a:ext cx="8382000" cy="4830763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5C56D-A987-284F-BCDA-11A8D583DC1B}" type="datetime1">
              <a:rPr lang="en-US" smtClean="0"/>
              <a:t>6/24/15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FA2E4-188F-1F44-91FC-27C47CA5D2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0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658960"/>
            <a:ext cx="9144000" cy="210312"/>
          </a:xfrm>
          <a:prstGeom prst="rect">
            <a:avLst/>
          </a:prstGeom>
          <a:solidFill>
            <a:srgbClr val="FFD86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Arial"/>
              <a:cs typeface="Aria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7650" y="198438"/>
            <a:ext cx="8382000" cy="487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42888" y="1192213"/>
            <a:ext cx="8382000" cy="483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07672" y="635028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fld id="{C2A80D79-0A62-9B4C-BD4A-0EA49338626F}" type="datetime1">
              <a:rPr lang="en-US" smtClean="0"/>
              <a:t>6/24/15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2506" y="635028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01995" y="6632222"/>
            <a:ext cx="2133600" cy="2422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accent3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fld id="{306E2C30-8F45-0448-8EF4-5E9D60815DB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5" r:id="rId2"/>
    <p:sldLayoutId id="2147483702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03" r:id="rId12"/>
    <p:sldLayoutId id="2147483704" r:id="rId13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kern="1200" cap="all">
          <a:solidFill>
            <a:schemeClr val="tx1"/>
          </a:solidFill>
          <a:effectLst>
            <a:outerShdw blurRad="50800" dist="25400" dir="2700000" algn="tl">
              <a:srgbClr val="000000">
                <a:alpha val="24000"/>
              </a:srgbClr>
            </a:outerShdw>
          </a:effectLst>
          <a:latin typeface="Arial"/>
          <a:ea typeface="ＭＳ Ｐゴシック" charset="0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Arial"/>
          <a:ea typeface="ＭＳ Ｐゴシック" charset="0"/>
          <a:cs typeface="Arial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/>
          <a:ea typeface="ＭＳ Ｐゴシック" charset="0"/>
          <a:cs typeface="Arial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800" kern="1200">
          <a:solidFill>
            <a:schemeClr val="tx1"/>
          </a:solidFill>
          <a:latin typeface="Arial"/>
          <a:ea typeface="ＭＳ Ｐゴシック" charset="0"/>
          <a:cs typeface="Arial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Arial"/>
          <a:ea typeface="ＭＳ Ｐゴシック" charset="0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chart" Target="../charts/char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9350" y="1233876"/>
            <a:ext cx="8125299" cy="1470025"/>
          </a:xfrm>
        </p:spPr>
        <p:txBody>
          <a:bodyPr/>
          <a:lstStyle/>
          <a:p>
            <a:pPr algn="ctr"/>
            <a:r>
              <a:rPr lang="en-US" sz="3200" dirty="0" smtClean="0">
                <a:solidFill>
                  <a:srgbClr val="800000"/>
                </a:solidFill>
                <a:effectLst/>
              </a:rPr>
              <a:t>AVATAR</a:t>
            </a:r>
            <a:r>
              <a:rPr lang="en-US" sz="3200" dirty="0" smtClean="0">
                <a:effectLst/>
              </a:rPr>
              <a:t>:</a:t>
            </a:r>
            <a:r>
              <a:rPr lang="en-US" sz="3200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sz="3200" dirty="0" smtClean="0">
                <a:solidFill>
                  <a:srgbClr val="800000"/>
                </a:solidFill>
                <a:effectLst/>
              </a:rPr>
              <a:t>A VA</a:t>
            </a:r>
            <a:r>
              <a:rPr lang="en-US" sz="3200" dirty="0" smtClean="0">
                <a:effectLst/>
              </a:rPr>
              <a:t>RIABLE-RETENTION </a:t>
            </a:r>
            <a:r>
              <a:rPr lang="en-US" sz="3200" dirty="0" smtClean="0">
                <a:solidFill>
                  <a:srgbClr val="800000"/>
                </a:solidFill>
                <a:effectLst/>
              </a:rPr>
              <a:t>T</a:t>
            </a:r>
            <a:r>
              <a:rPr lang="en-US" sz="3200" dirty="0" smtClean="0">
                <a:effectLst/>
              </a:rPr>
              <a:t>IME </a:t>
            </a:r>
            <a:r>
              <a:rPr lang="en-US" sz="3200" dirty="0" smtClean="0">
                <a:solidFill>
                  <a:srgbClr val="800000"/>
                </a:solidFill>
                <a:effectLst/>
              </a:rPr>
              <a:t>A</a:t>
            </a:r>
            <a:r>
              <a:rPr lang="en-US" sz="3200" dirty="0" smtClean="0">
                <a:effectLst/>
              </a:rPr>
              <a:t>WARE </a:t>
            </a:r>
            <a:r>
              <a:rPr lang="en-US" sz="3200" dirty="0" smtClean="0">
                <a:solidFill>
                  <a:srgbClr val="800000"/>
                </a:solidFill>
                <a:effectLst/>
              </a:rPr>
              <a:t>R</a:t>
            </a:r>
            <a:r>
              <a:rPr lang="en-US" sz="3200" dirty="0" smtClean="0">
                <a:effectLst/>
              </a:rPr>
              <a:t>EFRESH for DRAM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28189"/>
            <a:ext cx="6400800" cy="549262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Moinuddin Qureshi</a:t>
            </a:r>
            <a:r>
              <a:rPr lang="en-US" dirty="0" smtClean="0">
                <a:solidFill>
                  <a:schemeClr val="tx1"/>
                </a:solidFill>
              </a:rPr>
              <a:t>, Georgia Tech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34032" y="2638552"/>
            <a:ext cx="28759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DSN-45</a:t>
            </a:r>
          </a:p>
          <a:p>
            <a:pPr algn="ct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06/24/2015</a:t>
            </a:r>
          </a:p>
          <a:p>
            <a:pPr algn="ct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Rio de Janeiro, Brazil</a:t>
            </a:r>
          </a:p>
        </p:txBody>
      </p:sp>
      <p:pic>
        <p:nvPicPr>
          <p:cNvPr id="8" name="Picture 7" descr="gt_logos1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" t="12565" r="34669" b="64075"/>
          <a:stretch/>
        </p:blipFill>
        <p:spPr>
          <a:xfrm>
            <a:off x="827790" y="5338452"/>
            <a:ext cx="4340389" cy="10625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1326" y="5338452"/>
            <a:ext cx="1917915" cy="12464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7049" y="4494994"/>
            <a:ext cx="2378249" cy="830997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  <a:latin typeface="Arial"/>
                <a:cs typeface="Arial"/>
              </a:rPr>
              <a:t>Dae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-Hyun Kim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Prashant Nair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25435" y="4431721"/>
            <a:ext cx="2378249" cy="830997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Samira Khan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Onur Mutlu</a:t>
            </a:r>
          </a:p>
        </p:txBody>
      </p:sp>
    </p:spTree>
    <p:extLst>
      <p:ext uri="{BB962C8B-B14F-4D97-AF65-F5344CB8AC3E}">
        <p14:creationId xmlns:p14="http://schemas.microsoft.com/office/powerpoint/2010/main" val="2829138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324" y="1066800"/>
            <a:ext cx="86868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Dynamic Random Access Memory (DRAM) stores data as charge on capacitor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35" name="Picture 34" descr="dra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93333" y="2563504"/>
            <a:ext cx="2524125" cy="2490470"/>
          </a:xfrm>
          <a:prstGeom prst="rect">
            <a:avLst/>
          </a:prstGeom>
        </p:spPr>
      </p:pic>
      <p:sp>
        <p:nvSpPr>
          <p:cNvPr id="87" name="Flowchart: Process 86"/>
          <p:cNvSpPr/>
          <p:nvPr/>
        </p:nvSpPr>
        <p:spPr>
          <a:xfrm>
            <a:off x="4344536" y="2361062"/>
            <a:ext cx="3216323" cy="2869442"/>
          </a:xfrm>
          <a:prstGeom prst="flowChartProcess">
            <a:avLst/>
          </a:prstGeom>
          <a:solidFill>
            <a:schemeClr val="accent1">
              <a:alpha val="0"/>
            </a:schemeClr>
          </a:solidFill>
          <a:ln w="254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Arrow 4"/>
          <p:cNvSpPr/>
          <p:nvPr/>
        </p:nvSpPr>
        <p:spPr>
          <a:xfrm>
            <a:off x="5109590" y="3858904"/>
            <a:ext cx="1458263" cy="5334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Leakage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5034" y="2944504"/>
            <a:ext cx="1600200" cy="2286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029834" y="2944504"/>
            <a:ext cx="0" cy="228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258434" y="2944504"/>
            <a:ext cx="0" cy="228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791834" y="2944504"/>
            <a:ext cx="0" cy="228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096634" y="2944504"/>
            <a:ext cx="0" cy="228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25034" y="3249304"/>
            <a:ext cx="16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25034" y="3554104"/>
            <a:ext cx="16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5034" y="3858904"/>
            <a:ext cx="16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Diamond 44"/>
          <p:cNvSpPr/>
          <p:nvPr/>
        </p:nvSpPr>
        <p:spPr>
          <a:xfrm>
            <a:off x="1487034" y="4468504"/>
            <a:ext cx="152400" cy="152400"/>
          </a:xfrm>
          <a:prstGeom prst="diamon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Diamond 48"/>
          <p:cNvSpPr/>
          <p:nvPr/>
        </p:nvSpPr>
        <p:spPr>
          <a:xfrm>
            <a:off x="1487034" y="4697104"/>
            <a:ext cx="152400" cy="152400"/>
          </a:xfrm>
          <a:prstGeom prst="diamon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Diamond 49"/>
          <p:cNvSpPr/>
          <p:nvPr/>
        </p:nvSpPr>
        <p:spPr>
          <a:xfrm>
            <a:off x="1487034" y="4925704"/>
            <a:ext cx="152400" cy="152400"/>
          </a:xfrm>
          <a:prstGeom prst="diamon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Diamond 51"/>
          <p:cNvSpPr/>
          <p:nvPr/>
        </p:nvSpPr>
        <p:spPr>
          <a:xfrm>
            <a:off x="953634" y="4468504"/>
            <a:ext cx="152400" cy="152400"/>
          </a:xfrm>
          <a:prstGeom prst="diamon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Diamond 52"/>
          <p:cNvSpPr/>
          <p:nvPr/>
        </p:nvSpPr>
        <p:spPr>
          <a:xfrm>
            <a:off x="953634" y="4697104"/>
            <a:ext cx="152400" cy="152400"/>
          </a:xfrm>
          <a:prstGeom prst="diamon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Diamond 53"/>
          <p:cNvSpPr/>
          <p:nvPr/>
        </p:nvSpPr>
        <p:spPr>
          <a:xfrm>
            <a:off x="953634" y="4925704"/>
            <a:ext cx="152400" cy="152400"/>
          </a:xfrm>
          <a:prstGeom prst="diamon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Diamond 54"/>
          <p:cNvSpPr/>
          <p:nvPr/>
        </p:nvSpPr>
        <p:spPr>
          <a:xfrm>
            <a:off x="2020434" y="4468504"/>
            <a:ext cx="152400" cy="152400"/>
          </a:xfrm>
          <a:prstGeom prst="diamon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Diamond 55"/>
          <p:cNvSpPr/>
          <p:nvPr/>
        </p:nvSpPr>
        <p:spPr>
          <a:xfrm>
            <a:off x="2020434" y="4697104"/>
            <a:ext cx="152400" cy="152400"/>
          </a:xfrm>
          <a:prstGeom prst="diamon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Diamond 56"/>
          <p:cNvSpPr/>
          <p:nvPr/>
        </p:nvSpPr>
        <p:spPr>
          <a:xfrm>
            <a:off x="2020434" y="4925704"/>
            <a:ext cx="152400" cy="152400"/>
          </a:xfrm>
          <a:prstGeom prst="diamon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8" name="Table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996966"/>
              </p:ext>
            </p:extLst>
          </p:nvPr>
        </p:nvGraphicFramePr>
        <p:xfrm>
          <a:off x="725034" y="2563504"/>
          <a:ext cx="1600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DRAM Chip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7" name="Rectangle 66"/>
          <p:cNvSpPr/>
          <p:nvPr/>
        </p:nvSpPr>
        <p:spPr>
          <a:xfrm>
            <a:off x="1791834" y="3249304"/>
            <a:ext cx="304800" cy="3048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6903133" y="3173104"/>
            <a:ext cx="381000" cy="381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2" name="Straight Connector 71"/>
          <p:cNvCxnSpPr/>
          <p:nvPr/>
        </p:nvCxnSpPr>
        <p:spPr>
          <a:xfrm>
            <a:off x="1563234" y="2944504"/>
            <a:ext cx="0" cy="228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725034" y="4163704"/>
            <a:ext cx="16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V="1">
            <a:off x="2096634" y="2361062"/>
            <a:ext cx="2181227" cy="8882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2096634" y="3554104"/>
            <a:ext cx="2181227" cy="16865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247650" y="198438"/>
            <a:ext cx="8382000" cy="487362"/>
          </a:xfrm>
        </p:spPr>
        <p:txBody>
          <a:bodyPr/>
          <a:lstStyle/>
          <a:p>
            <a:r>
              <a:rPr lang="en-US" dirty="0" smtClean="0"/>
              <a:t>DRAM Background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164191" y="5852559"/>
            <a:ext cx="8871404" cy="5232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DRAM is a volatile memory </a:t>
            </a:r>
            <a:r>
              <a:rPr lang="en-US" sz="2800" b="1" dirty="0" smtClean="0">
                <a:sym typeface="Wingdings"/>
              </a:rPr>
              <a:t> charge leaks quickly</a:t>
            </a: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695302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7.40741E-7 C -0.06875 -0.0007 -0.11736 -0.00116 -0.17951 -0.00347 C -0.18906 -0.00324 -0.19861 -0.00324 -0.20798 -0.00255 C -0.2118 -0.00208 -0.21875 7.40741E-7 -0.21875 0.00023 C -0.22309 0.00787 -0.22309 0.0118 -0.2243 0.02153 C -0.22447 0.02847 -0.23246 0.07593 -0.22239 0.0956 C -0.21892 0.1213 -0.22534 0.1463 -0.22604 0.17176 C -0.22656 0.19097 -0.22604 0.21018 -0.22604 0.2294 " pathEditMode="relative" rAng="0" ptsTypes="AAAAAAAA">
                                      <p:cBhvr>
                                        <p:cTn id="12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89" y="1129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0" grpId="0" animBg="1"/>
      <p:bldP spid="70" grpId="1" animBg="1"/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195" y="1148774"/>
            <a:ext cx="8915400" cy="109179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solidFill>
                  <a:srgbClr val="800000"/>
                </a:solidFill>
              </a:rPr>
              <a:t>Retention Time</a:t>
            </a:r>
            <a:r>
              <a:rPr lang="en-US" sz="2400" dirty="0" smtClean="0"/>
              <a:t>: The time for which cell/memory retains data</a:t>
            </a:r>
            <a:br>
              <a:rPr lang="en-US" sz="2400" dirty="0" smtClean="0"/>
            </a:b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DRAM maintains data by “</a:t>
            </a:r>
            <a:r>
              <a:rPr lang="en-US" sz="2400" dirty="0">
                <a:solidFill>
                  <a:srgbClr val="800000"/>
                </a:solidFill>
              </a:rPr>
              <a:t>r</a:t>
            </a:r>
            <a:r>
              <a:rPr lang="en-US" sz="2400" dirty="0" smtClean="0">
                <a:solidFill>
                  <a:srgbClr val="800000"/>
                </a:solidFill>
              </a:rPr>
              <a:t>efresh</a:t>
            </a:r>
            <a:r>
              <a:rPr lang="en-US" sz="2400" dirty="0" smtClean="0"/>
              <a:t>” operations at row granularity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3708261" y="2948940"/>
            <a:ext cx="1600200" cy="2286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4013061" y="2948940"/>
            <a:ext cx="0" cy="228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775061" y="2948940"/>
            <a:ext cx="0" cy="228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iamond 6"/>
          <p:cNvSpPr/>
          <p:nvPr/>
        </p:nvSpPr>
        <p:spPr>
          <a:xfrm>
            <a:off x="4470261" y="4472940"/>
            <a:ext cx="152400" cy="152400"/>
          </a:xfrm>
          <a:prstGeom prst="diamon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iamond 7"/>
          <p:cNvSpPr/>
          <p:nvPr/>
        </p:nvSpPr>
        <p:spPr>
          <a:xfrm>
            <a:off x="4470261" y="4701540"/>
            <a:ext cx="152400" cy="152400"/>
          </a:xfrm>
          <a:prstGeom prst="diamon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amond 8"/>
          <p:cNvSpPr/>
          <p:nvPr/>
        </p:nvSpPr>
        <p:spPr>
          <a:xfrm>
            <a:off x="4470261" y="4930140"/>
            <a:ext cx="152400" cy="152400"/>
          </a:xfrm>
          <a:prstGeom prst="diamon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iamond 9"/>
          <p:cNvSpPr/>
          <p:nvPr/>
        </p:nvSpPr>
        <p:spPr>
          <a:xfrm>
            <a:off x="3936861" y="4472940"/>
            <a:ext cx="152400" cy="152400"/>
          </a:xfrm>
          <a:prstGeom prst="diamon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iamond 10"/>
          <p:cNvSpPr/>
          <p:nvPr/>
        </p:nvSpPr>
        <p:spPr>
          <a:xfrm>
            <a:off x="3936861" y="4701540"/>
            <a:ext cx="152400" cy="152400"/>
          </a:xfrm>
          <a:prstGeom prst="diamon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iamond 11"/>
          <p:cNvSpPr/>
          <p:nvPr/>
        </p:nvSpPr>
        <p:spPr>
          <a:xfrm>
            <a:off x="3936861" y="4930140"/>
            <a:ext cx="152400" cy="152400"/>
          </a:xfrm>
          <a:prstGeom prst="diamon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iamond 12"/>
          <p:cNvSpPr/>
          <p:nvPr/>
        </p:nvSpPr>
        <p:spPr>
          <a:xfrm>
            <a:off x="5003661" y="4472940"/>
            <a:ext cx="152400" cy="152400"/>
          </a:xfrm>
          <a:prstGeom prst="diamon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iamond 13"/>
          <p:cNvSpPr/>
          <p:nvPr/>
        </p:nvSpPr>
        <p:spPr>
          <a:xfrm>
            <a:off x="5003661" y="4701540"/>
            <a:ext cx="152400" cy="152400"/>
          </a:xfrm>
          <a:prstGeom prst="diamon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iamond 14"/>
          <p:cNvSpPr/>
          <p:nvPr/>
        </p:nvSpPr>
        <p:spPr>
          <a:xfrm>
            <a:off x="5003661" y="4930140"/>
            <a:ext cx="152400" cy="152400"/>
          </a:xfrm>
          <a:prstGeom prst="diamon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3708261" y="3253740"/>
            <a:ext cx="16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708261" y="3558540"/>
            <a:ext cx="16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708261" y="3863340"/>
            <a:ext cx="16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241661" y="2948940"/>
            <a:ext cx="0" cy="228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546461" y="2948940"/>
            <a:ext cx="0" cy="228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079861" y="2948940"/>
            <a:ext cx="0" cy="228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708261" y="4168140"/>
            <a:ext cx="16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573912"/>
              </p:ext>
            </p:extLst>
          </p:nvPr>
        </p:nvGraphicFramePr>
        <p:xfrm>
          <a:off x="3708261" y="2567940"/>
          <a:ext cx="1600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DRAM Chip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4" name="Left Arrow 33"/>
          <p:cNvSpPr/>
          <p:nvPr/>
        </p:nvSpPr>
        <p:spPr>
          <a:xfrm>
            <a:off x="5384661" y="3710940"/>
            <a:ext cx="1295398" cy="533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Refresh</a:t>
            </a:r>
            <a:endParaRPr lang="en-US" dirty="0"/>
          </a:p>
        </p:txBody>
      </p:sp>
      <p:sp>
        <p:nvSpPr>
          <p:cNvPr id="35" name="Left Arrow 34"/>
          <p:cNvSpPr/>
          <p:nvPr/>
        </p:nvSpPr>
        <p:spPr>
          <a:xfrm>
            <a:off x="5384661" y="3406140"/>
            <a:ext cx="1295398" cy="533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Refresh</a:t>
            </a:r>
            <a:endParaRPr lang="en-US" dirty="0"/>
          </a:p>
        </p:txBody>
      </p:sp>
      <p:sp>
        <p:nvSpPr>
          <p:cNvPr id="36" name="Left Arrow 35"/>
          <p:cNvSpPr/>
          <p:nvPr/>
        </p:nvSpPr>
        <p:spPr>
          <a:xfrm>
            <a:off x="5384661" y="3177540"/>
            <a:ext cx="1295398" cy="533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Refresh</a:t>
            </a:r>
            <a:endParaRPr lang="en-US" dirty="0"/>
          </a:p>
        </p:txBody>
      </p:sp>
      <p:sp>
        <p:nvSpPr>
          <p:cNvPr id="37" name="Left Arrow 36"/>
          <p:cNvSpPr/>
          <p:nvPr/>
        </p:nvSpPr>
        <p:spPr>
          <a:xfrm>
            <a:off x="5384660" y="2872740"/>
            <a:ext cx="1295399" cy="533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Refresh</a:t>
            </a:r>
            <a:endParaRPr lang="en-US" dirty="0"/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247650" y="198438"/>
            <a:ext cx="8382000" cy="487362"/>
          </a:xfrm>
        </p:spPr>
        <p:txBody>
          <a:bodyPr/>
          <a:lstStyle/>
          <a:p>
            <a:r>
              <a:rPr lang="en-US" dirty="0" smtClean="0"/>
              <a:t>DRAM Refresh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77933" y="5372743"/>
            <a:ext cx="8788133" cy="461665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Refresh period determined by “</a:t>
            </a:r>
            <a:r>
              <a:rPr lang="en-US" dirty="0" smtClean="0">
                <a:solidFill>
                  <a:srgbClr val="800000"/>
                </a:solidFill>
                <a:latin typeface="Arial"/>
                <a:cs typeface="Arial"/>
              </a:rPr>
              <a:t>worst-case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” cell: 64ms (JEDEC)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95765" y="6048798"/>
            <a:ext cx="8787945" cy="5232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DRAM relies on refresh (64ms) for data integrity</a:t>
            </a:r>
          </a:p>
        </p:txBody>
      </p:sp>
    </p:spTree>
    <p:extLst>
      <p:ext uri="{BB962C8B-B14F-4D97-AF65-F5344CB8AC3E}">
        <p14:creationId xmlns:p14="http://schemas.microsoft.com/office/powerpoint/2010/main" val="1595866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247650" y="198438"/>
            <a:ext cx="8382000" cy="487362"/>
          </a:xfrm>
        </p:spPr>
        <p:txBody>
          <a:bodyPr/>
          <a:lstStyle/>
          <a:p>
            <a:r>
              <a:rPr lang="en-US" dirty="0" smtClean="0"/>
              <a:t>“Refresh WALL” FOR DRAM SYSTEMS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195765" y="6048798"/>
            <a:ext cx="8787945" cy="5232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R</a:t>
            </a:r>
            <a:r>
              <a:rPr lang="en-US" sz="2800" b="1" dirty="0" smtClean="0"/>
              <a:t>efresh consumes significant time and energy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6065" y="1031580"/>
            <a:ext cx="9127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rgbClr val="000000"/>
                </a:solidFill>
              </a:rPr>
              <a:t>Refresh cost proportional to capacity </a:t>
            </a:r>
            <a:r>
              <a:rPr lang="en-US" dirty="0" smtClean="0">
                <a:solidFill>
                  <a:srgbClr val="000000"/>
                </a:solidFill>
                <a:sym typeface="Wingdings"/>
              </a:rPr>
              <a:t> Exponentially increasing</a:t>
            </a:r>
            <a:endParaRPr lang="en-US" dirty="0" smtClean="0">
              <a:solidFill>
                <a:srgbClr val="000000"/>
              </a:solidFill>
            </a:endParaRPr>
          </a:p>
          <a:p>
            <a:pPr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953" y="1862577"/>
            <a:ext cx="9144000" cy="3836804"/>
          </a:xfrm>
          <a:prstGeom prst="rect">
            <a:avLst/>
          </a:prstGeom>
        </p:spPr>
      </p:pic>
      <p:sp>
        <p:nvSpPr>
          <p:cNvPr id="38" name="2"/>
          <p:cNvSpPr txBox="1">
            <a:spLocks noChangeArrowheads="1"/>
          </p:cNvSpPr>
          <p:nvPr/>
        </p:nvSpPr>
        <p:spPr bwMode="auto">
          <a:xfrm>
            <a:off x="1976384" y="4291183"/>
            <a:ext cx="7977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b="1" dirty="0">
                <a:solidFill>
                  <a:srgbClr val="800000"/>
                </a:solidFill>
                <a:latin typeface="Calibri" charset="0"/>
              </a:rPr>
              <a:t>8%</a:t>
            </a:r>
          </a:p>
        </p:txBody>
      </p:sp>
      <p:sp>
        <p:nvSpPr>
          <p:cNvPr id="40" name="2"/>
          <p:cNvSpPr txBox="1">
            <a:spLocks noChangeArrowheads="1"/>
          </p:cNvSpPr>
          <p:nvPr/>
        </p:nvSpPr>
        <p:spPr bwMode="auto">
          <a:xfrm>
            <a:off x="3509709" y="3186026"/>
            <a:ext cx="7977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rgbClr val="800000"/>
                </a:solidFill>
                <a:latin typeface="Calibri" charset="0"/>
              </a:rPr>
              <a:t>46%</a:t>
            </a:r>
            <a:endParaRPr lang="en-US" b="1" dirty="0">
              <a:solidFill>
                <a:srgbClr val="800000"/>
              </a:solidFill>
              <a:latin typeface="Calibri" charset="0"/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1352550" y="6586374"/>
            <a:ext cx="8208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Tahoma" charset="0"/>
              </a:rPr>
              <a:t>*Liu </a:t>
            </a:r>
            <a:r>
              <a:rPr lang="en-US" sz="1400" dirty="0">
                <a:solidFill>
                  <a:srgbClr val="000000"/>
                </a:solidFill>
                <a:latin typeface="Tahoma" charset="0"/>
              </a:rPr>
              <a:t>et al., “</a:t>
            </a:r>
            <a:r>
              <a:rPr lang="en-US" altLang="ja-JP" sz="1400" dirty="0">
                <a:solidFill>
                  <a:srgbClr val="0000FF"/>
                </a:solidFill>
                <a:latin typeface="Tahoma" charset="0"/>
              </a:rPr>
              <a:t>RAIDR: Retention-Aware Intelligent DRAM Refresh</a:t>
            </a:r>
            <a:r>
              <a:rPr lang="en-US" altLang="ja-JP" sz="1400" dirty="0">
                <a:solidFill>
                  <a:srgbClr val="000000"/>
                </a:solidFill>
                <a:latin typeface="Tahoma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latin typeface="Tahoma" charset="0"/>
              </a:rPr>
              <a:t>”</a:t>
            </a:r>
            <a:r>
              <a:rPr lang="en-US" altLang="ja-JP" sz="1400" dirty="0">
                <a:solidFill>
                  <a:srgbClr val="000000"/>
                </a:solidFill>
                <a:latin typeface="Tahoma" charset="0"/>
              </a:rPr>
              <a:t> ISCA 2012.</a:t>
            </a:r>
            <a:endParaRPr lang="en-US" sz="1400" dirty="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44" name="2"/>
          <p:cNvSpPr txBox="1">
            <a:spLocks noChangeArrowheads="1"/>
          </p:cNvSpPr>
          <p:nvPr/>
        </p:nvSpPr>
        <p:spPr bwMode="auto">
          <a:xfrm>
            <a:off x="6552416" y="3416858"/>
            <a:ext cx="7977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rgbClr val="800000"/>
                </a:solidFill>
                <a:latin typeface="Calibri" charset="0"/>
              </a:rPr>
              <a:t>15%</a:t>
            </a:r>
            <a:endParaRPr lang="en-US" b="1" dirty="0">
              <a:solidFill>
                <a:srgbClr val="800000"/>
              </a:solidFill>
              <a:latin typeface="Calibri" charset="0"/>
            </a:endParaRPr>
          </a:p>
        </p:txBody>
      </p:sp>
      <p:sp>
        <p:nvSpPr>
          <p:cNvPr id="45" name="2"/>
          <p:cNvSpPr txBox="1">
            <a:spLocks noChangeArrowheads="1"/>
          </p:cNvSpPr>
          <p:nvPr/>
        </p:nvSpPr>
        <p:spPr bwMode="auto">
          <a:xfrm>
            <a:off x="8247562" y="1594757"/>
            <a:ext cx="7977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rgbClr val="800000"/>
                </a:solidFill>
                <a:latin typeface="Calibri" charset="0"/>
              </a:rPr>
              <a:t>47%</a:t>
            </a:r>
            <a:endParaRPr lang="en-US" b="1" dirty="0">
              <a:solidFill>
                <a:srgbClr val="800000"/>
              </a:solidFill>
              <a:latin typeface="Calibri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97767" y="1572430"/>
            <a:ext cx="4646233" cy="406191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Arial"/>
              <a:cs typeface="Arial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71106" y="1637463"/>
            <a:ext cx="4302002" cy="3996885"/>
          </a:xfrm>
          <a:prstGeom prst="rect">
            <a:avLst/>
          </a:prstGeom>
          <a:solidFill>
            <a:schemeClr val="bg1">
              <a:lumMod val="85000"/>
              <a:alpha val="5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4975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8" grpId="0" animBg="1"/>
      <p:bldP spid="4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81355"/>
            <a:ext cx="8915400" cy="66936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Retention time of cells vary significantly:</a:t>
            </a:r>
            <a:r>
              <a:rPr lang="en-US" sz="2400" dirty="0" smtClean="0">
                <a:sym typeface="Wingdings"/>
              </a:rPr>
              <a:t> </a:t>
            </a:r>
            <a:r>
              <a:rPr lang="en-US" sz="2400" dirty="0">
                <a:sym typeface="Wingdings"/>
              </a:rPr>
              <a:t>m</a:t>
            </a:r>
            <a:r>
              <a:rPr lang="en-US" sz="2400" dirty="0" smtClean="0">
                <a:sym typeface="Wingdings"/>
              </a:rPr>
              <a:t>ost cells &gt;&gt; 64ms</a:t>
            </a:r>
            <a:endParaRPr lang="en-US" sz="2400" dirty="0" smtClean="0"/>
          </a:p>
          <a:p>
            <a:pPr>
              <a:buNone/>
            </a:pPr>
            <a:endParaRPr lang="en-US" sz="1200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247650" y="198438"/>
            <a:ext cx="8382000" cy="487362"/>
          </a:xfrm>
        </p:spPr>
        <p:txBody>
          <a:bodyPr/>
          <a:lstStyle/>
          <a:p>
            <a:r>
              <a:rPr lang="en-US" dirty="0" smtClean="0"/>
              <a:t>NOT ALL RETENTION TIME IS CREATED EQUAL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63612" y="5990296"/>
            <a:ext cx="8252346" cy="5232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Efficient DRAM refresh by exploiting variability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67694" y="1910814"/>
            <a:ext cx="8722878" cy="1061863"/>
            <a:chOff x="167694" y="1910814"/>
            <a:chExt cx="8722878" cy="1061863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7694" y="1910814"/>
              <a:ext cx="1041978" cy="1061863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168175" y="1910814"/>
              <a:ext cx="7680408" cy="46166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 Exploit variability in retention </a:t>
              </a:r>
              <a:r>
                <a:rPr lang="en-US" dirty="0" smtClean="0"/>
                <a:t>time </a:t>
              </a:r>
              <a:r>
                <a:rPr lang="en-US" dirty="0" smtClean="0">
                  <a:sym typeface="Wingdings"/>
                </a:rPr>
                <a:t> </a:t>
              </a:r>
              <a:r>
                <a:rPr lang="en-US" dirty="0" err="1" smtClean="0">
                  <a:sym typeface="Wingdings"/>
                </a:rPr>
                <a:t>Multirate</a:t>
              </a:r>
              <a:r>
                <a:rPr lang="en-US" dirty="0" smtClean="0">
                  <a:sym typeface="Wingdings"/>
                </a:rPr>
                <a:t> Refresh</a:t>
              </a:r>
              <a:r>
                <a:rPr lang="en-US" dirty="0" smtClean="0"/>
                <a:t> </a:t>
              </a:r>
              <a:endParaRPr lang="en-US" dirty="0" smtClean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08298" y="2413668"/>
              <a:ext cx="7582274" cy="461665"/>
            </a:xfrm>
            <a:prstGeom prst="rect">
              <a:avLst/>
            </a:prstGeom>
            <a:solidFill>
              <a:srgbClr val="D9D9D9"/>
            </a:solidFill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Arial"/>
                  <a:cs typeface="Arial"/>
                </a:rPr>
                <a:t>Normal Refresh (64ms) &amp; Slow Refresh (e.g. 256ms+)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652330" y="4256919"/>
            <a:ext cx="3403093" cy="1200986"/>
            <a:chOff x="1652330" y="4256919"/>
            <a:chExt cx="3403093" cy="1200986"/>
          </a:xfrm>
        </p:grpSpPr>
        <p:sp>
          <p:nvSpPr>
            <p:cNvPr id="22" name="Right Arrow 21"/>
            <p:cNvSpPr/>
            <p:nvPr/>
          </p:nvSpPr>
          <p:spPr>
            <a:xfrm rot="9024908">
              <a:off x="3489553" y="4399366"/>
              <a:ext cx="1565870" cy="222615"/>
            </a:xfrm>
            <a:prstGeom prst="rightArrow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Arial"/>
                <a:cs typeface="Arial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348202" y="4256919"/>
              <a:ext cx="686756" cy="46166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800000"/>
                  </a:solidFill>
                  <a:latin typeface="Arial"/>
                  <a:cs typeface="Arial"/>
                </a:rPr>
                <a:t>Yes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652330" y="4996240"/>
              <a:ext cx="2972538" cy="46166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800000"/>
                  </a:solidFill>
                  <a:latin typeface="Arial"/>
                  <a:cs typeface="Arial"/>
                </a:rPr>
                <a:t>Use Normal Refresh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804386" y="4245623"/>
            <a:ext cx="3137423" cy="1253721"/>
            <a:chOff x="4804386" y="4245623"/>
            <a:chExt cx="3137423" cy="1253721"/>
          </a:xfrm>
        </p:grpSpPr>
        <p:sp>
          <p:nvSpPr>
            <p:cNvPr id="17" name="Right Arrow 16"/>
            <p:cNvSpPr/>
            <p:nvPr/>
          </p:nvSpPr>
          <p:spPr>
            <a:xfrm rot="1813103">
              <a:off x="4804386" y="4406257"/>
              <a:ext cx="1565870" cy="222615"/>
            </a:xfrm>
            <a:prstGeom prst="rightArrow">
              <a:avLst/>
            </a:prstGeom>
            <a:solidFill>
              <a:srgbClr val="008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Arial"/>
                <a:cs typeface="Arial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294029" y="5037679"/>
              <a:ext cx="2647780" cy="46166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8000"/>
                  </a:solidFill>
                  <a:latin typeface="Arial"/>
                  <a:cs typeface="Arial"/>
                </a:rPr>
                <a:t>Use Slow Refresh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976509" y="4245623"/>
              <a:ext cx="578103" cy="46166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8000"/>
                  </a:solidFill>
                  <a:latin typeface="Arial"/>
                  <a:cs typeface="Arial"/>
                </a:rPr>
                <a:t>No</a:t>
              </a:r>
            </a:p>
          </p:txBody>
        </p:sp>
      </p:grpSp>
      <p:sp>
        <p:nvSpPr>
          <p:cNvPr id="13" name="Rounded Rectangle 12"/>
          <p:cNvSpPr/>
          <p:nvPr/>
        </p:nvSpPr>
        <p:spPr>
          <a:xfrm>
            <a:off x="2502927" y="3332514"/>
            <a:ext cx="4917480" cy="83099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 contains a cell with retention time &lt; period of Slow Refresh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58709" y="6600733"/>
            <a:ext cx="6370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dirty="0">
                <a:solidFill>
                  <a:srgbClr val="000000"/>
                </a:solidFill>
                <a:latin typeface="Tahoma" charset="0"/>
              </a:rPr>
              <a:t>*Liu et al., “</a:t>
            </a:r>
            <a:r>
              <a:rPr lang="en-US" altLang="ja-JP" sz="1400" dirty="0">
                <a:solidFill>
                  <a:srgbClr val="0000FF"/>
                </a:solidFill>
                <a:latin typeface="Tahoma" charset="0"/>
              </a:rPr>
              <a:t>RAIDR: Retention-Aware Intelligent DRAM Refresh</a:t>
            </a:r>
            <a:r>
              <a:rPr lang="en-US" altLang="ja-JP" sz="1400" dirty="0">
                <a:solidFill>
                  <a:srgbClr val="000000"/>
                </a:solidFill>
                <a:latin typeface="Tahoma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latin typeface="Tahoma" charset="0"/>
              </a:rPr>
              <a:t>”</a:t>
            </a:r>
            <a:r>
              <a:rPr lang="en-US" altLang="ja-JP" sz="1400" dirty="0">
                <a:solidFill>
                  <a:srgbClr val="000000"/>
                </a:solidFill>
                <a:latin typeface="Tahoma" charset="0"/>
              </a:rPr>
              <a:t> ISCA 2012.</a:t>
            </a:r>
            <a:endParaRPr lang="en-US" sz="1400" dirty="0">
              <a:solidFill>
                <a:srgbClr val="000000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565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1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25709" y="198438"/>
            <a:ext cx="9118291" cy="487362"/>
          </a:xfrm>
        </p:spPr>
        <p:txBody>
          <a:bodyPr/>
          <a:lstStyle/>
          <a:p>
            <a:r>
              <a:rPr lang="en-US" dirty="0" smtClean="0"/>
              <a:t>MULTI RATE REFRESH: DESIGN &amp; EFFECTIVENESS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357455" y="5890409"/>
            <a:ext cx="8252346" cy="5232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Multi rate refresh can reduce refresh by 70%+</a:t>
            </a:r>
          </a:p>
        </p:txBody>
      </p:sp>
      <p:sp>
        <p:nvSpPr>
          <p:cNvPr id="4" name="Rectangle 3"/>
          <p:cNvSpPr/>
          <p:nvPr/>
        </p:nvSpPr>
        <p:spPr>
          <a:xfrm>
            <a:off x="96906" y="1984958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A</a:t>
            </a:r>
          </a:p>
        </p:txBody>
      </p:sp>
      <p:sp>
        <p:nvSpPr>
          <p:cNvPr id="8" name="Rectangle 7"/>
          <p:cNvSpPr/>
          <p:nvPr/>
        </p:nvSpPr>
        <p:spPr>
          <a:xfrm>
            <a:off x="96906" y="2330169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96906" y="2675380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96906" y="3020591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6906" y="3365799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906" y="3711010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F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6906" y="4056221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6906" y="4401432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728" y="1498644"/>
            <a:ext cx="1945965" cy="461665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DRAM Rows</a:t>
            </a:r>
          </a:p>
        </p:txBody>
      </p:sp>
      <p:sp>
        <p:nvSpPr>
          <p:cNvPr id="6" name="Right Arrow 5"/>
          <p:cNvSpPr/>
          <p:nvPr/>
        </p:nvSpPr>
        <p:spPr>
          <a:xfrm>
            <a:off x="1872379" y="3032939"/>
            <a:ext cx="1627518" cy="103563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Arial"/>
                <a:cs typeface="Arial"/>
              </a:rPr>
              <a:t>RETENTION</a:t>
            </a:r>
          </a:p>
          <a:p>
            <a:pPr algn="ctr"/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PROFILING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10855" y="2213715"/>
            <a:ext cx="3110003" cy="2113735"/>
            <a:chOff x="849330" y="1917828"/>
            <a:chExt cx="3475204" cy="2113735"/>
          </a:xfrm>
        </p:grpSpPr>
        <p:sp>
          <p:nvSpPr>
            <p:cNvPr id="16" name="7-Point Star 15"/>
            <p:cNvSpPr/>
            <p:nvPr/>
          </p:nvSpPr>
          <p:spPr>
            <a:xfrm>
              <a:off x="2082298" y="3740672"/>
              <a:ext cx="318840" cy="290891"/>
            </a:xfrm>
            <a:prstGeom prst="star7">
              <a:avLst/>
            </a:prstGeom>
            <a:solidFill>
              <a:srgbClr val="F2DCD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Arial"/>
                <a:cs typeface="Arial"/>
              </a:endParaRPr>
            </a:p>
          </p:txBody>
        </p:sp>
        <p:sp>
          <p:nvSpPr>
            <p:cNvPr id="17" name="7-Point Star 16"/>
            <p:cNvSpPr/>
            <p:nvPr/>
          </p:nvSpPr>
          <p:spPr>
            <a:xfrm>
              <a:off x="849330" y="2379493"/>
              <a:ext cx="318840" cy="290891"/>
            </a:xfrm>
            <a:prstGeom prst="star7">
              <a:avLst/>
            </a:prstGeom>
            <a:solidFill>
              <a:srgbClr val="F2DCD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Arial"/>
                <a:cs typeface="Arial"/>
              </a:endParaRPr>
            </a:p>
          </p:txBody>
        </p:sp>
        <p:sp>
          <p:nvSpPr>
            <p:cNvPr id="19" name="7-Point Star 18"/>
            <p:cNvSpPr/>
            <p:nvPr/>
          </p:nvSpPr>
          <p:spPr>
            <a:xfrm>
              <a:off x="3481728" y="2379493"/>
              <a:ext cx="318840" cy="290891"/>
            </a:xfrm>
            <a:prstGeom prst="star7">
              <a:avLst/>
            </a:prstGeom>
            <a:solidFill>
              <a:srgbClr val="F2DCD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Arial"/>
                <a:cs typeface="Arial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932857" y="1917828"/>
              <a:ext cx="1391677" cy="400110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Weak Cell</a:t>
              </a:r>
            </a:p>
          </p:txBody>
        </p:sp>
      </p:grpSp>
      <p:sp>
        <p:nvSpPr>
          <p:cNvPr id="22" name="7-Point Star 21"/>
          <p:cNvSpPr/>
          <p:nvPr/>
        </p:nvSpPr>
        <p:spPr>
          <a:xfrm>
            <a:off x="357455" y="4056221"/>
            <a:ext cx="263073" cy="301296"/>
          </a:xfrm>
          <a:prstGeom prst="star7">
            <a:avLst/>
          </a:prstGeom>
          <a:solidFill>
            <a:srgbClr val="F2D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Arial"/>
              <a:cs typeface="Arial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826298" y="1432540"/>
            <a:ext cx="2300479" cy="3277116"/>
            <a:chOff x="3529108" y="1148973"/>
            <a:chExt cx="2300479" cy="3277116"/>
          </a:xfrm>
        </p:grpSpPr>
        <p:sp>
          <p:nvSpPr>
            <p:cNvPr id="23" name="Rectangle 22"/>
            <p:cNvSpPr/>
            <p:nvPr/>
          </p:nvSpPr>
          <p:spPr>
            <a:xfrm>
              <a:off x="4268782" y="1683568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dirty="0" smtClean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268782" y="2028779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dirty="0" smtClean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268782" y="2366103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800000"/>
                  </a:solidFill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268782" y="2711314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dirty="0" smtClean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268782" y="3056525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dirty="0" smtClean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268782" y="3401736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dirty="0" smtClean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268782" y="3746947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800000"/>
                  </a:solidFill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268782" y="4080878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dirty="0" smtClean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256452" y="1683568"/>
              <a:ext cx="391838" cy="2742521"/>
            </a:xfrm>
            <a:prstGeom prst="rect">
              <a:avLst/>
            </a:prstGeom>
            <a:noFill/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Arial"/>
                <a:cs typeface="Arial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529108" y="1148973"/>
              <a:ext cx="2300479" cy="46166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Arial"/>
                  <a:cs typeface="Arial"/>
                </a:rPr>
                <a:t>Ref. Rate Table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840084" y="4758972"/>
            <a:ext cx="2393930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0: Slow Refresh</a:t>
            </a:r>
          </a:p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1: Normal Refresh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4427032" y="1947980"/>
            <a:ext cx="4608564" cy="3255074"/>
            <a:chOff x="4427032" y="1676742"/>
            <a:chExt cx="4608564" cy="3255074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27032" y="1683567"/>
              <a:ext cx="4608564" cy="3248004"/>
            </a:xfrm>
            <a:prstGeom prst="rect">
              <a:avLst/>
            </a:prstGeom>
          </p:spPr>
        </p:pic>
        <p:sp>
          <p:nvSpPr>
            <p:cNvPr id="34" name="Rectangle 33"/>
            <p:cNvSpPr/>
            <p:nvPr/>
          </p:nvSpPr>
          <p:spPr>
            <a:xfrm>
              <a:off x="4438340" y="1676742"/>
              <a:ext cx="4597255" cy="3255074"/>
            </a:xfrm>
            <a:prstGeom prst="rect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Arial"/>
                <a:cs typeface="Arial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463342" y="4549397"/>
              <a:ext cx="382220" cy="3559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30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6" grpId="0" animBg="1"/>
      <p:bldP spid="22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7380"/>
            <a:ext cx="8915400" cy="154089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400" dirty="0" err="1" smtClean="0"/>
              <a:t>Multirate</a:t>
            </a:r>
            <a:r>
              <a:rPr lang="en-US" sz="2400" dirty="0" smtClean="0"/>
              <a:t> refresh relies on retention time to remain unchanged</a:t>
            </a:r>
            <a:br>
              <a:rPr lang="en-US" sz="2400" dirty="0" smtClean="0"/>
            </a:br>
            <a:endParaRPr lang="en-US" sz="1200" dirty="0" smtClean="0"/>
          </a:p>
          <a:p>
            <a:pPr algn="ctr">
              <a:buNone/>
            </a:pPr>
            <a:r>
              <a:rPr lang="en-US" sz="2400" dirty="0"/>
              <a:t>R</a:t>
            </a:r>
            <a:r>
              <a:rPr lang="en-US" sz="2400" dirty="0" smtClean="0"/>
              <a:t>etention time can vary at runtime due to </a:t>
            </a:r>
            <a:r>
              <a:rPr lang="en-US" sz="2400" dirty="0" smtClean="0">
                <a:solidFill>
                  <a:srgbClr val="800000"/>
                </a:solidFill>
              </a:rPr>
              <a:t>VRT</a:t>
            </a:r>
          </a:p>
          <a:p>
            <a:pPr algn="ctr">
              <a:buNone/>
            </a:pPr>
            <a:endParaRPr lang="en-US" sz="2400" dirty="0" smtClean="0"/>
          </a:p>
          <a:p>
            <a:pPr algn="ctr">
              <a:buNone/>
            </a:pPr>
            <a:endParaRPr lang="en-US" sz="2400" dirty="0"/>
          </a:p>
          <a:p>
            <a:pPr algn="ctr">
              <a:buNone/>
            </a:pPr>
            <a:endParaRPr lang="en-US" sz="2400" dirty="0" smtClean="0"/>
          </a:p>
          <a:p>
            <a:pPr algn="ctr">
              <a:buNone/>
            </a:pPr>
            <a:endParaRPr lang="en-US" sz="1200" dirty="0" smtClean="0"/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/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247650" y="198438"/>
            <a:ext cx="8896350" cy="487362"/>
          </a:xfrm>
        </p:spPr>
        <p:txBody>
          <a:bodyPr/>
          <a:lstStyle/>
          <a:p>
            <a:r>
              <a:rPr lang="en-US" dirty="0" smtClean="0"/>
              <a:t>VARIABLE RETENTION TIME (VRT): The NEMESIS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0" y="6013699"/>
            <a:ext cx="9144000" cy="5232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VRT renders multi-rate </a:t>
            </a:r>
            <a:r>
              <a:rPr lang="en-US" sz="2800" b="1" dirty="0"/>
              <a:t>r</a:t>
            </a:r>
            <a:r>
              <a:rPr lang="en-US" sz="2800" b="1" dirty="0" smtClean="0"/>
              <a:t>efresh unusable in practice</a:t>
            </a:r>
          </a:p>
        </p:txBody>
      </p:sp>
      <p:sp>
        <p:nvSpPr>
          <p:cNvPr id="6" name="Rectangle 5"/>
          <p:cNvSpPr/>
          <p:nvPr/>
        </p:nvSpPr>
        <p:spPr>
          <a:xfrm>
            <a:off x="1645779" y="2813353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A</a:t>
            </a:r>
          </a:p>
        </p:txBody>
      </p:sp>
      <p:sp>
        <p:nvSpPr>
          <p:cNvPr id="7" name="Rectangle 6"/>
          <p:cNvSpPr/>
          <p:nvPr/>
        </p:nvSpPr>
        <p:spPr>
          <a:xfrm>
            <a:off x="1645779" y="3158564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B</a:t>
            </a:r>
          </a:p>
        </p:txBody>
      </p:sp>
      <p:sp>
        <p:nvSpPr>
          <p:cNvPr id="8" name="Rectangle 7"/>
          <p:cNvSpPr/>
          <p:nvPr/>
        </p:nvSpPr>
        <p:spPr>
          <a:xfrm>
            <a:off x="1645779" y="3503775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C</a:t>
            </a:r>
          </a:p>
        </p:txBody>
      </p:sp>
      <p:sp>
        <p:nvSpPr>
          <p:cNvPr id="9" name="Rectangle 8"/>
          <p:cNvSpPr/>
          <p:nvPr/>
        </p:nvSpPr>
        <p:spPr>
          <a:xfrm>
            <a:off x="1645779" y="3848986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D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45779" y="4194194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645779" y="4539405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F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645779" y="4884616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645779" y="5229827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68601" y="2327039"/>
            <a:ext cx="1945965" cy="461665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DRAM Rows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3421252" y="3861334"/>
            <a:ext cx="1627518" cy="103563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Arial"/>
                <a:cs typeface="Arial"/>
              </a:rPr>
              <a:t>RETENTION</a:t>
            </a:r>
          </a:p>
          <a:p>
            <a:pPr algn="ctr"/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PROFILING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659728" y="3042110"/>
            <a:ext cx="3110003" cy="2113735"/>
            <a:chOff x="849330" y="1917828"/>
            <a:chExt cx="3475204" cy="2113735"/>
          </a:xfrm>
        </p:grpSpPr>
        <p:sp>
          <p:nvSpPr>
            <p:cNvPr id="17" name="7-Point Star 16"/>
            <p:cNvSpPr/>
            <p:nvPr/>
          </p:nvSpPr>
          <p:spPr>
            <a:xfrm>
              <a:off x="2082298" y="3740672"/>
              <a:ext cx="318840" cy="290891"/>
            </a:xfrm>
            <a:prstGeom prst="star7">
              <a:avLst/>
            </a:prstGeom>
            <a:solidFill>
              <a:srgbClr val="F2DCD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Arial"/>
                <a:cs typeface="Arial"/>
              </a:endParaRPr>
            </a:p>
          </p:txBody>
        </p:sp>
        <p:sp>
          <p:nvSpPr>
            <p:cNvPr id="18" name="7-Point Star 17"/>
            <p:cNvSpPr/>
            <p:nvPr/>
          </p:nvSpPr>
          <p:spPr>
            <a:xfrm>
              <a:off x="849330" y="2379493"/>
              <a:ext cx="318840" cy="290891"/>
            </a:xfrm>
            <a:prstGeom prst="star7">
              <a:avLst/>
            </a:prstGeom>
            <a:solidFill>
              <a:srgbClr val="F2DCD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Arial"/>
                <a:cs typeface="Arial"/>
              </a:endParaRPr>
            </a:p>
          </p:txBody>
        </p:sp>
        <p:sp>
          <p:nvSpPr>
            <p:cNvPr id="19" name="7-Point Star 18"/>
            <p:cNvSpPr/>
            <p:nvPr/>
          </p:nvSpPr>
          <p:spPr>
            <a:xfrm>
              <a:off x="3481728" y="2379493"/>
              <a:ext cx="318840" cy="290891"/>
            </a:xfrm>
            <a:prstGeom prst="star7">
              <a:avLst/>
            </a:prstGeom>
            <a:solidFill>
              <a:srgbClr val="F2DCD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Arial"/>
                <a:cs typeface="Arial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32857" y="1917828"/>
              <a:ext cx="1391677" cy="400110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Weak Cell</a:t>
              </a:r>
            </a:p>
          </p:txBody>
        </p:sp>
      </p:grpSp>
      <p:sp>
        <p:nvSpPr>
          <p:cNvPr id="21" name="7-Point Star 20"/>
          <p:cNvSpPr/>
          <p:nvPr/>
        </p:nvSpPr>
        <p:spPr>
          <a:xfrm>
            <a:off x="1906328" y="4884616"/>
            <a:ext cx="263073" cy="301296"/>
          </a:xfrm>
          <a:prstGeom prst="star7">
            <a:avLst/>
          </a:prstGeom>
          <a:solidFill>
            <a:srgbClr val="F2D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Arial"/>
              <a:cs typeface="Arial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375171" y="2285593"/>
            <a:ext cx="2300479" cy="3277116"/>
            <a:chOff x="3529108" y="1148973"/>
            <a:chExt cx="2300479" cy="3277116"/>
          </a:xfrm>
        </p:grpSpPr>
        <p:sp>
          <p:nvSpPr>
            <p:cNvPr id="23" name="Rectangle 22"/>
            <p:cNvSpPr/>
            <p:nvPr/>
          </p:nvSpPr>
          <p:spPr>
            <a:xfrm>
              <a:off x="4268782" y="1683568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dirty="0" smtClean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268782" y="2028779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dirty="0" smtClean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268782" y="2366103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268782" y="2711314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dirty="0" smtClean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268782" y="3056525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dirty="0" smtClean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268782" y="3401736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dirty="0" smtClean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268782" y="3746947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268782" y="4080878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dirty="0" smtClean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256452" y="1683568"/>
              <a:ext cx="391838" cy="2742521"/>
            </a:xfrm>
            <a:prstGeom prst="rect">
              <a:avLst/>
            </a:prstGeom>
            <a:noFill/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Arial"/>
                <a:cs typeface="Arial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529108" y="1148973"/>
              <a:ext cx="2300479" cy="46166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Arial"/>
                  <a:cs typeface="Arial"/>
                </a:rPr>
                <a:t>Ref. Rate Table</a:t>
              </a:r>
            </a:p>
          </p:txBody>
        </p:sp>
      </p:grpSp>
      <p:sp>
        <p:nvSpPr>
          <p:cNvPr id="34" name="7-Point Star 33"/>
          <p:cNvSpPr/>
          <p:nvPr/>
        </p:nvSpPr>
        <p:spPr>
          <a:xfrm>
            <a:off x="2785387" y="5236755"/>
            <a:ext cx="263073" cy="301296"/>
          </a:xfrm>
          <a:prstGeom prst="star7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Arial"/>
              <a:cs typeface="Arial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4884180" y="3140741"/>
            <a:ext cx="3612597" cy="2545251"/>
            <a:chOff x="4586641" y="2721537"/>
            <a:chExt cx="3612597" cy="2545251"/>
          </a:xfrm>
        </p:grpSpPr>
        <p:sp>
          <p:nvSpPr>
            <p:cNvPr id="2" name="Cloud Callout 1"/>
            <p:cNvSpPr/>
            <p:nvPr/>
          </p:nvSpPr>
          <p:spPr>
            <a:xfrm>
              <a:off x="4586641" y="4736641"/>
              <a:ext cx="842084" cy="530147"/>
            </a:xfrm>
            <a:prstGeom prst="cloudCallout">
              <a:avLst>
                <a:gd name="adj1" fmla="val 178297"/>
                <a:gd name="adj2" fmla="val -104942"/>
              </a:avLst>
            </a:prstGeom>
            <a:noFill/>
            <a:ln w="38100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Arial"/>
                <a:cs typeface="Arial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6532104" y="3749283"/>
              <a:ext cx="1667134" cy="690419"/>
            </a:xfrm>
            <a:prstGeom prst="round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bg1"/>
                  </a:solidFill>
                  <a:latin typeface="Arial"/>
                  <a:cs typeface="Arial"/>
                </a:rPr>
                <a:t>data error</a:t>
              </a:r>
              <a:endParaRPr lang="en-US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r>
                <a:rPr lang="en-US" dirty="0">
                  <a:solidFill>
                    <a:schemeClr val="bg1"/>
                  </a:solidFill>
                  <a:latin typeface="Arial"/>
                  <a:cs typeface="Arial"/>
                </a:rPr>
                <a:t>at runtime</a:t>
              </a: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01995" y="2721537"/>
              <a:ext cx="981408" cy="9470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0556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650" y="3653532"/>
            <a:ext cx="8439166" cy="2645668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en-US" sz="2400" dirty="0" smtClean="0"/>
              <a:t>Can we analyze VRT using architecture level models?</a:t>
            </a:r>
          </a:p>
          <a:p>
            <a:pPr marL="457200" indent="-457200">
              <a:buAutoNum type="arabicPeriod"/>
            </a:pP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smtClean="0"/>
              <a:t>Can we overcome VRT simply by using ECC DIMM?</a:t>
            </a:r>
          </a:p>
          <a:p>
            <a:pPr marL="457200" indent="-457200">
              <a:buAutoNum type="arabicPeriod"/>
            </a:pP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smtClean="0"/>
              <a:t>If not, what is a low cost solution to mitigate VRT?</a:t>
            </a:r>
            <a:endParaRPr lang="en-US" sz="2400" dirty="0"/>
          </a:p>
          <a:p>
            <a:pPr marL="457200" indent="-457200">
              <a:buAutoNum type="arabicPeriod"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247650" y="198438"/>
            <a:ext cx="8896350" cy="487362"/>
          </a:xfrm>
        </p:spPr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81000" y="2780398"/>
            <a:ext cx="72241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Our study investigates the following questions: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7733" y="1235502"/>
            <a:ext cx="903559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VRT considered one of the biggest impediment to DRAM scaling  </a:t>
            </a:r>
            <a:r>
              <a:rPr lang="en-US" sz="2000" i="1" dirty="0" smtClean="0"/>
              <a:t>             </a:t>
            </a:r>
          </a:p>
          <a:p>
            <a:r>
              <a:rPr lang="en-US" sz="2000" i="1" dirty="0"/>
              <a:t> </a:t>
            </a:r>
            <a:r>
              <a:rPr lang="en-US" sz="2000" i="1" dirty="0" smtClean="0"/>
              <a:t>                                                      </a:t>
            </a:r>
            <a:r>
              <a:rPr lang="en-US" sz="2000" dirty="0" smtClean="0"/>
              <a:t>-- [</a:t>
            </a:r>
            <a:r>
              <a:rPr lang="en-US" sz="2000" dirty="0" err="1" smtClean="0"/>
              <a:t>Samung</a:t>
            </a:r>
            <a:r>
              <a:rPr lang="en-US" sz="2000" dirty="0" smtClean="0"/>
              <a:t> &amp; Intel, Memory Forum 2014]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69070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50375"/>
            <a:ext cx="8915400" cy="2978690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Background</a:t>
            </a:r>
            <a:b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rgbClr val="800000"/>
                </a:solidFill>
              </a:rPr>
              <a:t>VRT: mechanism, measurement, model</a:t>
            </a:r>
            <a:br>
              <a:rPr lang="en-US" dirty="0" smtClean="0">
                <a:solidFill>
                  <a:srgbClr val="800000"/>
                </a:solidFill>
              </a:rPr>
            </a:br>
            <a:endParaRPr lang="en-US" dirty="0" smtClean="0">
              <a:solidFill>
                <a:srgbClr val="800000"/>
              </a:solidFill>
            </a:endParaRPr>
          </a:p>
          <a:p>
            <a:pPr>
              <a:buFont typeface="Wingdings" charset="2"/>
              <a:buChar char="Ø"/>
            </a:pPr>
            <a:r>
              <a:rPr lang="en-US" dirty="0" smtClean="0"/>
              <a:t>Can’t we fix VRT by simply using ECC DIMM? 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AVATAR</a:t>
            </a: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 smtClean="0"/>
              <a:t>Results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247650" y="198438"/>
            <a:ext cx="8896350" cy="487362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70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247650" y="198438"/>
            <a:ext cx="8896350" cy="487362"/>
          </a:xfrm>
        </p:spPr>
        <p:txBody>
          <a:bodyPr/>
          <a:lstStyle/>
          <a:p>
            <a:r>
              <a:rPr lang="en-US" dirty="0" smtClean="0"/>
              <a:t>WHY DOES VRT OCCUR? WHEN IS IT HARMFUL?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7650" y="1092200"/>
            <a:ext cx="8419943" cy="1200328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VRT caused by fluctuations in Gate Induced Drain Leakage.</a:t>
            </a:r>
            <a:b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</a:br>
            <a:endParaRPr lang="en-US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External factors: mechanical stress, high temperature etc.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120900" y="2514600"/>
            <a:ext cx="4893458" cy="3329428"/>
            <a:chOff x="2120900" y="2514600"/>
            <a:chExt cx="4893458" cy="332942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03500" y="3536314"/>
              <a:ext cx="3898900" cy="230771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860800" y="3291244"/>
              <a:ext cx="1400544" cy="338554"/>
            </a:xfrm>
            <a:prstGeom prst="rect">
              <a:avLst/>
            </a:prstGeom>
            <a:solidFill>
              <a:schemeClr val="tx1"/>
            </a:solidFill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WEAK CELL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362944" y="3274367"/>
              <a:ext cx="1651414" cy="338554"/>
            </a:xfrm>
            <a:prstGeom prst="rect">
              <a:avLst/>
            </a:prstGeom>
            <a:solidFill>
              <a:schemeClr val="tx1"/>
            </a:solidFill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STRONG CELL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120900" y="3274367"/>
              <a:ext cx="1552628" cy="338554"/>
            </a:xfrm>
            <a:prstGeom prst="rect">
              <a:avLst/>
            </a:prstGeom>
            <a:solidFill>
              <a:schemeClr val="tx1"/>
            </a:solidFill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FAULTY CELL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048000" y="2514600"/>
              <a:ext cx="3252062" cy="46166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Arial"/>
                  <a:cs typeface="Arial"/>
                </a:rPr>
                <a:t>Not </a:t>
              </a:r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</a:rPr>
                <a:t>all VRT is </a:t>
              </a:r>
              <a:r>
                <a:rPr lang="en-US" dirty="0" smtClean="0">
                  <a:solidFill>
                    <a:srgbClr val="000000"/>
                  </a:solidFill>
                  <a:latin typeface="Arial"/>
                  <a:cs typeface="Arial"/>
                </a:rPr>
                <a:t>harmful</a:t>
              </a:r>
              <a:endParaRPr lang="en-US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76200" y="6013699"/>
            <a:ext cx="9029700" cy="5232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VRT problematic when strong cell becomes weak</a:t>
            </a:r>
          </a:p>
        </p:txBody>
      </p:sp>
    </p:spTree>
    <p:extLst>
      <p:ext uri="{BB962C8B-B14F-4D97-AF65-F5344CB8AC3E}">
        <p14:creationId xmlns:p14="http://schemas.microsoft.com/office/powerpoint/2010/main" val="2417238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>
          <a:xfrm>
            <a:off x="7010400" y="6615785"/>
            <a:ext cx="2133600" cy="242215"/>
          </a:xfrm>
        </p:spPr>
        <p:txBody>
          <a:bodyPr/>
          <a:lstStyle/>
          <a:p>
            <a:fld id="{1ECAAF94-34D1-4844-9837-2EF4AD3834A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247650" y="198438"/>
            <a:ext cx="8896350" cy="487362"/>
          </a:xfrm>
        </p:spPr>
        <p:txBody>
          <a:bodyPr/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238011" y="4682191"/>
            <a:ext cx="2743200" cy="716460"/>
            <a:chOff x="446941" y="5448893"/>
            <a:chExt cx="2743200" cy="716460"/>
          </a:xfrm>
        </p:grpSpPr>
        <p:pic>
          <p:nvPicPr>
            <p:cNvPr id="5" name="Picture 4" descr="ddr3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941" y="5448893"/>
              <a:ext cx="2743200" cy="71646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1028700" y="5549899"/>
              <a:ext cx="402674" cy="461665"/>
            </a:xfrm>
            <a:prstGeom prst="rect">
              <a:avLst/>
            </a:prstGeom>
            <a:solidFill>
              <a:srgbClr val="000000"/>
            </a:solidFill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FFFF"/>
                  </a:solidFill>
                  <a:latin typeface="Arial"/>
                  <a:cs typeface="Arial"/>
                </a:rPr>
                <a:t>A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243220" y="4886632"/>
            <a:ext cx="2743200" cy="716460"/>
            <a:chOff x="3367941" y="5461593"/>
            <a:chExt cx="2743200" cy="716460"/>
          </a:xfrm>
        </p:grpSpPr>
        <p:pic>
          <p:nvPicPr>
            <p:cNvPr id="6" name="Picture 5" descr="ddr3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7941" y="5461593"/>
              <a:ext cx="2743200" cy="71646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3975100" y="5549899"/>
              <a:ext cx="406932" cy="461665"/>
            </a:xfrm>
            <a:prstGeom prst="rect">
              <a:avLst/>
            </a:prstGeom>
            <a:solidFill>
              <a:srgbClr val="000000"/>
            </a:solidFill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  <a:latin typeface="Arial"/>
                  <a:cs typeface="Arial"/>
                </a:rPr>
                <a:t>B</a:t>
              </a:r>
              <a:endParaRPr lang="en-US" b="1" dirty="0" smtClean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282225" y="5078373"/>
            <a:ext cx="2743200" cy="716460"/>
            <a:chOff x="6238141" y="5461593"/>
            <a:chExt cx="2743200" cy="716460"/>
          </a:xfrm>
        </p:grpSpPr>
        <p:pic>
          <p:nvPicPr>
            <p:cNvPr id="7" name="Picture 6" descr="ddr3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8141" y="5461593"/>
              <a:ext cx="2743200" cy="71646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6700658" y="5549899"/>
              <a:ext cx="406932" cy="461665"/>
            </a:xfrm>
            <a:prstGeom prst="rect">
              <a:avLst/>
            </a:prstGeom>
            <a:solidFill>
              <a:srgbClr val="000000"/>
            </a:solidFill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  <a:latin typeface="Arial"/>
                  <a:cs typeface="Arial"/>
                </a:rPr>
                <a:t>C</a:t>
              </a:r>
              <a:endParaRPr lang="en-US" b="1" dirty="0" smtClean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78318" y="1093316"/>
            <a:ext cx="9023023" cy="3046988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800000"/>
                </a:solidFill>
                <a:latin typeface="Tahoma" charset="0"/>
              </a:rPr>
              <a:t>Test platform: </a:t>
            </a:r>
            <a:r>
              <a:rPr lang="en-US" dirty="0" smtClean="0">
                <a:latin typeface="Tahoma" charset="0"/>
              </a:rPr>
              <a:t>DDR3 testing platform Xilinx </a:t>
            </a:r>
            <a:r>
              <a:rPr lang="en-US" dirty="0">
                <a:latin typeface="Tahoma" charset="0"/>
              </a:rPr>
              <a:t>ML605 FPGA </a:t>
            </a:r>
            <a:r>
              <a:rPr lang="en-US" dirty="0" smtClean="0">
                <a:latin typeface="Tahoma" charset="0"/>
              </a:rPr>
              <a:t/>
            </a:r>
            <a:br>
              <a:rPr lang="en-US" dirty="0" smtClean="0">
                <a:latin typeface="Tahoma" charset="0"/>
              </a:rPr>
            </a:br>
            <a:r>
              <a:rPr lang="en-US" dirty="0" smtClean="0">
                <a:latin typeface="Tahoma" charset="0"/>
              </a:rPr>
              <a:t>development board in temperature controlled setting</a:t>
            </a:r>
          </a:p>
          <a:p>
            <a:endParaRPr lang="en-US" dirty="0">
              <a:latin typeface="Tahoma" charset="0"/>
            </a:endParaRPr>
          </a:p>
          <a:p>
            <a:r>
              <a:rPr lang="en-US" dirty="0" smtClean="0">
                <a:solidFill>
                  <a:srgbClr val="800000"/>
                </a:solidFill>
                <a:latin typeface="Tahoma" charset="0"/>
              </a:rPr>
              <a:t>Slow Refresh: </a:t>
            </a:r>
            <a:r>
              <a:rPr lang="en-US" dirty="0" smtClean="0">
                <a:latin typeface="Tahoma" charset="0"/>
              </a:rPr>
              <a:t>Studied refresh of 4s at 45C, corresponds to </a:t>
            </a:r>
            <a:br>
              <a:rPr lang="en-US" dirty="0" smtClean="0">
                <a:latin typeface="Tahoma" charset="0"/>
              </a:rPr>
            </a:br>
            <a:r>
              <a:rPr lang="en-US" dirty="0" smtClean="0">
                <a:latin typeface="Tahoma" charset="0"/>
              </a:rPr>
              <a:t>328ms at 85C [khan+ SIGMETRICS’14, Liu+ ISCA’13] </a:t>
            </a:r>
          </a:p>
          <a:p>
            <a:endParaRPr lang="en-US" dirty="0">
              <a:solidFill>
                <a:srgbClr val="800000"/>
              </a:solidFill>
              <a:latin typeface="Tahoma" charset="0"/>
            </a:endParaRPr>
          </a:p>
          <a:p>
            <a:r>
              <a:rPr lang="en-US" dirty="0" smtClean="0">
                <a:solidFill>
                  <a:srgbClr val="800000"/>
                </a:solidFill>
                <a:latin typeface="Tahoma" charset="0"/>
              </a:rPr>
              <a:t>Test: </a:t>
            </a:r>
            <a:r>
              <a:rPr lang="en-US" dirty="0" smtClean="0">
                <a:latin typeface="Tahoma" charset="0"/>
              </a:rPr>
              <a:t>Write specific pattern, read pattern, log id of erroneous cell</a:t>
            </a:r>
          </a:p>
          <a:p>
            <a:r>
              <a:rPr lang="en-US" dirty="0" smtClean="0">
                <a:latin typeface="Tahoma" charset="0"/>
              </a:rPr>
              <a:t>Statistics collected every 15 minutes, over 7 days (672 rounds)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4670" y="5912629"/>
            <a:ext cx="8492679" cy="461665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Three (2GB) modules, one each from different DRAM vendor</a:t>
            </a:r>
          </a:p>
        </p:txBody>
      </p:sp>
    </p:spTree>
    <p:extLst>
      <p:ext uri="{BB962C8B-B14F-4D97-AF65-F5344CB8AC3E}">
        <p14:creationId xmlns:p14="http://schemas.microsoft.com/office/powerpoint/2010/main" val="3352034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247650" y="198438"/>
            <a:ext cx="8896350" cy="487362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1: Population </a:t>
            </a:r>
            <a:r>
              <a:rPr lang="en-US" dirty="0"/>
              <a:t>of Weak Cells Increases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150" y="1184252"/>
            <a:ext cx="6627739" cy="43606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604480"/>
            <a:ext cx="9105900" cy="954107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Even after several days of testing, VRT causes new (previously unidentified) cells to cause failures</a:t>
            </a:r>
          </a:p>
        </p:txBody>
      </p:sp>
    </p:spTree>
    <p:extLst>
      <p:ext uri="{BB962C8B-B14F-4D97-AF65-F5344CB8AC3E}">
        <p14:creationId xmlns:p14="http://schemas.microsoft.com/office/powerpoint/2010/main" val="885659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247650" y="198438"/>
            <a:ext cx="8896350" cy="487362"/>
          </a:xfrm>
        </p:spPr>
        <p:txBody>
          <a:bodyPr/>
          <a:lstStyle/>
          <a:p>
            <a:r>
              <a:rPr lang="en-US" dirty="0"/>
              <a:t> 2</a:t>
            </a:r>
            <a:r>
              <a:rPr lang="en-US" dirty="0" smtClean="0"/>
              <a:t>: VRT-CELLS CAN SWITCH RANDOMLY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0" y="1998723"/>
            <a:ext cx="7041444" cy="30312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604480"/>
            <a:ext cx="9105900" cy="954107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A VRT </a:t>
            </a:r>
            <a:r>
              <a:rPr lang="en-US" sz="2800" b="1" dirty="0"/>
              <a:t>c</a:t>
            </a:r>
            <a:r>
              <a:rPr lang="en-US" sz="2800" b="1" dirty="0" smtClean="0"/>
              <a:t>ell can randomly and frequently transition between strong and weak states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9122" y="2371256"/>
            <a:ext cx="813043" cy="338554"/>
          </a:xfrm>
          <a:prstGeom prst="rect">
            <a:avLst/>
          </a:prstGeom>
          <a:solidFill>
            <a:schemeClr val="tx1"/>
          </a:solidFill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Arial"/>
                <a:cs typeface="Arial"/>
              </a:rPr>
              <a:t>WEAK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013" y="3130434"/>
            <a:ext cx="1062410" cy="338554"/>
          </a:xfrm>
          <a:prstGeom prst="rect">
            <a:avLst/>
          </a:prstGeom>
          <a:solidFill>
            <a:schemeClr val="tx1"/>
          </a:solidFill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Arial"/>
                <a:cs typeface="Arial"/>
              </a:rPr>
              <a:t>STRONG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914" y="3565420"/>
            <a:ext cx="813043" cy="338554"/>
          </a:xfrm>
          <a:prstGeom prst="rect">
            <a:avLst/>
          </a:prstGeom>
          <a:solidFill>
            <a:schemeClr val="tx1"/>
          </a:solidFill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Arial"/>
                <a:cs typeface="Arial"/>
              </a:rPr>
              <a:t>WEAK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66" y="4256501"/>
            <a:ext cx="1062410" cy="338554"/>
          </a:xfrm>
          <a:prstGeom prst="rect">
            <a:avLst/>
          </a:prstGeom>
          <a:solidFill>
            <a:schemeClr val="tx1"/>
          </a:solidFill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Arial"/>
                <a:cs typeface="Arial"/>
              </a:rPr>
              <a:t>STRONG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7650" y="1222611"/>
            <a:ext cx="8812478" cy="461665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Cell with retention time &lt; 328ms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  <a:sym typeface="Wingdings"/>
              </a:rPr>
              <a:t>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 Weak Cell, else Strong Cell</a:t>
            </a:r>
          </a:p>
        </p:txBody>
      </p:sp>
    </p:spTree>
    <p:extLst>
      <p:ext uri="{BB962C8B-B14F-4D97-AF65-F5344CB8AC3E}">
        <p14:creationId xmlns:p14="http://schemas.microsoft.com/office/powerpoint/2010/main" val="1769502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247650" y="198438"/>
            <a:ext cx="8896350" cy="487362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3: SIZE OF ACTIVE-VRT POOL VARIES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19428" y="1052059"/>
            <a:ext cx="8628238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Active-VRT Cell: Cell that failed during the given 15-min round</a:t>
            </a:r>
          </a:p>
          <a:p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b="1" dirty="0" smtClean="0">
                <a:solidFill>
                  <a:srgbClr val="800000"/>
                </a:solidFill>
                <a:latin typeface="Arial"/>
                <a:cs typeface="Arial"/>
              </a:rPr>
              <a:t>Active-VRT Pool (AVP):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Group of Active VRT Cells 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64143"/>
            <a:ext cx="9144000" cy="20382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5882570"/>
            <a:ext cx="9105900" cy="5232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The size of AVP varies dynamically for all modules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1889" y="4717899"/>
            <a:ext cx="1415522" cy="461665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  <a:latin typeface="Arial"/>
                <a:cs typeface="Arial"/>
              </a:rPr>
              <a:t>Avg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=347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61177" y="4706020"/>
            <a:ext cx="1415522" cy="461665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  <a:latin typeface="Arial"/>
                <a:cs typeface="Arial"/>
              </a:rPr>
              <a:t>Avg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=492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24117" y="4717899"/>
            <a:ext cx="1415522" cy="461665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  <a:latin typeface="Arial"/>
                <a:cs typeface="Arial"/>
              </a:rPr>
              <a:t>Avg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=388</a:t>
            </a:r>
          </a:p>
        </p:txBody>
      </p:sp>
    </p:spTree>
    <p:extLst>
      <p:ext uri="{BB962C8B-B14F-4D97-AF65-F5344CB8AC3E}">
        <p14:creationId xmlns:p14="http://schemas.microsoft.com/office/powerpoint/2010/main" val="1957923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247650" y="198438"/>
            <a:ext cx="8896350" cy="487362"/>
          </a:xfrm>
        </p:spPr>
        <p:txBody>
          <a:bodyPr/>
          <a:lstStyle/>
          <a:p>
            <a:r>
              <a:rPr lang="en-US" dirty="0" smtClean="0"/>
              <a:t>MODELING THE DYNAMIC SIZE OF AVP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46051" y="1066170"/>
            <a:ext cx="87879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Predicting the exact AVP size is difficult, but it can be modeled</a:t>
            </a:r>
          </a:p>
          <a:p>
            <a:endParaRPr lang="en-US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954" y="1607110"/>
            <a:ext cx="4874852" cy="436033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7650" y="2836333"/>
            <a:ext cx="3480440" cy="1569660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Arial"/>
                <a:cs typeface="Arial"/>
              </a:rPr>
              <a:t>Observation: 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AVP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size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tends to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follow </a:t>
            </a:r>
            <a:endParaRPr lang="en-US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lognormal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distribution</a:t>
            </a:r>
          </a:p>
          <a:p>
            <a:endParaRPr lang="en-US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13" y="6023887"/>
            <a:ext cx="9105900" cy="5232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AVP size modeled using lognormal distribution</a:t>
            </a:r>
          </a:p>
        </p:txBody>
      </p:sp>
    </p:spTree>
    <p:extLst>
      <p:ext uri="{BB962C8B-B14F-4D97-AF65-F5344CB8AC3E}">
        <p14:creationId xmlns:p14="http://schemas.microsoft.com/office/powerpoint/2010/main" val="4180070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247650" y="198438"/>
            <a:ext cx="8896350" cy="487362"/>
          </a:xfrm>
        </p:spPr>
        <p:txBody>
          <a:bodyPr/>
          <a:lstStyle/>
          <a:p>
            <a:r>
              <a:rPr lang="en-US" dirty="0"/>
              <a:t> 4</a:t>
            </a:r>
            <a:r>
              <a:rPr lang="en-US" dirty="0" smtClean="0"/>
              <a:t>: RATE OF NEW VRT CELLS STEADIES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47650" y="1080282"/>
            <a:ext cx="84447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800000"/>
                </a:solidFill>
                <a:latin typeface="Arial"/>
                <a:cs typeface="Arial"/>
                <a:sym typeface="Wingdings"/>
              </a:rPr>
              <a:t>Active-VRT Injection (AVI) </a:t>
            </a:r>
            <a:r>
              <a:rPr lang="en-US" b="1" dirty="0" smtClean="0">
                <a:solidFill>
                  <a:srgbClr val="800000"/>
                </a:solidFill>
                <a:latin typeface="Arial"/>
                <a:cs typeface="Arial"/>
                <a:sym typeface="Wingdings"/>
              </a:rPr>
              <a:t>Rate</a:t>
            </a:r>
            <a:br>
              <a:rPr lang="en-US" b="1" dirty="0" smtClean="0">
                <a:solidFill>
                  <a:srgbClr val="800000"/>
                </a:solidFill>
                <a:latin typeface="Arial"/>
                <a:cs typeface="Arial"/>
                <a:sym typeface="Wingdings"/>
              </a:rPr>
            </a:b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The rate at which new cells become Active-VRT cells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06" y="1968287"/>
            <a:ext cx="8494889" cy="39861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813" y="6023887"/>
            <a:ext cx="9105900" cy="5232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AVP reduces to ~1 new cell per 15-min period</a:t>
            </a:r>
          </a:p>
        </p:txBody>
      </p:sp>
    </p:spTree>
    <p:extLst>
      <p:ext uri="{BB962C8B-B14F-4D97-AF65-F5344CB8AC3E}">
        <p14:creationId xmlns:p14="http://schemas.microsoft.com/office/powerpoint/2010/main" val="2895431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247650" y="198438"/>
            <a:ext cx="8896350" cy="487362"/>
          </a:xfrm>
        </p:spPr>
        <p:txBody>
          <a:bodyPr/>
          <a:lstStyle/>
          <a:p>
            <a:r>
              <a:rPr lang="en-US" dirty="0" smtClean="0"/>
              <a:t>ARCHITECTURE MODEL FOR CELL UNDER VRT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079" y="1157812"/>
            <a:ext cx="6915061" cy="230417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3866" y="5936910"/>
            <a:ext cx="9105900" cy="5232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Model has two parameters: AVP and AVI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7579" y="3434472"/>
            <a:ext cx="8599530" cy="2308324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Two key parameters:</a:t>
            </a:r>
            <a:b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</a:br>
            <a:endParaRPr lang="en-US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b="1" dirty="0" smtClean="0">
                <a:solidFill>
                  <a:srgbClr val="800000"/>
                </a:solidFill>
                <a:latin typeface="Arial"/>
                <a:cs typeface="Arial"/>
              </a:rPr>
              <a:t>Active-VRT Pool (AVP): 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How many VRT cells in this period?</a:t>
            </a:r>
          </a:p>
          <a:p>
            <a:r>
              <a:rPr lang="en-US" b="1" dirty="0" smtClean="0">
                <a:solidFill>
                  <a:srgbClr val="800000"/>
                </a:solidFill>
                <a:latin typeface="Arial"/>
                <a:cs typeface="Arial"/>
              </a:rPr>
              <a:t/>
            </a:r>
            <a:br>
              <a:rPr lang="en-US" b="1" dirty="0" smtClean="0">
                <a:solidFill>
                  <a:srgbClr val="800000"/>
                </a:solidFill>
                <a:latin typeface="Arial"/>
                <a:cs typeface="Arial"/>
              </a:rPr>
            </a:br>
            <a:r>
              <a:rPr lang="en-US" b="1" dirty="0" smtClean="0">
                <a:solidFill>
                  <a:srgbClr val="800000"/>
                </a:solidFill>
                <a:latin typeface="Arial"/>
                <a:cs typeface="Arial"/>
              </a:rPr>
              <a:t>Active-VRT Injection (AVI):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How many new (previously </a:t>
            </a:r>
            <a:b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undiscovered) cells became weak in this period?</a:t>
            </a:r>
          </a:p>
        </p:txBody>
      </p:sp>
    </p:spTree>
    <p:extLst>
      <p:ext uri="{BB962C8B-B14F-4D97-AF65-F5344CB8AC3E}">
        <p14:creationId xmlns:p14="http://schemas.microsoft.com/office/powerpoint/2010/main" val="2895431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247650" y="198438"/>
            <a:ext cx="8896350" cy="487362"/>
          </a:xfrm>
        </p:spPr>
        <p:txBody>
          <a:bodyPr/>
          <a:lstStyle/>
          <a:p>
            <a:r>
              <a:rPr lang="en-US" dirty="0" smtClean="0"/>
              <a:t>ARCHITECTURE MODEL FOR VRT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6818" y="5318112"/>
            <a:ext cx="8838777" cy="1200328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Parameter scaling for larger systems: 2GB DIMM to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  <a:sym typeface="Wingdings"/>
              </a:rPr>
              <a:t> 8GB DIMM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  <a:sym typeface="Wingdings"/>
              </a:rPr>
              <a:t>AVP size increased by 4x: from ~400 to ~1600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  <a:sym typeface="Wingdings"/>
              </a:rPr>
              <a:t>AVI rate increased by 4x: from 1 to 4</a:t>
            </a:r>
            <a:endParaRPr lang="en-US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474411" y="2630789"/>
            <a:ext cx="6985000" cy="1374749"/>
            <a:chOff x="1326445" y="3834671"/>
            <a:chExt cx="6985000" cy="137474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6445" y="3834671"/>
              <a:ext cx="6985000" cy="1374749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1326445" y="3834671"/>
              <a:ext cx="6985000" cy="1374749"/>
            </a:xfrm>
            <a:prstGeom prst="rect">
              <a:avLst/>
            </a:prstGeom>
            <a:noFill/>
            <a:ln w="38100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Arial"/>
                <a:cs typeface="Arial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63087" y="2141727"/>
            <a:ext cx="4204421" cy="2659316"/>
            <a:chOff x="579495" y="3234648"/>
            <a:chExt cx="4204421" cy="2659316"/>
          </a:xfrm>
        </p:grpSpPr>
        <p:cxnSp>
          <p:nvCxnSpPr>
            <p:cNvPr id="9" name="Straight Connector 8"/>
            <p:cNvCxnSpPr/>
            <p:nvPr/>
          </p:nvCxnSpPr>
          <p:spPr>
            <a:xfrm flipH="1" flipV="1">
              <a:off x="579497" y="5893257"/>
              <a:ext cx="2968741" cy="707"/>
            </a:xfrm>
            <a:prstGeom prst="line">
              <a:avLst/>
            </a:prstGeom>
            <a:ln w="762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579496" y="3234648"/>
              <a:ext cx="4204420" cy="1"/>
            </a:xfrm>
            <a:prstGeom prst="line">
              <a:avLst/>
            </a:prstGeom>
            <a:ln w="762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579495" y="3235356"/>
              <a:ext cx="0" cy="2658608"/>
            </a:xfrm>
            <a:prstGeom prst="line">
              <a:avLst/>
            </a:prstGeom>
            <a:ln w="762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4759256" y="3235356"/>
              <a:ext cx="0" cy="488354"/>
            </a:xfrm>
            <a:prstGeom prst="straightConnector1">
              <a:avLst/>
            </a:prstGeom>
            <a:ln w="5715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3831828" y="4054854"/>
            <a:ext cx="2443990" cy="937533"/>
            <a:chOff x="3548236" y="5147775"/>
            <a:chExt cx="2443990" cy="937533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48236" y="5702619"/>
              <a:ext cx="2443990" cy="382689"/>
            </a:xfrm>
            <a:prstGeom prst="rect">
              <a:avLst/>
            </a:prstGeom>
            <a:ln w="38100" cmpd="sng">
              <a:solidFill>
                <a:srgbClr val="800000"/>
              </a:solidFill>
            </a:ln>
          </p:spPr>
        </p:pic>
        <p:cxnSp>
          <p:nvCxnSpPr>
            <p:cNvPr id="15" name="Straight Arrow Connector 14"/>
            <p:cNvCxnSpPr/>
            <p:nvPr/>
          </p:nvCxnSpPr>
          <p:spPr>
            <a:xfrm>
              <a:off x="4776029" y="5147775"/>
              <a:ext cx="0" cy="488354"/>
            </a:xfrm>
            <a:prstGeom prst="straightConnector1">
              <a:avLst/>
            </a:prstGeom>
            <a:ln w="5715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19687"/>
            <a:ext cx="9144000" cy="84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837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50375"/>
            <a:ext cx="8915400" cy="2978690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Background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VRT: mechanism, measurement, model</a:t>
            </a:r>
            <a:b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rgbClr val="800000"/>
                </a:solidFill>
              </a:rPr>
              <a:t>Can’t we fix VRT by simply using ECC DIMM?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AVATAR</a:t>
            </a: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 smtClean="0"/>
              <a:t>Results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247650" y="198438"/>
            <a:ext cx="8896350" cy="487362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39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ON ECC DIMM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888" y="1192213"/>
            <a:ext cx="8382000" cy="1100611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ECC DIMM can tolerate 1 error per word (8 bytes)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sz="2400" dirty="0" smtClean="0"/>
              <a:t>Typically used to tolerate soft error but can also be used to fix a bit error due to VRT</a:t>
            </a:r>
          </a:p>
          <a:p>
            <a:pPr marL="0" indent="0">
              <a:buNone/>
            </a:pPr>
            <a:endParaRPr lang="en-US" sz="1200" dirty="0"/>
          </a:p>
          <a:p>
            <a:pPr marL="0" indent="0" algn="ctr">
              <a:buNone/>
            </a:pPr>
            <a:r>
              <a:rPr lang="en-US" sz="2400" dirty="0" smtClean="0"/>
              <a:t>A multi</a:t>
            </a:r>
            <a:r>
              <a:rPr lang="en-US" sz="2400" dirty="0"/>
              <a:t>-bit error </a:t>
            </a:r>
            <a:r>
              <a:rPr lang="en-US" sz="2400" dirty="0" smtClean="0"/>
              <a:t>per word </a:t>
            </a:r>
            <a:r>
              <a:rPr lang="en-US" sz="2400" dirty="0" smtClean="0">
                <a:sym typeface="Wingdings"/>
              </a:rPr>
              <a:t></a:t>
            </a:r>
            <a:r>
              <a:rPr lang="en-US" sz="2400" dirty="0" smtClean="0"/>
              <a:t> uncorrectable error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DA6C0-E8D2-8D44-A834-246A4BF6B0E5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918" y="1782237"/>
            <a:ext cx="5885667" cy="1603436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242888" y="5862842"/>
            <a:ext cx="8629650" cy="461665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b="1" dirty="0"/>
              <a:t>What is time to double error per word under VRT?</a:t>
            </a:r>
          </a:p>
        </p:txBody>
      </p:sp>
    </p:spTree>
    <p:extLst>
      <p:ext uri="{BB962C8B-B14F-4D97-AF65-F5344CB8AC3E}">
        <p14:creationId xmlns:p14="http://schemas.microsoft.com/office/powerpoint/2010/main" val="407487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ANALYTICAL MODEL FOR ECC DIMM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888" y="1192213"/>
            <a:ext cx="8382000" cy="105992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 words in memory (strong rows only)</a:t>
            </a:r>
          </a:p>
          <a:p>
            <a:pPr marL="0" indent="0">
              <a:buNone/>
            </a:pPr>
            <a:r>
              <a:rPr lang="en-US" dirty="0" smtClean="0"/>
              <a:t>P words have 1 bit error already (AVP)</a:t>
            </a:r>
          </a:p>
          <a:p>
            <a:pPr marL="0" indent="0">
              <a:buNone/>
            </a:pPr>
            <a:r>
              <a:rPr lang="en-US" dirty="0" smtClean="0"/>
              <a:t>K new weak cells get injected in given time quanta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For T time quanta, and D DIMMS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DA6C0-E8D2-8D44-A834-246A4BF6B0E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8" y="2777393"/>
            <a:ext cx="8343900" cy="14161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88" y="4986792"/>
            <a:ext cx="8602133" cy="972347"/>
          </a:xfrm>
          <a:prstGeom prst="rect">
            <a:avLst/>
          </a:prstGeom>
          <a:ln w="38100" cmpd="sng">
            <a:solidFill>
              <a:srgbClr val="800000"/>
            </a:solidFill>
          </a:ln>
        </p:spPr>
      </p:pic>
    </p:spTree>
    <p:extLst>
      <p:ext uri="{BB962C8B-B14F-4D97-AF65-F5344CB8AC3E}">
        <p14:creationId xmlns:p14="http://schemas.microsoft.com/office/powerpoint/2010/main" val="4232713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 WITH ECC-DIMM, ERROR RATE is HIGH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DA6C0-E8D2-8D44-A834-246A4BF6B0E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376" y="1550352"/>
            <a:ext cx="8343900" cy="40885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974911"/>
            <a:ext cx="9144000" cy="5232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800" b="1" dirty="0" smtClean="0"/>
              <a:t>VRT still causes an error every ~6-8 months</a:t>
            </a:r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91733" y="1093641"/>
            <a:ext cx="6410829" cy="461665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System: Four channels, each with 8GB DIMM</a:t>
            </a:r>
          </a:p>
        </p:txBody>
      </p:sp>
    </p:spTree>
    <p:extLst>
      <p:ext uri="{BB962C8B-B14F-4D97-AF65-F5344CB8AC3E}">
        <p14:creationId xmlns:p14="http://schemas.microsoft.com/office/powerpoint/2010/main" val="4063681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50375"/>
            <a:ext cx="8915400" cy="2978690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Background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VRT: mechanism, measurement, model</a:t>
            </a:r>
          </a:p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rgbClr val="595959"/>
                </a:solidFill>
              </a:rPr>
              <a:t>Can’t we fix VRT by simply using ECC DIMM?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rgbClr val="800000"/>
                </a:solidFill>
              </a:rPr>
              <a:t>AVATAR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 smtClean="0"/>
              <a:t>Results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247650" y="198438"/>
            <a:ext cx="8896350" cy="487362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361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AVATAR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92597"/>
            <a:ext cx="9144000" cy="101181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rgbClr val="800000"/>
                </a:solidFill>
              </a:rPr>
              <a:t>Insight: </a:t>
            </a:r>
            <a:r>
              <a:rPr lang="en-US" sz="2400" dirty="0" smtClean="0"/>
              <a:t>Avoid forming Active VRT Pool </a:t>
            </a:r>
            <a:r>
              <a:rPr lang="en-US" sz="2400" dirty="0" smtClean="0">
                <a:sym typeface="Wingdings"/>
              </a:rPr>
              <a:t> </a:t>
            </a:r>
            <a:r>
              <a:rPr lang="en-US" sz="2400" dirty="0" smtClean="0"/>
              <a:t>Upgrade on ECC error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800000"/>
                </a:solidFill>
              </a:rPr>
              <a:t>Observation: </a:t>
            </a:r>
            <a:r>
              <a:rPr lang="en-US" sz="2400" dirty="0" smtClean="0"/>
              <a:t>Rate of VRT &gt;&gt; Rate of soft error (50x-2500x)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DA6C0-E8D2-8D44-A834-246A4BF6B0E5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230904" y="2801005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30904" y="3146216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B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30904" y="3491427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C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230904" y="3836638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30904" y="4181846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230904" y="4527057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F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30904" y="4872268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230904" y="5217479"/>
            <a:ext cx="1678568" cy="3575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253726" y="2314691"/>
            <a:ext cx="1945965" cy="461665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DRAM Rows</a:t>
            </a:r>
          </a:p>
        </p:txBody>
      </p:sp>
      <p:sp>
        <p:nvSpPr>
          <p:cNvPr id="25" name="Right Arrow 24"/>
          <p:cNvSpPr/>
          <p:nvPr/>
        </p:nvSpPr>
        <p:spPr>
          <a:xfrm>
            <a:off x="4006377" y="3848986"/>
            <a:ext cx="1627518" cy="103563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Arial"/>
                <a:cs typeface="Arial"/>
              </a:rPr>
              <a:t>RETENTION</a:t>
            </a:r>
          </a:p>
          <a:p>
            <a:pPr algn="ctr"/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PROFILING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2244853" y="3029762"/>
            <a:ext cx="3110003" cy="2113735"/>
            <a:chOff x="849330" y="1917828"/>
            <a:chExt cx="3475204" cy="2113735"/>
          </a:xfrm>
        </p:grpSpPr>
        <p:sp>
          <p:nvSpPr>
            <p:cNvPr id="27" name="7-Point Star 26"/>
            <p:cNvSpPr/>
            <p:nvPr/>
          </p:nvSpPr>
          <p:spPr>
            <a:xfrm>
              <a:off x="2082298" y="3740672"/>
              <a:ext cx="318840" cy="290891"/>
            </a:xfrm>
            <a:prstGeom prst="star7">
              <a:avLst/>
            </a:prstGeom>
            <a:solidFill>
              <a:srgbClr val="F2DCD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Arial"/>
                <a:cs typeface="Arial"/>
              </a:endParaRPr>
            </a:p>
          </p:txBody>
        </p:sp>
        <p:sp>
          <p:nvSpPr>
            <p:cNvPr id="28" name="7-Point Star 27"/>
            <p:cNvSpPr/>
            <p:nvPr/>
          </p:nvSpPr>
          <p:spPr>
            <a:xfrm>
              <a:off x="849330" y="2379493"/>
              <a:ext cx="318840" cy="290891"/>
            </a:xfrm>
            <a:prstGeom prst="star7">
              <a:avLst/>
            </a:prstGeom>
            <a:solidFill>
              <a:srgbClr val="F2DCD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Arial"/>
                <a:cs typeface="Arial"/>
              </a:endParaRPr>
            </a:p>
          </p:txBody>
        </p:sp>
        <p:sp>
          <p:nvSpPr>
            <p:cNvPr id="29" name="7-Point Star 28"/>
            <p:cNvSpPr/>
            <p:nvPr/>
          </p:nvSpPr>
          <p:spPr>
            <a:xfrm>
              <a:off x="3481728" y="2379493"/>
              <a:ext cx="318840" cy="290891"/>
            </a:xfrm>
            <a:prstGeom prst="star7">
              <a:avLst/>
            </a:prstGeom>
            <a:solidFill>
              <a:srgbClr val="F2DCD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Arial"/>
                <a:cs typeface="Arial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932857" y="1917828"/>
              <a:ext cx="1391677" cy="400110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Weak Cell</a:t>
              </a:r>
            </a:p>
          </p:txBody>
        </p:sp>
      </p:grpSp>
      <p:sp>
        <p:nvSpPr>
          <p:cNvPr id="31" name="7-Point Star 30"/>
          <p:cNvSpPr/>
          <p:nvPr/>
        </p:nvSpPr>
        <p:spPr>
          <a:xfrm>
            <a:off x="2491453" y="4872268"/>
            <a:ext cx="263073" cy="301296"/>
          </a:xfrm>
          <a:prstGeom prst="star7">
            <a:avLst/>
          </a:prstGeom>
          <a:solidFill>
            <a:srgbClr val="F2D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Arial"/>
              <a:cs typeface="Arial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960296" y="2273245"/>
            <a:ext cx="2300479" cy="3277116"/>
            <a:chOff x="3529108" y="1148973"/>
            <a:chExt cx="2300479" cy="3277116"/>
          </a:xfrm>
        </p:grpSpPr>
        <p:sp>
          <p:nvSpPr>
            <p:cNvPr id="33" name="Rectangle 32"/>
            <p:cNvSpPr/>
            <p:nvPr/>
          </p:nvSpPr>
          <p:spPr>
            <a:xfrm>
              <a:off x="4268782" y="1683568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dirty="0" smtClean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268782" y="2028779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dirty="0" smtClean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268782" y="2366103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268782" y="2711314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dirty="0" smtClean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268782" y="3056525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dirty="0" smtClean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4268782" y="3401736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dirty="0" smtClean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268782" y="3746947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268782" y="4080878"/>
              <a:ext cx="391838" cy="345211"/>
            </a:xfrm>
            <a:prstGeom prst="rect">
              <a:avLst/>
            </a:prstGeom>
            <a:solidFill>
              <a:srgbClr val="F2DCD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dirty="0" smtClean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256452" y="1683568"/>
              <a:ext cx="391838" cy="2742521"/>
            </a:xfrm>
            <a:prstGeom prst="rect">
              <a:avLst/>
            </a:prstGeom>
            <a:noFill/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Arial"/>
                <a:cs typeface="Arial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529108" y="1148973"/>
              <a:ext cx="2300479" cy="46166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Arial"/>
                  <a:cs typeface="Arial"/>
                </a:rPr>
                <a:t>Ref. Rate Table</a:t>
              </a:r>
            </a:p>
          </p:txBody>
        </p:sp>
      </p:grpSp>
      <p:sp>
        <p:nvSpPr>
          <p:cNvPr id="46" name="7-Point Star 45"/>
          <p:cNvSpPr/>
          <p:nvPr/>
        </p:nvSpPr>
        <p:spPr>
          <a:xfrm>
            <a:off x="2398650" y="5224407"/>
            <a:ext cx="263073" cy="301296"/>
          </a:xfrm>
          <a:prstGeom prst="star7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Arial"/>
              <a:cs typeface="Arial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718203" y="2787612"/>
            <a:ext cx="512701" cy="357559"/>
          </a:xfrm>
          <a:prstGeom prst="rect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"/>
                <a:cs typeface="Arial"/>
              </a:rPr>
              <a:t>ECC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721191" y="3139244"/>
            <a:ext cx="512701" cy="357559"/>
          </a:xfrm>
          <a:prstGeom prst="rect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"/>
                <a:cs typeface="Arial"/>
              </a:rPr>
              <a:t>ECC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715215" y="3485006"/>
            <a:ext cx="512701" cy="357559"/>
          </a:xfrm>
          <a:prstGeom prst="rect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"/>
                <a:cs typeface="Arial"/>
              </a:rPr>
              <a:t>ECC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718203" y="3836638"/>
            <a:ext cx="512701" cy="357559"/>
          </a:xfrm>
          <a:prstGeom prst="rect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"/>
                <a:cs typeface="Arial"/>
              </a:rPr>
              <a:t>ECC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712227" y="4173825"/>
            <a:ext cx="512701" cy="357559"/>
          </a:xfrm>
          <a:prstGeom prst="rect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"/>
                <a:cs typeface="Arial"/>
              </a:rPr>
              <a:t>ECC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715215" y="4525457"/>
            <a:ext cx="512701" cy="357559"/>
          </a:xfrm>
          <a:prstGeom prst="rect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"/>
                <a:cs typeface="Arial"/>
              </a:rPr>
              <a:t>ECC</a:t>
            </a:r>
          </a:p>
        </p:txBody>
      </p:sp>
      <p:sp>
        <p:nvSpPr>
          <p:cNvPr id="57" name="Rectangle 56"/>
          <p:cNvSpPr/>
          <p:nvPr/>
        </p:nvSpPr>
        <p:spPr>
          <a:xfrm>
            <a:off x="1709239" y="4871219"/>
            <a:ext cx="512701" cy="357559"/>
          </a:xfrm>
          <a:prstGeom prst="rect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"/>
                <a:cs typeface="Arial"/>
              </a:rPr>
              <a:t>ECC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1712227" y="5222851"/>
            <a:ext cx="512701" cy="357559"/>
          </a:xfrm>
          <a:prstGeom prst="rect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"/>
                <a:cs typeface="Arial"/>
              </a:rPr>
              <a:t>ECC</a:t>
            </a:r>
          </a:p>
        </p:txBody>
      </p:sp>
      <p:cxnSp>
        <p:nvCxnSpPr>
          <p:cNvPr id="8" name="Curved Connector 7"/>
          <p:cNvCxnSpPr/>
          <p:nvPr/>
        </p:nvCxnSpPr>
        <p:spPr>
          <a:xfrm rot="5400000" flipH="1" flipV="1">
            <a:off x="2271732" y="5301523"/>
            <a:ext cx="54705" cy="503070"/>
          </a:xfrm>
          <a:prstGeom prst="curvedConnector3">
            <a:avLst>
              <a:gd name="adj1" fmla="val -417878"/>
            </a:avLst>
          </a:prstGeom>
          <a:ln>
            <a:solidFill>
              <a:srgbClr val="8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urved Connector 58"/>
          <p:cNvCxnSpPr>
            <a:stCxn id="58" idx="2"/>
          </p:cNvCxnSpPr>
          <p:nvPr/>
        </p:nvCxnSpPr>
        <p:spPr>
          <a:xfrm rot="5400000" flipH="1" flipV="1">
            <a:off x="3740012" y="3632782"/>
            <a:ext cx="176194" cy="3719062"/>
          </a:xfrm>
          <a:prstGeom prst="curvedConnector4">
            <a:avLst>
              <a:gd name="adj1" fmla="val -129743"/>
              <a:gd name="adj2" fmla="val 53446"/>
            </a:avLst>
          </a:prstGeom>
          <a:ln>
            <a:solidFill>
              <a:srgbClr val="8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687640" y="5196086"/>
            <a:ext cx="391838" cy="345211"/>
          </a:xfrm>
          <a:prstGeom prst="rect">
            <a:avLst/>
          </a:prstGeom>
          <a:solidFill>
            <a:srgbClr val="F2DCDB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800000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0" y="5974911"/>
            <a:ext cx="9144000" cy="5232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800" b="1" dirty="0" smtClean="0"/>
              <a:t>AVATAR mitigates VRT by breaking AVP Pool</a:t>
            </a:r>
            <a:endParaRPr lang="en-US" sz="2800" b="1" dirty="0"/>
          </a:p>
        </p:txBody>
      </p:sp>
      <p:sp>
        <p:nvSpPr>
          <p:cNvPr id="63" name="Freeform 62"/>
          <p:cNvSpPr/>
          <p:nvPr/>
        </p:nvSpPr>
        <p:spPr>
          <a:xfrm>
            <a:off x="640252" y="3039339"/>
            <a:ext cx="394443" cy="2520599"/>
          </a:xfrm>
          <a:custGeom>
            <a:avLst/>
            <a:gdLst>
              <a:gd name="connsiteX0" fmla="*/ 383816 w 394443"/>
              <a:gd name="connsiteY0" fmla="*/ 752675 h 1534803"/>
              <a:gd name="connsiteX1" fmla="*/ 369068 w 394443"/>
              <a:gd name="connsiteY1" fmla="*/ 664184 h 1534803"/>
              <a:gd name="connsiteX2" fmla="*/ 162591 w 394443"/>
              <a:gd name="connsiteY2" fmla="*/ 507 h 1534803"/>
              <a:gd name="connsiteX3" fmla="*/ 358 w 394443"/>
              <a:gd name="connsiteY3" fmla="*/ 782171 h 1534803"/>
              <a:gd name="connsiteX4" fmla="*/ 206836 w 394443"/>
              <a:gd name="connsiteY4" fmla="*/ 1534339 h 1534803"/>
              <a:gd name="connsiteX5" fmla="*/ 383816 w 394443"/>
              <a:gd name="connsiteY5" fmla="*/ 870662 h 1534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4443" h="1534803">
                <a:moveTo>
                  <a:pt x="383816" y="752675"/>
                </a:moveTo>
                <a:cubicBezTo>
                  <a:pt x="394877" y="771110"/>
                  <a:pt x="405939" y="789545"/>
                  <a:pt x="369068" y="664184"/>
                </a:cubicBezTo>
                <a:cubicBezTo>
                  <a:pt x="332197" y="538823"/>
                  <a:pt x="224043" y="-19157"/>
                  <a:pt x="162591" y="507"/>
                </a:cubicBezTo>
                <a:cubicBezTo>
                  <a:pt x="101139" y="20171"/>
                  <a:pt x="-7016" y="526532"/>
                  <a:pt x="358" y="782171"/>
                </a:cubicBezTo>
                <a:cubicBezTo>
                  <a:pt x="7732" y="1037810"/>
                  <a:pt x="142926" y="1519590"/>
                  <a:pt x="206836" y="1534339"/>
                </a:cubicBezTo>
                <a:cubicBezTo>
                  <a:pt x="270746" y="1549088"/>
                  <a:pt x="327281" y="1209875"/>
                  <a:pt x="383816" y="870662"/>
                </a:cubicBezTo>
              </a:path>
            </a:pathLst>
          </a:custGeom>
          <a:noFill/>
          <a:ln w="63500"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842966" y="4129772"/>
            <a:ext cx="191729" cy="201696"/>
          </a:xfrm>
          <a:prstGeom prst="ellipse">
            <a:avLst/>
          </a:prstGeom>
          <a:solidFill>
            <a:srgbClr val="FF30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7817" y="2242832"/>
            <a:ext cx="1313430" cy="1200328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Scrub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(15 min)</a:t>
            </a:r>
          </a:p>
          <a:p>
            <a:pPr algn="ctr"/>
            <a:endParaRPr lang="en-US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7" name="Rounded Rectangular Callout 66"/>
          <p:cNvSpPr/>
          <p:nvPr/>
        </p:nvSpPr>
        <p:spPr>
          <a:xfrm>
            <a:off x="6337766" y="3824604"/>
            <a:ext cx="2677648" cy="1060011"/>
          </a:xfrm>
          <a:prstGeom prst="wedgeRoundRectCallout">
            <a:avLst>
              <a:gd name="adj1" fmla="val -60728"/>
              <a:gd name="adj2" fmla="val 93207"/>
              <a:gd name="adj3" fmla="val 16667"/>
            </a:avLst>
          </a:prstGeom>
          <a:solidFill>
            <a:srgbClr val="8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 protected from future</a:t>
            </a:r>
          </a:p>
          <a:p>
            <a:pPr algn="ctr"/>
            <a:r>
              <a:rPr lang="en-US" dirty="0">
                <a:latin typeface="Arial"/>
                <a:cs typeface="Arial"/>
              </a:rPr>
              <a:t>r</a:t>
            </a:r>
            <a:r>
              <a:rPr lang="en-US" dirty="0" smtClean="0">
                <a:latin typeface="Arial"/>
                <a:cs typeface="Arial"/>
              </a:rPr>
              <a:t>etention failures</a:t>
            </a:r>
          </a:p>
        </p:txBody>
      </p:sp>
    </p:spTree>
    <p:extLst>
      <p:ext uri="{BB962C8B-B14F-4D97-AF65-F5344CB8AC3E}">
        <p14:creationId xmlns:p14="http://schemas.microsoft.com/office/powerpoint/2010/main" val="820697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path" presetSubtype="0" repeatCount="indefinite" accel="50000" decel="50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94 -1.30495E-6 C 0.00816 -0.09023 -0.00452 -0.18394 -0.01112 -0.18325 C -0.01755 -0.18278 -0.02901 -0.12633 -0.02901 0.00324 C -0.02727 0.20731 -0.01164 0.19297 -0.00539 0.19274 C 0.00121 0.19181 0.0099 0.09024 0.01094 -1.30495E-6 Z " pathEditMode="relative" rAng="0" ptsTypes="AAAAA">
                                      <p:cBhvr>
                                        <p:cTn id="52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8" y="1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1" animBg="1"/>
      <p:bldP spid="46" grpId="2" animBg="1"/>
      <p:bldP spid="60" grpId="0" animBg="1"/>
      <p:bldP spid="61" grpId="0" animBg="1"/>
      <p:bldP spid="63" grpId="0" animBg="1"/>
      <p:bldP spid="65" grpId="0" animBg="1"/>
      <p:bldP spid="65" grpId="1" animBg="1"/>
      <p:bldP spid="12" grpId="0"/>
      <p:bldP spid="67" grpId="0" animBg="1"/>
      <p:bldP spid="67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AVATAR: ANALYTICAL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DA6C0-E8D2-8D44-A834-246A4BF6B0E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1338472"/>
            <a:ext cx="8498841" cy="2677656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Only errors injected between scrub can clash with each other</a:t>
            </a:r>
          </a:p>
          <a:p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Instead of 1000+ weak cells (AVP), deal with 4 errors (AVI)</a:t>
            </a:r>
          </a:p>
          <a:p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dirty="0" smtClean="0">
                <a:solidFill>
                  <a:srgbClr val="800000"/>
                </a:solidFill>
                <a:latin typeface="Arial"/>
                <a:cs typeface="Arial"/>
              </a:rPr>
              <a:t>W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 words in memory, </a:t>
            </a:r>
            <a:r>
              <a:rPr lang="en-US" dirty="0" smtClean="0">
                <a:solidFill>
                  <a:srgbClr val="800000"/>
                </a:solidFill>
                <a:latin typeface="Arial"/>
                <a:cs typeface="Arial"/>
              </a:rPr>
              <a:t>K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 errors in time quanta (AVI Rate)</a:t>
            </a:r>
          </a:p>
          <a:p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48" y="5592026"/>
            <a:ext cx="7719871" cy="728495"/>
          </a:xfrm>
          <a:prstGeom prst="rect">
            <a:avLst/>
          </a:prstGeom>
          <a:ln w="38100" cmpd="sng">
            <a:solidFill>
              <a:srgbClr val="800000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107003" y="5005840"/>
            <a:ext cx="60439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/>
              <a:t>For, T time quanta, and D DIMMS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03" y="3532837"/>
            <a:ext cx="6794992" cy="112613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1995" y="3841750"/>
            <a:ext cx="1777157" cy="74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980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AVATAR: TIME TO FAILURE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DA6C0-E8D2-8D44-A834-246A4BF6B0E5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329947" y="1501892"/>
            <a:ext cx="8144933" cy="4323756"/>
            <a:chOff x="0" y="1016000"/>
            <a:chExt cx="9144000" cy="481974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016000"/>
              <a:ext cx="9144000" cy="4819744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853798" y="1901899"/>
              <a:ext cx="2195559" cy="411699"/>
            </a:xfrm>
            <a:prstGeom prst="rect">
              <a:avLst/>
            </a:prstGeom>
            <a:solidFill>
              <a:schemeClr val="bg1"/>
            </a:solidFill>
            <a:ln w="254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8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AVI = 1x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10911" y="2274911"/>
              <a:ext cx="1538445" cy="369332"/>
            </a:xfrm>
            <a:prstGeom prst="rect">
              <a:avLst/>
            </a:prstGeom>
            <a:solidFill>
              <a:schemeClr val="bg1"/>
            </a:solidFill>
            <a:ln w="254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800" b="1" dirty="0">
                  <a:solidFill>
                    <a:srgbClr val="000000"/>
                  </a:solidFill>
                  <a:latin typeface="Arial"/>
                  <a:cs typeface="Arial"/>
                </a:rPr>
                <a:t>2</a:t>
              </a:r>
              <a:r>
                <a:rPr lang="en-US" sz="18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x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510911" y="2644243"/>
              <a:ext cx="1634289" cy="369332"/>
            </a:xfrm>
            <a:prstGeom prst="rect">
              <a:avLst/>
            </a:prstGeom>
            <a:solidFill>
              <a:schemeClr val="bg1"/>
            </a:solidFill>
            <a:ln w="254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8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4x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0" y="6025710"/>
            <a:ext cx="9144000" cy="5232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800" b="1" dirty="0" smtClean="0"/>
              <a:t>AVATAR increases time to failure to 10s of years</a:t>
            </a:r>
            <a:endParaRPr lang="en-US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87885" y="6569962"/>
            <a:ext cx="7886995" cy="338554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* We include the effect of soft error in the above lifetime analysis (details in the paper)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67931" y="3619779"/>
            <a:ext cx="1120019" cy="369332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000000"/>
                </a:solidFill>
                <a:latin typeface="Arial"/>
                <a:cs typeface="Arial"/>
              </a:rPr>
              <a:t>32 Years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70476" y="3909284"/>
            <a:ext cx="1298899" cy="369332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000000"/>
                </a:solidFill>
                <a:latin typeface="Arial"/>
                <a:cs typeface="Arial"/>
              </a:rPr>
              <a:t>128 Years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70476" y="4230239"/>
            <a:ext cx="1298899" cy="369332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000000"/>
                </a:solidFill>
                <a:latin typeface="Arial"/>
                <a:cs typeface="Arial"/>
              </a:rPr>
              <a:t>500 Years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79989" y="2627111"/>
            <a:ext cx="1955674" cy="369332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000000"/>
                </a:solidFill>
                <a:latin typeface="Arial"/>
                <a:cs typeface="Arial"/>
              </a:rPr>
              <a:t>AVI = 2x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63059" y="2914975"/>
            <a:ext cx="1955674" cy="369332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000000"/>
                </a:solidFill>
                <a:latin typeface="Arial"/>
                <a:cs typeface="Arial"/>
              </a:rPr>
              <a:t>AVI = 4x</a:t>
            </a:r>
          </a:p>
        </p:txBody>
      </p:sp>
      <p:sp>
        <p:nvSpPr>
          <p:cNvPr id="6" name="Rectangle 5"/>
          <p:cNvSpPr/>
          <p:nvPr/>
        </p:nvSpPr>
        <p:spPr>
          <a:xfrm>
            <a:off x="1303861" y="1056403"/>
            <a:ext cx="66548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System: Four channels, each with 8GB DIMM</a:t>
            </a:r>
          </a:p>
        </p:txBody>
      </p:sp>
    </p:spTree>
    <p:extLst>
      <p:ext uri="{BB962C8B-B14F-4D97-AF65-F5344CB8AC3E}">
        <p14:creationId xmlns:p14="http://schemas.microsoft.com/office/powerpoint/2010/main" val="4071384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50375"/>
            <a:ext cx="8915400" cy="2978690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Background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VRT: mechanism, measurement, model</a:t>
            </a:r>
          </a:p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rgbClr val="595959"/>
                </a:solidFill>
              </a:rPr>
              <a:t>Can’t we fix VRT by simply using ECC DIMM?</a:t>
            </a: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rgbClr val="595959"/>
                </a:solidFill>
              </a:rPr>
              <a:t>AVATAR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rgbClr val="800000"/>
                </a:solidFill>
              </a:rPr>
              <a:t>Results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247650" y="198438"/>
            <a:ext cx="8896350" cy="487362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742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REFRESH SAVINGS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DA6C0-E8D2-8D44-A834-246A4BF6B0E5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62986" y="1220284"/>
            <a:ext cx="8894762" cy="4196825"/>
            <a:chOff x="247651" y="1375506"/>
            <a:chExt cx="8894762" cy="419682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7651" y="1375506"/>
              <a:ext cx="8894762" cy="4196825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3245950" y="3990407"/>
              <a:ext cx="1737285" cy="400110"/>
            </a:xfrm>
            <a:prstGeom prst="rect">
              <a:avLst/>
            </a:prstGeom>
            <a:solidFill>
              <a:schemeClr val="bg1"/>
            </a:solidFill>
            <a:ln w="254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AVATAR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253619" y="3687081"/>
              <a:ext cx="2128762" cy="400110"/>
            </a:xfrm>
            <a:prstGeom prst="rect">
              <a:avLst/>
            </a:prstGeom>
            <a:solidFill>
              <a:schemeClr val="bg1"/>
            </a:solidFill>
            <a:ln w="254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No VRT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0" y="5605545"/>
            <a:ext cx="9144000" cy="954107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800" b="1" dirty="0" smtClean="0"/>
              <a:t>AVATAR reduces refresh by 60%-70%, similar to multi rate refresh but with VRT tolerance</a:t>
            </a:r>
            <a:endParaRPr 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6933" y="3454915"/>
            <a:ext cx="9144000" cy="954107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800" b="1" dirty="0" smtClean="0"/>
              <a:t>Retention Testing Once a Year can revert refresh saving from 60% to 70%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756915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DA6C0-E8D2-8D44-A834-246A4BF6B0E5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-513935" y="2994214"/>
            <a:ext cx="1523174" cy="492443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sz="2600" dirty="0" smtClean="0">
                <a:solidFill>
                  <a:srgbClr val="000000"/>
                </a:solidFill>
                <a:latin typeface="Arial"/>
                <a:cs typeface="Arial"/>
              </a:rPr>
              <a:t>Speedup</a:t>
            </a:r>
          </a:p>
        </p:txBody>
      </p:sp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7654956"/>
              </p:ext>
            </p:extLst>
          </p:nvPr>
        </p:nvGraphicFramePr>
        <p:xfrm>
          <a:off x="493874" y="1548243"/>
          <a:ext cx="8686800" cy="3797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0" y="5605545"/>
            <a:ext cx="9144000" cy="954107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800" b="1" dirty="0" smtClean="0"/>
              <a:t>AVATAR gets 2/3</a:t>
            </a:r>
            <a:r>
              <a:rPr lang="en-US" sz="2800" b="1" baseline="30000" dirty="0" smtClean="0"/>
              <a:t>rd</a:t>
            </a:r>
            <a:r>
              <a:rPr lang="en-US" sz="2800" b="1" dirty="0"/>
              <a:t> </a:t>
            </a:r>
            <a:r>
              <a:rPr lang="en-US" sz="2800" b="1" dirty="0" smtClean="0"/>
              <a:t>the performance of </a:t>
            </a:r>
            <a:r>
              <a:rPr lang="en-US" sz="2800" b="1" dirty="0" err="1" smtClean="0"/>
              <a:t>NoRefresh</a:t>
            </a:r>
            <a:r>
              <a:rPr lang="en-US" sz="2800" b="1" dirty="0" smtClean="0"/>
              <a:t>. More gains at higher capacity nodes</a:t>
            </a:r>
            <a:endParaRPr lang="en-US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1180448" y="1770961"/>
            <a:ext cx="7726568" cy="307682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Arial"/>
              <a:cs typeface="Arial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377189" y="4311126"/>
            <a:ext cx="1556045" cy="1070193"/>
          </a:xfrm>
          <a:prstGeom prst="roundRect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77154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Chart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1709828"/>
              </p:ext>
            </p:extLst>
          </p:nvPr>
        </p:nvGraphicFramePr>
        <p:xfrm>
          <a:off x="763236" y="1310107"/>
          <a:ext cx="8135774" cy="3789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DELAY PRODUCT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DA6C0-E8D2-8D44-A834-246A4BF6B0E5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 rot="16200000">
            <a:off x="-1255277" y="2840262"/>
            <a:ext cx="3429144" cy="492443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sz="2600" dirty="0" smtClean="0">
                <a:solidFill>
                  <a:srgbClr val="000000"/>
                </a:solidFill>
                <a:latin typeface="Arial"/>
                <a:cs typeface="Arial"/>
              </a:rPr>
              <a:t>Energy Delay Product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430568" y="1545641"/>
            <a:ext cx="6977482" cy="309211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Arial"/>
              <a:cs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0" y="5605545"/>
            <a:ext cx="9144000" cy="954107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800" b="1" dirty="0" smtClean="0"/>
              <a:t>AVATAR reduces EDP, </a:t>
            </a:r>
          </a:p>
          <a:p>
            <a:pPr marL="0" indent="0" algn="ctr">
              <a:buNone/>
            </a:pPr>
            <a:r>
              <a:rPr lang="en-US" sz="2800" b="1" dirty="0" smtClean="0"/>
              <a:t>Significant reduction at higher capacity nodes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544048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50375"/>
            <a:ext cx="8915400" cy="2978690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Background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VRT: mechanism, measurement, model</a:t>
            </a:r>
          </a:p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Can’t we fix VRT by simply using ECC DIMM?</a:t>
            </a:r>
          </a:p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AVATAR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Results</a:t>
            </a:r>
          </a:p>
          <a:p>
            <a:pPr>
              <a:buFont typeface="Wingdings" charset="2"/>
              <a:buChar char="Ø"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>
                <a:solidFill>
                  <a:srgbClr val="800000"/>
                </a:solidFill>
              </a:rPr>
              <a:t>Summary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247650" y="198438"/>
            <a:ext cx="8896350" cy="487362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742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045" y="1131737"/>
            <a:ext cx="8901112" cy="5440009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Multirate</a:t>
            </a:r>
            <a:r>
              <a:rPr lang="en-US" dirty="0" smtClean="0"/>
              <a:t> refresh </a:t>
            </a:r>
            <a:r>
              <a:rPr lang="en-US" dirty="0" smtClean="0">
                <a:sym typeface="Wingdings"/>
              </a:rPr>
              <a:t> </a:t>
            </a:r>
            <a:r>
              <a:rPr lang="en-US" dirty="0">
                <a:sym typeface="Wingdings"/>
              </a:rPr>
              <a:t>retention </a:t>
            </a:r>
            <a:r>
              <a:rPr lang="en-US" dirty="0" smtClean="0">
                <a:sym typeface="Wingdings"/>
              </a:rPr>
              <a:t>profiling to reduce refresh </a:t>
            </a:r>
            <a:br>
              <a:rPr lang="en-US" dirty="0" smtClean="0">
                <a:sym typeface="Wingdings"/>
              </a:rPr>
            </a:br>
            <a:r>
              <a:rPr lang="en-US" dirty="0" smtClean="0">
                <a:sym typeface="Wingdings"/>
              </a:rPr>
              <a:t/>
            </a:r>
            <a:br>
              <a:rPr lang="en-US" dirty="0" smtClean="0">
                <a:sym typeface="Wingdings"/>
              </a:rPr>
            </a:br>
            <a:r>
              <a:rPr lang="en-US" dirty="0" smtClean="0">
                <a:sym typeface="Wingdings"/>
              </a:rPr>
              <a:t>Variable Retention Time  errors with </a:t>
            </a:r>
            <a:r>
              <a:rPr lang="en-US" dirty="0" err="1" smtClean="0">
                <a:sym typeface="Wingdings"/>
              </a:rPr>
              <a:t>multirate</a:t>
            </a:r>
            <a:r>
              <a:rPr lang="en-US" dirty="0" smtClean="0">
                <a:sym typeface="Wingdings"/>
              </a:rPr>
              <a:t> refresh</a:t>
            </a:r>
            <a:br>
              <a:rPr lang="en-US" dirty="0" smtClean="0">
                <a:sym typeface="Wingdings"/>
              </a:rPr>
            </a:br>
            <a:endParaRPr lang="en-US" dirty="0" smtClean="0">
              <a:sym typeface="Wingdings"/>
            </a:endParaRPr>
          </a:p>
          <a:p>
            <a:pPr>
              <a:buFont typeface="Wingdings" charset="2"/>
              <a:buChar char="ü"/>
            </a:pPr>
            <a:r>
              <a:rPr lang="en-US" dirty="0" smtClean="0"/>
              <a:t>Architecture model of VRT based on experiments</a:t>
            </a:r>
          </a:p>
          <a:p>
            <a:pPr>
              <a:buFont typeface="Wingdings" charset="2"/>
              <a:buChar char="ü"/>
            </a:pPr>
            <a:r>
              <a:rPr lang="en-US" dirty="0" smtClean="0"/>
              <a:t>We show ECC DIMM alone is not enough</a:t>
            </a:r>
          </a:p>
          <a:p>
            <a:pPr>
              <a:buFont typeface="Wingdings" charset="2"/>
              <a:buChar char="ü"/>
            </a:pPr>
            <a:r>
              <a:rPr lang="en-US" dirty="0" smtClean="0"/>
              <a:t>AVATAR (upgrade refresh rate of row on ECC error)</a:t>
            </a:r>
            <a:endParaRPr lang="en-US" dirty="0"/>
          </a:p>
          <a:p>
            <a:pPr>
              <a:buFont typeface="Wingdings" charset="2"/>
              <a:buChar char="ü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AVATAR increase the time to failure from 0.5 years to 500 years and incurs the same storage as ECC DIMM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DA6C0-E8D2-8D44-A834-246A4BF6B0E5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32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DA6C0-E8D2-8D44-A834-246A4BF6B0E5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88294" y="2399237"/>
            <a:ext cx="5032222" cy="1938992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000000"/>
                </a:solidFill>
                <a:latin typeface="Comic Sans MS"/>
                <a:cs typeface="Comic Sans MS"/>
              </a:rPr>
              <a:t>Obrigado</a:t>
            </a:r>
            <a:endParaRPr lang="en-US" sz="7200" dirty="0">
              <a:solidFill>
                <a:srgbClr val="000000"/>
              </a:solidFill>
              <a:latin typeface="Comic Sans MS"/>
              <a:cs typeface="Comic Sans MS"/>
            </a:endParaRPr>
          </a:p>
          <a:p>
            <a:pPr algn="ctr"/>
            <a:r>
              <a:rPr lang="en-US" sz="4800" dirty="0" smtClean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sz="4800" dirty="0" err="1" smtClean="0">
                <a:solidFill>
                  <a:srgbClr val="000000"/>
                </a:solidFill>
                <a:latin typeface="Comic Sans MS"/>
                <a:cs typeface="Comic Sans MS"/>
              </a:rPr>
              <a:t>pela</a:t>
            </a:r>
            <a:r>
              <a:rPr lang="en-US" sz="4800" dirty="0" smtClean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sz="4800" dirty="0" err="1" smtClean="0">
                <a:solidFill>
                  <a:srgbClr val="000000"/>
                </a:solidFill>
                <a:latin typeface="Comic Sans MS"/>
                <a:cs typeface="Comic Sans MS"/>
              </a:rPr>
              <a:t>seu</a:t>
            </a:r>
            <a:r>
              <a:rPr lang="en-US" sz="4800" dirty="0" smtClean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sz="4800" dirty="0" err="1" smtClean="0">
                <a:solidFill>
                  <a:srgbClr val="000000"/>
                </a:solidFill>
                <a:latin typeface="Comic Sans MS"/>
                <a:cs typeface="Comic Sans MS"/>
              </a:rPr>
              <a:t>aten</a:t>
            </a:r>
            <a:r>
              <a:rPr lang="en-US" sz="3600" b="1" dirty="0" err="1" smtClean="0">
                <a:solidFill>
                  <a:srgbClr val="000000"/>
                </a:solidFill>
                <a:latin typeface="Comic Sans MS"/>
                <a:cs typeface="Comic Sans MS"/>
              </a:rPr>
              <a:t>Ç</a:t>
            </a:r>
            <a:r>
              <a:rPr lang="en-US" sz="4800" dirty="0" err="1" smtClean="0">
                <a:solidFill>
                  <a:srgbClr val="000000"/>
                </a:solidFill>
                <a:latin typeface="Comic Sans MS"/>
                <a:cs typeface="Comic Sans MS"/>
              </a:rPr>
              <a:t>ão</a:t>
            </a:r>
            <a:endParaRPr lang="en-US" sz="4800" dirty="0" smtClean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071415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DA6C0-E8D2-8D44-A834-246A4BF6B0E5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47650" y="198438"/>
            <a:ext cx="8896350" cy="487362"/>
          </a:xfrm>
        </p:spPr>
        <p:txBody>
          <a:bodyPr/>
          <a:lstStyle/>
          <a:p>
            <a:r>
              <a:rPr lang="en-US" dirty="0" smtClean="0"/>
              <a:t>SCRUB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1500"/>
            <a:ext cx="9144000" cy="317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985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aret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 smtClean="0">
            <a:latin typeface="Arial"/>
            <a:cs typeface="Arial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 w="25400">
          <a:noFill/>
        </a:ln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caret_template.thmx</Template>
  <TotalTime>11708</TotalTime>
  <Words>4231</Words>
  <Application>Microsoft Macintosh PowerPoint</Application>
  <PresentationFormat>On-screen Show (4:3)</PresentationFormat>
  <Paragraphs>600</Paragraphs>
  <Slides>34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caret_template</vt:lpstr>
      <vt:lpstr>AVATAR: A VARIABLE-RETENTION TIME AWARE REFRESH for DRAM</vt:lpstr>
      <vt:lpstr>DRAM Background</vt:lpstr>
      <vt:lpstr>DRAM Refresh</vt:lpstr>
      <vt:lpstr>“Refresh WALL” FOR DRAM SYSTEMS</vt:lpstr>
      <vt:lpstr>NOT ALL RETENTION TIME IS CREATED EQUAL</vt:lpstr>
      <vt:lpstr>MULTI RATE REFRESH: DESIGN &amp; EFFECTIVENESS</vt:lpstr>
      <vt:lpstr>VARIABLE RETENTION TIME (VRT): The NEMESIS</vt:lpstr>
      <vt:lpstr>GOALS</vt:lpstr>
      <vt:lpstr>OUTLINE</vt:lpstr>
      <vt:lpstr>WHY DOES VRT OCCUR? WHEN IS IT HARMFUL? </vt:lpstr>
      <vt:lpstr>EXPERIMENTAL SETUP</vt:lpstr>
      <vt:lpstr> 1: Population of Weak Cells Increases</vt:lpstr>
      <vt:lpstr> 2: VRT-CELLS CAN SWITCH RANDOMLY</vt:lpstr>
      <vt:lpstr> 3: SIZE OF ACTIVE-VRT POOL VARIES</vt:lpstr>
      <vt:lpstr>MODELING THE DYNAMIC SIZE OF AVP</vt:lpstr>
      <vt:lpstr> 4: RATE OF NEW VRT CELLS STEADIES</vt:lpstr>
      <vt:lpstr>ARCHITECTURE MODEL FOR CELL UNDER VRT</vt:lpstr>
      <vt:lpstr>ARCHITECTURE MODEL FOR VRT</vt:lpstr>
      <vt:lpstr>OUTLINE</vt:lpstr>
      <vt:lpstr>BACKGROUND ON ECC DIMM</vt:lpstr>
      <vt:lpstr>ANALYTICAL MODEL FOR ECC DIMM</vt:lpstr>
      <vt:lpstr>EVEN WITH ECC-DIMM, ERROR RATE is HIGH</vt:lpstr>
      <vt:lpstr>OUTLINE</vt:lpstr>
      <vt:lpstr>AVATAR</vt:lpstr>
      <vt:lpstr>AVATAR: ANALYTICAL MODEL</vt:lpstr>
      <vt:lpstr>AVATAR: TIME TO FAILURE</vt:lpstr>
      <vt:lpstr>OUTLINE</vt:lpstr>
      <vt:lpstr>RESULTS: REFRESH SAVINGS</vt:lpstr>
      <vt:lpstr>SPEEDUP</vt:lpstr>
      <vt:lpstr>ENERGY DELAY PRODUCT</vt:lpstr>
      <vt:lpstr>OUTLINE</vt:lpstr>
      <vt:lpstr>Summary</vt:lpstr>
      <vt:lpstr>PowerPoint Presentation</vt:lpstr>
      <vt:lpstr>SCRUB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BEAR: Architecting Gigascale DRAM caches</dc:title>
  <dc:creator>Chiachen Chou</dc:creator>
  <cp:lastModifiedBy>Moin Qureshi</cp:lastModifiedBy>
  <cp:revision>1157</cp:revision>
  <dcterms:created xsi:type="dcterms:W3CDTF">2015-04-06T17:32:38Z</dcterms:created>
  <dcterms:modified xsi:type="dcterms:W3CDTF">2015-06-24T16:22:03Z</dcterms:modified>
</cp:coreProperties>
</file>