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9144000" cy="6858000"/>
  <p:defaultTextStyle>
    <a:defPPr>
      <a:defRPr lang="en-US"/>
    </a:defPPr>
    <a:lvl1pPr marL="0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5" algn="l" defTabSz="2194514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00" autoAdjust="0"/>
  </p:normalViewPr>
  <p:slideViewPr>
    <p:cSldViewPr snapToGrid="0" snapToObjects="1">
      <p:cViewPr>
        <p:scale>
          <a:sx n="33" d="100"/>
          <a:sy n="33" d="100"/>
        </p:scale>
        <p:origin x="-1720" y="872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adley:Work:Writing:rfvp.paper:pact14:data:approx.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adley:Work:Writing:rfvp.paper:pact14:data:approx.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adley:Work:Writing:rfvp.paper:pact14:data:approx.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Sheet1!$E$2:$E$9</c:f>
              <c:strCache>
                <c:ptCount val="8"/>
                <c:pt idx="0">
                  <c:v>swim</c:v>
                </c:pt>
                <c:pt idx="1">
                  <c:v>fma3d</c:v>
                </c:pt>
                <c:pt idx="2">
                  <c:v>bwaves</c:v>
                </c:pt>
                <c:pt idx="3">
                  <c:v>mcf</c:v>
                </c:pt>
                <c:pt idx="4">
                  <c:v>cactusADM</c:v>
                </c:pt>
                <c:pt idx="5">
                  <c:v>soplex</c:v>
                </c:pt>
                <c:pt idx="6">
                  <c:v>GemsFDTD</c:v>
                </c:pt>
                <c:pt idx="7">
                  <c:v>geomean</c:v>
                </c:pt>
              </c:strCache>
            </c:strRef>
          </c:cat>
          <c:val>
            <c:numRef>
              <c:f>Sheet1!$B$12:$B$18</c:f>
              <c:numCache>
                <c:formatCode>General</c:formatCode>
                <c:ptCount val="7"/>
                <c:pt idx="0">
                  <c:v>1.2662713</c:v>
                </c:pt>
                <c:pt idx="1">
                  <c:v>1.0840867</c:v>
                </c:pt>
                <c:pt idx="2">
                  <c:v>1.8532442</c:v>
                </c:pt>
                <c:pt idx="3">
                  <c:v>5.060413999999997</c:v>
                </c:pt>
                <c:pt idx="4">
                  <c:v>1.2830804</c:v>
                </c:pt>
                <c:pt idx="5">
                  <c:v>3.876457599999997</c:v>
                </c:pt>
                <c:pt idx="6">
                  <c:v>4.7564094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5209688"/>
        <c:axId val="2057067192"/>
      </c:barChart>
      <c:catAx>
        <c:axId val="20952096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3600" b="1"/>
            </a:pPr>
            <a:endParaRPr lang="en-US"/>
          </a:p>
        </c:txPr>
        <c:crossAx val="2057067192"/>
        <c:crosses val="autoZero"/>
        <c:auto val="1"/>
        <c:lblAlgn val="ctr"/>
        <c:lblOffset val="100"/>
        <c:noMultiLvlLbl val="0"/>
      </c:catAx>
      <c:valAx>
        <c:axId val="2057067192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4400"/>
                </a:pPr>
                <a:r>
                  <a:rPr lang="en-US" sz="4400"/>
                  <a:t>Performance Benefit</a:t>
                </a:r>
              </a:p>
            </c:rich>
          </c:tx>
          <c:layout>
            <c:manualLayout>
              <c:xMode val="edge"/>
              <c:yMode val="edge"/>
              <c:x val="0.00832090752766989"/>
              <c:y val="0.0"/>
            </c:manualLayout>
          </c:layout>
          <c:overlay val="0"/>
        </c:title>
        <c:numFmt formatCode="#,##0.0" sourceLinked="0"/>
        <c:majorTickMark val="none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2095209688"/>
        <c:crosses val="autoZero"/>
        <c:crossBetween val="between"/>
        <c:majorUnit val="1.0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cat>
            <c:strRef>
              <c:f>Sheet1!$E$2:$E$9</c:f>
              <c:strCache>
                <c:ptCount val="8"/>
                <c:pt idx="0">
                  <c:v>swim</c:v>
                </c:pt>
                <c:pt idx="1">
                  <c:v>fma3d</c:v>
                </c:pt>
                <c:pt idx="2">
                  <c:v>bwaves</c:v>
                </c:pt>
                <c:pt idx="3">
                  <c:v>mcf</c:v>
                </c:pt>
                <c:pt idx="4">
                  <c:v>cactusADM</c:v>
                </c:pt>
                <c:pt idx="5">
                  <c:v>soplex</c:v>
                </c:pt>
                <c:pt idx="6">
                  <c:v>GemsFDTD</c:v>
                </c:pt>
                <c:pt idx="7">
                  <c:v>geomean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1.1923788</c:v>
                </c:pt>
                <c:pt idx="1">
                  <c:v>1.0450078</c:v>
                </c:pt>
                <c:pt idx="2">
                  <c:v>1.1023849</c:v>
                </c:pt>
                <c:pt idx="3">
                  <c:v>0.9999088</c:v>
                </c:pt>
                <c:pt idx="4">
                  <c:v>1.078705</c:v>
                </c:pt>
                <c:pt idx="5">
                  <c:v>1.0827386</c:v>
                </c:pt>
                <c:pt idx="6">
                  <c:v>1.073017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45430280"/>
        <c:axId val="2090797192"/>
      </c:barChart>
      <c:catAx>
        <c:axId val="20454302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3200" b="1"/>
            </a:pPr>
            <a:endParaRPr lang="en-US"/>
          </a:p>
        </c:txPr>
        <c:crossAx val="2090797192"/>
        <c:crosses val="autoZero"/>
        <c:auto val="1"/>
        <c:lblAlgn val="ctr"/>
        <c:lblOffset val="100"/>
        <c:noMultiLvlLbl val="0"/>
      </c:catAx>
      <c:valAx>
        <c:axId val="2090797192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4000"/>
                </a:pPr>
                <a:r>
                  <a:rPr lang="en-US" sz="4000"/>
                  <a:t>Performance Benefit</a:t>
                </a:r>
              </a:p>
            </c:rich>
          </c:tx>
          <c:layout>
            <c:manualLayout>
              <c:xMode val="edge"/>
              <c:yMode val="edge"/>
              <c:x val="0.0"/>
              <c:y val="0.0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204543028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4400"/>
            </a:pPr>
            <a:r>
              <a:rPr lang="en-US" sz="4400"/>
              <a:t>Value Prediction -</a:t>
            </a:r>
            <a:r>
              <a:rPr lang="en-US" sz="4400" baseline="0"/>
              <a:t> Quality Loss</a:t>
            </a:r>
            <a:endParaRPr lang="en-US" sz="4400"/>
          </a:p>
        </c:rich>
      </c:tx>
      <c:layout>
        <c:manualLayout>
          <c:xMode val="edge"/>
          <c:yMode val="edge"/>
          <c:x val="0.289427546559351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4443870155081"/>
          <c:y val="0.142877743902127"/>
          <c:w val="0.855556129844919"/>
          <c:h val="0.595176444297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Stride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Lbls>
            <c:dLbl>
              <c:idx val="2"/>
              <c:layout>
                <c:manualLayout>
                  <c:x val="-0.00790301998689229"/>
                  <c:y val="0.00324709360895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0674351600316585"/>
                  <c:y val="-1.8184497288655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00715384277229394"/>
                  <c:y val="0.00487083217848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Sheet1!$E$2:$E$8</c:f>
              <c:strCache>
                <c:ptCount val="7"/>
                <c:pt idx="0">
                  <c:v>swim</c:v>
                </c:pt>
                <c:pt idx="1">
                  <c:v>fma3d</c:v>
                </c:pt>
                <c:pt idx="2">
                  <c:v>bwaves</c:v>
                </c:pt>
                <c:pt idx="3">
                  <c:v>mcf</c:v>
                </c:pt>
                <c:pt idx="4">
                  <c:v>cactusADM</c:v>
                </c:pt>
                <c:pt idx="5">
                  <c:v>soplex</c:v>
                </c:pt>
                <c:pt idx="6">
                  <c:v>GemsFDTD</c:v>
                </c:pt>
              </c:strCache>
            </c:strRef>
          </c:cat>
          <c:val>
            <c:numRef>
              <c:f>Sheet1!$F$2:$F$8</c:f>
              <c:numCache>
                <c:formatCode>0.0%</c:formatCode>
                <c:ptCount val="7"/>
                <c:pt idx="0">
                  <c:v>0.177</c:v>
                </c:pt>
                <c:pt idx="1">
                  <c:v>0.154</c:v>
                </c:pt>
                <c:pt idx="2">
                  <c:v>0.028</c:v>
                </c:pt>
                <c:pt idx="3">
                  <c:v>0.0</c:v>
                </c:pt>
                <c:pt idx="4">
                  <c:v>0.183</c:v>
                </c:pt>
                <c:pt idx="5">
                  <c:v>0.195</c:v>
                </c:pt>
                <c:pt idx="6">
                  <c:v>0.021</c:v>
                </c:pt>
              </c:numCache>
            </c:numRef>
          </c:val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TwoDelta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0.00726084601476274"/>
                  <c:y val="-0.005254617958003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0408543787851431"/>
                  <c:y val="0.00123982494663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0085275789848104"/>
                  <c:y val="0.005343085566075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0118813773642791"/>
                  <c:y val="-0.001623610726160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00674351600316574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00599423644725854"/>
                  <c:y val="0.001239866410740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0134869730079414"/>
                  <c:y val="-1.8184497288655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Sheet1!$E$2:$E$8</c:f>
              <c:strCache>
                <c:ptCount val="7"/>
                <c:pt idx="0">
                  <c:v>swim</c:v>
                </c:pt>
                <c:pt idx="1">
                  <c:v>fma3d</c:v>
                </c:pt>
                <c:pt idx="2">
                  <c:v>bwaves</c:v>
                </c:pt>
                <c:pt idx="3">
                  <c:v>mcf</c:v>
                </c:pt>
                <c:pt idx="4">
                  <c:v>cactusADM</c:v>
                </c:pt>
                <c:pt idx="5">
                  <c:v>soplex</c:v>
                </c:pt>
                <c:pt idx="6">
                  <c:v>GemsFDTD</c:v>
                </c:pt>
              </c:strCache>
            </c:strRef>
          </c:cat>
          <c:val>
            <c:numRef>
              <c:f>Sheet1!$G$2:$G$8</c:f>
              <c:numCache>
                <c:formatCode>0.0%</c:formatCode>
                <c:ptCount val="7"/>
                <c:pt idx="0">
                  <c:v>0.002</c:v>
                </c:pt>
                <c:pt idx="1">
                  <c:v>0.0159999999999999</c:v>
                </c:pt>
                <c:pt idx="2">
                  <c:v>0.018</c:v>
                </c:pt>
                <c:pt idx="3">
                  <c:v>0.0</c:v>
                </c:pt>
                <c:pt idx="4">
                  <c:v>0.003</c:v>
                </c:pt>
                <c:pt idx="5">
                  <c:v>0.0175</c:v>
                </c:pt>
                <c:pt idx="6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-27"/>
        <c:axId val="-2139834808"/>
        <c:axId val="2095359448"/>
      </c:barChart>
      <c:catAx>
        <c:axId val="-21398348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3200" b="1"/>
            </a:pPr>
            <a:endParaRPr lang="en-US"/>
          </a:p>
        </c:txPr>
        <c:crossAx val="2095359448"/>
        <c:crosses val="autoZero"/>
        <c:auto val="1"/>
        <c:lblAlgn val="ctr"/>
        <c:lblOffset val="100"/>
        <c:noMultiLvlLbl val="0"/>
      </c:catAx>
      <c:valAx>
        <c:axId val="2095359448"/>
        <c:scaling>
          <c:orientation val="minMax"/>
          <c:max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4000"/>
                </a:pPr>
                <a:r>
                  <a:rPr lang="en-US" sz="4000"/>
                  <a:t>Quality</a:t>
                </a:r>
                <a:r>
                  <a:rPr lang="en-US" sz="4000" baseline="0"/>
                  <a:t> Loss</a:t>
                </a:r>
                <a:endParaRPr lang="en-US" sz="4000"/>
              </a:p>
            </c:rich>
          </c:tx>
          <c:layout/>
          <c:overlay val="0"/>
        </c:title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-2139834808"/>
        <c:crosses val="autoZero"/>
        <c:crossBetween val="between"/>
        <c:majorUnit val="0.2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52132512815473"/>
          <c:y val="0.166110846333299"/>
          <c:w val="0.174558522777359"/>
          <c:h val="0.192024951956464"/>
        </c:manualLayout>
      </c:layout>
      <c:overlay val="1"/>
      <c:txPr>
        <a:bodyPr/>
        <a:lstStyle/>
        <a:p>
          <a:pPr>
            <a:defRPr sz="3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1D68-5880-B644-A06F-0B9418000DD3}" type="datetimeFigureOut">
              <a:rPr lang="en-US" smtClean="0"/>
              <a:t>8/22/14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2B687-D4FD-BC42-B583-1AE073FDE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1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C2B687-D4FD-BC42-B583-1AE073FDEE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0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3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6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4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7"/>
          </a:xfrm>
        </p:spPr>
        <p:txBody>
          <a:bodyPr anchor="b"/>
          <a:lstStyle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514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902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5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05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11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87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2"/>
            <a:ext cx="19385280" cy="21724623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2"/>
            <a:ext cx="19385280" cy="21724623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75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3" cy="307085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5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0"/>
            <a:ext cx="19392903" cy="18966183"/>
          </a:xfrm>
        </p:spPr>
        <p:txBody>
          <a:bodyPr/>
          <a:lstStyle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3"/>
            <a:ext cx="19400520" cy="3070857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5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0"/>
            <a:ext cx="19400520" cy="18966183"/>
          </a:xfrm>
        </p:spPr>
        <p:txBody>
          <a:bodyPr/>
          <a:lstStyle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15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38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7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3" cy="5577840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2"/>
            <a:ext cx="24536400" cy="28094943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2"/>
            <a:ext cx="14439903" cy="22517103"/>
          </a:xfrm>
        </p:spPr>
        <p:txBody>
          <a:bodyPr/>
          <a:lstStyle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5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5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0"/>
            <a:ext cx="26334720" cy="2720343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14" indent="0">
              <a:buNone/>
              <a:defRPr sz="13400"/>
            </a:lvl2pPr>
            <a:lvl3pPr marL="4389028" indent="0">
              <a:buNone/>
              <a:defRPr sz="11500"/>
            </a:lvl3pPr>
            <a:lvl4pPr marL="6583543" indent="0">
              <a:buNone/>
              <a:defRPr sz="9700"/>
            </a:lvl4pPr>
            <a:lvl5pPr marL="8778057" indent="0">
              <a:buNone/>
              <a:defRPr sz="9700"/>
            </a:lvl5pPr>
            <a:lvl6pPr marL="10972571" indent="0">
              <a:buNone/>
              <a:defRPr sz="9700"/>
            </a:lvl6pPr>
            <a:lvl7pPr marL="13167085" indent="0">
              <a:buNone/>
              <a:defRPr sz="9700"/>
            </a:lvl7pPr>
            <a:lvl8pPr marL="15361599" indent="0">
              <a:buNone/>
              <a:defRPr sz="9700"/>
            </a:lvl8pPr>
            <a:lvl9pPr marL="17556115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3"/>
            <a:ext cx="26334720" cy="3863337"/>
          </a:xfrm>
        </p:spPr>
        <p:txBody>
          <a:bodyPr/>
          <a:lstStyle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5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9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6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4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80" cy="5486400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2"/>
            <a:ext cx="39502080" cy="21724623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3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5143B-20D0-2248-847A-4B596632134E}" type="datetimeFigureOut">
              <a:rPr lang="en-US" smtClean="0"/>
              <a:t>8/22/14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3"/>
            <a:ext cx="138988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3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B3ECD-1082-A249-AF73-0EC48013A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0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14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886" indent="-1645886" algn="l" defTabSz="2194514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86" indent="-1371572" algn="l" defTabSz="2194514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86" indent="-1097257" algn="l" defTabSz="2194514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800" indent="-1097257" algn="l" defTabSz="2194514" rtl="0" eaLnBrk="1" latinLnBrk="0" hangingPunct="1">
        <a:spcBef>
          <a:spcPct val="20000"/>
        </a:spcBef>
        <a:buFont typeface="Arial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314" indent="-1097257" algn="l" defTabSz="2194514" rtl="0" eaLnBrk="1" latinLnBrk="0" hangingPunct="1">
        <a:spcBef>
          <a:spcPct val="20000"/>
        </a:spcBef>
        <a:buFont typeface="Arial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2194514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2194514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8" indent="-1097257" algn="l" defTabSz="2194514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2" indent="-1097257" algn="l" defTabSz="2194514" rtl="0" eaLnBrk="1" latinLnBrk="0" hangingPunct="1">
        <a:spcBef>
          <a:spcPct val="20000"/>
        </a:spcBef>
        <a:buFont typeface="Arial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5" algn="l" defTabSz="2194514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2.xml"/><Relationship Id="rId12" Type="http://schemas.openxmlformats.org/officeDocument/2006/relationships/image" Target="../media/image8.emf"/><Relationship Id="rId13" Type="http://schemas.openxmlformats.org/officeDocument/2006/relationships/chart" Target="../charts/chart3.xml"/><Relationship Id="rId1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emf"/><Relationship Id="rId6" Type="http://schemas.openxmlformats.org/officeDocument/2006/relationships/chart" Target="../charts/chart1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61310" y="580901"/>
            <a:ext cx="3276858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0" b="1" dirty="0" smtClean="0"/>
              <a:t>Rollback-Free Value Prediction with Approximate Loads</a:t>
            </a:r>
            <a:endParaRPr lang="en-US" sz="11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42" y="580901"/>
            <a:ext cx="3428751" cy="33719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7135" y="559306"/>
            <a:ext cx="5159000" cy="33528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44066" y="2567828"/>
            <a:ext cx="3360306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dirty="0" smtClean="0"/>
              <a:t>Bradley </a:t>
            </a:r>
            <a:r>
              <a:rPr lang="en-US" sz="7200" dirty="0" err="1" smtClean="0"/>
              <a:t>Thwaites</a:t>
            </a:r>
            <a:r>
              <a:rPr lang="en-US" sz="7200" dirty="0" smtClean="0"/>
              <a:t>, Gennady </a:t>
            </a:r>
            <a:r>
              <a:rPr lang="en-US" sz="7200" dirty="0" err="1" smtClean="0"/>
              <a:t>Pekhimenko</a:t>
            </a:r>
            <a:r>
              <a:rPr lang="en-US" sz="7200" dirty="0" smtClean="0"/>
              <a:t>, Amir </a:t>
            </a:r>
            <a:r>
              <a:rPr lang="en-US" sz="7200" dirty="0" err="1" smtClean="0"/>
              <a:t>Yazdanbakhsh</a:t>
            </a:r>
            <a:r>
              <a:rPr lang="en-US" sz="7200" dirty="0" smtClean="0"/>
              <a:t>, </a:t>
            </a:r>
            <a:r>
              <a:rPr lang="en-US" sz="7200" dirty="0" err="1" smtClean="0"/>
              <a:t>Jongse</a:t>
            </a:r>
            <a:r>
              <a:rPr lang="en-US" sz="7200" dirty="0" smtClean="0"/>
              <a:t> Park, </a:t>
            </a:r>
            <a:r>
              <a:rPr lang="en-US" sz="7200" dirty="0" err="1" smtClean="0"/>
              <a:t>Girish</a:t>
            </a:r>
            <a:r>
              <a:rPr lang="en-US" sz="7200" dirty="0" smtClean="0"/>
              <a:t> </a:t>
            </a:r>
            <a:r>
              <a:rPr lang="en-US" sz="7200" dirty="0" err="1" smtClean="0"/>
              <a:t>Mururu</a:t>
            </a:r>
            <a:endParaRPr lang="en-US" sz="7200" dirty="0" smtClean="0"/>
          </a:p>
          <a:p>
            <a:pPr algn="ctr"/>
            <a:r>
              <a:rPr lang="en-US" sz="7200" dirty="0" err="1" smtClean="0"/>
              <a:t>Hadi</a:t>
            </a:r>
            <a:r>
              <a:rPr lang="en-US" sz="7200" dirty="0" smtClean="0"/>
              <a:t> </a:t>
            </a:r>
            <a:r>
              <a:rPr lang="en-US" sz="7200" dirty="0" err="1" smtClean="0"/>
              <a:t>Esmaeilzadeh</a:t>
            </a:r>
            <a:r>
              <a:rPr lang="en-US" sz="7200" dirty="0" smtClean="0"/>
              <a:t>, </a:t>
            </a:r>
            <a:r>
              <a:rPr lang="en-US" sz="7200" dirty="0" err="1" smtClean="0"/>
              <a:t>Onur</a:t>
            </a:r>
            <a:r>
              <a:rPr lang="en-US" sz="7200" dirty="0" smtClean="0"/>
              <a:t> </a:t>
            </a:r>
            <a:r>
              <a:rPr lang="en-US" sz="7200" dirty="0" err="1" smtClean="0"/>
              <a:t>Mutlu</a:t>
            </a:r>
            <a:r>
              <a:rPr lang="en-US" sz="7200" dirty="0" smtClean="0"/>
              <a:t>, Todd C. </a:t>
            </a:r>
            <a:r>
              <a:rPr lang="en-US" sz="7200" dirty="0" err="1" smtClean="0"/>
              <a:t>Mowry</a:t>
            </a:r>
            <a:endParaRPr lang="en-US" sz="7200" dirty="0"/>
          </a:p>
        </p:txBody>
      </p:sp>
      <p:sp>
        <p:nvSpPr>
          <p:cNvPr id="24" name="TextBox 23"/>
          <p:cNvSpPr txBox="1"/>
          <p:nvPr/>
        </p:nvSpPr>
        <p:spPr>
          <a:xfrm>
            <a:off x="14542914" y="4929509"/>
            <a:ext cx="58779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RFVP Overview</a:t>
            </a:r>
            <a:endParaRPr lang="en-US" sz="7200" dirty="0"/>
          </a:p>
        </p:txBody>
      </p:sp>
      <p:sp>
        <p:nvSpPr>
          <p:cNvPr id="25" name="TextBox 24"/>
          <p:cNvSpPr txBox="1"/>
          <p:nvPr/>
        </p:nvSpPr>
        <p:spPr>
          <a:xfrm>
            <a:off x="380411" y="14397749"/>
            <a:ext cx="65294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Design Principles</a:t>
            </a:r>
            <a:endParaRPr lang="en-US" sz="7200" dirty="0"/>
          </a:p>
        </p:txBody>
      </p:sp>
      <p:sp>
        <p:nvSpPr>
          <p:cNvPr id="26" name="TextBox 25"/>
          <p:cNvSpPr txBox="1"/>
          <p:nvPr/>
        </p:nvSpPr>
        <p:spPr>
          <a:xfrm>
            <a:off x="12512042" y="14397749"/>
            <a:ext cx="69568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Design Challenges</a:t>
            </a:r>
            <a:endParaRPr lang="en-US" sz="7200" dirty="0"/>
          </a:p>
        </p:txBody>
      </p:sp>
      <p:sp>
        <p:nvSpPr>
          <p:cNvPr id="27" name="TextBox 26"/>
          <p:cNvSpPr txBox="1"/>
          <p:nvPr/>
        </p:nvSpPr>
        <p:spPr>
          <a:xfrm>
            <a:off x="380411" y="23633669"/>
            <a:ext cx="96230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Key Experimental Results</a:t>
            </a:r>
            <a:endParaRPr lang="en-US" sz="7200" dirty="0"/>
          </a:p>
        </p:txBody>
      </p:sp>
      <p:sp>
        <p:nvSpPr>
          <p:cNvPr id="28" name="TextBox 27"/>
          <p:cNvSpPr txBox="1"/>
          <p:nvPr/>
        </p:nvSpPr>
        <p:spPr>
          <a:xfrm>
            <a:off x="24056254" y="23633669"/>
            <a:ext cx="55929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Ongoing Work</a:t>
            </a:r>
            <a:endParaRPr lang="en-US" sz="7200" dirty="0"/>
          </a:p>
        </p:txBody>
      </p:sp>
      <p:sp>
        <p:nvSpPr>
          <p:cNvPr id="29" name="TextBox 28"/>
          <p:cNvSpPr txBox="1"/>
          <p:nvPr/>
        </p:nvSpPr>
        <p:spPr>
          <a:xfrm>
            <a:off x="380411" y="4929509"/>
            <a:ext cx="43211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/>
              <a:t>Motivation</a:t>
            </a:r>
            <a:endParaRPr lang="en-US" sz="7200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0" y="4876152"/>
            <a:ext cx="438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3912" y="5448075"/>
            <a:ext cx="17125288" cy="850879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 flipH="1">
            <a:off x="0" y="23570984"/>
            <a:ext cx="438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14935" y="14223568"/>
            <a:ext cx="43891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298649" y="6946336"/>
            <a:ext cx="10113766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1" algn="ctr">
              <a:spcBef>
                <a:spcPct val="20000"/>
              </a:spcBef>
            </a:pPr>
            <a:r>
              <a:rPr lang="en-US" sz="4800" dirty="0">
                <a:solidFill>
                  <a:srgbClr val="000000"/>
                </a:solidFill>
              </a:rPr>
              <a:t>Mitigate </a:t>
            </a:r>
            <a:r>
              <a:rPr lang="en-US" sz="4800" b="1" dirty="0">
                <a:solidFill>
                  <a:srgbClr val="008000"/>
                </a:solidFill>
              </a:rPr>
              <a:t>long latency memory </a:t>
            </a:r>
            <a:r>
              <a:rPr lang="en-US" sz="4800" dirty="0" smtClean="0">
                <a:solidFill>
                  <a:srgbClr val="000000"/>
                </a:solidFill>
              </a:rPr>
              <a:t>accesses</a:t>
            </a:r>
            <a:endParaRPr lang="en-US" sz="5400" dirty="0">
              <a:solidFill>
                <a:prstClr val="black"/>
              </a:solidFill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12267850" y="6943356"/>
            <a:ext cx="13289639" cy="4926095"/>
          </a:xfrm>
          <a:prstGeom prst="rect">
            <a:avLst/>
          </a:prstGeom>
        </p:spPr>
        <p:txBody>
          <a:bodyPr vert="horz" lIns="438903" tIns="219451" rIns="438903" bIns="219451" rtlCol="0">
            <a:noAutofit/>
          </a:bodyPr>
          <a:lstStyle>
            <a:lvl1pPr marL="0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5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94514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89028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583543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778057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72571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16708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361599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55611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en-US" sz="5400" dirty="0" err="1" smtClean="0">
                <a:solidFill>
                  <a:schemeClr val="tx1"/>
                </a:solidFill>
              </a:rPr>
              <a:t>Microarchitecturally</a:t>
            </a:r>
            <a:r>
              <a:rPr lang="en-US" sz="5400" dirty="0" smtClean="0">
                <a:solidFill>
                  <a:schemeClr val="tx1"/>
                </a:solidFill>
              </a:rPr>
              <a:t>-triggered approximation</a:t>
            </a:r>
          </a:p>
          <a:p>
            <a:pPr lvl="1" algn="l"/>
            <a:r>
              <a:rPr lang="en-US" sz="5400" b="1" dirty="0" smtClean="0">
                <a:solidFill>
                  <a:srgbClr val="008000"/>
                </a:solidFill>
              </a:rPr>
              <a:t>Predict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chemeClr val="tx1"/>
                </a:solidFill>
              </a:rPr>
              <a:t>the value of an approximate </a:t>
            </a:r>
            <a:r>
              <a:rPr lang="en-US" sz="5400" b="1" dirty="0" smtClean="0">
                <a:solidFill>
                  <a:srgbClr val="008000"/>
                </a:solidFill>
              </a:rPr>
              <a:t>load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chemeClr val="tx1"/>
                </a:solidFill>
              </a:rPr>
              <a:t>when it </a:t>
            </a:r>
            <a:r>
              <a:rPr lang="en-US" sz="5400" b="1" dirty="0" smtClean="0">
                <a:solidFill>
                  <a:srgbClr val="008000"/>
                </a:solidFill>
              </a:rPr>
              <a:t>misses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chemeClr val="tx1"/>
                </a:solidFill>
              </a:rPr>
              <a:t>in the cache</a:t>
            </a:r>
          </a:p>
          <a:p>
            <a:pPr lvl="1" algn="l"/>
            <a:r>
              <a:rPr lang="en-US" sz="5400" dirty="0" smtClean="0">
                <a:solidFill>
                  <a:schemeClr val="tx1"/>
                </a:solidFill>
              </a:rPr>
              <a:t>Do not </a:t>
            </a:r>
            <a:r>
              <a:rPr lang="en-US" sz="5400" b="1" dirty="0" smtClean="0">
                <a:solidFill>
                  <a:srgbClr val="008000"/>
                </a:solidFill>
              </a:rPr>
              <a:t>check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chemeClr val="tx1"/>
                </a:solidFill>
              </a:rPr>
              <a:t>for </a:t>
            </a:r>
            <a:r>
              <a:rPr lang="en-US" sz="5400" dirty="0" err="1" smtClean="0">
                <a:solidFill>
                  <a:schemeClr val="tx1"/>
                </a:solidFill>
              </a:rPr>
              <a:t>mispredictions</a:t>
            </a:r>
            <a:endParaRPr lang="en-US" sz="5400" dirty="0" smtClean="0">
              <a:solidFill>
                <a:schemeClr val="tx1"/>
              </a:solidFill>
            </a:endParaRPr>
          </a:p>
          <a:p>
            <a:pPr lvl="1" algn="l"/>
            <a:r>
              <a:rPr lang="en-US" sz="5400" dirty="0" smtClean="0">
                <a:solidFill>
                  <a:schemeClr val="tx1"/>
                </a:solidFill>
              </a:rPr>
              <a:t>Do not </a:t>
            </a:r>
            <a:r>
              <a:rPr lang="en-US" sz="5400" b="1" dirty="0" smtClean="0">
                <a:solidFill>
                  <a:srgbClr val="008000"/>
                </a:solidFill>
              </a:rPr>
              <a:t>rollback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chemeClr val="tx1"/>
                </a:solidFill>
              </a:rPr>
              <a:t>from </a:t>
            </a:r>
            <a:r>
              <a:rPr lang="en-US" sz="5400" dirty="0" err="1" smtClean="0">
                <a:solidFill>
                  <a:schemeClr val="tx1"/>
                </a:solidFill>
              </a:rPr>
              <a:t>mispredictions</a:t>
            </a:r>
            <a:endParaRPr lang="en-US" sz="5400" dirty="0">
              <a:solidFill>
                <a:schemeClr val="tx1"/>
              </a:solidFill>
            </a:endParaRPr>
          </a:p>
        </p:txBody>
      </p:sp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636607"/>
              </p:ext>
            </p:extLst>
          </p:nvPr>
        </p:nvGraphicFramePr>
        <p:xfrm>
          <a:off x="380411" y="7870291"/>
          <a:ext cx="13025983" cy="6246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454813" y="5930673"/>
            <a:ext cx="58014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Perfect Prediction</a:t>
            </a:r>
            <a:endParaRPr lang="en-US" sz="6000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-4107" y="16175293"/>
            <a:ext cx="12516149" cy="6883400"/>
          </a:xfrm>
          <a:prstGeom prst="rect">
            <a:avLst/>
          </a:prstGeom>
        </p:spPr>
        <p:txBody>
          <a:bodyPr vert="horz" lIns="438903" tIns="219451" rIns="438903" bIns="219451" rtlCol="0">
            <a:noAutofit/>
          </a:bodyPr>
          <a:lstStyle>
            <a:lvl1pPr marL="0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5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94514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89028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583543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778057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72571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16708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361599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55611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b="1" dirty="0" smtClean="0">
                <a:solidFill>
                  <a:srgbClr val="008000"/>
                </a:solidFill>
              </a:rPr>
              <a:t>Maximize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rgbClr val="000000"/>
                </a:solidFill>
              </a:rPr>
              <a:t>opportunities for performance and energy </a:t>
            </a:r>
            <a:r>
              <a:rPr lang="en-US" sz="5400" b="1" dirty="0" smtClean="0">
                <a:solidFill>
                  <a:srgbClr val="008000"/>
                </a:solidFill>
              </a:rPr>
              <a:t>benefits</a:t>
            </a:r>
          </a:p>
          <a:p>
            <a:endParaRPr lang="en-US" sz="5400" dirty="0" smtClean="0">
              <a:solidFill>
                <a:srgbClr val="000000"/>
              </a:solidFill>
            </a:endParaRPr>
          </a:p>
          <a:p>
            <a:pPr algn="l"/>
            <a:r>
              <a:rPr lang="en-US" sz="5400" b="1" dirty="0" smtClean="0">
                <a:solidFill>
                  <a:srgbClr val="008000"/>
                </a:solidFill>
              </a:rPr>
              <a:t>Minimize</a:t>
            </a:r>
            <a:r>
              <a:rPr lang="en-US" sz="5400" dirty="0" smtClean="0">
                <a:solidFill>
                  <a:srgbClr val="008000"/>
                </a:solidFill>
              </a:rPr>
              <a:t> </a:t>
            </a:r>
            <a:r>
              <a:rPr lang="en-US" sz="5400" dirty="0" smtClean="0">
                <a:solidFill>
                  <a:srgbClr val="000000"/>
                </a:solidFill>
              </a:rPr>
              <a:t>the adverse effects of approximation on </a:t>
            </a:r>
            <a:r>
              <a:rPr lang="en-US" sz="5400" b="1" dirty="0" smtClean="0">
                <a:solidFill>
                  <a:srgbClr val="008000"/>
                </a:solidFill>
              </a:rPr>
              <a:t>quality degradation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3382" y="24135178"/>
            <a:ext cx="2866438" cy="28664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88361" y="24171854"/>
            <a:ext cx="2866438" cy="2866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93382" y="27874146"/>
            <a:ext cx="2866438" cy="28664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88361" y="27874146"/>
            <a:ext cx="2866438" cy="28664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flipH="1">
            <a:off x="36393381" y="26950816"/>
            <a:ext cx="2866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(0%</a:t>
            </a:r>
            <a:r>
              <a:rPr lang="en-US" sz="4000" dirty="0" smtClean="0"/>
              <a:t>, </a:t>
            </a:r>
            <a:r>
              <a:rPr lang="en-US" sz="4000" dirty="0" smtClean="0"/>
              <a:t>0%, 0%) </a:t>
            </a:r>
            <a:endParaRPr lang="en-US" sz="4000" dirty="0"/>
          </a:p>
        </p:txBody>
      </p:sp>
      <p:sp>
        <p:nvSpPr>
          <p:cNvPr id="34" name="TextBox 33"/>
          <p:cNvSpPr txBox="1"/>
          <p:nvPr/>
        </p:nvSpPr>
        <p:spPr>
          <a:xfrm>
            <a:off x="39594021" y="26950816"/>
            <a:ext cx="3873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(1.06x, 1.03x, 2%)</a:t>
            </a:r>
            <a:endParaRPr lang="en-US" sz="4000" dirty="0"/>
          </a:p>
        </p:txBody>
      </p:sp>
      <p:sp>
        <p:nvSpPr>
          <p:cNvPr id="40" name="TextBox 39"/>
          <p:cNvSpPr txBox="1"/>
          <p:nvPr/>
        </p:nvSpPr>
        <p:spPr>
          <a:xfrm>
            <a:off x="35841859" y="30740584"/>
            <a:ext cx="38735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(1.13x, 1.06x, 6%)</a:t>
            </a:r>
            <a:endParaRPr lang="en-US" sz="4000" dirty="0"/>
          </a:p>
        </p:txBody>
      </p:sp>
      <p:sp>
        <p:nvSpPr>
          <p:cNvPr id="41" name="TextBox 40"/>
          <p:cNvSpPr txBox="1"/>
          <p:nvPr/>
        </p:nvSpPr>
        <p:spPr>
          <a:xfrm>
            <a:off x="39639825" y="30732313"/>
            <a:ext cx="4133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(1.27x</a:t>
            </a:r>
            <a:r>
              <a:rPr lang="en-US" sz="4000" dirty="0" smtClean="0"/>
              <a:t>, 1.10x, 11%)</a:t>
            </a:r>
            <a:endParaRPr lang="en-US" sz="4000" dirty="0"/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3783220" y="26138593"/>
            <a:ext cx="12367138" cy="4525963"/>
          </a:xfrm>
          <a:prstGeom prst="rect">
            <a:avLst/>
          </a:prstGeom>
        </p:spPr>
        <p:txBody>
          <a:bodyPr vert="horz" lIns="438903" tIns="219451" rIns="438903" bIns="219451" rtlCol="0">
            <a:noAutofit/>
          </a:bodyPr>
          <a:lstStyle>
            <a:lvl1pPr marL="0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5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94514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89028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583543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778057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72571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16708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361599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55611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Extend rollback-free value prediction to GPUs</a:t>
            </a: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Drop a fraction of the missed requests</a:t>
            </a: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Preliminary results: Up to 2x improvement in </a:t>
            </a: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energy and performance</a:t>
            </a: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with only 10% quality degradation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056254" y="25122719"/>
            <a:ext cx="11593827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prstClr val="black"/>
                </a:solidFill>
                <a:ea typeface="+mj-ea"/>
                <a:cs typeface="+mj-cs"/>
              </a:rPr>
              <a:t>Mitigate both </a:t>
            </a:r>
            <a:r>
              <a:rPr lang="en-US" sz="4400" b="1" dirty="0">
                <a:solidFill>
                  <a:srgbClr val="008000"/>
                </a:solidFill>
                <a:ea typeface="+mj-ea"/>
                <a:cs typeface="+mj-cs"/>
              </a:rPr>
              <a:t>Memory Wall </a:t>
            </a:r>
            <a:r>
              <a:rPr lang="en-US" sz="4400" dirty="0">
                <a:solidFill>
                  <a:prstClr val="black"/>
                </a:solidFill>
                <a:ea typeface="+mj-ea"/>
                <a:cs typeface="+mj-cs"/>
              </a:rPr>
              <a:t>and </a:t>
            </a:r>
            <a:r>
              <a:rPr lang="en-US" sz="4400" b="1" dirty="0">
                <a:solidFill>
                  <a:srgbClr val="008000"/>
                </a:solidFill>
                <a:ea typeface="+mj-ea"/>
                <a:cs typeface="+mj-cs"/>
              </a:rPr>
              <a:t>Bandwidth Wall</a:t>
            </a:r>
            <a:endParaRPr lang="en-US" sz="2000" b="1" dirty="0">
              <a:solidFill>
                <a:srgbClr val="008000"/>
              </a:solidFill>
            </a:endParaRPr>
          </a:p>
        </p:txBody>
      </p:sp>
      <p:graphicFrame>
        <p:nvGraphicFramePr>
          <p:cNvPr id="45" name="Content Placeholder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7117964"/>
              </p:ext>
            </p:extLst>
          </p:nvPr>
        </p:nvGraphicFramePr>
        <p:xfrm>
          <a:off x="380411" y="25972634"/>
          <a:ext cx="10201378" cy="6802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566844" y="25124736"/>
            <a:ext cx="100106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2MB LLC, 4-Wide, Performance </a:t>
            </a:r>
            <a:r>
              <a:rPr lang="en-US" sz="4400" b="1" dirty="0" smtClean="0"/>
              <a:t>Results</a:t>
            </a:r>
            <a:endParaRPr lang="en-US" sz="4400" b="1" dirty="0"/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2512042" y="15622368"/>
            <a:ext cx="14288274" cy="5836393"/>
          </a:xfrm>
          <a:prstGeom prst="rect">
            <a:avLst/>
          </a:prstGeom>
        </p:spPr>
        <p:txBody>
          <a:bodyPr vert="horz" lIns="438903" tIns="219451" rIns="438903" bIns="219451" rtlCol="0">
            <a:noAutofit/>
          </a:bodyPr>
          <a:lstStyle>
            <a:lvl1pPr marL="0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5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94514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3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89028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1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583543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778057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72571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16708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361599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556115" indent="0" algn="ctr" defTabSz="2194514" rtl="0" eaLnBrk="1" latinLnBrk="0" hangingPunct="1">
              <a:spcBef>
                <a:spcPct val="20000"/>
              </a:spcBef>
              <a:buFont typeface="Arial"/>
              <a:buNone/>
              <a:defRPr sz="9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Target Performance-Critical Safe Loads</a:t>
            </a:r>
          </a:p>
          <a:p>
            <a:pPr lvl="1" algn="l"/>
            <a:r>
              <a:rPr lang="en-US" sz="4400" dirty="0" smtClean="0">
                <a:solidFill>
                  <a:schemeClr val="tx1"/>
                </a:solidFill>
              </a:rPr>
              <a:t>Profile-directed compilation</a:t>
            </a:r>
          </a:p>
          <a:p>
            <a:pPr lvl="1" algn="l"/>
            <a:r>
              <a:rPr lang="en-US" sz="4400" dirty="0" smtClean="0">
                <a:solidFill>
                  <a:schemeClr val="tx1"/>
                </a:solidFill>
              </a:rPr>
              <a:t>Usually, &lt; 32 loads cause 80% of cache misses</a:t>
            </a:r>
          </a:p>
          <a:p>
            <a:pPr algn="l"/>
            <a:endParaRPr lang="en-US" sz="4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Utilize Fast-Learning Predictors</a:t>
            </a:r>
          </a:p>
          <a:p>
            <a:pPr lvl="1" algn="l"/>
            <a:r>
              <a:rPr lang="en-US" sz="4400" dirty="0" smtClean="0">
                <a:solidFill>
                  <a:schemeClr val="tx1"/>
                </a:solidFill>
              </a:rPr>
              <a:t>Two-delta stride predictor</a:t>
            </a:r>
          </a:p>
          <a:p>
            <a:pPr lvl="1" algn="l"/>
            <a:r>
              <a:rPr lang="en-US" sz="4400" dirty="0" smtClean="0">
                <a:solidFill>
                  <a:schemeClr val="tx1"/>
                </a:solidFill>
              </a:rPr>
              <a:t>Prediction: table lookup plus an addition</a:t>
            </a:r>
          </a:p>
          <a:p>
            <a:pPr algn="l"/>
            <a:endParaRPr lang="en-US" sz="4800" dirty="0" smtClean="0">
              <a:solidFill>
                <a:schemeClr val="tx1"/>
              </a:solidFill>
            </a:endParaRPr>
          </a:p>
          <a:p>
            <a:pPr algn="l"/>
            <a:r>
              <a:rPr lang="en-US" sz="4800" dirty="0" smtClean="0">
                <a:solidFill>
                  <a:schemeClr val="tx1"/>
                </a:solidFill>
              </a:rPr>
              <a:t>Integrate RFVP with existing architecture</a:t>
            </a:r>
          </a:p>
          <a:p>
            <a:pPr algn="l"/>
            <a:endParaRPr lang="en-US" sz="4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944715" y="15622368"/>
            <a:ext cx="12462144" cy="6986354"/>
          </a:xfrm>
          <a:prstGeom prst="rect">
            <a:avLst/>
          </a:prstGeom>
        </p:spPr>
      </p:pic>
      <p:graphicFrame>
        <p:nvGraphicFramePr>
          <p:cNvPr id="52" name="Chart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170923"/>
              </p:ext>
            </p:extLst>
          </p:nvPr>
        </p:nvGraphicFramePr>
        <p:xfrm>
          <a:off x="10581789" y="25060864"/>
          <a:ext cx="12943533" cy="7822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644755" y="15245768"/>
            <a:ext cx="5934608" cy="7228987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34226680" y="31694405"/>
            <a:ext cx="97616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(Performance Gain, Energy Gain, Quality Loss)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74196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261</Words>
  <Application>Microsoft Macintosh PowerPoint</Application>
  <PresentationFormat>Custom</PresentationFormat>
  <Paragraphs>54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Bradley</dc:creator>
  <cp:lastModifiedBy>Bradley</cp:lastModifiedBy>
  <cp:revision>79</cp:revision>
  <dcterms:created xsi:type="dcterms:W3CDTF">2014-08-21T18:27:08Z</dcterms:created>
  <dcterms:modified xsi:type="dcterms:W3CDTF">2014-08-22T20:05:38Z</dcterms:modified>
</cp:coreProperties>
</file>