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tags/tag21.xml" ContentType="application/vnd.openxmlformats-officedocument.presentationml.tags+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tags/tag24.xml" ContentType="application/vnd.openxmlformats-officedocument.presentationml.tags+xml"/>
  <Override PartName="/ppt/notesSlides/notesSlide25.xml" ContentType="application/vnd.openxmlformats-officedocument.presentationml.notesSlide+xml"/>
  <Override PartName="/ppt/tags/tag25.xml" ContentType="application/vnd.openxmlformats-officedocument.presentationml.tags+xml"/>
  <Override PartName="/ppt/notesSlides/notesSlide26.xml" ContentType="application/vnd.openxmlformats-officedocument.presentationml.notesSlide+xml"/>
  <Override PartName="/ppt/tags/tag26.xml" ContentType="application/vnd.openxmlformats-officedocument.presentationml.tags+xml"/>
  <Override PartName="/ppt/notesSlides/notesSlide27.xml" ContentType="application/vnd.openxmlformats-officedocument.presentationml.notesSlide+xml"/>
  <Override PartName="/ppt/tags/tag27.xml" ContentType="application/vnd.openxmlformats-officedocument.presentationml.tags+xml"/>
  <Override PartName="/ppt/notesSlides/notesSlide28.xml" ContentType="application/vnd.openxmlformats-officedocument.presentationml.notesSlide+xml"/>
  <Override PartName="/ppt/tags/tag28.xml" ContentType="application/vnd.openxmlformats-officedocument.presentationml.tags+xml"/>
  <Override PartName="/ppt/notesSlides/notesSlide29.xml" ContentType="application/vnd.openxmlformats-officedocument.presentationml.notesSlide+xml"/>
  <Override PartName="/ppt/tags/tag29.xml" ContentType="application/vnd.openxmlformats-officedocument.presentationml.tags+xml"/>
  <Override PartName="/ppt/notesSlides/notesSlide30.xml" ContentType="application/vnd.openxmlformats-officedocument.presentationml.notesSlide+xml"/>
  <Override PartName="/ppt/tags/tag30.xml" ContentType="application/vnd.openxmlformats-officedocument.presentationml.tags+xml"/>
  <Override PartName="/ppt/notesSlides/notesSlide31.xml" ContentType="application/vnd.openxmlformats-officedocument.presentationml.notesSlide+xml"/>
  <Override PartName="/ppt/tags/tag31.xml" ContentType="application/vnd.openxmlformats-officedocument.presentationml.tags+xml"/>
  <Override PartName="/ppt/notesSlides/notesSlide32.xml" ContentType="application/vnd.openxmlformats-officedocument.presentationml.notesSlide+xml"/>
  <Override PartName="/ppt/tags/tag32.xml" ContentType="application/vnd.openxmlformats-officedocument.presentationml.tags+xml"/>
  <Override PartName="/ppt/notesSlides/notesSlide33.xml" ContentType="application/vnd.openxmlformats-officedocument.presentationml.notesSlide+xml"/>
  <Override PartName="/ppt/tags/tag33.xml" ContentType="application/vnd.openxmlformats-officedocument.presentationml.tags+xml"/>
  <Override PartName="/ppt/notesSlides/notesSlide34.xml" ContentType="application/vnd.openxmlformats-officedocument.presentationml.notesSlide+xml"/>
  <Override PartName="/ppt/tags/tag34.xml" ContentType="application/vnd.openxmlformats-officedocument.presentationml.tags+xml"/>
  <Override PartName="/ppt/notesSlides/notesSlide35.xml" ContentType="application/vnd.openxmlformats-officedocument.presentationml.notesSlide+xml"/>
  <Override PartName="/ppt/tags/tag35.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9"/>
  </p:notesMasterIdLst>
  <p:handoutMasterIdLst>
    <p:handoutMasterId r:id="rId40"/>
  </p:handoutMasterIdLst>
  <p:sldIdLst>
    <p:sldId id="1195" r:id="rId2"/>
    <p:sldId id="1094" r:id="rId3"/>
    <p:sldId id="1199" r:id="rId4"/>
    <p:sldId id="261" r:id="rId5"/>
    <p:sldId id="1128" r:id="rId6"/>
    <p:sldId id="348" r:id="rId7"/>
    <p:sldId id="1158" r:id="rId8"/>
    <p:sldId id="1210" r:id="rId9"/>
    <p:sldId id="1168" r:id="rId10"/>
    <p:sldId id="1169" r:id="rId11"/>
    <p:sldId id="1209" r:id="rId12"/>
    <p:sldId id="1204" r:id="rId13"/>
    <p:sldId id="1211" r:id="rId14"/>
    <p:sldId id="1173" r:id="rId15"/>
    <p:sldId id="1174" r:id="rId16"/>
    <p:sldId id="1175" r:id="rId17"/>
    <p:sldId id="1181" r:id="rId18"/>
    <p:sldId id="1176" r:id="rId19"/>
    <p:sldId id="1182" r:id="rId20"/>
    <p:sldId id="1212" r:id="rId21"/>
    <p:sldId id="1177" r:id="rId22"/>
    <p:sldId id="1215" r:id="rId23"/>
    <p:sldId id="1192" r:id="rId24"/>
    <p:sldId id="1179" r:id="rId25"/>
    <p:sldId id="1193" r:id="rId26"/>
    <p:sldId id="1180" r:id="rId27"/>
    <p:sldId id="1194" r:id="rId28"/>
    <p:sldId id="1213" r:id="rId29"/>
    <p:sldId id="1216" r:id="rId30"/>
    <p:sldId id="1206" r:id="rId31"/>
    <p:sldId id="1219" r:id="rId32"/>
    <p:sldId id="1217" r:id="rId33"/>
    <p:sldId id="1190" r:id="rId34"/>
    <p:sldId id="1218" r:id="rId35"/>
    <p:sldId id="1214" r:id="rId36"/>
    <p:sldId id="1208" r:id="rId37"/>
    <p:sldId id="1207" r:id="rId38"/>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FF"/>
    <a:srgbClr val="009900"/>
    <a:srgbClr val="E4ECF5"/>
    <a:srgbClr val="FF9F9F"/>
    <a:srgbClr val="F54537"/>
    <a:srgbClr val="FF1919"/>
    <a:srgbClr val="FFFFFF"/>
    <a:srgbClr val="C5E0B4"/>
    <a:srgbClr val="FF5D5D"/>
    <a:srgbClr val="91C9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8747" autoAdjust="0"/>
  </p:normalViewPr>
  <p:slideViewPr>
    <p:cSldViewPr showGuides="1">
      <p:cViewPr varScale="1">
        <p:scale>
          <a:sx n="90" d="100"/>
          <a:sy n="90" d="100"/>
        </p:scale>
        <p:origin x="2172" y="9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3114"/>
    </p:cViewPr>
  </p:sorterViewPr>
  <p:notesViewPr>
    <p:cSldViewPr>
      <p:cViewPr>
        <p:scale>
          <a:sx n="125" d="100"/>
          <a:sy n="125" d="100"/>
        </p:scale>
        <p:origin x="2028" y="-1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3A320F2-0222-4F9A-9B4B-23861EA014DD}" type="datetime1">
              <a:rPr lang="en-US" smtClean="0"/>
              <a:t>10/13/2021</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973636F2-AAAA-4996-B2C9-0909AC5494D8}" type="slidenum">
              <a:rPr lang="en-US" smtClean="0"/>
              <a:t>‹#›</a:t>
            </a:fld>
            <a:endParaRPr lang="en-US"/>
          </a:p>
        </p:txBody>
      </p:sp>
    </p:spTree>
    <p:extLst>
      <p:ext uri="{BB962C8B-B14F-4D97-AF65-F5344CB8AC3E}">
        <p14:creationId xmlns:p14="http://schemas.microsoft.com/office/powerpoint/2010/main" val="20086301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4F69DEF-4668-4BDD-8B02-8E33D3A0F21C}" type="datetime1">
              <a:rPr lang="en-US" smtClean="0"/>
              <a:t>10/13/2021</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F7F79D3-8C36-4CB5-B03B-F440DA7B71AF}" type="slidenum">
              <a:rPr lang="en-US" smtClean="0"/>
              <a:t>‹#›</a:t>
            </a:fld>
            <a:endParaRPr lang="en-US"/>
          </a:p>
        </p:txBody>
      </p:sp>
    </p:spTree>
    <p:extLst>
      <p:ext uri="{BB962C8B-B14F-4D97-AF65-F5344CB8AC3E}">
        <p14:creationId xmlns:p14="http://schemas.microsoft.com/office/powerpoint/2010/main" val="15848749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Hi, my name is Hasan.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on uncovering the operation of in-DRAM RowHammer Protection mechanisms.</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2531069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Let’s start with a summary. </a:t>
            </a:r>
          </a:p>
          <a:p>
            <a:endParaRPr lang="en-US" sz="500" dirty="0"/>
          </a:p>
          <a:p>
            <a:r>
              <a:rPr lang="en-US" sz="500" dirty="0"/>
              <a:t>[CLICK] The RowHammer vulnerability of modern DRAM is a critical reliability and security threat.</a:t>
            </a:r>
          </a:p>
          <a:p>
            <a:r>
              <a:rPr lang="en-US" sz="500" dirty="0"/>
              <a:t>Today, [CLICK] DRAM vendors implement Target Row Refresh (or TRR) in their DRAM chips. TRR is an obscure, undocumented, and proprietary RowHammer mitigation technique.</a:t>
            </a:r>
          </a:p>
          <a:p>
            <a:r>
              <a:rPr lang="en-US" sz="500" dirty="0"/>
              <a:t>Due to their proprietary nature, the security guarantees of these RowHammer mitigation techniques cannot be easily studied. </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At a high level, U-TRR performs two steps. First, U-TRR profiles the data retention time of a row R. Second, U-TRR finds when the TRR mechanism refreshes row R and builds an understanding of the underlying TRR mechanism.</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evade the TRR mechanisms and cause RowHammer bit flips.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r>
              <a:rPr lang="en-US" sz="500" dirty="0"/>
              <a:t>[CLICK] We believe, U-TRR will facilitate future research by leading to the development of more secure RowHammer protection mechanisms.</a:t>
            </a:r>
          </a:p>
        </p:txBody>
      </p:sp>
      <p:sp>
        <p:nvSpPr>
          <p:cNvPr id="4" name="Slide Number Placeholder 3"/>
          <p:cNvSpPr>
            <a:spLocks noGrp="1"/>
          </p:cNvSpPr>
          <p:nvPr>
            <p:ph type="sldNum" sz="quarter" idx="5"/>
          </p:nvPr>
        </p:nvSpPr>
        <p:spPr/>
        <p:txBody>
          <a:bodyPr/>
          <a:lstStyle/>
          <a:p>
            <a:fld id="{EF7F79D3-8C36-4CB5-B03B-F440DA7B71AF}" type="slidenum">
              <a:rPr lang="en-US" smtClean="0"/>
              <a:t>2</a:t>
            </a:fld>
            <a:endParaRPr lang="en-US"/>
          </a:p>
        </p:txBody>
      </p:sp>
    </p:spTree>
    <p:extLst>
      <p:ext uri="{BB962C8B-B14F-4D97-AF65-F5344CB8AC3E}">
        <p14:creationId xmlns:p14="http://schemas.microsoft.com/office/powerpoint/2010/main" val="376700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This is the outline of todays talk. [CLICK]</a:t>
            </a:r>
          </a:p>
          <a:p>
            <a:r>
              <a:rPr lang="en-US" dirty="0"/>
              <a:t>I will start with describing some DRAM basics</a:t>
            </a:r>
          </a:p>
        </p:txBody>
      </p:sp>
      <p:sp>
        <p:nvSpPr>
          <p:cNvPr id="4" name="Slide Number Placeholder 3"/>
          <p:cNvSpPr>
            <a:spLocks noGrp="1"/>
          </p:cNvSpPr>
          <p:nvPr>
            <p:ph type="sldNum" sz="quarter" idx="5"/>
          </p:nvPr>
        </p:nvSpPr>
        <p:spPr/>
        <p:txBody>
          <a:bodyPr/>
          <a:lstStyle/>
          <a:p>
            <a:fld id="{EF7F79D3-8C36-4CB5-B03B-F440DA7B71AF}" type="slidenum">
              <a:rPr lang="en-US" smtClean="0"/>
              <a:t>3</a:t>
            </a:fld>
            <a:endParaRPr lang="en-US"/>
          </a:p>
        </p:txBody>
      </p:sp>
    </p:spTree>
    <p:extLst>
      <p:ext uri="{BB962C8B-B14F-4D97-AF65-F5344CB8AC3E}">
        <p14:creationId xmlns:p14="http://schemas.microsoft.com/office/powerpoint/2010/main" val="2922919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Here I show a typical system with a CPU and a DRAM module that has several DRAM chips. </a:t>
            </a:r>
          </a:p>
          <a:p>
            <a:r>
              <a:rPr lang="en-US" baseline="0" dirty="0"/>
              <a:t>Inside a DRAM chip, [CLICK] there are multiple banks, which contain many DRAM cells organized as a two-dimensional array. [CLICK] A DRAM cell stores a single bit of information as electrical charge. In a bank, [CLICK]</a:t>
            </a:r>
          </a:p>
          <a:p>
            <a:r>
              <a:rPr lang="en-US" baseline="0" dirty="0"/>
              <a:t>the cells are vertically connected to sense amplifiers, which can read the data from the cells and update it if needed. [CLICK] And cells are organized horizontally as DRAM rows.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4</a:t>
            </a:fld>
            <a:endParaRPr lang="en-US" altLang="en-US"/>
          </a:p>
        </p:txBody>
      </p:sp>
    </p:spTree>
    <p:extLst>
      <p:ext uri="{BB962C8B-B14F-4D97-AF65-F5344CB8AC3E}">
        <p14:creationId xmlns:p14="http://schemas.microsoft.com/office/powerpoint/2010/main" val="1470200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baseline="0" dirty="0"/>
              <a:t>Now, lets look at DRAM commands that the memory controller issues to access the DRAM.</a:t>
            </a:r>
          </a:p>
          <a:p>
            <a:endParaRPr lang="en-US" baseline="0" dirty="0"/>
          </a:p>
          <a:p>
            <a:r>
              <a:rPr lang="en-US" baseline="0" dirty="0"/>
              <a:t>To perform an access, [CLICK] the memory controller first activates (or opens) a row by issuing an activate command. </a:t>
            </a:r>
          </a:p>
          <a:p>
            <a:r>
              <a:rPr lang="en-US" baseline="0" dirty="0"/>
              <a:t>[CLICK] The activate command loads row’s data into the sense amplifiers, where the data can be accessed.</a:t>
            </a:r>
          </a:p>
          <a:p>
            <a:endParaRPr lang="en-US" baseline="0" dirty="0"/>
          </a:p>
          <a:p>
            <a:r>
              <a:rPr lang="en-US" baseline="0" dirty="0"/>
              <a:t>[CLICK] After the row is accessed, the memory controller issues [CLICK] a precharge command to close an open row so that a new row can be activated.</a:t>
            </a:r>
          </a:p>
          <a:p>
            <a:endParaRPr lang="en-US" baseline="0" dirty="0"/>
          </a:p>
          <a:p>
            <a:r>
              <a:rPr lang="en-US" baseline="0" dirty="0"/>
              <a:t>This is basically how DRAM is accessed. </a:t>
            </a:r>
            <a:endParaRPr lang="en-US" dirty="0"/>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5</a:t>
            </a:fld>
            <a:endParaRPr lang="en-US" altLang="en-US"/>
          </a:p>
        </p:txBody>
      </p:sp>
    </p:spTree>
    <p:extLst>
      <p:ext uri="{BB962C8B-B14F-4D97-AF65-F5344CB8AC3E}">
        <p14:creationId xmlns:p14="http://schemas.microsoft.com/office/powerpoint/2010/main" val="5121988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DRAM cell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where the capacitor in red stores the data and the access transistor gates access to the data</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p:txBody>
      </p:sp>
      <p:sp>
        <p:nvSpPr>
          <p:cNvPr id="4" name="Slide Number Placeholder 3"/>
          <p:cNvSpPr>
            <a:spLocks noGrp="1"/>
          </p:cNvSpPr>
          <p:nvPr>
            <p:ph type="sldNum" sz="quarter" idx="10"/>
          </p:nvPr>
        </p:nvSpPr>
        <p:spPr/>
        <p:txBody>
          <a:bodyPr/>
          <a:lstStyle/>
          <a:p>
            <a:fld id="{35E676A0-33B1-4B4B-B1AA-B0B917FCAA93}" type="slidenum">
              <a:rPr lang="en-US" smtClean="0"/>
              <a:t>6</a:t>
            </a:fld>
            <a:endParaRPr lang="en-US"/>
          </a:p>
        </p:txBody>
      </p:sp>
    </p:spTree>
    <p:extLst>
      <p:ext uri="{BB962C8B-B14F-4D97-AF65-F5344CB8AC3E}">
        <p14:creationId xmlns:p14="http://schemas.microsoft.com/office/powerpoint/2010/main" val="1967316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[CLICK] We see that the </a:t>
            </a:r>
            <a:r>
              <a:rPr lang="en-US" b="1" baseline="0" dirty="0"/>
              <a:t>voltage decreases </a:t>
            </a:r>
            <a:r>
              <a:rPr lang="en-US" b="0" baseline="0" dirty="0"/>
              <a:t>over time in an </a:t>
            </a:r>
            <a:r>
              <a:rPr lang="en-US" b="1" baseline="0" dirty="0"/>
              <a:t>exponential decay</a:t>
            </a:r>
            <a:r>
              <a:rPr lang="en-US" b="0" baseline="0" dirty="0"/>
              <a:t>.</a:t>
            </a:r>
          </a:p>
          <a:p>
            <a:r>
              <a:rPr lang="en-US" b="0" baseline="0" dirty="0"/>
              <a:t>There’s a threshold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endParaRPr lang="en-US" b="1" baseline="0" dirty="0"/>
          </a:p>
          <a:p>
            <a:r>
              <a:rPr lang="en-US" b="0" baseline="0" dirty="0"/>
              <a:t>In order to prevent failures from charge leakage known as retention failures, [CLICK] periodic refresh operations are issued to recharge the capacitor voltage. [CLICK] The interval between refresh commands are referred to as the refresh window. </a:t>
            </a:r>
            <a:endParaRPr lang="en-US" b="0" dirty="0"/>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7</a:t>
            </a:fld>
            <a:endParaRPr lang="en-US"/>
          </a:p>
        </p:txBody>
      </p:sp>
    </p:spTree>
    <p:extLst>
      <p:ext uri="{BB962C8B-B14F-4D97-AF65-F5344CB8AC3E}">
        <p14:creationId xmlns:p14="http://schemas.microsoft.com/office/powerpoint/2010/main" val="2694398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Now,  I will tell you about RowHammer and the main RowHammer protection mechanism implemented in DRAM chips today</a:t>
            </a:r>
          </a:p>
        </p:txBody>
      </p:sp>
      <p:sp>
        <p:nvSpPr>
          <p:cNvPr id="4" name="Slide Number Placeholder 3"/>
          <p:cNvSpPr>
            <a:spLocks noGrp="1"/>
          </p:cNvSpPr>
          <p:nvPr>
            <p:ph type="sldNum" sz="quarter" idx="5"/>
          </p:nvPr>
        </p:nvSpPr>
        <p:spPr/>
        <p:txBody>
          <a:bodyPr/>
          <a:lstStyle/>
          <a:p>
            <a:fld id="{EF7F79D3-8C36-4CB5-B03B-F440DA7B71AF}" type="slidenum">
              <a:rPr lang="en-US" smtClean="0"/>
              <a:t>8</a:t>
            </a:fld>
            <a:endParaRPr lang="en-US"/>
          </a:p>
        </p:txBody>
      </p:sp>
    </p:spTree>
    <p:extLst>
      <p:ext uri="{BB962C8B-B14F-4D97-AF65-F5344CB8AC3E}">
        <p14:creationId xmlns:p14="http://schemas.microsoft.com/office/powerpoint/2010/main" val="754546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b="0" dirty="0"/>
              <a:t>In order to access data from a DRAM row, say row 2, the memory controller must first open or activate the row </a:t>
            </a:r>
            <a:r>
              <a:rPr lang="en-US" b="1" dirty="0"/>
              <a:t>[CLICK]</a:t>
            </a:r>
            <a:r>
              <a:rPr lang="en-US" b="0" dirty="0"/>
              <a:t>. </a:t>
            </a:r>
          </a:p>
          <a:p>
            <a:r>
              <a:rPr lang="en-US" b="0" dirty="0"/>
              <a:t>After all requests are serviced from row 2, the memory controller must close or precharge the row </a:t>
            </a:r>
            <a:r>
              <a:rPr lang="en-US" b="1" dirty="0"/>
              <a:t>[CLICK]</a:t>
            </a:r>
            <a:r>
              <a:rPr lang="en-US" b="0" dirty="0"/>
              <a:t> in order to begin accessing data from another row. </a:t>
            </a:r>
          </a:p>
          <a:p>
            <a:r>
              <a:rPr lang="en-US" b="1" dirty="0"/>
              <a:t>[CLICK]</a:t>
            </a:r>
            <a:r>
              <a:rPr lang="en-US" b="0" dirty="0"/>
              <a:t> Due to an increase in cell-to-cell interference as a likely result of increased cell packing density, </a:t>
            </a:r>
            <a:r>
              <a:rPr lang="en-US" b="1" dirty="0"/>
              <a:t>[CLICK] </a:t>
            </a:r>
            <a:r>
              <a:rPr lang="en-US" b="0" dirty="0"/>
              <a:t>rapidly activating and </a:t>
            </a:r>
            <a:r>
              <a:rPr lang="en-US" b="1" dirty="0"/>
              <a:t>[CLICK] </a:t>
            </a:r>
            <a:r>
              <a:rPr lang="en-US" b="0" dirty="0"/>
              <a:t>precharging a DRAM row can result in bit flips in nearby rows </a:t>
            </a:r>
            <a:r>
              <a:rPr lang="en-US" b="1"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Continuing to access the same row results in even more failures in nearby rows </a:t>
            </a:r>
            <a:r>
              <a:rPr lang="en-US" b="1" dirty="0"/>
              <a:t>[CLICK]</a:t>
            </a:r>
            <a:r>
              <a:rPr lang="en-US" b="0" dirty="0"/>
              <a:t>. This phenomenon is known as RowHammer. </a:t>
            </a:r>
            <a:r>
              <a:rPr lang="en-US" b="1" dirty="0"/>
              <a:t>[CLICK]</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refer to the rapidly accessed row as an aggressor row and the rows containing bit flips as victim rows.  </a:t>
            </a:r>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9</a:t>
            </a:fld>
            <a:endParaRPr lang="en-US"/>
          </a:p>
        </p:txBody>
      </p:sp>
    </p:spTree>
    <p:extLst>
      <p:ext uri="{BB962C8B-B14F-4D97-AF65-F5344CB8AC3E}">
        <p14:creationId xmlns:p14="http://schemas.microsoft.com/office/powerpoint/2010/main" val="36815494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protect their DRAM chips against RowHammer, DRAM vendors currently implement proprietary RowHammer mitigation mechanisms typically called Target Row Refresh or (TRR)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The key idea of TRR is to refresh nearby rows upon detecting an aggressor row</a:t>
            </a:r>
          </a:p>
          <a:p>
            <a:endParaRPr lang="en-US" dirty="0"/>
          </a:p>
          <a:p>
            <a:r>
              <a:rPr lang="en-US" dirty="0"/>
              <a:t>[CLICK] We demonstrate how TRR operates at a high-level.</a:t>
            </a:r>
          </a:p>
          <a:p>
            <a:r>
              <a:rPr lang="en-US" dirty="0"/>
              <a:t>[CLICK] The TRR mechanism detects [CLICK] an aggressor row as a result of [CLICK] repeatedly activating and precharging the same row. [CLICK]</a:t>
            </a:r>
          </a:p>
          <a:p>
            <a:r>
              <a:rPr lang="en-US" dirty="0"/>
              <a:t>[CLICK] To protect the neighbor victim rows from experiencing RowHammer bit flips, [CLICK] TRR refreshes the victim rows by performing TRR-induced refresh operations. TRR refreshes victim rows by piggybacking TRR-induced refreshes to the REFRESH commands that the memory controller periodically issues.</a:t>
            </a:r>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10</a:t>
            </a:fld>
            <a:endParaRPr lang="en-US"/>
          </a:p>
        </p:txBody>
      </p:sp>
    </p:spTree>
    <p:extLst>
      <p:ext uri="{BB962C8B-B14F-4D97-AF65-F5344CB8AC3E}">
        <p14:creationId xmlns:p14="http://schemas.microsoft.com/office/powerpoint/2010/main" val="3284307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this is how TRR operates at a high level, different vendors implement TRR differently and the exact operation of these TRR mechanisms is unknown. Therefore, TRR is obscure, undocumented, and proprietary</a:t>
            </a:r>
          </a:p>
          <a:p>
            <a:endParaRPr lang="en-US" dirty="0"/>
          </a:p>
          <a:p>
            <a:r>
              <a:rPr lang="en-US" dirty="0"/>
              <a:t>[CLICK] Because of this, today, we cannot easily study the security properties of TRR and make sure it is fully secure</a:t>
            </a:r>
            <a:endParaRPr lang="en-CH" dirty="0"/>
          </a:p>
          <a:p>
            <a:endParaRPr lang="en-CH" dirty="0"/>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11</a:t>
            </a:fld>
            <a:endParaRPr lang="en-US"/>
          </a:p>
        </p:txBody>
      </p:sp>
    </p:spTree>
    <p:extLst>
      <p:ext uri="{BB962C8B-B14F-4D97-AF65-F5344CB8AC3E}">
        <p14:creationId xmlns:p14="http://schemas.microsoft.com/office/powerpoint/2010/main" val="2035760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Our goal is to study in-DRAM TRR mechanisms to [CLICK] understand how they operate, [CLICK] asses their security, [CLICK] and secure DRAM completely against RowHammer</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12</a:t>
            </a:fld>
            <a:endParaRPr lang="en-US"/>
          </a:p>
        </p:txBody>
      </p:sp>
    </p:spTree>
    <p:extLst>
      <p:ext uri="{BB962C8B-B14F-4D97-AF65-F5344CB8AC3E}">
        <p14:creationId xmlns:p14="http://schemas.microsoft.com/office/powerpoint/2010/main" val="3983799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I will now present our methodology for uncovering the TRR operation.</a:t>
            </a:r>
          </a:p>
        </p:txBody>
      </p:sp>
      <p:sp>
        <p:nvSpPr>
          <p:cNvPr id="4" name="Slide Number Placeholder 3"/>
          <p:cNvSpPr>
            <a:spLocks noGrp="1"/>
          </p:cNvSpPr>
          <p:nvPr>
            <p:ph type="sldNum" sz="quarter" idx="5"/>
          </p:nvPr>
        </p:nvSpPr>
        <p:spPr/>
        <p:txBody>
          <a:bodyPr/>
          <a:lstStyle/>
          <a:p>
            <a:fld id="{EF7F79D3-8C36-4CB5-B03B-F440DA7B71AF}" type="slidenum">
              <a:rPr lang="en-US" smtClean="0"/>
              <a:t>13</a:t>
            </a:fld>
            <a:endParaRPr lang="en-US"/>
          </a:p>
        </p:txBody>
      </p:sp>
    </p:spTree>
    <p:extLst>
      <p:ext uri="{BB962C8B-B14F-4D97-AF65-F5344CB8AC3E}">
        <p14:creationId xmlns:p14="http://schemas.microsoft.com/office/powerpoint/2010/main" val="414822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14</a:t>
            </a:fld>
            <a:endParaRPr lang="en-US"/>
          </a:p>
        </p:txBody>
      </p:sp>
    </p:spTree>
    <p:extLst>
      <p:ext uri="{BB962C8B-B14F-4D97-AF65-F5344CB8AC3E}">
        <p14:creationId xmlns:p14="http://schemas.microsoft.com/office/powerpoint/2010/main" val="37346074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U-TRR consists of two main components: Row Scout and TRR Analyzer.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sz="1200" b="1" dirty="0">
                <a:solidFill>
                  <a:srgbClr val="0070C0"/>
                </a:solidFill>
              </a:rPr>
              <a:t>Row Scout</a:t>
            </a:r>
            <a:r>
              <a:rPr lang="en-US" sz="1200" dirty="0"/>
              <a:t> finds a set of DRAM rows that meet certain requirements [CLICK], as needed by TRR Analyzer, and identifies [CLICK] the data retention times of these rows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[CLICK] </a:t>
            </a:r>
            <a:r>
              <a:rPr lang="en-US" sz="1200" b="1" dirty="0">
                <a:solidFill>
                  <a:srgbClr val="0070C0"/>
                </a:solidFill>
              </a:rPr>
              <a:t>TRR Analyzer </a:t>
            </a:r>
            <a:r>
              <a:rPr lang="en-US" sz="1200" dirty="0"/>
              <a:t>uses the rows that Row Scout provides [CLICK] to distinguish between TRR-induced and regular refreshes, and [CLICK] thus builds an understanding of the underlying TRR mechanism</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15</a:t>
            </a:fld>
            <a:endParaRPr lang="en-US"/>
          </a:p>
        </p:txBody>
      </p:sp>
    </p:spTree>
    <p:extLst>
      <p:ext uri="{BB962C8B-B14F-4D97-AF65-F5344CB8AC3E}">
        <p14:creationId xmlns:p14="http://schemas.microsoft.com/office/powerpoint/2010/main" val="2591503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describe the two components of U-TRR in more detail.</a:t>
            </a:r>
          </a:p>
          <a:p>
            <a:endParaRPr lang="en-US" dirty="0"/>
          </a:p>
          <a:p>
            <a:r>
              <a:rPr lang="en-US" dirty="0"/>
              <a:t>[CLICK] The goal of Row Scout is to identify a list of DRAM rows, which must be useful for TRR Analyzer, and the retention times of these rows</a:t>
            </a:r>
          </a:p>
          <a:p>
            <a:endParaRPr lang="en-US" dirty="0"/>
          </a:p>
          <a:p>
            <a:r>
              <a:rPr lang="en-US" dirty="0"/>
              <a:t>[CLICK] Row Scout must find [CLICK] rows with consistent retention times. This is critical for U-TRR to correctly infer whether or not a row has been refreshed by a TRR-induced refresh operation. Row Scout must find DRAM rows whose retention time do not change over time due to Variable Retention Time (VRT) effects</a:t>
            </a:r>
          </a:p>
          <a:p>
            <a:r>
              <a:rPr lang="en-US" dirty="0"/>
              <a:t>[CLICK] Row Scout must also find multiple rows, or a row group, that are located at certain configurable distances and have the same retention time.</a:t>
            </a:r>
          </a:p>
          <a:p>
            <a:r>
              <a:rPr lang="en-US" dirty="0"/>
              <a:t>This is required so U-TRR can observe whether or not a TRR mechanism can refresh multiple potentially victim rows at the same time</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16</a:t>
            </a:fld>
            <a:endParaRPr lang="en-US"/>
          </a:p>
        </p:txBody>
      </p:sp>
    </p:spTree>
    <p:extLst>
      <p:ext uri="{BB962C8B-B14F-4D97-AF65-F5344CB8AC3E}">
        <p14:creationId xmlns:p14="http://schemas.microsoft.com/office/powerpoint/2010/main" val="14614698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explain the Row Scout operation using a flow chart.</a:t>
            </a:r>
          </a:p>
          <a:p>
            <a:r>
              <a:rPr lang="en-US" dirty="0"/>
              <a:t>[CLICK] First, Row Scout searches for DRAM rows that have retention time 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Row Scout profiles the retention time of a DRAM row by simply initializing a row with known data pattern (such as all ones) and measuring for how long the row correctly retains its data without being refreshed for time interval T.</a:t>
            </a:r>
          </a:p>
          <a:p>
            <a:endParaRPr lang="en-US" dirty="0"/>
          </a:p>
          <a:p>
            <a:r>
              <a:rPr lang="en-US" dirty="0"/>
              <a:t>Step 1 outputs addresses of rows with retention time T, which is initially set to a small value, for example 100 </a:t>
            </a:r>
            <a:r>
              <a:rPr lang="en-US" dirty="0" err="1"/>
              <a:t>ms</a:t>
            </a:r>
            <a:r>
              <a:rPr lang="en-US" dirty="0"/>
              <a:t>, with the aim to minimize how long U-TRR experiments take. This is because the time that U-TRR experiments take largely depends on the retention times of the rows that Row Scout finds. </a:t>
            </a:r>
          </a:p>
          <a:p>
            <a:endParaRPr lang="en-US" dirty="0"/>
          </a:p>
          <a:p>
            <a:endParaRPr lang="en-US" dirty="0"/>
          </a:p>
          <a:p>
            <a:r>
              <a:rPr lang="en-US" dirty="0"/>
              <a:t>[CLICK] Second, Row Scout puts together rows that have certain row address distances among them, as indicated [CLICK] by the configuration parameter we call row group layout. Here is an example of a row group that has three rows indicated by V that are one row address apart. Depending on how many rows are found in step 1 and how many of them can be combined to match the row group layout, step 2 outputs a set of candidate row groups.</a:t>
            </a:r>
          </a:p>
          <a:p>
            <a:endParaRPr lang="en-US" dirty="0"/>
          </a:p>
          <a:p>
            <a:r>
              <a:rPr lang="en-US" dirty="0"/>
              <a:t>[CLICK] Next, if the candidate row groups are fewer than needed, [CLICK] Row Scout increases T by a certain amount and returns to step 1. If the candidate row groups are enough, [CLICK] Row Scout repeatedly profiles the retention times of the rows in the candidate row groups for many iterations. This is to verify that all rows in a row group have consistent retention times and do not experience Variable Retention Time effects. Candidate row groups that have consistent retention times are output as row groups and the rest of the candidate row groups are discarded.</a:t>
            </a:r>
          </a:p>
          <a:p>
            <a:endParaRPr lang="en-US" dirty="0"/>
          </a:p>
          <a:p>
            <a:r>
              <a:rPr lang="en-US" dirty="0"/>
              <a:t>[CLICK] If the number of retention time verified rows is not enough, [CLICK] Row Scout returns to step 1 to find rows with increased retention time T.</a:t>
            </a:r>
          </a:p>
          <a:p>
            <a:r>
              <a:rPr lang="en-US" dirty="0"/>
              <a:t>[CLICK] These steps repeat as I explained until Row Scout finds a sufficient number of row groups and finally Row Scout outputs a list of the retention profiled rows to be used by the TRR Analyzer</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17</a:t>
            </a:fld>
            <a:endParaRPr lang="en-US"/>
          </a:p>
        </p:txBody>
      </p:sp>
    </p:spTree>
    <p:extLst>
      <p:ext uri="{BB962C8B-B14F-4D97-AF65-F5344CB8AC3E}">
        <p14:creationId xmlns:p14="http://schemas.microsoft.com/office/powerpoint/2010/main" val="29242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describe the operation of TRR Analyzer</a:t>
            </a:r>
          </a:p>
          <a:p>
            <a:r>
              <a:rPr lang="en-US" dirty="0"/>
              <a:t>[CLICK] The goal of TRR Analyzer is to use Row Scout provided rows to determine when TRR refreshes a victim row</a:t>
            </a:r>
          </a:p>
          <a:p>
            <a:r>
              <a:rPr lang="en-US" dirty="0"/>
              <a:t>[CLICK] At a high-level, TRR Analyzer operates in three steps. It runs a certain DRAM access pattern or we can call it a RowHammer attack. [CLICK] Second, TRR Analyzer monitors the retention failures that Row Scout-provided rows experience to determine when TRR refreshes any of these rows. </a:t>
            </a:r>
          </a:p>
          <a:p>
            <a:r>
              <a:rPr lang="en-US" dirty="0"/>
              <a:t>[CLICK] Third, based on when and which of the Row Scout provided rows are refreshed by TRR, the user develops an understanding of the underlying TRR operation. </a:t>
            </a:r>
          </a:p>
        </p:txBody>
      </p:sp>
      <p:sp>
        <p:nvSpPr>
          <p:cNvPr id="4" name="Slide Number Placeholder 3"/>
          <p:cNvSpPr>
            <a:spLocks noGrp="1"/>
          </p:cNvSpPr>
          <p:nvPr>
            <p:ph type="sldNum" sz="quarter" idx="5"/>
          </p:nvPr>
        </p:nvSpPr>
        <p:spPr/>
        <p:txBody>
          <a:bodyPr/>
          <a:lstStyle/>
          <a:p>
            <a:fld id="{EF7F79D3-8C36-4CB5-B03B-F440DA7B71AF}" type="slidenum">
              <a:rPr lang="en-US" smtClean="0"/>
              <a:t>18</a:t>
            </a:fld>
            <a:endParaRPr lang="en-US"/>
          </a:p>
        </p:txBody>
      </p:sp>
    </p:spTree>
    <p:extLst>
      <p:ext uri="{BB962C8B-B14F-4D97-AF65-F5344CB8AC3E}">
        <p14:creationId xmlns:p14="http://schemas.microsoft.com/office/powerpoint/2010/main" val="16039427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describe a general TRR Analyzer experiment.</a:t>
            </a:r>
          </a:p>
          <a:p>
            <a:endParaRPr lang="en-US" dirty="0"/>
          </a:p>
          <a:p>
            <a:r>
              <a:rPr lang="en-US" dirty="0"/>
              <a:t>[CLICK] As the first step, TRR Analyzer initializes the retention profiled rows with known data. In this step, TRR Analyzer also initializes the aggressor rows that the user can specify to hammer in later steps of the experiment. </a:t>
            </a:r>
          </a:p>
          <a:p>
            <a:endParaRPr lang="en-US" dirty="0"/>
          </a:p>
          <a:p>
            <a:r>
              <a:rPr lang="en-US" dirty="0"/>
              <a:t>The user specifies aggressor rows in locations relative to the retention profiled rows. For example, [CLICK] assume a row group with three retention profiled rows denoted as victim rows using V, where the victim rows are one row apart. [CLICK] The user may specify an aggressor row between the first two victim rows. Hammering the aggressor row would mostly disturb the two victim rows immediately adjacent to the aggressor row. This is called single-sided RowHammer. Or, [CLICK] the user can specify two aggressor rows, to perform double-sided rowhammer as shown, and hammering both aggressor rows would disturb all three victim rows while having the greatest effect on the middle victim row.</a:t>
            </a:r>
          </a:p>
          <a:p>
            <a:endParaRPr lang="en-US" dirty="0"/>
          </a:p>
          <a:p>
            <a:r>
              <a:rPr lang="en-US" dirty="0"/>
              <a:t>[CLICK] Second, TRR Analyzer performs a set of operations to reset the internal state of the TRR mechanism so that it isolates the experiment about to be run from the prior experiments that could have potentially changed TRR mechanism’s state. This step is optional and we provide more details in the paper on why this step is sometimes needed and how we reset TRR’s internal state.</a:t>
            </a:r>
          </a:p>
          <a:p>
            <a:endParaRPr lang="en-US" dirty="0"/>
          </a:p>
          <a:p>
            <a:r>
              <a:rPr lang="en-US" dirty="0"/>
              <a:t>[CLICK] If TRR Analyzer does not activate any of the victim rows for their profiled retention time T, [CLICK] we expect to see bit flips due to retention failures in these rows once we read their data back.</a:t>
            </a:r>
          </a:p>
          <a:p>
            <a:endParaRPr lang="en-US" dirty="0"/>
          </a:p>
          <a:p>
            <a:r>
              <a:rPr lang="en-US" dirty="0"/>
              <a:t>[CLICK] In order to make TRR perform a TRR-induced refresh operation, the DRAM has to receive a REFRESH command. TRR Analyzer issues REFRESH commands when the victim rows [CLICK] are not refreshed for half of T. This is to ensure that [CLICK] a victim row retains its data correctly until it is potentially refreshed by a TRR-induced refresh and similarly [CLICK] it correctly retains its data after a TRR-induced refresh until TRR Analyzer reads row’s data.</a:t>
            </a:r>
          </a:p>
          <a:p>
            <a:endParaRPr lang="en-US" dirty="0"/>
          </a:p>
          <a:p>
            <a:r>
              <a:rPr lang="en-US" dirty="0"/>
              <a:t>[CLICK] To analyze how accessing the aggressor rows affect the rows that TRR detects as aggressors, TRR Analyzer activates and </a:t>
            </a:r>
            <a:r>
              <a:rPr lang="en-US" dirty="0" err="1"/>
              <a:t>precharges</a:t>
            </a:r>
            <a:r>
              <a:rPr lang="en-US" dirty="0"/>
              <a:t> (or simply hammers) the aggressor rows. By hammering an aggressor row with individual hammer count, TRR Analyzer can understand how the hammers affect the decisions of TRR on which rows to refresh. Along with the aggressor rows, TRR Analyzer can also hammer dummy rows to analyze how to make the aggressors undetected by TRR. A dummy row is simply a randomly selected row in the same bank that is not an aggressor or a victim row.</a:t>
            </a:r>
          </a:p>
          <a:p>
            <a:endParaRPr lang="en-US" dirty="0"/>
          </a:p>
          <a:p>
            <a:r>
              <a:rPr lang="en-US" dirty="0"/>
              <a:t>[CLICK] TRR Analyzer provides various configuration parameters to study different access patterns. We discuss these parameters in our paper.</a:t>
            </a:r>
          </a:p>
          <a:p>
            <a:endParaRPr lang="en-US" dirty="0"/>
          </a:p>
          <a:p>
            <a:r>
              <a:rPr lang="en-US" dirty="0"/>
              <a:t>[CLICK] Overall, the TRR Analyzer user understands how a certain TRR mechanism operates based on when the TRR mechanism refreshes which of the Retention-profiled rows.</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19</a:t>
            </a:fld>
            <a:endParaRPr lang="en-US"/>
          </a:p>
        </p:txBody>
      </p:sp>
    </p:spTree>
    <p:extLst>
      <p:ext uri="{BB962C8B-B14F-4D97-AF65-F5344CB8AC3E}">
        <p14:creationId xmlns:p14="http://schemas.microsoft.com/office/powerpoint/2010/main" val="248269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I will now describe the observations we made by analyzing existing TRR mechanisms using U-TRR and explain the new RowHammer Access Patterns we crafted</a:t>
            </a:r>
          </a:p>
        </p:txBody>
      </p:sp>
      <p:sp>
        <p:nvSpPr>
          <p:cNvPr id="4" name="Slide Number Placeholder 3"/>
          <p:cNvSpPr>
            <a:spLocks noGrp="1"/>
          </p:cNvSpPr>
          <p:nvPr>
            <p:ph type="sldNum" sz="quarter" idx="5"/>
          </p:nvPr>
        </p:nvSpPr>
        <p:spPr/>
        <p:txBody>
          <a:bodyPr/>
          <a:lstStyle/>
          <a:p>
            <a:fld id="{EF7F79D3-8C36-4CB5-B03B-F440DA7B71AF}" type="slidenum">
              <a:rPr lang="en-US" smtClean="0"/>
              <a:t>20</a:t>
            </a:fld>
            <a:endParaRPr lang="en-US"/>
          </a:p>
        </p:txBody>
      </p:sp>
    </p:spTree>
    <p:extLst>
      <p:ext uri="{BB962C8B-B14F-4D97-AF65-F5344CB8AC3E}">
        <p14:creationId xmlns:p14="http://schemas.microsoft.com/office/powerpoint/2010/main" val="1242915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implement U-TRR and conduct the DRAM experiments, we use SoftMC, an FPGA-based DRAM testing infrastructure.</a:t>
            </a:r>
          </a:p>
          <a:p>
            <a:r>
              <a:rPr lang="en-US" dirty="0"/>
              <a:t>We modified SoftMC to support DDR4 modules.</a:t>
            </a:r>
          </a:p>
          <a:p>
            <a:r>
              <a:rPr lang="en-US" dirty="0"/>
              <a:t>[CLICK] We used SoftMC because it provides fine-grained control over DRAM commands, timing parameters, and temperature.</a:t>
            </a:r>
          </a:p>
          <a:p>
            <a:endParaRPr lang="en-US" dirty="0"/>
          </a:p>
          <a:p>
            <a:r>
              <a:rPr lang="en-US" dirty="0"/>
              <a:t>[CLICK] In our study, we analyzed 15 DDR4 DRAM modules from each of the three major DRAM vendors. </a:t>
            </a:r>
          </a:p>
          <a:p>
            <a:r>
              <a:rPr lang="en-US" dirty="0"/>
              <a:t>[CLICK] In the paper, we have a table that provides detailed information about the tested modules and here is a glimpse of the table</a:t>
            </a:r>
          </a:p>
        </p:txBody>
      </p:sp>
      <p:sp>
        <p:nvSpPr>
          <p:cNvPr id="4" name="Slide Number Placeholder 3"/>
          <p:cNvSpPr>
            <a:spLocks noGrp="1"/>
          </p:cNvSpPr>
          <p:nvPr>
            <p:ph type="sldNum" sz="quarter" idx="5"/>
          </p:nvPr>
        </p:nvSpPr>
        <p:spPr/>
        <p:txBody>
          <a:bodyPr/>
          <a:lstStyle/>
          <a:p>
            <a:fld id="{EF7F79D3-8C36-4CB5-B03B-F440DA7B71AF}" type="slidenum">
              <a:rPr lang="en-US" smtClean="0"/>
              <a:t>21</a:t>
            </a:fld>
            <a:endParaRPr lang="en-US"/>
          </a:p>
        </p:txBody>
      </p:sp>
    </p:spTree>
    <p:extLst>
      <p:ext uri="{BB962C8B-B14F-4D97-AF65-F5344CB8AC3E}">
        <p14:creationId xmlns:p14="http://schemas.microsoft.com/office/powerpoint/2010/main" val="23167020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one-by-one at the key observations we make regarding each vendor’s TRR implementation. In this talk, I will omit the details about how we used U-TRR to make these observation but you can find those in the paper. I will also talk about one particular TRR mechanism from each vendor, but we found small differences in the TRR mechanism of modules manufactured at different times by the same vendor.</a:t>
            </a:r>
          </a:p>
          <a:p>
            <a:endParaRPr lang="en-US" dirty="0"/>
          </a:p>
          <a:p>
            <a:r>
              <a:rPr lang="en-US" dirty="0"/>
              <a:t>Let’s start with Vendor A.</a:t>
            </a:r>
          </a:p>
          <a:p>
            <a:endParaRPr lang="en-US" dirty="0"/>
          </a:p>
          <a:p>
            <a:r>
              <a:rPr lang="en-US" dirty="0"/>
              <a:t>[CLICK] Vendor A performs 3 types of refresh operations. It performs regular refresh that every DDR4 DRAM does. In addition, the TRR mechanism performs two variation of TRR-capable Refresh commands, we refer to these as TREF1 and TREF2.</a:t>
            </a:r>
          </a:p>
          <a:p>
            <a:endParaRPr lang="en-US" dirty="0"/>
          </a:p>
          <a:p>
            <a:r>
              <a:rPr lang="en-US" dirty="0"/>
              <a:t>[CLICK] In this timeline, each tick represents a REFRESH command that the memory controller periodically issues. [CLICK] During the first 8 REFRESH commands, the DRAM chip performs regular refresh operation. [CLICK] On the 9</a:t>
            </a:r>
            <a:r>
              <a:rPr lang="en-US" baseline="30000" dirty="0"/>
              <a:t>th</a:t>
            </a:r>
            <a:r>
              <a:rPr lang="en-US" dirty="0"/>
              <a:t> REFRESH command, the TRR mechanism performs TRR-capable refresh TREF1, which I will explain shortly. [CLICK] The next 8 REFRESH commands are again used to perform regular refresh and [CLICK] they are followed by TREF2. Overall, the TRR mechanism uses every 9</a:t>
            </a:r>
            <a:r>
              <a:rPr lang="en-US" baseline="30000" dirty="0"/>
              <a:t>th</a:t>
            </a:r>
            <a:r>
              <a:rPr lang="en-US" dirty="0"/>
              <a:t> REFRESH command to perform TREF1 and TREF2 in interleaved manner.</a:t>
            </a:r>
          </a:p>
          <a:p>
            <a:endParaRPr lang="en-US" dirty="0"/>
          </a:p>
          <a:p>
            <a:r>
              <a:rPr lang="en-US" dirty="0"/>
              <a:t>Let me explain the difference between TREF1 and TREF2.</a:t>
            </a:r>
          </a:p>
          <a:p>
            <a:r>
              <a:rPr lang="en-US" dirty="0"/>
              <a:t>[CLICK] We suspect that Vendor A’s TRR implements a Counter Table to keep track of repeatedly activated, potentially aggressor, rows. The table has 16 entries where each entry contains a row address and a counter value to indicate the accumulated hammer count of the corresponding row. </a:t>
            </a:r>
          </a:p>
          <a:p>
            <a:endParaRPr lang="en-US" dirty="0"/>
          </a:p>
          <a:p>
            <a:r>
              <a:rPr lang="en-US" dirty="0"/>
              <a:t>[CLICK] When performing TREF1, the TRR mechanism refreshes the neighbor rows of the row ID that corresponds to the largest value in the table.</a:t>
            </a:r>
          </a:p>
          <a:p>
            <a:r>
              <a:rPr lang="en-US" dirty="0"/>
              <a:t>[CLICK] On the other hand, TREF2 uses a pointer that indicates the row ID from the table to refresh its neighbors. After performing TREF2, the TREF2 pointer advances to the next entry in the table in circular manner.</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22</a:t>
            </a:fld>
            <a:endParaRPr lang="en-US"/>
          </a:p>
        </p:txBody>
      </p:sp>
    </p:spTree>
    <p:extLst>
      <p:ext uri="{BB962C8B-B14F-4D97-AF65-F5344CB8AC3E}">
        <p14:creationId xmlns:p14="http://schemas.microsoft.com/office/powerpoint/2010/main" val="23297318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these observations, we craft new RowHammer access patterns that circumvent the TRR mechanism of Vendor A.</a:t>
            </a:r>
          </a:p>
          <a:p>
            <a:endParaRPr lang="en-US" dirty="0"/>
          </a:p>
          <a:p>
            <a:r>
              <a:rPr lang="en-US" dirty="0"/>
              <a:t>[CLICK] Our approach in crafting a RowHammer access pattern is to aim for having the attacked aggressor row discarded from the Counter Table prior to a DRAM REFRESH command. With this, our goal is to let TREF1 and TREF2 pick any other row from the Counter Table but not the aggressor row that we actually hammer such that TRR cannot refresh these rows.</a:t>
            </a:r>
          </a:p>
          <a:p>
            <a:endParaRPr lang="en-US" dirty="0"/>
          </a:p>
          <a:p>
            <a:r>
              <a:rPr lang="en-US" dirty="0"/>
              <a:t>To this end, we craft the following access pattern. [CLICK] immediately after a REFRESH command, [CLICK] we hammer two rows A1 and A2 that are one row apart to perform double-sided RowHammer attack. We hammer each row N times.</a:t>
            </a:r>
          </a:p>
          <a:p>
            <a:r>
              <a:rPr lang="en-US" dirty="0"/>
              <a:t>[CLICK] Then, to discard A1 and A2 from the Counter Table, we hammer 16 different dummy rows N+1 times each. By hammering the dummy rows more than the aggressor rows, we make the TRR replace A1 and A2 in the Counter Table with the dummy rows. The maximum value of N depends on how many hammers can be performed during the time interval between two REFRESH commands.</a:t>
            </a:r>
          </a:p>
          <a:p>
            <a:r>
              <a:rPr lang="en-US" dirty="0"/>
              <a:t>[CLICK] Doing so, we prevent the TRR mechanism from detecting the aggressor rows since both TREF1 and TREF2 can detect a row from the Counter Table, which contains only dummy rows.</a:t>
            </a:r>
          </a:p>
          <a:p>
            <a:endParaRPr lang="en-US" dirty="0"/>
          </a:p>
          <a:p>
            <a:r>
              <a:rPr lang="en-US" dirty="0"/>
              <a:t>[CLICK] To execute this RowHammer access pattern, it is important to synchronize the accesses with the REFRESH commands to perform aggressor and dummy row hammers at the right time.</a:t>
            </a:r>
          </a:p>
          <a:p>
            <a:endParaRPr lang="en-US" dirty="0"/>
          </a:p>
          <a:p>
            <a:r>
              <a:rPr lang="en-US" dirty="0"/>
              <a:t>[CLICK] We conclude that one can circumvent Vendor A’s TRR mechanism by discarding the actual aggressor rows from the Counter Table by sufficiently hammering a set of dummy rows.</a:t>
            </a:r>
          </a:p>
        </p:txBody>
      </p:sp>
      <p:sp>
        <p:nvSpPr>
          <p:cNvPr id="4" name="Slide Number Placeholder 3"/>
          <p:cNvSpPr>
            <a:spLocks noGrp="1"/>
          </p:cNvSpPr>
          <p:nvPr>
            <p:ph type="sldNum" sz="quarter" idx="5"/>
          </p:nvPr>
        </p:nvSpPr>
        <p:spPr/>
        <p:txBody>
          <a:bodyPr/>
          <a:lstStyle/>
          <a:p>
            <a:fld id="{EF7F79D3-8C36-4CB5-B03B-F440DA7B71AF}" type="slidenum">
              <a:rPr lang="en-US" smtClean="0"/>
              <a:t>23</a:t>
            </a:fld>
            <a:endParaRPr lang="en-US"/>
          </a:p>
        </p:txBody>
      </p:sp>
    </p:spTree>
    <p:extLst>
      <p:ext uri="{BB962C8B-B14F-4D97-AF65-F5344CB8AC3E}">
        <p14:creationId xmlns:p14="http://schemas.microsoft.com/office/powerpoint/2010/main" val="2177576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Vendor B’s TRR operation.</a:t>
            </a:r>
          </a:p>
          <a:p>
            <a:endParaRPr lang="en-US" dirty="0"/>
          </a:p>
          <a:p>
            <a:r>
              <a:rPr lang="en-US" dirty="0"/>
              <a:t>[CLICK] Different from Vendor A, here we observe a single type of TRR-capable refresh.</a:t>
            </a:r>
          </a:p>
          <a:p>
            <a:r>
              <a:rPr lang="en-US" dirty="0"/>
              <a:t>[CLICK] We observe that TRR-capable refresh commands are more frequent than those in Vendor A. A TRR-capable refresh happens on every 4</a:t>
            </a:r>
            <a:r>
              <a:rPr lang="en-US" baseline="30000" dirty="0"/>
              <a:t>th</a:t>
            </a:r>
            <a:r>
              <a:rPr lang="en-US" dirty="0"/>
              <a:t> REFRESH command.</a:t>
            </a:r>
          </a:p>
          <a:p>
            <a:endParaRPr lang="en-US" dirty="0"/>
          </a:p>
          <a:p>
            <a:r>
              <a:rPr lang="en-US" dirty="0"/>
              <a:t>We make two key observations regarding how the TRR mechanism of Vendor B operates.</a:t>
            </a:r>
          </a:p>
          <a:p>
            <a:r>
              <a:rPr lang="en-US" dirty="0"/>
              <a:t>[CLICK] First, TRR probabilistically samples the address of an activated row as a potential aggressor row.</a:t>
            </a:r>
          </a:p>
          <a:p>
            <a:r>
              <a:rPr lang="en-US" dirty="0"/>
              <a:t>[CLICK] Second, </a:t>
            </a:r>
            <a:r>
              <a:rPr lang="en-US" sz="1200" dirty="0"/>
              <a:t>a newly-sampled row overwrites the previously-sampled one, even if the neighbors of the previously-sampled row were not refreshed by TRR-induced refresh yet.</a:t>
            </a:r>
          </a:p>
          <a:p>
            <a:r>
              <a:rPr lang="en-US" sz="1200" dirty="0"/>
              <a:t>These two are the most relevant observations, but in the paper, we present more observations that helped circumvent the TRR mechanism of Vendor B.</a:t>
            </a:r>
          </a:p>
          <a:p>
            <a:endParaRPr lang="en-US" sz="1200" dirty="0"/>
          </a:p>
          <a:p>
            <a:r>
              <a:rPr lang="en-US" sz="1200" dirty="0"/>
              <a:t>[CLICK] Basically, a TRR-capable refresh command targets the row address that has been last sampled by the TRR mechanism.</a:t>
            </a:r>
          </a:p>
          <a:p>
            <a:endParaRPr lang="en-US" sz="1200" dirty="0"/>
          </a:p>
          <a:p>
            <a:r>
              <a:rPr lang="en-US" sz="1200" dirty="0"/>
              <a:t>This mechanism seems to assume that an aggressor row will be activated frequently enough such that TRR will sample the aggressor row with high probability, even if the probability of a single activation being sampled is relatively low.</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24</a:t>
            </a:fld>
            <a:endParaRPr lang="en-US"/>
          </a:p>
        </p:txBody>
      </p:sp>
    </p:spTree>
    <p:extLst>
      <p:ext uri="{BB962C8B-B14F-4D97-AF65-F5344CB8AC3E}">
        <p14:creationId xmlns:p14="http://schemas.microsoft.com/office/powerpoint/2010/main" val="2087011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circumvent the TRR mechanism of vendor B, [CLICK] our approach is to maximize the probability of having a sampled dummy row by hammering a dummy row as many times as possible before the subsequent TRR-capable refresh.</a:t>
            </a:r>
          </a:p>
          <a:p>
            <a:endParaRPr lang="en-US" dirty="0"/>
          </a:p>
          <a:p>
            <a:r>
              <a:rPr lang="en-US" dirty="0"/>
              <a:t>[CLICK] After a TRR-capable REFRESH command, [CLICK] we start with hammering the aggressor rows A1 and A2. Because the TRR mechanism could have sampled one of the aggressor rows, TRR could detect one of them if it gets the chance to perform a TRR-capable refresh. At this point, [CLICK] we hammer a dummy row many times in order to get the TRR mechanism sample another row activation and overwrite the previous sample which potentially includes one of the rows A1 and A2. As we hammer the dummy row more, we increase the probability of having the dummy row sampled, [CLICK] and detected by the following TRR-capable refresh. We sweep the hammer counts N and M to find the values that maximize the rowhammer bit flip count.</a:t>
            </a:r>
          </a:p>
          <a:p>
            <a:endParaRPr lang="en-US" dirty="0"/>
          </a:p>
          <a:p>
            <a:r>
              <a:rPr lang="en-US" dirty="0"/>
              <a:t>[CLICK] In conclusion, one can circumvent vendor B’s TRR by overwriting a sampled aggressor row by making the TRR mechanism sample a dummy row prior to a TRR-capable REFRESH command.</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25</a:t>
            </a:fld>
            <a:endParaRPr lang="en-US"/>
          </a:p>
        </p:txBody>
      </p:sp>
    </p:spTree>
    <p:extLst>
      <p:ext uri="{BB962C8B-B14F-4D97-AF65-F5344CB8AC3E}">
        <p14:creationId xmlns:p14="http://schemas.microsoft.com/office/powerpoint/2010/main" val="36977733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move on to Vendor C.</a:t>
            </a:r>
          </a:p>
          <a:p>
            <a:endParaRPr lang="en-US" dirty="0"/>
          </a:p>
          <a:p>
            <a:r>
              <a:rPr lang="en-US" dirty="0"/>
              <a:t>[CLICK] Vendor C performs regular refresh and one type of TRR-induced refresh.</a:t>
            </a:r>
          </a:p>
          <a:p>
            <a:endParaRPr lang="en-US" dirty="0"/>
          </a:p>
          <a:p>
            <a:r>
              <a:rPr lang="en-US" dirty="0"/>
              <a:t>[CLICK] Every 17</a:t>
            </a:r>
            <a:r>
              <a:rPr lang="en-US" baseline="30000" dirty="0"/>
              <a:t>th</a:t>
            </a:r>
            <a:r>
              <a:rPr lang="en-US" dirty="0"/>
              <a:t> REFRESH command is TRR-capable.</a:t>
            </a:r>
          </a:p>
          <a:p>
            <a:endParaRPr lang="en-US" dirty="0"/>
          </a:p>
          <a:p>
            <a:r>
              <a:rPr lang="en-US" dirty="0"/>
              <a:t>Based on our analysis, we suspect that this TRR mechanism is more sophisticated compared to the other two vendors. It potentially uses a combination of both counter-based and sampler-based approaches. However, we make two key observations that helps us craft an effective RowHammer pattern.</a:t>
            </a:r>
          </a:p>
          <a:p>
            <a:endParaRPr lang="en-US" dirty="0"/>
          </a:p>
          <a:p>
            <a:r>
              <a:rPr lang="en-US" dirty="0"/>
              <a:t>[CLICK] We observe that TRR detects a row across only the first 2K row activations. Row activations performed after the first 2K activations evade the TRR mechanism.</a:t>
            </a:r>
          </a:p>
          <a:p>
            <a:r>
              <a:rPr lang="en-US" dirty="0"/>
              <a:t>[CLICK] We also observe that </a:t>
            </a:r>
            <a:r>
              <a:rPr lang="en-US" sz="1200" dirty="0"/>
              <a:t>rows activated earlier within the 2K ACT commands are more likely to be detected by TRR</a:t>
            </a:r>
          </a:p>
          <a:p>
            <a:endParaRPr lang="en-US" sz="1200" dirty="0"/>
          </a:p>
          <a:p>
            <a:r>
              <a:rPr lang="en-US" sz="1200" dirty="0"/>
              <a:t>[CLICK] Basically, TRR probabilistically detects an aggressor row within the first 2K activations while favoring the earlier activations more.</a:t>
            </a:r>
          </a:p>
          <a:p>
            <a:endParaRPr lang="en-US" sz="1200" dirty="0"/>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26</a:t>
            </a:fld>
            <a:endParaRPr lang="en-US"/>
          </a:p>
        </p:txBody>
      </p:sp>
    </p:spTree>
    <p:extLst>
      <p:ext uri="{BB962C8B-B14F-4D97-AF65-F5344CB8AC3E}">
        <p14:creationId xmlns:p14="http://schemas.microsoft.com/office/powerpoint/2010/main" val="7833696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circumvent the TRR mechanism of vendor C, [CLICK] our approach is to first activate dummy rows to maximize the probability of making TRR detect a dummy row instead of the aggressor rows that we hammer later.</a:t>
            </a:r>
          </a:p>
          <a:p>
            <a:endParaRPr lang="en-US" dirty="0"/>
          </a:p>
          <a:p>
            <a:r>
              <a:rPr lang="en-US" dirty="0"/>
              <a:t>In our access pattern [CLICK], after a TRR-capable refresh, [CLICK] we first hammer a dummy row. [CLICK] Then, we hammer the two aggressor rows A1 and A2 until the next TRR-capable refresh. [CLICK] The aggressor rows are less likely to be detected than the dummy rows, especially when we first perform a large number of dummy hammers.</a:t>
            </a:r>
          </a:p>
          <a:p>
            <a:endParaRPr lang="en-US" dirty="0"/>
          </a:p>
          <a:p>
            <a:r>
              <a:rPr lang="en-US" dirty="0"/>
              <a:t>[CLICK] In conclusion, one can circumvent Vendor C’s TRR by first hammering dummy rows to make the actual aggressor rows less likely to be detected by TRR</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27</a:t>
            </a:fld>
            <a:endParaRPr lang="en-US"/>
          </a:p>
        </p:txBody>
      </p:sp>
    </p:spTree>
    <p:extLst>
      <p:ext uri="{BB962C8B-B14F-4D97-AF65-F5344CB8AC3E}">
        <p14:creationId xmlns:p14="http://schemas.microsoft.com/office/powerpoint/2010/main" val="38432977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Now, I will present the RowHammer bit flips that our new access patterns cause</a:t>
            </a:r>
          </a:p>
        </p:txBody>
      </p:sp>
      <p:sp>
        <p:nvSpPr>
          <p:cNvPr id="4" name="Slide Number Placeholder 3"/>
          <p:cNvSpPr>
            <a:spLocks noGrp="1"/>
          </p:cNvSpPr>
          <p:nvPr>
            <p:ph type="sldNum" sz="quarter" idx="5"/>
          </p:nvPr>
        </p:nvSpPr>
        <p:spPr/>
        <p:txBody>
          <a:bodyPr/>
          <a:lstStyle/>
          <a:p>
            <a:fld id="{EF7F79D3-8C36-4CB5-B03B-F440DA7B71AF}" type="slidenum">
              <a:rPr lang="en-US" smtClean="0"/>
              <a:t>28</a:t>
            </a:fld>
            <a:endParaRPr lang="en-US"/>
          </a:p>
        </p:txBody>
      </p:sp>
    </p:spTree>
    <p:extLst>
      <p:ext uri="{BB962C8B-B14F-4D97-AF65-F5344CB8AC3E}">
        <p14:creationId xmlns:p14="http://schemas.microsoft.com/office/powerpoint/2010/main" val="21947696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Leveraging the understanding we develop using U-TRR, we craft new RowHammer access patterns that circumvent the TRR mechanisms of three major DRAM vendors.</a:t>
            </a:r>
          </a:p>
          <a:p>
            <a:endParaRPr lang="en-US" dirty="0"/>
          </a:p>
          <a:p>
            <a:r>
              <a:rPr lang="en-US" dirty="0"/>
              <a:t>[CLICK] We evaluate the effectiveness of these patterns on 45 DDR4 DRAM modules, and we find that the new RowHammer access patterns cause a large number of RowHammer bit flips. </a:t>
            </a:r>
          </a:p>
        </p:txBody>
      </p:sp>
      <p:sp>
        <p:nvSpPr>
          <p:cNvPr id="4" name="Slide Number Placeholder 3"/>
          <p:cNvSpPr>
            <a:spLocks noGrp="1"/>
          </p:cNvSpPr>
          <p:nvPr>
            <p:ph type="sldNum" sz="quarter" idx="5"/>
          </p:nvPr>
        </p:nvSpPr>
        <p:spPr/>
        <p:txBody>
          <a:bodyPr/>
          <a:lstStyle/>
          <a:p>
            <a:fld id="{EF7F79D3-8C36-4CB5-B03B-F440DA7B71AF}" type="slidenum">
              <a:rPr lang="en-US" smtClean="0"/>
              <a:t>29</a:t>
            </a:fld>
            <a:endParaRPr lang="en-US"/>
          </a:p>
        </p:txBody>
      </p:sp>
    </p:spTree>
    <p:extLst>
      <p:ext uri="{BB962C8B-B14F-4D97-AF65-F5344CB8AC3E}">
        <p14:creationId xmlns:p14="http://schemas.microsoft.com/office/powerpoint/2010/main" val="35731528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effectiveness of our new RowHammer access patterns at DRAM row granularity.</a:t>
            </a:r>
          </a:p>
          <a:p>
            <a:endParaRPr lang="en-US" dirty="0"/>
          </a:p>
          <a:p>
            <a:r>
              <a:rPr lang="en-US" dirty="0"/>
              <a:t>[CLICK] The plot shows, for each of the 45 modules we test, the fraction of rows that experience at least one RowHammer bit flip compared to all rows in a DRAM bank.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But why are some modules less vulnerable? We find that it is because of three main reasons. </a:t>
            </a:r>
          </a:p>
          <a:p>
            <a:r>
              <a:rPr lang="en-US" dirty="0"/>
              <a:t>[CLICK] First, some modules are fundamentally less vulnerable to RowHammer, in the sense that rows in those modules can tolerate a higher number of hammers before experiencing RowHammer bit flips. </a:t>
            </a:r>
          </a:p>
          <a:p>
            <a:r>
              <a:rPr lang="en-US" dirty="0"/>
              <a:t>[CLICK] Second, some modules implement a different TRR mechanism that our custom access patterns are not as effective. We believe understanding more those different TRR mechanisms can help crafting more effective rowhammer access patterns.</a:t>
            </a:r>
          </a:p>
          <a:p>
            <a:r>
              <a:rPr lang="en-US" dirty="0"/>
              <a:t>[CLICK] Third, some modules of Vendor C implement a unique row organization that appears to mitigate RowHammer at DRAM circuit level.</a:t>
            </a:r>
          </a:p>
        </p:txBody>
      </p:sp>
      <p:sp>
        <p:nvSpPr>
          <p:cNvPr id="4" name="Slide Number Placeholder 3"/>
          <p:cNvSpPr>
            <a:spLocks noGrp="1"/>
          </p:cNvSpPr>
          <p:nvPr>
            <p:ph type="sldNum" sz="quarter" idx="5"/>
          </p:nvPr>
        </p:nvSpPr>
        <p:spPr/>
        <p:txBody>
          <a:bodyPr/>
          <a:lstStyle/>
          <a:p>
            <a:fld id="{EF7F79D3-8C36-4CB5-B03B-F440DA7B71AF}" type="slidenum">
              <a:rPr lang="en-US" smtClean="0"/>
              <a:t>30</a:t>
            </a:fld>
            <a:endParaRPr lang="en-US"/>
          </a:p>
        </p:txBody>
      </p:sp>
    </p:spTree>
    <p:extLst>
      <p:ext uri="{BB962C8B-B14F-4D97-AF65-F5344CB8AC3E}">
        <p14:creationId xmlns:p14="http://schemas.microsoft.com/office/powerpoint/2010/main" val="19273376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conclude that, although some modules are less vulnerable, our access patterns successfully circumvent the TRR implementations of all three major DRAM vendors.</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31</a:t>
            </a:fld>
            <a:endParaRPr lang="en-US"/>
          </a:p>
        </p:txBody>
      </p:sp>
    </p:spTree>
    <p:extLst>
      <p:ext uri="{BB962C8B-B14F-4D97-AF65-F5344CB8AC3E}">
        <p14:creationId xmlns:p14="http://schemas.microsoft.com/office/powerpoint/2010/main" val="389894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[CLICK] This is a simplified diagram of a DRAM module with ECC.</a:t>
            </a:r>
          </a:p>
          <a:p>
            <a:r>
              <a:rPr lang="en-US" dirty="0"/>
              <a:t>[CLICK] In this example, in addition to four DRAM chips that store data, a fifth chip stores redundant ECC data</a:t>
            </a:r>
          </a:p>
          <a:p>
            <a:r>
              <a:rPr lang="en-US" dirty="0"/>
              <a:t>[CLICK] Each chip provides 16 bits (or 2 bytes) data per cycle.</a:t>
            </a:r>
          </a:p>
          <a:p>
            <a:r>
              <a:rPr lang="en-US" dirty="0"/>
              <a:t>[CLICK] A 2-byte data chunk is called a symbol, [CLICK] all data symbols constitute an 8-byte </a:t>
            </a:r>
            <a:r>
              <a:rPr lang="en-US" dirty="0" err="1"/>
              <a:t>dataword</a:t>
            </a:r>
            <a:r>
              <a:rPr lang="en-US" dirty="0"/>
              <a:t>, and all symbols, </a:t>
            </a:r>
            <a:r>
              <a:rPr lang="en-US"/>
              <a:t>[CLICK] including </a:t>
            </a:r>
            <a:r>
              <a:rPr lang="en-US" dirty="0"/>
              <a:t>the ECC symbol, constitute a 10-byte codeword</a:t>
            </a:r>
          </a:p>
          <a:p>
            <a:r>
              <a:rPr lang="en-US" dirty="0"/>
              <a:t>[CLICK] The memory controller uses its ECC engine to decode incoming codewords. </a:t>
            </a:r>
          </a:p>
          <a:p>
            <a:r>
              <a:rPr lang="en-US" dirty="0"/>
              <a:t>[CLICK] When there are bit flips in the codeword, the conventional DRAM ECC can correct a single bit or it can be designed to correct a single symbol</a:t>
            </a:r>
          </a:p>
          <a:p>
            <a:r>
              <a:rPr lang="en-US" dirty="0"/>
              <a:t>[CLICK] The ECC engine can detect two bit errors (or 2 symbol errors), and the ECC engine cannot correct or detect 3 or more bit or symbol errors.</a:t>
            </a:r>
          </a:p>
        </p:txBody>
      </p:sp>
      <p:sp>
        <p:nvSpPr>
          <p:cNvPr id="4" name="Slide Number Placeholder 3"/>
          <p:cNvSpPr>
            <a:spLocks noGrp="1"/>
          </p:cNvSpPr>
          <p:nvPr>
            <p:ph type="sldNum" sz="quarter" idx="5"/>
          </p:nvPr>
        </p:nvSpPr>
        <p:spPr/>
        <p:txBody>
          <a:bodyPr/>
          <a:lstStyle/>
          <a:p>
            <a:fld id="{EF7F79D3-8C36-4CB5-B03B-F440DA7B71AF}" type="slidenum">
              <a:rPr lang="en-US" smtClean="0"/>
              <a:t>32</a:t>
            </a:fld>
            <a:endParaRPr lang="en-US"/>
          </a:p>
        </p:txBody>
      </p:sp>
    </p:spTree>
    <p:extLst>
      <p:ext uri="{BB962C8B-B14F-4D97-AF65-F5344CB8AC3E}">
        <p14:creationId xmlns:p14="http://schemas.microsoft.com/office/powerpoint/2010/main" val="23426053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analyze the RowHammer bit flips at a smaller granularity and see whether ECC can protect against RowHammer bit flips that our access patterns cause.</a:t>
            </a:r>
          </a:p>
          <a:p>
            <a:endParaRPr lang="en-US" dirty="0"/>
          </a:p>
          <a:p>
            <a:r>
              <a:rPr lang="en-US" dirty="0"/>
              <a:t>[CLICK] This plot shows, individually for each DRAM vendor, the distribution of 8-byte data chunks that have 1 to 7 RowHammer bit flips. The y-axis is in log scale.</a:t>
            </a:r>
          </a:p>
          <a:p>
            <a:endParaRPr lang="en-US" dirty="0"/>
          </a:p>
          <a:p>
            <a:r>
              <a:rPr lang="en-US" dirty="0"/>
              <a:t>[CLICK] The majority of the 8-byte data chunks are those that have only a single RowHammer bit flip, which can be corrected using typical SECDED ECC.</a:t>
            </a:r>
          </a:p>
          <a:p>
            <a:r>
              <a:rPr lang="en-US" dirty="0"/>
              <a:t>However, [CLICK] our RowHammer access patterns can cause at least 3 bit flips in modules of all three vendors. Further, [CLICK] we see up to 7 bit flips in many </a:t>
            </a:r>
            <a:r>
              <a:rPr lang="en-US" dirty="0" err="1"/>
              <a:t>datawords</a:t>
            </a:r>
            <a:r>
              <a:rPr lang="en-US" dirty="0"/>
              <a:t>, which the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33</a:t>
            </a:fld>
            <a:endParaRPr lang="en-US"/>
          </a:p>
        </p:txBody>
      </p:sp>
    </p:spTree>
    <p:extLst>
      <p:ext uri="{BB962C8B-B14F-4D97-AF65-F5344CB8AC3E}">
        <p14:creationId xmlns:p14="http://schemas.microsoft.com/office/powerpoint/2010/main" val="17873318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paper, </a:t>
            </a:r>
          </a:p>
          <a:p>
            <a:r>
              <a:rPr lang="en-US" dirty="0"/>
              <a:t>[CLICK] we have more observations regarding how the TRR mechanisms of the three vendors operate</a:t>
            </a:r>
          </a:p>
          <a:p>
            <a:r>
              <a:rPr lang="en-US" dirty="0"/>
              <a:t>[CLICK] a detailed description of the RowHammer access patterns we crafted</a:t>
            </a:r>
          </a:p>
          <a:p>
            <a:r>
              <a:rPr lang="en-US" dirty="0"/>
              <a:t>[CLICK] a sensitivity study on how the number of RowHammer bit flips change when we sweep the number of hammers per aggressor</a:t>
            </a:r>
          </a:p>
          <a:p>
            <a:r>
              <a:rPr lang="en-US" dirty="0"/>
              <a:t>[CLICK] observations and results for individual DRAM modules,</a:t>
            </a:r>
          </a:p>
          <a:p>
            <a:r>
              <a:rPr lang="en-US" dirty="0"/>
              <a:t>and more</a:t>
            </a:r>
          </a:p>
        </p:txBody>
      </p:sp>
      <p:sp>
        <p:nvSpPr>
          <p:cNvPr id="4" name="Slide Number Placeholder 3"/>
          <p:cNvSpPr>
            <a:spLocks noGrp="1"/>
          </p:cNvSpPr>
          <p:nvPr>
            <p:ph type="sldNum" sz="quarter" idx="5"/>
          </p:nvPr>
        </p:nvSpPr>
        <p:spPr/>
        <p:txBody>
          <a:bodyPr/>
          <a:lstStyle/>
          <a:p>
            <a:fld id="{EF7F79D3-8C36-4CB5-B03B-F440DA7B71AF}" type="slidenum">
              <a:rPr lang="en-US" smtClean="0"/>
              <a:t>34</a:t>
            </a:fld>
            <a:endParaRPr lang="en-US"/>
          </a:p>
        </p:txBody>
      </p:sp>
    </p:spTree>
    <p:extLst>
      <p:ext uri="{BB962C8B-B14F-4D97-AF65-F5344CB8AC3E}">
        <p14:creationId xmlns:p14="http://schemas.microsoft.com/office/powerpoint/2010/main" val="14344978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800" dirty="0"/>
              <a:t>Let me quickly conclude my talk.</a:t>
            </a:r>
          </a:p>
        </p:txBody>
      </p:sp>
      <p:sp>
        <p:nvSpPr>
          <p:cNvPr id="4" name="Slide Number Placeholder 3"/>
          <p:cNvSpPr>
            <a:spLocks noGrp="1"/>
          </p:cNvSpPr>
          <p:nvPr>
            <p:ph type="sldNum" sz="quarter" idx="5"/>
          </p:nvPr>
        </p:nvSpPr>
        <p:spPr/>
        <p:txBody>
          <a:bodyPr/>
          <a:lstStyle/>
          <a:p>
            <a:fld id="{EF7F79D3-8C36-4CB5-B03B-F440DA7B71AF}" type="slidenum">
              <a:rPr lang="en-US" smtClean="0"/>
              <a:t>35</a:t>
            </a:fld>
            <a:endParaRPr lang="en-US"/>
          </a:p>
        </p:txBody>
      </p:sp>
    </p:spTree>
    <p:extLst>
      <p:ext uri="{BB962C8B-B14F-4D97-AF65-F5344CB8AC3E}">
        <p14:creationId xmlns:p14="http://schemas.microsoft.com/office/powerpoint/2010/main" val="9105037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fld id="{EF7F79D3-8C36-4CB5-B03B-F440DA7B71AF}" type="slidenum">
              <a:rPr lang="en-US" smtClean="0"/>
              <a:t>36</a:t>
            </a:fld>
            <a:endParaRPr lang="en-US"/>
          </a:p>
        </p:txBody>
      </p:sp>
    </p:spTree>
    <p:extLst>
      <p:ext uri="{BB962C8B-B14F-4D97-AF65-F5344CB8AC3E}">
        <p14:creationId xmlns:p14="http://schemas.microsoft.com/office/powerpoint/2010/main" val="7147848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Thank you for your time. </a:t>
            </a:r>
            <a:r>
              <a:rPr lang="en-US" sz="1200" b="0" i="0" kern="1200" dirty="0">
                <a:solidFill>
                  <a:schemeClr val="tx1"/>
                </a:solidFill>
                <a:effectLst/>
                <a:latin typeface="+mn-lt"/>
                <a:ea typeface="+mn-ea"/>
                <a:cs typeface="+mn-cs"/>
              </a:rPr>
              <a:t>I am happy to receive any questions online or via email.  We invite you to read our paper for much more information</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37</a:t>
            </a:fld>
            <a:endParaRPr lang="en-US"/>
          </a:p>
        </p:txBody>
      </p:sp>
    </p:spTree>
    <p:extLst>
      <p:ext uri="{BB962C8B-B14F-4D97-AF65-F5344CB8AC3E}">
        <p14:creationId xmlns:p14="http://schemas.microsoft.com/office/powerpoint/2010/main" val="10601394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341138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10/13/2021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2424039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30325606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55866386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05099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4968105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6437960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578586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881861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924117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22258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938540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notesSlide" Target="../notesSlides/notesSlide2.xml"/><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 Id="rId5" Type="http://schemas.microsoft.com/office/2007/relationships/hdphoto" Target="../media/hdphoto1.wdp"/><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17.sv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1.sv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notesSlide" Target="../notesSlides/notesSlide15.xml"/><Relationship Id="rId7"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4.emf"/><Relationship Id="rId11" Type="http://schemas.openxmlformats.org/officeDocument/2006/relationships/image" Target="../media/image29.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_rels/slide16.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notesSlide" Target="../notesSlides/notesSlide16.xml"/><Relationship Id="rId7"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4.emf"/><Relationship Id="rId11" Type="http://schemas.openxmlformats.org/officeDocument/2006/relationships/image" Target="../media/image29.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_rels/slide17.xml.rels><?xml version="1.0" encoding="UTF-8" standalone="yes"?>
<Relationships xmlns="http://schemas.openxmlformats.org/package/2006/relationships"><Relationship Id="rId8" Type="http://schemas.openxmlformats.org/officeDocument/2006/relationships/image" Target="../media/image34.emf"/><Relationship Id="rId13" Type="http://schemas.openxmlformats.org/officeDocument/2006/relationships/image" Target="../media/image39.emf"/><Relationship Id="rId3" Type="http://schemas.openxmlformats.org/officeDocument/2006/relationships/notesSlide" Target="../notesSlides/notesSlide17.xml"/><Relationship Id="rId7" Type="http://schemas.openxmlformats.org/officeDocument/2006/relationships/image" Target="../media/image33.emf"/><Relationship Id="rId12" Type="http://schemas.openxmlformats.org/officeDocument/2006/relationships/image" Target="../media/image38.emf"/><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32.emf"/><Relationship Id="rId11" Type="http://schemas.openxmlformats.org/officeDocument/2006/relationships/image" Target="../media/image37.emf"/><Relationship Id="rId5" Type="http://schemas.openxmlformats.org/officeDocument/2006/relationships/image" Target="../media/image31.emf"/><Relationship Id="rId10" Type="http://schemas.openxmlformats.org/officeDocument/2006/relationships/image" Target="../media/image36.emf"/><Relationship Id="rId4" Type="http://schemas.openxmlformats.org/officeDocument/2006/relationships/image" Target="../media/image30.emf"/><Relationship Id="rId9" Type="http://schemas.openxmlformats.org/officeDocument/2006/relationships/image" Target="../media/image35.emf"/><Relationship Id="rId14" Type="http://schemas.openxmlformats.org/officeDocument/2006/relationships/image" Target="../media/image40.emf"/></Relationships>
</file>

<file path=ppt/slides/_rels/slide18.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notesSlide" Target="../notesSlides/notesSlide18.xml"/><Relationship Id="rId7"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4.emf"/><Relationship Id="rId11" Type="http://schemas.openxmlformats.org/officeDocument/2006/relationships/image" Target="../media/image29.emf"/><Relationship Id="rId5" Type="http://schemas.openxmlformats.org/officeDocument/2006/relationships/image" Target="../media/image23.emf"/><Relationship Id="rId10" Type="http://schemas.openxmlformats.org/officeDocument/2006/relationships/image" Target="../media/image28.emf"/><Relationship Id="rId4" Type="http://schemas.openxmlformats.org/officeDocument/2006/relationships/image" Target="../media/image22.emf"/><Relationship Id="rId9" Type="http://schemas.openxmlformats.org/officeDocument/2006/relationships/image" Target="../media/image27.emf"/></Relationships>
</file>

<file path=ppt/slides/_rels/slide19.xml.rels><?xml version="1.0" encoding="UTF-8" standalone="yes"?>
<Relationships xmlns="http://schemas.openxmlformats.org/package/2006/relationships"><Relationship Id="rId8" Type="http://schemas.openxmlformats.org/officeDocument/2006/relationships/image" Target="../media/image45.emf"/><Relationship Id="rId13" Type="http://schemas.openxmlformats.org/officeDocument/2006/relationships/image" Target="../media/image50.png"/><Relationship Id="rId18" Type="http://schemas.openxmlformats.org/officeDocument/2006/relationships/image" Target="../media/image55.svg"/><Relationship Id="rId3" Type="http://schemas.openxmlformats.org/officeDocument/2006/relationships/notesSlide" Target="../notesSlides/notesSlide19.xml"/><Relationship Id="rId7" Type="http://schemas.openxmlformats.org/officeDocument/2006/relationships/image" Target="../media/image44.emf"/><Relationship Id="rId12" Type="http://schemas.openxmlformats.org/officeDocument/2006/relationships/image" Target="../media/image49.emf"/><Relationship Id="rId17" Type="http://schemas.openxmlformats.org/officeDocument/2006/relationships/image" Target="../media/image54.png"/><Relationship Id="rId2" Type="http://schemas.openxmlformats.org/officeDocument/2006/relationships/slideLayout" Target="../slideLayouts/slideLayout2.xml"/><Relationship Id="rId16" Type="http://schemas.openxmlformats.org/officeDocument/2006/relationships/image" Target="../media/image53.svg"/><Relationship Id="rId1" Type="http://schemas.openxmlformats.org/officeDocument/2006/relationships/tags" Target="../tags/tag18.xml"/><Relationship Id="rId6" Type="http://schemas.openxmlformats.org/officeDocument/2006/relationships/image" Target="../media/image43.emf"/><Relationship Id="rId11" Type="http://schemas.openxmlformats.org/officeDocument/2006/relationships/image" Target="../media/image48.emf"/><Relationship Id="rId5" Type="http://schemas.openxmlformats.org/officeDocument/2006/relationships/image" Target="../media/image42.emf"/><Relationship Id="rId15" Type="http://schemas.openxmlformats.org/officeDocument/2006/relationships/image" Target="../media/image52.png"/><Relationship Id="rId10" Type="http://schemas.openxmlformats.org/officeDocument/2006/relationships/image" Target="../media/image47.emf"/><Relationship Id="rId4" Type="http://schemas.openxmlformats.org/officeDocument/2006/relationships/image" Target="../media/image41.emf"/><Relationship Id="rId9" Type="http://schemas.openxmlformats.org/officeDocument/2006/relationships/image" Target="../media/image46.emf"/><Relationship Id="rId14" Type="http://schemas.openxmlformats.org/officeDocument/2006/relationships/image" Target="../media/image51.sv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1.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57.png"/><Relationship Id="rId3" Type="http://schemas.openxmlformats.org/officeDocument/2006/relationships/notesSlide" Target="../notesSlides/notesSlide21.xml"/><Relationship Id="rId7" Type="http://schemas.openxmlformats.org/officeDocument/2006/relationships/image" Target="../media/image11.png"/><Relationship Id="rId12" Type="http://schemas.openxmlformats.org/officeDocument/2006/relationships/image" Target="../media/image51.sv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0.svg"/><Relationship Id="rId11" Type="http://schemas.openxmlformats.org/officeDocument/2006/relationships/image" Target="../media/image50.png"/><Relationship Id="rId5" Type="http://schemas.openxmlformats.org/officeDocument/2006/relationships/image" Target="../media/image9.png"/><Relationship Id="rId10" Type="http://schemas.openxmlformats.org/officeDocument/2006/relationships/image" Target="../media/image14.svg"/><Relationship Id="rId4" Type="http://schemas.openxmlformats.org/officeDocument/2006/relationships/image" Target="../media/image56.png"/><Relationship Id="rId9"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51.sv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5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notesSlide" Target="../notesSlides/notesSlide36.xml"/><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664803"/>
            <a:ext cx="9144000" cy="830997"/>
          </a:xfrm>
          <a:prstGeom prst="rect">
            <a:avLst/>
          </a:prstGeom>
          <a:noFill/>
        </p:spPr>
        <p:txBody>
          <a:bodyPr wrap="square" rtlCol="0">
            <a:spAutoFit/>
          </a:bodyPr>
          <a:lstStyle/>
          <a:p>
            <a:pPr algn="ctr"/>
            <a:r>
              <a:rPr lang="en-US" sz="2400" i="1" dirty="0">
                <a:solidFill>
                  <a:schemeClr val="tx1">
                    <a:lumMod val="65000"/>
                    <a:lumOff val="35000"/>
                  </a:schemeClr>
                </a:solidFill>
                <a:latin typeface="Cambria" panose="02040503050406030204" pitchFamily="18" charset="0"/>
              </a:rPr>
              <a:t>Yahya Can </a:t>
            </a:r>
            <a:r>
              <a:rPr lang="en-US" sz="2400" i="1" dirty="0" err="1">
                <a:solidFill>
                  <a:schemeClr val="tx1">
                    <a:lumMod val="65000"/>
                    <a:lumOff val="35000"/>
                  </a:schemeClr>
                </a:solidFill>
                <a:latin typeface="Cambria" panose="02040503050406030204" pitchFamily="18" charset="0"/>
              </a:rPr>
              <a:t>Tugrul</a:t>
            </a:r>
            <a:r>
              <a:rPr lang="en-US" sz="2400" i="1" dirty="0">
                <a:solidFill>
                  <a:schemeClr val="tx1">
                    <a:lumMod val="65000"/>
                    <a:lumOff val="35000"/>
                  </a:schemeClr>
                </a:solidFill>
                <a:latin typeface="Cambria" panose="02040503050406030204" pitchFamily="18" charset="0"/>
              </a:rPr>
              <a:t>      </a:t>
            </a:r>
            <a:r>
              <a:rPr lang="en-US" sz="2400" i="1" dirty="0" err="1">
                <a:solidFill>
                  <a:schemeClr val="tx1">
                    <a:lumMod val="65000"/>
                    <a:lumOff val="35000"/>
                  </a:schemeClr>
                </a:solidFill>
                <a:latin typeface="Cambria" panose="02040503050406030204" pitchFamily="18" charset="0"/>
              </a:rPr>
              <a:t>Jeremie</a:t>
            </a:r>
            <a:r>
              <a:rPr lang="en-US" sz="2400" i="1" dirty="0">
                <a:solidFill>
                  <a:schemeClr val="tx1">
                    <a:lumMod val="65000"/>
                    <a:lumOff val="35000"/>
                  </a:schemeClr>
                </a:solidFill>
                <a:latin typeface="Cambria" panose="02040503050406030204" pitchFamily="18" charset="0"/>
              </a:rPr>
              <a:t> S. Kim      Victor van der Veen      </a:t>
            </a:r>
            <a:br>
              <a:rPr lang="en-US" sz="2400" i="1" dirty="0">
                <a:solidFill>
                  <a:schemeClr val="tx1">
                    <a:lumMod val="65000"/>
                    <a:lumOff val="35000"/>
                  </a:schemeClr>
                </a:solidFill>
                <a:latin typeface="Cambria" panose="02040503050406030204" pitchFamily="18" charset="0"/>
              </a:rPr>
            </a:br>
            <a:r>
              <a:rPr lang="en-US" sz="2400" i="1" dirty="0">
                <a:solidFill>
                  <a:schemeClr val="tx1">
                    <a:lumMod val="65000"/>
                    <a:lumOff val="35000"/>
                  </a:schemeClr>
                </a:solidFill>
                <a:latin typeface="Cambria" panose="02040503050406030204" pitchFamily="18" charset="0"/>
              </a:rPr>
              <a:t>Kaveh </a:t>
            </a:r>
            <a:r>
              <a:rPr lang="en-US" sz="2400" i="1" dirty="0" err="1">
                <a:solidFill>
                  <a:schemeClr val="tx1">
                    <a:lumMod val="65000"/>
                    <a:lumOff val="35000"/>
                  </a:schemeClr>
                </a:solidFill>
                <a:latin typeface="Cambria" panose="02040503050406030204" pitchFamily="18" charset="0"/>
              </a:rPr>
              <a:t>Razavi</a:t>
            </a:r>
            <a:r>
              <a:rPr lang="en-US" sz="2400" i="1" dirty="0">
                <a:solidFill>
                  <a:schemeClr val="tx1">
                    <a:lumMod val="65000"/>
                    <a:lumOff val="35000"/>
                  </a:schemeClr>
                </a:solidFill>
                <a:latin typeface="Cambria" panose="02040503050406030204" pitchFamily="18" charset="0"/>
              </a:rPr>
              <a:t>      </a:t>
            </a:r>
            <a:r>
              <a:rPr lang="en-US" sz="2400" i="1" dirty="0" err="1">
                <a:solidFill>
                  <a:schemeClr val="tx1">
                    <a:lumMod val="65000"/>
                    <a:lumOff val="35000"/>
                  </a:schemeClr>
                </a:solidFill>
                <a:latin typeface="Cambria" panose="02040503050406030204" pitchFamily="18" charset="0"/>
              </a:rPr>
              <a:t>Onur</a:t>
            </a:r>
            <a:r>
              <a:rPr lang="en-US" sz="2400" i="1" dirty="0">
                <a:solidFill>
                  <a:schemeClr val="tx1">
                    <a:lumMod val="65000"/>
                    <a:lumOff val="35000"/>
                  </a:schemeClr>
                </a:solidFill>
                <a:latin typeface="Cambria" panose="02040503050406030204" pitchFamily="18" charset="0"/>
              </a:rPr>
              <a:t> Mutlu</a:t>
            </a:r>
          </a:p>
        </p:txBody>
      </p:sp>
      <p:sp>
        <p:nvSpPr>
          <p:cNvPr id="19" name="Title 1">
            <a:extLst>
              <a:ext uri="{FF2B5EF4-FFF2-40B4-BE49-F238E27FC236}">
                <a16:creationId xmlns:a16="http://schemas.microsoft.com/office/drawing/2014/main" id="{11BE127E-9EFE-4878-80C9-979BE3337198}"/>
              </a:ext>
            </a:extLst>
          </p:cNvPr>
          <p:cNvSpPr txBox="1">
            <a:spLocks/>
          </p:cNvSpPr>
          <p:nvPr/>
        </p:nvSpPr>
        <p:spPr>
          <a:xfrm>
            <a:off x="0" y="0"/>
            <a:ext cx="9144000" cy="2616441"/>
          </a:xfrm>
          <a:prstGeom prst="rect">
            <a:avLst/>
          </a:prstGeom>
          <a:solidFill>
            <a:schemeClr val="tx1">
              <a:lumMod val="65000"/>
              <a:lumOff val="35000"/>
            </a:schemeClr>
          </a:solidFill>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n-US" sz="4950" b="1" dirty="0">
                <a:solidFill>
                  <a:srgbClr val="91C9F7"/>
                </a:solidFill>
              </a:rPr>
              <a:t>U-TRR</a:t>
            </a:r>
            <a:br>
              <a:rPr lang="tr-TR" sz="4950" b="1" dirty="0">
                <a:solidFill>
                  <a:srgbClr val="FF0000"/>
                </a:solidFill>
              </a:rPr>
            </a:br>
            <a:r>
              <a:rPr lang="en-US" sz="2200" b="1" dirty="0">
                <a:solidFill>
                  <a:schemeClr val="bg1"/>
                </a:solidFill>
              </a:rPr>
              <a:t>Uncovering in-DRAM RowHammer Protection Mechanisms: </a:t>
            </a:r>
            <a:br>
              <a:rPr lang="en-US" sz="2200" b="1" dirty="0">
                <a:solidFill>
                  <a:schemeClr val="bg1"/>
                </a:solidFill>
              </a:rPr>
            </a:br>
            <a:r>
              <a:rPr lang="en-US" sz="2200" b="1" dirty="0">
                <a:solidFill>
                  <a:schemeClr val="bg1"/>
                </a:solidFill>
              </a:rPr>
              <a:t>A New Methodology, Custom RowHammer Patterns, and Implications</a:t>
            </a:r>
            <a:endParaRPr lang="en-US" sz="2200" b="1" dirty="0">
              <a:solidFill>
                <a:schemeClr val="bg1"/>
              </a:solidFill>
              <a:latin typeface="Cambria" panose="02040503050406030204" pitchFamily="18" charset="0"/>
            </a:endParaRPr>
          </a:p>
        </p:txBody>
      </p:sp>
      <p:grpSp>
        <p:nvGrpSpPr>
          <p:cNvPr id="22" name="Group 4">
            <a:extLst>
              <a:ext uri="{FF2B5EF4-FFF2-40B4-BE49-F238E27FC236}">
                <a16:creationId xmlns:a16="http://schemas.microsoft.com/office/drawing/2014/main" id="{4095920D-EB2B-4492-B917-CB6BC9649A64}"/>
              </a:ext>
            </a:extLst>
          </p:cNvPr>
          <p:cNvGrpSpPr>
            <a:grpSpLocks noChangeAspect="1"/>
          </p:cNvGrpSpPr>
          <p:nvPr/>
        </p:nvGrpSpPr>
        <p:grpSpPr bwMode="auto">
          <a:xfrm>
            <a:off x="76200" y="5114405"/>
            <a:ext cx="3274909" cy="1210195"/>
            <a:chOff x="2817" y="2869"/>
            <a:chExt cx="2928" cy="1082"/>
          </a:xfrm>
        </p:grpSpPr>
        <p:sp>
          <p:nvSpPr>
            <p:cNvPr id="23" name="AutoShape 3">
              <a:extLst>
                <a:ext uri="{FF2B5EF4-FFF2-40B4-BE49-F238E27FC236}">
                  <a16:creationId xmlns:a16="http://schemas.microsoft.com/office/drawing/2014/main" id="{7DE0BF48-53B9-4C09-A3F3-BEA50B99DEB3}"/>
                </a:ext>
              </a:extLst>
            </p:cNvPr>
            <p:cNvSpPr>
              <a:spLocks noChangeAspect="1" noChangeArrowheads="1" noTextEdit="1"/>
            </p:cNvSpPr>
            <p:nvPr/>
          </p:nvSpPr>
          <p:spPr bwMode="auto">
            <a:xfrm>
              <a:off x="2817" y="2869"/>
              <a:ext cx="2928" cy="108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dirty="0"/>
            </a:p>
          </p:txBody>
        </p:sp>
        <p:sp>
          <p:nvSpPr>
            <p:cNvPr id="24" name="Rectangle 5">
              <a:extLst>
                <a:ext uri="{FF2B5EF4-FFF2-40B4-BE49-F238E27FC236}">
                  <a16:creationId xmlns:a16="http://schemas.microsoft.com/office/drawing/2014/main" id="{11FFCDEE-DF16-407D-B902-C904FFDD1162}"/>
                </a:ext>
              </a:extLst>
            </p:cNvPr>
            <p:cNvSpPr>
              <a:spLocks noChangeArrowheads="1"/>
            </p:cNvSpPr>
            <p:nvPr/>
          </p:nvSpPr>
          <p:spPr bwMode="auto">
            <a:xfrm>
              <a:off x="2817" y="2869"/>
              <a:ext cx="2928" cy="1081"/>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25" name="Freeform 6">
              <a:extLst>
                <a:ext uri="{FF2B5EF4-FFF2-40B4-BE49-F238E27FC236}">
                  <a16:creationId xmlns:a16="http://schemas.microsoft.com/office/drawing/2014/main" id="{F843DB89-946E-48E6-B032-E257D6D2B2CA}"/>
                </a:ext>
              </a:extLst>
            </p:cNvPr>
            <p:cNvSpPr>
              <a:spLocks/>
            </p:cNvSpPr>
            <p:nvPr/>
          </p:nvSpPr>
          <p:spPr bwMode="auto">
            <a:xfrm>
              <a:off x="4375" y="3351"/>
              <a:ext cx="217" cy="247"/>
            </a:xfrm>
            <a:custGeom>
              <a:avLst/>
              <a:gdLst>
                <a:gd name="T0" fmla="*/ 68 w 435"/>
                <a:gd name="T1" fmla="*/ 0 h 494"/>
                <a:gd name="T2" fmla="*/ 139 w 435"/>
                <a:gd name="T3" fmla="*/ 0 h 494"/>
                <a:gd name="T4" fmla="*/ 139 w 435"/>
                <a:gd name="T5" fmla="*/ 2 h 494"/>
                <a:gd name="T6" fmla="*/ 78 w 435"/>
                <a:gd name="T7" fmla="*/ 300 h 494"/>
                <a:gd name="T8" fmla="*/ 75 w 435"/>
                <a:gd name="T9" fmla="*/ 325 h 494"/>
                <a:gd name="T10" fmla="*/ 73 w 435"/>
                <a:gd name="T11" fmla="*/ 346 h 494"/>
                <a:gd name="T12" fmla="*/ 78 w 435"/>
                <a:gd name="T13" fmla="*/ 375 h 494"/>
                <a:gd name="T14" fmla="*/ 89 w 435"/>
                <a:gd name="T15" fmla="*/ 398 h 494"/>
                <a:gd name="T16" fmla="*/ 107 w 435"/>
                <a:gd name="T17" fmla="*/ 416 h 494"/>
                <a:gd name="T18" fmla="*/ 131 w 435"/>
                <a:gd name="T19" fmla="*/ 427 h 494"/>
                <a:gd name="T20" fmla="*/ 162 w 435"/>
                <a:gd name="T21" fmla="*/ 430 h 494"/>
                <a:gd name="T22" fmla="*/ 170 w 435"/>
                <a:gd name="T23" fmla="*/ 430 h 494"/>
                <a:gd name="T24" fmla="*/ 185 w 435"/>
                <a:gd name="T25" fmla="*/ 428 h 494"/>
                <a:gd name="T26" fmla="*/ 201 w 435"/>
                <a:gd name="T27" fmla="*/ 425 h 494"/>
                <a:gd name="T28" fmla="*/ 220 w 435"/>
                <a:gd name="T29" fmla="*/ 418 h 494"/>
                <a:gd name="T30" fmla="*/ 240 w 435"/>
                <a:gd name="T31" fmla="*/ 405 h 494"/>
                <a:gd name="T32" fmla="*/ 259 w 435"/>
                <a:gd name="T33" fmla="*/ 389 h 494"/>
                <a:gd name="T34" fmla="*/ 277 w 435"/>
                <a:gd name="T35" fmla="*/ 366 h 494"/>
                <a:gd name="T36" fmla="*/ 293 w 435"/>
                <a:gd name="T37" fmla="*/ 336 h 494"/>
                <a:gd name="T38" fmla="*/ 304 w 435"/>
                <a:gd name="T39" fmla="*/ 298 h 494"/>
                <a:gd name="T40" fmla="*/ 362 w 435"/>
                <a:gd name="T41" fmla="*/ 0 h 494"/>
                <a:gd name="T42" fmla="*/ 435 w 435"/>
                <a:gd name="T43" fmla="*/ 0 h 494"/>
                <a:gd name="T44" fmla="*/ 435 w 435"/>
                <a:gd name="T45" fmla="*/ 2 h 494"/>
                <a:gd name="T46" fmla="*/ 337 w 435"/>
                <a:gd name="T47" fmla="*/ 489 h 494"/>
                <a:gd name="T48" fmla="*/ 268 w 435"/>
                <a:gd name="T49" fmla="*/ 489 h 494"/>
                <a:gd name="T50" fmla="*/ 268 w 435"/>
                <a:gd name="T51" fmla="*/ 487 h 494"/>
                <a:gd name="T52" fmla="*/ 277 w 435"/>
                <a:gd name="T53" fmla="*/ 435 h 494"/>
                <a:gd name="T54" fmla="*/ 249 w 435"/>
                <a:gd name="T55" fmla="*/ 462 h 494"/>
                <a:gd name="T56" fmla="*/ 215 w 435"/>
                <a:gd name="T57" fmla="*/ 480 h 494"/>
                <a:gd name="T58" fmla="*/ 178 w 435"/>
                <a:gd name="T59" fmla="*/ 491 h 494"/>
                <a:gd name="T60" fmla="*/ 135 w 435"/>
                <a:gd name="T61" fmla="*/ 494 h 494"/>
                <a:gd name="T62" fmla="*/ 98 w 435"/>
                <a:gd name="T63" fmla="*/ 489 h 494"/>
                <a:gd name="T64" fmla="*/ 64 w 435"/>
                <a:gd name="T65" fmla="*/ 476 h 494"/>
                <a:gd name="T66" fmla="*/ 37 w 435"/>
                <a:gd name="T67" fmla="*/ 455 h 494"/>
                <a:gd name="T68" fmla="*/ 18 w 435"/>
                <a:gd name="T69" fmla="*/ 428 h 494"/>
                <a:gd name="T70" fmla="*/ 5 w 435"/>
                <a:gd name="T71" fmla="*/ 395 h 494"/>
                <a:gd name="T72" fmla="*/ 0 w 435"/>
                <a:gd name="T73" fmla="*/ 355 h 494"/>
                <a:gd name="T74" fmla="*/ 2 w 435"/>
                <a:gd name="T75" fmla="*/ 332 h 494"/>
                <a:gd name="T76" fmla="*/ 5 w 435"/>
                <a:gd name="T77" fmla="*/ 311 h 494"/>
                <a:gd name="T78" fmla="*/ 7 w 435"/>
                <a:gd name="T79" fmla="*/ 307 h 494"/>
                <a:gd name="T80" fmla="*/ 68 w 435"/>
                <a:gd name="T81"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94">
                  <a:moveTo>
                    <a:pt x="68" y="0"/>
                  </a:moveTo>
                  <a:lnTo>
                    <a:pt x="139" y="0"/>
                  </a:lnTo>
                  <a:lnTo>
                    <a:pt x="139" y="2"/>
                  </a:lnTo>
                  <a:lnTo>
                    <a:pt x="78" y="300"/>
                  </a:lnTo>
                  <a:lnTo>
                    <a:pt x="75" y="325"/>
                  </a:lnTo>
                  <a:lnTo>
                    <a:pt x="73" y="346"/>
                  </a:lnTo>
                  <a:lnTo>
                    <a:pt x="78" y="375"/>
                  </a:lnTo>
                  <a:lnTo>
                    <a:pt x="89" y="398"/>
                  </a:lnTo>
                  <a:lnTo>
                    <a:pt x="107" y="416"/>
                  </a:lnTo>
                  <a:lnTo>
                    <a:pt x="131" y="427"/>
                  </a:lnTo>
                  <a:lnTo>
                    <a:pt x="162" y="430"/>
                  </a:lnTo>
                  <a:lnTo>
                    <a:pt x="170" y="430"/>
                  </a:lnTo>
                  <a:lnTo>
                    <a:pt x="185" y="428"/>
                  </a:lnTo>
                  <a:lnTo>
                    <a:pt x="201" y="425"/>
                  </a:lnTo>
                  <a:lnTo>
                    <a:pt x="220" y="418"/>
                  </a:lnTo>
                  <a:lnTo>
                    <a:pt x="240" y="405"/>
                  </a:lnTo>
                  <a:lnTo>
                    <a:pt x="259" y="389"/>
                  </a:lnTo>
                  <a:lnTo>
                    <a:pt x="277" y="366"/>
                  </a:lnTo>
                  <a:lnTo>
                    <a:pt x="293" y="336"/>
                  </a:lnTo>
                  <a:lnTo>
                    <a:pt x="304" y="298"/>
                  </a:lnTo>
                  <a:lnTo>
                    <a:pt x="362" y="0"/>
                  </a:lnTo>
                  <a:lnTo>
                    <a:pt x="435" y="0"/>
                  </a:lnTo>
                  <a:lnTo>
                    <a:pt x="435" y="2"/>
                  </a:lnTo>
                  <a:lnTo>
                    <a:pt x="337" y="489"/>
                  </a:lnTo>
                  <a:lnTo>
                    <a:pt x="268" y="489"/>
                  </a:lnTo>
                  <a:lnTo>
                    <a:pt x="268" y="487"/>
                  </a:lnTo>
                  <a:lnTo>
                    <a:pt x="277" y="435"/>
                  </a:lnTo>
                  <a:lnTo>
                    <a:pt x="249" y="462"/>
                  </a:lnTo>
                  <a:lnTo>
                    <a:pt x="215" y="480"/>
                  </a:lnTo>
                  <a:lnTo>
                    <a:pt x="178" y="491"/>
                  </a:lnTo>
                  <a:lnTo>
                    <a:pt x="135" y="494"/>
                  </a:lnTo>
                  <a:lnTo>
                    <a:pt x="98" y="489"/>
                  </a:lnTo>
                  <a:lnTo>
                    <a:pt x="64" y="476"/>
                  </a:lnTo>
                  <a:lnTo>
                    <a:pt x="37" y="455"/>
                  </a:lnTo>
                  <a:lnTo>
                    <a:pt x="18" y="428"/>
                  </a:lnTo>
                  <a:lnTo>
                    <a:pt x="5" y="395"/>
                  </a:lnTo>
                  <a:lnTo>
                    <a:pt x="0" y="355"/>
                  </a:lnTo>
                  <a:lnTo>
                    <a:pt x="2" y="332"/>
                  </a:lnTo>
                  <a:lnTo>
                    <a:pt x="5" y="311"/>
                  </a:lnTo>
                  <a:lnTo>
                    <a:pt x="7" y="307"/>
                  </a:lnTo>
                  <a:lnTo>
                    <a:pt x="6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7" name="Freeform 7">
              <a:extLst>
                <a:ext uri="{FF2B5EF4-FFF2-40B4-BE49-F238E27FC236}">
                  <a16:creationId xmlns:a16="http://schemas.microsoft.com/office/drawing/2014/main" id="{0B89A9A8-14D8-4FEF-9BE4-1230E6B01808}"/>
                </a:ext>
              </a:extLst>
            </p:cNvPr>
            <p:cNvSpPr>
              <a:spLocks/>
            </p:cNvSpPr>
            <p:nvPr/>
          </p:nvSpPr>
          <p:spPr bwMode="auto">
            <a:xfrm>
              <a:off x="4623" y="3348"/>
              <a:ext cx="199" cy="247"/>
            </a:xfrm>
            <a:custGeom>
              <a:avLst/>
              <a:gdLst>
                <a:gd name="T0" fmla="*/ 289 w 397"/>
                <a:gd name="T1" fmla="*/ 0 h 495"/>
                <a:gd name="T2" fmla="*/ 321 w 397"/>
                <a:gd name="T3" fmla="*/ 2 h 495"/>
                <a:gd name="T4" fmla="*/ 350 w 397"/>
                <a:gd name="T5" fmla="*/ 11 h 495"/>
                <a:gd name="T6" fmla="*/ 374 w 397"/>
                <a:gd name="T7" fmla="*/ 25 h 495"/>
                <a:gd name="T8" fmla="*/ 396 w 397"/>
                <a:gd name="T9" fmla="*/ 45 h 495"/>
                <a:gd name="T10" fmla="*/ 397 w 397"/>
                <a:gd name="T11" fmla="*/ 47 h 495"/>
                <a:gd name="T12" fmla="*/ 339 w 397"/>
                <a:gd name="T13" fmla="*/ 98 h 495"/>
                <a:gd name="T14" fmla="*/ 339 w 397"/>
                <a:gd name="T15" fmla="*/ 96 h 495"/>
                <a:gd name="T16" fmla="*/ 319 w 397"/>
                <a:gd name="T17" fmla="*/ 79 h 495"/>
                <a:gd name="T18" fmla="*/ 296 w 397"/>
                <a:gd name="T19" fmla="*/ 66 h 495"/>
                <a:gd name="T20" fmla="*/ 270 w 397"/>
                <a:gd name="T21" fmla="*/ 63 h 495"/>
                <a:gd name="T22" fmla="*/ 238 w 397"/>
                <a:gd name="T23" fmla="*/ 68 h 495"/>
                <a:gd name="T24" fmla="*/ 208 w 397"/>
                <a:gd name="T25" fmla="*/ 80 h 495"/>
                <a:gd name="T26" fmla="*/ 181 w 397"/>
                <a:gd name="T27" fmla="*/ 100 h 495"/>
                <a:gd name="T28" fmla="*/ 158 w 397"/>
                <a:gd name="T29" fmla="*/ 127 h 495"/>
                <a:gd name="T30" fmla="*/ 142 w 397"/>
                <a:gd name="T31" fmla="*/ 159 h 495"/>
                <a:gd name="T32" fmla="*/ 131 w 397"/>
                <a:gd name="T33" fmla="*/ 194 h 495"/>
                <a:gd name="T34" fmla="*/ 71 w 397"/>
                <a:gd name="T35" fmla="*/ 495 h 495"/>
                <a:gd name="T36" fmla="*/ 0 w 397"/>
                <a:gd name="T37" fmla="*/ 495 h 495"/>
                <a:gd name="T38" fmla="*/ 0 w 397"/>
                <a:gd name="T39" fmla="*/ 493 h 495"/>
                <a:gd name="T40" fmla="*/ 98 w 397"/>
                <a:gd name="T41" fmla="*/ 6 h 495"/>
                <a:gd name="T42" fmla="*/ 167 w 397"/>
                <a:gd name="T43" fmla="*/ 6 h 495"/>
                <a:gd name="T44" fmla="*/ 167 w 397"/>
                <a:gd name="T45" fmla="*/ 8 h 495"/>
                <a:gd name="T46" fmla="*/ 156 w 397"/>
                <a:gd name="T47" fmla="*/ 61 h 495"/>
                <a:gd name="T48" fmla="*/ 183 w 397"/>
                <a:gd name="T49" fmla="*/ 36 h 495"/>
                <a:gd name="T50" fmla="*/ 215 w 397"/>
                <a:gd name="T51" fmla="*/ 16 h 495"/>
                <a:gd name="T52" fmla="*/ 250 w 397"/>
                <a:gd name="T53" fmla="*/ 4 h 495"/>
                <a:gd name="T54" fmla="*/ 289 w 397"/>
                <a:gd name="T5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7" h="495">
                  <a:moveTo>
                    <a:pt x="289" y="0"/>
                  </a:moveTo>
                  <a:lnTo>
                    <a:pt x="321" y="2"/>
                  </a:lnTo>
                  <a:lnTo>
                    <a:pt x="350" y="11"/>
                  </a:lnTo>
                  <a:lnTo>
                    <a:pt x="374" y="25"/>
                  </a:lnTo>
                  <a:lnTo>
                    <a:pt x="396" y="45"/>
                  </a:lnTo>
                  <a:lnTo>
                    <a:pt x="397" y="47"/>
                  </a:lnTo>
                  <a:lnTo>
                    <a:pt x="339" y="98"/>
                  </a:lnTo>
                  <a:lnTo>
                    <a:pt x="339" y="96"/>
                  </a:lnTo>
                  <a:lnTo>
                    <a:pt x="319" y="79"/>
                  </a:lnTo>
                  <a:lnTo>
                    <a:pt x="296" y="66"/>
                  </a:lnTo>
                  <a:lnTo>
                    <a:pt x="270" y="63"/>
                  </a:lnTo>
                  <a:lnTo>
                    <a:pt x="238" y="68"/>
                  </a:lnTo>
                  <a:lnTo>
                    <a:pt x="208" y="80"/>
                  </a:lnTo>
                  <a:lnTo>
                    <a:pt x="181" y="100"/>
                  </a:lnTo>
                  <a:lnTo>
                    <a:pt x="158" y="127"/>
                  </a:lnTo>
                  <a:lnTo>
                    <a:pt x="142" y="159"/>
                  </a:lnTo>
                  <a:lnTo>
                    <a:pt x="131" y="194"/>
                  </a:lnTo>
                  <a:lnTo>
                    <a:pt x="71" y="495"/>
                  </a:lnTo>
                  <a:lnTo>
                    <a:pt x="0" y="495"/>
                  </a:lnTo>
                  <a:lnTo>
                    <a:pt x="0" y="493"/>
                  </a:lnTo>
                  <a:lnTo>
                    <a:pt x="98" y="6"/>
                  </a:lnTo>
                  <a:lnTo>
                    <a:pt x="167" y="6"/>
                  </a:lnTo>
                  <a:lnTo>
                    <a:pt x="167" y="8"/>
                  </a:lnTo>
                  <a:lnTo>
                    <a:pt x="156" y="61"/>
                  </a:lnTo>
                  <a:lnTo>
                    <a:pt x="183" y="36"/>
                  </a:lnTo>
                  <a:lnTo>
                    <a:pt x="215" y="16"/>
                  </a:lnTo>
                  <a:lnTo>
                    <a:pt x="250" y="4"/>
                  </a:lnTo>
                  <a:lnTo>
                    <a:pt x="289"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9" name="Freeform 8">
              <a:extLst>
                <a:ext uri="{FF2B5EF4-FFF2-40B4-BE49-F238E27FC236}">
                  <a16:creationId xmlns:a16="http://schemas.microsoft.com/office/drawing/2014/main" id="{220BF5A0-5D7C-4C91-92B9-684F783EE372}"/>
                </a:ext>
              </a:extLst>
            </p:cNvPr>
            <p:cNvSpPr>
              <a:spLocks/>
            </p:cNvSpPr>
            <p:nvPr/>
          </p:nvSpPr>
          <p:spPr bwMode="auto">
            <a:xfrm>
              <a:off x="4135" y="3351"/>
              <a:ext cx="218" cy="244"/>
            </a:xfrm>
            <a:custGeom>
              <a:avLst/>
              <a:gdLst>
                <a:gd name="T0" fmla="*/ 105 w 435"/>
                <a:gd name="T1" fmla="*/ 0 h 489"/>
                <a:gd name="T2" fmla="*/ 435 w 435"/>
                <a:gd name="T3" fmla="*/ 0 h 489"/>
                <a:gd name="T4" fmla="*/ 422 w 435"/>
                <a:gd name="T5" fmla="*/ 58 h 489"/>
                <a:gd name="T6" fmla="*/ 422 w 435"/>
                <a:gd name="T7" fmla="*/ 60 h 489"/>
                <a:gd name="T8" fmla="*/ 98 w 435"/>
                <a:gd name="T9" fmla="*/ 425 h 489"/>
                <a:gd name="T10" fmla="*/ 355 w 435"/>
                <a:gd name="T11" fmla="*/ 425 h 489"/>
                <a:gd name="T12" fmla="*/ 342 w 435"/>
                <a:gd name="T13" fmla="*/ 489 h 489"/>
                <a:gd name="T14" fmla="*/ 0 w 435"/>
                <a:gd name="T15" fmla="*/ 489 h 489"/>
                <a:gd name="T16" fmla="*/ 11 w 435"/>
                <a:gd name="T17" fmla="*/ 428 h 489"/>
                <a:gd name="T18" fmla="*/ 12 w 435"/>
                <a:gd name="T19" fmla="*/ 428 h 489"/>
                <a:gd name="T20" fmla="*/ 334 w 435"/>
                <a:gd name="T21" fmla="*/ 62 h 489"/>
                <a:gd name="T22" fmla="*/ 92 w 435"/>
                <a:gd name="T23" fmla="*/ 62 h 489"/>
                <a:gd name="T24" fmla="*/ 92 w 435"/>
                <a:gd name="T25" fmla="*/ 62 h 489"/>
                <a:gd name="T26" fmla="*/ 105 w 435"/>
                <a:gd name="T27"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89">
                  <a:moveTo>
                    <a:pt x="105" y="0"/>
                  </a:moveTo>
                  <a:lnTo>
                    <a:pt x="435" y="0"/>
                  </a:lnTo>
                  <a:lnTo>
                    <a:pt x="422" y="58"/>
                  </a:lnTo>
                  <a:lnTo>
                    <a:pt x="422" y="60"/>
                  </a:lnTo>
                  <a:lnTo>
                    <a:pt x="98" y="425"/>
                  </a:lnTo>
                  <a:lnTo>
                    <a:pt x="355" y="425"/>
                  </a:lnTo>
                  <a:lnTo>
                    <a:pt x="342" y="489"/>
                  </a:lnTo>
                  <a:lnTo>
                    <a:pt x="0" y="489"/>
                  </a:lnTo>
                  <a:lnTo>
                    <a:pt x="11" y="428"/>
                  </a:lnTo>
                  <a:lnTo>
                    <a:pt x="12" y="428"/>
                  </a:lnTo>
                  <a:lnTo>
                    <a:pt x="334" y="62"/>
                  </a:lnTo>
                  <a:lnTo>
                    <a:pt x="92" y="62"/>
                  </a:lnTo>
                  <a:lnTo>
                    <a:pt x="92" y="62"/>
                  </a:lnTo>
                  <a:lnTo>
                    <a:pt x="105"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0" name="Freeform 9">
              <a:extLst>
                <a:ext uri="{FF2B5EF4-FFF2-40B4-BE49-F238E27FC236}">
                  <a16:creationId xmlns:a16="http://schemas.microsoft.com/office/drawing/2014/main" id="{B61CA3AA-41FF-48C1-9F16-A63945C56996}"/>
                </a:ext>
              </a:extLst>
            </p:cNvPr>
            <p:cNvSpPr>
              <a:spLocks/>
            </p:cNvSpPr>
            <p:nvPr/>
          </p:nvSpPr>
          <p:spPr bwMode="auto">
            <a:xfrm>
              <a:off x="4827" y="3351"/>
              <a:ext cx="83" cy="244"/>
            </a:xfrm>
            <a:custGeom>
              <a:avLst/>
              <a:gdLst>
                <a:gd name="T0" fmla="*/ 98 w 167"/>
                <a:gd name="T1" fmla="*/ 0 h 489"/>
                <a:gd name="T2" fmla="*/ 167 w 167"/>
                <a:gd name="T3" fmla="*/ 0 h 489"/>
                <a:gd name="T4" fmla="*/ 71 w 167"/>
                <a:gd name="T5" fmla="*/ 489 h 489"/>
                <a:gd name="T6" fmla="*/ 0 w 167"/>
                <a:gd name="T7" fmla="*/ 489 h 489"/>
                <a:gd name="T8" fmla="*/ 0 w 167"/>
                <a:gd name="T9" fmla="*/ 487 h 489"/>
                <a:gd name="T10" fmla="*/ 98 w 167"/>
                <a:gd name="T11" fmla="*/ 0 h 489"/>
              </a:gdLst>
              <a:ahLst/>
              <a:cxnLst>
                <a:cxn ang="0">
                  <a:pos x="T0" y="T1"/>
                </a:cxn>
                <a:cxn ang="0">
                  <a:pos x="T2" y="T3"/>
                </a:cxn>
                <a:cxn ang="0">
                  <a:pos x="T4" y="T5"/>
                </a:cxn>
                <a:cxn ang="0">
                  <a:pos x="T6" y="T7"/>
                </a:cxn>
                <a:cxn ang="0">
                  <a:pos x="T8" y="T9"/>
                </a:cxn>
                <a:cxn ang="0">
                  <a:pos x="T10" y="T11"/>
                </a:cxn>
              </a:cxnLst>
              <a:rect l="0" t="0" r="r" b="b"/>
              <a:pathLst>
                <a:path w="167" h="489">
                  <a:moveTo>
                    <a:pt x="98" y="0"/>
                  </a:moveTo>
                  <a:lnTo>
                    <a:pt x="167" y="0"/>
                  </a:lnTo>
                  <a:lnTo>
                    <a:pt x="71" y="489"/>
                  </a:lnTo>
                  <a:lnTo>
                    <a:pt x="0" y="489"/>
                  </a:lnTo>
                  <a:lnTo>
                    <a:pt x="0" y="487"/>
                  </a:lnTo>
                  <a:lnTo>
                    <a:pt x="9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1" name="Freeform 10">
              <a:extLst>
                <a:ext uri="{FF2B5EF4-FFF2-40B4-BE49-F238E27FC236}">
                  <a16:creationId xmlns:a16="http://schemas.microsoft.com/office/drawing/2014/main" id="{5EAFF5EB-4343-48AA-B386-FF2F6D0CB0FF}"/>
                </a:ext>
              </a:extLst>
            </p:cNvPr>
            <p:cNvSpPr>
              <a:spLocks/>
            </p:cNvSpPr>
            <p:nvPr/>
          </p:nvSpPr>
          <p:spPr bwMode="auto">
            <a:xfrm>
              <a:off x="5159" y="3239"/>
              <a:ext cx="216" cy="356"/>
            </a:xfrm>
            <a:custGeom>
              <a:avLst/>
              <a:gdLst>
                <a:gd name="T0" fmla="*/ 144 w 433"/>
                <a:gd name="T1" fmla="*/ 0 h 713"/>
                <a:gd name="T2" fmla="*/ 215 w 433"/>
                <a:gd name="T3" fmla="*/ 0 h 713"/>
                <a:gd name="T4" fmla="*/ 160 w 433"/>
                <a:gd name="T5" fmla="*/ 272 h 713"/>
                <a:gd name="T6" fmla="*/ 188 w 433"/>
                <a:gd name="T7" fmla="*/ 249 h 713"/>
                <a:gd name="T8" fmla="*/ 220 w 433"/>
                <a:gd name="T9" fmla="*/ 231 h 713"/>
                <a:gd name="T10" fmla="*/ 257 w 433"/>
                <a:gd name="T11" fmla="*/ 220 h 713"/>
                <a:gd name="T12" fmla="*/ 298 w 433"/>
                <a:gd name="T13" fmla="*/ 218 h 713"/>
                <a:gd name="T14" fmla="*/ 337 w 433"/>
                <a:gd name="T15" fmla="*/ 222 h 713"/>
                <a:gd name="T16" fmla="*/ 369 w 433"/>
                <a:gd name="T17" fmla="*/ 234 h 713"/>
                <a:gd name="T18" fmla="*/ 396 w 433"/>
                <a:gd name="T19" fmla="*/ 256 h 713"/>
                <a:gd name="T20" fmla="*/ 417 w 433"/>
                <a:gd name="T21" fmla="*/ 282 h 713"/>
                <a:gd name="T22" fmla="*/ 429 w 433"/>
                <a:gd name="T23" fmla="*/ 316 h 713"/>
                <a:gd name="T24" fmla="*/ 433 w 433"/>
                <a:gd name="T25" fmla="*/ 355 h 713"/>
                <a:gd name="T26" fmla="*/ 431 w 433"/>
                <a:gd name="T27" fmla="*/ 380 h 713"/>
                <a:gd name="T28" fmla="*/ 428 w 433"/>
                <a:gd name="T29" fmla="*/ 405 h 713"/>
                <a:gd name="T30" fmla="*/ 366 w 433"/>
                <a:gd name="T31" fmla="*/ 713 h 713"/>
                <a:gd name="T32" fmla="*/ 295 w 433"/>
                <a:gd name="T33" fmla="*/ 713 h 713"/>
                <a:gd name="T34" fmla="*/ 355 w 433"/>
                <a:gd name="T35" fmla="*/ 410 h 713"/>
                <a:gd name="T36" fmla="*/ 358 w 433"/>
                <a:gd name="T37" fmla="*/ 387 h 713"/>
                <a:gd name="T38" fmla="*/ 360 w 433"/>
                <a:gd name="T39" fmla="*/ 366 h 713"/>
                <a:gd name="T40" fmla="*/ 357 w 433"/>
                <a:gd name="T41" fmla="*/ 336 h 713"/>
                <a:gd name="T42" fmla="*/ 346 w 433"/>
                <a:gd name="T43" fmla="*/ 313 h 713"/>
                <a:gd name="T44" fmla="*/ 328 w 433"/>
                <a:gd name="T45" fmla="*/ 295 h 713"/>
                <a:gd name="T46" fmla="*/ 303 w 433"/>
                <a:gd name="T47" fmla="*/ 284 h 713"/>
                <a:gd name="T48" fmla="*/ 273 w 433"/>
                <a:gd name="T49" fmla="*/ 281 h 713"/>
                <a:gd name="T50" fmla="*/ 266 w 433"/>
                <a:gd name="T51" fmla="*/ 281 h 713"/>
                <a:gd name="T52" fmla="*/ 254 w 433"/>
                <a:gd name="T53" fmla="*/ 282 h 713"/>
                <a:gd name="T54" fmla="*/ 240 w 433"/>
                <a:gd name="T55" fmla="*/ 286 h 713"/>
                <a:gd name="T56" fmla="*/ 222 w 433"/>
                <a:gd name="T57" fmla="*/ 291 h 713"/>
                <a:gd name="T58" fmla="*/ 204 w 433"/>
                <a:gd name="T59" fmla="*/ 300 h 713"/>
                <a:gd name="T60" fmla="*/ 186 w 433"/>
                <a:gd name="T61" fmla="*/ 313 h 713"/>
                <a:gd name="T62" fmla="*/ 169 w 433"/>
                <a:gd name="T63" fmla="*/ 329 h 713"/>
                <a:gd name="T64" fmla="*/ 154 w 433"/>
                <a:gd name="T65" fmla="*/ 352 h 713"/>
                <a:gd name="T66" fmla="*/ 140 w 433"/>
                <a:gd name="T67" fmla="*/ 378 h 713"/>
                <a:gd name="T68" fmla="*/ 131 w 433"/>
                <a:gd name="T69" fmla="*/ 414 h 713"/>
                <a:gd name="T70" fmla="*/ 71 w 433"/>
                <a:gd name="T71" fmla="*/ 713 h 713"/>
                <a:gd name="T72" fmla="*/ 0 w 433"/>
                <a:gd name="T73" fmla="*/ 713 h 713"/>
                <a:gd name="T74" fmla="*/ 144 w 433"/>
                <a:gd name="T75"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3" h="713">
                  <a:moveTo>
                    <a:pt x="144" y="0"/>
                  </a:moveTo>
                  <a:lnTo>
                    <a:pt x="215" y="0"/>
                  </a:lnTo>
                  <a:lnTo>
                    <a:pt x="160" y="272"/>
                  </a:lnTo>
                  <a:lnTo>
                    <a:pt x="188" y="249"/>
                  </a:lnTo>
                  <a:lnTo>
                    <a:pt x="220" y="231"/>
                  </a:lnTo>
                  <a:lnTo>
                    <a:pt x="257" y="220"/>
                  </a:lnTo>
                  <a:lnTo>
                    <a:pt x="298" y="218"/>
                  </a:lnTo>
                  <a:lnTo>
                    <a:pt x="337" y="222"/>
                  </a:lnTo>
                  <a:lnTo>
                    <a:pt x="369" y="234"/>
                  </a:lnTo>
                  <a:lnTo>
                    <a:pt x="396" y="256"/>
                  </a:lnTo>
                  <a:lnTo>
                    <a:pt x="417" y="282"/>
                  </a:lnTo>
                  <a:lnTo>
                    <a:pt x="429" y="316"/>
                  </a:lnTo>
                  <a:lnTo>
                    <a:pt x="433" y="355"/>
                  </a:lnTo>
                  <a:lnTo>
                    <a:pt x="431" y="380"/>
                  </a:lnTo>
                  <a:lnTo>
                    <a:pt x="428" y="405"/>
                  </a:lnTo>
                  <a:lnTo>
                    <a:pt x="366" y="713"/>
                  </a:lnTo>
                  <a:lnTo>
                    <a:pt x="295" y="713"/>
                  </a:lnTo>
                  <a:lnTo>
                    <a:pt x="355" y="410"/>
                  </a:lnTo>
                  <a:lnTo>
                    <a:pt x="358" y="387"/>
                  </a:lnTo>
                  <a:lnTo>
                    <a:pt x="360" y="366"/>
                  </a:lnTo>
                  <a:lnTo>
                    <a:pt x="357" y="336"/>
                  </a:lnTo>
                  <a:lnTo>
                    <a:pt x="346" y="313"/>
                  </a:lnTo>
                  <a:lnTo>
                    <a:pt x="328" y="295"/>
                  </a:lnTo>
                  <a:lnTo>
                    <a:pt x="303" y="284"/>
                  </a:lnTo>
                  <a:lnTo>
                    <a:pt x="273" y="281"/>
                  </a:lnTo>
                  <a:lnTo>
                    <a:pt x="266" y="281"/>
                  </a:lnTo>
                  <a:lnTo>
                    <a:pt x="254" y="282"/>
                  </a:lnTo>
                  <a:lnTo>
                    <a:pt x="240" y="286"/>
                  </a:lnTo>
                  <a:lnTo>
                    <a:pt x="222" y="291"/>
                  </a:lnTo>
                  <a:lnTo>
                    <a:pt x="204" y="300"/>
                  </a:lnTo>
                  <a:lnTo>
                    <a:pt x="186" y="313"/>
                  </a:lnTo>
                  <a:lnTo>
                    <a:pt x="169" y="329"/>
                  </a:lnTo>
                  <a:lnTo>
                    <a:pt x="154" y="352"/>
                  </a:lnTo>
                  <a:lnTo>
                    <a:pt x="140" y="378"/>
                  </a:lnTo>
                  <a:lnTo>
                    <a:pt x="131" y="414"/>
                  </a:lnTo>
                  <a:lnTo>
                    <a:pt x="71" y="713"/>
                  </a:lnTo>
                  <a:lnTo>
                    <a:pt x="0" y="713"/>
                  </a:lnTo>
                  <a:lnTo>
                    <a:pt x="144"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2" name="Freeform 11">
              <a:extLst>
                <a:ext uri="{FF2B5EF4-FFF2-40B4-BE49-F238E27FC236}">
                  <a16:creationId xmlns:a16="http://schemas.microsoft.com/office/drawing/2014/main" id="{DC358B69-7037-49FC-B6F6-0D3CB28E37C7}"/>
                </a:ext>
              </a:extLst>
            </p:cNvPr>
            <p:cNvSpPr>
              <a:spLocks/>
            </p:cNvSpPr>
            <p:nvPr/>
          </p:nvSpPr>
          <p:spPr bwMode="auto">
            <a:xfrm>
              <a:off x="4945" y="3348"/>
              <a:ext cx="198" cy="250"/>
            </a:xfrm>
            <a:custGeom>
              <a:avLst/>
              <a:gdLst>
                <a:gd name="T0" fmla="*/ 256 w 396"/>
                <a:gd name="T1" fmla="*/ 0 h 500"/>
                <a:gd name="T2" fmla="*/ 291 w 396"/>
                <a:gd name="T3" fmla="*/ 2 h 500"/>
                <a:gd name="T4" fmla="*/ 322 w 396"/>
                <a:gd name="T5" fmla="*/ 11 h 500"/>
                <a:gd name="T6" fmla="*/ 350 w 396"/>
                <a:gd name="T7" fmla="*/ 25 h 500"/>
                <a:gd name="T8" fmla="*/ 375 w 396"/>
                <a:gd name="T9" fmla="*/ 45 h 500"/>
                <a:gd name="T10" fmla="*/ 396 w 396"/>
                <a:gd name="T11" fmla="*/ 72 h 500"/>
                <a:gd name="T12" fmla="*/ 396 w 396"/>
                <a:gd name="T13" fmla="*/ 73 h 500"/>
                <a:gd name="T14" fmla="*/ 396 w 396"/>
                <a:gd name="T15" fmla="*/ 73 h 500"/>
                <a:gd name="T16" fmla="*/ 345 w 396"/>
                <a:gd name="T17" fmla="*/ 118 h 500"/>
                <a:gd name="T18" fmla="*/ 343 w 396"/>
                <a:gd name="T19" fmla="*/ 116 h 500"/>
                <a:gd name="T20" fmla="*/ 323 w 396"/>
                <a:gd name="T21" fmla="*/ 91 h 500"/>
                <a:gd name="T22" fmla="*/ 302 w 396"/>
                <a:gd name="T23" fmla="*/ 75 h 500"/>
                <a:gd name="T24" fmla="*/ 277 w 396"/>
                <a:gd name="T25" fmla="*/ 66 h 500"/>
                <a:gd name="T26" fmla="*/ 249 w 396"/>
                <a:gd name="T27" fmla="*/ 63 h 500"/>
                <a:gd name="T28" fmla="*/ 210 w 396"/>
                <a:gd name="T29" fmla="*/ 68 h 500"/>
                <a:gd name="T30" fmla="*/ 174 w 396"/>
                <a:gd name="T31" fmla="*/ 84 h 500"/>
                <a:gd name="T32" fmla="*/ 142 w 396"/>
                <a:gd name="T33" fmla="*/ 111 h 500"/>
                <a:gd name="T34" fmla="*/ 121 w 396"/>
                <a:gd name="T35" fmla="*/ 136 h 500"/>
                <a:gd name="T36" fmla="*/ 105 w 396"/>
                <a:gd name="T37" fmla="*/ 164 h 500"/>
                <a:gd name="T38" fmla="*/ 94 w 396"/>
                <a:gd name="T39" fmla="*/ 194 h 500"/>
                <a:gd name="T40" fmla="*/ 86 w 396"/>
                <a:gd name="T41" fmla="*/ 223 h 500"/>
                <a:gd name="T42" fmla="*/ 80 w 396"/>
                <a:gd name="T43" fmla="*/ 249 h 500"/>
                <a:gd name="T44" fmla="*/ 73 w 396"/>
                <a:gd name="T45" fmla="*/ 285 h 500"/>
                <a:gd name="T46" fmla="*/ 71 w 396"/>
                <a:gd name="T47" fmla="*/ 322 h 500"/>
                <a:gd name="T48" fmla="*/ 75 w 396"/>
                <a:gd name="T49" fmla="*/ 356 h 500"/>
                <a:gd name="T50" fmla="*/ 84 w 396"/>
                <a:gd name="T51" fmla="*/ 383 h 500"/>
                <a:gd name="T52" fmla="*/ 96 w 396"/>
                <a:gd name="T53" fmla="*/ 402 h 500"/>
                <a:gd name="T54" fmla="*/ 114 w 396"/>
                <a:gd name="T55" fmla="*/ 418 h 500"/>
                <a:gd name="T56" fmla="*/ 133 w 396"/>
                <a:gd name="T57" fmla="*/ 429 h 500"/>
                <a:gd name="T58" fmla="*/ 155 w 396"/>
                <a:gd name="T59" fmla="*/ 434 h 500"/>
                <a:gd name="T60" fmla="*/ 176 w 396"/>
                <a:gd name="T61" fmla="*/ 436 h 500"/>
                <a:gd name="T62" fmla="*/ 208 w 396"/>
                <a:gd name="T63" fmla="*/ 434 h 500"/>
                <a:gd name="T64" fmla="*/ 236 w 396"/>
                <a:gd name="T65" fmla="*/ 424 h 500"/>
                <a:gd name="T66" fmla="*/ 265 w 396"/>
                <a:gd name="T67" fmla="*/ 406 h 500"/>
                <a:gd name="T68" fmla="*/ 293 w 396"/>
                <a:gd name="T69" fmla="*/ 381 h 500"/>
                <a:gd name="T70" fmla="*/ 293 w 396"/>
                <a:gd name="T71" fmla="*/ 379 h 500"/>
                <a:gd name="T72" fmla="*/ 293 w 396"/>
                <a:gd name="T73" fmla="*/ 381 h 500"/>
                <a:gd name="T74" fmla="*/ 334 w 396"/>
                <a:gd name="T75" fmla="*/ 431 h 500"/>
                <a:gd name="T76" fmla="*/ 334 w 396"/>
                <a:gd name="T77" fmla="*/ 431 h 500"/>
                <a:gd name="T78" fmla="*/ 298 w 396"/>
                <a:gd name="T79" fmla="*/ 461 h 500"/>
                <a:gd name="T80" fmla="*/ 259 w 396"/>
                <a:gd name="T81" fmla="*/ 482 h 500"/>
                <a:gd name="T82" fmla="*/ 217 w 396"/>
                <a:gd name="T83" fmla="*/ 495 h 500"/>
                <a:gd name="T84" fmla="*/ 172 w 396"/>
                <a:gd name="T85" fmla="*/ 500 h 500"/>
                <a:gd name="T86" fmla="*/ 130 w 396"/>
                <a:gd name="T87" fmla="*/ 497 h 500"/>
                <a:gd name="T88" fmla="*/ 91 w 396"/>
                <a:gd name="T89" fmla="*/ 484 h 500"/>
                <a:gd name="T90" fmla="*/ 61 w 396"/>
                <a:gd name="T91" fmla="*/ 465 h 500"/>
                <a:gd name="T92" fmla="*/ 34 w 396"/>
                <a:gd name="T93" fmla="*/ 440 h 500"/>
                <a:gd name="T94" fmla="*/ 16 w 396"/>
                <a:gd name="T95" fmla="*/ 406 h 500"/>
                <a:gd name="T96" fmla="*/ 4 w 396"/>
                <a:gd name="T97" fmla="*/ 368 h 500"/>
                <a:gd name="T98" fmla="*/ 0 w 396"/>
                <a:gd name="T99" fmla="*/ 324 h 500"/>
                <a:gd name="T100" fmla="*/ 2 w 396"/>
                <a:gd name="T101" fmla="*/ 303 h 500"/>
                <a:gd name="T102" fmla="*/ 4 w 396"/>
                <a:gd name="T103" fmla="*/ 276 h 500"/>
                <a:gd name="T104" fmla="*/ 7 w 396"/>
                <a:gd name="T105" fmla="*/ 249 h 500"/>
                <a:gd name="T106" fmla="*/ 22 w 396"/>
                <a:gd name="T107" fmla="*/ 192 h 500"/>
                <a:gd name="T108" fmla="*/ 41 w 396"/>
                <a:gd name="T109" fmla="*/ 143 h 500"/>
                <a:gd name="T110" fmla="*/ 64 w 396"/>
                <a:gd name="T111" fmla="*/ 100 h 500"/>
                <a:gd name="T112" fmla="*/ 94 w 396"/>
                <a:gd name="T113" fmla="*/ 64 h 500"/>
                <a:gd name="T114" fmla="*/ 128 w 396"/>
                <a:gd name="T115" fmla="*/ 36 h 500"/>
                <a:gd name="T116" fmla="*/ 167 w 396"/>
                <a:gd name="T117" fmla="*/ 16 h 500"/>
                <a:gd name="T118" fmla="*/ 210 w 396"/>
                <a:gd name="T119" fmla="*/ 4 h 500"/>
                <a:gd name="T120" fmla="*/ 256 w 396"/>
                <a:gd name="T121"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500">
                  <a:moveTo>
                    <a:pt x="256" y="0"/>
                  </a:moveTo>
                  <a:lnTo>
                    <a:pt x="291" y="2"/>
                  </a:lnTo>
                  <a:lnTo>
                    <a:pt x="322" y="11"/>
                  </a:lnTo>
                  <a:lnTo>
                    <a:pt x="350" y="25"/>
                  </a:lnTo>
                  <a:lnTo>
                    <a:pt x="375" y="45"/>
                  </a:lnTo>
                  <a:lnTo>
                    <a:pt x="396" y="72"/>
                  </a:lnTo>
                  <a:lnTo>
                    <a:pt x="396" y="73"/>
                  </a:lnTo>
                  <a:lnTo>
                    <a:pt x="396" y="73"/>
                  </a:lnTo>
                  <a:lnTo>
                    <a:pt x="345" y="118"/>
                  </a:lnTo>
                  <a:lnTo>
                    <a:pt x="343" y="116"/>
                  </a:lnTo>
                  <a:lnTo>
                    <a:pt x="323" y="91"/>
                  </a:lnTo>
                  <a:lnTo>
                    <a:pt x="302" y="75"/>
                  </a:lnTo>
                  <a:lnTo>
                    <a:pt x="277" y="66"/>
                  </a:lnTo>
                  <a:lnTo>
                    <a:pt x="249" y="63"/>
                  </a:lnTo>
                  <a:lnTo>
                    <a:pt x="210" y="68"/>
                  </a:lnTo>
                  <a:lnTo>
                    <a:pt x="174" y="84"/>
                  </a:lnTo>
                  <a:lnTo>
                    <a:pt x="142" y="111"/>
                  </a:lnTo>
                  <a:lnTo>
                    <a:pt x="121" y="136"/>
                  </a:lnTo>
                  <a:lnTo>
                    <a:pt x="105" y="164"/>
                  </a:lnTo>
                  <a:lnTo>
                    <a:pt x="94" y="194"/>
                  </a:lnTo>
                  <a:lnTo>
                    <a:pt x="86" y="223"/>
                  </a:lnTo>
                  <a:lnTo>
                    <a:pt x="80" y="249"/>
                  </a:lnTo>
                  <a:lnTo>
                    <a:pt x="73" y="285"/>
                  </a:lnTo>
                  <a:lnTo>
                    <a:pt x="71" y="322"/>
                  </a:lnTo>
                  <a:lnTo>
                    <a:pt x="75" y="356"/>
                  </a:lnTo>
                  <a:lnTo>
                    <a:pt x="84" y="383"/>
                  </a:lnTo>
                  <a:lnTo>
                    <a:pt x="96" y="402"/>
                  </a:lnTo>
                  <a:lnTo>
                    <a:pt x="114" y="418"/>
                  </a:lnTo>
                  <a:lnTo>
                    <a:pt x="133" y="429"/>
                  </a:lnTo>
                  <a:lnTo>
                    <a:pt x="155" y="434"/>
                  </a:lnTo>
                  <a:lnTo>
                    <a:pt x="176" y="436"/>
                  </a:lnTo>
                  <a:lnTo>
                    <a:pt x="208" y="434"/>
                  </a:lnTo>
                  <a:lnTo>
                    <a:pt x="236" y="424"/>
                  </a:lnTo>
                  <a:lnTo>
                    <a:pt x="265" y="406"/>
                  </a:lnTo>
                  <a:lnTo>
                    <a:pt x="293" y="381"/>
                  </a:lnTo>
                  <a:lnTo>
                    <a:pt x="293" y="379"/>
                  </a:lnTo>
                  <a:lnTo>
                    <a:pt x="293" y="381"/>
                  </a:lnTo>
                  <a:lnTo>
                    <a:pt x="334" y="431"/>
                  </a:lnTo>
                  <a:lnTo>
                    <a:pt x="334" y="431"/>
                  </a:lnTo>
                  <a:lnTo>
                    <a:pt x="298" y="461"/>
                  </a:lnTo>
                  <a:lnTo>
                    <a:pt x="259" y="482"/>
                  </a:lnTo>
                  <a:lnTo>
                    <a:pt x="217" y="495"/>
                  </a:lnTo>
                  <a:lnTo>
                    <a:pt x="172" y="500"/>
                  </a:lnTo>
                  <a:lnTo>
                    <a:pt x="130" y="497"/>
                  </a:lnTo>
                  <a:lnTo>
                    <a:pt x="91" y="484"/>
                  </a:lnTo>
                  <a:lnTo>
                    <a:pt x="61" y="465"/>
                  </a:lnTo>
                  <a:lnTo>
                    <a:pt x="34" y="440"/>
                  </a:lnTo>
                  <a:lnTo>
                    <a:pt x="16" y="406"/>
                  </a:lnTo>
                  <a:lnTo>
                    <a:pt x="4" y="368"/>
                  </a:lnTo>
                  <a:lnTo>
                    <a:pt x="0" y="324"/>
                  </a:lnTo>
                  <a:lnTo>
                    <a:pt x="2" y="303"/>
                  </a:lnTo>
                  <a:lnTo>
                    <a:pt x="4" y="276"/>
                  </a:lnTo>
                  <a:lnTo>
                    <a:pt x="7" y="249"/>
                  </a:lnTo>
                  <a:lnTo>
                    <a:pt x="22" y="192"/>
                  </a:lnTo>
                  <a:lnTo>
                    <a:pt x="41" y="143"/>
                  </a:lnTo>
                  <a:lnTo>
                    <a:pt x="64" y="100"/>
                  </a:lnTo>
                  <a:lnTo>
                    <a:pt x="94" y="64"/>
                  </a:lnTo>
                  <a:lnTo>
                    <a:pt x="128" y="36"/>
                  </a:lnTo>
                  <a:lnTo>
                    <a:pt x="167" y="16"/>
                  </a:lnTo>
                  <a:lnTo>
                    <a:pt x="210" y="4"/>
                  </a:lnTo>
                  <a:lnTo>
                    <a:pt x="256"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3" name="Freeform 12">
              <a:extLst>
                <a:ext uri="{FF2B5EF4-FFF2-40B4-BE49-F238E27FC236}">
                  <a16:creationId xmlns:a16="http://schemas.microsoft.com/office/drawing/2014/main" id="{F2289114-D192-4344-983C-EFDD137FC90B}"/>
                </a:ext>
              </a:extLst>
            </p:cNvPr>
            <p:cNvSpPr>
              <a:spLocks/>
            </p:cNvSpPr>
            <p:nvPr/>
          </p:nvSpPr>
          <p:spPr bwMode="auto">
            <a:xfrm>
              <a:off x="4889" y="3239"/>
              <a:ext cx="44" cy="44"/>
            </a:xfrm>
            <a:custGeom>
              <a:avLst/>
              <a:gdLst>
                <a:gd name="T0" fmla="*/ 17 w 88"/>
                <a:gd name="T1" fmla="*/ 0 h 89"/>
                <a:gd name="T2" fmla="*/ 88 w 88"/>
                <a:gd name="T3" fmla="*/ 0 h 89"/>
                <a:gd name="T4" fmla="*/ 71 w 88"/>
                <a:gd name="T5" fmla="*/ 89 h 89"/>
                <a:gd name="T6" fmla="*/ 0 w 88"/>
                <a:gd name="T7" fmla="*/ 89 h 89"/>
                <a:gd name="T8" fmla="*/ 17 w 88"/>
                <a:gd name="T9" fmla="*/ 0 h 89"/>
              </a:gdLst>
              <a:ahLst/>
              <a:cxnLst>
                <a:cxn ang="0">
                  <a:pos x="T0" y="T1"/>
                </a:cxn>
                <a:cxn ang="0">
                  <a:pos x="T2" y="T3"/>
                </a:cxn>
                <a:cxn ang="0">
                  <a:pos x="T4" y="T5"/>
                </a:cxn>
                <a:cxn ang="0">
                  <a:pos x="T6" y="T7"/>
                </a:cxn>
                <a:cxn ang="0">
                  <a:pos x="T8" y="T9"/>
                </a:cxn>
              </a:cxnLst>
              <a:rect l="0" t="0" r="r" b="b"/>
              <a:pathLst>
                <a:path w="88" h="89">
                  <a:moveTo>
                    <a:pt x="17" y="0"/>
                  </a:moveTo>
                  <a:lnTo>
                    <a:pt x="88" y="0"/>
                  </a:lnTo>
                  <a:lnTo>
                    <a:pt x="71" y="89"/>
                  </a:lnTo>
                  <a:lnTo>
                    <a:pt x="0" y="89"/>
                  </a:lnTo>
                  <a:lnTo>
                    <a:pt x="17"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4" name="Freeform 13">
              <a:extLst>
                <a:ext uri="{FF2B5EF4-FFF2-40B4-BE49-F238E27FC236}">
                  <a16:creationId xmlns:a16="http://schemas.microsoft.com/office/drawing/2014/main" id="{7DED545B-31D3-437C-A5DF-4FE707B86371}"/>
                </a:ext>
              </a:extLst>
            </p:cNvPr>
            <p:cNvSpPr>
              <a:spLocks/>
            </p:cNvSpPr>
            <p:nvPr/>
          </p:nvSpPr>
          <p:spPr bwMode="auto">
            <a:xfrm>
              <a:off x="4544"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5" name="Freeform 14">
              <a:extLst>
                <a:ext uri="{FF2B5EF4-FFF2-40B4-BE49-F238E27FC236}">
                  <a16:creationId xmlns:a16="http://schemas.microsoft.com/office/drawing/2014/main" id="{951320BC-6DA6-4C6D-8DF6-FDBB92CA3E54}"/>
                </a:ext>
              </a:extLst>
            </p:cNvPr>
            <p:cNvSpPr>
              <a:spLocks/>
            </p:cNvSpPr>
            <p:nvPr/>
          </p:nvSpPr>
          <p:spPr bwMode="auto">
            <a:xfrm>
              <a:off x="4449"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6" name="Freeform 15">
              <a:extLst>
                <a:ext uri="{FF2B5EF4-FFF2-40B4-BE49-F238E27FC236}">
                  <a16:creationId xmlns:a16="http://schemas.microsoft.com/office/drawing/2014/main" id="{B66AC3EB-8E06-4AB8-944C-3509B200C721}"/>
                </a:ext>
              </a:extLst>
            </p:cNvPr>
            <p:cNvSpPr>
              <a:spLocks/>
            </p:cNvSpPr>
            <p:nvPr/>
          </p:nvSpPr>
          <p:spPr bwMode="auto">
            <a:xfrm>
              <a:off x="3172" y="3239"/>
              <a:ext cx="941" cy="356"/>
            </a:xfrm>
            <a:custGeom>
              <a:avLst/>
              <a:gdLst>
                <a:gd name="T0" fmla="*/ 144 w 1883"/>
                <a:gd name="T1" fmla="*/ 0 h 713"/>
                <a:gd name="T2" fmla="*/ 1501 w 1883"/>
                <a:gd name="T3" fmla="*/ 0 h 713"/>
                <a:gd name="T4" fmla="*/ 1444 w 1883"/>
                <a:gd name="T5" fmla="*/ 277 h 713"/>
                <a:gd name="T6" fmla="*/ 1604 w 1883"/>
                <a:gd name="T7" fmla="*/ 277 h 713"/>
                <a:gd name="T8" fmla="*/ 1661 w 1883"/>
                <a:gd name="T9" fmla="*/ 0 h 713"/>
                <a:gd name="T10" fmla="*/ 1883 w 1883"/>
                <a:gd name="T11" fmla="*/ 0 h 713"/>
                <a:gd name="T12" fmla="*/ 1741 w 1883"/>
                <a:gd name="T13" fmla="*/ 713 h 713"/>
                <a:gd name="T14" fmla="*/ 1519 w 1883"/>
                <a:gd name="T15" fmla="*/ 713 h 713"/>
                <a:gd name="T16" fmla="*/ 1572 w 1883"/>
                <a:gd name="T17" fmla="*/ 437 h 713"/>
                <a:gd name="T18" fmla="*/ 1412 w 1883"/>
                <a:gd name="T19" fmla="*/ 437 h 713"/>
                <a:gd name="T20" fmla="*/ 1359 w 1883"/>
                <a:gd name="T21" fmla="*/ 713 h 713"/>
                <a:gd name="T22" fmla="*/ 1136 w 1883"/>
                <a:gd name="T23" fmla="*/ 713 h 713"/>
                <a:gd name="T24" fmla="*/ 1244 w 1883"/>
                <a:gd name="T25" fmla="*/ 178 h 713"/>
                <a:gd name="T26" fmla="*/ 1057 w 1883"/>
                <a:gd name="T27" fmla="*/ 178 h 713"/>
                <a:gd name="T28" fmla="*/ 949 w 1883"/>
                <a:gd name="T29" fmla="*/ 713 h 713"/>
                <a:gd name="T30" fmla="*/ 727 w 1883"/>
                <a:gd name="T31" fmla="*/ 713 h 713"/>
                <a:gd name="T32" fmla="*/ 836 w 1883"/>
                <a:gd name="T33" fmla="*/ 178 h 713"/>
                <a:gd name="T34" fmla="*/ 328 w 1883"/>
                <a:gd name="T35" fmla="*/ 178 h 713"/>
                <a:gd name="T36" fmla="*/ 309 w 1883"/>
                <a:gd name="T37" fmla="*/ 277 h 713"/>
                <a:gd name="T38" fmla="*/ 628 w 1883"/>
                <a:gd name="T39" fmla="*/ 277 h 713"/>
                <a:gd name="T40" fmla="*/ 596 w 1883"/>
                <a:gd name="T41" fmla="*/ 437 h 713"/>
                <a:gd name="T42" fmla="*/ 277 w 1883"/>
                <a:gd name="T43" fmla="*/ 437 h 713"/>
                <a:gd name="T44" fmla="*/ 257 w 1883"/>
                <a:gd name="T45" fmla="*/ 535 h 713"/>
                <a:gd name="T46" fmla="*/ 577 w 1883"/>
                <a:gd name="T47" fmla="*/ 535 h 713"/>
                <a:gd name="T48" fmla="*/ 541 w 1883"/>
                <a:gd name="T49" fmla="*/ 713 h 713"/>
                <a:gd name="T50" fmla="*/ 0 w 1883"/>
                <a:gd name="T51" fmla="*/ 713 h 713"/>
                <a:gd name="T52" fmla="*/ 144 w 1883"/>
                <a:gd name="T53"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83" h="713">
                  <a:moveTo>
                    <a:pt x="144" y="0"/>
                  </a:moveTo>
                  <a:lnTo>
                    <a:pt x="1501" y="0"/>
                  </a:lnTo>
                  <a:lnTo>
                    <a:pt x="1444" y="277"/>
                  </a:lnTo>
                  <a:lnTo>
                    <a:pt x="1604" y="277"/>
                  </a:lnTo>
                  <a:lnTo>
                    <a:pt x="1661" y="0"/>
                  </a:lnTo>
                  <a:lnTo>
                    <a:pt x="1883" y="0"/>
                  </a:lnTo>
                  <a:lnTo>
                    <a:pt x="1741" y="713"/>
                  </a:lnTo>
                  <a:lnTo>
                    <a:pt x="1519" y="713"/>
                  </a:lnTo>
                  <a:lnTo>
                    <a:pt x="1572" y="437"/>
                  </a:lnTo>
                  <a:lnTo>
                    <a:pt x="1412" y="437"/>
                  </a:lnTo>
                  <a:lnTo>
                    <a:pt x="1359" y="713"/>
                  </a:lnTo>
                  <a:lnTo>
                    <a:pt x="1136" y="713"/>
                  </a:lnTo>
                  <a:lnTo>
                    <a:pt x="1244" y="178"/>
                  </a:lnTo>
                  <a:lnTo>
                    <a:pt x="1057" y="178"/>
                  </a:lnTo>
                  <a:lnTo>
                    <a:pt x="949" y="713"/>
                  </a:lnTo>
                  <a:lnTo>
                    <a:pt x="727" y="713"/>
                  </a:lnTo>
                  <a:lnTo>
                    <a:pt x="836" y="178"/>
                  </a:lnTo>
                  <a:lnTo>
                    <a:pt x="328" y="178"/>
                  </a:lnTo>
                  <a:lnTo>
                    <a:pt x="309" y="277"/>
                  </a:lnTo>
                  <a:lnTo>
                    <a:pt x="628" y="277"/>
                  </a:lnTo>
                  <a:lnTo>
                    <a:pt x="596" y="437"/>
                  </a:lnTo>
                  <a:lnTo>
                    <a:pt x="277" y="437"/>
                  </a:lnTo>
                  <a:lnTo>
                    <a:pt x="257" y="535"/>
                  </a:lnTo>
                  <a:lnTo>
                    <a:pt x="577" y="535"/>
                  </a:lnTo>
                  <a:lnTo>
                    <a:pt x="541" y="713"/>
                  </a:lnTo>
                  <a:lnTo>
                    <a:pt x="0" y="713"/>
                  </a:lnTo>
                  <a:lnTo>
                    <a:pt x="144"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grpSp>
      <p:pic>
        <p:nvPicPr>
          <p:cNvPr id="20" name="Picture 4" descr="TOBB ETÜ">
            <a:extLst>
              <a:ext uri="{FF2B5EF4-FFF2-40B4-BE49-F238E27FC236}">
                <a16:creationId xmlns:a16="http://schemas.microsoft.com/office/drawing/2014/main" id="{A55B448E-4633-4E1D-8104-9A89FA779F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5402" y="5451946"/>
            <a:ext cx="2458198" cy="6555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05843919-8F94-4569-99A9-0DC97889973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1726" y="5194963"/>
            <a:ext cx="2112674" cy="1056337"/>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FBC75051-3FBF-4339-A5BC-CF9A4729FDE7}"/>
              </a:ext>
            </a:extLst>
          </p:cNvPr>
          <p:cNvSpPr txBox="1"/>
          <p:nvPr/>
        </p:nvSpPr>
        <p:spPr>
          <a:xfrm>
            <a:off x="0" y="3013502"/>
            <a:ext cx="9144000" cy="461665"/>
          </a:xfrm>
          <a:prstGeom prst="rect">
            <a:avLst/>
          </a:prstGeom>
          <a:noFill/>
        </p:spPr>
        <p:txBody>
          <a:bodyPr wrap="square" rtlCol="0">
            <a:spAutoFit/>
          </a:bodyPr>
          <a:lstStyle/>
          <a:p>
            <a:pPr algn="ctr"/>
            <a:r>
              <a:rPr lang="en-US" sz="2400" b="1" i="1" dirty="0">
                <a:latin typeface="Cambria" panose="02040503050406030204" pitchFamily="18" charset="0"/>
              </a:rPr>
              <a:t>Hasan Hassan</a:t>
            </a:r>
          </a:p>
        </p:txBody>
      </p:sp>
    </p:spTree>
    <p:extLst>
      <p:ext uri="{BB962C8B-B14F-4D97-AF65-F5344CB8AC3E}">
        <p14:creationId xmlns:p14="http://schemas.microsoft.com/office/powerpoint/2010/main" val="3149481502"/>
      </p:ext>
    </p:extLst>
  </p:cSld>
  <p:clrMapOvr>
    <a:masterClrMapping/>
  </p:clrMapOvr>
  <mc:AlternateContent xmlns:mc="http://schemas.openxmlformats.org/markup-compatibility/2006" xmlns:p14="http://schemas.microsoft.com/office/powerpoint/2010/main">
    <mc:Choice Requires="p14">
      <p:transition spd="slow" p14:dur="2000" advTm="7970"/>
    </mc:Choice>
    <mc:Fallback xmlns="">
      <p:transition spd="slow" advTm="797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CAF5062D-F170-4186-B374-EC057B40DED6}"/>
              </a:ext>
            </a:extLst>
          </p:cNvPr>
          <p:cNvSpPr/>
          <p:nvPr/>
        </p:nvSpPr>
        <p:spPr>
          <a:xfrm>
            <a:off x="0" y="3822423"/>
            <a:ext cx="1171547" cy="58477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solidFill>
              </a:rPr>
              <a:t>High-Level </a:t>
            </a:r>
            <a:br>
              <a:rPr lang="en-US" sz="1500" b="1" dirty="0">
                <a:solidFill>
                  <a:schemeClr val="tx1"/>
                </a:solidFill>
              </a:rPr>
            </a:br>
            <a:r>
              <a:rPr lang="en-US" sz="1500" b="1" dirty="0">
                <a:solidFill>
                  <a:schemeClr val="tx1"/>
                </a:solidFill>
              </a:rPr>
              <a:t>Operation</a:t>
            </a:r>
            <a:endParaRPr lang="en-CH" sz="1500" b="1" dirty="0">
              <a:solidFill>
                <a:schemeClr val="tx1"/>
              </a:solidFill>
            </a:endParaRPr>
          </a:p>
        </p:txBody>
      </p:sp>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Summary</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163678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49420C59-A025-4FA0-A25C-A3DE6744E339}"/>
              </a:ext>
            </a:extLst>
          </p:cNvPr>
          <p:cNvSpPr txBox="1"/>
          <p:nvPr/>
        </p:nvSpPr>
        <p:spPr>
          <a:xfrm>
            <a:off x="0" y="2418444"/>
            <a:ext cx="9144000" cy="461665"/>
          </a:xfrm>
          <a:prstGeom prst="rect">
            <a:avLst/>
          </a:prstGeom>
          <a:solidFill>
            <a:schemeClr val="accent4">
              <a:lumMod val="20000"/>
              <a:lumOff val="80000"/>
            </a:schemeClr>
          </a:solidFill>
        </p:spPr>
        <p:txBody>
          <a:bodyPr wrap="square" rtlCol="0">
            <a:spAutoFit/>
          </a:bodyPr>
          <a:lstStyle/>
          <a:p>
            <a:pPr algn="ctr"/>
            <a:r>
              <a:rPr lang="en-US" sz="2400" dirty="0">
                <a:latin typeface="+mj-lt"/>
                <a:ea typeface="Tahoma" panose="020B0604030504040204" pitchFamily="34" charset="0"/>
                <a:cs typeface="Tahoma" panose="020B0604030504040204" pitchFamily="34" charset="0"/>
              </a:rPr>
              <a:t>Is TRR fully secure? How can we validate its security guarantees?</a:t>
            </a: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990275"/>
            <a:ext cx="7963046" cy="769441"/>
          </a:xfrm>
          <a:prstGeom prst="rect">
            <a:avLst/>
          </a:prstGeom>
          <a:solidFill>
            <a:schemeClr val="accent1">
              <a:lumMod val="20000"/>
              <a:lumOff val="80000"/>
            </a:schemeClr>
          </a:solidFill>
        </p:spPr>
        <p:txBody>
          <a:bodyPr wrap="square" rtlCol="0">
            <a:spAutoFit/>
          </a:bodyPr>
          <a:lstStyle/>
          <a:p>
            <a:pPr algn="ctr"/>
            <a:r>
              <a:rPr lang="en-US" sz="2200" dirty="0">
                <a:latin typeface="+mj-lt"/>
                <a:ea typeface="Tahoma" panose="020B0604030504040204" pitchFamily="34" charset="0"/>
                <a:cs typeface="Tahoma" panose="020B0604030504040204" pitchFamily="34" charset="0"/>
              </a:rPr>
              <a:t>A new methodology that leverages </a:t>
            </a:r>
            <a:r>
              <a:rPr lang="en-US" sz="2200" i="1" dirty="0">
                <a:latin typeface="+mj-lt"/>
                <a:ea typeface="Tahoma" panose="020B0604030504040204" pitchFamily="34" charset="0"/>
                <a:cs typeface="Tahoma" panose="020B0604030504040204" pitchFamily="34" charset="0"/>
              </a:rPr>
              <a:t>data</a:t>
            </a:r>
            <a:r>
              <a:rPr lang="en-US" sz="2200" dirty="0">
                <a:latin typeface="+mj-lt"/>
                <a:ea typeface="Tahoma" panose="020B0604030504040204" pitchFamily="34" charset="0"/>
                <a:cs typeface="Tahoma" panose="020B0604030504040204" pitchFamily="34" charset="0"/>
              </a:rPr>
              <a:t> </a:t>
            </a:r>
            <a:r>
              <a:rPr lang="en-US" sz="2200" i="1" dirty="0">
                <a:latin typeface="+mj-lt"/>
                <a:ea typeface="Tahoma" panose="020B0604030504040204" pitchFamily="34" charset="0"/>
                <a:cs typeface="Tahoma" panose="020B0604030504040204" pitchFamily="34" charset="0"/>
              </a:rPr>
              <a:t>retention failures</a:t>
            </a:r>
            <a:r>
              <a:rPr lang="en-US" sz="2200" dirty="0">
                <a:latin typeface="+mj-lt"/>
                <a:ea typeface="Tahoma" panose="020B0604030504040204" pitchFamily="34" charset="0"/>
                <a:cs typeface="Tahoma" panose="020B0604030504040204" pitchFamily="34" charset="0"/>
              </a:rPr>
              <a:t> to </a:t>
            </a:r>
            <a:br>
              <a:rPr lang="en-US" sz="2200" dirty="0">
                <a:latin typeface="+mj-lt"/>
                <a:ea typeface="Tahoma" panose="020B0604030504040204" pitchFamily="34" charset="0"/>
                <a:cs typeface="Tahoma" panose="020B0604030504040204" pitchFamily="34" charset="0"/>
              </a:rPr>
            </a:br>
            <a:r>
              <a:rPr lang="en-US" sz="2200" dirty="0">
                <a:latin typeface="+mj-lt"/>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993337"/>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rgbClr val="0066FF"/>
                </a:solidFill>
              </a:rPr>
              <a:t>U-TRR</a:t>
            </a:r>
            <a:endParaRPr lang="en-CH" sz="2100" b="1" dirty="0">
              <a:solidFill>
                <a:srgbClr val="0066FF"/>
              </a:solidFill>
            </a:endParaRPr>
          </a:p>
        </p:txBody>
      </p:sp>
      <p:sp>
        <p:nvSpPr>
          <p:cNvPr id="21" name="TextBox 20">
            <a:extLst>
              <a:ext uri="{FF2B5EF4-FFF2-40B4-BE49-F238E27FC236}">
                <a16:creationId xmlns:a16="http://schemas.microsoft.com/office/drawing/2014/main" id="{64F7F8DE-4F71-49C8-BECE-6F280820E8E8}"/>
              </a:ext>
            </a:extLst>
          </p:cNvPr>
          <p:cNvSpPr txBox="1"/>
          <p:nvPr/>
        </p:nvSpPr>
        <p:spPr>
          <a:xfrm>
            <a:off x="1181100" y="3822423"/>
            <a:ext cx="7962900" cy="584775"/>
          </a:xfrm>
          <a:prstGeom prst="rect">
            <a:avLst/>
          </a:prstGeom>
          <a:solidFill>
            <a:schemeClr val="accent1">
              <a:lumMod val="20000"/>
              <a:lumOff val="80000"/>
            </a:schemeClr>
          </a:solidFill>
        </p:spPr>
        <p:txBody>
          <a:bodyPr wrap="square" rtlCol="0">
            <a:spAutoFit/>
          </a:bodyPr>
          <a:lstStyle/>
          <a:p>
            <a:pPr marL="257175" indent="-257175">
              <a:buFont typeface="+mj-lt"/>
              <a:buAutoNum type="arabicParenR"/>
            </a:pPr>
            <a:r>
              <a:rPr lang="en-US" sz="1600" dirty="0"/>
              <a:t>Profile the retention time of a row R</a:t>
            </a:r>
          </a:p>
          <a:p>
            <a:pPr marL="257175" indent="-257175">
              <a:buFont typeface="+mj-lt"/>
              <a:buAutoNum type="arabicParenR"/>
            </a:pPr>
            <a:r>
              <a:rPr lang="en-US" sz="1600" dirty="0"/>
              <a:t>Find when TRR refreshes R to understand the underlying TRR mechanism</a:t>
            </a:r>
            <a:endParaRPr lang="en-CH" sz="1600" dirty="0"/>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989185"/>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4584887"/>
            <a:ext cx="1446185" cy="523220"/>
          </a:xfrm>
          <a:prstGeom prst="rect">
            <a:avLst/>
          </a:prstGeom>
          <a:noFill/>
        </p:spPr>
        <p:txBody>
          <a:bodyPr wrap="square" rtlCol="0">
            <a:spAutoFit/>
          </a:bodyPr>
          <a:lstStyle/>
          <a:p>
            <a:pPr algn="ctr"/>
            <a:r>
              <a:rPr lang="en-US" sz="1400" b="1" dirty="0">
                <a:solidFill>
                  <a:schemeClr val="accent2">
                    <a:lumMod val="50000"/>
                  </a:schemeClr>
                </a:solidFill>
              </a:rPr>
              <a:t>15x Vendor A</a:t>
            </a:r>
            <a:br>
              <a:rPr lang="en-US" sz="1400" b="1" dirty="0">
                <a:solidFill>
                  <a:schemeClr val="accent2">
                    <a:lumMod val="50000"/>
                  </a:schemeClr>
                </a:solidFill>
              </a:rPr>
            </a:br>
            <a:r>
              <a:rPr lang="en-US" sz="1400" b="1" dirty="0">
                <a:solidFill>
                  <a:schemeClr val="accent2">
                    <a:lumMod val="50000"/>
                  </a:schemeClr>
                </a:solidFill>
              </a:rPr>
              <a:t>DDR4 modules</a:t>
            </a:r>
            <a:endParaRPr lang="en-CH" sz="1400" b="1" dirty="0">
              <a:solidFill>
                <a:schemeClr val="accent2">
                  <a:lumMod val="50000"/>
                </a:schemeClr>
              </a:solidFill>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860079"/>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5488730"/>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rgbClr val="0066FF"/>
                </a:solidFill>
              </a:rPr>
              <a:t>U-TRR</a:t>
            </a:r>
            <a:endParaRPr lang="en-CH" sz="2100" b="1" dirty="0">
              <a:solidFill>
                <a:srgbClr val="0066FF"/>
              </a:solidFill>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4688629"/>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5296856"/>
            <a:ext cx="1746086" cy="784830"/>
          </a:xfrm>
          <a:prstGeom prst="rect">
            <a:avLst/>
          </a:prstGeom>
          <a:noFill/>
        </p:spPr>
        <p:txBody>
          <a:bodyPr wrap="square" rtlCol="0">
            <a:spAutoFit/>
          </a:bodyPr>
          <a:lstStyle/>
          <a:p>
            <a:pPr algn="ctr"/>
            <a:r>
              <a:rPr lang="en-US" sz="1500" b="1" dirty="0"/>
              <a:t>New RowHammer access patterns</a:t>
            </a:r>
            <a:endParaRPr lang="en-CH" sz="1500" b="1" dirty="0"/>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4589822"/>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5063027"/>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5536232"/>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5057775"/>
            <a:ext cx="1495425" cy="523220"/>
          </a:xfrm>
          <a:prstGeom prst="rect">
            <a:avLst/>
          </a:prstGeom>
          <a:noFill/>
        </p:spPr>
        <p:txBody>
          <a:bodyPr wrap="square" rtlCol="0">
            <a:spAutoFit/>
          </a:bodyPr>
          <a:lstStyle/>
          <a:p>
            <a:pPr algn="ctr"/>
            <a:r>
              <a:rPr lang="en-US" sz="1400" b="1" dirty="0">
                <a:solidFill>
                  <a:schemeClr val="accent1">
                    <a:lumMod val="50000"/>
                  </a:schemeClr>
                </a:solidFill>
              </a:rPr>
              <a:t>15x Vendor B</a:t>
            </a:r>
            <a:br>
              <a:rPr lang="en-US" sz="1400" b="1" dirty="0">
                <a:solidFill>
                  <a:schemeClr val="accent1">
                    <a:lumMod val="50000"/>
                  </a:schemeClr>
                </a:solidFill>
              </a:rPr>
            </a:br>
            <a:r>
              <a:rPr lang="en-US" sz="1400" b="1" dirty="0">
                <a:solidFill>
                  <a:schemeClr val="accent1">
                    <a:lumMod val="50000"/>
                  </a:schemeClr>
                </a:solidFill>
              </a:rPr>
              <a:t>DDR4 modules</a:t>
            </a:r>
            <a:endParaRPr lang="en-CH" sz="1400" b="1" dirty="0">
              <a:solidFill>
                <a:schemeClr val="accent1">
                  <a:lumMod val="50000"/>
                </a:schemeClr>
              </a:solidFill>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5537069"/>
            <a:ext cx="1412197" cy="523220"/>
          </a:xfrm>
          <a:prstGeom prst="rect">
            <a:avLst/>
          </a:prstGeom>
          <a:noFill/>
        </p:spPr>
        <p:txBody>
          <a:bodyPr wrap="square" rtlCol="0">
            <a:spAutoFit/>
          </a:bodyPr>
          <a:lstStyle/>
          <a:p>
            <a:pPr algn="ctr"/>
            <a:r>
              <a:rPr lang="en-US" sz="1400" b="1" dirty="0">
                <a:solidFill>
                  <a:schemeClr val="accent4">
                    <a:lumMod val="50000"/>
                  </a:schemeClr>
                </a:solidFill>
              </a:rPr>
              <a:t>15x Vendor C</a:t>
            </a:r>
            <a:br>
              <a:rPr lang="en-US" sz="1400" b="1" dirty="0">
                <a:solidFill>
                  <a:schemeClr val="accent4">
                    <a:lumMod val="50000"/>
                  </a:schemeClr>
                </a:solidFill>
              </a:rPr>
            </a:br>
            <a:r>
              <a:rPr lang="en-US" sz="1400" b="1" dirty="0">
                <a:solidFill>
                  <a:schemeClr val="accent4">
                    <a:lumMod val="50000"/>
                  </a:schemeClr>
                </a:solidFill>
              </a:rPr>
              <a:t>DDR4 modules</a:t>
            </a:r>
            <a:endParaRPr lang="en-CH" sz="1400" b="1" dirty="0">
              <a:solidFill>
                <a:schemeClr val="accent4">
                  <a:lumMod val="50000"/>
                </a:schemeClr>
              </a:solidFill>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4832196"/>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5202979"/>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5346808"/>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4574329"/>
            <a:ext cx="3810000" cy="307777"/>
          </a:xfrm>
          <a:prstGeom prst="rect">
            <a:avLst/>
          </a:prstGeom>
          <a:solidFill>
            <a:schemeClr val="bg1">
              <a:lumMod val="95000"/>
            </a:schemeClr>
          </a:solidFill>
          <a:ln w="28575">
            <a:noFill/>
          </a:ln>
        </p:spPr>
        <p:txBody>
          <a:bodyPr wrap="square" rtlCol="0">
            <a:spAutoFit/>
          </a:bodyPr>
          <a:lstStyle/>
          <a:p>
            <a:pPr algn="ctr"/>
            <a:r>
              <a:rPr lang="en-US" sz="1400" b="1" dirty="0">
                <a:solidFill>
                  <a:srgbClr val="C00000"/>
                </a:solidFill>
              </a:rPr>
              <a:t>All 45 </a:t>
            </a:r>
            <a:r>
              <a:rPr lang="en-US" sz="1400" dirty="0">
                <a:solidFill>
                  <a:srgbClr val="C00000"/>
                </a:solidFill>
              </a:rPr>
              <a:t>modules we test are </a:t>
            </a:r>
            <a:r>
              <a:rPr lang="en-US" sz="1400" b="1" dirty="0">
                <a:solidFill>
                  <a:srgbClr val="C00000"/>
                </a:solidFill>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5011627"/>
            <a:ext cx="3810000" cy="523220"/>
          </a:xfrm>
          <a:prstGeom prst="rect">
            <a:avLst/>
          </a:prstGeom>
          <a:solidFill>
            <a:schemeClr val="bg1">
              <a:lumMod val="95000"/>
            </a:schemeClr>
          </a:solidFill>
          <a:ln>
            <a:noFill/>
          </a:ln>
        </p:spPr>
        <p:txBody>
          <a:bodyPr wrap="square" rtlCol="0">
            <a:spAutoFit/>
          </a:bodyPr>
          <a:lstStyle/>
          <a:p>
            <a:pPr algn="ctr"/>
            <a:r>
              <a:rPr lang="en-US" sz="1400" b="1" dirty="0">
                <a:solidFill>
                  <a:srgbClr val="C00000"/>
                </a:solidFill>
              </a:rPr>
              <a:t>99.9% of rows </a:t>
            </a:r>
            <a:r>
              <a:rPr lang="en-US" sz="1400" dirty="0">
                <a:solidFill>
                  <a:srgbClr val="C00000"/>
                </a:solidFill>
              </a:rPr>
              <a:t>in a DRAM bank </a:t>
            </a:r>
            <a:br>
              <a:rPr lang="en-US" sz="1400" dirty="0">
                <a:solidFill>
                  <a:srgbClr val="C00000"/>
                </a:solidFill>
              </a:rPr>
            </a:br>
            <a:r>
              <a:rPr lang="en-US" sz="1400" dirty="0">
                <a:solidFill>
                  <a:srgbClr val="C00000"/>
                </a:solidFill>
              </a:rPr>
              <a:t>experience </a:t>
            </a:r>
            <a:r>
              <a:rPr lang="en-US" sz="1400" b="1" dirty="0">
                <a:solidFill>
                  <a:srgbClr val="C00000"/>
                </a:solidFill>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5664369"/>
            <a:ext cx="3810000" cy="523220"/>
          </a:xfrm>
          <a:prstGeom prst="rect">
            <a:avLst/>
          </a:prstGeom>
          <a:solidFill>
            <a:schemeClr val="bg1">
              <a:lumMod val="95000"/>
            </a:schemeClr>
          </a:solidFill>
        </p:spPr>
        <p:txBody>
          <a:bodyPr wrap="square" rtlCol="0">
            <a:spAutoFit/>
          </a:bodyPr>
          <a:lstStyle/>
          <a:p>
            <a:pPr algn="ctr"/>
            <a:r>
              <a:rPr lang="en-US" sz="1400" dirty="0">
                <a:solidFill>
                  <a:srgbClr val="C00000"/>
                </a:solidFill>
              </a:rPr>
              <a:t>Up to </a:t>
            </a:r>
            <a:r>
              <a:rPr lang="en-US" sz="1400" b="1" dirty="0">
                <a:solidFill>
                  <a:srgbClr val="C00000"/>
                </a:solidFill>
              </a:rPr>
              <a:t>7</a:t>
            </a:r>
            <a:r>
              <a:rPr lang="en-US" sz="1400" dirty="0">
                <a:solidFill>
                  <a:srgbClr val="C00000"/>
                </a:solidFill>
              </a:rPr>
              <a:t> RowHammer </a:t>
            </a:r>
            <a:r>
              <a:rPr lang="en-US" sz="1400" b="1" dirty="0">
                <a:solidFill>
                  <a:srgbClr val="C00000"/>
                </a:solidFill>
              </a:rPr>
              <a:t>bit flips </a:t>
            </a:r>
            <a:r>
              <a:rPr lang="en-US" sz="1400" dirty="0">
                <a:solidFill>
                  <a:srgbClr val="C00000"/>
                </a:solidFill>
              </a:rPr>
              <a:t>in </a:t>
            </a:r>
            <a:br>
              <a:rPr lang="en-US" sz="1400" dirty="0">
                <a:solidFill>
                  <a:srgbClr val="C00000"/>
                </a:solidFill>
              </a:rPr>
            </a:br>
            <a:r>
              <a:rPr lang="en-US" sz="1400" dirty="0">
                <a:solidFill>
                  <a:srgbClr val="C00000"/>
                </a:solidFill>
              </a:rPr>
              <a:t>an 8-byte </a:t>
            </a:r>
            <a:r>
              <a:rPr lang="en-US" sz="1400" dirty="0" err="1">
                <a:solidFill>
                  <a:srgbClr val="C00000"/>
                </a:solidFill>
              </a:rPr>
              <a:t>dataword</a:t>
            </a:r>
            <a:r>
              <a:rPr lang="en-US" sz="1400" dirty="0">
                <a:solidFill>
                  <a:srgbClr val="C00000"/>
                </a:solidFill>
              </a:rPr>
              <a:t>, </a:t>
            </a:r>
            <a:r>
              <a:rPr lang="en-US" sz="1400" b="1" dirty="0">
                <a:solidFill>
                  <a:srgbClr val="C00000"/>
                </a:solidFill>
              </a:rPr>
              <a:t>making ECC ineffective</a:t>
            </a:r>
          </a:p>
        </p:txBody>
      </p:sp>
      <p:cxnSp>
        <p:nvCxnSpPr>
          <p:cNvPr id="31" name="Straight Connector 30">
            <a:extLst>
              <a:ext uri="{FF2B5EF4-FFF2-40B4-BE49-F238E27FC236}">
                <a16:creationId xmlns:a16="http://schemas.microsoft.com/office/drawing/2014/main" id="{46CB000D-6D40-4183-9527-909DC7D036E5}"/>
              </a:ext>
            </a:extLst>
          </p:cNvPr>
          <p:cNvCxnSpPr>
            <a:cxnSpLocks/>
          </p:cNvCxnSpPr>
          <p:nvPr/>
        </p:nvCxnSpPr>
        <p:spPr>
          <a:xfrm flipV="1">
            <a:off x="1165225" y="3822423"/>
            <a:ext cx="0" cy="5847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Arrow: Right 3">
            <a:extLst>
              <a:ext uri="{FF2B5EF4-FFF2-40B4-BE49-F238E27FC236}">
                <a16:creationId xmlns:a16="http://schemas.microsoft.com/office/drawing/2014/main" id="{7BB46621-5BC8-4F3B-9941-AB1B83336B1B}"/>
              </a:ext>
            </a:extLst>
          </p:cNvPr>
          <p:cNvSpPr/>
          <p:nvPr/>
        </p:nvSpPr>
        <p:spPr>
          <a:xfrm>
            <a:off x="3122108" y="5031529"/>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5031529"/>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1011866"/>
            <a:ext cx="9144000" cy="46258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ea typeface="Tahoma" panose="020B0604030504040204" pitchFamily="34" charset="0"/>
                <a:cs typeface="Tahoma" panose="020B0604030504040204" pitchFamily="34" charset="0"/>
              </a:rPr>
              <a:t>DRAM </a:t>
            </a:r>
            <a:r>
              <a:rPr lang="en-US" sz="1800" b="1" dirty="0">
                <a:latin typeface="+mj-lt"/>
                <a:ea typeface="Tahoma" panose="020B0604030504040204" pitchFamily="34" charset="0"/>
                <a:cs typeface="Tahoma" panose="020B0604030504040204" pitchFamily="34" charset="0"/>
              </a:rPr>
              <a:t>RowHammer</a:t>
            </a:r>
            <a:r>
              <a:rPr lang="en-US" sz="1800" dirty="0">
                <a:latin typeface="+mj-lt"/>
                <a:ea typeface="Tahoma" panose="020B0604030504040204" pitchFamily="34" charset="0"/>
                <a:cs typeface="Tahoma" panose="020B0604030504040204" pitchFamily="34" charset="0"/>
              </a:rPr>
              <a:t> vulnerability leads to critical reliability and security issues</a:t>
            </a:r>
            <a:endParaRPr lang="en-US" sz="1800" b="1" dirty="0">
              <a:latin typeface="+mj-lt"/>
              <a:ea typeface="Tahoma" panose="020B0604030504040204" pitchFamily="34" charset="0"/>
              <a:cs typeface="Tahoma" panose="020B0604030504040204" pitchFamily="34" charset="0"/>
            </a:endParaRPr>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1600199" y="6269666"/>
            <a:ext cx="5867401"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tx1">
                    <a:lumMod val="65000"/>
                    <a:lumOff val="35000"/>
                  </a:schemeClr>
                </a:solidFill>
              </a:rPr>
              <a:t>U-TRR can enable </a:t>
            </a:r>
            <a:r>
              <a:rPr lang="en-US" sz="1800" b="1" dirty="0">
                <a:solidFill>
                  <a:srgbClr val="009900"/>
                </a:solidFill>
              </a:rPr>
              <a:t>more secure </a:t>
            </a:r>
            <a:r>
              <a:rPr lang="en-US" sz="1800" dirty="0">
                <a:solidFill>
                  <a:schemeClr val="tx1">
                    <a:lumMod val="65000"/>
                    <a:lumOff val="35000"/>
                  </a:schemeClr>
                </a:solidFill>
              </a:rPr>
              <a:t>RowHammer solutions</a:t>
            </a:r>
            <a:endParaRPr lang="en-US" sz="11500" dirty="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869776108"/>
      </p:ext>
    </p:extLst>
  </p:cSld>
  <p:clrMapOvr>
    <a:masterClrMapping/>
  </p:clrMapOvr>
  <mc:AlternateContent xmlns:mc="http://schemas.openxmlformats.org/markup-compatibility/2006" xmlns:p14="http://schemas.microsoft.com/office/powerpoint/2010/main">
    <mc:Choice Requires="p14">
      <p:transition spd="slow" p14:dur="2000" advTm="113460"/>
    </mc:Choice>
    <mc:Fallback xmlns="">
      <p:transition spd="slow" advTm="11346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bg/>
                                          </p:spTgt>
                                        </p:tgtEl>
                                        <p:attrNameLst>
                                          <p:attrName>style.visibility</p:attrName>
                                        </p:attrNameLst>
                                      </p:cBhvr>
                                      <p:to>
                                        <p:strVal val="visible"/>
                                      </p:to>
                                    </p:set>
                                    <p:animEffect transition="in" filter="fade">
                                      <p:cBhvr>
                                        <p:cTn id="7" dur="500"/>
                                        <p:tgtEl>
                                          <p:spTgt spid="3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xEl>
                                              <p:pRg st="0" end="0"/>
                                            </p:txEl>
                                          </p:spTgt>
                                        </p:tgtEl>
                                        <p:attrNameLst>
                                          <p:attrName>style.visibility</p:attrName>
                                        </p:attrNameLst>
                                      </p:cBhvr>
                                      <p:to>
                                        <p:strVal val="visible"/>
                                      </p:to>
                                    </p:set>
                                    <p:animEffect transition="in" filter="fade">
                                      <p:cBhvr>
                                        <p:cTn id="10" dur="500"/>
                                        <p:tgtEl>
                                          <p:spTgt spid="36">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animEffect transition="in" filter="fade">
                                      <p:cBhvr>
                                        <p:cTn id="15" dur="500"/>
                                        <p:tgtEl>
                                          <p:spTgt spid="3">
                                            <p:bg/>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fade">
                                      <p:cBhvr>
                                        <p:cTn id="56" dur="500"/>
                                        <p:tgtEl>
                                          <p:spTgt spid="35"/>
                                        </p:tgtEl>
                                      </p:cBhvr>
                                    </p:animEffect>
                                  </p:childTnLst>
                                </p:cTn>
                              </p:par>
                              <p:par>
                                <p:cTn id="57" presetID="10" presetClass="entr" presetSubtype="0"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childTnLst>
                                </p:cTn>
                              </p:par>
                              <p:par>
                                <p:cTn id="60" presetID="10" presetClass="entr" presetSubtype="0" fill="hold" nodeType="with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fade">
                                      <p:cBhvr>
                                        <p:cTn id="62" dur="500"/>
                                        <p:tgtEl>
                                          <p:spTgt spid="47"/>
                                        </p:tgtEl>
                                      </p:cBhvr>
                                    </p:animEffect>
                                  </p:childTnLst>
                                </p:cTn>
                              </p:par>
                              <p:par>
                                <p:cTn id="63" presetID="10" presetClass="entr" presetSubtype="0" fill="hold"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fade">
                                      <p:cBhvr>
                                        <p:cTn id="65" dur="500"/>
                                        <p:tgtEl>
                                          <p:spTgt spid="4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500"/>
                                        <p:tgtEl>
                                          <p:spTgt spid="4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500"/>
                                        <p:tgtEl>
                                          <p:spTgt spid="50"/>
                                        </p:tgtEl>
                                      </p:cBhvr>
                                    </p:animEffect>
                                  </p:childTnLst>
                                </p:cTn>
                              </p:par>
                              <p:par>
                                <p:cTn id="72" presetID="10" presetClass="entr" presetSubtype="0" fill="hold"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fade">
                                      <p:cBhvr>
                                        <p:cTn id="74" dur="500"/>
                                        <p:tgtEl>
                                          <p:spTgt spid="52"/>
                                        </p:tgtEl>
                                      </p:cBhvr>
                                    </p:animEffect>
                                  </p:childTnLst>
                                </p:cTn>
                              </p:par>
                              <p:par>
                                <p:cTn id="75" presetID="10" presetClass="entr" presetSubtype="0" fill="hold" nodeType="with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fade">
                                      <p:cBhvr>
                                        <p:cTn id="77" dur="500"/>
                                        <p:tgtEl>
                                          <p:spTgt spid="53"/>
                                        </p:tgtEl>
                                      </p:cBhvr>
                                    </p:animEffect>
                                  </p:childTnLst>
                                </p:cTn>
                              </p:par>
                              <p:par>
                                <p:cTn id="78" presetID="10" presetClass="entr" presetSubtype="0" fill="hold" nodeType="with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500"/>
                                        <p:tgtEl>
                                          <p:spTgt spid="56"/>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fade">
                                      <p:cBhvr>
                                        <p:cTn id="85" dur="500"/>
                                        <p:tgtEl>
                                          <p:spTgt spid="4"/>
                                        </p:tgtEl>
                                      </p:cBhvr>
                                    </p:animEffect>
                                  </p:childTnLst>
                                </p:cTn>
                              </p:par>
                            </p:childTnLst>
                          </p:cTn>
                        </p:par>
                        <p:par>
                          <p:cTn id="86" fill="hold">
                            <p:stCondLst>
                              <p:cond delay="500"/>
                            </p:stCondLst>
                            <p:childTnLst>
                              <p:par>
                                <p:cTn id="87" presetID="10" presetClass="entr" presetSubtype="0" fill="hold"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500"/>
                                        <p:tgtEl>
                                          <p:spTgt spid="40"/>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par>
                          <p:cTn id="98" fill="hold">
                            <p:stCondLst>
                              <p:cond delay="500"/>
                            </p:stCondLst>
                            <p:childTnLst>
                              <p:par>
                                <p:cTn id="99" presetID="10" presetClass="entr" presetSubtype="0" fill="hold" grpId="0" nodeType="afterEffect">
                                  <p:stCondLst>
                                    <p:cond delay="0"/>
                                  </p:stCondLst>
                                  <p:childTnLst>
                                    <p:set>
                                      <p:cBhvr>
                                        <p:cTn id="100" dur="1" fill="hold">
                                          <p:stCondLst>
                                            <p:cond delay="0"/>
                                          </p:stCondLst>
                                        </p:cTn>
                                        <p:tgtEl>
                                          <p:spTgt spid="65"/>
                                        </p:tgtEl>
                                        <p:attrNameLst>
                                          <p:attrName>style.visibility</p:attrName>
                                        </p:attrNameLst>
                                      </p:cBhvr>
                                      <p:to>
                                        <p:strVal val="visible"/>
                                      </p:to>
                                    </p:set>
                                    <p:animEffect transition="in" filter="fade">
                                      <p:cBhvr>
                                        <p:cTn id="101" dur="500"/>
                                        <p:tgtEl>
                                          <p:spTgt spid="65"/>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66"/>
                                        </p:tgtEl>
                                        <p:attrNameLst>
                                          <p:attrName>style.visibility</p:attrName>
                                        </p:attrNameLst>
                                      </p:cBhvr>
                                      <p:to>
                                        <p:strVal val="visible"/>
                                      </p:to>
                                    </p:set>
                                    <p:animEffect transition="in" filter="fade">
                                      <p:cBhvr>
                                        <p:cTn id="106" dur="500"/>
                                        <p:tgtEl>
                                          <p:spTgt spid="66"/>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67"/>
                                        </p:tgtEl>
                                        <p:attrNameLst>
                                          <p:attrName>style.visibility</p:attrName>
                                        </p:attrNameLst>
                                      </p:cBhvr>
                                      <p:to>
                                        <p:strVal val="visible"/>
                                      </p:to>
                                    </p:set>
                                    <p:animEffect transition="in" filter="fade">
                                      <p:cBhvr>
                                        <p:cTn id="111" dur="500"/>
                                        <p:tgtEl>
                                          <p:spTgt spid="67"/>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uiExpand="1" build="p" animBg="1"/>
      <p:bldP spid="15" grpId="0" animBg="1"/>
      <p:bldP spid="16" grpId="0" animBg="1"/>
      <p:bldP spid="17" grpId="0" animBg="1"/>
      <p:bldP spid="21" grpId="0" animBg="1"/>
      <p:bldP spid="30" grpId="0"/>
      <p:bldP spid="35" grpId="0"/>
      <p:bldP spid="40" grpId="0"/>
      <p:bldP spid="49" grpId="0"/>
      <p:bldP spid="50" grpId="0"/>
      <p:bldP spid="65" grpId="0" animBg="1"/>
      <p:bldP spid="66" grpId="0" animBg="1"/>
      <p:bldP spid="67" grpId="0" animBg="1"/>
      <p:bldP spid="4" grpId="0" animBg="1"/>
      <p:bldP spid="32" grpId="0" animBg="1"/>
      <p:bldP spid="36" grpId="0" uiExpand="1" build="p" animBg="1"/>
      <p:bldP spid="3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normAutofit/>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0" y="99060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0" y="1917405"/>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a:t>
            </a:r>
            <a:r>
              <a:rPr lang="en-US" sz="3000" dirty="0">
                <a:latin typeface="Cambria" panose="02040503050406030204" pitchFamily="18" charset="0"/>
              </a:rPr>
              <a:t>. RowHammer &amp; Target Row Refresh</a:t>
            </a:r>
          </a:p>
        </p:txBody>
      </p:sp>
      <p:sp>
        <p:nvSpPr>
          <p:cNvPr id="7" name="Rectangle 6">
            <a:extLst>
              <a:ext uri="{FF2B5EF4-FFF2-40B4-BE49-F238E27FC236}">
                <a16:creationId xmlns:a16="http://schemas.microsoft.com/office/drawing/2014/main" id="{D9DB1C58-EB98-4BA2-9248-92A286526A7A}"/>
              </a:ext>
            </a:extLst>
          </p:cNvPr>
          <p:cNvSpPr/>
          <p:nvPr/>
        </p:nvSpPr>
        <p:spPr>
          <a:xfrm>
            <a:off x="0" y="3771015"/>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a:latin typeface="Cambria" panose="02040503050406030204" pitchFamily="18" charset="0"/>
              </a:rPr>
              <a:t>Observations &amp; New RowHammer Access Patterns</a:t>
            </a:r>
          </a:p>
        </p:txBody>
      </p:sp>
      <p:sp>
        <p:nvSpPr>
          <p:cNvPr id="8" name="Rectangle 7">
            <a:extLst>
              <a:ext uri="{FF2B5EF4-FFF2-40B4-BE49-F238E27FC236}">
                <a16:creationId xmlns:a16="http://schemas.microsoft.com/office/drawing/2014/main" id="{5A1AACE6-B22B-40B0-A89C-03B8C3868D7B}"/>
              </a:ext>
            </a:extLst>
          </p:cNvPr>
          <p:cNvSpPr/>
          <p:nvPr/>
        </p:nvSpPr>
        <p:spPr>
          <a:xfrm>
            <a:off x="0" y="469782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RowHammer Bit Flip Analysis</a:t>
            </a:r>
          </a:p>
        </p:txBody>
      </p:sp>
      <p:sp>
        <p:nvSpPr>
          <p:cNvPr id="10" name="Rectangle 9">
            <a:extLst>
              <a:ext uri="{FF2B5EF4-FFF2-40B4-BE49-F238E27FC236}">
                <a16:creationId xmlns:a16="http://schemas.microsoft.com/office/drawing/2014/main" id="{E6F2BE39-DA50-4BFC-B068-86F507F94B58}"/>
              </a:ext>
            </a:extLst>
          </p:cNvPr>
          <p:cNvSpPr/>
          <p:nvPr/>
        </p:nvSpPr>
        <p:spPr>
          <a:xfrm>
            <a:off x="0" y="284421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3.</a:t>
            </a:r>
            <a:r>
              <a:rPr lang="tr-TR" sz="3000" b="1" dirty="0">
                <a:latin typeface="Cambria" panose="02040503050406030204" pitchFamily="18" charset="0"/>
              </a:rPr>
              <a:t> </a:t>
            </a:r>
            <a:r>
              <a:rPr lang="en-US" sz="3000" dirty="0">
                <a:latin typeface="Cambria" panose="02040503050406030204" pitchFamily="18" charset="0"/>
              </a:rPr>
              <a:t>The U-TRR Methodology</a:t>
            </a:r>
          </a:p>
        </p:txBody>
      </p:sp>
      <p:sp>
        <p:nvSpPr>
          <p:cNvPr id="9" name="Rectangle 8">
            <a:extLst>
              <a:ext uri="{FF2B5EF4-FFF2-40B4-BE49-F238E27FC236}">
                <a16:creationId xmlns:a16="http://schemas.microsoft.com/office/drawing/2014/main" id="{36E12270-93B3-4635-992D-3D9DD40440D4}"/>
              </a:ext>
            </a:extLst>
          </p:cNvPr>
          <p:cNvSpPr/>
          <p:nvPr/>
        </p:nvSpPr>
        <p:spPr>
          <a:xfrm>
            <a:off x="0" y="5624623"/>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Takeaways and Conclusion</a:t>
            </a:r>
          </a:p>
        </p:txBody>
      </p:sp>
    </p:spTree>
    <p:custDataLst>
      <p:tags r:id="rId1"/>
    </p:custDataLst>
    <p:extLst>
      <p:ext uri="{BB962C8B-B14F-4D97-AF65-F5344CB8AC3E}">
        <p14:creationId xmlns:p14="http://schemas.microsoft.com/office/powerpoint/2010/main" val="2810395735"/>
      </p:ext>
    </p:extLst>
  </p:cSld>
  <p:clrMapOvr>
    <a:masterClrMapping/>
  </p:clrMapOvr>
  <mc:AlternateContent xmlns:mc="http://schemas.openxmlformats.org/markup-compatibility/2006" xmlns:p14="http://schemas.microsoft.com/office/powerpoint/2010/main">
    <mc:Choice Requires="p14">
      <p:transition spd="slow" p14:dur="2000" advTm="4456"/>
    </mc:Choice>
    <mc:Fallback xmlns="">
      <p:transition spd="slow" advTm="44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4"/>
                                        </p:tgtEl>
                                        <p:attrNameLst>
                                          <p:attrName>fillcolor</p:attrName>
                                        </p:attrNameLst>
                                      </p:cBhvr>
                                      <p:to>
                                        <a:srgbClr val="595959"/>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4567635" y="2569418"/>
            <a:ext cx="2199132" cy="347923"/>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Arial" panose="020B0604020202020204" pitchFamily="34" charset="0"/>
            </a:endParaRPr>
          </a:p>
        </p:txBody>
      </p:sp>
      <p:sp>
        <p:nvSpPr>
          <p:cNvPr id="2" name="Title 1"/>
          <p:cNvSpPr>
            <a:spLocks noGrp="1"/>
          </p:cNvSpPr>
          <p:nvPr>
            <p:ph type="title"/>
          </p:nvPr>
        </p:nvSpPr>
        <p:spPr/>
        <p:txBody>
          <a:bodyPr>
            <a:normAutofit/>
          </a:bodyPr>
          <a:lstStyle/>
          <a:p>
            <a:r>
              <a:rPr lang="en-US" dirty="0"/>
              <a:t>DRAM Organization</a:t>
            </a:r>
          </a:p>
        </p:txBody>
      </p:sp>
      <p:pic>
        <p:nvPicPr>
          <p:cNvPr id="6" name="Content Placeholder 5"/>
          <p:cNvPicPr>
            <a:picLocks noGrp="1" noChangeAspect="1"/>
          </p:cNvPicPr>
          <p:nvPr>
            <p:ph idx="1"/>
          </p:nvPr>
        </p:nvPicPr>
        <p:blipFill>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1608675" y="1257300"/>
            <a:ext cx="2400300" cy="2400300"/>
          </a:xfrm>
        </p:spPr>
      </p:pic>
      <p:sp>
        <p:nvSpPr>
          <p:cNvPr id="7" name="Rounded Rectangle 6"/>
          <p:cNvSpPr/>
          <p:nvPr/>
        </p:nvSpPr>
        <p:spPr bwMode="auto">
          <a:xfrm>
            <a:off x="2065875" y="4212431"/>
            <a:ext cx="1485900" cy="1314450"/>
          </a:xfrm>
          <a:prstGeom prst="roundRect">
            <a:avLst/>
          </a:prstGeom>
          <a:solidFill>
            <a:schemeClr val="accent3">
              <a:lumMod val="85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sz="2400" b="1" dirty="0"/>
              <a:t>CPU</a:t>
            </a:r>
          </a:p>
        </p:txBody>
      </p:sp>
      <p:sp>
        <p:nvSpPr>
          <p:cNvPr id="8" name="Rounded Rectangle 7"/>
          <p:cNvSpPr/>
          <p:nvPr/>
        </p:nvSpPr>
        <p:spPr bwMode="auto">
          <a:xfrm>
            <a:off x="2294475" y="4229100"/>
            <a:ext cx="1028700" cy="457200"/>
          </a:xfrm>
          <a:prstGeom prst="roundRect">
            <a:avLst/>
          </a:prstGeom>
          <a:solidFill>
            <a:srgbClr val="EEA0A2"/>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sz="1350" b="1" dirty="0"/>
              <a:t>Memory Controller</a:t>
            </a:r>
          </a:p>
        </p:txBody>
      </p:sp>
      <p:sp>
        <p:nvSpPr>
          <p:cNvPr id="9" name="Up-Down Arrow 8"/>
          <p:cNvSpPr/>
          <p:nvPr/>
        </p:nvSpPr>
        <p:spPr bwMode="auto">
          <a:xfrm>
            <a:off x="2523075" y="3086100"/>
            <a:ext cx="571500" cy="1028701"/>
          </a:xfrm>
          <a:prstGeom prst="upDownArrow">
            <a:avLst/>
          </a:prstGeom>
          <a:noFill/>
          <a:ln w="38100"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Arial" panose="020B0604020202020204" pitchFamily="34" charset="0"/>
            </a:endParaRPr>
          </a:p>
        </p:txBody>
      </p:sp>
      <p:grpSp>
        <p:nvGrpSpPr>
          <p:cNvPr id="13" name="Group 12"/>
          <p:cNvGrpSpPr/>
          <p:nvPr/>
        </p:nvGrpSpPr>
        <p:grpSpPr>
          <a:xfrm>
            <a:off x="4637625" y="2905317"/>
            <a:ext cx="2057400" cy="344329"/>
            <a:chOff x="4724400" y="2590800"/>
            <a:chExt cx="2743200" cy="459105"/>
          </a:xfrm>
          <a:noFill/>
        </p:grpSpPr>
        <p:sp>
          <p:nvSpPr>
            <p:cNvPr id="14" name="Oval 13"/>
            <p:cNvSpPr/>
            <p:nvPr/>
          </p:nvSpPr>
          <p:spPr>
            <a:xfrm>
              <a:off x="56388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5" name="Oval 14"/>
            <p:cNvSpPr/>
            <p:nvPr/>
          </p:nvSpPr>
          <p:spPr>
            <a:xfrm>
              <a:off x="60960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6" name="Oval 15"/>
            <p:cNvSpPr/>
            <p:nvPr/>
          </p:nvSpPr>
          <p:spPr>
            <a:xfrm>
              <a:off x="65532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7" name="Oval 16"/>
            <p:cNvSpPr/>
            <p:nvPr/>
          </p:nvSpPr>
          <p:spPr>
            <a:xfrm>
              <a:off x="7010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8" name="Oval 17"/>
            <p:cNvSpPr/>
            <p:nvPr/>
          </p:nvSpPr>
          <p:spPr>
            <a:xfrm>
              <a:off x="4724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9" name="Oval 18"/>
            <p:cNvSpPr/>
            <p:nvPr/>
          </p:nvSpPr>
          <p:spPr>
            <a:xfrm>
              <a:off x="51816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cxnSp>
        <p:nvCxnSpPr>
          <p:cNvPr id="20" name="Straight Connector 19"/>
          <p:cNvCxnSpPr/>
          <p:nvPr/>
        </p:nvCxnSpPr>
        <p:spPr>
          <a:xfrm flipV="1">
            <a:off x="4811360"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1" name="DRAM"/>
          <p:cNvSpPr/>
          <p:nvPr/>
        </p:nvSpPr>
        <p:spPr>
          <a:xfrm>
            <a:off x="4639910"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2" name="Straight Connector 21"/>
          <p:cNvCxnSpPr/>
          <p:nvPr/>
        </p:nvCxnSpPr>
        <p:spPr>
          <a:xfrm flipV="1">
            <a:off x="5154260"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3" name="DRAM"/>
          <p:cNvSpPr/>
          <p:nvPr/>
        </p:nvSpPr>
        <p:spPr>
          <a:xfrm>
            <a:off x="4982810"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4" name="Straight Connector 23"/>
          <p:cNvCxnSpPr/>
          <p:nvPr/>
        </p:nvCxnSpPr>
        <p:spPr>
          <a:xfrm flipV="1">
            <a:off x="5499445"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5" name="DRAM"/>
          <p:cNvSpPr/>
          <p:nvPr/>
        </p:nvSpPr>
        <p:spPr>
          <a:xfrm>
            <a:off x="5327995"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6" name="Straight Connector 25"/>
          <p:cNvCxnSpPr/>
          <p:nvPr/>
        </p:nvCxnSpPr>
        <p:spPr>
          <a:xfrm flipV="1">
            <a:off x="5842345"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7" name="DRAM"/>
          <p:cNvSpPr/>
          <p:nvPr/>
        </p:nvSpPr>
        <p:spPr>
          <a:xfrm>
            <a:off x="5670895"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8" name="Straight Connector 27"/>
          <p:cNvCxnSpPr/>
          <p:nvPr/>
        </p:nvCxnSpPr>
        <p:spPr>
          <a:xfrm flipV="1">
            <a:off x="6182960"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9" name="DRAM"/>
          <p:cNvSpPr/>
          <p:nvPr/>
        </p:nvSpPr>
        <p:spPr>
          <a:xfrm>
            <a:off x="6011510"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30" name="Straight Connector 29"/>
          <p:cNvCxnSpPr/>
          <p:nvPr/>
        </p:nvCxnSpPr>
        <p:spPr>
          <a:xfrm flipV="1">
            <a:off x="6523575"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31" name="DRAM"/>
          <p:cNvSpPr/>
          <p:nvPr/>
        </p:nvSpPr>
        <p:spPr>
          <a:xfrm>
            <a:off x="6352125"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nvGrpSpPr>
          <p:cNvPr id="32" name="Group 31"/>
          <p:cNvGrpSpPr/>
          <p:nvPr/>
        </p:nvGrpSpPr>
        <p:grpSpPr>
          <a:xfrm>
            <a:off x="4639910" y="2226518"/>
            <a:ext cx="2057400" cy="687229"/>
            <a:chOff x="4572000" y="1609886"/>
            <a:chExt cx="2743200" cy="916305"/>
          </a:xfrm>
          <a:solidFill>
            <a:srgbClr val="83C3FD"/>
          </a:solidFill>
        </p:grpSpPr>
        <p:sp>
          <p:nvSpPr>
            <p:cNvPr id="33" name="Oval 32"/>
            <p:cNvSpPr/>
            <p:nvPr/>
          </p:nvSpPr>
          <p:spPr>
            <a:xfrm>
              <a:off x="54864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4" name="Oval 33"/>
            <p:cNvSpPr/>
            <p:nvPr/>
          </p:nvSpPr>
          <p:spPr>
            <a:xfrm>
              <a:off x="54864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5" name="Oval 34"/>
            <p:cNvSpPr/>
            <p:nvPr/>
          </p:nvSpPr>
          <p:spPr>
            <a:xfrm>
              <a:off x="59436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6" name="Oval 35"/>
            <p:cNvSpPr/>
            <p:nvPr/>
          </p:nvSpPr>
          <p:spPr>
            <a:xfrm>
              <a:off x="64008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7" name="Oval 36"/>
            <p:cNvSpPr/>
            <p:nvPr/>
          </p:nvSpPr>
          <p:spPr>
            <a:xfrm>
              <a:off x="64008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8" name="Oval 37"/>
            <p:cNvSpPr/>
            <p:nvPr/>
          </p:nvSpPr>
          <p:spPr>
            <a:xfrm>
              <a:off x="6858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9" name="Oval 38"/>
            <p:cNvSpPr/>
            <p:nvPr/>
          </p:nvSpPr>
          <p:spPr>
            <a:xfrm>
              <a:off x="59436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0" name="Oval 39"/>
            <p:cNvSpPr/>
            <p:nvPr/>
          </p:nvSpPr>
          <p:spPr>
            <a:xfrm>
              <a:off x="6858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1" name="Oval 40"/>
            <p:cNvSpPr/>
            <p:nvPr/>
          </p:nvSpPr>
          <p:spPr>
            <a:xfrm>
              <a:off x="4572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2" name="Oval 41"/>
            <p:cNvSpPr/>
            <p:nvPr/>
          </p:nvSpPr>
          <p:spPr>
            <a:xfrm>
              <a:off x="4572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3" name="Oval 42"/>
            <p:cNvSpPr/>
            <p:nvPr/>
          </p:nvSpPr>
          <p:spPr>
            <a:xfrm>
              <a:off x="50292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4" name="Oval 43"/>
            <p:cNvSpPr/>
            <p:nvPr/>
          </p:nvSpPr>
          <p:spPr>
            <a:xfrm>
              <a:off x="50292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45" name="Group 44"/>
          <p:cNvGrpSpPr/>
          <p:nvPr/>
        </p:nvGrpSpPr>
        <p:grpSpPr>
          <a:xfrm>
            <a:off x="4639910" y="3252359"/>
            <a:ext cx="2057400" cy="1025843"/>
            <a:chOff x="4572000" y="2977676"/>
            <a:chExt cx="2743200" cy="1367790"/>
          </a:xfrm>
          <a:solidFill>
            <a:srgbClr val="83C3FD"/>
          </a:solidFill>
        </p:grpSpPr>
        <p:sp>
          <p:nvSpPr>
            <p:cNvPr id="46" name="Oval 45"/>
            <p:cNvSpPr/>
            <p:nvPr/>
          </p:nvSpPr>
          <p:spPr>
            <a:xfrm>
              <a:off x="54864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7" name="Oval 46"/>
            <p:cNvSpPr/>
            <p:nvPr/>
          </p:nvSpPr>
          <p:spPr>
            <a:xfrm>
              <a:off x="59436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8" name="Oval 47"/>
            <p:cNvSpPr/>
            <p:nvPr/>
          </p:nvSpPr>
          <p:spPr>
            <a:xfrm>
              <a:off x="64008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9" name="Oval 48"/>
            <p:cNvSpPr/>
            <p:nvPr/>
          </p:nvSpPr>
          <p:spPr>
            <a:xfrm>
              <a:off x="6858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0" name="Oval 49"/>
            <p:cNvSpPr/>
            <p:nvPr/>
          </p:nvSpPr>
          <p:spPr>
            <a:xfrm>
              <a:off x="4572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1" name="Oval 50"/>
            <p:cNvSpPr/>
            <p:nvPr/>
          </p:nvSpPr>
          <p:spPr>
            <a:xfrm>
              <a:off x="50292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2" name="Oval 51"/>
            <p:cNvSpPr/>
            <p:nvPr/>
          </p:nvSpPr>
          <p:spPr>
            <a:xfrm>
              <a:off x="54864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3" name="Oval 52"/>
            <p:cNvSpPr/>
            <p:nvPr/>
          </p:nvSpPr>
          <p:spPr>
            <a:xfrm>
              <a:off x="59436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4" name="Oval 53"/>
            <p:cNvSpPr/>
            <p:nvPr/>
          </p:nvSpPr>
          <p:spPr>
            <a:xfrm>
              <a:off x="64008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5" name="Oval 54"/>
            <p:cNvSpPr/>
            <p:nvPr/>
          </p:nvSpPr>
          <p:spPr>
            <a:xfrm>
              <a:off x="6858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6" name="Oval 55"/>
            <p:cNvSpPr/>
            <p:nvPr/>
          </p:nvSpPr>
          <p:spPr>
            <a:xfrm>
              <a:off x="54864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7" name="Oval 56"/>
            <p:cNvSpPr/>
            <p:nvPr/>
          </p:nvSpPr>
          <p:spPr>
            <a:xfrm>
              <a:off x="59436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8" name="Oval 57"/>
            <p:cNvSpPr/>
            <p:nvPr/>
          </p:nvSpPr>
          <p:spPr>
            <a:xfrm>
              <a:off x="64008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9" name="Oval 58"/>
            <p:cNvSpPr/>
            <p:nvPr/>
          </p:nvSpPr>
          <p:spPr>
            <a:xfrm>
              <a:off x="6858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0" name="Oval 59"/>
            <p:cNvSpPr/>
            <p:nvPr/>
          </p:nvSpPr>
          <p:spPr>
            <a:xfrm>
              <a:off x="4572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1" name="Oval 60"/>
            <p:cNvSpPr/>
            <p:nvPr/>
          </p:nvSpPr>
          <p:spPr>
            <a:xfrm>
              <a:off x="50292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2" name="Oval 61"/>
            <p:cNvSpPr/>
            <p:nvPr/>
          </p:nvSpPr>
          <p:spPr>
            <a:xfrm>
              <a:off x="4572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3" name="Oval 62"/>
            <p:cNvSpPr/>
            <p:nvPr/>
          </p:nvSpPr>
          <p:spPr>
            <a:xfrm>
              <a:off x="50292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64" name="Group 63"/>
          <p:cNvGrpSpPr/>
          <p:nvPr/>
        </p:nvGrpSpPr>
        <p:grpSpPr>
          <a:xfrm>
            <a:off x="4646198" y="2913889"/>
            <a:ext cx="2043684" cy="330613"/>
            <a:chOff x="4583430" y="2539526"/>
            <a:chExt cx="2724912" cy="440817"/>
          </a:xfrm>
          <a:solidFill>
            <a:srgbClr val="83C3FD"/>
          </a:solidFill>
        </p:grpSpPr>
        <p:sp>
          <p:nvSpPr>
            <p:cNvPr id="65" name="Oval 64"/>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6" name="Oval 65"/>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7" name="Oval 66"/>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8" name="Oval 67"/>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9" name="Oval 68"/>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0" name="Oval 69"/>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85" name="Group 84"/>
          <p:cNvGrpSpPr/>
          <p:nvPr/>
        </p:nvGrpSpPr>
        <p:grpSpPr>
          <a:xfrm>
            <a:off x="6648601" y="2898550"/>
            <a:ext cx="1282586" cy="494960"/>
            <a:chOff x="7392078" y="2030714"/>
            <a:chExt cx="1710115" cy="659947"/>
          </a:xfrm>
        </p:grpSpPr>
        <p:sp>
          <p:nvSpPr>
            <p:cNvPr id="86" name="67Text"/>
            <p:cNvSpPr txBox="1"/>
            <p:nvPr/>
          </p:nvSpPr>
          <p:spPr>
            <a:xfrm>
              <a:off x="7392078" y="2197949"/>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100"/>
                </a:lnSpc>
              </a:pPr>
              <a:r>
                <a:rPr lang="en-US" sz="2100" i="1" dirty="0">
                  <a:solidFill>
                    <a:srgbClr val="000000"/>
                  </a:solidFill>
                  <a:latin typeface="Cambria" panose="02040503050406030204" pitchFamily="18" charset="0"/>
                </a:rPr>
                <a:t>DRAM Row</a:t>
              </a:r>
            </a:p>
          </p:txBody>
        </p:sp>
        <p:sp>
          <p:nvSpPr>
            <p:cNvPr id="87" name="Freeform 86"/>
            <p:cNvSpPr/>
            <p:nvPr/>
          </p:nvSpPr>
          <p:spPr>
            <a:xfrm flipV="1">
              <a:off x="7469123" y="2030714"/>
              <a:ext cx="367379" cy="480350"/>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grpSp>
        <p:nvGrpSpPr>
          <p:cNvPr id="88" name="Group 87"/>
          <p:cNvGrpSpPr/>
          <p:nvPr/>
        </p:nvGrpSpPr>
        <p:grpSpPr>
          <a:xfrm>
            <a:off x="5122087" y="4627875"/>
            <a:ext cx="2317316" cy="629925"/>
            <a:chOff x="5859262" y="4811697"/>
            <a:chExt cx="3089755" cy="839900"/>
          </a:xfrm>
        </p:grpSpPr>
        <p:sp>
          <p:nvSpPr>
            <p:cNvPr id="89" name="67Text"/>
            <p:cNvSpPr txBox="1"/>
            <p:nvPr/>
          </p:nvSpPr>
          <p:spPr>
            <a:xfrm>
              <a:off x="6217248" y="5158885"/>
              <a:ext cx="27317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100" i="1" dirty="0">
                  <a:solidFill>
                    <a:srgbClr val="000000"/>
                  </a:solidFill>
                  <a:latin typeface="Cambria" panose="02040503050406030204" pitchFamily="18" charset="0"/>
                </a:rPr>
                <a:t>Sense Amplifier</a:t>
              </a:r>
            </a:p>
          </p:txBody>
        </p:sp>
        <p:sp>
          <p:nvSpPr>
            <p:cNvPr id="90" name="Freeform 89"/>
            <p:cNvSpPr/>
            <p:nvPr/>
          </p:nvSpPr>
          <p:spPr>
            <a:xfrm>
              <a:off x="5859262" y="4811697"/>
              <a:ext cx="532660" cy="612559"/>
            </a:xfrm>
            <a:custGeom>
              <a:avLst/>
              <a:gdLst>
                <a:gd name="connsiteX0" fmla="*/ 532660 w 532660"/>
                <a:gd name="connsiteY0" fmla="*/ 612559 h 612559"/>
                <a:gd name="connsiteX1" fmla="*/ 106532 w 532660"/>
                <a:gd name="connsiteY1" fmla="*/ 390618 h 612559"/>
                <a:gd name="connsiteX2" fmla="*/ 0 w 532660"/>
                <a:gd name="connsiteY2" fmla="*/ 0 h 612559"/>
              </a:gdLst>
              <a:ahLst/>
              <a:cxnLst>
                <a:cxn ang="0">
                  <a:pos x="connsiteX0" y="connsiteY0"/>
                </a:cxn>
                <a:cxn ang="0">
                  <a:pos x="connsiteX1" y="connsiteY1"/>
                </a:cxn>
                <a:cxn ang="0">
                  <a:pos x="connsiteX2" y="connsiteY2"/>
                </a:cxn>
              </a:cxnLst>
              <a:rect l="l" t="t" r="r" b="b"/>
              <a:pathLst>
                <a:path w="532660" h="612559">
                  <a:moveTo>
                    <a:pt x="532660" y="612559"/>
                  </a:moveTo>
                  <a:cubicBezTo>
                    <a:pt x="363984" y="552635"/>
                    <a:pt x="195309" y="492711"/>
                    <a:pt x="106532" y="390618"/>
                  </a:cubicBezTo>
                  <a:cubicBezTo>
                    <a:pt x="17755" y="288525"/>
                    <a:pt x="8877" y="144262"/>
                    <a:pt x="0" y="0"/>
                  </a:cubicBez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cxnSp>
        <p:nvCxnSpPr>
          <p:cNvPr id="102" name="Straight Connector 101"/>
          <p:cNvCxnSpPr/>
          <p:nvPr/>
        </p:nvCxnSpPr>
        <p:spPr bwMode="auto">
          <a:xfrm>
            <a:off x="3780375" y="2088936"/>
            <a:ext cx="857250" cy="73168"/>
          </a:xfrm>
          <a:prstGeom prst="line">
            <a:avLst/>
          </a:prstGeom>
          <a:solidFill>
            <a:schemeClr val="accent1"/>
          </a:solidFill>
          <a:ln w="19050"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Straight Connector 103"/>
          <p:cNvCxnSpPr/>
          <p:nvPr/>
        </p:nvCxnSpPr>
        <p:spPr bwMode="auto">
          <a:xfrm>
            <a:off x="3750657" y="2248775"/>
            <a:ext cx="802386" cy="2476007"/>
          </a:xfrm>
          <a:prstGeom prst="line">
            <a:avLst/>
          </a:prstGeom>
          <a:solidFill>
            <a:schemeClr val="accent1"/>
          </a:solidFill>
          <a:ln w="19050"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67Text"/>
          <p:cNvSpPr txBox="1"/>
          <p:nvPr/>
        </p:nvSpPr>
        <p:spPr>
          <a:xfrm>
            <a:off x="1085850" y="3402366"/>
            <a:ext cx="2048827" cy="369534"/>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00"/>
              </a:lnSpc>
            </a:pPr>
            <a:r>
              <a:rPr lang="en-US" i="1" dirty="0">
                <a:solidFill>
                  <a:srgbClr val="000000"/>
                </a:solidFill>
                <a:latin typeface="Cambria" panose="02040503050406030204" pitchFamily="18" charset="0"/>
              </a:rPr>
              <a:t>Memory </a:t>
            </a:r>
          </a:p>
          <a:p>
            <a:pPr algn="ctr">
              <a:lnSpc>
                <a:spcPts val="1800"/>
              </a:lnSpc>
            </a:pPr>
            <a:r>
              <a:rPr lang="en-US" i="1" dirty="0">
                <a:solidFill>
                  <a:srgbClr val="000000"/>
                </a:solidFill>
                <a:latin typeface="Cambria" panose="02040503050406030204" pitchFamily="18" charset="0"/>
              </a:rPr>
              <a:t>Bus</a:t>
            </a:r>
          </a:p>
        </p:txBody>
      </p:sp>
      <p:grpSp>
        <p:nvGrpSpPr>
          <p:cNvPr id="107" name="Group 106"/>
          <p:cNvGrpSpPr/>
          <p:nvPr/>
        </p:nvGrpSpPr>
        <p:grpSpPr>
          <a:xfrm>
            <a:off x="6552290" y="2114550"/>
            <a:ext cx="1342023" cy="369534"/>
            <a:chOff x="7469123" y="1642246"/>
            <a:chExt cx="1789364" cy="492712"/>
          </a:xfrm>
        </p:grpSpPr>
        <p:sp>
          <p:nvSpPr>
            <p:cNvPr id="109" name="67Text"/>
            <p:cNvSpPr txBox="1"/>
            <p:nvPr/>
          </p:nvSpPr>
          <p:spPr>
            <a:xfrm>
              <a:off x="7548372" y="1642246"/>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100"/>
                </a:lnSpc>
              </a:pPr>
              <a:r>
                <a:rPr lang="en-US" sz="2100" i="1" dirty="0">
                  <a:solidFill>
                    <a:srgbClr val="000000"/>
                  </a:solidFill>
                  <a:latin typeface="Cambria" panose="02040503050406030204" pitchFamily="18" charset="0"/>
                </a:rPr>
                <a:t>DRAM Cell</a:t>
              </a:r>
            </a:p>
          </p:txBody>
        </p:sp>
        <p:sp>
          <p:nvSpPr>
            <p:cNvPr id="110" name="Freeform 109"/>
            <p:cNvSpPr/>
            <p:nvPr/>
          </p:nvSpPr>
          <p:spPr>
            <a:xfrm>
              <a:off x="7469123" y="1926860"/>
              <a:ext cx="608075" cy="103854"/>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grpSp>
        <p:nvGrpSpPr>
          <p:cNvPr id="112" name="Group 111">
            <a:extLst>
              <a:ext uri="{FF2B5EF4-FFF2-40B4-BE49-F238E27FC236}">
                <a16:creationId xmlns:a16="http://schemas.microsoft.com/office/drawing/2014/main" id="{5F96BE7E-9638-4DCB-9E95-3BA5E494A4A4}"/>
              </a:ext>
            </a:extLst>
          </p:cNvPr>
          <p:cNvGrpSpPr/>
          <p:nvPr/>
        </p:nvGrpSpPr>
        <p:grpSpPr>
          <a:xfrm>
            <a:off x="4295579" y="1600198"/>
            <a:ext cx="2681615" cy="461665"/>
            <a:chOff x="6553200" y="1802030"/>
            <a:chExt cx="2971800" cy="538720"/>
          </a:xfrm>
        </p:grpSpPr>
        <p:sp>
          <p:nvSpPr>
            <p:cNvPr id="113" name="TextBox 112">
              <a:extLst>
                <a:ext uri="{FF2B5EF4-FFF2-40B4-BE49-F238E27FC236}">
                  <a16:creationId xmlns:a16="http://schemas.microsoft.com/office/drawing/2014/main" id="{237CB297-167F-4B61-8707-A009DCFA0488}"/>
                </a:ext>
              </a:extLst>
            </p:cNvPr>
            <p:cNvSpPr txBox="1"/>
            <p:nvPr/>
          </p:nvSpPr>
          <p:spPr>
            <a:xfrm>
              <a:off x="6733696" y="1802030"/>
              <a:ext cx="2743200" cy="538720"/>
            </a:xfrm>
            <a:prstGeom prst="rect">
              <a:avLst/>
            </a:prstGeom>
            <a:noFill/>
          </p:spPr>
          <p:txBody>
            <a:bodyPr wrap="square" rtlCol="0">
              <a:spAutoFit/>
            </a:bodyPr>
            <a:lstStyle/>
            <a:p>
              <a:pPr algn="ctr"/>
              <a:r>
                <a:rPr lang="en-US" sz="2400" b="1" dirty="0"/>
                <a:t>DRAM Bank</a:t>
              </a:r>
            </a:p>
          </p:txBody>
        </p:sp>
        <p:cxnSp>
          <p:nvCxnSpPr>
            <p:cNvPr id="114" name="Straight Connector 113">
              <a:extLst>
                <a:ext uri="{FF2B5EF4-FFF2-40B4-BE49-F238E27FC236}">
                  <a16:creationId xmlns:a16="http://schemas.microsoft.com/office/drawing/2014/main" id="{9DB8BC32-ED72-4F14-A4AD-713083068DE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sp>
        <p:nvSpPr>
          <p:cNvPr id="5" name="Rectangle 4">
            <a:extLst>
              <a:ext uri="{FF2B5EF4-FFF2-40B4-BE49-F238E27FC236}">
                <a16:creationId xmlns:a16="http://schemas.microsoft.com/office/drawing/2014/main" id="{A72E621C-2544-4FF8-BC70-C05B86C04A64}"/>
              </a:ext>
            </a:extLst>
          </p:cNvPr>
          <p:cNvSpPr/>
          <p:nvPr/>
        </p:nvSpPr>
        <p:spPr>
          <a:xfrm>
            <a:off x="4100737" y="1714515"/>
            <a:ext cx="4748300" cy="37492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custDataLst>
      <p:tags r:id="rId1"/>
    </p:custDataLst>
    <p:extLst>
      <p:ext uri="{BB962C8B-B14F-4D97-AF65-F5344CB8AC3E}">
        <p14:creationId xmlns:p14="http://schemas.microsoft.com/office/powerpoint/2010/main" val="4130616542"/>
      </p:ext>
    </p:extLst>
  </p:cSld>
  <p:clrMapOvr>
    <a:masterClrMapping/>
  </p:clrMapOvr>
  <mc:AlternateContent xmlns:mc="http://schemas.openxmlformats.org/markup-compatibility/2006" xmlns:p14="http://schemas.microsoft.com/office/powerpoint/2010/main">
    <mc:Choice Requires="p14">
      <p:transition spd="slow" p14:dur="2000" advTm="25620"/>
    </mc:Choice>
    <mc:Fallback xmlns="">
      <p:transition spd="slow" advTm="256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10" presetClass="entr" presetSubtype="0" fill="hold" nodeType="withEffect">
                                  <p:stCondLst>
                                    <p:cond delay="0"/>
                                  </p:stCondLst>
                                  <p:childTnLst>
                                    <p:set>
                                      <p:cBhvr>
                                        <p:cTn id="9" dur="1" fill="hold">
                                          <p:stCondLst>
                                            <p:cond delay="0"/>
                                          </p:stCondLst>
                                        </p:cTn>
                                        <p:tgtEl>
                                          <p:spTgt spid="104"/>
                                        </p:tgtEl>
                                        <p:attrNameLst>
                                          <p:attrName>style.visibility</p:attrName>
                                        </p:attrNameLst>
                                      </p:cBhvr>
                                      <p:to>
                                        <p:strVal val="visible"/>
                                      </p:to>
                                    </p:set>
                                    <p:animEffect transition="in" filter="fade">
                                      <p:cBhvr>
                                        <p:cTn id="10" dur="500"/>
                                        <p:tgtEl>
                                          <p:spTgt spid="104"/>
                                        </p:tgtEl>
                                      </p:cBhvr>
                                    </p:animEffect>
                                  </p:childTnLst>
                                </p:cTn>
                              </p:par>
                              <p:par>
                                <p:cTn id="11" presetID="10" presetClass="exit" presetSubtype="0" fill="hold" grpId="0" nodeType="withEffect">
                                  <p:stCondLst>
                                    <p:cond delay="0"/>
                                  </p:stCondLst>
                                  <p:childTnLst>
                                    <p:animEffect transition="out" filter="fad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9" presetClass="emph" presetSubtype="0" nodeType="withEffect">
                                  <p:stCondLst>
                                    <p:cond delay="0"/>
                                  </p:stCondLst>
                                  <p:childTnLst>
                                    <p:set>
                                      <p:cBhvr rctx="PPT">
                                        <p:cTn id="15" dur="indefinite"/>
                                        <p:tgtEl>
                                          <p:spTgt spid="45"/>
                                        </p:tgtEl>
                                        <p:attrNameLst>
                                          <p:attrName>style.opacity</p:attrName>
                                        </p:attrNameLst>
                                      </p:cBhvr>
                                      <p:to>
                                        <p:strVal val="0.5"/>
                                      </p:to>
                                    </p:set>
                                    <p:animEffect filter="image" prLst="opacity: 0.5">
                                      <p:cBhvr rctx="IE">
                                        <p:cTn id="16" dur="indefinite"/>
                                        <p:tgtEl>
                                          <p:spTgt spid="45"/>
                                        </p:tgtEl>
                                      </p:cBhvr>
                                    </p:animEffect>
                                  </p:childTnLst>
                                </p:cTn>
                              </p:par>
                              <p:par>
                                <p:cTn id="17" presetID="9" presetClass="emph" presetSubtype="0" nodeType="withEffect">
                                  <p:stCondLst>
                                    <p:cond delay="0"/>
                                  </p:stCondLst>
                                  <p:childTnLst>
                                    <p:set>
                                      <p:cBhvr rctx="PPT">
                                        <p:cTn id="18" dur="indefinite"/>
                                        <p:tgtEl>
                                          <p:spTgt spid="32"/>
                                        </p:tgtEl>
                                        <p:attrNameLst>
                                          <p:attrName>style.opacity</p:attrName>
                                        </p:attrNameLst>
                                      </p:cBhvr>
                                      <p:to>
                                        <p:strVal val="0.5"/>
                                      </p:to>
                                    </p:set>
                                    <p:animEffect filter="image" prLst="opacity: 0.5">
                                      <p:cBhvr rctx="IE">
                                        <p:cTn id="19" dur="indefinite"/>
                                        <p:tgtEl>
                                          <p:spTgt spid="32"/>
                                        </p:tgtEl>
                                      </p:cBhvr>
                                    </p:animEffect>
                                  </p:childTnLst>
                                </p:cTn>
                              </p:par>
                              <p:par>
                                <p:cTn id="20" presetID="9" presetClass="emph" presetSubtype="0" nodeType="withEffect">
                                  <p:stCondLst>
                                    <p:cond delay="0"/>
                                  </p:stCondLst>
                                  <p:childTnLst>
                                    <p:set>
                                      <p:cBhvr rctx="PPT">
                                        <p:cTn id="21" dur="indefinite"/>
                                        <p:tgtEl>
                                          <p:spTgt spid="13"/>
                                        </p:tgtEl>
                                        <p:attrNameLst>
                                          <p:attrName>style.opacity</p:attrName>
                                        </p:attrNameLst>
                                      </p:cBhvr>
                                      <p:to>
                                        <p:strVal val="0.5"/>
                                      </p:to>
                                    </p:set>
                                    <p:animEffect filter="image" prLst="opacity: 0.5">
                                      <p:cBhvr rctx="IE">
                                        <p:cTn id="22" dur="indefinite"/>
                                        <p:tgtEl>
                                          <p:spTgt spid="13"/>
                                        </p:tgtEl>
                                      </p:cBhvr>
                                    </p:animEffect>
                                  </p:childTnLst>
                                </p:cTn>
                              </p:par>
                              <p:par>
                                <p:cTn id="23" presetID="9" presetClass="emph" presetSubtype="0" nodeType="withEffect">
                                  <p:stCondLst>
                                    <p:cond delay="0"/>
                                  </p:stCondLst>
                                  <p:childTnLst>
                                    <p:set>
                                      <p:cBhvr rctx="PPT">
                                        <p:cTn id="24" dur="indefinite"/>
                                        <p:tgtEl>
                                          <p:spTgt spid="64"/>
                                        </p:tgtEl>
                                        <p:attrNameLst>
                                          <p:attrName>style.opacity</p:attrName>
                                        </p:attrNameLst>
                                      </p:cBhvr>
                                      <p:to>
                                        <p:strVal val="0.5"/>
                                      </p:to>
                                    </p:set>
                                    <p:animEffect filter="image" prLst="opacity: 0.5">
                                      <p:cBhvr rctx="IE">
                                        <p:cTn id="25" dur="indefinite"/>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4408848" y="2683718"/>
            <a:ext cx="2199132" cy="347923"/>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Arial" panose="020B0604020202020204" pitchFamily="34" charset="0"/>
            </a:endParaRPr>
          </a:p>
        </p:txBody>
      </p:sp>
      <p:sp>
        <p:nvSpPr>
          <p:cNvPr id="2" name="Title 1"/>
          <p:cNvSpPr>
            <a:spLocks noGrp="1"/>
          </p:cNvSpPr>
          <p:nvPr>
            <p:ph type="title"/>
          </p:nvPr>
        </p:nvSpPr>
        <p:spPr/>
        <p:txBody>
          <a:bodyPr>
            <a:normAutofit/>
          </a:bodyPr>
          <a:lstStyle/>
          <a:p>
            <a:r>
              <a:rPr lang="en-US" sz="4500" dirty="0"/>
              <a:t>Accessing DRAM</a:t>
            </a:r>
          </a:p>
        </p:txBody>
      </p:sp>
      <p:grpSp>
        <p:nvGrpSpPr>
          <p:cNvPr id="13" name="Group 12"/>
          <p:cNvGrpSpPr/>
          <p:nvPr/>
        </p:nvGrpSpPr>
        <p:grpSpPr>
          <a:xfrm>
            <a:off x="4478838" y="3019617"/>
            <a:ext cx="2057400" cy="344329"/>
            <a:chOff x="4724400" y="2590800"/>
            <a:chExt cx="2743200" cy="459105"/>
          </a:xfrm>
          <a:noFill/>
        </p:grpSpPr>
        <p:sp>
          <p:nvSpPr>
            <p:cNvPr id="14" name="Oval 13"/>
            <p:cNvSpPr/>
            <p:nvPr/>
          </p:nvSpPr>
          <p:spPr>
            <a:xfrm>
              <a:off x="56388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5" name="Oval 14"/>
            <p:cNvSpPr/>
            <p:nvPr/>
          </p:nvSpPr>
          <p:spPr>
            <a:xfrm>
              <a:off x="60960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6" name="Oval 15"/>
            <p:cNvSpPr/>
            <p:nvPr/>
          </p:nvSpPr>
          <p:spPr>
            <a:xfrm>
              <a:off x="65532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7" name="Oval 16"/>
            <p:cNvSpPr/>
            <p:nvPr/>
          </p:nvSpPr>
          <p:spPr>
            <a:xfrm>
              <a:off x="7010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8" name="Oval 17"/>
            <p:cNvSpPr/>
            <p:nvPr/>
          </p:nvSpPr>
          <p:spPr>
            <a:xfrm>
              <a:off x="4724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9" name="Oval 18"/>
            <p:cNvSpPr/>
            <p:nvPr/>
          </p:nvSpPr>
          <p:spPr>
            <a:xfrm>
              <a:off x="51816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cxnSp>
        <p:nvCxnSpPr>
          <p:cNvPr id="20" name="Straight Connector 19"/>
          <p:cNvCxnSpPr/>
          <p:nvPr/>
        </p:nvCxnSpPr>
        <p:spPr>
          <a:xfrm flipV="1">
            <a:off x="4652573"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1" name="DRAM"/>
          <p:cNvSpPr/>
          <p:nvPr/>
        </p:nvSpPr>
        <p:spPr>
          <a:xfrm>
            <a:off x="4481123"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2" name="Straight Connector 21"/>
          <p:cNvCxnSpPr/>
          <p:nvPr/>
        </p:nvCxnSpPr>
        <p:spPr>
          <a:xfrm flipV="1">
            <a:off x="4995473"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3" name="DRAM"/>
          <p:cNvSpPr/>
          <p:nvPr/>
        </p:nvSpPr>
        <p:spPr>
          <a:xfrm>
            <a:off x="4824023"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4" name="Straight Connector 23"/>
          <p:cNvCxnSpPr/>
          <p:nvPr/>
        </p:nvCxnSpPr>
        <p:spPr>
          <a:xfrm flipV="1">
            <a:off x="5340658"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5" name="DRAM"/>
          <p:cNvSpPr/>
          <p:nvPr/>
        </p:nvSpPr>
        <p:spPr>
          <a:xfrm>
            <a:off x="5169208"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6" name="Straight Connector 25"/>
          <p:cNvCxnSpPr/>
          <p:nvPr/>
        </p:nvCxnSpPr>
        <p:spPr>
          <a:xfrm flipV="1">
            <a:off x="5683558"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7" name="DRAM"/>
          <p:cNvSpPr/>
          <p:nvPr/>
        </p:nvSpPr>
        <p:spPr>
          <a:xfrm>
            <a:off x="5512108"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8" name="Straight Connector 27"/>
          <p:cNvCxnSpPr/>
          <p:nvPr/>
        </p:nvCxnSpPr>
        <p:spPr>
          <a:xfrm flipV="1">
            <a:off x="6024173"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9" name="DRAM"/>
          <p:cNvSpPr/>
          <p:nvPr/>
        </p:nvSpPr>
        <p:spPr>
          <a:xfrm>
            <a:off x="5852723"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30" name="Straight Connector 29"/>
          <p:cNvCxnSpPr/>
          <p:nvPr/>
        </p:nvCxnSpPr>
        <p:spPr>
          <a:xfrm flipV="1">
            <a:off x="6364788"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31" name="DRAM"/>
          <p:cNvSpPr/>
          <p:nvPr/>
        </p:nvSpPr>
        <p:spPr>
          <a:xfrm>
            <a:off x="6193338"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nvGrpSpPr>
          <p:cNvPr id="32" name="Group 31"/>
          <p:cNvGrpSpPr/>
          <p:nvPr/>
        </p:nvGrpSpPr>
        <p:grpSpPr>
          <a:xfrm>
            <a:off x="4481123" y="2340818"/>
            <a:ext cx="2057400" cy="687229"/>
            <a:chOff x="4572000" y="1609886"/>
            <a:chExt cx="2743200" cy="916305"/>
          </a:xfrm>
          <a:solidFill>
            <a:srgbClr val="83C3FD"/>
          </a:solidFill>
        </p:grpSpPr>
        <p:sp>
          <p:nvSpPr>
            <p:cNvPr id="33" name="Oval 32"/>
            <p:cNvSpPr/>
            <p:nvPr/>
          </p:nvSpPr>
          <p:spPr>
            <a:xfrm>
              <a:off x="54864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4" name="Oval 33"/>
            <p:cNvSpPr/>
            <p:nvPr/>
          </p:nvSpPr>
          <p:spPr>
            <a:xfrm>
              <a:off x="54864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5" name="Oval 34"/>
            <p:cNvSpPr/>
            <p:nvPr/>
          </p:nvSpPr>
          <p:spPr>
            <a:xfrm>
              <a:off x="59436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6" name="Oval 35"/>
            <p:cNvSpPr/>
            <p:nvPr/>
          </p:nvSpPr>
          <p:spPr>
            <a:xfrm>
              <a:off x="64008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7" name="Oval 36"/>
            <p:cNvSpPr/>
            <p:nvPr/>
          </p:nvSpPr>
          <p:spPr>
            <a:xfrm>
              <a:off x="64008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8" name="Oval 37"/>
            <p:cNvSpPr/>
            <p:nvPr/>
          </p:nvSpPr>
          <p:spPr>
            <a:xfrm>
              <a:off x="6858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9" name="Oval 38"/>
            <p:cNvSpPr/>
            <p:nvPr/>
          </p:nvSpPr>
          <p:spPr>
            <a:xfrm>
              <a:off x="59436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0" name="Oval 39"/>
            <p:cNvSpPr/>
            <p:nvPr/>
          </p:nvSpPr>
          <p:spPr>
            <a:xfrm>
              <a:off x="6858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1" name="Oval 40"/>
            <p:cNvSpPr/>
            <p:nvPr/>
          </p:nvSpPr>
          <p:spPr>
            <a:xfrm>
              <a:off x="4572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2" name="Oval 41"/>
            <p:cNvSpPr/>
            <p:nvPr/>
          </p:nvSpPr>
          <p:spPr>
            <a:xfrm>
              <a:off x="4572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3" name="Oval 42"/>
            <p:cNvSpPr/>
            <p:nvPr/>
          </p:nvSpPr>
          <p:spPr>
            <a:xfrm>
              <a:off x="50292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4" name="Oval 43"/>
            <p:cNvSpPr/>
            <p:nvPr/>
          </p:nvSpPr>
          <p:spPr>
            <a:xfrm>
              <a:off x="50292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45" name="Group 44"/>
          <p:cNvGrpSpPr/>
          <p:nvPr/>
        </p:nvGrpSpPr>
        <p:grpSpPr>
          <a:xfrm>
            <a:off x="4481123" y="3366659"/>
            <a:ext cx="2057400" cy="1025843"/>
            <a:chOff x="4572000" y="2977676"/>
            <a:chExt cx="2743200" cy="1367790"/>
          </a:xfrm>
          <a:solidFill>
            <a:srgbClr val="83C3FD"/>
          </a:solidFill>
        </p:grpSpPr>
        <p:sp>
          <p:nvSpPr>
            <p:cNvPr id="46" name="Oval 45"/>
            <p:cNvSpPr/>
            <p:nvPr/>
          </p:nvSpPr>
          <p:spPr>
            <a:xfrm>
              <a:off x="54864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7" name="Oval 46"/>
            <p:cNvSpPr/>
            <p:nvPr/>
          </p:nvSpPr>
          <p:spPr>
            <a:xfrm>
              <a:off x="59436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8" name="Oval 47"/>
            <p:cNvSpPr/>
            <p:nvPr/>
          </p:nvSpPr>
          <p:spPr>
            <a:xfrm>
              <a:off x="64008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9" name="Oval 48"/>
            <p:cNvSpPr/>
            <p:nvPr/>
          </p:nvSpPr>
          <p:spPr>
            <a:xfrm>
              <a:off x="6858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0" name="Oval 49"/>
            <p:cNvSpPr/>
            <p:nvPr/>
          </p:nvSpPr>
          <p:spPr>
            <a:xfrm>
              <a:off x="4572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1" name="Oval 50"/>
            <p:cNvSpPr/>
            <p:nvPr/>
          </p:nvSpPr>
          <p:spPr>
            <a:xfrm>
              <a:off x="50292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2" name="Oval 51"/>
            <p:cNvSpPr/>
            <p:nvPr/>
          </p:nvSpPr>
          <p:spPr>
            <a:xfrm>
              <a:off x="54864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3" name="Oval 52"/>
            <p:cNvSpPr/>
            <p:nvPr/>
          </p:nvSpPr>
          <p:spPr>
            <a:xfrm>
              <a:off x="59436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4" name="Oval 53"/>
            <p:cNvSpPr/>
            <p:nvPr/>
          </p:nvSpPr>
          <p:spPr>
            <a:xfrm>
              <a:off x="64008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5" name="Oval 54"/>
            <p:cNvSpPr/>
            <p:nvPr/>
          </p:nvSpPr>
          <p:spPr>
            <a:xfrm>
              <a:off x="6858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6" name="Oval 55"/>
            <p:cNvSpPr/>
            <p:nvPr/>
          </p:nvSpPr>
          <p:spPr>
            <a:xfrm>
              <a:off x="54864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7" name="Oval 56"/>
            <p:cNvSpPr/>
            <p:nvPr/>
          </p:nvSpPr>
          <p:spPr>
            <a:xfrm>
              <a:off x="59436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8" name="Oval 57"/>
            <p:cNvSpPr/>
            <p:nvPr/>
          </p:nvSpPr>
          <p:spPr>
            <a:xfrm>
              <a:off x="64008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9" name="Oval 58"/>
            <p:cNvSpPr/>
            <p:nvPr/>
          </p:nvSpPr>
          <p:spPr>
            <a:xfrm>
              <a:off x="6858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0" name="Oval 59"/>
            <p:cNvSpPr/>
            <p:nvPr/>
          </p:nvSpPr>
          <p:spPr>
            <a:xfrm>
              <a:off x="4572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1" name="Oval 60"/>
            <p:cNvSpPr/>
            <p:nvPr/>
          </p:nvSpPr>
          <p:spPr>
            <a:xfrm>
              <a:off x="50292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2" name="Oval 61"/>
            <p:cNvSpPr/>
            <p:nvPr/>
          </p:nvSpPr>
          <p:spPr>
            <a:xfrm>
              <a:off x="4572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3" name="Oval 62"/>
            <p:cNvSpPr/>
            <p:nvPr/>
          </p:nvSpPr>
          <p:spPr>
            <a:xfrm>
              <a:off x="50292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64" name="Group 63"/>
          <p:cNvGrpSpPr/>
          <p:nvPr/>
        </p:nvGrpSpPr>
        <p:grpSpPr>
          <a:xfrm>
            <a:off x="4487411" y="3028189"/>
            <a:ext cx="2043684" cy="330613"/>
            <a:chOff x="4583430" y="2539526"/>
            <a:chExt cx="2724912" cy="440817"/>
          </a:xfrm>
          <a:solidFill>
            <a:srgbClr val="83C3FD"/>
          </a:solidFill>
        </p:grpSpPr>
        <p:sp>
          <p:nvSpPr>
            <p:cNvPr id="65" name="Oval 64"/>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6" name="Oval 65"/>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7" name="Oval 66"/>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8" name="Oval 67"/>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9" name="Oval 68"/>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0" name="Oval 69"/>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71" name="Group 70"/>
          <p:cNvGrpSpPr/>
          <p:nvPr/>
        </p:nvGrpSpPr>
        <p:grpSpPr>
          <a:xfrm>
            <a:off x="4538274" y="3360825"/>
            <a:ext cx="1944244" cy="1091686"/>
            <a:chOff x="4648200" y="2969895"/>
            <a:chExt cx="2592325" cy="1455581"/>
          </a:xfrm>
          <a:solidFill>
            <a:srgbClr val="C00000"/>
          </a:solidFill>
        </p:grpSpPr>
        <p:sp>
          <p:nvSpPr>
            <p:cNvPr id="72" name="Down Arrow 71"/>
            <p:cNvSpPr/>
            <p:nvPr/>
          </p:nvSpPr>
          <p:spPr>
            <a:xfrm>
              <a:off x="4648200" y="2971800"/>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3" name="Down Arrow 72"/>
            <p:cNvSpPr/>
            <p:nvPr/>
          </p:nvSpPr>
          <p:spPr>
            <a:xfrm>
              <a:off x="5108450" y="2969895"/>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4" name="Down Arrow 73"/>
            <p:cNvSpPr/>
            <p:nvPr/>
          </p:nvSpPr>
          <p:spPr>
            <a:xfrm>
              <a:off x="5562602" y="2977676"/>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5" name="Down Arrow 74"/>
            <p:cNvSpPr/>
            <p:nvPr/>
          </p:nvSpPr>
          <p:spPr>
            <a:xfrm>
              <a:off x="6022852" y="2975771"/>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6" name="Down Arrow 75"/>
            <p:cNvSpPr/>
            <p:nvPr/>
          </p:nvSpPr>
          <p:spPr>
            <a:xfrm>
              <a:off x="6478523" y="2977676"/>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7" name="Down Arrow 76"/>
            <p:cNvSpPr/>
            <p:nvPr/>
          </p:nvSpPr>
          <p:spPr>
            <a:xfrm>
              <a:off x="6938773" y="2975771"/>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85" name="Group 84"/>
          <p:cNvGrpSpPr/>
          <p:nvPr/>
        </p:nvGrpSpPr>
        <p:grpSpPr>
          <a:xfrm>
            <a:off x="6489814" y="3012850"/>
            <a:ext cx="1282586" cy="494960"/>
            <a:chOff x="7392078" y="2030714"/>
            <a:chExt cx="1710115" cy="659947"/>
          </a:xfrm>
        </p:grpSpPr>
        <p:sp>
          <p:nvSpPr>
            <p:cNvPr id="86" name="67Text"/>
            <p:cNvSpPr txBox="1"/>
            <p:nvPr/>
          </p:nvSpPr>
          <p:spPr>
            <a:xfrm>
              <a:off x="7392078" y="2197949"/>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100"/>
                </a:lnSpc>
              </a:pPr>
              <a:r>
                <a:rPr lang="en-US" sz="2100" i="1" dirty="0">
                  <a:solidFill>
                    <a:srgbClr val="000000"/>
                  </a:solidFill>
                  <a:latin typeface="Cambria" panose="02040503050406030204" pitchFamily="18" charset="0"/>
                </a:rPr>
                <a:t>DRAM Row</a:t>
              </a:r>
            </a:p>
          </p:txBody>
        </p:sp>
        <p:sp>
          <p:nvSpPr>
            <p:cNvPr id="87" name="Freeform 86"/>
            <p:cNvSpPr/>
            <p:nvPr/>
          </p:nvSpPr>
          <p:spPr>
            <a:xfrm flipV="1">
              <a:off x="7469123" y="2030714"/>
              <a:ext cx="367379" cy="480350"/>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grpSp>
        <p:nvGrpSpPr>
          <p:cNvPr id="88" name="Group 87"/>
          <p:cNvGrpSpPr/>
          <p:nvPr/>
        </p:nvGrpSpPr>
        <p:grpSpPr>
          <a:xfrm>
            <a:off x="4963300" y="4742175"/>
            <a:ext cx="2317316" cy="629925"/>
            <a:chOff x="5859262" y="4811697"/>
            <a:chExt cx="3089755" cy="839900"/>
          </a:xfrm>
        </p:grpSpPr>
        <p:sp>
          <p:nvSpPr>
            <p:cNvPr id="89" name="67Text"/>
            <p:cNvSpPr txBox="1"/>
            <p:nvPr/>
          </p:nvSpPr>
          <p:spPr>
            <a:xfrm>
              <a:off x="6217248" y="5158885"/>
              <a:ext cx="27317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100" i="1" dirty="0">
                  <a:solidFill>
                    <a:srgbClr val="000000"/>
                  </a:solidFill>
                  <a:latin typeface="Cambria" panose="02040503050406030204" pitchFamily="18" charset="0"/>
                </a:rPr>
                <a:t>Sense Amplifier</a:t>
              </a:r>
            </a:p>
          </p:txBody>
        </p:sp>
        <p:sp>
          <p:nvSpPr>
            <p:cNvPr id="90" name="Freeform 89"/>
            <p:cNvSpPr/>
            <p:nvPr/>
          </p:nvSpPr>
          <p:spPr>
            <a:xfrm>
              <a:off x="5859262" y="4811697"/>
              <a:ext cx="532660" cy="612559"/>
            </a:xfrm>
            <a:custGeom>
              <a:avLst/>
              <a:gdLst>
                <a:gd name="connsiteX0" fmla="*/ 532660 w 532660"/>
                <a:gd name="connsiteY0" fmla="*/ 612559 h 612559"/>
                <a:gd name="connsiteX1" fmla="*/ 106532 w 532660"/>
                <a:gd name="connsiteY1" fmla="*/ 390618 h 612559"/>
                <a:gd name="connsiteX2" fmla="*/ 0 w 532660"/>
                <a:gd name="connsiteY2" fmla="*/ 0 h 612559"/>
              </a:gdLst>
              <a:ahLst/>
              <a:cxnLst>
                <a:cxn ang="0">
                  <a:pos x="connsiteX0" y="connsiteY0"/>
                </a:cxn>
                <a:cxn ang="0">
                  <a:pos x="connsiteX1" y="connsiteY1"/>
                </a:cxn>
                <a:cxn ang="0">
                  <a:pos x="connsiteX2" y="connsiteY2"/>
                </a:cxn>
              </a:cxnLst>
              <a:rect l="l" t="t" r="r" b="b"/>
              <a:pathLst>
                <a:path w="532660" h="612559">
                  <a:moveTo>
                    <a:pt x="532660" y="612559"/>
                  </a:moveTo>
                  <a:cubicBezTo>
                    <a:pt x="363984" y="552635"/>
                    <a:pt x="195309" y="492711"/>
                    <a:pt x="106532" y="390618"/>
                  </a:cubicBezTo>
                  <a:cubicBezTo>
                    <a:pt x="17755" y="288525"/>
                    <a:pt x="8877" y="144262"/>
                    <a:pt x="0" y="0"/>
                  </a:cubicBez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grpSp>
        <p:nvGrpSpPr>
          <p:cNvPr id="91" name="Group 90"/>
          <p:cNvGrpSpPr/>
          <p:nvPr/>
        </p:nvGrpSpPr>
        <p:grpSpPr>
          <a:xfrm>
            <a:off x="4494839" y="3028950"/>
            <a:ext cx="2043684" cy="330613"/>
            <a:chOff x="4583430" y="2539526"/>
            <a:chExt cx="2724912" cy="440817"/>
          </a:xfrm>
          <a:solidFill>
            <a:srgbClr val="C00000"/>
          </a:solidFill>
        </p:grpSpPr>
        <p:sp>
          <p:nvSpPr>
            <p:cNvPr id="92" name="Oval 91"/>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93" name="Oval 92"/>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94" name="Oval 93"/>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95" name="Oval 94"/>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96" name="Oval 95"/>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97" name="Oval 96"/>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107" name="Group 106"/>
          <p:cNvGrpSpPr/>
          <p:nvPr/>
        </p:nvGrpSpPr>
        <p:grpSpPr>
          <a:xfrm>
            <a:off x="6393503" y="2228850"/>
            <a:ext cx="1342023" cy="369534"/>
            <a:chOff x="7469123" y="1642246"/>
            <a:chExt cx="1789364" cy="492712"/>
          </a:xfrm>
        </p:grpSpPr>
        <p:sp>
          <p:nvSpPr>
            <p:cNvPr id="109" name="67Text"/>
            <p:cNvSpPr txBox="1"/>
            <p:nvPr/>
          </p:nvSpPr>
          <p:spPr>
            <a:xfrm>
              <a:off x="7548372" y="1642246"/>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100"/>
                </a:lnSpc>
              </a:pPr>
              <a:r>
                <a:rPr lang="en-US" sz="2100" i="1" dirty="0">
                  <a:solidFill>
                    <a:srgbClr val="000000"/>
                  </a:solidFill>
                  <a:latin typeface="Cambria" panose="02040503050406030204" pitchFamily="18" charset="0"/>
                </a:rPr>
                <a:t>DRAM Cell</a:t>
              </a:r>
            </a:p>
          </p:txBody>
        </p:sp>
        <p:sp>
          <p:nvSpPr>
            <p:cNvPr id="110" name="Freeform 109"/>
            <p:cNvSpPr/>
            <p:nvPr/>
          </p:nvSpPr>
          <p:spPr>
            <a:xfrm>
              <a:off x="7469123" y="1926860"/>
              <a:ext cx="608075" cy="103854"/>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grpSp>
        <p:nvGrpSpPr>
          <p:cNvPr id="112" name="Group 111">
            <a:extLst>
              <a:ext uri="{FF2B5EF4-FFF2-40B4-BE49-F238E27FC236}">
                <a16:creationId xmlns:a16="http://schemas.microsoft.com/office/drawing/2014/main" id="{5F96BE7E-9638-4DCB-9E95-3BA5E494A4A4}"/>
              </a:ext>
            </a:extLst>
          </p:cNvPr>
          <p:cNvGrpSpPr/>
          <p:nvPr/>
        </p:nvGrpSpPr>
        <p:grpSpPr>
          <a:xfrm>
            <a:off x="4136792" y="1714498"/>
            <a:ext cx="2681615" cy="461665"/>
            <a:chOff x="6553200" y="1802030"/>
            <a:chExt cx="2971800" cy="538720"/>
          </a:xfrm>
        </p:grpSpPr>
        <p:sp>
          <p:nvSpPr>
            <p:cNvPr id="113" name="TextBox 112">
              <a:extLst>
                <a:ext uri="{FF2B5EF4-FFF2-40B4-BE49-F238E27FC236}">
                  <a16:creationId xmlns:a16="http://schemas.microsoft.com/office/drawing/2014/main" id="{237CB297-167F-4B61-8707-A009DCFA0488}"/>
                </a:ext>
              </a:extLst>
            </p:cNvPr>
            <p:cNvSpPr txBox="1"/>
            <p:nvPr/>
          </p:nvSpPr>
          <p:spPr>
            <a:xfrm>
              <a:off x="6733696" y="1802030"/>
              <a:ext cx="2743200" cy="538720"/>
            </a:xfrm>
            <a:prstGeom prst="rect">
              <a:avLst/>
            </a:prstGeom>
            <a:noFill/>
          </p:spPr>
          <p:txBody>
            <a:bodyPr wrap="square" rtlCol="0">
              <a:spAutoFit/>
            </a:bodyPr>
            <a:lstStyle/>
            <a:p>
              <a:pPr algn="ctr"/>
              <a:r>
                <a:rPr lang="en-US" sz="2400" b="1" dirty="0"/>
                <a:t>DRAM Bank</a:t>
              </a:r>
            </a:p>
          </p:txBody>
        </p:sp>
        <p:cxnSp>
          <p:nvCxnSpPr>
            <p:cNvPr id="114" name="Straight Connector 113">
              <a:extLst>
                <a:ext uri="{FF2B5EF4-FFF2-40B4-BE49-F238E27FC236}">
                  <a16:creationId xmlns:a16="http://schemas.microsoft.com/office/drawing/2014/main" id="{9DB8BC32-ED72-4F14-A4AD-713083068DEF}"/>
                </a:ext>
              </a:extLst>
            </p:cNvPr>
            <p:cNvCxnSpPr>
              <a:cxnSpLocks/>
            </p:cNvCxnSpPr>
            <p:nvPr/>
          </p:nvCxnSpPr>
          <p:spPr>
            <a:xfrm>
              <a:off x="6553200" y="2284533"/>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99" name="Graphic 98" descr="Clock">
            <a:extLst>
              <a:ext uri="{FF2B5EF4-FFF2-40B4-BE49-F238E27FC236}">
                <a16:creationId xmlns:a16="http://schemas.microsoft.com/office/drawing/2014/main" id="{7817DF6F-B4CE-4EA4-92B6-E6B171EF36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94448" y="2978952"/>
            <a:ext cx="1618854" cy="1618854"/>
          </a:xfrm>
          <a:prstGeom prst="rect">
            <a:avLst/>
          </a:prstGeom>
        </p:spPr>
      </p:pic>
      <p:sp>
        <p:nvSpPr>
          <p:cNvPr id="111" name="Round Diagonal Corner Rectangle 105">
            <a:extLst>
              <a:ext uri="{FF2B5EF4-FFF2-40B4-BE49-F238E27FC236}">
                <a16:creationId xmlns:a16="http://schemas.microsoft.com/office/drawing/2014/main" id="{76450A72-86CF-4F36-8D54-6E98FC2ECBD0}"/>
              </a:ext>
            </a:extLst>
          </p:cNvPr>
          <p:cNvSpPr/>
          <p:nvPr/>
        </p:nvSpPr>
        <p:spPr bwMode="auto">
          <a:xfrm>
            <a:off x="1949161" y="2512263"/>
            <a:ext cx="1080209" cy="466690"/>
          </a:xfrm>
          <a:prstGeom prst="round2DiagRect">
            <a:avLst/>
          </a:prstGeom>
          <a:solidFill>
            <a:srgbClr val="FFCDCD"/>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dirty="0"/>
              <a:t>Activate</a:t>
            </a:r>
          </a:p>
        </p:txBody>
      </p:sp>
      <p:cxnSp>
        <p:nvCxnSpPr>
          <p:cNvPr id="101" name="Straight Connector 100">
            <a:extLst>
              <a:ext uri="{FF2B5EF4-FFF2-40B4-BE49-F238E27FC236}">
                <a16:creationId xmlns:a16="http://schemas.microsoft.com/office/drawing/2014/main" id="{EBC4AB00-6825-4991-AA9A-4162FC8CD76D}"/>
              </a:ext>
            </a:extLst>
          </p:cNvPr>
          <p:cNvCxnSpPr>
            <a:cxnSpLocks/>
          </p:cNvCxnSpPr>
          <p:nvPr/>
        </p:nvCxnSpPr>
        <p:spPr>
          <a:xfrm>
            <a:off x="2490430" y="3037007"/>
            <a:ext cx="0" cy="1181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95D310D-34D8-40A2-B84B-67662E361ACD}"/>
              </a:ext>
            </a:extLst>
          </p:cNvPr>
          <p:cNvCxnSpPr>
            <a:cxnSpLocks/>
          </p:cNvCxnSpPr>
          <p:nvPr/>
        </p:nvCxnSpPr>
        <p:spPr>
          <a:xfrm>
            <a:off x="2995534" y="4106729"/>
            <a:ext cx="142691" cy="7711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C02DA5D-CC58-4199-958E-98931871CA8A}"/>
              </a:ext>
            </a:extLst>
          </p:cNvPr>
          <p:cNvCxnSpPr>
            <a:cxnSpLocks/>
          </p:cNvCxnSpPr>
          <p:nvPr/>
        </p:nvCxnSpPr>
        <p:spPr>
          <a:xfrm>
            <a:off x="1737851" y="3783797"/>
            <a:ext cx="158145" cy="1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Round Diagonal Corner Rectangle 105">
            <a:extLst>
              <a:ext uri="{FF2B5EF4-FFF2-40B4-BE49-F238E27FC236}">
                <a16:creationId xmlns:a16="http://schemas.microsoft.com/office/drawing/2014/main" id="{C3299CAE-EEA3-444E-B13B-F6127206E642}"/>
              </a:ext>
            </a:extLst>
          </p:cNvPr>
          <p:cNvSpPr/>
          <p:nvPr/>
        </p:nvSpPr>
        <p:spPr bwMode="auto">
          <a:xfrm>
            <a:off x="430531" y="3555198"/>
            <a:ext cx="1219721" cy="466690"/>
          </a:xfrm>
          <a:prstGeom prst="round2DiagRect">
            <a:avLst/>
          </a:prstGeom>
          <a:solidFill>
            <a:srgbClr val="FFCDCD"/>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dirty="0" err="1"/>
              <a:t>Precharge</a:t>
            </a:r>
            <a:endParaRPr lang="en-US" dirty="0"/>
          </a:p>
        </p:txBody>
      </p:sp>
      <p:sp>
        <p:nvSpPr>
          <p:cNvPr id="116" name="Round Diagonal Corner Rectangle 105">
            <a:extLst>
              <a:ext uri="{FF2B5EF4-FFF2-40B4-BE49-F238E27FC236}">
                <a16:creationId xmlns:a16="http://schemas.microsoft.com/office/drawing/2014/main" id="{F77C8A5B-9B19-452E-A57C-E6A8D45A714A}"/>
              </a:ext>
            </a:extLst>
          </p:cNvPr>
          <p:cNvSpPr/>
          <p:nvPr/>
        </p:nvSpPr>
        <p:spPr bwMode="auto">
          <a:xfrm>
            <a:off x="3224043" y="4106729"/>
            <a:ext cx="911892" cy="491073"/>
          </a:xfrm>
          <a:prstGeom prst="round2DiagRect">
            <a:avLst/>
          </a:prstGeom>
          <a:solidFill>
            <a:srgbClr val="FFCDCD"/>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dirty="0"/>
              <a:t>Read/Write</a:t>
            </a:r>
          </a:p>
        </p:txBody>
      </p:sp>
    </p:spTree>
    <p:custDataLst>
      <p:tags r:id="rId1"/>
    </p:custDataLst>
    <p:extLst>
      <p:ext uri="{BB962C8B-B14F-4D97-AF65-F5344CB8AC3E}">
        <p14:creationId xmlns:p14="http://schemas.microsoft.com/office/powerpoint/2010/main" val="2869836678"/>
      </p:ext>
    </p:extLst>
  </p:cSld>
  <p:clrMapOvr>
    <a:masterClrMapping/>
  </p:clrMapOvr>
  <mc:AlternateContent xmlns:mc="http://schemas.openxmlformats.org/markup-compatibility/2006" xmlns:p14="http://schemas.microsoft.com/office/powerpoint/2010/main">
    <mc:Choice Requires="p14">
      <p:transition spd="slow" p14:dur="2000" advTm="25369"/>
    </mc:Choice>
    <mc:Fallback xmlns="">
      <p:transition spd="slow" advTm="253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45"/>
                                        </p:tgtEl>
                                        <p:attrNameLst>
                                          <p:attrName>style.opacity</p:attrName>
                                        </p:attrNameLst>
                                      </p:cBhvr>
                                      <p:to>
                                        <p:strVal val="0.5"/>
                                      </p:to>
                                    </p:set>
                                    <p:animEffect filter="image" prLst="opacity: 0.5">
                                      <p:cBhvr rctx="IE">
                                        <p:cTn id="7" dur="indefinite"/>
                                        <p:tgtEl>
                                          <p:spTgt spid="45"/>
                                        </p:tgtEl>
                                      </p:cBhvr>
                                    </p:animEffect>
                                  </p:childTnLst>
                                </p:cTn>
                              </p:par>
                              <p:par>
                                <p:cTn id="8" presetID="9" presetClass="emph" presetSubtype="0" nodeType="withEffect">
                                  <p:stCondLst>
                                    <p:cond delay="0"/>
                                  </p:stCondLst>
                                  <p:childTnLst>
                                    <p:set>
                                      <p:cBhvr rctx="PPT">
                                        <p:cTn id="9" dur="indefinite"/>
                                        <p:tgtEl>
                                          <p:spTgt spid="32"/>
                                        </p:tgtEl>
                                        <p:attrNameLst>
                                          <p:attrName>style.opacity</p:attrName>
                                        </p:attrNameLst>
                                      </p:cBhvr>
                                      <p:to>
                                        <p:strVal val="0.5"/>
                                      </p:to>
                                    </p:set>
                                    <p:animEffect filter="image" prLst="opacity: 0.5">
                                      <p:cBhvr rctx="IE">
                                        <p:cTn id="10" dur="indefinite"/>
                                        <p:tgtEl>
                                          <p:spTgt spid="32"/>
                                        </p:tgtEl>
                                      </p:cBhvr>
                                    </p:animEffect>
                                  </p:childTnLst>
                                </p:cTn>
                              </p:par>
                              <p:par>
                                <p:cTn id="11" presetID="9" presetClass="emph" presetSubtype="0" nodeType="withEffect">
                                  <p:stCondLst>
                                    <p:cond delay="0"/>
                                  </p:stCondLst>
                                  <p:childTnLst>
                                    <p:set>
                                      <p:cBhvr rctx="PPT">
                                        <p:cTn id="12" dur="indefinite"/>
                                        <p:tgtEl>
                                          <p:spTgt spid="13"/>
                                        </p:tgtEl>
                                        <p:attrNameLst>
                                          <p:attrName>style.opacity</p:attrName>
                                        </p:attrNameLst>
                                      </p:cBhvr>
                                      <p:to>
                                        <p:strVal val="0.5"/>
                                      </p:to>
                                    </p:set>
                                    <p:animEffect filter="image" prLst="opacity: 0.5">
                                      <p:cBhvr rctx="IE">
                                        <p:cTn id="13" dur="indefinite"/>
                                        <p:tgtEl>
                                          <p:spTgt spid="13"/>
                                        </p:tgtEl>
                                      </p:cBhvr>
                                    </p:animEffect>
                                  </p:childTnLst>
                                </p:cTn>
                              </p:par>
                              <p:par>
                                <p:cTn id="14" presetID="9" presetClass="emph" presetSubtype="0" nodeType="withEffect">
                                  <p:stCondLst>
                                    <p:cond delay="0"/>
                                  </p:stCondLst>
                                  <p:childTnLst>
                                    <p:set>
                                      <p:cBhvr rctx="PPT">
                                        <p:cTn id="15" dur="indefinite"/>
                                        <p:tgtEl>
                                          <p:spTgt spid="64"/>
                                        </p:tgtEl>
                                        <p:attrNameLst>
                                          <p:attrName>style.opacity</p:attrName>
                                        </p:attrNameLst>
                                      </p:cBhvr>
                                      <p:to>
                                        <p:strVal val="0.5"/>
                                      </p:to>
                                    </p:set>
                                    <p:animEffect filter="image" prLst="opacity: 0.5">
                                      <p:cBhvr rctx="IE">
                                        <p:cTn id="16" dur="indefinite"/>
                                        <p:tgtEl>
                                          <p:spTgt spid="6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1"/>
                                        </p:tgtEl>
                                        <p:attrNameLst>
                                          <p:attrName>style.visibility</p:attrName>
                                        </p:attrNameLst>
                                      </p:cBhvr>
                                      <p:to>
                                        <p:strVal val="visible"/>
                                      </p:to>
                                    </p:set>
                                    <p:animEffect transition="in" filter="fade">
                                      <p:cBhvr>
                                        <p:cTn id="21" dur="500"/>
                                        <p:tgtEl>
                                          <p:spTgt spid="111"/>
                                        </p:tgtEl>
                                      </p:cBhvr>
                                    </p:animEffect>
                                  </p:childTnLst>
                                </p:cTn>
                              </p:par>
                              <p:par>
                                <p:cTn id="22" presetID="10" presetClass="entr" presetSubtype="0" fill="hold" nodeType="with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rctx="PPT">
                                        <p:cTn id="28" dur="indefinite"/>
                                        <p:tgtEl>
                                          <p:spTgt spid="13"/>
                                        </p:tgtEl>
                                        <p:attrNameLst>
                                          <p:attrName>style.opacity</p:attrName>
                                        </p:attrNameLst>
                                      </p:cBhvr>
                                      <p:to>
                                        <p:strVal val="1"/>
                                      </p:to>
                                    </p:set>
                                    <p:animEffect filter="image" prLst="opacity: 1">
                                      <p:cBhvr rctx="IE">
                                        <p:cTn id="29" dur="indefinite"/>
                                        <p:tgtEl>
                                          <p:spTgt spid="13"/>
                                        </p:tgtEl>
                                      </p:cBhvr>
                                    </p:animEffect>
                                  </p:childTnLst>
                                </p:cTn>
                              </p:par>
                              <p:par>
                                <p:cTn id="30" presetID="9" presetClass="emph" presetSubtype="0" nodeType="withEffect">
                                  <p:stCondLst>
                                    <p:cond delay="0"/>
                                  </p:stCondLst>
                                  <p:childTnLst>
                                    <p:set>
                                      <p:cBhvr rctx="PPT">
                                        <p:cTn id="31" dur="indefinite"/>
                                        <p:tgtEl>
                                          <p:spTgt spid="64"/>
                                        </p:tgtEl>
                                        <p:attrNameLst>
                                          <p:attrName>style.opacity</p:attrName>
                                        </p:attrNameLst>
                                      </p:cBhvr>
                                      <p:to>
                                        <p:strVal val="1"/>
                                      </p:to>
                                    </p:set>
                                    <p:animEffect filter="image" prLst="opacity: 1">
                                      <p:cBhvr rctx="IE">
                                        <p:cTn id="32" dur="indefinite"/>
                                        <p:tgtEl>
                                          <p:spTgt spid="64"/>
                                        </p:tgtEl>
                                      </p:cBhvr>
                                    </p:animEffect>
                                  </p:childTnLst>
                                </p:cTn>
                              </p:par>
                              <p:par>
                                <p:cTn id="33" presetID="1" presetClass="exit" presetSubtype="0" fill="hold" nodeType="withEffect">
                                  <p:stCondLst>
                                    <p:cond delay="0"/>
                                  </p:stCondLst>
                                  <p:childTnLst>
                                    <p:set>
                                      <p:cBhvr>
                                        <p:cTn id="34" dur="1" fill="hold">
                                          <p:stCondLst>
                                            <p:cond delay="0"/>
                                          </p:stCondLst>
                                        </p:cTn>
                                        <p:tgtEl>
                                          <p:spTgt spid="64"/>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fade">
                                      <p:cBhvr>
                                        <p:cTn id="37" dur="500"/>
                                        <p:tgtEl>
                                          <p:spTgt spid="91"/>
                                        </p:tgtEl>
                                      </p:cBhvr>
                                    </p:animEffect>
                                  </p:childTnLst>
                                </p:cTn>
                              </p:par>
                            </p:childTnLst>
                          </p:cTn>
                        </p:par>
                        <p:par>
                          <p:cTn id="38" fill="hold">
                            <p:stCondLst>
                              <p:cond delay="500"/>
                            </p:stCondLst>
                            <p:childTnLst>
                              <p:par>
                                <p:cTn id="39" presetID="22" presetClass="exit" presetSubtype="1" fill="hold" nodeType="afterEffect">
                                  <p:stCondLst>
                                    <p:cond delay="0"/>
                                  </p:stCondLst>
                                  <p:childTnLst>
                                    <p:animEffect transition="out" filter="wipe(up)">
                                      <p:cBhvr>
                                        <p:cTn id="40" dur="1000"/>
                                        <p:tgtEl>
                                          <p:spTgt spid="64"/>
                                        </p:tgtEl>
                                      </p:cBhvr>
                                    </p:animEffect>
                                    <p:set>
                                      <p:cBhvr>
                                        <p:cTn id="41" dur="1" fill="hold">
                                          <p:stCondLst>
                                            <p:cond delay="999"/>
                                          </p:stCondLst>
                                        </p:cTn>
                                        <p:tgtEl>
                                          <p:spTgt spid="64"/>
                                        </p:tgtEl>
                                        <p:attrNameLst>
                                          <p:attrName>style.visibility</p:attrName>
                                        </p:attrNameLst>
                                      </p:cBhvr>
                                      <p:to>
                                        <p:strVal val="hidden"/>
                                      </p:to>
                                    </p:set>
                                  </p:childTnLst>
                                </p:cTn>
                              </p:par>
                              <p:par>
                                <p:cTn id="42" presetID="22" presetClass="entr" presetSubtype="1" fill="hold" nodeType="with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wipe(up)">
                                      <p:cBhvr>
                                        <p:cTn id="44" dur="1000"/>
                                        <p:tgtEl>
                                          <p:spTgt spid="71"/>
                                        </p:tgtEl>
                                      </p:cBhvr>
                                    </p:animEffect>
                                  </p:childTnLst>
                                </p:cTn>
                              </p:par>
                            </p:childTnLst>
                          </p:cTn>
                        </p:par>
                        <p:par>
                          <p:cTn id="45" fill="hold">
                            <p:stCondLst>
                              <p:cond delay="1500"/>
                            </p:stCondLst>
                            <p:childTnLst>
                              <p:par>
                                <p:cTn id="46" presetID="22" presetClass="exit" presetSubtype="1" fill="hold" nodeType="afterEffect">
                                  <p:stCondLst>
                                    <p:cond delay="0"/>
                                  </p:stCondLst>
                                  <p:childTnLst>
                                    <p:animEffect transition="out" filter="wipe(up)">
                                      <p:cBhvr>
                                        <p:cTn id="47" dur="1000"/>
                                        <p:tgtEl>
                                          <p:spTgt spid="71"/>
                                        </p:tgtEl>
                                      </p:cBhvr>
                                    </p:animEffect>
                                    <p:set>
                                      <p:cBhvr>
                                        <p:cTn id="48" dur="1" fill="hold">
                                          <p:stCondLst>
                                            <p:cond delay="999"/>
                                          </p:stCondLst>
                                        </p:cTn>
                                        <p:tgtEl>
                                          <p:spTgt spid="71"/>
                                        </p:tgtEl>
                                        <p:attrNameLst>
                                          <p:attrName>style.visibility</p:attrName>
                                        </p:attrNameLst>
                                      </p:cBhvr>
                                      <p:to>
                                        <p:strVal val="hidden"/>
                                      </p:to>
                                    </p:set>
                                  </p:childTnLst>
                                </p:cTn>
                              </p:par>
                            </p:childTnLst>
                          </p:cTn>
                        </p:par>
                        <p:par>
                          <p:cTn id="49" fill="hold">
                            <p:stCondLst>
                              <p:cond delay="2500"/>
                            </p:stCondLst>
                            <p:childTnLst>
                              <p:par>
                                <p:cTn id="50" presetID="19" presetClass="emph" presetSubtype="0" fill="hold" grpId="0" nodeType="afterEffect">
                                  <p:stCondLst>
                                    <p:cond delay="0"/>
                                  </p:stCondLst>
                                  <p:childTnLst>
                                    <p:animClr clrSpc="rgb" dir="cw">
                                      <p:cBhvr override="childStyle">
                                        <p:cTn id="51" dur="500" fill="hold"/>
                                        <p:tgtEl>
                                          <p:spTgt spid="31"/>
                                        </p:tgtEl>
                                        <p:attrNameLst>
                                          <p:attrName>style.color</p:attrName>
                                        </p:attrNameLst>
                                      </p:cBhvr>
                                      <p:to>
                                        <a:srgbClr val="C00000"/>
                                      </p:to>
                                    </p:animClr>
                                    <p:animClr clrSpc="rgb" dir="cw">
                                      <p:cBhvr>
                                        <p:cTn id="52" dur="500" fill="hold"/>
                                        <p:tgtEl>
                                          <p:spTgt spid="31"/>
                                        </p:tgtEl>
                                        <p:attrNameLst>
                                          <p:attrName>fillcolor</p:attrName>
                                        </p:attrNameLst>
                                      </p:cBhvr>
                                      <p:to>
                                        <a:srgbClr val="C00000"/>
                                      </p:to>
                                    </p:animClr>
                                    <p:set>
                                      <p:cBhvr>
                                        <p:cTn id="53" dur="500" fill="hold"/>
                                        <p:tgtEl>
                                          <p:spTgt spid="31"/>
                                        </p:tgtEl>
                                        <p:attrNameLst>
                                          <p:attrName>fill.type</p:attrName>
                                        </p:attrNameLst>
                                      </p:cBhvr>
                                      <p:to>
                                        <p:strVal val="solid"/>
                                      </p:to>
                                    </p:set>
                                    <p:set>
                                      <p:cBhvr>
                                        <p:cTn id="54" dur="500" fill="hold"/>
                                        <p:tgtEl>
                                          <p:spTgt spid="31"/>
                                        </p:tgtEl>
                                        <p:attrNameLst>
                                          <p:attrName>fill.on</p:attrName>
                                        </p:attrNameLst>
                                      </p:cBhvr>
                                      <p:to>
                                        <p:strVal val="true"/>
                                      </p:to>
                                    </p:set>
                                  </p:childTnLst>
                                </p:cTn>
                              </p:par>
                              <p:par>
                                <p:cTn id="55" presetID="19" presetClass="emph" presetSubtype="0" fill="hold" grpId="0" nodeType="withEffect">
                                  <p:stCondLst>
                                    <p:cond delay="0"/>
                                  </p:stCondLst>
                                  <p:childTnLst>
                                    <p:animClr clrSpc="rgb" dir="cw">
                                      <p:cBhvr override="childStyle">
                                        <p:cTn id="56" dur="500" fill="hold"/>
                                        <p:tgtEl>
                                          <p:spTgt spid="29"/>
                                        </p:tgtEl>
                                        <p:attrNameLst>
                                          <p:attrName>style.color</p:attrName>
                                        </p:attrNameLst>
                                      </p:cBhvr>
                                      <p:to>
                                        <a:srgbClr val="C00000"/>
                                      </p:to>
                                    </p:animClr>
                                    <p:animClr clrSpc="rgb" dir="cw">
                                      <p:cBhvr>
                                        <p:cTn id="57" dur="500" fill="hold"/>
                                        <p:tgtEl>
                                          <p:spTgt spid="29"/>
                                        </p:tgtEl>
                                        <p:attrNameLst>
                                          <p:attrName>fillcolor</p:attrName>
                                        </p:attrNameLst>
                                      </p:cBhvr>
                                      <p:to>
                                        <a:srgbClr val="C00000"/>
                                      </p:to>
                                    </p:animClr>
                                    <p:set>
                                      <p:cBhvr>
                                        <p:cTn id="58" dur="500" fill="hold"/>
                                        <p:tgtEl>
                                          <p:spTgt spid="29"/>
                                        </p:tgtEl>
                                        <p:attrNameLst>
                                          <p:attrName>fill.type</p:attrName>
                                        </p:attrNameLst>
                                      </p:cBhvr>
                                      <p:to>
                                        <p:strVal val="solid"/>
                                      </p:to>
                                    </p:set>
                                    <p:set>
                                      <p:cBhvr>
                                        <p:cTn id="59" dur="500" fill="hold"/>
                                        <p:tgtEl>
                                          <p:spTgt spid="29"/>
                                        </p:tgtEl>
                                        <p:attrNameLst>
                                          <p:attrName>fill.on</p:attrName>
                                        </p:attrNameLst>
                                      </p:cBhvr>
                                      <p:to>
                                        <p:strVal val="true"/>
                                      </p:to>
                                    </p:set>
                                  </p:childTnLst>
                                </p:cTn>
                              </p:par>
                              <p:par>
                                <p:cTn id="60" presetID="19" presetClass="emph" presetSubtype="0" fill="hold" grpId="0" nodeType="withEffect">
                                  <p:stCondLst>
                                    <p:cond delay="0"/>
                                  </p:stCondLst>
                                  <p:childTnLst>
                                    <p:animClr clrSpc="rgb" dir="cw">
                                      <p:cBhvr override="childStyle">
                                        <p:cTn id="61" dur="500" fill="hold"/>
                                        <p:tgtEl>
                                          <p:spTgt spid="27"/>
                                        </p:tgtEl>
                                        <p:attrNameLst>
                                          <p:attrName>style.color</p:attrName>
                                        </p:attrNameLst>
                                      </p:cBhvr>
                                      <p:to>
                                        <a:srgbClr val="C00000"/>
                                      </p:to>
                                    </p:animClr>
                                    <p:animClr clrSpc="rgb" dir="cw">
                                      <p:cBhvr>
                                        <p:cTn id="62" dur="500" fill="hold"/>
                                        <p:tgtEl>
                                          <p:spTgt spid="27"/>
                                        </p:tgtEl>
                                        <p:attrNameLst>
                                          <p:attrName>fillcolor</p:attrName>
                                        </p:attrNameLst>
                                      </p:cBhvr>
                                      <p:to>
                                        <a:srgbClr val="C00000"/>
                                      </p:to>
                                    </p:animClr>
                                    <p:set>
                                      <p:cBhvr>
                                        <p:cTn id="63" dur="500" fill="hold"/>
                                        <p:tgtEl>
                                          <p:spTgt spid="27"/>
                                        </p:tgtEl>
                                        <p:attrNameLst>
                                          <p:attrName>fill.type</p:attrName>
                                        </p:attrNameLst>
                                      </p:cBhvr>
                                      <p:to>
                                        <p:strVal val="solid"/>
                                      </p:to>
                                    </p:set>
                                    <p:set>
                                      <p:cBhvr>
                                        <p:cTn id="64" dur="500" fill="hold"/>
                                        <p:tgtEl>
                                          <p:spTgt spid="27"/>
                                        </p:tgtEl>
                                        <p:attrNameLst>
                                          <p:attrName>fill.on</p:attrName>
                                        </p:attrNameLst>
                                      </p:cBhvr>
                                      <p:to>
                                        <p:strVal val="true"/>
                                      </p:to>
                                    </p:set>
                                  </p:childTnLst>
                                </p:cTn>
                              </p:par>
                              <p:par>
                                <p:cTn id="65" presetID="19" presetClass="emph" presetSubtype="0" fill="hold" grpId="0" nodeType="withEffect">
                                  <p:stCondLst>
                                    <p:cond delay="0"/>
                                  </p:stCondLst>
                                  <p:childTnLst>
                                    <p:animClr clrSpc="rgb" dir="cw">
                                      <p:cBhvr override="childStyle">
                                        <p:cTn id="66" dur="500" fill="hold"/>
                                        <p:tgtEl>
                                          <p:spTgt spid="25"/>
                                        </p:tgtEl>
                                        <p:attrNameLst>
                                          <p:attrName>style.color</p:attrName>
                                        </p:attrNameLst>
                                      </p:cBhvr>
                                      <p:to>
                                        <a:srgbClr val="C00000"/>
                                      </p:to>
                                    </p:animClr>
                                    <p:animClr clrSpc="rgb" dir="cw">
                                      <p:cBhvr>
                                        <p:cTn id="67" dur="500" fill="hold"/>
                                        <p:tgtEl>
                                          <p:spTgt spid="25"/>
                                        </p:tgtEl>
                                        <p:attrNameLst>
                                          <p:attrName>fillcolor</p:attrName>
                                        </p:attrNameLst>
                                      </p:cBhvr>
                                      <p:to>
                                        <a:srgbClr val="C00000"/>
                                      </p:to>
                                    </p:animClr>
                                    <p:set>
                                      <p:cBhvr>
                                        <p:cTn id="68" dur="500" fill="hold"/>
                                        <p:tgtEl>
                                          <p:spTgt spid="25"/>
                                        </p:tgtEl>
                                        <p:attrNameLst>
                                          <p:attrName>fill.type</p:attrName>
                                        </p:attrNameLst>
                                      </p:cBhvr>
                                      <p:to>
                                        <p:strVal val="solid"/>
                                      </p:to>
                                    </p:set>
                                    <p:set>
                                      <p:cBhvr>
                                        <p:cTn id="69" dur="500" fill="hold"/>
                                        <p:tgtEl>
                                          <p:spTgt spid="25"/>
                                        </p:tgtEl>
                                        <p:attrNameLst>
                                          <p:attrName>fill.on</p:attrName>
                                        </p:attrNameLst>
                                      </p:cBhvr>
                                      <p:to>
                                        <p:strVal val="true"/>
                                      </p:to>
                                    </p:set>
                                  </p:childTnLst>
                                </p:cTn>
                              </p:par>
                              <p:par>
                                <p:cTn id="70" presetID="19" presetClass="emph" presetSubtype="0" fill="hold" grpId="0" nodeType="withEffect">
                                  <p:stCondLst>
                                    <p:cond delay="0"/>
                                  </p:stCondLst>
                                  <p:childTnLst>
                                    <p:animClr clrSpc="rgb" dir="cw">
                                      <p:cBhvr override="childStyle">
                                        <p:cTn id="71" dur="500" fill="hold"/>
                                        <p:tgtEl>
                                          <p:spTgt spid="23"/>
                                        </p:tgtEl>
                                        <p:attrNameLst>
                                          <p:attrName>style.color</p:attrName>
                                        </p:attrNameLst>
                                      </p:cBhvr>
                                      <p:to>
                                        <a:srgbClr val="C00000"/>
                                      </p:to>
                                    </p:animClr>
                                    <p:animClr clrSpc="rgb" dir="cw">
                                      <p:cBhvr>
                                        <p:cTn id="72" dur="500" fill="hold"/>
                                        <p:tgtEl>
                                          <p:spTgt spid="23"/>
                                        </p:tgtEl>
                                        <p:attrNameLst>
                                          <p:attrName>fillcolor</p:attrName>
                                        </p:attrNameLst>
                                      </p:cBhvr>
                                      <p:to>
                                        <a:srgbClr val="C00000"/>
                                      </p:to>
                                    </p:animClr>
                                    <p:set>
                                      <p:cBhvr>
                                        <p:cTn id="73" dur="500" fill="hold"/>
                                        <p:tgtEl>
                                          <p:spTgt spid="23"/>
                                        </p:tgtEl>
                                        <p:attrNameLst>
                                          <p:attrName>fill.type</p:attrName>
                                        </p:attrNameLst>
                                      </p:cBhvr>
                                      <p:to>
                                        <p:strVal val="solid"/>
                                      </p:to>
                                    </p:set>
                                    <p:set>
                                      <p:cBhvr>
                                        <p:cTn id="74" dur="500" fill="hold"/>
                                        <p:tgtEl>
                                          <p:spTgt spid="23"/>
                                        </p:tgtEl>
                                        <p:attrNameLst>
                                          <p:attrName>fill.on</p:attrName>
                                        </p:attrNameLst>
                                      </p:cBhvr>
                                      <p:to>
                                        <p:strVal val="true"/>
                                      </p:to>
                                    </p:set>
                                  </p:childTnLst>
                                </p:cTn>
                              </p:par>
                              <p:par>
                                <p:cTn id="75" presetID="19" presetClass="emph" presetSubtype="0" fill="hold" grpId="0" nodeType="withEffect">
                                  <p:stCondLst>
                                    <p:cond delay="0"/>
                                  </p:stCondLst>
                                  <p:childTnLst>
                                    <p:animClr clrSpc="rgb" dir="cw">
                                      <p:cBhvr override="childStyle">
                                        <p:cTn id="76" dur="500" fill="hold"/>
                                        <p:tgtEl>
                                          <p:spTgt spid="21"/>
                                        </p:tgtEl>
                                        <p:attrNameLst>
                                          <p:attrName>style.color</p:attrName>
                                        </p:attrNameLst>
                                      </p:cBhvr>
                                      <p:to>
                                        <a:srgbClr val="C00000"/>
                                      </p:to>
                                    </p:animClr>
                                    <p:animClr clrSpc="rgb" dir="cw">
                                      <p:cBhvr>
                                        <p:cTn id="77" dur="500" fill="hold"/>
                                        <p:tgtEl>
                                          <p:spTgt spid="21"/>
                                        </p:tgtEl>
                                        <p:attrNameLst>
                                          <p:attrName>fillcolor</p:attrName>
                                        </p:attrNameLst>
                                      </p:cBhvr>
                                      <p:to>
                                        <a:srgbClr val="C00000"/>
                                      </p:to>
                                    </p:animClr>
                                    <p:set>
                                      <p:cBhvr>
                                        <p:cTn id="78" dur="500" fill="hold"/>
                                        <p:tgtEl>
                                          <p:spTgt spid="21"/>
                                        </p:tgtEl>
                                        <p:attrNameLst>
                                          <p:attrName>fill.type</p:attrName>
                                        </p:attrNameLst>
                                      </p:cBhvr>
                                      <p:to>
                                        <p:strVal val="solid"/>
                                      </p:to>
                                    </p:set>
                                    <p:set>
                                      <p:cBhvr>
                                        <p:cTn id="79" dur="500" fill="hold"/>
                                        <p:tgtEl>
                                          <p:spTgt spid="21"/>
                                        </p:tgtEl>
                                        <p:attrNameLst>
                                          <p:attrName>fill.on</p:attrName>
                                        </p:attrNameLst>
                                      </p:cBhvr>
                                      <p:to>
                                        <p:strVal val="true"/>
                                      </p:to>
                                    </p:se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16"/>
                                        </p:tgtEl>
                                        <p:attrNameLst>
                                          <p:attrName>style.visibility</p:attrName>
                                        </p:attrNameLst>
                                      </p:cBhvr>
                                      <p:to>
                                        <p:strVal val="visible"/>
                                      </p:to>
                                    </p:set>
                                    <p:animEffect transition="in" filter="fade">
                                      <p:cBhvr>
                                        <p:cTn id="84" dur="500"/>
                                        <p:tgtEl>
                                          <p:spTgt spid="116"/>
                                        </p:tgtEl>
                                      </p:cBhvr>
                                    </p:animEffect>
                                  </p:childTnLst>
                                </p:cTn>
                              </p:par>
                              <p:par>
                                <p:cTn id="85" presetID="1" presetClass="emph" presetSubtype="2" fill="hold" nodeType="withEffect">
                                  <p:stCondLst>
                                    <p:cond delay="0"/>
                                  </p:stCondLst>
                                  <p:childTnLst>
                                    <p:animClr clrSpc="rgb" dir="cw">
                                      <p:cBhvr>
                                        <p:cTn id="86" dur="200" fill="hold"/>
                                        <p:tgtEl>
                                          <p:spTgt spid="111"/>
                                        </p:tgtEl>
                                        <p:attrNameLst>
                                          <p:attrName>fillcolor</p:attrName>
                                        </p:attrNameLst>
                                      </p:cBhvr>
                                      <p:to>
                                        <a:srgbClr val="FFF2CC"/>
                                      </p:to>
                                    </p:animClr>
                                    <p:set>
                                      <p:cBhvr>
                                        <p:cTn id="87" dur="200" fill="hold"/>
                                        <p:tgtEl>
                                          <p:spTgt spid="111"/>
                                        </p:tgtEl>
                                        <p:attrNameLst>
                                          <p:attrName>fill.type</p:attrName>
                                        </p:attrNameLst>
                                      </p:cBhvr>
                                      <p:to>
                                        <p:strVal val="solid"/>
                                      </p:to>
                                    </p:set>
                                    <p:set>
                                      <p:cBhvr>
                                        <p:cTn id="88" dur="200" fill="hold"/>
                                        <p:tgtEl>
                                          <p:spTgt spid="111"/>
                                        </p:tgtEl>
                                        <p:attrNameLst>
                                          <p:attrName>fill.on</p:attrName>
                                        </p:attrNameLst>
                                      </p:cBhvr>
                                      <p:to>
                                        <p:strVal val="true"/>
                                      </p:to>
                                    </p:se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17"/>
                                        </p:tgtEl>
                                        <p:attrNameLst>
                                          <p:attrName>style.visibility</p:attrName>
                                        </p:attrNameLst>
                                      </p:cBhvr>
                                      <p:to>
                                        <p:strVal val="visible"/>
                                      </p:to>
                                    </p:set>
                                    <p:animEffect transition="in" filter="fade">
                                      <p:cBhvr>
                                        <p:cTn id="93" dur="500"/>
                                        <p:tgtEl>
                                          <p:spTgt spid="117"/>
                                        </p:tgtEl>
                                      </p:cBhvr>
                                    </p:animEffect>
                                  </p:childTnLst>
                                </p:cTn>
                              </p:par>
                              <p:par>
                                <p:cTn id="94" presetID="1" presetClass="emph" presetSubtype="2" fill="hold" nodeType="withEffect">
                                  <p:stCondLst>
                                    <p:cond delay="0"/>
                                  </p:stCondLst>
                                  <p:childTnLst>
                                    <p:animClr clrSpc="rgb" dir="cw">
                                      <p:cBhvr>
                                        <p:cTn id="95" dur="300" fill="hold"/>
                                        <p:tgtEl>
                                          <p:spTgt spid="116"/>
                                        </p:tgtEl>
                                        <p:attrNameLst>
                                          <p:attrName>fillcolor</p:attrName>
                                        </p:attrNameLst>
                                      </p:cBhvr>
                                      <p:to>
                                        <a:srgbClr val="FFF2CC"/>
                                      </p:to>
                                    </p:animClr>
                                    <p:set>
                                      <p:cBhvr>
                                        <p:cTn id="96" dur="300" fill="hold"/>
                                        <p:tgtEl>
                                          <p:spTgt spid="116"/>
                                        </p:tgtEl>
                                        <p:attrNameLst>
                                          <p:attrName>fill.type</p:attrName>
                                        </p:attrNameLst>
                                      </p:cBhvr>
                                      <p:to>
                                        <p:strVal val="solid"/>
                                      </p:to>
                                    </p:set>
                                    <p:set>
                                      <p:cBhvr>
                                        <p:cTn id="97" dur="300" fill="hold"/>
                                        <p:tgtEl>
                                          <p:spTgt spid="116"/>
                                        </p:tgtEl>
                                        <p:attrNameLst>
                                          <p:attrName>fill.on</p:attrName>
                                        </p:attrNameLst>
                                      </p:cBhvr>
                                      <p:to>
                                        <p:strVal val="true"/>
                                      </p:to>
                                    </p:set>
                                  </p:childTnLst>
                                </p:cTn>
                              </p:par>
                              <p:par>
                                <p:cTn id="98" presetID="10" presetClass="entr" presetSubtype="0" fill="hold" nodeType="withEffect">
                                  <p:stCondLst>
                                    <p:cond delay="0"/>
                                  </p:stCondLst>
                                  <p:childTnLst>
                                    <p:set>
                                      <p:cBhvr>
                                        <p:cTn id="99" dur="1" fill="hold">
                                          <p:stCondLst>
                                            <p:cond delay="0"/>
                                          </p:stCondLst>
                                        </p:cTn>
                                        <p:tgtEl>
                                          <p:spTgt spid="118"/>
                                        </p:tgtEl>
                                        <p:attrNameLst>
                                          <p:attrName>style.visibility</p:attrName>
                                        </p:attrNameLst>
                                      </p:cBhvr>
                                      <p:to>
                                        <p:strVal val="visible"/>
                                      </p:to>
                                    </p:set>
                                    <p:animEffect transition="in" filter="fade">
                                      <p:cBhvr>
                                        <p:cTn id="100" dur="500"/>
                                        <p:tgtEl>
                                          <p:spTgt spid="118"/>
                                        </p:tgtEl>
                                      </p:cBhvr>
                                    </p:animEffect>
                                  </p:childTnLst>
                                </p:cTn>
                              </p:par>
                            </p:childTnLst>
                          </p:cTn>
                        </p:par>
                        <p:par>
                          <p:cTn id="101" fill="hold">
                            <p:stCondLst>
                              <p:cond delay="500"/>
                            </p:stCondLst>
                            <p:childTnLst>
                              <p:par>
                                <p:cTn id="102" presetID="1" presetClass="entr" presetSubtype="0" fill="hold" nodeType="afterEffect">
                                  <p:stCondLst>
                                    <p:cond delay="0"/>
                                  </p:stCondLst>
                                  <p:childTnLst>
                                    <p:set>
                                      <p:cBhvr>
                                        <p:cTn id="103" dur="1" fill="hold">
                                          <p:stCondLst>
                                            <p:cond delay="0"/>
                                          </p:stCondLst>
                                        </p:cTn>
                                        <p:tgtEl>
                                          <p:spTgt spid="64"/>
                                        </p:tgtEl>
                                        <p:attrNameLst>
                                          <p:attrName>style.visibility</p:attrName>
                                        </p:attrNameLst>
                                      </p:cBhvr>
                                      <p:to>
                                        <p:strVal val="visible"/>
                                      </p:to>
                                    </p:set>
                                  </p:childTnLst>
                                </p:cTn>
                              </p:par>
                              <p:par>
                                <p:cTn id="104" presetID="9" presetClass="emph" presetSubtype="0" nodeType="withEffect">
                                  <p:stCondLst>
                                    <p:cond delay="0"/>
                                  </p:stCondLst>
                                  <p:childTnLst>
                                    <p:set>
                                      <p:cBhvr rctx="PPT">
                                        <p:cTn id="105" dur="indefinite"/>
                                        <p:tgtEl>
                                          <p:spTgt spid="64"/>
                                        </p:tgtEl>
                                        <p:attrNameLst>
                                          <p:attrName>style.opacity</p:attrName>
                                        </p:attrNameLst>
                                      </p:cBhvr>
                                      <p:to>
                                        <p:strVal val="0.5"/>
                                      </p:to>
                                    </p:set>
                                    <p:animEffect filter="image" prLst="opacity: 0.5">
                                      <p:cBhvr rctx="IE">
                                        <p:cTn id="106" dur="indefinite"/>
                                        <p:tgtEl>
                                          <p:spTgt spid="64"/>
                                        </p:tgtEl>
                                      </p:cBhvr>
                                    </p:animEffect>
                                  </p:childTnLst>
                                </p:cTn>
                              </p:par>
                              <p:par>
                                <p:cTn id="107" presetID="9" presetClass="emph" presetSubtype="0" nodeType="withEffect">
                                  <p:stCondLst>
                                    <p:cond delay="0"/>
                                  </p:stCondLst>
                                  <p:childTnLst>
                                    <p:set>
                                      <p:cBhvr rctx="PPT">
                                        <p:cTn id="108" dur="indefinite"/>
                                        <p:tgtEl>
                                          <p:spTgt spid="13"/>
                                        </p:tgtEl>
                                        <p:attrNameLst>
                                          <p:attrName>style.opacity</p:attrName>
                                        </p:attrNameLst>
                                      </p:cBhvr>
                                      <p:to>
                                        <p:strVal val="0.5"/>
                                      </p:to>
                                    </p:set>
                                    <p:animEffect filter="image" prLst="opacity: 0.5">
                                      <p:cBhvr rctx="IE">
                                        <p:cTn id="109" dur="indefinite"/>
                                        <p:tgtEl>
                                          <p:spTgt spid="13"/>
                                        </p:tgtEl>
                                      </p:cBhvr>
                                    </p:animEffect>
                                  </p:childTnLst>
                                </p:cTn>
                              </p:par>
                              <p:par>
                                <p:cTn id="110" presetID="19" presetClass="emph" presetSubtype="0" fill="hold" grpId="1" nodeType="withEffect">
                                  <p:stCondLst>
                                    <p:cond delay="0"/>
                                  </p:stCondLst>
                                  <p:childTnLst>
                                    <p:animClr clrSpc="rgb" dir="cw">
                                      <p:cBhvr override="childStyle">
                                        <p:cTn id="111" dur="500" fill="hold"/>
                                        <p:tgtEl>
                                          <p:spTgt spid="31"/>
                                        </p:tgtEl>
                                        <p:attrNameLst>
                                          <p:attrName>style.color</p:attrName>
                                        </p:attrNameLst>
                                      </p:cBhvr>
                                      <p:to>
                                        <a:srgbClr val="FFFFFF"/>
                                      </p:to>
                                    </p:animClr>
                                    <p:animClr clrSpc="rgb" dir="cw">
                                      <p:cBhvr>
                                        <p:cTn id="112" dur="500" fill="hold"/>
                                        <p:tgtEl>
                                          <p:spTgt spid="31"/>
                                        </p:tgtEl>
                                        <p:attrNameLst>
                                          <p:attrName>fillcolor</p:attrName>
                                        </p:attrNameLst>
                                      </p:cBhvr>
                                      <p:to>
                                        <a:srgbClr val="FFFFFF"/>
                                      </p:to>
                                    </p:animClr>
                                    <p:set>
                                      <p:cBhvr>
                                        <p:cTn id="113" dur="500" fill="hold"/>
                                        <p:tgtEl>
                                          <p:spTgt spid="31"/>
                                        </p:tgtEl>
                                        <p:attrNameLst>
                                          <p:attrName>fill.type</p:attrName>
                                        </p:attrNameLst>
                                      </p:cBhvr>
                                      <p:to>
                                        <p:strVal val="solid"/>
                                      </p:to>
                                    </p:set>
                                    <p:set>
                                      <p:cBhvr>
                                        <p:cTn id="114" dur="500" fill="hold"/>
                                        <p:tgtEl>
                                          <p:spTgt spid="31"/>
                                        </p:tgtEl>
                                        <p:attrNameLst>
                                          <p:attrName>fill.on</p:attrName>
                                        </p:attrNameLst>
                                      </p:cBhvr>
                                      <p:to>
                                        <p:strVal val="true"/>
                                      </p:to>
                                    </p:set>
                                  </p:childTnLst>
                                </p:cTn>
                              </p:par>
                              <p:par>
                                <p:cTn id="115" presetID="19" presetClass="emph" presetSubtype="0" fill="hold" grpId="1" nodeType="withEffect">
                                  <p:stCondLst>
                                    <p:cond delay="0"/>
                                  </p:stCondLst>
                                  <p:childTnLst>
                                    <p:animClr clrSpc="rgb" dir="cw">
                                      <p:cBhvr override="childStyle">
                                        <p:cTn id="116" dur="500" fill="hold"/>
                                        <p:tgtEl>
                                          <p:spTgt spid="29"/>
                                        </p:tgtEl>
                                        <p:attrNameLst>
                                          <p:attrName>style.color</p:attrName>
                                        </p:attrNameLst>
                                      </p:cBhvr>
                                      <p:to>
                                        <a:srgbClr val="FFFFFF"/>
                                      </p:to>
                                    </p:animClr>
                                    <p:animClr clrSpc="rgb" dir="cw">
                                      <p:cBhvr>
                                        <p:cTn id="117" dur="500" fill="hold"/>
                                        <p:tgtEl>
                                          <p:spTgt spid="29"/>
                                        </p:tgtEl>
                                        <p:attrNameLst>
                                          <p:attrName>fillcolor</p:attrName>
                                        </p:attrNameLst>
                                      </p:cBhvr>
                                      <p:to>
                                        <a:srgbClr val="FFFFFF"/>
                                      </p:to>
                                    </p:animClr>
                                    <p:set>
                                      <p:cBhvr>
                                        <p:cTn id="118" dur="500" fill="hold"/>
                                        <p:tgtEl>
                                          <p:spTgt spid="29"/>
                                        </p:tgtEl>
                                        <p:attrNameLst>
                                          <p:attrName>fill.type</p:attrName>
                                        </p:attrNameLst>
                                      </p:cBhvr>
                                      <p:to>
                                        <p:strVal val="solid"/>
                                      </p:to>
                                    </p:set>
                                    <p:set>
                                      <p:cBhvr>
                                        <p:cTn id="119" dur="500" fill="hold"/>
                                        <p:tgtEl>
                                          <p:spTgt spid="29"/>
                                        </p:tgtEl>
                                        <p:attrNameLst>
                                          <p:attrName>fill.on</p:attrName>
                                        </p:attrNameLst>
                                      </p:cBhvr>
                                      <p:to>
                                        <p:strVal val="true"/>
                                      </p:to>
                                    </p:set>
                                  </p:childTnLst>
                                </p:cTn>
                              </p:par>
                              <p:par>
                                <p:cTn id="120" presetID="19" presetClass="emph" presetSubtype="0" fill="hold" grpId="1" nodeType="withEffect">
                                  <p:stCondLst>
                                    <p:cond delay="0"/>
                                  </p:stCondLst>
                                  <p:childTnLst>
                                    <p:animClr clrSpc="rgb" dir="cw">
                                      <p:cBhvr override="childStyle">
                                        <p:cTn id="121" dur="500" fill="hold"/>
                                        <p:tgtEl>
                                          <p:spTgt spid="27"/>
                                        </p:tgtEl>
                                        <p:attrNameLst>
                                          <p:attrName>style.color</p:attrName>
                                        </p:attrNameLst>
                                      </p:cBhvr>
                                      <p:to>
                                        <a:srgbClr val="FFFFFF"/>
                                      </p:to>
                                    </p:animClr>
                                    <p:animClr clrSpc="rgb" dir="cw">
                                      <p:cBhvr>
                                        <p:cTn id="122" dur="500" fill="hold"/>
                                        <p:tgtEl>
                                          <p:spTgt spid="27"/>
                                        </p:tgtEl>
                                        <p:attrNameLst>
                                          <p:attrName>fillcolor</p:attrName>
                                        </p:attrNameLst>
                                      </p:cBhvr>
                                      <p:to>
                                        <a:srgbClr val="FFFFFF"/>
                                      </p:to>
                                    </p:animClr>
                                    <p:set>
                                      <p:cBhvr>
                                        <p:cTn id="123" dur="500" fill="hold"/>
                                        <p:tgtEl>
                                          <p:spTgt spid="27"/>
                                        </p:tgtEl>
                                        <p:attrNameLst>
                                          <p:attrName>fill.type</p:attrName>
                                        </p:attrNameLst>
                                      </p:cBhvr>
                                      <p:to>
                                        <p:strVal val="solid"/>
                                      </p:to>
                                    </p:set>
                                    <p:set>
                                      <p:cBhvr>
                                        <p:cTn id="124" dur="500" fill="hold"/>
                                        <p:tgtEl>
                                          <p:spTgt spid="27"/>
                                        </p:tgtEl>
                                        <p:attrNameLst>
                                          <p:attrName>fill.on</p:attrName>
                                        </p:attrNameLst>
                                      </p:cBhvr>
                                      <p:to>
                                        <p:strVal val="true"/>
                                      </p:to>
                                    </p:set>
                                  </p:childTnLst>
                                </p:cTn>
                              </p:par>
                              <p:par>
                                <p:cTn id="125" presetID="19" presetClass="emph" presetSubtype="0" fill="hold" grpId="1" nodeType="withEffect">
                                  <p:stCondLst>
                                    <p:cond delay="0"/>
                                  </p:stCondLst>
                                  <p:childTnLst>
                                    <p:animClr clrSpc="rgb" dir="cw">
                                      <p:cBhvr override="childStyle">
                                        <p:cTn id="126" dur="500" fill="hold"/>
                                        <p:tgtEl>
                                          <p:spTgt spid="25"/>
                                        </p:tgtEl>
                                        <p:attrNameLst>
                                          <p:attrName>style.color</p:attrName>
                                        </p:attrNameLst>
                                      </p:cBhvr>
                                      <p:to>
                                        <a:srgbClr val="FFFFFF"/>
                                      </p:to>
                                    </p:animClr>
                                    <p:animClr clrSpc="rgb" dir="cw">
                                      <p:cBhvr>
                                        <p:cTn id="127" dur="500" fill="hold"/>
                                        <p:tgtEl>
                                          <p:spTgt spid="25"/>
                                        </p:tgtEl>
                                        <p:attrNameLst>
                                          <p:attrName>fillcolor</p:attrName>
                                        </p:attrNameLst>
                                      </p:cBhvr>
                                      <p:to>
                                        <a:srgbClr val="FFFFFF"/>
                                      </p:to>
                                    </p:animClr>
                                    <p:set>
                                      <p:cBhvr>
                                        <p:cTn id="128" dur="500" fill="hold"/>
                                        <p:tgtEl>
                                          <p:spTgt spid="25"/>
                                        </p:tgtEl>
                                        <p:attrNameLst>
                                          <p:attrName>fill.type</p:attrName>
                                        </p:attrNameLst>
                                      </p:cBhvr>
                                      <p:to>
                                        <p:strVal val="solid"/>
                                      </p:to>
                                    </p:set>
                                    <p:set>
                                      <p:cBhvr>
                                        <p:cTn id="129" dur="500" fill="hold"/>
                                        <p:tgtEl>
                                          <p:spTgt spid="25"/>
                                        </p:tgtEl>
                                        <p:attrNameLst>
                                          <p:attrName>fill.on</p:attrName>
                                        </p:attrNameLst>
                                      </p:cBhvr>
                                      <p:to>
                                        <p:strVal val="true"/>
                                      </p:to>
                                    </p:set>
                                  </p:childTnLst>
                                </p:cTn>
                              </p:par>
                              <p:par>
                                <p:cTn id="130" presetID="19" presetClass="emph" presetSubtype="0" fill="hold" grpId="1" nodeType="withEffect">
                                  <p:stCondLst>
                                    <p:cond delay="0"/>
                                  </p:stCondLst>
                                  <p:childTnLst>
                                    <p:animClr clrSpc="rgb" dir="cw">
                                      <p:cBhvr override="childStyle">
                                        <p:cTn id="131" dur="500" fill="hold"/>
                                        <p:tgtEl>
                                          <p:spTgt spid="23"/>
                                        </p:tgtEl>
                                        <p:attrNameLst>
                                          <p:attrName>style.color</p:attrName>
                                        </p:attrNameLst>
                                      </p:cBhvr>
                                      <p:to>
                                        <a:srgbClr val="FFFFFF"/>
                                      </p:to>
                                    </p:animClr>
                                    <p:animClr clrSpc="rgb" dir="cw">
                                      <p:cBhvr>
                                        <p:cTn id="132" dur="500" fill="hold"/>
                                        <p:tgtEl>
                                          <p:spTgt spid="23"/>
                                        </p:tgtEl>
                                        <p:attrNameLst>
                                          <p:attrName>fillcolor</p:attrName>
                                        </p:attrNameLst>
                                      </p:cBhvr>
                                      <p:to>
                                        <a:srgbClr val="FFFFFF"/>
                                      </p:to>
                                    </p:animClr>
                                    <p:set>
                                      <p:cBhvr>
                                        <p:cTn id="133" dur="500" fill="hold"/>
                                        <p:tgtEl>
                                          <p:spTgt spid="23"/>
                                        </p:tgtEl>
                                        <p:attrNameLst>
                                          <p:attrName>fill.type</p:attrName>
                                        </p:attrNameLst>
                                      </p:cBhvr>
                                      <p:to>
                                        <p:strVal val="solid"/>
                                      </p:to>
                                    </p:set>
                                    <p:set>
                                      <p:cBhvr>
                                        <p:cTn id="134" dur="500" fill="hold"/>
                                        <p:tgtEl>
                                          <p:spTgt spid="23"/>
                                        </p:tgtEl>
                                        <p:attrNameLst>
                                          <p:attrName>fill.on</p:attrName>
                                        </p:attrNameLst>
                                      </p:cBhvr>
                                      <p:to>
                                        <p:strVal val="true"/>
                                      </p:to>
                                    </p:set>
                                  </p:childTnLst>
                                </p:cTn>
                              </p:par>
                              <p:par>
                                <p:cTn id="135" presetID="19" presetClass="emph" presetSubtype="0" fill="hold" grpId="1" nodeType="withEffect">
                                  <p:stCondLst>
                                    <p:cond delay="0"/>
                                  </p:stCondLst>
                                  <p:childTnLst>
                                    <p:animClr clrSpc="rgb" dir="cw">
                                      <p:cBhvr override="childStyle">
                                        <p:cTn id="136" dur="500" fill="hold"/>
                                        <p:tgtEl>
                                          <p:spTgt spid="21"/>
                                        </p:tgtEl>
                                        <p:attrNameLst>
                                          <p:attrName>style.color</p:attrName>
                                        </p:attrNameLst>
                                      </p:cBhvr>
                                      <p:to>
                                        <a:srgbClr val="FFFFFF"/>
                                      </p:to>
                                    </p:animClr>
                                    <p:animClr clrSpc="rgb" dir="cw">
                                      <p:cBhvr>
                                        <p:cTn id="137" dur="500" fill="hold"/>
                                        <p:tgtEl>
                                          <p:spTgt spid="21"/>
                                        </p:tgtEl>
                                        <p:attrNameLst>
                                          <p:attrName>fillcolor</p:attrName>
                                        </p:attrNameLst>
                                      </p:cBhvr>
                                      <p:to>
                                        <a:srgbClr val="FFFFFF"/>
                                      </p:to>
                                    </p:animClr>
                                    <p:set>
                                      <p:cBhvr>
                                        <p:cTn id="138" dur="500" fill="hold"/>
                                        <p:tgtEl>
                                          <p:spTgt spid="21"/>
                                        </p:tgtEl>
                                        <p:attrNameLst>
                                          <p:attrName>fill.type</p:attrName>
                                        </p:attrNameLst>
                                      </p:cBhvr>
                                      <p:to>
                                        <p:strVal val="solid"/>
                                      </p:to>
                                    </p:set>
                                    <p:set>
                                      <p:cBhvr>
                                        <p:cTn id="139" dur="500" fill="hold"/>
                                        <p:tgtEl>
                                          <p:spTgt spid="21"/>
                                        </p:tgtEl>
                                        <p:attrNameLst>
                                          <p:attrName>fill.on</p:attrName>
                                        </p:attrNameLst>
                                      </p:cBhvr>
                                      <p:to>
                                        <p:strVal val="true"/>
                                      </p:to>
                                    </p:set>
                                  </p:childTnLst>
                                </p:cTn>
                              </p:par>
                              <p:par>
                                <p:cTn id="140" presetID="10" presetClass="exit" presetSubtype="0" fill="hold" nodeType="withEffect">
                                  <p:stCondLst>
                                    <p:cond delay="0"/>
                                  </p:stCondLst>
                                  <p:childTnLst>
                                    <p:animEffect transition="out" filter="fade">
                                      <p:cBhvr>
                                        <p:cTn id="141" dur="500"/>
                                        <p:tgtEl>
                                          <p:spTgt spid="91"/>
                                        </p:tgtEl>
                                      </p:cBhvr>
                                    </p:animEffect>
                                    <p:set>
                                      <p:cBhvr>
                                        <p:cTn id="142" dur="1" fill="hold">
                                          <p:stCondLst>
                                            <p:cond delay="499"/>
                                          </p:stCondLst>
                                        </p:cTn>
                                        <p:tgtEl>
                                          <p:spTgt spid="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3" grpId="0" animBg="1"/>
      <p:bldP spid="23" grpId="1" animBg="1"/>
      <p:bldP spid="25" grpId="0" animBg="1"/>
      <p:bldP spid="25" grpId="1" animBg="1"/>
      <p:bldP spid="27" grpId="0" animBg="1"/>
      <p:bldP spid="27" grpId="1" animBg="1"/>
      <p:bldP spid="29" grpId="0" animBg="1"/>
      <p:bldP spid="29" grpId="1" animBg="1"/>
      <p:bldP spid="31" grpId="0" animBg="1"/>
      <p:bldP spid="31" grpId="1" animBg="1"/>
      <p:bldP spid="111" grpId="0" animBg="1"/>
      <p:bldP spid="117" grpId="0" animBg="1"/>
      <p:bldP spid="1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Oval 50">
            <a:extLst>
              <a:ext uri="{FF2B5EF4-FFF2-40B4-BE49-F238E27FC236}">
                <a16:creationId xmlns:a16="http://schemas.microsoft.com/office/drawing/2014/main" id="{4978DC2F-864D-D34F-8180-F96B9F8300EF}"/>
              </a:ext>
            </a:extLst>
          </p:cNvPr>
          <p:cNvSpPr/>
          <p:nvPr/>
        </p:nvSpPr>
        <p:spPr>
          <a:xfrm>
            <a:off x="2486999" y="1392354"/>
            <a:ext cx="4165605" cy="416484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Each cell encodes information in </a:t>
            </a:r>
            <a:r>
              <a:rPr lang="en-US" sz="3200" b="1" dirty="0">
                <a:solidFill>
                  <a:srgbClr val="C00000"/>
                </a:solidFill>
              </a:rPr>
              <a:t>leaky</a:t>
            </a:r>
            <a:r>
              <a:rPr lang="en-US" sz="3200" dirty="0">
                <a:solidFill>
                  <a:srgbClr val="FF0000"/>
                </a:solidFill>
              </a:rPr>
              <a:t> </a:t>
            </a:r>
            <a:r>
              <a:rPr lang="en-US" sz="3200" dirty="0"/>
              <a:t>capacitors</a:t>
            </a:r>
          </a:p>
        </p:txBody>
      </p:sp>
      <p:grpSp>
        <p:nvGrpSpPr>
          <p:cNvPr id="88" name="Group 87"/>
          <p:cNvGrpSpPr/>
          <p:nvPr/>
        </p:nvGrpSpPr>
        <p:grpSpPr>
          <a:xfrm>
            <a:off x="2843762" y="201067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wordline</a:t>
              </a:r>
              <a:endParaRPr lang="en-US" sz="2000" i="1" dirty="0">
                <a:solidFill>
                  <a:schemeClr val="tx1"/>
                </a:solidFill>
                <a:latin typeface="Cambria" panose="02040503050406030204" pitchFamily="18" charset="0"/>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bitline</a:t>
              </a:r>
              <a:endParaRPr lang="en-US" sz="2000" i="1" dirty="0">
                <a:solidFill>
                  <a:schemeClr val="tx1"/>
                </a:solidFill>
                <a:latin typeface="Cambria" panose="02040503050406030204" pitchFamily="18" charset="0"/>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518716"/>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t>Stored data is </a:t>
            </a:r>
            <a:r>
              <a:rPr lang="en-US" sz="3200" b="1" dirty="0">
                <a:solidFill>
                  <a:srgbClr val="C00000"/>
                </a:solidFill>
              </a:rPr>
              <a:t>corrupted</a:t>
            </a:r>
            <a:r>
              <a:rPr lang="en-US" sz="3200" dirty="0">
                <a:solidFill>
                  <a:srgbClr val="FF0000"/>
                </a:solidFill>
              </a:rPr>
              <a:t> </a:t>
            </a:r>
            <a:r>
              <a:rPr lang="en-US" sz="3200" dirty="0"/>
              <a:t>if too much charge leaks (i.e., the capacitor voltage degrades too much)</a:t>
            </a:r>
            <a:endParaRPr lang="en-US" sz="3200" b="1" dirty="0"/>
          </a:p>
        </p:txBody>
      </p:sp>
      <p:grpSp>
        <p:nvGrpSpPr>
          <p:cNvPr id="87" name="Group 86"/>
          <p:cNvGrpSpPr/>
          <p:nvPr/>
        </p:nvGrpSpPr>
        <p:grpSpPr>
          <a:xfrm>
            <a:off x="4296235" y="345910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algn="ctr"/>
              <a:r>
                <a:rPr lang="en-US" sz="2000" dirty="0">
                  <a:solidFill>
                    <a:srgbClr val="C00000"/>
                  </a:solidFill>
                  <a:latin typeface="Cambria" panose="02040503050406030204" pitchFamily="18" charset="0"/>
                </a:rPr>
                <a:t>charge</a:t>
              </a:r>
            </a:p>
            <a:p>
              <a:pPr algn="ctr"/>
              <a:r>
                <a:rPr lang="en-US" sz="2000" dirty="0">
                  <a:solidFill>
                    <a:srgbClr val="C00000"/>
                  </a:solidFill>
                  <a:latin typeface="Cambria" panose="02040503050406030204" pitchFamily="18" charset="0"/>
                </a:rPr>
                <a:t>leakage</a:t>
              </a:r>
            </a:p>
            <a:p>
              <a:pPr algn="ctr"/>
              <a:r>
                <a:rPr lang="en-US" sz="2000" dirty="0">
                  <a:solidFill>
                    <a:srgbClr val="C00000"/>
                  </a:solidFill>
                  <a:latin typeface="Cambria" panose="02040503050406030204" pitchFamily="18" charset="0"/>
                </a:rPr>
                <a:t>paths</a:t>
              </a:r>
            </a:p>
          </p:txBody>
        </p:sp>
      </p:grpSp>
      <p:sp>
        <p:nvSpPr>
          <p:cNvPr id="4" name="TextBox 3"/>
          <p:cNvSpPr txBox="1"/>
          <p:nvPr/>
        </p:nvSpPr>
        <p:spPr>
          <a:xfrm>
            <a:off x="3513692" y="6518290"/>
            <a:ext cx="1917192" cy="369332"/>
          </a:xfrm>
          <a:prstGeom prst="rect">
            <a:avLst/>
          </a:prstGeom>
          <a:noFill/>
        </p:spPr>
        <p:txBody>
          <a:bodyPr wrap="none" rtlCol="0">
            <a:spAutoFit/>
          </a:bodyPr>
          <a:lstStyle/>
          <a:p>
            <a:r>
              <a:rPr lang="en-US" b="1" dirty="0">
                <a:solidFill>
                  <a:schemeClr val="tx1">
                    <a:lumMod val="65000"/>
                    <a:lumOff val="35000"/>
                  </a:schemeClr>
                </a:solidFill>
              </a:rPr>
              <a:t>[Patel+, ISCA’17]</a:t>
            </a:r>
          </a:p>
        </p:txBody>
      </p:sp>
    </p:spTree>
    <p:custDataLst>
      <p:tags r:id="rId1"/>
    </p:custDataLst>
    <p:extLst>
      <p:ext uri="{BB962C8B-B14F-4D97-AF65-F5344CB8AC3E}">
        <p14:creationId xmlns:p14="http://schemas.microsoft.com/office/powerpoint/2010/main" val="59486121"/>
      </p:ext>
    </p:extLst>
  </p:cSld>
  <p:clrMapOvr>
    <a:masterClrMapping/>
  </p:clrMapOvr>
  <mc:AlternateContent xmlns:mc="http://schemas.openxmlformats.org/markup-compatibility/2006" xmlns:p14="http://schemas.microsoft.com/office/powerpoint/2010/main">
    <mc:Choice Requires="p14">
      <p:transition spd="slow" p14:dur="2000" advTm="23018"/>
    </mc:Choice>
    <mc:Fallback xmlns="">
      <p:transition spd="slow" advTm="230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build="p"/>
      <p:bldP spid="8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848F1-37B5-44E5-9117-5717BB6787A6}"/>
              </a:ext>
            </a:extLst>
          </p:cNvPr>
          <p:cNvSpPr>
            <a:spLocks noGrp="1"/>
          </p:cNvSpPr>
          <p:nvPr>
            <p:ph type="title"/>
          </p:nvPr>
        </p:nvSpPr>
        <p:spPr>
          <a:xfrm>
            <a:off x="152400" y="0"/>
            <a:ext cx="8991600" cy="762000"/>
          </a:xfrm>
        </p:spPr>
        <p:txBody>
          <a:bodyPr>
            <a:normAutofit/>
          </a:bodyPr>
          <a:lstStyle/>
          <a:p>
            <a:r>
              <a:rPr lang="en-US" dirty="0"/>
              <a:t>DRAM Refresh</a:t>
            </a:r>
            <a:endParaRPr lang="en-CH" dirty="0"/>
          </a:p>
        </p:txBody>
      </p:sp>
      <p:sp>
        <p:nvSpPr>
          <p:cNvPr id="33" name="Rectangle 32">
            <a:extLst>
              <a:ext uri="{FF2B5EF4-FFF2-40B4-BE49-F238E27FC236}">
                <a16:creationId xmlns:a16="http://schemas.microsoft.com/office/drawing/2014/main" id="{14E3842F-4542-4E40-BDDA-ABC95F8A8354}"/>
              </a:ext>
            </a:extLst>
          </p:cNvPr>
          <p:cNvSpPr/>
          <p:nvPr/>
        </p:nvSpPr>
        <p:spPr>
          <a:xfrm>
            <a:off x="2424395" y="2365885"/>
            <a:ext cx="4447434" cy="740779"/>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ectangle 33">
            <a:extLst>
              <a:ext uri="{FF2B5EF4-FFF2-40B4-BE49-F238E27FC236}">
                <a16:creationId xmlns:a16="http://schemas.microsoft.com/office/drawing/2014/main" id="{5894F535-9D28-4C2F-991F-351A91F5276B}"/>
              </a:ext>
            </a:extLst>
          </p:cNvPr>
          <p:cNvSpPr/>
          <p:nvPr/>
        </p:nvSpPr>
        <p:spPr>
          <a:xfrm>
            <a:off x="2424395" y="3112272"/>
            <a:ext cx="4447434" cy="1301620"/>
          </a:xfrm>
          <a:prstGeom prst="rect">
            <a:avLst/>
          </a:prstGeom>
          <a:solidFill>
            <a:srgbClr val="FE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5" name="Straight Arrow Connector 34">
            <a:extLst>
              <a:ext uri="{FF2B5EF4-FFF2-40B4-BE49-F238E27FC236}">
                <a16:creationId xmlns:a16="http://schemas.microsoft.com/office/drawing/2014/main" id="{A20DAA2A-F1E2-44AE-B4A3-9FBF5510FCB1}"/>
              </a:ext>
            </a:extLst>
          </p:cNvPr>
          <p:cNvCxnSpPr>
            <a:cxnSpLocks/>
          </p:cNvCxnSpPr>
          <p:nvPr/>
        </p:nvCxnSpPr>
        <p:spPr>
          <a:xfrm flipV="1">
            <a:off x="2450108" y="3106664"/>
            <a:ext cx="4421721" cy="3028"/>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6" name="Content Placeholder 2">
            <a:extLst>
              <a:ext uri="{FF2B5EF4-FFF2-40B4-BE49-F238E27FC236}">
                <a16:creationId xmlns:a16="http://schemas.microsoft.com/office/drawing/2014/main" id="{3E9ED856-FB44-4CC4-8DD8-B41A7A45111E}"/>
              </a:ext>
            </a:extLst>
          </p:cNvPr>
          <p:cNvSpPr txBox="1">
            <a:spLocks/>
          </p:cNvSpPr>
          <p:nvPr/>
        </p:nvSpPr>
        <p:spPr>
          <a:xfrm>
            <a:off x="-1" y="5254732"/>
            <a:ext cx="9144000" cy="704341"/>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300" dirty="0">
              <a:solidFill>
                <a:schemeClr val="tx1">
                  <a:lumMod val="65000"/>
                  <a:lumOff val="35000"/>
                </a:schemeClr>
              </a:solidFill>
            </a:endParaRPr>
          </a:p>
          <a:p>
            <a:pPr marL="0" indent="0" algn="ctr">
              <a:spcBef>
                <a:spcPts val="0"/>
              </a:spcBef>
              <a:buNone/>
            </a:pPr>
            <a:r>
              <a:rPr lang="en-US" sz="2800" dirty="0">
                <a:solidFill>
                  <a:schemeClr val="tx1">
                    <a:lumMod val="65000"/>
                    <a:lumOff val="35000"/>
                  </a:schemeClr>
                </a:solidFill>
              </a:rPr>
              <a:t>Periodic </a:t>
            </a:r>
            <a:r>
              <a:rPr lang="en-US" sz="2800" b="1" dirty="0">
                <a:solidFill>
                  <a:schemeClr val="tx1">
                    <a:lumMod val="65000"/>
                    <a:lumOff val="35000"/>
                  </a:schemeClr>
                </a:solidFill>
              </a:rPr>
              <a:t>refresh operations </a:t>
            </a:r>
            <a:r>
              <a:rPr lang="en-US" sz="2800" dirty="0">
                <a:solidFill>
                  <a:schemeClr val="tx1">
                    <a:lumMod val="65000"/>
                    <a:lumOff val="35000"/>
                  </a:schemeClr>
                </a:solidFill>
              </a:rPr>
              <a:t>preserve stored data</a:t>
            </a:r>
          </a:p>
        </p:txBody>
      </p:sp>
      <p:cxnSp>
        <p:nvCxnSpPr>
          <p:cNvPr id="37" name="Straight Arrow Connector 36">
            <a:extLst>
              <a:ext uri="{FF2B5EF4-FFF2-40B4-BE49-F238E27FC236}">
                <a16:creationId xmlns:a16="http://schemas.microsoft.com/office/drawing/2014/main" id="{48632A12-D826-42AA-8B7F-7EE6CB6AF32A}"/>
              </a:ext>
            </a:extLst>
          </p:cNvPr>
          <p:cNvCxnSpPr/>
          <p:nvPr/>
        </p:nvCxnSpPr>
        <p:spPr>
          <a:xfrm flipV="1">
            <a:off x="2424395" y="2356583"/>
            <a:ext cx="0" cy="206278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A024D09-D953-4C63-A82F-A999B2BC9851}"/>
              </a:ext>
            </a:extLst>
          </p:cNvPr>
          <p:cNvCxnSpPr/>
          <p:nvPr/>
        </p:nvCxnSpPr>
        <p:spPr>
          <a:xfrm>
            <a:off x="2424395" y="4420694"/>
            <a:ext cx="4478457"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FB6454FA-4775-4F4E-B0E2-345DF436E6DE}"/>
              </a:ext>
            </a:extLst>
          </p:cNvPr>
          <p:cNvSpPr/>
          <p:nvPr/>
        </p:nvSpPr>
        <p:spPr>
          <a:xfrm rot="16200000">
            <a:off x="-411492" y="3204025"/>
            <a:ext cx="3759332"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Capacitor voltage (</a:t>
            </a:r>
            <a:r>
              <a:rPr lang="en-US" dirty="0" err="1">
                <a:solidFill>
                  <a:schemeClr val="tx1"/>
                </a:solidFill>
                <a:latin typeface="Cambria" panose="02040503050406030204" pitchFamily="18" charset="0"/>
              </a:rPr>
              <a:t>Vdd</a:t>
            </a:r>
            <a:r>
              <a:rPr lang="en-US" dirty="0">
                <a:solidFill>
                  <a:schemeClr val="tx1"/>
                </a:solidFill>
                <a:latin typeface="Cambria" panose="02040503050406030204" pitchFamily="18" charset="0"/>
              </a:rPr>
              <a:t>)</a:t>
            </a:r>
          </a:p>
        </p:txBody>
      </p:sp>
      <p:sp>
        <p:nvSpPr>
          <p:cNvPr id="40" name="Arc 39">
            <a:extLst>
              <a:ext uri="{FF2B5EF4-FFF2-40B4-BE49-F238E27FC236}">
                <a16:creationId xmlns:a16="http://schemas.microsoft.com/office/drawing/2014/main" id="{5B32BEAC-7E84-4399-A167-B19CCA729B12}"/>
              </a:ext>
            </a:extLst>
          </p:cNvPr>
          <p:cNvSpPr/>
          <p:nvPr/>
        </p:nvSpPr>
        <p:spPr>
          <a:xfrm flipH="1" flipV="1">
            <a:off x="2274392" y="583891"/>
            <a:ext cx="3797789" cy="2573987"/>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1" name="Rectangle 40">
            <a:extLst>
              <a:ext uri="{FF2B5EF4-FFF2-40B4-BE49-F238E27FC236}">
                <a16:creationId xmlns:a16="http://schemas.microsoft.com/office/drawing/2014/main" id="{4A9CD958-7000-4D82-8A4F-8FE3E69A76E1}"/>
              </a:ext>
            </a:extLst>
          </p:cNvPr>
          <p:cNvSpPr/>
          <p:nvPr/>
        </p:nvSpPr>
        <p:spPr>
          <a:xfrm rot="16200000">
            <a:off x="595002" y="3412385"/>
            <a:ext cx="2257608"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schemeClr val="tx1"/>
              </a:solidFill>
              <a:latin typeface="Cambria" panose="02040503050406030204" pitchFamily="18" charset="0"/>
            </a:endParaRPr>
          </a:p>
        </p:txBody>
      </p:sp>
      <p:sp>
        <p:nvSpPr>
          <p:cNvPr id="42" name="Rectangle 41">
            <a:extLst>
              <a:ext uri="{FF2B5EF4-FFF2-40B4-BE49-F238E27FC236}">
                <a16:creationId xmlns:a16="http://schemas.microsoft.com/office/drawing/2014/main" id="{B15DDA8A-6390-4A6B-BBDC-62E0B65E1BF6}"/>
              </a:ext>
            </a:extLst>
          </p:cNvPr>
          <p:cNvSpPr/>
          <p:nvPr/>
        </p:nvSpPr>
        <p:spPr>
          <a:xfrm>
            <a:off x="1645931" y="2159814"/>
            <a:ext cx="774572" cy="369332"/>
          </a:xfrm>
          <a:prstGeom prst="rect">
            <a:avLst/>
          </a:prstGeom>
        </p:spPr>
        <p:txBody>
          <a:bodyPr wrap="none">
            <a:spAutoFit/>
          </a:bodyPr>
          <a:lstStyle/>
          <a:p>
            <a:pPr algn="ctr"/>
            <a:r>
              <a:rPr lang="en-US" dirty="0">
                <a:solidFill>
                  <a:schemeClr val="tx1">
                    <a:lumMod val="65000"/>
                    <a:lumOff val="35000"/>
                  </a:schemeClr>
                </a:solidFill>
                <a:latin typeface="Cambria" panose="02040503050406030204" pitchFamily="18" charset="0"/>
              </a:rPr>
              <a:t>100%</a:t>
            </a:r>
          </a:p>
        </p:txBody>
      </p:sp>
      <p:sp>
        <p:nvSpPr>
          <p:cNvPr id="43" name="Rectangle 42">
            <a:extLst>
              <a:ext uri="{FF2B5EF4-FFF2-40B4-BE49-F238E27FC236}">
                <a16:creationId xmlns:a16="http://schemas.microsoft.com/office/drawing/2014/main" id="{67FD37E1-E36F-49DB-83C0-2B4B68CEC44E}"/>
              </a:ext>
            </a:extLst>
          </p:cNvPr>
          <p:cNvSpPr/>
          <p:nvPr/>
        </p:nvSpPr>
        <p:spPr>
          <a:xfrm>
            <a:off x="1904144" y="4217288"/>
            <a:ext cx="518092" cy="369332"/>
          </a:xfrm>
          <a:prstGeom prst="rect">
            <a:avLst/>
          </a:prstGeom>
        </p:spPr>
        <p:txBody>
          <a:bodyPr wrap="none">
            <a:spAutoFit/>
          </a:bodyPr>
          <a:lstStyle/>
          <a:p>
            <a:pPr algn="ctr"/>
            <a:r>
              <a:rPr lang="en-US" dirty="0">
                <a:solidFill>
                  <a:schemeClr val="tx1">
                    <a:lumMod val="65000"/>
                    <a:lumOff val="35000"/>
                  </a:schemeClr>
                </a:solidFill>
                <a:latin typeface="Cambria" panose="02040503050406030204" pitchFamily="18" charset="0"/>
              </a:rPr>
              <a:t>0%</a:t>
            </a:r>
          </a:p>
        </p:txBody>
      </p:sp>
      <p:sp>
        <p:nvSpPr>
          <p:cNvPr id="44" name="Rectangle 43">
            <a:extLst>
              <a:ext uri="{FF2B5EF4-FFF2-40B4-BE49-F238E27FC236}">
                <a16:creationId xmlns:a16="http://schemas.microsoft.com/office/drawing/2014/main" id="{CC0D760E-8783-410E-9462-ADF88C46BC45}"/>
              </a:ext>
            </a:extLst>
          </p:cNvPr>
          <p:cNvSpPr/>
          <p:nvPr/>
        </p:nvSpPr>
        <p:spPr>
          <a:xfrm>
            <a:off x="1709768" y="2928449"/>
            <a:ext cx="700961" cy="369332"/>
          </a:xfrm>
          <a:prstGeom prst="rect">
            <a:avLst/>
          </a:prstGeom>
        </p:spPr>
        <p:txBody>
          <a:bodyPr wrap="none">
            <a:spAutoFit/>
          </a:bodyPr>
          <a:lstStyle/>
          <a:p>
            <a:pPr algn="ctr"/>
            <a:r>
              <a:rPr lang="en-US" dirty="0" err="1">
                <a:latin typeface="Cambria" panose="02040503050406030204" pitchFamily="18" charset="0"/>
              </a:rPr>
              <a:t>Vmin</a:t>
            </a:r>
            <a:endParaRPr lang="en-US" dirty="0">
              <a:latin typeface="Cambria" panose="02040503050406030204" pitchFamily="18" charset="0"/>
            </a:endParaRPr>
          </a:p>
        </p:txBody>
      </p:sp>
      <p:grpSp>
        <p:nvGrpSpPr>
          <p:cNvPr id="45" name="Group 44">
            <a:extLst>
              <a:ext uri="{FF2B5EF4-FFF2-40B4-BE49-F238E27FC236}">
                <a16:creationId xmlns:a16="http://schemas.microsoft.com/office/drawing/2014/main" id="{160B1559-5298-4BBA-AFE7-70D7AA1C6A5A}"/>
              </a:ext>
            </a:extLst>
          </p:cNvPr>
          <p:cNvGrpSpPr/>
          <p:nvPr/>
        </p:nvGrpSpPr>
        <p:grpSpPr>
          <a:xfrm>
            <a:off x="2266837" y="1936550"/>
            <a:ext cx="1641090" cy="324655"/>
            <a:chOff x="1803251" y="1439066"/>
            <a:chExt cx="2188120" cy="432873"/>
          </a:xfrm>
        </p:grpSpPr>
        <p:cxnSp>
          <p:nvCxnSpPr>
            <p:cNvPr id="46" name="Straight Arrow Connector 45">
              <a:extLst>
                <a:ext uri="{FF2B5EF4-FFF2-40B4-BE49-F238E27FC236}">
                  <a16:creationId xmlns:a16="http://schemas.microsoft.com/office/drawing/2014/main" id="{70244477-F09D-4384-AA9E-64558B71DDE1}"/>
                </a:ext>
              </a:extLst>
            </p:cNvPr>
            <p:cNvCxnSpPr>
              <a:cxnSpLocks/>
            </p:cNvCxnSpPr>
            <p:nvPr/>
          </p:nvCxnSpPr>
          <p:spPr>
            <a:xfrm flipV="1">
              <a:off x="2047613" y="1871938"/>
              <a:ext cx="1639425" cy="1"/>
            </a:xfrm>
            <a:prstGeom prst="straightConnector1">
              <a:avLst/>
            </a:prstGeom>
            <a:ln w="41275" cap="rnd">
              <a:solidFill>
                <a:schemeClr val="tx1">
                  <a:lumMod val="65000"/>
                  <a:lumOff val="35000"/>
                </a:schemeClr>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B9CD8A72-335D-433C-A1C5-920B4CB8F635}"/>
                </a:ext>
              </a:extLst>
            </p:cNvPr>
            <p:cNvSpPr/>
            <p:nvPr/>
          </p:nvSpPr>
          <p:spPr>
            <a:xfrm>
              <a:off x="1803251" y="1439066"/>
              <a:ext cx="2188120" cy="430886"/>
            </a:xfrm>
            <a:prstGeom prst="rect">
              <a:avLst/>
            </a:prstGeom>
          </p:spPr>
          <p:txBody>
            <a:bodyPr wrap="none">
              <a:spAutoFit/>
            </a:bodyPr>
            <a:lstStyle/>
            <a:p>
              <a:r>
                <a:rPr lang="en-US" sz="1500" b="1" dirty="0">
                  <a:solidFill>
                    <a:schemeClr val="tx1">
                      <a:lumMod val="75000"/>
                      <a:lumOff val="25000"/>
                    </a:schemeClr>
                  </a:solidFill>
                  <a:latin typeface="Cambria" panose="02040503050406030204" pitchFamily="18" charset="0"/>
                </a:rPr>
                <a:t>Refresh Window</a:t>
              </a:r>
              <a:endParaRPr lang="en-US" sz="1500" dirty="0">
                <a:solidFill>
                  <a:schemeClr val="tx1">
                    <a:lumMod val="75000"/>
                    <a:lumOff val="25000"/>
                  </a:schemeClr>
                </a:solidFill>
                <a:latin typeface="Cambria" panose="02040503050406030204" pitchFamily="18" charset="0"/>
              </a:endParaRPr>
            </a:p>
          </p:txBody>
        </p:sp>
      </p:grpSp>
      <p:cxnSp>
        <p:nvCxnSpPr>
          <p:cNvPr id="48" name="Straight Connector 47">
            <a:extLst>
              <a:ext uri="{FF2B5EF4-FFF2-40B4-BE49-F238E27FC236}">
                <a16:creationId xmlns:a16="http://schemas.microsoft.com/office/drawing/2014/main" id="{8D5FF13A-C160-4183-BC2F-0A673AEAFEFC}"/>
              </a:ext>
            </a:extLst>
          </p:cNvPr>
          <p:cNvCxnSpPr>
            <a:cxnSpLocks/>
            <a:stCxn id="50" idx="2"/>
          </p:cNvCxnSpPr>
          <p:nvPr/>
        </p:nvCxnSpPr>
        <p:spPr>
          <a:xfrm flipH="1">
            <a:off x="3661853" y="2372687"/>
            <a:ext cx="12981" cy="737004"/>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3438898B-C163-4ADE-AC20-707F6F10CAD3}"/>
              </a:ext>
            </a:extLst>
          </p:cNvPr>
          <p:cNvGrpSpPr/>
          <p:nvPr/>
        </p:nvGrpSpPr>
        <p:grpSpPr>
          <a:xfrm>
            <a:off x="3524548" y="583891"/>
            <a:ext cx="6251242" cy="2573987"/>
            <a:chOff x="3480200" y="-364480"/>
            <a:chExt cx="8334989" cy="3431983"/>
          </a:xfrm>
        </p:grpSpPr>
        <p:sp>
          <p:nvSpPr>
            <p:cNvPr id="50" name="Arc 49">
              <a:extLst>
                <a:ext uri="{FF2B5EF4-FFF2-40B4-BE49-F238E27FC236}">
                  <a16:creationId xmlns:a16="http://schemas.microsoft.com/office/drawing/2014/main" id="{F6E3B91D-8B16-4635-B928-46FA13FC4A78}"/>
                </a:ext>
              </a:extLst>
            </p:cNvPr>
            <p:cNvSpPr/>
            <p:nvPr/>
          </p:nvSpPr>
          <p:spPr>
            <a:xfrm flipH="1" flipV="1">
              <a:off x="3480200"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1" name="Arc 50">
              <a:extLst>
                <a:ext uri="{FF2B5EF4-FFF2-40B4-BE49-F238E27FC236}">
                  <a16:creationId xmlns:a16="http://schemas.microsoft.com/office/drawing/2014/main" id="{BDF41BB9-4F80-4D17-9C86-FA828691E7FF}"/>
                </a:ext>
              </a:extLst>
            </p:cNvPr>
            <p:cNvSpPr/>
            <p:nvPr/>
          </p:nvSpPr>
          <p:spPr>
            <a:xfrm flipH="1" flipV="1">
              <a:off x="511583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cxnSp>
          <p:nvCxnSpPr>
            <p:cNvPr id="52" name="Straight Connector 51">
              <a:extLst>
                <a:ext uri="{FF2B5EF4-FFF2-40B4-BE49-F238E27FC236}">
                  <a16:creationId xmlns:a16="http://schemas.microsoft.com/office/drawing/2014/main" id="{E7915924-BC3A-4C1E-ACBB-BEDC62512E35}"/>
                </a:ext>
              </a:extLst>
            </p:cNvPr>
            <p:cNvCxnSpPr>
              <a:cxnSpLocks/>
            </p:cNvCxnSpPr>
            <p:nvPr/>
          </p:nvCxnSpPr>
          <p:spPr>
            <a:xfrm flipH="1">
              <a:off x="5301827"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53" name="Arc 52">
              <a:extLst>
                <a:ext uri="{FF2B5EF4-FFF2-40B4-BE49-F238E27FC236}">
                  <a16:creationId xmlns:a16="http://schemas.microsoft.com/office/drawing/2014/main" id="{1D985FD2-AD88-418B-A6C0-5554D36307D2}"/>
                </a:ext>
              </a:extLst>
            </p:cNvPr>
            <p:cNvSpPr/>
            <p:nvPr/>
          </p:nvSpPr>
          <p:spPr>
            <a:xfrm flipH="1" flipV="1">
              <a:off x="6751470" y="-364480"/>
              <a:ext cx="5063719" cy="3431983"/>
            </a:xfrm>
            <a:prstGeom prst="arc">
              <a:avLst>
                <a:gd name="adj1" fmla="val 18588477"/>
                <a:gd name="adj2" fmla="val 20639277"/>
              </a:avLst>
            </a:prstGeom>
            <a:ln w="76200">
              <a:solidFill>
                <a:schemeClr val="tx1"/>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cxnSp>
          <p:nvCxnSpPr>
            <p:cNvPr id="54" name="Straight Connector 53">
              <a:extLst>
                <a:ext uri="{FF2B5EF4-FFF2-40B4-BE49-F238E27FC236}">
                  <a16:creationId xmlns:a16="http://schemas.microsoft.com/office/drawing/2014/main" id="{B13F1390-B2B5-4CBC-BD04-1E463B1C29FC}"/>
                </a:ext>
              </a:extLst>
            </p:cNvPr>
            <p:cNvCxnSpPr>
              <a:cxnSpLocks/>
            </p:cNvCxnSpPr>
            <p:nvPr/>
          </p:nvCxnSpPr>
          <p:spPr>
            <a:xfrm flipH="1">
              <a:off x="6937462"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55B29516-B936-4773-BF97-AAE885CB34EB}"/>
              </a:ext>
            </a:extLst>
          </p:cNvPr>
          <p:cNvGrpSpPr/>
          <p:nvPr/>
        </p:nvGrpSpPr>
        <p:grpSpPr>
          <a:xfrm>
            <a:off x="3595807" y="1506852"/>
            <a:ext cx="2585546" cy="814454"/>
            <a:chOff x="3575211" y="866136"/>
            <a:chExt cx="3447395" cy="1085938"/>
          </a:xfrm>
        </p:grpSpPr>
        <p:sp>
          <p:nvSpPr>
            <p:cNvPr id="56" name="Rectangle 55">
              <a:extLst>
                <a:ext uri="{FF2B5EF4-FFF2-40B4-BE49-F238E27FC236}">
                  <a16:creationId xmlns:a16="http://schemas.microsoft.com/office/drawing/2014/main" id="{29E62D6A-0BDE-4C92-AF01-1B1B63EA77EE}"/>
                </a:ext>
              </a:extLst>
            </p:cNvPr>
            <p:cNvSpPr/>
            <p:nvPr/>
          </p:nvSpPr>
          <p:spPr>
            <a:xfrm>
              <a:off x="3575211" y="866136"/>
              <a:ext cx="3447395" cy="4849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latin typeface="Cambria" panose="02040503050406030204" pitchFamily="18" charset="0"/>
                </a:rPr>
                <a:t>Refresh Operations</a:t>
              </a:r>
            </a:p>
          </p:txBody>
        </p:sp>
        <p:cxnSp>
          <p:nvCxnSpPr>
            <p:cNvPr id="57" name="Straight Arrow Connector 56">
              <a:extLst>
                <a:ext uri="{FF2B5EF4-FFF2-40B4-BE49-F238E27FC236}">
                  <a16:creationId xmlns:a16="http://schemas.microsoft.com/office/drawing/2014/main" id="{14595724-3C59-495B-8B99-AD765636DE7E}"/>
                </a:ext>
              </a:extLst>
            </p:cNvPr>
            <p:cNvCxnSpPr>
              <a:cxnSpLocks/>
            </p:cNvCxnSpPr>
            <p:nvPr/>
          </p:nvCxnSpPr>
          <p:spPr>
            <a:xfrm flipH="1">
              <a:off x="3731360" y="1392100"/>
              <a:ext cx="593612" cy="53138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413FF005-E614-48F0-B4DB-C670685806F1}"/>
                </a:ext>
              </a:extLst>
            </p:cNvPr>
            <p:cNvCxnSpPr>
              <a:cxnSpLocks/>
            </p:cNvCxnSpPr>
            <p:nvPr/>
          </p:nvCxnSpPr>
          <p:spPr>
            <a:xfrm>
              <a:off x="5319135" y="1366203"/>
              <a:ext cx="0" cy="54946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23B01B9-8120-4ACD-BFEC-96A31C1DF064}"/>
                </a:ext>
              </a:extLst>
            </p:cNvPr>
            <p:cNvCxnSpPr>
              <a:cxnSpLocks/>
            </p:cNvCxnSpPr>
            <p:nvPr/>
          </p:nvCxnSpPr>
          <p:spPr>
            <a:xfrm>
              <a:off x="6493112" y="1392100"/>
              <a:ext cx="408680" cy="559974"/>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grpSp>
      <p:sp>
        <p:nvSpPr>
          <p:cNvPr id="60" name="Rectangle 59">
            <a:extLst>
              <a:ext uri="{FF2B5EF4-FFF2-40B4-BE49-F238E27FC236}">
                <a16:creationId xmlns:a16="http://schemas.microsoft.com/office/drawing/2014/main" id="{C8ABCE52-DDD2-41F4-9DF9-0DFD38AF2F9E}"/>
              </a:ext>
            </a:extLst>
          </p:cNvPr>
          <p:cNvSpPr/>
          <p:nvPr/>
        </p:nvSpPr>
        <p:spPr>
          <a:xfrm>
            <a:off x="6027873" y="4430766"/>
            <a:ext cx="1976284"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time</a:t>
            </a:r>
          </a:p>
        </p:txBody>
      </p:sp>
      <p:grpSp>
        <p:nvGrpSpPr>
          <p:cNvPr id="61" name="Group 60">
            <a:extLst>
              <a:ext uri="{FF2B5EF4-FFF2-40B4-BE49-F238E27FC236}">
                <a16:creationId xmlns:a16="http://schemas.microsoft.com/office/drawing/2014/main" id="{BF9E3FBA-EA34-4AA5-8603-6CE38A089ED4}"/>
              </a:ext>
            </a:extLst>
          </p:cNvPr>
          <p:cNvGrpSpPr/>
          <p:nvPr/>
        </p:nvGrpSpPr>
        <p:grpSpPr>
          <a:xfrm>
            <a:off x="4596903" y="3151243"/>
            <a:ext cx="1792909" cy="1573446"/>
            <a:chOff x="4910007" y="3058657"/>
            <a:chExt cx="2390545" cy="2097928"/>
          </a:xfrm>
        </p:grpSpPr>
        <p:cxnSp>
          <p:nvCxnSpPr>
            <p:cNvPr id="62" name="Straight Arrow Connector 61">
              <a:extLst>
                <a:ext uri="{FF2B5EF4-FFF2-40B4-BE49-F238E27FC236}">
                  <a16:creationId xmlns:a16="http://schemas.microsoft.com/office/drawing/2014/main" id="{87330FB2-48AD-486C-861C-0A8CFB47952C}"/>
                </a:ext>
              </a:extLst>
            </p:cNvPr>
            <p:cNvCxnSpPr>
              <a:cxnSpLocks/>
            </p:cNvCxnSpPr>
            <p:nvPr/>
          </p:nvCxnSpPr>
          <p:spPr>
            <a:xfrm>
              <a:off x="5315810" y="3067503"/>
              <a:ext cx="0" cy="1650771"/>
            </a:xfrm>
            <a:prstGeom prst="straightConnector1">
              <a:avLst/>
            </a:prstGeom>
            <a:ln w="28575"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57AA699D-BBA7-4300-B23E-3BCD13A8D416}"/>
                </a:ext>
              </a:extLst>
            </p:cNvPr>
            <p:cNvSpPr/>
            <p:nvPr/>
          </p:nvSpPr>
          <p:spPr>
            <a:xfrm>
              <a:off x="4910007" y="4786083"/>
              <a:ext cx="777804" cy="37050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i="1" dirty="0">
                  <a:solidFill>
                    <a:schemeClr val="tx1">
                      <a:lumMod val="75000"/>
                      <a:lumOff val="25000"/>
                    </a:schemeClr>
                  </a:solidFill>
                  <a:latin typeface="Cambria" panose="02040503050406030204" pitchFamily="18" charset="0"/>
                </a:rPr>
                <a:t>REF</a:t>
              </a:r>
            </a:p>
          </p:txBody>
        </p:sp>
        <p:cxnSp>
          <p:nvCxnSpPr>
            <p:cNvPr id="64" name="Straight Arrow Connector 63">
              <a:extLst>
                <a:ext uri="{FF2B5EF4-FFF2-40B4-BE49-F238E27FC236}">
                  <a16:creationId xmlns:a16="http://schemas.microsoft.com/office/drawing/2014/main" id="{7EE93261-8029-4C16-B45A-4563859ECB3A}"/>
                </a:ext>
              </a:extLst>
            </p:cNvPr>
            <p:cNvCxnSpPr>
              <a:cxnSpLocks/>
            </p:cNvCxnSpPr>
            <p:nvPr/>
          </p:nvCxnSpPr>
          <p:spPr>
            <a:xfrm>
              <a:off x="6929955" y="3058657"/>
              <a:ext cx="0" cy="1659617"/>
            </a:xfrm>
            <a:prstGeom prst="straightConnector1">
              <a:avLst/>
            </a:prstGeom>
            <a:ln w="28575"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413F18FC-2397-4DE6-9D79-775D6BF99629}"/>
                </a:ext>
              </a:extLst>
            </p:cNvPr>
            <p:cNvSpPr/>
            <p:nvPr/>
          </p:nvSpPr>
          <p:spPr>
            <a:xfrm>
              <a:off x="6522748" y="4786083"/>
              <a:ext cx="777804" cy="37050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i="1" dirty="0">
                  <a:solidFill>
                    <a:schemeClr val="tx1">
                      <a:lumMod val="75000"/>
                      <a:lumOff val="25000"/>
                    </a:schemeClr>
                  </a:solidFill>
                  <a:latin typeface="Cambria" panose="02040503050406030204" pitchFamily="18" charset="0"/>
                </a:rPr>
                <a:t>REF</a:t>
              </a:r>
            </a:p>
          </p:txBody>
        </p:sp>
      </p:grpSp>
      <p:grpSp>
        <p:nvGrpSpPr>
          <p:cNvPr id="66" name="Group 65">
            <a:extLst>
              <a:ext uri="{FF2B5EF4-FFF2-40B4-BE49-F238E27FC236}">
                <a16:creationId xmlns:a16="http://schemas.microsoft.com/office/drawing/2014/main" id="{47118BE5-5D1A-4E9A-AB79-A2B8E0EFF343}"/>
              </a:ext>
            </a:extLst>
          </p:cNvPr>
          <p:cNvGrpSpPr/>
          <p:nvPr/>
        </p:nvGrpSpPr>
        <p:grpSpPr>
          <a:xfrm>
            <a:off x="3356448" y="3151243"/>
            <a:ext cx="583353" cy="1573446"/>
            <a:chOff x="3256067" y="3018867"/>
            <a:chExt cx="777804" cy="2137718"/>
          </a:xfrm>
        </p:grpSpPr>
        <p:sp>
          <p:nvSpPr>
            <p:cNvPr id="67" name="Rectangle 66">
              <a:extLst>
                <a:ext uri="{FF2B5EF4-FFF2-40B4-BE49-F238E27FC236}">
                  <a16:creationId xmlns:a16="http://schemas.microsoft.com/office/drawing/2014/main" id="{50425CBC-50CB-43A7-BCF4-3D4934E3E463}"/>
                </a:ext>
              </a:extLst>
            </p:cNvPr>
            <p:cNvSpPr/>
            <p:nvPr/>
          </p:nvSpPr>
          <p:spPr>
            <a:xfrm>
              <a:off x="3256067" y="4786083"/>
              <a:ext cx="777804" cy="37050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i="1" dirty="0">
                  <a:solidFill>
                    <a:schemeClr val="tx1">
                      <a:lumMod val="75000"/>
                      <a:lumOff val="25000"/>
                    </a:schemeClr>
                  </a:solidFill>
                  <a:latin typeface="Cambria" panose="02040503050406030204" pitchFamily="18" charset="0"/>
                </a:rPr>
                <a:t>REF</a:t>
              </a:r>
            </a:p>
          </p:txBody>
        </p:sp>
        <p:cxnSp>
          <p:nvCxnSpPr>
            <p:cNvPr id="68" name="Straight Arrow Connector 67">
              <a:extLst>
                <a:ext uri="{FF2B5EF4-FFF2-40B4-BE49-F238E27FC236}">
                  <a16:creationId xmlns:a16="http://schemas.microsoft.com/office/drawing/2014/main" id="{59C84C4A-8CC1-4AF7-BC21-1192720BE606}"/>
                </a:ext>
              </a:extLst>
            </p:cNvPr>
            <p:cNvCxnSpPr>
              <a:cxnSpLocks/>
            </p:cNvCxnSpPr>
            <p:nvPr/>
          </p:nvCxnSpPr>
          <p:spPr>
            <a:xfrm>
              <a:off x="3668676" y="3018867"/>
              <a:ext cx="1403" cy="1715462"/>
            </a:xfrm>
            <a:prstGeom prst="straightConnector1">
              <a:avLst/>
            </a:prstGeom>
            <a:ln w="28575"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69" name="TextBox 68">
            <a:extLst>
              <a:ext uri="{FF2B5EF4-FFF2-40B4-BE49-F238E27FC236}">
                <a16:creationId xmlns:a16="http://schemas.microsoft.com/office/drawing/2014/main" id="{AAA8A825-C6DD-401D-90BC-8EC81887636C}"/>
              </a:ext>
            </a:extLst>
          </p:cNvPr>
          <p:cNvSpPr txBox="1"/>
          <p:nvPr/>
        </p:nvSpPr>
        <p:spPr>
          <a:xfrm>
            <a:off x="3513692" y="6518290"/>
            <a:ext cx="1917192" cy="369332"/>
          </a:xfrm>
          <a:prstGeom prst="rect">
            <a:avLst/>
          </a:prstGeom>
          <a:noFill/>
        </p:spPr>
        <p:txBody>
          <a:bodyPr wrap="none" rtlCol="0">
            <a:spAutoFit/>
          </a:bodyPr>
          <a:lstStyle/>
          <a:p>
            <a:r>
              <a:rPr lang="en-US" b="1" dirty="0">
                <a:solidFill>
                  <a:schemeClr val="tx1">
                    <a:lumMod val="65000"/>
                    <a:lumOff val="35000"/>
                  </a:schemeClr>
                </a:solidFill>
              </a:rPr>
              <a:t>[Patel+, ISCA’17]</a:t>
            </a:r>
          </a:p>
        </p:txBody>
      </p:sp>
    </p:spTree>
    <p:custDataLst>
      <p:tags r:id="rId1"/>
    </p:custDataLst>
    <p:extLst>
      <p:ext uri="{BB962C8B-B14F-4D97-AF65-F5344CB8AC3E}">
        <p14:creationId xmlns:p14="http://schemas.microsoft.com/office/powerpoint/2010/main" val="189845448"/>
      </p:ext>
    </p:extLst>
  </p:cSld>
  <p:clrMapOvr>
    <a:masterClrMapping/>
  </p:clrMapOvr>
  <mc:AlternateContent xmlns:mc="http://schemas.openxmlformats.org/markup-compatibility/2006" xmlns:p14="http://schemas.microsoft.com/office/powerpoint/2010/main">
    <mc:Choice Requires="p14">
      <p:transition spd="slow" p14:dur="2000" advTm="38802"/>
    </mc:Choice>
    <mc:Fallback xmlns="">
      <p:transition spd="slow" advTm="3880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down)">
                                      <p:cBhvr>
                                        <p:cTn id="20" dur="500"/>
                                        <p:tgtEl>
                                          <p:spTgt spid="48"/>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22" presetClass="entr" presetSubtype="8"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left)">
                                      <p:cBhvr>
                                        <p:cTn id="31" dur="2000"/>
                                        <p:tgtEl>
                                          <p:spTgt spid="49"/>
                                        </p:tgtEl>
                                      </p:cBhvr>
                                    </p:animEffect>
                                  </p:childTnLst>
                                </p:cTn>
                              </p:par>
                              <p:par>
                                <p:cTn id="32" presetID="1" presetClass="entr" presetSubtype="0" fill="hold" nodeType="withEffect">
                                  <p:stCondLst>
                                    <p:cond delay="0"/>
                                  </p:stCondLst>
                                  <p:childTnLst>
                                    <p:set>
                                      <p:cBhvr>
                                        <p:cTn id="33" dur="1" fill="hold">
                                          <p:stCondLst>
                                            <p:cond delay="0"/>
                                          </p:stCondLst>
                                        </p:cTn>
                                        <p:tgtEl>
                                          <p:spTgt spid="61"/>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6" grpId="0" animBg="1"/>
      <p:bldP spid="4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normAutofit/>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0" y="99060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0" y="1917405"/>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a:t>
            </a:r>
            <a:r>
              <a:rPr lang="en-US" sz="3000" dirty="0">
                <a:latin typeface="Cambria" panose="02040503050406030204" pitchFamily="18" charset="0"/>
              </a:rPr>
              <a:t>. RowHammer &amp; Target Row Refresh</a:t>
            </a:r>
          </a:p>
        </p:txBody>
      </p:sp>
      <p:sp>
        <p:nvSpPr>
          <p:cNvPr id="7" name="Rectangle 6">
            <a:extLst>
              <a:ext uri="{FF2B5EF4-FFF2-40B4-BE49-F238E27FC236}">
                <a16:creationId xmlns:a16="http://schemas.microsoft.com/office/drawing/2014/main" id="{D9DB1C58-EB98-4BA2-9248-92A286526A7A}"/>
              </a:ext>
            </a:extLst>
          </p:cNvPr>
          <p:cNvSpPr/>
          <p:nvPr/>
        </p:nvSpPr>
        <p:spPr>
          <a:xfrm>
            <a:off x="0" y="3771015"/>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a:latin typeface="Cambria" panose="02040503050406030204" pitchFamily="18" charset="0"/>
              </a:rPr>
              <a:t>Observations &amp; New RowHammer Access Patterns</a:t>
            </a:r>
          </a:p>
        </p:txBody>
      </p:sp>
      <p:sp>
        <p:nvSpPr>
          <p:cNvPr id="8" name="Rectangle 7">
            <a:extLst>
              <a:ext uri="{FF2B5EF4-FFF2-40B4-BE49-F238E27FC236}">
                <a16:creationId xmlns:a16="http://schemas.microsoft.com/office/drawing/2014/main" id="{5A1AACE6-B22B-40B0-A89C-03B8C3868D7B}"/>
              </a:ext>
            </a:extLst>
          </p:cNvPr>
          <p:cNvSpPr/>
          <p:nvPr/>
        </p:nvSpPr>
        <p:spPr>
          <a:xfrm>
            <a:off x="0" y="469782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RowHammer Bit Flip Analysis</a:t>
            </a:r>
          </a:p>
        </p:txBody>
      </p:sp>
      <p:sp>
        <p:nvSpPr>
          <p:cNvPr id="10" name="Rectangle 9">
            <a:extLst>
              <a:ext uri="{FF2B5EF4-FFF2-40B4-BE49-F238E27FC236}">
                <a16:creationId xmlns:a16="http://schemas.microsoft.com/office/drawing/2014/main" id="{E6F2BE39-DA50-4BFC-B068-86F507F94B58}"/>
              </a:ext>
            </a:extLst>
          </p:cNvPr>
          <p:cNvSpPr/>
          <p:nvPr/>
        </p:nvSpPr>
        <p:spPr>
          <a:xfrm>
            <a:off x="0" y="284421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3.</a:t>
            </a:r>
            <a:r>
              <a:rPr lang="tr-TR" sz="3000" b="1" dirty="0">
                <a:latin typeface="Cambria" panose="02040503050406030204" pitchFamily="18" charset="0"/>
              </a:rPr>
              <a:t> </a:t>
            </a:r>
            <a:r>
              <a:rPr lang="en-US" sz="3000" dirty="0">
                <a:latin typeface="Cambria" panose="02040503050406030204" pitchFamily="18" charset="0"/>
              </a:rPr>
              <a:t>The U-TRR Methodology</a:t>
            </a:r>
          </a:p>
        </p:txBody>
      </p:sp>
      <p:sp>
        <p:nvSpPr>
          <p:cNvPr id="9" name="Rectangle 8">
            <a:extLst>
              <a:ext uri="{FF2B5EF4-FFF2-40B4-BE49-F238E27FC236}">
                <a16:creationId xmlns:a16="http://schemas.microsoft.com/office/drawing/2014/main" id="{36E12270-93B3-4635-992D-3D9DD40440D4}"/>
              </a:ext>
            </a:extLst>
          </p:cNvPr>
          <p:cNvSpPr/>
          <p:nvPr/>
        </p:nvSpPr>
        <p:spPr>
          <a:xfrm>
            <a:off x="0" y="5624623"/>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Takeaways and Conclusion</a:t>
            </a:r>
          </a:p>
        </p:txBody>
      </p:sp>
    </p:spTree>
    <p:custDataLst>
      <p:tags r:id="rId1"/>
    </p:custDataLst>
    <p:extLst>
      <p:ext uri="{BB962C8B-B14F-4D97-AF65-F5344CB8AC3E}">
        <p14:creationId xmlns:p14="http://schemas.microsoft.com/office/powerpoint/2010/main" val="2053659134"/>
      </p:ext>
    </p:extLst>
  </p:cSld>
  <p:clrMapOvr>
    <a:masterClrMapping/>
  </p:clrMapOvr>
  <mc:AlternateContent xmlns:mc="http://schemas.openxmlformats.org/markup-compatibility/2006" xmlns:p14="http://schemas.microsoft.com/office/powerpoint/2010/main">
    <mc:Choice Requires="p14">
      <p:transition spd="slow" p14:dur="2000" advTm="5457"/>
    </mc:Choice>
    <mc:Fallback xmlns="">
      <p:transition spd="slow" advTm="5457"/>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8DA37-0826-4BB8-BD3D-1777C08E7175}"/>
              </a:ext>
            </a:extLst>
          </p:cNvPr>
          <p:cNvSpPr>
            <a:spLocks noGrp="1"/>
          </p:cNvSpPr>
          <p:nvPr>
            <p:ph type="title"/>
          </p:nvPr>
        </p:nvSpPr>
        <p:spPr/>
        <p:txBody>
          <a:bodyPr>
            <a:normAutofit/>
          </a:bodyPr>
          <a:lstStyle/>
          <a:p>
            <a:r>
              <a:rPr lang="en-US" dirty="0"/>
              <a:t>The RowHammer Vulnerability</a:t>
            </a:r>
            <a:endParaRPr lang="en-CH" dirty="0"/>
          </a:p>
        </p:txBody>
      </p:sp>
      <p:sp>
        <p:nvSpPr>
          <p:cNvPr id="4" name="Content Placeholder 2">
            <a:extLst>
              <a:ext uri="{FF2B5EF4-FFF2-40B4-BE49-F238E27FC236}">
                <a16:creationId xmlns:a16="http://schemas.microsoft.com/office/drawing/2014/main" id="{FCB29492-04C2-4675-89CE-F5E35EC66A6A}"/>
              </a:ext>
            </a:extLst>
          </p:cNvPr>
          <p:cNvSpPr txBox="1">
            <a:spLocks/>
          </p:cNvSpPr>
          <p:nvPr/>
        </p:nvSpPr>
        <p:spPr>
          <a:xfrm>
            <a:off x="1203133" y="1565111"/>
            <a:ext cx="6740717" cy="41901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300"/>
              </a:spcAft>
            </a:pPr>
            <a:endParaRPr lang="en-US" sz="1800" dirty="0"/>
          </a:p>
        </p:txBody>
      </p:sp>
      <p:sp>
        <p:nvSpPr>
          <p:cNvPr id="17" name="Content Placeholder 2">
            <a:extLst>
              <a:ext uri="{FF2B5EF4-FFF2-40B4-BE49-F238E27FC236}">
                <a16:creationId xmlns:a16="http://schemas.microsoft.com/office/drawing/2014/main" id="{11A46096-BDF2-470B-9492-4A744AED2672}"/>
              </a:ext>
            </a:extLst>
          </p:cNvPr>
          <p:cNvSpPr txBox="1">
            <a:spLocks/>
          </p:cNvSpPr>
          <p:nvPr/>
        </p:nvSpPr>
        <p:spPr>
          <a:xfrm>
            <a:off x="533400" y="5225856"/>
            <a:ext cx="8077199" cy="793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400" b="1" dirty="0"/>
          </a:p>
        </p:txBody>
      </p:sp>
      <p:sp>
        <p:nvSpPr>
          <p:cNvPr id="57" name="Content Placeholder 2">
            <a:extLst>
              <a:ext uri="{FF2B5EF4-FFF2-40B4-BE49-F238E27FC236}">
                <a16:creationId xmlns:a16="http://schemas.microsoft.com/office/drawing/2014/main" id="{896F133F-4DF4-4D83-994F-726442BBC833}"/>
              </a:ext>
            </a:extLst>
          </p:cNvPr>
          <p:cNvSpPr txBox="1">
            <a:spLocks/>
          </p:cNvSpPr>
          <p:nvPr/>
        </p:nvSpPr>
        <p:spPr>
          <a:xfrm>
            <a:off x="1203133" y="1295400"/>
            <a:ext cx="6740717" cy="41901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300"/>
              </a:spcAft>
            </a:pPr>
            <a:endParaRPr lang="en-US" sz="1800" dirty="0"/>
          </a:p>
        </p:txBody>
      </p:sp>
      <p:sp>
        <p:nvSpPr>
          <p:cNvPr id="58" name="Rounded Rectangle 4">
            <a:extLst>
              <a:ext uri="{FF2B5EF4-FFF2-40B4-BE49-F238E27FC236}">
                <a16:creationId xmlns:a16="http://schemas.microsoft.com/office/drawing/2014/main" id="{DEE3966E-1920-43EA-8063-1AF6F4082390}"/>
              </a:ext>
            </a:extLst>
          </p:cNvPr>
          <p:cNvSpPr/>
          <p:nvPr/>
        </p:nvSpPr>
        <p:spPr>
          <a:xfrm>
            <a:off x="1581060" y="1447800"/>
            <a:ext cx="5988161" cy="3238559"/>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9" name="Straight Connector 58">
            <a:extLst>
              <a:ext uri="{FF2B5EF4-FFF2-40B4-BE49-F238E27FC236}">
                <a16:creationId xmlns:a16="http://schemas.microsoft.com/office/drawing/2014/main" id="{F74899F0-5ADE-4CA3-A9E5-E8C6E8026E0F}"/>
              </a:ext>
            </a:extLst>
          </p:cNvPr>
          <p:cNvCxnSpPr>
            <a:cxnSpLocks/>
          </p:cNvCxnSpPr>
          <p:nvPr/>
        </p:nvCxnSpPr>
        <p:spPr>
          <a:xfrm>
            <a:off x="1914888" y="227077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2DC5BDE-D0FA-49C6-99EA-E9575C67C664}"/>
              </a:ext>
            </a:extLst>
          </p:cNvPr>
          <p:cNvCxnSpPr>
            <a:cxnSpLocks/>
          </p:cNvCxnSpPr>
          <p:nvPr/>
        </p:nvCxnSpPr>
        <p:spPr>
          <a:xfrm>
            <a:off x="1914888" y="278512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17B7C27-565A-4F93-A0C8-F040A3135B29}"/>
              </a:ext>
            </a:extLst>
          </p:cNvPr>
          <p:cNvCxnSpPr>
            <a:cxnSpLocks/>
          </p:cNvCxnSpPr>
          <p:nvPr/>
        </p:nvCxnSpPr>
        <p:spPr>
          <a:xfrm>
            <a:off x="1914888" y="3296632"/>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EA47940-3EB5-42E7-A50E-6630BBD02340}"/>
              </a:ext>
            </a:extLst>
          </p:cNvPr>
          <p:cNvCxnSpPr>
            <a:cxnSpLocks/>
          </p:cNvCxnSpPr>
          <p:nvPr/>
        </p:nvCxnSpPr>
        <p:spPr>
          <a:xfrm>
            <a:off x="1914888" y="380239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3EF7796-1BC4-4D68-A1A3-E116459096F4}"/>
              </a:ext>
            </a:extLst>
          </p:cNvPr>
          <p:cNvCxnSpPr>
            <a:cxnSpLocks/>
          </p:cNvCxnSpPr>
          <p:nvPr/>
        </p:nvCxnSpPr>
        <p:spPr>
          <a:xfrm>
            <a:off x="1914888" y="4282808"/>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414C6DB7-97D8-4685-A364-864C080C27AB}"/>
              </a:ext>
            </a:extLst>
          </p:cNvPr>
          <p:cNvSpPr/>
          <p:nvPr/>
        </p:nvSpPr>
        <p:spPr>
          <a:xfrm>
            <a:off x="2223498" y="202073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0</a:t>
            </a:r>
          </a:p>
        </p:txBody>
      </p:sp>
      <p:sp>
        <p:nvSpPr>
          <p:cNvPr id="65" name="Rectangle 64">
            <a:extLst>
              <a:ext uri="{FF2B5EF4-FFF2-40B4-BE49-F238E27FC236}">
                <a16:creationId xmlns:a16="http://schemas.microsoft.com/office/drawing/2014/main" id="{64BF3D19-076F-4390-9DF7-AA5497BDE9E0}"/>
              </a:ext>
            </a:extLst>
          </p:cNvPr>
          <p:cNvSpPr/>
          <p:nvPr/>
        </p:nvSpPr>
        <p:spPr>
          <a:xfrm>
            <a:off x="2223498" y="4052002"/>
            <a:ext cx="4709160" cy="48722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6" name="Rectangle 65">
            <a:extLst>
              <a:ext uri="{FF2B5EF4-FFF2-40B4-BE49-F238E27FC236}">
                <a16:creationId xmlns:a16="http://schemas.microsoft.com/office/drawing/2014/main" id="{310F7059-C60E-44E2-8687-CB5D1C749B33}"/>
              </a:ext>
            </a:extLst>
          </p:cNvPr>
          <p:cNvSpPr/>
          <p:nvPr/>
        </p:nvSpPr>
        <p:spPr>
          <a:xfrm>
            <a:off x="2223498" y="2526472"/>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1</a:t>
            </a:r>
          </a:p>
        </p:txBody>
      </p:sp>
      <p:sp>
        <p:nvSpPr>
          <p:cNvPr id="67" name="Rectangle 66">
            <a:extLst>
              <a:ext uri="{FF2B5EF4-FFF2-40B4-BE49-F238E27FC236}">
                <a16:creationId xmlns:a16="http://schemas.microsoft.com/office/drawing/2014/main" id="{C4833EE2-E3DC-4699-B85F-78C6DF8DFC33}"/>
              </a:ext>
            </a:extLst>
          </p:cNvPr>
          <p:cNvSpPr/>
          <p:nvPr/>
        </p:nvSpPr>
        <p:spPr>
          <a:xfrm>
            <a:off x="2223498" y="302578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68" name="Rectangle 67">
            <a:extLst>
              <a:ext uri="{FF2B5EF4-FFF2-40B4-BE49-F238E27FC236}">
                <a16:creationId xmlns:a16="http://schemas.microsoft.com/office/drawing/2014/main" id="{45482843-D706-4A8B-951E-2894BED2B4D9}"/>
              </a:ext>
            </a:extLst>
          </p:cNvPr>
          <p:cNvSpPr/>
          <p:nvPr/>
        </p:nvSpPr>
        <p:spPr>
          <a:xfrm>
            <a:off x="2223498" y="353075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3</a:t>
            </a:r>
          </a:p>
        </p:txBody>
      </p:sp>
      <p:sp>
        <p:nvSpPr>
          <p:cNvPr id="69" name="Rectangle 68">
            <a:extLst>
              <a:ext uri="{FF2B5EF4-FFF2-40B4-BE49-F238E27FC236}">
                <a16:creationId xmlns:a16="http://schemas.microsoft.com/office/drawing/2014/main" id="{20F079E1-6B95-4C3F-A22A-41B97986376D}"/>
              </a:ext>
            </a:extLst>
          </p:cNvPr>
          <p:cNvSpPr/>
          <p:nvPr/>
        </p:nvSpPr>
        <p:spPr>
          <a:xfrm>
            <a:off x="2223498" y="4039196"/>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100" dirty="0">
                <a:solidFill>
                  <a:prstClr val="black"/>
                </a:solidFill>
                <a:latin typeface="Cambria" panose="02040503050406030204" pitchFamily="18" charset="0"/>
              </a:rPr>
              <a:t>Row 4</a:t>
            </a:r>
          </a:p>
        </p:txBody>
      </p:sp>
      <p:grpSp>
        <p:nvGrpSpPr>
          <p:cNvPr id="70" name="Group 69">
            <a:extLst>
              <a:ext uri="{FF2B5EF4-FFF2-40B4-BE49-F238E27FC236}">
                <a16:creationId xmlns:a16="http://schemas.microsoft.com/office/drawing/2014/main" id="{38E4B72B-3E0D-4512-AD69-E8802C31CF6A}"/>
              </a:ext>
            </a:extLst>
          </p:cNvPr>
          <p:cNvGrpSpPr/>
          <p:nvPr/>
        </p:nvGrpSpPr>
        <p:grpSpPr>
          <a:xfrm>
            <a:off x="2219166" y="2524989"/>
            <a:ext cx="4715035" cy="1492993"/>
            <a:chOff x="1428644" y="1937227"/>
            <a:chExt cx="6286713" cy="1990657"/>
          </a:xfrm>
        </p:grpSpPr>
        <p:sp>
          <p:nvSpPr>
            <p:cNvPr id="71" name="Rectangle 70">
              <a:extLst>
                <a:ext uri="{FF2B5EF4-FFF2-40B4-BE49-F238E27FC236}">
                  <a16:creationId xmlns:a16="http://schemas.microsoft.com/office/drawing/2014/main" id="{76F03BFA-588A-4317-A1BD-CFA6778077FF}"/>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72" name="Content Placeholder 2">
              <a:extLst>
                <a:ext uri="{FF2B5EF4-FFF2-40B4-BE49-F238E27FC236}">
                  <a16:creationId xmlns:a16="http://schemas.microsoft.com/office/drawing/2014/main" id="{1B5DF74B-34E4-4A14-AC3F-F8A60ABB1F3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FF0000"/>
                  </a:solidFill>
                </a:rPr>
                <a:t>open</a:t>
              </a:r>
            </a:p>
          </p:txBody>
        </p:sp>
        <p:sp>
          <p:nvSpPr>
            <p:cNvPr id="73" name="Rectangle 72">
              <a:extLst>
                <a:ext uri="{FF2B5EF4-FFF2-40B4-BE49-F238E27FC236}">
                  <a16:creationId xmlns:a16="http://schemas.microsoft.com/office/drawing/2014/main" id="{8F522ACD-455C-44D1-A08E-31C868A86A95}"/>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1</a:t>
              </a:r>
            </a:p>
          </p:txBody>
        </p:sp>
        <p:sp>
          <p:nvSpPr>
            <p:cNvPr id="74" name="Rectangle 73">
              <a:extLst>
                <a:ext uri="{FF2B5EF4-FFF2-40B4-BE49-F238E27FC236}">
                  <a16:creationId xmlns:a16="http://schemas.microsoft.com/office/drawing/2014/main" id="{EFC42E7B-3C8D-42F1-A2C3-AC7727CEDE95}"/>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3</a:t>
              </a:r>
            </a:p>
          </p:txBody>
        </p:sp>
      </p:grpSp>
      <p:grpSp>
        <p:nvGrpSpPr>
          <p:cNvPr id="75" name="Group 74">
            <a:extLst>
              <a:ext uri="{FF2B5EF4-FFF2-40B4-BE49-F238E27FC236}">
                <a16:creationId xmlns:a16="http://schemas.microsoft.com/office/drawing/2014/main" id="{49515415-FE60-4A66-96AE-F729E61F8F3E}"/>
              </a:ext>
            </a:extLst>
          </p:cNvPr>
          <p:cNvGrpSpPr/>
          <p:nvPr/>
        </p:nvGrpSpPr>
        <p:grpSpPr>
          <a:xfrm>
            <a:off x="2226742" y="3025042"/>
            <a:ext cx="4709160" cy="487224"/>
            <a:chOff x="8271133" y="2603964"/>
            <a:chExt cx="6278880" cy="649632"/>
          </a:xfrm>
        </p:grpSpPr>
        <p:sp>
          <p:nvSpPr>
            <p:cNvPr id="76" name="Rectangle 75">
              <a:extLst>
                <a:ext uri="{FF2B5EF4-FFF2-40B4-BE49-F238E27FC236}">
                  <a16:creationId xmlns:a16="http://schemas.microsoft.com/office/drawing/2014/main" id="{38F2920A-21CC-4C5B-A2F5-7FD0D71ABB3A}"/>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77" name="Content Placeholder 2">
              <a:extLst>
                <a:ext uri="{FF2B5EF4-FFF2-40B4-BE49-F238E27FC236}">
                  <a16:creationId xmlns:a16="http://schemas.microsoft.com/office/drawing/2014/main" id="{D709C9E9-3E36-4FFE-B1B9-C795A61350AF}"/>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FF0000"/>
                  </a:solidFill>
                </a:rPr>
                <a:t>closed</a:t>
              </a:r>
            </a:p>
          </p:txBody>
        </p:sp>
      </p:grpSp>
      <p:grpSp>
        <p:nvGrpSpPr>
          <p:cNvPr id="78" name="Group 77">
            <a:extLst>
              <a:ext uri="{FF2B5EF4-FFF2-40B4-BE49-F238E27FC236}">
                <a16:creationId xmlns:a16="http://schemas.microsoft.com/office/drawing/2014/main" id="{3A27C41F-630A-4EED-A0FA-7A185240422A}"/>
              </a:ext>
            </a:extLst>
          </p:cNvPr>
          <p:cNvGrpSpPr/>
          <p:nvPr/>
        </p:nvGrpSpPr>
        <p:grpSpPr>
          <a:xfrm>
            <a:off x="2219166" y="2020739"/>
            <a:ext cx="4715035" cy="2508388"/>
            <a:chOff x="1428644" y="1260576"/>
            <a:chExt cx="6286713" cy="3344517"/>
          </a:xfrm>
        </p:grpSpPr>
        <p:sp>
          <p:nvSpPr>
            <p:cNvPr id="79" name="Rectangle 78">
              <a:extLst>
                <a:ext uri="{FF2B5EF4-FFF2-40B4-BE49-F238E27FC236}">
                  <a16:creationId xmlns:a16="http://schemas.microsoft.com/office/drawing/2014/main" id="{A9B8B99C-211C-414E-9535-5024B676E810}"/>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80" name="Content Placeholder 2">
              <a:extLst>
                <a:ext uri="{FF2B5EF4-FFF2-40B4-BE49-F238E27FC236}">
                  <a16:creationId xmlns:a16="http://schemas.microsoft.com/office/drawing/2014/main" id="{88411BA6-1D61-4D86-84B9-3364E7B93A99}"/>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FF0000"/>
                  </a:solidFill>
                </a:rPr>
                <a:t>open</a:t>
              </a:r>
            </a:p>
          </p:txBody>
        </p:sp>
        <p:sp>
          <p:nvSpPr>
            <p:cNvPr id="81" name="Rectangle 80">
              <a:extLst>
                <a:ext uri="{FF2B5EF4-FFF2-40B4-BE49-F238E27FC236}">
                  <a16:creationId xmlns:a16="http://schemas.microsoft.com/office/drawing/2014/main" id="{48146E2A-313D-4EFE-B057-367884795AFB}"/>
                </a:ext>
              </a:extLst>
            </p:cNvPr>
            <p:cNvSpPr/>
            <p:nvPr/>
          </p:nvSpPr>
          <p:spPr>
            <a:xfrm>
              <a:off x="1436477" y="1937227"/>
              <a:ext cx="6278880" cy="649632"/>
            </a:xfrm>
            <a:prstGeom prst="rect">
              <a:avLst/>
            </a:prstGeom>
            <a:solidFill>
              <a:schemeClr val="accent4">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1</a:t>
              </a:r>
            </a:p>
          </p:txBody>
        </p:sp>
        <p:sp>
          <p:nvSpPr>
            <p:cNvPr id="82" name="Rectangle 81">
              <a:extLst>
                <a:ext uri="{FF2B5EF4-FFF2-40B4-BE49-F238E27FC236}">
                  <a16:creationId xmlns:a16="http://schemas.microsoft.com/office/drawing/2014/main" id="{4E5B5873-10AB-4694-92B9-52ADFFFE59A7}"/>
                </a:ext>
              </a:extLst>
            </p:cNvPr>
            <p:cNvSpPr/>
            <p:nvPr/>
          </p:nvSpPr>
          <p:spPr>
            <a:xfrm>
              <a:off x="1436477" y="3278252"/>
              <a:ext cx="6278880" cy="649632"/>
            </a:xfrm>
            <a:prstGeom prst="rect">
              <a:avLst/>
            </a:prstGeom>
            <a:solidFill>
              <a:schemeClr val="accent4">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3</a:t>
              </a:r>
            </a:p>
          </p:txBody>
        </p:sp>
        <p:sp>
          <p:nvSpPr>
            <p:cNvPr id="83" name="Rectangle 82">
              <a:extLst>
                <a:ext uri="{FF2B5EF4-FFF2-40B4-BE49-F238E27FC236}">
                  <a16:creationId xmlns:a16="http://schemas.microsoft.com/office/drawing/2014/main" id="{62736B96-F271-4D5E-BDF0-F588DC8ED9EC}"/>
                </a:ext>
              </a:extLst>
            </p:cNvPr>
            <p:cNvSpPr/>
            <p:nvPr/>
          </p:nvSpPr>
          <p:spPr>
            <a:xfrm>
              <a:off x="1436477" y="1260576"/>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0</a:t>
              </a:r>
            </a:p>
          </p:txBody>
        </p:sp>
        <p:sp>
          <p:nvSpPr>
            <p:cNvPr id="84" name="Rectangle 83">
              <a:extLst>
                <a:ext uri="{FF2B5EF4-FFF2-40B4-BE49-F238E27FC236}">
                  <a16:creationId xmlns:a16="http://schemas.microsoft.com/office/drawing/2014/main" id="{D08164FA-39BD-4053-B96A-F8527C39E8A8}"/>
                </a:ext>
              </a:extLst>
            </p:cNvPr>
            <p:cNvSpPr/>
            <p:nvPr/>
          </p:nvSpPr>
          <p:spPr>
            <a:xfrm>
              <a:off x="1436477" y="3955461"/>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4</a:t>
              </a:r>
            </a:p>
          </p:txBody>
        </p:sp>
      </p:grpSp>
      <p:grpSp>
        <p:nvGrpSpPr>
          <p:cNvPr id="85" name="Group 84">
            <a:extLst>
              <a:ext uri="{FF2B5EF4-FFF2-40B4-BE49-F238E27FC236}">
                <a16:creationId xmlns:a16="http://schemas.microsoft.com/office/drawing/2014/main" id="{08D42A54-2DE4-4CC8-B673-BDA4692BD260}"/>
              </a:ext>
            </a:extLst>
          </p:cNvPr>
          <p:cNvGrpSpPr/>
          <p:nvPr/>
        </p:nvGrpSpPr>
        <p:grpSpPr>
          <a:xfrm>
            <a:off x="2219369" y="3035974"/>
            <a:ext cx="4715035" cy="487224"/>
            <a:chOff x="1428644" y="2604952"/>
            <a:chExt cx="6286713" cy="649632"/>
          </a:xfrm>
        </p:grpSpPr>
        <p:sp>
          <p:nvSpPr>
            <p:cNvPr id="86" name="Rectangle 85">
              <a:extLst>
                <a:ext uri="{FF2B5EF4-FFF2-40B4-BE49-F238E27FC236}">
                  <a16:creationId xmlns:a16="http://schemas.microsoft.com/office/drawing/2014/main" id="{547E5F24-02CA-4DED-8AA4-BB129AA6562E}"/>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87" name="Content Placeholder 2">
              <a:extLst>
                <a:ext uri="{FF2B5EF4-FFF2-40B4-BE49-F238E27FC236}">
                  <a16:creationId xmlns:a16="http://schemas.microsoft.com/office/drawing/2014/main" id="{50CF6E60-78AE-48CD-9DD2-9ADA1F1A057D}"/>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FF0000"/>
                  </a:solidFill>
                </a:rPr>
                <a:t>open</a:t>
              </a:r>
            </a:p>
          </p:txBody>
        </p:sp>
      </p:grpSp>
      <p:grpSp>
        <p:nvGrpSpPr>
          <p:cNvPr id="88" name="Group 87">
            <a:extLst>
              <a:ext uri="{FF2B5EF4-FFF2-40B4-BE49-F238E27FC236}">
                <a16:creationId xmlns:a16="http://schemas.microsoft.com/office/drawing/2014/main" id="{85231127-01FA-4FDE-9B72-0B090E18508F}"/>
              </a:ext>
            </a:extLst>
          </p:cNvPr>
          <p:cNvGrpSpPr/>
          <p:nvPr/>
        </p:nvGrpSpPr>
        <p:grpSpPr>
          <a:xfrm>
            <a:off x="2228284" y="3027020"/>
            <a:ext cx="4709160" cy="487224"/>
            <a:chOff x="-3925255" y="4700899"/>
            <a:chExt cx="6278880" cy="649632"/>
          </a:xfrm>
        </p:grpSpPr>
        <p:sp>
          <p:nvSpPr>
            <p:cNvPr id="89" name="Rectangle 88">
              <a:extLst>
                <a:ext uri="{FF2B5EF4-FFF2-40B4-BE49-F238E27FC236}">
                  <a16:creationId xmlns:a16="http://schemas.microsoft.com/office/drawing/2014/main" id="{1A6EFBD1-B8DD-4F8B-9F1B-3754219010E7}"/>
                </a:ext>
              </a:extLst>
            </p:cNvPr>
            <p:cNvSpPr/>
            <p:nvPr/>
          </p:nvSpPr>
          <p:spPr>
            <a:xfrm>
              <a:off x="-3925255" y="4700899"/>
              <a:ext cx="6278880" cy="649632"/>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90" name="Content Placeholder 2">
              <a:extLst>
                <a:ext uri="{FF2B5EF4-FFF2-40B4-BE49-F238E27FC236}">
                  <a16:creationId xmlns:a16="http://schemas.microsoft.com/office/drawing/2014/main" id="{9491A549-A3B3-4C05-8C95-C7A83D257C27}"/>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FF0000"/>
                  </a:solidFill>
                </a:rPr>
                <a:t>closed</a:t>
              </a:r>
            </a:p>
          </p:txBody>
        </p:sp>
      </p:grpSp>
      <p:sp>
        <p:nvSpPr>
          <p:cNvPr id="91" name="Rectangle 90">
            <a:extLst>
              <a:ext uri="{FF2B5EF4-FFF2-40B4-BE49-F238E27FC236}">
                <a16:creationId xmlns:a16="http://schemas.microsoft.com/office/drawing/2014/main" id="{9C448583-7F4B-470B-BC8D-28B2A28D077C}"/>
              </a:ext>
            </a:extLst>
          </p:cNvPr>
          <p:cNvSpPr/>
          <p:nvPr/>
        </p:nvSpPr>
        <p:spPr>
          <a:xfrm>
            <a:off x="3778459" y="1476535"/>
            <a:ext cx="1773242" cy="461665"/>
          </a:xfrm>
          <a:prstGeom prst="rect">
            <a:avLst/>
          </a:prstGeom>
        </p:spPr>
        <p:txBody>
          <a:bodyPr wrap="none">
            <a:spAutoFit/>
          </a:bodyPr>
          <a:lstStyle/>
          <a:p>
            <a:r>
              <a:rPr lang="en-US" sz="2400" b="1" dirty="0"/>
              <a:t>DRAM Chip</a:t>
            </a:r>
            <a:endParaRPr lang="en-US" sz="2400" dirty="0"/>
          </a:p>
        </p:txBody>
      </p:sp>
      <p:sp>
        <p:nvSpPr>
          <p:cNvPr id="92" name="Multiply 70">
            <a:extLst>
              <a:ext uri="{FF2B5EF4-FFF2-40B4-BE49-F238E27FC236}">
                <a16:creationId xmlns:a16="http://schemas.microsoft.com/office/drawing/2014/main" id="{AD33FB81-D4FE-4608-A9C6-E7834D12945D}"/>
              </a:ext>
            </a:extLst>
          </p:cNvPr>
          <p:cNvSpPr/>
          <p:nvPr/>
        </p:nvSpPr>
        <p:spPr>
          <a:xfrm>
            <a:off x="5105400" y="2511318"/>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3" name="Multiply 71">
            <a:extLst>
              <a:ext uri="{FF2B5EF4-FFF2-40B4-BE49-F238E27FC236}">
                <a16:creationId xmlns:a16="http://schemas.microsoft.com/office/drawing/2014/main" id="{DD7D048A-3F04-499C-99E0-1601CD65845E}"/>
              </a:ext>
            </a:extLst>
          </p:cNvPr>
          <p:cNvSpPr/>
          <p:nvPr/>
        </p:nvSpPr>
        <p:spPr>
          <a:xfrm>
            <a:off x="3332450" y="3507871"/>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94" name="Group 93">
            <a:extLst>
              <a:ext uri="{FF2B5EF4-FFF2-40B4-BE49-F238E27FC236}">
                <a16:creationId xmlns:a16="http://schemas.microsoft.com/office/drawing/2014/main" id="{C50174ED-4004-437F-9107-A52920D1594D}"/>
              </a:ext>
            </a:extLst>
          </p:cNvPr>
          <p:cNvGrpSpPr/>
          <p:nvPr/>
        </p:nvGrpSpPr>
        <p:grpSpPr>
          <a:xfrm>
            <a:off x="2268492" y="2010331"/>
            <a:ext cx="3182343" cy="2539633"/>
            <a:chOff x="1746836" y="1682309"/>
            <a:chExt cx="4243124" cy="3386177"/>
          </a:xfrm>
        </p:grpSpPr>
        <p:sp>
          <p:nvSpPr>
            <p:cNvPr id="95" name="Multiply 13">
              <a:extLst>
                <a:ext uri="{FF2B5EF4-FFF2-40B4-BE49-F238E27FC236}">
                  <a16:creationId xmlns:a16="http://schemas.microsoft.com/office/drawing/2014/main" id="{3AB468BD-625B-4452-9FC2-8D7316CD9ECB}"/>
                </a:ext>
              </a:extLst>
            </p:cNvPr>
            <p:cNvSpPr/>
            <p:nvPr/>
          </p:nvSpPr>
          <p:spPr>
            <a:xfrm>
              <a:off x="2539369" y="1682309"/>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6" name="Multiply 69">
              <a:extLst>
                <a:ext uri="{FF2B5EF4-FFF2-40B4-BE49-F238E27FC236}">
                  <a16:creationId xmlns:a16="http://schemas.microsoft.com/office/drawing/2014/main" id="{D68A4C05-4F91-4696-8499-F2CB3E165828}"/>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7" name="Multiply 72">
              <a:extLst>
                <a:ext uri="{FF2B5EF4-FFF2-40B4-BE49-F238E27FC236}">
                  <a16:creationId xmlns:a16="http://schemas.microsoft.com/office/drawing/2014/main" id="{7BF830FC-3196-47DC-805D-F186B5340452}"/>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8" name="Multiply 73">
              <a:extLst>
                <a:ext uri="{FF2B5EF4-FFF2-40B4-BE49-F238E27FC236}">
                  <a16:creationId xmlns:a16="http://schemas.microsoft.com/office/drawing/2014/main" id="{15C41AFD-36AF-469E-8F43-8393CD8B03A8}"/>
                </a:ext>
              </a:extLst>
            </p:cNvPr>
            <p:cNvSpPr/>
            <p:nvPr/>
          </p:nvSpPr>
          <p:spPr>
            <a:xfrm>
              <a:off x="1746836" y="4374237"/>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99" name="Rectangle 98">
            <a:extLst>
              <a:ext uri="{FF2B5EF4-FFF2-40B4-BE49-F238E27FC236}">
                <a16:creationId xmlns:a16="http://schemas.microsoft.com/office/drawing/2014/main" id="{C2464827-3EA7-4645-8362-FCB33F51E8B5}"/>
              </a:ext>
            </a:extLst>
          </p:cNvPr>
          <p:cNvSpPr/>
          <p:nvPr/>
        </p:nvSpPr>
        <p:spPr>
          <a:xfrm>
            <a:off x="5475650" y="2063155"/>
            <a:ext cx="1469184" cy="400110"/>
          </a:xfrm>
          <a:prstGeom prst="rect">
            <a:avLst/>
          </a:prstGeom>
        </p:spPr>
        <p:txBody>
          <a:bodyPr wrap="none">
            <a:spAutoFit/>
          </a:bodyPr>
          <a:lstStyle/>
          <a:p>
            <a:pPr algn="ctr"/>
            <a:r>
              <a:rPr lang="en-US" sz="2000" b="1" i="1" dirty="0">
                <a:solidFill>
                  <a:srgbClr val="0070C0"/>
                </a:solidFill>
                <a:latin typeface="Cambria" panose="02040503050406030204" pitchFamily="18" charset="0"/>
              </a:rPr>
              <a:t>Victim Row</a:t>
            </a:r>
          </a:p>
        </p:txBody>
      </p:sp>
      <p:sp>
        <p:nvSpPr>
          <p:cNvPr id="103" name="Rectangle 102">
            <a:extLst>
              <a:ext uri="{FF2B5EF4-FFF2-40B4-BE49-F238E27FC236}">
                <a16:creationId xmlns:a16="http://schemas.microsoft.com/office/drawing/2014/main" id="{12774E76-41ED-466A-84F7-8B2110FCDF2E}"/>
              </a:ext>
            </a:extLst>
          </p:cNvPr>
          <p:cNvSpPr/>
          <p:nvPr/>
        </p:nvSpPr>
        <p:spPr>
          <a:xfrm>
            <a:off x="5475650" y="2572733"/>
            <a:ext cx="1469184" cy="400110"/>
          </a:xfrm>
          <a:prstGeom prst="rect">
            <a:avLst/>
          </a:prstGeom>
        </p:spPr>
        <p:txBody>
          <a:bodyPr wrap="none">
            <a:spAutoFit/>
          </a:bodyPr>
          <a:lstStyle/>
          <a:p>
            <a:pPr algn="ctr"/>
            <a:r>
              <a:rPr lang="en-US" sz="2000" b="1" i="1" dirty="0">
                <a:solidFill>
                  <a:srgbClr val="0070C0"/>
                </a:solidFill>
                <a:latin typeface="Cambria" panose="02040503050406030204" pitchFamily="18" charset="0"/>
              </a:rPr>
              <a:t>Victim Row</a:t>
            </a:r>
          </a:p>
        </p:txBody>
      </p:sp>
      <p:sp>
        <p:nvSpPr>
          <p:cNvPr id="104" name="Rectangle 103">
            <a:extLst>
              <a:ext uri="{FF2B5EF4-FFF2-40B4-BE49-F238E27FC236}">
                <a16:creationId xmlns:a16="http://schemas.microsoft.com/office/drawing/2014/main" id="{6E0932E4-EFE7-4E9D-9D0B-5D620D052775}"/>
              </a:ext>
            </a:extLst>
          </p:cNvPr>
          <p:cNvSpPr/>
          <p:nvPr/>
        </p:nvSpPr>
        <p:spPr>
          <a:xfrm>
            <a:off x="5475650" y="3567240"/>
            <a:ext cx="1469184" cy="400110"/>
          </a:xfrm>
          <a:prstGeom prst="rect">
            <a:avLst/>
          </a:prstGeom>
        </p:spPr>
        <p:txBody>
          <a:bodyPr wrap="none">
            <a:spAutoFit/>
          </a:bodyPr>
          <a:lstStyle/>
          <a:p>
            <a:pPr algn="ctr"/>
            <a:r>
              <a:rPr lang="en-US" sz="2000" b="1" i="1" dirty="0">
                <a:solidFill>
                  <a:srgbClr val="0070C0"/>
                </a:solidFill>
                <a:latin typeface="Cambria" panose="02040503050406030204" pitchFamily="18" charset="0"/>
              </a:rPr>
              <a:t>Victim Row</a:t>
            </a:r>
          </a:p>
        </p:txBody>
      </p:sp>
      <p:sp>
        <p:nvSpPr>
          <p:cNvPr id="105" name="Rectangle 104">
            <a:extLst>
              <a:ext uri="{FF2B5EF4-FFF2-40B4-BE49-F238E27FC236}">
                <a16:creationId xmlns:a16="http://schemas.microsoft.com/office/drawing/2014/main" id="{77FA4ED9-CA40-45A4-8851-69E8974E5126}"/>
              </a:ext>
            </a:extLst>
          </p:cNvPr>
          <p:cNvSpPr/>
          <p:nvPr/>
        </p:nvSpPr>
        <p:spPr>
          <a:xfrm>
            <a:off x="5475650" y="4070000"/>
            <a:ext cx="1469184" cy="400110"/>
          </a:xfrm>
          <a:prstGeom prst="rect">
            <a:avLst/>
          </a:prstGeom>
        </p:spPr>
        <p:txBody>
          <a:bodyPr wrap="none">
            <a:spAutoFit/>
          </a:bodyPr>
          <a:lstStyle/>
          <a:p>
            <a:pPr algn="ctr"/>
            <a:r>
              <a:rPr lang="en-US" sz="2000" b="1" i="1" dirty="0">
                <a:solidFill>
                  <a:srgbClr val="0070C0"/>
                </a:solidFill>
                <a:latin typeface="Cambria" panose="02040503050406030204" pitchFamily="18" charset="0"/>
              </a:rPr>
              <a:t>Victim Row</a:t>
            </a:r>
          </a:p>
        </p:txBody>
      </p:sp>
      <p:sp>
        <p:nvSpPr>
          <p:cNvPr id="106" name="Rectangle 105">
            <a:extLst>
              <a:ext uri="{FF2B5EF4-FFF2-40B4-BE49-F238E27FC236}">
                <a16:creationId xmlns:a16="http://schemas.microsoft.com/office/drawing/2014/main" id="{978B8BC7-D62D-479F-AF1E-6917E6944555}"/>
              </a:ext>
            </a:extLst>
          </p:cNvPr>
          <p:cNvSpPr/>
          <p:nvPr/>
        </p:nvSpPr>
        <p:spPr>
          <a:xfrm>
            <a:off x="5048609" y="3056301"/>
            <a:ext cx="1896225" cy="400110"/>
          </a:xfrm>
          <a:prstGeom prst="rect">
            <a:avLst/>
          </a:prstGeom>
        </p:spPr>
        <p:txBody>
          <a:bodyPr wrap="none">
            <a:spAutoFit/>
          </a:bodyPr>
          <a:lstStyle/>
          <a:p>
            <a:pPr algn="ctr"/>
            <a:r>
              <a:rPr lang="en-US" sz="2000" b="1" i="1" dirty="0">
                <a:solidFill>
                  <a:srgbClr val="FF0000"/>
                </a:solidFill>
                <a:latin typeface="Cambria" panose="02040503050406030204" pitchFamily="18" charset="0"/>
              </a:rPr>
              <a:t>Aggressor Row</a:t>
            </a:r>
          </a:p>
        </p:txBody>
      </p:sp>
      <p:sp>
        <p:nvSpPr>
          <p:cNvPr id="107" name="Content Placeholder 2">
            <a:extLst>
              <a:ext uri="{FF2B5EF4-FFF2-40B4-BE49-F238E27FC236}">
                <a16:creationId xmlns:a16="http://schemas.microsoft.com/office/drawing/2014/main" id="{8B0FCEFF-8BCD-4DE3-9C12-E5E19E9E1B0F}"/>
              </a:ext>
            </a:extLst>
          </p:cNvPr>
          <p:cNvSpPr txBox="1">
            <a:spLocks/>
          </p:cNvSpPr>
          <p:nvPr/>
        </p:nvSpPr>
        <p:spPr>
          <a:xfrm>
            <a:off x="-1" y="5181600"/>
            <a:ext cx="9144000" cy="89708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600" dirty="0"/>
              <a:t>Repeatedly </a:t>
            </a:r>
            <a:r>
              <a:rPr lang="en-US" sz="2600" b="1" dirty="0"/>
              <a:t>opening</a:t>
            </a:r>
            <a:r>
              <a:rPr lang="en-US" sz="2600" dirty="0"/>
              <a:t> (activating)</a:t>
            </a:r>
            <a:r>
              <a:rPr lang="en-US" sz="2600" dirty="0">
                <a:solidFill>
                  <a:srgbClr val="0070C0"/>
                </a:solidFill>
              </a:rPr>
              <a:t> </a:t>
            </a:r>
            <a:r>
              <a:rPr lang="en-US" sz="2600" dirty="0"/>
              <a:t>and </a:t>
            </a:r>
            <a:r>
              <a:rPr lang="en-US" sz="2600" b="1" dirty="0"/>
              <a:t>closing</a:t>
            </a:r>
            <a:r>
              <a:rPr lang="en-US" sz="2600" dirty="0"/>
              <a:t> (precharging) </a:t>
            </a:r>
          </a:p>
          <a:p>
            <a:pPr marL="0" indent="0" algn="ctr">
              <a:spcBef>
                <a:spcPts val="0"/>
              </a:spcBef>
              <a:buNone/>
            </a:pPr>
            <a:r>
              <a:rPr lang="en-US" sz="2600" dirty="0"/>
              <a:t>a DRAM row causes </a:t>
            </a:r>
            <a:r>
              <a:rPr lang="en-US" sz="2600" b="1" dirty="0">
                <a:solidFill>
                  <a:srgbClr val="C00000"/>
                </a:solidFill>
              </a:rPr>
              <a:t>RowHammer bit flips</a:t>
            </a:r>
            <a:r>
              <a:rPr lang="en-US" sz="2600" dirty="0">
                <a:solidFill>
                  <a:srgbClr val="C00000"/>
                </a:solidFill>
              </a:rPr>
              <a:t> </a:t>
            </a:r>
            <a:r>
              <a:rPr lang="en-US" sz="2600" dirty="0"/>
              <a:t>in nearby cells</a:t>
            </a:r>
            <a:endParaRPr lang="en-US" sz="2600" b="1" dirty="0"/>
          </a:p>
        </p:txBody>
      </p:sp>
    </p:spTree>
    <p:custDataLst>
      <p:tags r:id="rId1"/>
    </p:custDataLst>
    <p:extLst>
      <p:ext uri="{BB962C8B-B14F-4D97-AF65-F5344CB8AC3E}">
        <p14:creationId xmlns:p14="http://schemas.microsoft.com/office/powerpoint/2010/main" val="2967880515"/>
      </p:ext>
    </p:extLst>
  </p:cSld>
  <p:clrMapOvr>
    <a:masterClrMapping/>
  </p:clrMapOvr>
  <mc:AlternateContent xmlns:mc="http://schemas.openxmlformats.org/markup-compatibility/2006" xmlns:p14="http://schemas.microsoft.com/office/powerpoint/2010/main">
    <mc:Choice Requires="p14">
      <p:transition spd="slow" p14:dur="2000" advTm="39298"/>
    </mc:Choice>
    <mc:Fallback xmlns="">
      <p:transition spd="slow" advTm="392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8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8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2"/>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9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childTnLst>
                          </p:cTn>
                        </p:par>
                        <p:par>
                          <p:cTn id="39" fill="hold">
                            <p:stCondLst>
                              <p:cond delay="0"/>
                            </p:stCondLst>
                            <p:childTnLst>
                              <p:par>
                                <p:cTn id="40" presetID="1" presetClass="exit" presetSubtype="0" fill="hold" nodeType="afterEffect">
                                  <p:stCondLst>
                                    <p:cond delay="0"/>
                                  </p:stCondLst>
                                  <p:childTnLst>
                                    <p:set>
                                      <p:cBhvr>
                                        <p:cTn id="41" dur="1" fill="hold">
                                          <p:stCondLst>
                                            <p:cond delay="0"/>
                                          </p:stCondLst>
                                        </p:cTn>
                                        <p:tgtEl>
                                          <p:spTgt spid="85"/>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78"/>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9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99"/>
                                        </p:tgtEl>
                                        <p:attrNameLst>
                                          <p:attrName>style.visibility</p:attrName>
                                        </p:attrNameLst>
                                      </p:cBhvr>
                                      <p:to>
                                        <p:strVal val="visible"/>
                                      </p:to>
                                    </p:set>
                                    <p:animEffect transition="in" filter="fade">
                                      <p:cBhvr>
                                        <p:cTn id="53" dur="500"/>
                                        <p:tgtEl>
                                          <p:spTgt spid="9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3"/>
                                        </p:tgtEl>
                                        <p:attrNameLst>
                                          <p:attrName>style.visibility</p:attrName>
                                        </p:attrNameLst>
                                      </p:cBhvr>
                                      <p:to>
                                        <p:strVal val="visible"/>
                                      </p:to>
                                    </p:set>
                                    <p:animEffect transition="in" filter="fade">
                                      <p:cBhvr>
                                        <p:cTn id="56" dur="500"/>
                                        <p:tgtEl>
                                          <p:spTgt spid="10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fade">
                                      <p:cBhvr>
                                        <p:cTn id="62" dur="500"/>
                                        <p:tgtEl>
                                          <p:spTgt spid="10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fade">
                                      <p:cBhvr>
                                        <p:cTn id="65"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9" grpId="0"/>
      <p:bldP spid="103" grpId="0"/>
      <p:bldP spid="104" grpId="0"/>
      <p:bldP spid="105" grpId="0"/>
      <p:bldP spid="106" grpId="0"/>
      <p:bldP spid="10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B725F-9AD6-4705-9344-2A4E3BB43A0D}"/>
              </a:ext>
            </a:extLst>
          </p:cNvPr>
          <p:cNvSpPr>
            <a:spLocks noGrp="1"/>
          </p:cNvSpPr>
          <p:nvPr>
            <p:ph type="title"/>
          </p:nvPr>
        </p:nvSpPr>
        <p:spPr/>
        <p:txBody>
          <a:bodyPr>
            <a:normAutofit/>
          </a:bodyPr>
          <a:lstStyle/>
          <a:p>
            <a:r>
              <a:rPr lang="en-US" dirty="0"/>
              <a:t>Target Row Refresh (TRR)</a:t>
            </a:r>
            <a:endParaRPr lang="en-CH" dirty="0"/>
          </a:p>
        </p:txBody>
      </p:sp>
      <p:sp>
        <p:nvSpPr>
          <p:cNvPr id="3" name="Content Placeholder 2">
            <a:extLst>
              <a:ext uri="{FF2B5EF4-FFF2-40B4-BE49-F238E27FC236}">
                <a16:creationId xmlns:a16="http://schemas.microsoft.com/office/drawing/2014/main" id="{9B759FF7-4206-44F5-8388-69807465510C}"/>
              </a:ext>
            </a:extLst>
          </p:cNvPr>
          <p:cNvSpPr>
            <a:spLocks noGrp="1"/>
          </p:cNvSpPr>
          <p:nvPr>
            <p:ph idx="1"/>
          </p:nvPr>
        </p:nvSpPr>
        <p:spPr>
          <a:xfrm>
            <a:off x="-5716" y="1213741"/>
            <a:ext cx="9149715" cy="767459"/>
          </a:xfrm>
        </p:spPr>
        <p:txBody>
          <a:bodyPr>
            <a:normAutofit fontScale="92500" lnSpcReduction="10000"/>
          </a:bodyPr>
          <a:lstStyle/>
          <a:p>
            <a:pPr marL="0" indent="0">
              <a:buNone/>
            </a:pPr>
            <a:r>
              <a:rPr lang="en-US" dirty="0"/>
              <a:t>DRAM vendors equip their DRAM chips with a </a:t>
            </a:r>
            <a:r>
              <a:rPr lang="en-US" i="1" dirty="0">
                <a:solidFill>
                  <a:srgbClr val="C00000"/>
                </a:solidFill>
              </a:rPr>
              <a:t>proprietary</a:t>
            </a:r>
            <a:r>
              <a:rPr lang="en-US" i="1" dirty="0"/>
              <a:t> </a:t>
            </a:r>
            <a:br>
              <a:rPr lang="en-US" dirty="0"/>
            </a:br>
            <a:r>
              <a:rPr lang="en-US" dirty="0"/>
              <a:t>mitigation mechanisms known as </a:t>
            </a:r>
            <a:r>
              <a:rPr lang="en-US" b="1" dirty="0"/>
              <a:t>Target Row Refresh (TRR)</a:t>
            </a:r>
            <a:endParaRPr lang="en-CH" b="1" dirty="0"/>
          </a:p>
        </p:txBody>
      </p:sp>
      <p:sp>
        <p:nvSpPr>
          <p:cNvPr id="4" name="Rounded Rectangle 4">
            <a:extLst>
              <a:ext uri="{FF2B5EF4-FFF2-40B4-BE49-F238E27FC236}">
                <a16:creationId xmlns:a16="http://schemas.microsoft.com/office/drawing/2014/main" id="{3FF1593A-7901-4808-95C7-AFD78EBD92A7}"/>
              </a:ext>
            </a:extLst>
          </p:cNvPr>
          <p:cNvSpPr/>
          <p:nvPr/>
        </p:nvSpPr>
        <p:spPr>
          <a:xfrm>
            <a:off x="3422193" y="3779032"/>
            <a:ext cx="5436057" cy="2053221"/>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 name="Straight Connector 4">
            <a:extLst>
              <a:ext uri="{FF2B5EF4-FFF2-40B4-BE49-F238E27FC236}">
                <a16:creationId xmlns:a16="http://schemas.microsoft.com/office/drawing/2014/main" id="{64A3B3C4-7821-434A-A148-EBC6228C29B5}"/>
              </a:ext>
            </a:extLst>
          </p:cNvPr>
          <p:cNvCxnSpPr>
            <a:cxnSpLocks/>
          </p:cNvCxnSpPr>
          <p:nvPr/>
        </p:nvCxnSpPr>
        <p:spPr>
          <a:xfrm>
            <a:off x="4633197" y="4102873"/>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4DB0259-692D-4656-841C-3E13605DF30D}"/>
              </a:ext>
            </a:extLst>
          </p:cNvPr>
          <p:cNvCxnSpPr>
            <a:cxnSpLocks/>
          </p:cNvCxnSpPr>
          <p:nvPr/>
        </p:nvCxnSpPr>
        <p:spPr>
          <a:xfrm>
            <a:off x="4633197" y="4445773"/>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6FB1E89-D210-4450-BE6B-2526EFACA1DC}"/>
              </a:ext>
            </a:extLst>
          </p:cNvPr>
          <p:cNvCxnSpPr>
            <a:cxnSpLocks/>
          </p:cNvCxnSpPr>
          <p:nvPr/>
        </p:nvCxnSpPr>
        <p:spPr>
          <a:xfrm>
            <a:off x="4633197" y="4800053"/>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3D4CBC-D5D3-4A69-BF2E-EE2354C9A5B0}"/>
              </a:ext>
            </a:extLst>
          </p:cNvPr>
          <p:cNvCxnSpPr>
            <a:cxnSpLocks/>
          </p:cNvCxnSpPr>
          <p:nvPr/>
        </p:nvCxnSpPr>
        <p:spPr>
          <a:xfrm>
            <a:off x="4633197" y="5158815"/>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65312C8-9D10-4C87-9370-4B98B85FE7B9}"/>
              </a:ext>
            </a:extLst>
          </p:cNvPr>
          <p:cNvCxnSpPr>
            <a:cxnSpLocks/>
          </p:cNvCxnSpPr>
          <p:nvPr/>
        </p:nvCxnSpPr>
        <p:spPr>
          <a:xfrm>
            <a:off x="4633197" y="5527930"/>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2D7A9AF-AD51-4596-9937-45A47F7140EE}"/>
              </a:ext>
            </a:extLst>
          </p:cNvPr>
          <p:cNvSpPr/>
          <p:nvPr/>
        </p:nvSpPr>
        <p:spPr>
          <a:xfrm>
            <a:off x="4866614" y="3961777"/>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0</a:t>
            </a:r>
          </a:p>
        </p:txBody>
      </p:sp>
      <p:sp>
        <p:nvSpPr>
          <p:cNvPr id="12" name="Rectangle 11">
            <a:extLst>
              <a:ext uri="{FF2B5EF4-FFF2-40B4-BE49-F238E27FC236}">
                <a16:creationId xmlns:a16="http://schemas.microsoft.com/office/drawing/2014/main" id="{5B91004C-2790-4E22-A065-EC05531BDE85}"/>
              </a:ext>
            </a:extLst>
          </p:cNvPr>
          <p:cNvSpPr/>
          <p:nvPr/>
        </p:nvSpPr>
        <p:spPr>
          <a:xfrm>
            <a:off x="4866617" y="4304677"/>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1</a:t>
            </a:r>
          </a:p>
        </p:txBody>
      </p:sp>
      <p:sp>
        <p:nvSpPr>
          <p:cNvPr id="13" name="Rectangle 12">
            <a:extLst>
              <a:ext uri="{FF2B5EF4-FFF2-40B4-BE49-F238E27FC236}">
                <a16:creationId xmlns:a16="http://schemas.microsoft.com/office/drawing/2014/main" id="{0A9963AF-4A5A-4017-B031-055E8594DD9E}"/>
              </a:ext>
            </a:extLst>
          </p:cNvPr>
          <p:cNvSpPr/>
          <p:nvPr/>
        </p:nvSpPr>
        <p:spPr>
          <a:xfrm>
            <a:off x="4860715" y="4659511"/>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14" name="Rectangle 13">
            <a:extLst>
              <a:ext uri="{FF2B5EF4-FFF2-40B4-BE49-F238E27FC236}">
                <a16:creationId xmlns:a16="http://schemas.microsoft.com/office/drawing/2014/main" id="{EDCC05D0-647F-46CF-971E-2A17F81DAE70}"/>
              </a:ext>
            </a:extLst>
          </p:cNvPr>
          <p:cNvSpPr/>
          <p:nvPr/>
        </p:nvSpPr>
        <p:spPr>
          <a:xfrm>
            <a:off x="4857751" y="5025019"/>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3</a:t>
            </a:r>
          </a:p>
        </p:txBody>
      </p:sp>
      <p:sp>
        <p:nvSpPr>
          <p:cNvPr id="15" name="Rectangle 14">
            <a:extLst>
              <a:ext uri="{FF2B5EF4-FFF2-40B4-BE49-F238E27FC236}">
                <a16:creationId xmlns:a16="http://schemas.microsoft.com/office/drawing/2014/main" id="{79558480-2B44-4853-BD37-41FE9492AFF1}"/>
              </a:ext>
            </a:extLst>
          </p:cNvPr>
          <p:cNvSpPr/>
          <p:nvPr/>
        </p:nvSpPr>
        <p:spPr>
          <a:xfrm>
            <a:off x="4860715" y="5394523"/>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100" dirty="0">
                <a:solidFill>
                  <a:prstClr val="black"/>
                </a:solidFill>
                <a:latin typeface="Cambria" panose="02040503050406030204" pitchFamily="18" charset="0"/>
              </a:rPr>
              <a:t>Row 4</a:t>
            </a:r>
          </a:p>
        </p:txBody>
      </p:sp>
      <p:sp>
        <p:nvSpPr>
          <p:cNvPr id="43" name="Rectangle 42">
            <a:extLst>
              <a:ext uri="{FF2B5EF4-FFF2-40B4-BE49-F238E27FC236}">
                <a16:creationId xmlns:a16="http://schemas.microsoft.com/office/drawing/2014/main" id="{607F9108-926C-4157-AD58-D2BB41AAE937}"/>
              </a:ext>
            </a:extLst>
          </p:cNvPr>
          <p:cNvSpPr/>
          <p:nvPr/>
        </p:nvSpPr>
        <p:spPr>
          <a:xfrm>
            <a:off x="3505200" y="3363177"/>
            <a:ext cx="5257800" cy="415498"/>
          </a:xfrm>
          <a:prstGeom prst="rect">
            <a:avLst/>
          </a:prstGeom>
        </p:spPr>
        <p:txBody>
          <a:bodyPr wrap="square">
            <a:spAutoFit/>
          </a:bodyPr>
          <a:lstStyle/>
          <a:p>
            <a:pPr algn="ctr"/>
            <a:r>
              <a:rPr lang="en-US" sz="2100" b="1" dirty="0"/>
              <a:t>TRR-equipped DRAM Chip</a:t>
            </a:r>
            <a:endParaRPr lang="en-US" sz="2100" dirty="0"/>
          </a:p>
        </p:txBody>
      </p:sp>
      <p:sp>
        <p:nvSpPr>
          <p:cNvPr id="57" name="Rectangle: Rounded Corners 56">
            <a:extLst>
              <a:ext uri="{FF2B5EF4-FFF2-40B4-BE49-F238E27FC236}">
                <a16:creationId xmlns:a16="http://schemas.microsoft.com/office/drawing/2014/main" id="{21DF0CB4-2C42-4450-9A63-4A5BDC43331F}"/>
              </a:ext>
            </a:extLst>
          </p:cNvPr>
          <p:cNvSpPr/>
          <p:nvPr/>
        </p:nvSpPr>
        <p:spPr>
          <a:xfrm>
            <a:off x="3522884" y="4153752"/>
            <a:ext cx="613344" cy="1275233"/>
          </a:xfrm>
          <a:prstGeom prst="round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TRR</a:t>
            </a:r>
            <a:endParaRPr lang="en-CH" sz="2800" dirty="0">
              <a:solidFill>
                <a:schemeClr val="bg1"/>
              </a:solidFill>
            </a:endParaRPr>
          </a:p>
        </p:txBody>
      </p:sp>
      <p:pic>
        <p:nvPicPr>
          <p:cNvPr id="61" name="Graphic 60" descr="Warning with solid fill">
            <a:extLst>
              <a:ext uri="{FF2B5EF4-FFF2-40B4-BE49-F238E27FC236}">
                <a16:creationId xmlns:a16="http://schemas.microsoft.com/office/drawing/2014/main" id="{6F5AA62D-4689-4A63-A43F-D0A1599227C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4893" y="5234980"/>
            <a:ext cx="341866" cy="341866"/>
          </a:xfrm>
          <a:prstGeom prst="rect">
            <a:avLst/>
          </a:prstGeom>
        </p:spPr>
      </p:pic>
      <p:sp>
        <p:nvSpPr>
          <p:cNvPr id="62" name="TextBox 61">
            <a:extLst>
              <a:ext uri="{FF2B5EF4-FFF2-40B4-BE49-F238E27FC236}">
                <a16:creationId xmlns:a16="http://schemas.microsoft.com/office/drawing/2014/main" id="{3B9DDB95-55D3-4EB7-AE24-B95D04DF9FCA}"/>
              </a:ext>
            </a:extLst>
          </p:cNvPr>
          <p:cNvSpPr txBox="1"/>
          <p:nvPr/>
        </p:nvSpPr>
        <p:spPr>
          <a:xfrm>
            <a:off x="547792" y="5262049"/>
            <a:ext cx="2914876" cy="369332"/>
          </a:xfrm>
          <a:prstGeom prst="rect">
            <a:avLst/>
          </a:prstGeom>
          <a:noFill/>
        </p:spPr>
        <p:txBody>
          <a:bodyPr wrap="square" rtlCol="0">
            <a:spAutoFit/>
          </a:bodyPr>
          <a:lstStyle/>
          <a:p>
            <a:r>
              <a:rPr lang="en-US" dirty="0"/>
              <a:t>Aggressor detected: </a:t>
            </a:r>
            <a:r>
              <a:rPr lang="en-US" b="1" dirty="0"/>
              <a:t>Row 2</a:t>
            </a:r>
            <a:endParaRPr lang="en-CH" b="1" dirty="0"/>
          </a:p>
        </p:txBody>
      </p:sp>
      <p:sp>
        <p:nvSpPr>
          <p:cNvPr id="68" name="Content Placeholder 2">
            <a:extLst>
              <a:ext uri="{FF2B5EF4-FFF2-40B4-BE49-F238E27FC236}">
                <a16:creationId xmlns:a16="http://schemas.microsoft.com/office/drawing/2014/main" id="{5D8F7816-4BB8-4CE7-B4A8-F11995E7737C}"/>
              </a:ext>
            </a:extLst>
          </p:cNvPr>
          <p:cNvSpPr txBox="1">
            <a:spLocks/>
          </p:cNvSpPr>
          <p:nvPr/>
        </p:nvSpPr>
        <p:spPr>
          <a:xfrm>
            <a:off x="4806613" y="4602196"/>
            <a:ext cx="929756" cy="38184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i="1" dirty="0">
                <a:solidFill>
                  <a:srgbClr val="FF0000"/>
                </a:solidFill>
              </a:rPr>
              <a:t>closed</a:t>
            </a:r>
          </a:p>
        </p:txBody>
      </p:sp>
      <p:sp>
        <p:nvSpPr>
          <p:cNvPr id="69" name="Content Placeholder 2">
            <a:extLst>
              <a:ext uri="{FF2B5EF4-FFF2-40B4-BE49-F238E27FC236}">
                <a16:creationId xmlns:a16="http://schemas.microsoft.com/office/drawing/2014/main" id="{6B6EE904-F60A-43F8-A3B3-E95497FF43AB}"/>
              </a:ext>
            </a:extLst>
          </p:cNvPr>
          <p:cNvSpPr txBox="1">
            <a:spLocks/>
          </p:cNvSpPr>
          <p:nvPr/>
        </p:nvSpPr>
        <p:spPr>
          <a:xfrm>
            <a:off x="4785697" y="4601959"/>
            <a:ext cx="929756" cy="38184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i="1" dirty="0">
                <a:solidFill>
                  <a:srgbClr val="FF0000"/>
                </a:solidFill>
              </a:rPr>
              <a:t>open</a:t>
            </a:r>
          </a:p>
        </p:txBody>
      </p:sp>
      <p:sp>
        <p:nvSpPr>
          <p:cNvPr id="70" name="TextBox 69">
            <a:extLst>
              <a:ext uri="{FF2B5EF4-FFF2-40B4-BE49-F238E27FC236}">
                <a16:creationId xmlns:a16="http://schemas.microsoft.com/office/drawing/2014/main" id="{EA32DF22-CD1B-483C-91D6-B11A3C1155FA}"/>
              </a:ext>
            </a:extLst>
          </p:cNvPr>
          <p:cNvSpPr txBox="1"/>
          <p:nvPr/>
        </p:nvSpPr>
        <p:spPr>
          <a:xfrm>
            <a:off x="569743" y="5756756"/>
            <a:ext cx="2378349" cy="369332"/>
          </a:xfrm>
          <a:prstGeom prst="rect">
            <a:avLst/>
          </a:prstGeom>
          <a:noFill/>
        </p:spPr>
        <p:txBody>
          <a:bodyPr wrap="square" rtlCol="0">
            <a:spAutoFit/>
          </a:bodyPr>
          <a:lstStyle/>
          <a:p>
            <a:r>
              <a:rPr lang="en-US" i="1" dirty="0"/>
              <a:t>Refresh</a:t>
            </a:r>
            <a:r>
              <a:rPr lang="en-US" dirty="0"/>
              <a:t> neighbor rows</a:t>
            </a:r>
            <a:endParaRPr lang="en-CH" b="1" dirty="0"/>
          </a:p>
        </p:txBody>
      </p:sp>
      <p:cxnSp>
        <p:nvCxnSpPr>
          <p:cNvPr id="81" name="Straight Arrow Connector 80">
            <a:extLst>
              <a:ext uri="{FF2B5EF4-FFF2-40B4-BE49-F238E27FC236}">
                <a16:creationId xmlns:a16="http://schemas.microsoft.com/office/drawing/2014/main" id="{9E372E88-2827-43D2-A152-FD1EEF78B51E}"/>
              </a:ext>
            </a:extLst>
          </p:cNvPr>
          <p:cNvCxnSpPr>
            <a:cxnSpLocks/>
          </p:cNvCxnSpPr>
          <p:nvPr/>
        </p:nvCxnSpPr>
        <p:spPr>
          <a:xfrm flipV="1">
            <a:off x="4136228" y="4439488"/>
            <a:ext cx="435772" cy="220023"/>
          </a:xfrm>
          <a:prstGeom prst="straightConnector1">
            <a:avLst/>
          </a:prstGeom>
          <a:ln w="28575">
            <a:solidFill>
              <a:srgbClr val="0070C0"/>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D840551A-7786-4292-B9EA-99C3010F6C63}"/>
              </a:ext>
            </a:extLst>
          </p:cNvPr>
          <p:cNvSpPr txBox="1"/>
          <p:nvPr/>
        </p:nvSpPr>
        <p:spPr>
          <a:xfrm>
            <a:off x="3352030" y="5879068"/>
            <a:ext cx="2515370" cy="369332"/>
          </a:xfrm>
          <a:prstGeom prst="rect">
            <a:avLst/>
          </a:prstGeom>
          <a:noFill/>
        </p:spPr>
        <p:txBody>
          <a:bodyPr wrap="square" rtlCol="0">
            <a:spAutoFit/>
          </a:bodyPr>
          <a:lstStyle/>
          <a:p>
            <a:r>
              <a:rPr lang="en-US" dirty="0">
                <a:solidFill>
                  <a:srgbClr val="0066FF"/>
                </a:solidFill>
              </a:rPr>
              <a:t>TRR-induced refreshes</a:t>
            </a:r>
            <a:endParaRPr lang="en-CH" dirty="0">
              <a:solidFill>
                <a:srgbClr val="0066FF"/>
              </a:solidFill>
            </a:endParaRPr>
          </a:p>
        </p:txBody>
      </p:sp>
      <p:cxnSp>
        <p:nvCxnSpPr>
          <p:cNvPr id="89" name="Straight Arrow Connector 88">
            <a:extLst>
              <a:ext uri="{FF2B5EF4-FFF2-40B4-BE49-F238E27FC236}">
                <a16:creationId xmlns:a16="http://schemas.microsoft.com/office/drawing/2014/main" id="{78BCC20F-74CC-4DE5-830C-964D1854DD29}"/>
              </a:ext>
            </a:extLst>
          </p:cNvPr>
          <p:cNvCxnSpPr>
            <a:cxnSpLocks/>
          </p:cNvCxnSpPr>
          <p:nvPr/>
        </p:nvCxnSpPr>
        <p:spPr>
          <a:xfrm>
            <a:off x="4136228" y="4659511"/>
            <a:ext cx="393571" cy="457697"/>
          </a:xfrm>
          <a:prstGeom prst="straightConnector1">
            <a:avLst/>
          </a:prstGeom>
          <a:ln w="28575">
            <a:solidFill>
              <a:srgbClr val="0070C0"/>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pic>
        <p:nvPicPr>
          <p:cNvPr id="101" name="Graphic 100" descr="Repeat with solid fill">
            <a:extLst>
              <a:ext uri="{FF2B5EF4-FFF2-40B4-BE49-F238E27FC236}">
                <a16:creationId xmlns:a16="http://schemas.microsoft.com/office/drawing/2014/main" id="{D8C56383-FD7E-49B8-B5C8-ED630B983FE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6068" y="5734257"/>
            <a:ext cx="378608" cy="378608"/>
          </a:xfrm>
          <a:prstGeom prst="rect">
            <a:avLst/>
          </a:prstGeom>
        </p:spPr>
      </p:pic>
      <p:sp>
        <p:nvSpPr>
          <p:cNvPr id="29" name="Content Placeholder 2">
            <a:extLst>
              <a:ext uri="{FF2B5EF4-FFF2-40B4-BE49-F238E27FC236}">
                <a16:creationId xmlns:a16="http://schemas.microsoft.com/office/drawing/2014/main" id="{A686E267-F03F-4DC3-A610-D6051EE8F9CE}"/>
              </a:ext>
            </a:extLst>
          </p:cNvPr>
          <p:cNvSpPr txBox="1">
            <a:spLocks/>
          </p:cNvSpPr>
          <p:nvPr/>
        </p:nvSpPr>
        <p:spPr>
          <a:xfrm>
            <a:off x="0" y="2355773"/>
            <a:ext cx="9149715" cy="616027"/>
          </a:xfrm>
          <a:prstGeom prst="rect">
            <a:avLst/>
          </a:prstGeom>
          <a:solidFill>
            <a:schemeClr val="tx2">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50" b="1" dirty="0">
                <a:latin typeface="+mj-lt"/>
                <a:ea typeface="Tahoma" panose="020B0604030504040204" pitchFamily="34" charset="0"/>
                <a:cs typeface="Tahoma" panose="020B0604030504040204" pitchFamily="34" charset="0"/>
              </a:rPr>
              <a:t>Key Idea:</a:t>
            </a:r>
            <a:r>
              <a:rPr lang="en-US" sz="2250" dirty="0">
                <a:latin typeface="+mj-lt"/>
                <a:ea typeface="Tahoma" panose="020B0604030504040204" pitchFamily="34" charset="0"/>
                <a:cs typeface="Tahoma" panose="020B0604030504040204" pitchFamily="34" charset="0"/>
              </a:rPr>
              <a:t> TRR refreshes nearby rows upon detecting an aggressor row</a:t>
            </a:r>
            <a:endParaRPr lang="en-US" sz="2250" b="1" dirty="0">
              <a:latin typeface="+mj-lt"/>
              <a:ea typeface="Tahoma" panose="020B0604030504040204" pitchFamily="34" charset="0"/>
              <a:cs typeface="Tahoma" panose="020B0604030504040204" pitchFamily="34" charset="0"/>
            </a:endParaRPr>
          </a:p>
        </p:txBody>
      </p:sp>
      <p:cxnSp>
        <p:nvCxnSpPr>
          <p:cNvPr id="38" name="Straight Arrow Connector 37">
            <a:extLst>
              <a:ext uri="{FF2B5EF4-FFF2-40B4-BE49-F238E27FC236}">
                <a16:creationId xmlns:a16="http://schemas.microsoft.com/office/drawing/2014/main" id="{52B394EA-F414-48F7-9F7D-F7FEC7D01622}"/>
              </a:ext>
            </a:extLst>
          </p:cNvPr>
          <p:cNvCxnSpPr>
            <a:cxnSpLocks/>
          </p:cNvCxnSpPr>
          <p:nvPr/>
        </p:nvCxnSpPr>
        <p:spPr>
          <a:xfrm>
            <a:off x="4314587" y="5025019"/>
            <a:ext cx="183047" cy="957533"/>
          </a:xfrm>
          <a:prstGeom prst="straightConnector1">
            <a:avLst/>
          </a:prstGeom>
          <a:ln w="12700">
            <a:solidFill>
              <a:schemeClr val="tx1"/>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5" name="Rounded Rectangle 4">
            <a:extLst>
              <a:ext uri="{FF2B5EF4-FFF2-40B4-BE49-F238E27FC236}">
                <a16:creationId xmlns:a16="http://schemas.microsoft.com/office/drawing/2014/main" id="{C220C4DC-DE37-4DC0-AE84-02F496EA9701}"/>
              </a:ext>
            </a:extLst>
          </p:cNvPr>
          <p:cNvSpPr/>
          <p:nvPr/>
        </p:nvSpPr>
        <p:spPr>
          <a:xfrm>
            <a:off x="355143" y="4033633"/>
            <a:ext cx="1490373" cy="1004741"/>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Memory </a:t>
            </a:r>
            <a:br>
              <a:rPr lang="en-US" sz="2000" dirty="0">
                <a:solidFill>
                  <a:schemeClr val="tx1"/>
                </a:solidFill>
              </a:rPr>
            </a:br>
            <a:r>
              <a:rPr lang="en-US" sz="2000" dirty="0">
                <a:solidFill>
                  <a:schemeClr val="tx1"/>
                </a:solidFill>
              </a:rPr>
              <a:t>Controller</a:t>
            </a:r>
          </a:p>
        </p:txBody>
      </p:sp>
      <p:sp>
        <p:nvSpPr>
          <p:cNvPr id="46" name="Arrow: Right 45">
            <a:extLst>
              <a:ext uri="{FF2B5EF4-FFF2-40B4-BE49-F238E27FC236}">
                <a16:creationId xmlns:a16="http://schemas.microsoft.com/office/drawing/2014/main" id="{1F2BEF28-EFC9-43E9-9F20-9B4FA77D8F3E}"/>
              </a:ext>
            </a:extLst>
          </p:cNvPr>
          <p:cNvSpPr/>
          <p:nvPr/>
        </p:nvSpPr>
        <p:spPr>
          <a:xfrm>
            <a:off x="2075768" y="4422674"/>
            <a:ext cx="1103366"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TextBox 29">
            <a:extLst>
              <a:ext uri="{FF2B5EF4-FFF2-40B4-BE49-F238E27FC236}">
                <a16:creationId xmlns:a16="http://schemas.microsoft.com/office/drawing/2014/main" id="{E741A067-7024-4D27-919A-4892A70FFF96}"/>
              </a:ext>
            </a:extLst>
          </p:cNvPr>
          <p:cNvSpPr txBox="1"/>
          <p:nvPr/>
        </p:nvSpPr>
        <p:spPr>
          <a:xfrm>
            <a:off x="2100583" y="3971367"/>
            <a:ext cx="929021" cy="523220"/>
          </a:xfrm>
          <a:prstGeom prst="rect">
            <a:avLst/>
          </a:prstGeom>
          <a:noFill/>
        </p:spPr>
        <p:txBody>
          <a:bodyPr wrap="square" rtlCol="0" anchor="ctr">
            <a:spAutoFit/>
          </a:bodyPr>
          <a:lstStyle/>
          <a:p>
            <a:pPr algn="ctr"/>
            <a:r>
              <a:rPr lang="en-US" sz="2800" b="1" dirty="0"/>
              <a:t>REF</a:t>
            </a:r>
            <a:endParaRPr lang="en-CH" sz="2800" b="1" dirty="0"/>
          </a:p>
        </p:txBody>
      </p:sp>
    </p:spTree>
    <p:custDataLst>
      <p:tags r:id="rId1"/>
    </p:custDataLst>
    <p:extLst>
      <p:ext uri="{BB962C8B-B14F-4D97-AF65-F5344CB8AC3E}">
        <p14:creationId xmlns:p14="http://schemas.microsoft.com/office/powerpoint/2010/main" val="3876548157"/>
      </p:ext>
    </p:extLst>
  </p:cSld>
  <p:clrMapOvr>
    <a:masterClrMapping/>
  </p:clrMapOvr>
  <mc:AlternateContent xmlns:mc="http://schemas.openxmlformats.org/markup-compatibility/2006" xmlns:p14="http://schemas.microsoft.com/office/powerpoint/2010/main">
    <mc:Choice Requires="p14">
      <p:transition spd="slow" p14:dur="2000" advTm="37180"/>
    </mc:Choice>
    <mc:Fallback xmlns="">
      <p:transition spd="slow" advTm="371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bg/>
                                          </p:spTgt>
                                        </p:tgtEl>
                                        <p:attrNameLst>
                                          <p:attrName>style.visibility</p:attrName>
                                        </p:attrNameLst>
                                      </p:cBhvr>
                                      <p:to>
                                        <p:strVal val="visible"/>
                                      </p:to>
                                    </p:set>
                                    <p:animEffect transition="in" filter="fade">
                                      <p:cBhvr>
                                        <p:cTn id="7" dur="500"/>
                                        <p:tgtEl>
                                          <p:spTgt spid="2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xEl>
                                              <p:pRg st="0" end="0"/>
                                            </p:txEl>
                                          </p:spTgt>
                                        </p:tgtEl>
                                        <p:attrNameLst>
                                          <p:attrName>style.visibility</p:attrName>
                                        </p:attrNameLst>
                                      </p:cBhvr>
                                      <p:to>
                                        <p:strVal val="visible"/>
                                      </p:to>
                                    </p:set>
                                    <p:animEffect transition="in" filter="fade">
                                      <p:cBhvr>
                                        <p:cTn id="10" dur="500"/>
                                        <p:tgtEl>
                                          <p:spTgt spid="2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200" fill="hold"/>
                                        <p:tgtEl>
                                          <p:spTgt spid="13"/>
                                        </p:tgtEl>
                                        <p:attrNameLst>
                                          <p:attrName>fillcolor</p:attrName>
                                        </p:attrNameLst>
                                      </p:cBhvr>
                                      <p:to>
                                        <a:srgbClr val="F4B183"/>
                                      </p:to>
                                    </p:animClr>
                                    <p:set>
                                      <p:cBhvr>
                                        <p:cTn id="43" dur="200" fill="hold"/>
                                        <p:tgtEl>
                                          <p:spTgt spid="13"/>
                                        </p:tgtEl>
                                        <p:attrNameLst>
                                          <p:attrName>fill.type</p:attrName>
                                        </p:attrNameLst>
                                      </p:cBhvr>
                                      <p:to>
                                        <p:strVal val="solid"/>
                                      </p:to>
                                    </p:set>
                                    <p:set>
                                      <p:cBhvr>
                                        <p:cTn id="44" dur="200" fill="hold"/>
                                        <p:tgtEl>
                                          <p:spTgt spid="13"/>
                                        </p:tgtEl>
                                        <p:attrNameLst>
                                          <p:attrName>fill.on</p:attrName>
                                        </p:attrNameLst>
                                      </p:cBhvr>
                                      <p:to>
                                        <p:strVal val="true"/>
                                      </p:to>
                                    </p:set>
                                  </p:childTnLst>
                                </p:cTn>
                              </p:par>
                              <p:par>
                                <p:cTn id="45" presetID="10" presetClass="entr" presetSubtype="0" fill="hold" grpId="0" nodeType="with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500"/>
                                        <p:tgtEl>
                                          <p:spTgt spid="69"/>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200" fill="hold"/>
                                        <p:tgtEl>
                                          <p:spTgt spid="13"/>
                                        </p:tgtEl>
                                        <p:attrNameLst>
                                          <p:attrName>fillcolor</p:attrName>
                                        </p:attrNameLst>
                                      </p:cBhvr>
                                      <p:to>
                                        <a:srgbClr val="D8D8D8"/>
                                      </p:to>
                                    </p:animClr>
                                    <p:set>
                                      <p:cBhvr>
                                        <p:cTn id="52" dur="200" fill="hold"/>
                                        <p:tgtEl>
                                          <p:spTgt spid="13"/>
                                        </p:tgtEl>
                                        <p:attrNameLst>
                                          <p:attrName>fill.type</p:attrName>
                                        </p:attrNameLst>
                                      </p:cBhvr>
                                      <p:to>
                                        <p:strVal val="solid"/>
                                      </p:to>
                                    </p:set>
                                    <p:set>
                                      <p:cBhvr>
                                        <p:cTn id="53" dur="200" fill="hold"/>
                                        <p:tgtEl>
                                          <p:spTgt spid="13"/>
                                        </p:tgtEl>
                                        <p:attrNameLst>
                                          <p:attrName>fill.on</p:attrName>
                                        </p:attrNameLst>
                                      </p:cBhvr>
                                      <p:to>
                                        <p:strVal val="true"/>
                                      </p:to>
                                    </p:set>
                                  </p:childTnLst>
                                </p:cTn>
                              </p:par>
                              <p:par>
                                <p:cTn id="54" presetID="10" presetClass="exit" presetSubtype="0" fill="hold" grpId="1" nodeType="withEffect">
                                  <p:stCondLst>
                                    <p:cond delay="0"/>
                                  </p:stCondLst>
                                  <p:childTnLst>
                                    <p:animEffect transition="out" filter="fade">
                                      <p:cBhvr>
                                        <p:cTn id="55" dur="100"/>
                                        <p:tgtEl>
                                          <p:spTgt spid="69"/>
                                        </p:tgtEl>
                                      </p:cBhvr>
                                    </p:animEffect>
                                    <p:set>
                                      <p:cBhvr>
                                        <p:cTn id="56" dur="1" fill="hold">
                                          <p:stCondLst>
                                            <p:cond delay="99"/>
                                          </p:stCondLst>
                                        </p:cTn>
                                        <p:tgtEl>
                                          <p:spTgt spid="69"/>
                                        </p:tgtEl>
                                        <p:attrNameLst>
                                          <p:attrName>style.visibility</p:attrName>
                                        </p:attrNameLst>
                                      </p:cBhvr>
                                      <p:to>
                                        <p:strVal val="hidden"/>
                                      </p:to>
                                    </p:set>
                                  </p:childTnLst>
                                </p:cTn>
                              </p:par>
                              <p:par>
                                <p:cTn id="57" presetID="10" presetClass="entr" presetSubtype="0"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mph" presetSubtype="2" fill="hold" nodeType="clickEffect">
                                  <p:stCondLst>
                                    <p:cond delay="0"/>
                                  </p:stCondLst>
                                  <p:childTnLst>
                                    <p:animClr clrSpc="rgb" dir="cw">
                                      <p:cBhvr>
                                        <p:cTn id="63" dur="200" fill="hold"/>
                                        <p:tgtEl>
                                          <p:spTgt spid="13"/>
                                        </p:tgtEl>
                                        <p:attrNameLst>
                                          <p:attrName>fillcolor</p:attrName>
                                        </p:attrNameLst>
                                      </p:cBhvr>
                                      <p:to>
                                        <a:srgbClr val="F4B183"/>
                                      </p:to>
                                    </p:animClr>
                                    <p:set>
                                      <p:cBhvr>
                                        <p:cTn id="64" dur="200" fill="hold"/>
                                        <p:tgtEl>
                                          <p:spTgt spid="13"/>
                                        </p:tgtEl>
                                        <p:attrNameLst>
                                          <p:attrName>fill.type</p:attrName>
                                        </p:attrNameLst>
                                      </p:cBhvr>
                                      <p:to>
                                        <p:strVal val="solid"/>
                                      </p:to>
                                    </p:set>
                                    <p:set>
                                      <p:cBhvr>
                                        <p:cTn id="65" dur="200" fill="hold"/>
                                        <p:tgtEl>
                                          <p:spTgt spid="13"/>
                                        </p:tgtEl>
                                        <p:attrNameLst>
                                          <p:attrName>fill.on</p:attrName>
                                        </p:attrNameLst>
                                      </p:cBhvr>
                                      <p:to>
                                        <p:strVal val="true"/>
                                      </p:to>
                                    </p:set>
                                  </p:childTnLst>
                                </p:cTn>
                              </p:par>
                              <p:par>
                                <p:cTn id="66" presetID="10" presetClass="exit" presetSubtype="0" fill="hold" grpId="2" nodeType="withEffect">
                                  <p:stCondLst>
                                    <p:cond delay="0"/>
                                  </p:stCondLst>
                                  <p:childTnLst>
                                    <p:animEffect transition="out" filter="fade">
                                      <p:cBhvr>
                                        <p:cTn id="67" dur="100"/>
                                        <p:tgtEl>
                                          <p:spTgt spid="68"/>
                                        </p:tgtEl>
                                      </p:cBhvr>
                                    </p:animEffect>
                                    <p:set>
                                      <p:cBhvr>
                                        <p:cTn id="68" dur="1" fill="hold">
                                          <p:stCondLst>
                                            <p:cond delay="99"/>
                                          </p:stCondLst>
                                        </p:cTn>
                                        <p:tgtEl>
                                          <p:spTgt spid="68"/>
                                        </p:tgtEl>
                                        <p:attrNameLst>
                                          <p:attrName>style.visibility</p:attrName>
                                        </p:attrNameLst>
                                      </p:cBhvr>
                                      <p:to>
                                        <p:strVal val="hidden"/>
                                      </p:to>
                                    </p:set>
                                  </p:childTnLst>
                                </p:cTn>
                              </p:par>
                              <p:par>
                                <p:cTn id="69" presetID="10" presetClass="entr" presetSubtype="0" fill="hold" grpId="2" nodeType="with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fade">
                                      <p:cBhvr>
                                        <p:cTn id="71" dur="500"/>
                                        <p:tgtEl>
                                          <p:spTgt spid="69"/>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mph" presetSubtype="2" fill="hold" nodeType="clickEffect">
                                  <p:stCondLst>
                                    <p:cond delay="0"/>
                                  </p:stCondLst>
                                  <p:childTnLst>
                                    <p:animClr clrSpc="rgb" dir="cw">
                                      <p:cBhvr>
                                        <p:cTn id="75" dur="200" fill="hold"/>
                                        <p:tgtEl>
                                          <p:spTgt spid="13"/>
                                        </p:tgtEl>
                                        <p:attrNameLst>
                                          <p:attrName>fillcolor</p:attrName>
                                        </p:attrNameLst>
                                      </p:cBhvr>
                                      <p:to>
                                        <a:srgbClr val="D8D8D8"/>
                                      </p:to>
                                    </p:animClr>
                                    <p:set>
                                      <p:cBhvr>
                                        <p:cTn id="76" dur="200" fill="hold"/>
                                        <p:tgtEl>
                                          <p:spTgt spid="13"/>
                                        </p:tgtEl>
                                        <p:attrNameLst>
                                          <p:attrName>fill.type</p:attrName>
                                        </p:attrNameLst>
                                      </p:cBhvr>
                                      <p:to>
                                        <p:strVal val="solid"/>
                                      </p:to>
                                    </p:set>
                                    <p:set>
                                      <p:cBhvr>
                                        <p:cTn id="77" dur="200" fill="hold"/>
                                        <p:tgtEl>
                                          <p:spTgt spid="13"/>
                                        </p:tgtEl>
                                        <p:attrNameLst>
                                          <p:attrName>fill.on</p:attrName>
                                        </p:attrNameLst>
                                      </p:cBhvr>
                                      <p:to>
                                        <p:strVal val="true"/>
                                      </p:to>
                                    </p:set>
                                  </p:childTnLst>
                                </p:cTn>
                              </p:par>
                              <p:par>
                                <p:cTn id="78" presetID="10" presetClass="exit" presetSubtype="0" fill="hold" grpId="3" nodeType="withEffect">
                                  <p:stCondLst>
                                    <p:cond delay="0"/>
                                  </p:stCondLst>
                                  <p:childTnLst>
                                    <p:animEffect transition="out" filter="fade">
                                      <p:cBhvr>
                                        <p:cTn id="79" dur="500"/>
                                        <p:tgtEl>
                                          <p:spTgt spid="69"/>
                                        </p:tgtEl>
                                      </p:cBhvr>
                                    </p:animEffect>
                                    <p:set>
                                      <p:cBhvr>
                                        <p:cTn id="80" dur="1" fill="hold">
                                          <p:stCondLst>
                                            <p:cond delay="499"/>
                                          </p:stCondLst>
                                        </p:cTn>
                                        <p:tgtEl>
                                          <p:spTgt spid="69"/>
                                        </p:tgtEl>
                                        <p:attrNameLst>
                                          <p:attrName>style.visibility</p:attrName>
                                        </p:attrNameLst>
                                      </p:cBhvr>
                                      <p:to>
                                        <p:strVal val="hidden"/>
                                      </p:to>
                                    </p:set>
                                  </p:childTnLst>
                                </p:cTn>
                              </p:par>
                              <p:par>
                                <p:cTn id="81" presetID="10" presetClass="entr" presetSubtype="0" fill="hold" grpId="1" nodeType="with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500"/>
                                        <p:tgtEl>
                                          <p:spTgt spid="68"/>
                                        </p:tgtEl>
                                      </p:cBhvr>
                                    </p:animEffect>
                                  </p:childTnLst>
                                </p:cTn>
                              </p:par>
                              <p:par>
                                <p:cTn id="84" presetID="10" presetClass="entr" presetSubtype="0" fill="hold" nodeType="withEffect">
                                  <p:stCondLst>
                                    <p:cond delay="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500"/>
                                        <p:tgtEl>
                                          <p:spTgt spid="6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fade">
                                      <p:cBhvr>
                                        <p:cTn id="89" dur="500"/>
                                        <p:tgtEl>
                                          <p:spTgt spid="62"/>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fade">
                                      <p:cBhvr>
                                        <p:cTn id="94" dur="500"/>
                                        <p:tgtEl>
                                          <p:spTgt spid="70"/>
                                        </p:tgtEl>
                                      </p:cBhvr>
                                    </p:animEffect>
                                  </p:childTnLst>
                                </p:cTn>
                              </p:par>
                              <p:par>
                                <p:cTn id="95" presetID="10" presetClass="entr" presetSubtype="0" fill="hold" nodeType="withEffect">
                                  <p:stCondLst>
                                    <p:cond delay="0"/>
                                  </p:stCondLst>
                                  <p:childTnLst>
                                    <p:set>
                                      <p:cBhvr>
                                        <p:cTn id="96" dur="1" fill="hold">
                                          <p:stCondLst>
                                            <p:cond delay="0"/>
                                          </p:stCondLst>
                                        </p:cTn>
                                        <p:tgtEl>
                                          <p:spTgt spid="101"/>
                                        </p:tgtEl>
                                        <p:attrNameLst>
                                          <p:attrName>style.visibility</p:attrName>
                                        </p:attrNameLst>
                                      </p:cBhvr>
                                      <p:to>
                                        <p:strVal val="visible"/>
                                      </p:to>
                                    </p:set>
                                    <p:animEffect transition="in" filter="fade">
                                      <p:cBhvr>
                                        <p:cTn id="97" dur="500"/>
                                        <p:tgtEl>
                                          <p:spTgt spid="101"/>
                                        </p:tgtEl>
                                      </p:cBhvr>
                                    </p:animEffect>
                                  </p:childTnLst>
                                </p:cTn>
                              </p:par>
                            </p:childTnLst>
                          </p:cTn>
                        </p:par>
                        <p:par>
                          <p:cTn id="98" fill="hold">
                            <p:stCondLst>
                              <p:cond delay="500"/>
                            </p:stCondLst>
                            <p:childTnLst>
                              <p:par>
                                <p:cTn id="99" presetID="10" presetClass="entr" presetSubtype="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childTnLst>
                                </p:cTn>
                              </p:par>
                            </p:childTnLst>
                          </p:cTn>
                        </p:par>
                        <p:par>
                          <p:cTn id="102" fill="hold">
                            <p:stCondLst>
                              <p:cond delay="1000"/>
                            </p:stCondLst>
                            <p:childTnLst>
                              <p:par>
                                <p:cTn id="103" presetID="10" presetClass="entr" presetSubtype="0" fill="hold" grpId="0" nodeType="afterEffect">
                                  <p:stCondLst>
                                    <p:cond delay="0"/>
                                  </p:stCondLst>
                                  <p:childTnLst>
                                    <p:set>
                                      <p:cBhvr>
                                        <p:cTn id="104" dur="1" fill="hold">
                                          <p:stCondLst>
                                            <p:cond delay="0"/>
                                          </p:stCondLst>
                                        </p:cTn>
                                        <p:tgtEl>
                                          <p:spTgt spid="46"/>
                                        </p:tgtEl>
                                        <p:attrNameLst>
                                          <p:attrName>style.visibility</p:attrName>
                                        </p:attrNameLst>
                                      </p:cBhvr>
                                      <p:to>
                                        <p:strVal val="visible"/>
                                      </p:to>
                                    </p:set>
                                    <p:animEffect transition="in" filter="fade">
                                      <p:cBhvr>
                                        <p:cTn id="105" dur="500"/>
                                        <p:tgtEl>
                                          <p:spTgt spid="46"/>
                                        </p:tgtEl>
                                      </p:cBhvr>
                                    </p:animEffect>
                                  </p:childTnLst>
                                </p:cTn>
                              </p:par>
                            </p:childTnLst>
                          </p:cTn>
                        </p:par>
                        <p:par>
                          <p:cTn id="106" fill="hold">
                            <p:stCondLst>
                              <p:cond delay="1500"/>
                            </p:stCondLst>
                            <p:childTnLst>
                              <p:par>
                                <p:cTn id="107" presetID="10" presetClass="entr" presetSubtype="0"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500"/>
                                        <p:tgtEl>
                                          <p:spTgt spid="30"/>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81"/>
                                        </p:tgtEl>
                                        <p:attrNameLst>
                                          <p:attrName>style.visibility</p:attrName>
                                        </p:attrNameLst>
                                      </p:cBhvr>
                                      <p:to>
                                        <p:strVal val="visible"/>
                                      </p:to>
                                    </p:set>
                                    <p:animEffect transition="in" filter="fade">
                                      <p:cBhvr>
                                        <p:cTn id="114" dur="500"/>
                                        <p:tgtEl>
                                          <p:spTgt spid="81"/>
                                        </p:tgtEl>
                                      </p:cBhvr>
                                    </p:animEffect>
                                  </p:childTnLst>
                                </p:cTn>
                              </p:par>
                              <p:par>
                                <p:cTn id="115" presetID="10" presetClass="entr" presetSubtype="0" fill="hold" nodeType="withEffect">
                                  <p:stCondLst>
                                    <p:cond delay="0"/>
                                  </p:stCondLst>
                                  <p:childTnLst>
                                    <p:set>
                                      <p:cBhvr>
                                        <p:cTn id="116" dur="1" fill="hold">
                                          <p:stCondLst>
                                            <p:cond delay="0"/>
                                          </p:stCondLst>
                                        </p:cTn>
                                        <p:tgtEl>
                                          <p:spTgt spid="89"/>
                                        </p:tgtEl>
                                        <p:attrNameLst>
                                          <p:attrName>style.visibility</p:attrName>
                                        </p:attrNameLst>
                                      </p:cBhvr>
                                      <p:to>
                                        <p:strVal val="visible"/>
                                      </p:to>
                                    </p:set>
                                    <p:animEffect transition="in" filter="fade">
                                      <p:cBhvr>
                                        <p:cTn id="117" dur="500"/>
                                        <p:tgtEl>
                                          <p:spTgt spid="89"/>
                                        </p:tgtEl>
                                      </p:cBhvr>
                                    </p:animEffect>
                                  </p:childTnLst>
                                </p:cTn>
                              </p:par>
                              <p:par>
                                <p:cTn id="118" presetID="10" presetClass="entr" presetSubtype="0" fill="hold"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500"/>
                                        <p:tgtEl>
                                          <p:spTgt spid="38"/>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childTnLst>
                          </p:cTn>
                        </p:par>
                        <p:par>
                          <p:cTn id="124" fill="hold">
                            <p:stCondLst>
                              <p:cond delay="500"/>
                            </p:stCondLst>
                            <p:childTnLst>
                              <p:par>
                                <p:cTn id="125" presetID="1" presetClass="emph" presetSubtype="2" fill="hold" nodeType="afterEffect">
                                  <p:stCondLst>
                                    <p:cond delay="0"/>
                                  </p:stCondLst>
                                  <p:childTnLst>
                                    <p:animClr clrSpc="rgb" dir="cw">
                                      <p:cBhvr>
                                        <p:cTn id="126" dur="500" fill="hold"/>
                                        <p:tgtEl>
                                          <p:spTgt spid="12"/>
                                        </p:tgtEl>
                                        <p:attrNameLst>
                                          <p:attrName>fillcolor</p:attrName>
                                        </p:attrNameLst>
                                      </p:cBhvr>
                                      <p:to>
                                        <a:srgbClr val="91C9F7"/>
                                      </p:to>
                                    </p:animClr>
                                    <p:set>
                                      <p:cBhvr>
                                        <p:cTn id="127" dur="500" fill="hold"/>
                                        <p:tgtEl>
                                          <p:spTgt spid="12"/>
                                        </p:tgtEl>
                                        <p:attrNameLst>
                                          <p:attrName>fill.type</p:attrName>
                                        </p:attrNameLst>
                                      </p:cBhvr>
                                      <p:to>
                                        <p:strVal val="solid"/>
                                      </p:to>
                                    </p:set>
                                    <p:set>
                                      <p:cBhvr>
                                        <p:cTn id="128" dur="500" fill="hold"/>
                                        <p:tgtEl>
                                          <p:spTgt spid="12"/>
                                        </p:tgtEl>
                                        <p:attrNameLst>
                                          <p:attrName>fill.on</p:attrName>
                                        </p:attrNameLst>
                                      </p:cBhvr>
                                      <p:to>
                                        <p:strVal val="true"/>
                                      </p:to>
                                    </p:set>
                                  </p:childTnLst>
                                </p:cTn>
                              </p:par>
                              <p:par>
                                <p:cTn id="129" presetID="1" presetClass="emph" presetSubtype="2" fill="hold" nodeType="withEffect">
                                  <p:stCondLst>
                                    <p:cond delay="0"/>
                                  </p:stCondLst>
                                  <p:childTnLst>
                                    <p:animClr clrSpc="rgb" dir="cw">
                                      <p:cBhvr>
                                        <p:cTn id="130" dur="500" fill="hold"/>
                                        <p:tgtEl>
                                          <p:spTgt spid="14"/>
                                        </p:tgtEl>
                                        <p:attrNameLst>
                                          <p:attrName>fillcolor</p:attrName>
                                        </p:attrNameLst>
                                      </p:cBhvr>
                                      <p:to>
                                        <a:srgbClr val="91C9F7"/>
                                      </p:to>
                                    </p:animClr>
                                    <p:set>
                                      <p:cBhvr>
                                        <p:cTn id="131" dur="500" fill="hold"/>
                                        <p:tgtEl>
                                          <p:spTgt spid="14"/>
                                        </p:tgtEl>
                                        <p:attrNameLst>
                                          <p:attrName>fill.type</p:attrName>
                                        </p:attrNameLst>
                                      </p:cBhvr>
                                      <p:to>
                                        <p:strVal val="solid"/>
                                      </p:to>
                                    </p:set>
                                    <p:set>
                                      <p:cBhvr>
                                        <p:cTn id="132" dur="500" fill="hold"/>
                                        <p:tgtEl>
                                          <p:spTgt spid="1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2" grpId="0" animBg="1"/>
      <p:bldP spid="13" grpId="0" animBg="1"/>
      <p:bldP spid="14" grpId="0" animBg="1"/>
      <p:bldP spid="15" grpId="0" animBg="1"/>
      <p:bldP spid="43" grpId="0"/>
      <p:bldP spid="57" grpId="0" animBg="1"/>
      <p:bldP spid="62" grpId="0"/>
      <p:bldP spid="68" grpId="0"/>
      <p:bldP spid="68" grpId="1"/>
      <p:bldP spid="68" grpId="2"/>
      <p:bldP spid="69" grpId="0"/>
      <p:bldP spid="69" grpId="1"/>
      <p:bldP spid="69" grpId="2"/>
      <p:bldP spid="69" grpId="3"/>
      <p:bldP spid="70" grpId="0"/>
      <p:bldP spid="82" grpId="0"/>
      <p:bldP spid="29" grpId="0" uiExpand="1" build="p" animBg="1"/>
      <p:bldP spid="45" grpId="0" animBg="1"/>
      <p:bldP spid="46" grpId="0" animBg="1"/>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F4364-DB2B-4D31-B107-6EABAF0516ED}"/>
              </a:ext>
            </a:extLst>
          </p:cNvPr>
          <p:cNvSpPr>
            <a:spLocks noGrp="1"/>
          </p:cNvSpPr>
          <p:nvPr>
            <p:ph type="title"/>
          </p:nvPr>
        </p:nvSpPr>
        <p:spPr/>
        <p:txBody>
          <a:bodyPr/>
          <a:lstStyle/>
          <a:p>
            <a:r>
              <a:rPr lang="en-US" dirty="0"/>
              <a:t>The Problem with TRR</a:t>
            </a:r>
            <a:endParaRPr lang="en-CH" dirty="0"/>
          </a:p>
        </p:txBody>
      </p:sp>
      <p:sp>
        <p:nvSpPr>
          <p:cNvPr id="4" name="Content Placeholder 2">
            <a:extLst>
              <a:ext uri="{FF2B5EF4-FFF2-40B4-BE49-F238E27FC236}">
                <a16:creationId xmlns:a16="http://schemas.microsoft.com/office/drawing/2014/main" id="{AABDBCCA-E24C-4A63-8836-0DD1843ED2CC}"/>
              </a:ext>
            </a:extLst>
          </p:cNvPr>
          <p:cNvSpPr txBox="1">
            <a:spLocks/>
          </p:cNvSpPr>
          <p:nvPr/>
        </p:nvSpPr>
        <p:spPr>
          <a:xfrm>
            <a:off x="0" y="2210681"/>
            <a:ext cx="9144000" cy="837319"/>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latin typeface="+mj-lt"/>
                <a:ea typeface="Tahoma" panose="020B0604030504040204" pitchFamily="34" charset="0"/>
                <a:cs typeface="Tahoma" panose="020B0604030504040204" pitchFamily="34" charset="0"/>
              </a:rPr>
              <a:t>TRR is </a:t>
            </a:r>
            <a:r>
              <a:rPr lang="en-US" dirty="0">
                <a:solidFill>
                  <a:srgbClr val="C00000"/>
                </a:solidFill>
                <a:ea typeface="Tahoma" panose="020B0604030504040204" pitchFamily="34" charset="0"/>
                <a:cs typeface="Tahoma" panose="020B0604030504040204" pitchFamily="34" charset="0"/>
              </a:rPr>
              <a:t>obscure</a:t>
            </a:r>
            <a:r>
              <a:rPr lang="en-US" dirty="0">
                <a:ea typeface="Tahoma" panose="020B0604030504040204" pitchFamily="34" charset="0"/>
                <a:cs typeface="Tahoma" panose="020B0604030504040204" pitchFamily="34" charset="0"/>
              </a:rPr>
              <a:t>, </a:t>
            </a:r>
            <a:r>
              <a:rPr lang="en-US" dirty="0">
                <a:solidFill>
                  <a:srgbClr val="C00000"/>
                </a:solidFill>
                <a:ea typeface="Tahoma" panose="020B0604030504040204" pitchFamily="34" charset="0"/>
                <a:cs typeface="Tahoma" panose="020B0604030504040204" pitchFamily="34" charset="0"/>
              </a:rPr>
              <a:t>undocumented</a:t>
            </a:r>
            <a:r>
              <a:rPr lang="en-US" dirty="0">
                <a:ea typeface="Tahoma" panose="020B0604030504040204" pitchFamily="34" charset="0"/>
                <a:cs typeface="Tahoma" panose="020B0604030504040204" pitchFamily="34" charset="0"/>
              </a:rPr>
              <a:t>, and </a:t>
            </a:r>
            <a:r>
              <a:rPr lang="en-US" dirty="0">
                <a:solidFill>
                  <a:srgbClr val="C00000"/>
                </a:solidFill>
                <a:ea typeface="Tahoma" panose="020B0604030504040204" pitchFamily="34" charset="0"/>
                <a:cs typeface="Tahoma" panose="020B0604030504040204" pitchFamily="34" charset="0"/>
              </a:rPr>
              <a:t>proprietary </a:t>
            </a:r>
            <a:endParaRPr lang="en-US" b="1" dirty="0">
              <a:latin typeface="+mj-lt"/>
              <a:ea typeface="Tahoma" panose="020B0604030504040204" pitchFamily="34" charset="0"/>
              <a:cs typeface="Tahoma" panose="020B0604030504040204" pitchFamily="34" charset="0"/>
            </a:endParaRPr>
          </a:p>
        </p:txBody>
      </p:sp>
      <p:sp>
        <p:nvSpPr>
          <p:cNvPr id="5" name="Content Placeholder 2">
            <a:extLst>
              <a:ext uri="{FF2B5EF4-FFF2-40B4-BE49-F238E27FC236}">
                <a16:creationId xmlns:a16="http://schemas.microsoft.com/office/drawing/2014/main" id="{61DAEAD8-66C6-4DE6-B69B-1312CF2AD7FD}"/>
              </a:ext>
            </a:extLst>
          </p:cNvPr>
          <p:cNvSpPr txBox="1">
            <a:spLocks/>
          </p:cNvSpPr>
          <p:nvPr/>
        </p:nvSpPr>
        <p:spPr>
          <a:xfrm>
            <a:off x="0" y="3734681"/>
            <a:ext cx="9144000" cy="837319"/>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latin typeface="+mj-lt"/>
                <a:ea typeface="Tahoma" panose="020B0604030504040204" pitchFamily="34" charset="0"/>
                <a:cs typeface="Tahoma" panose="020B0604030504040204" pitchFamily="34" charset="0"/>
              </a:rPr>
              <a:t>We </a:t>
            </a:r>
            <a:r>
              <a:rPr lang="en-US" dirty="0">
                <a:solidFill>
                  <a:srgbClr val="C00000"/>
                </a:solidFill>
                <a:latin typeface="+mj-lt"/>
                <a:ea typeface="Tahoma" panose="020B0604030504040204" pitchFamily="34" charset="0"/>
                <a:cs typeface="Tahoma" panose="020B0604030504040204" pitchFamily="34" charset="0"/>
              </a:rPr>
              <a:t>cannot</a:t>
            </a:r>
            <a:r>
              <a:rPr lang="en-US" dirty="0">
                <a:latin typeface="+mj-lt"/>
                <a:ea typeface="Tahoma" panose="020B0604030504040204" pitchFamily="34" charset="0"/>
                <a:cs typeface="Tahoma" panose="020B0604030504040204" pitchFamily="34" charset="0"/>
              </a:rPr>
              <a:t> easily study the </a:t>
            </a:r>
            <a:r>
              <a:rPr lang="en-US" i="1" dirty="0">
                <a:latin typeface="+mj-lt"/>
                <a:ea typeface="Tahoma" panose="020B0604030504040204" pitchFamily="34" charset="0"/>
                <a:cs typeface="Tahoma" panose="020B0604030504040204" pitchFamily="34" charset="0"/>
              </a:rPr>
              <a:t>security properties</a:t>
            </a:r>
            <a:r>
              <a:rPr lang="en-US" dirty="0">
                <a:latin typeface="+mj-lt"/>
                <a:ea typeface="Tahoma" panose="020B0604030504040204" pitchFamily="34" charset="0"/>
                <a:cs typeface="Tahoma" panose="020B0604030504040204" pitchFamily="34" charset="0"/>
              </a:rPr>
              <a:t> of TRR</a:t>
            </a:r>
            <a:endParaRPr lang="en-US" b="1" dirty="0">
              <a:latin typeface="+mj-lt"/>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3919623359"/>
      </p:ext>
    </p:extLst>
  </p:cSld>
  <p:clrMapOvr>
    <a:masterClrMapping/>
  </p:clrMapOvr>
  <mc:AlternateContent xmlns:mc="http://schemas.openxmlformats.org/markup-compatibility/2006" xmlns:p14="http://schemas.microsoft.com/office/powerpoint/2010/main">
    <mc:Choice Requires="p14">
      <p:transition spd="slow" p14:dur="2000" advTm="19509"/>
    </mc:Choice>
    <mc:Fallback xmlns="">
      <p:transition spd="slow" advTm="195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500"/>
                                        <p:tgtEl>
                                          <p:spTgt spid="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494BF-3736-4842-BD6A-8980E93CD204}"/>
              </a:ext>
            </a:extLst>
          </p:cNvPr>
          <p:cNvSpPr>
            <a:spLocks noGrp="1"/>
          </p:cNvSpPr>
          <p:nvPr>
            <p:ph type="title"/>
          </p:nvPr>
        </p:nvSpPr>
        <p:spPr/>
        <p:txBody>
          <a:bodyPr/>
          <a:lstStyle/>
          <a:p>
            <a:r>
              <a:rPr lang="en-US" dirty="0"/>
              <a:t>Goal</a:t>
            </a:r>
            <a:endParaRPr lang="en-CH" dirty="0"/>
          </a:p>
        </p:txBody>
      </p:sp>
      <p:sp>
        <p:nvSpPr>
          <p:cNvPr id="11" name="TextBox 10">
            <a:extLst>
              <a:ext uri="{FF2B5EF4-FFF2-40B4-BE49-F238E27FC236}">
                <a16:creationId xmlns:a16="http://schemas.microsoft.com/office/drawing/2014/main" id="{10396726-45C8-44F5-B456-232B43CE852D}"/>
              </a:ext>
            </a:extLst>
          </p:cNvPr>
          <p:cNvSpPr txBox="1"/>
          <p:nvPr/>
        </p:nvSpPr>
        <p:spPr>
          <a:xfrm>
            <a:off x="1524000" y="1368806"/>
            <a:ext cx="6708458" cy="584775"/>
          </a:xfrm>
          <a:prstGeom prst="rect">
            <a:avLst/>
          </a:prstGeom>
          <a:noFill/>
        </p:spPr>
        <p:txBody>
          <a:bodyPr wrap="square" rtlCol="0">
            <a:spAutoFit/>
          </a:bodyPr>
          <a:lstStyle/>
          <a:p>
            <a:r>
              <a:rPr lang="en-US" sz="3200" dirty="0">
                <a:ea typeface="Tahoma" panose="020B0604030504040204" pitchFamily="34" charset="0"/>
                <a:cs typeface="Tahoma" panose="020B0604030504040204" pitchFamily="34" charset="0"/>
              </a:rPr>
              <a:t> Study in-DRAM TRR mechanisms to</a:t>
            </a:r>
          </a:p>
        </p:txBody>
      </p:sp>
      <p:grpSp>
        <p:nvGrpSpPr>
          <p:cNvPr id="6" name="Group 5">
            <a:extLst>
              <a:ext uri="{FF2B5EF4-FFF2-40B4-BE49-F238E27FC236}">
                <a16:creationId xmlns:a16="http://schemas.microsoft.com/office/drawing/2014/main" id="{A89D8F94-C9D1-46E8-9008-09C52E9FA852}"/>
              </a:ext>
            </a:extLst>
          </p:cNvPr>
          <p:cNvGrpSpPr/>
          <p:nvPr/>
        </p:nvGrpSpPr>
        <p:grpSpPr>
          <a:xfrm>
            <a:off x="0" y="2301605"/>
            <a:ext cx="9138284" cy="762000"/>
            <a:chOff x="0" y="2000617"/>
            <a:chExt cx="9138284" cy="762000"/>
          </a:xfrm>
        </p:grpSpPr>
        <p:sp>
          <p:nvSpPr>
            <p:cNvPr id="4" name="Rectangle 3">
              <a:extLst>
                <a:ext uri="{FF2B5EF4-FFF2-40B4-BE49-F238E27FC236}">
                  <a16:creationId xmlns:a16="http://schemas.microsoft.com/office/drawing/2014/main" id="{6BDD36CD-980A-465E-BC11-CF04ED6BB33B}"/>
                </a:ext>
              </a:extLst>
            </p:cNvPr>
            <p:cNvSpPr/>
            <p:nvPr/>
          </p:nvSpPr>
          <p:spPr>
            <a:xfrm>
              <a:off x="0" y="2000617"/>
              <a:ext cx="9138284" cy="762000"/>
            </a:xfrm>
            <a:prstGeom prst="rect">
              <a:avLst/>
            </a:prstGeom>
            <a:solidFill>
              <a:schemeClr val="tx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solidFill>
                    <a:srgbClr val="009900"/>
                  </a:solidFill>
                  <a:ea typeface="Tahoma" panose="020B0604030504040204" pitchFamily="34" charset="0"/>
                  <a:cs typeface="Tahoma" panose="020B0604030504040204" pitchFamily="34" charset="0"/>
                </a:rPr>
                <a:t>		understand</a:t>
              </a:r>
              <a:r>
                <a:rPr lang="en-US" sz="3000" dirty="0">
                  <a:ea typeface="Tahoma" panose="020B0604030504040204" pitchFamily="34" charset="0"/>
                  <a:cs typeface="Tahoma" panose="020B0604030504040204" pitchFamily="34" charset="0"/>
                </a:rPr>
                <a:t> </a:t>
              </a:r>
              <a:r>
                <a:rPr lang="en-US" sz="3000" dirty="0">
                  <a:solidFill>
                    <a:schemeClr val="tx1"/>
                  </a:solidFill>
                  <a:ea typeface="Tahoma" panose="020B0604030504040204" pitchFamily="34" charset="0"/>
                  <a:cs typeface="Tahoma" panose="020B0604030504040204" pitchFamily="34" charset="0"/>
                </a:rPr>
                <a:t>how they operate</a:t>
              </a:r>
              <a:endParaRPr lang="en-CH" sz="3000" b="1" dirty="0">
                <a:solidFill>
                  <a:schemeClr val="tx1"/>
                </a:solidFill>
              </a:endParaRPr>
            </a:p>
          </p:txBody>
        </p:sp>
        <p:sp>
          <p:nvSpPr>
            <p:cNvPr id="14" name="Oval 13">
              <a:extLst>
                <a:ext uri="{FF2B5EF4-FFF2-40B4-BE49-F238E27FC236}">
                  <a16:creationId xmlns:a16="http://schemas.microsoft.com/office/drawing/2014/main" id="{FCA3AB0E-B0B3-4B2E-A56E-F66DE7F04F5E}"/>
                </a:ext>
              </a:extLst>
            </p:cNvPr>
            <p:cNvSpPr/>
            <p:nvPr/>
          </p:nvSpPr>
          <p:spPr>
            <a:xfrm>
              <a:off x="159488" y="2164183"/>
              <a:ext cx="457200" cy="449652"/>
            </a:xfrm>
            <a:prstGeom prst="ellipse">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endParaRPr lang="en-CH" sz="2400" b="1" dirty="0">
                <a:solidFill>
                  <a:schemeClr val="bg1"/>
                </a:solidFill>
              </a:endParaRPr>
            </a:p>
          </p:txBody>
        </p:sp>
      </p:grpSp>
      <p:grpSp>
        <p:nvGrpSpPr>
          <p:cNvPr id="8" name="Group 7">
            <a:extLst>
              <a:ext uri="{FF2B5EF4-FFF2-40B4-BE49-F238E27FC236}">
                <a16:creationId xmlns:a16="http://schemas.microsoft.com/office/drawing/2014/main" id="{4B41B25A-B7AB-4F35-9C05-3DF6F06080DD}"/>
              </a:ext>
            </a:extLst>
          </p:cNvPr>
          <p:cNvGrpSpPr/>
          <p:nvPr/>
        </p:nvGrpSpPr>
        <p:grpSpPr>
          <a:xfrm>
            <a:off x="5716" y="4876800"/>
            <a:ext cx="9138284" cy="762000"/>
            <a:chOff x="5716" y="4575812"/>
            <a:chExt cx="9138284" cy="762000"/>
          </a:xfrm>
        </p:grpSpPr>
        <p:sp>
          <p:nvSpPr>
            <p:cNvPr id="22" name="Rectangle 21">
              <a:extLst>
                <a:ext uri="{FF2B5EF4-FFF2-40B4-BE49-F238E27FC236}">
                  <a16:creationId xmlns:a16="http://schemas.microsoft.com/office/drawing/2014/main" id="{1D83AF77-C105-4970-A526-50FBC17E1F5C}"/>
                </a:ext>
              </a:extLst>
            </p:cNvPr>
            <p:cNvSpPr/>
            <p:nvPr/>
          </p:nvSpPr>
          <p:spPr>
            <a:xfrm>
              <a:off x="5716" y="4575812"/>
              <a:ext cx="9138284" cy="762000"/>
            </a:xfrm>
            <a:prstGeom prst="rect">
              <a:avLst/>
            </a:prstGeom>
            <a:solidFill>
              <a:schemeClr val="tx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solidFill>
                    <a:srgbClr val="009900"/>
                  </a:solidFill>
                  <a:ea typeface="Tahoma" panose="020B0604030504040204" pitchFamily="34" charset="0"/>
                  <a:cs typeface="Tahoma" panose="020B0604030504040204" pitchFamily="34" charset="0"/>
                </a:rPr>
                <a:t>		 secure</a:t>
              </a:r>
              <a:r>
                <a:rPr lang="en-US" sz="3000" dirty="0">
                  <a:ea typeface="Tahoma" panose="020B0604030504040204" pitchFamily="34" charset="0"/>
                  <a:cs typeface="Tahoma" panose="020B0604030504040204" pitchFamily="34" charset="0"/>
                </a:rPr>
                <a:t> </a:t>
              </a:r>
              <a:r>
                <a:rPr lang="en-US" sz="3000" dirty="0">
                  <a:solidFill>
                    <a:schemeClr val="tx1"/>
                  </a:solidFill>
                  <a:ea typeface="Tahoma" panose="020B0604030504040204" pitchFamily="34" charset="0"/>
                  <a:cs typeface="Tahoma" panose="020B0604030504040204" pitchFamily="34" charset="0"/>
                </a:rPr>
                <a:t>DRAM completely against RowHammer</a:t>
              </a:r>
              <a:endParaRPr lang="en-CH" sz="3000" b="1" dirty="0">
                <a:solidFill>
                  <a:schemeClr val="tx1"/>
                </a:solidFill>
              </a:endParaRPr>
            </a:p>
          </p:txBody>
        </p:sp>
        <p:sp>
          <p:nvSpPr>
            <p:cNvPr id="16" name="Oval 15">
              <a:extLst>
                <a:ext uri="{FF2B5EF4-FFF2-40B4-BE49-F238E27FC236}">
                  <a16:creationId xmlns:a16="http://schemas.microsoft.com/office/drawing/2014/main" id="{65B9828D-F594-41EF-9987-BA84E152A06B}"/>
                </a:ext>
              </a:extLst>
            </p:cNvPr>
            <p:cNvSpPr/>
            <p:nvPr/>
          </p:nvSpPr>
          <p:spPr>
            <a:xfrm>
              <a:off x="159488" y="4731986"/>
              <a:ext cx="457200" cy="449652"/>
            </a:xfrm>
            <a:prstGeom prst="ellipse">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endParaRPr lang="en-CH" sz="2400" b="1" dirty="0">
                <a:solidFill>
                  <a:schemeClr val="bg1"/>
                </a:solidFill>
              </a:endParaRPr>
            </a:p>
          </p:txBody>
        </p:sp>
      </p:grpSp>
      <p:grpSp>
        <p:nvGrpSpPr>
          <p:cNvPr id="7" name="Group 6">
            <a:extLst>
              <a:ext uri="{FF2B5EF4-FFF2-40B4-BE49-F238E27FC236}">
                <a16:creationId xmlns:a16="http://schemas.microsoft.com/office/drawing/2014/main" id="{D92C5AE9-03FF-4E3C-BF4C-E0D5232E5A85}"/>
              </a:ext>
            </a:extLst>
          </p:cNvPr>
          <p:cNvGrpSpPr/>
          <p:nvPr/>
        </p:nvGrpSpPr>
        <p:grpSpPr>
          <a:xfrm>
            <a:off x="0" y="3589203"/>
            <a:ext cx="9138284" cy="762000"/>
            <a:chOff x="0" y="2914979"/>
            <a:chExt cx="9138284" cy="762000"/>
          </a:xfrm>
        </p:grpSpPr>
        <p:sp>
          <p:nvSpPr>
            <p:cNvPr id="17" name="Rectangle 16">
              <a:extLst>
                <a:ext uri="{FF2B5EF4-FFF2-40B4-BE49-F238E27FC236}">
                  <a16:creationId xmlns:a16="http://schemas.microsoft.com/office/drawing/2014/main" id="{A504FC56-3C6A-4674-B576-F15FDB60E993}"/>
                </a:ext>
              </a:extLst>
            </p:cNvPr>
            <p:cNvSpPr/>
            <p:nvPr/>
          </p:nvSpPr>
          <p:spPr>
            <a:xfrm>
              <a:off x="0" y="2914979"/>
              <a:ext cx="9138284" cy="762000"/>
            </a:xfrm>
            <a:prstGeom prst="rect">
              <a:avLst/>
            </a:prstGeom>
            <a:solidFill>
              <a:schemeClr val="tx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solidFill>
                    <a:srgbClr val="009900"/>
                  </a:solidFill>
                  <a:ea typeface="Tahoma" panose="020B0604030504040204" pitchFamily="34" charset="0"/>
                  <a:cs typeface="Tahoma" panose="020B0604030504040204" pitchFamily="34" charset="0"/>
                </a:rPr>
                <a:t>		 assess</a:t>
              </a:r>
              <a:r>
                <a:rPr lang="en-US" sz="3000" dirty="0">
                  <a:ea typeface="Tahoma" panose="020B0604030504040204" pitchFamily="34" charset="0"/>
                  <a:cs typeface="Tahoma" panose="020B0604030504040204" pitchFamily="34" charset="0"/>
                </a:rPr>
                <a:t> </a:t>
              </a:r>
              <a:r>
                <a:rPr lang="en-US" sz="3000" dirty="0">
                  <a:solidFill>
                    <a:schemeClr val="tx1"/>
                  </a:solidFill>
                  <a:ea typeface="Tahoma" panose="020B0604030504040204" pitchFamily="34" charset="0"/>
                  <a:cs typeface="Tahoma" panose="020B0604030504040204" pitchFamily="34" charset="0"/>
                </a:rPr>
                <a:t>their security</a:t>
              </a:r>
              <a:endParaRPr lang="en-CH" sz="3000" b="1" dirty="0">
                <a:solidFill>
                  <a:schemeClr val="tx1"/>
                </a:solidFill>
              </a:endParaRPr>
            </a:p>
          </p:txBody>
        </p:sp>
        <p:sp>
          <p:nvSpPr>
            <p:cNvPr id="18" name="Oval 17">
              <a:extLst>
                <a:ext uri="{FF2B5EF4-FFF2-40B4-BE49-F238E27FC236}">
                  <a16:creationId xmlns:a16="http://schemas.microsoft.com/office/drawing/2014/main" id="{38DB4B39-47B6-414A-B0C8-BFAD9B08D540}"/>
                </a:ext>
              </a:extLst>
            </p:cNvPr>
            <p:cNvSpPr/>
            <p:nvPr/>
          </p:nvSpPr>
          <p:spPr>
            <a:xfrm>
              <a:off x="159488" y="3124783"/>
              <a:ext cx="457200" cy="449652"/>
            </a:xfrm>
            <a:prstGeom prst="ellipse">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endParaRPr lang="en-CH" sz="2400" b="1" dirty="0">
                <a:solidFill>
                  <a:schemeClr val="bg1"/>
                </a:solidFill>
              </a:endParaRPr>
            </a:p>
          </p:txBody>
        </p:sp>
      </p:grpSp>
    </p:spTree>
    <p:custDataLst>
      <p:tags r:id="rId1"/>
    </p:custDataLst>
    <p:extLst>
      <p:ext uri="{BB962C8B-B14F-4D97-AF65-F5344CB8AC3E}">
        <p14:creationId xmlns:p14="http://schemas.microsoft.com/office/powerpoint/2010/main" val="4187298961"/>
      </p:ext>
    </p:extLst>
  </p:cSld>
  <p:clrMapOvr>
    <a:masterClrMapping/>
  </p:clrMapOvr>
  <mc:AlternateContent xmlns:mc="http://schemas.openxmlformats.org/markup-compatibility/2006" xmlns:p14="http://schemas.microsoft.com/office/powerpoint/2010/main">
    <mc:Choice Requires="p14">
      <p:transition spd="slow" p14:dur="2000" advTm="8998"/>
    </mc:Choice>
    <mc:Fallback xmlns="">
      <p:transition spd="slow" advTm="89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normAutofit/>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0" y="99060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0" y="1917405"/>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a:t>
            </a:r>
            <a:r>
              <a:rPr lang="en-US" sz="3000" dirty="0">
                <a:latin typeface="Cambria" panose="02040503050406030204" pitchFamily="18" charset="0"/>
              </a:rPr>
              <a:t>. RowHammer &amp; Target Row Refresh</a:t>
            </a:r>
          </a:p>
        </p:txBody>
      </p:sp>
      <p:sp>
        <p:nvSpPr>
          <p:cNvPr id="7" name="Rectangle 6">
            <a:extLst>
              <a:ext uri="{FF2B5EF4-FFF2-40B4-BE49-F238E27FC236}">
                <a16:creationId xmlns:a16="http://schemas.microsoft.com/office/drawing/2014/main" id="{D9DB1C58-EB98-4BA2-9248-92A286526A7A}"/>
              </a:ext>
            </a:extLst>
          </p:cNvPr>
          <p:cNvSpPr/>
          <p:nvPr/>
        </p:nvSpPr>
        <p:spPr>
          <a:xfrm>
            <a:off x="0" y="3771015"/>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a:latin typeface="Cambria" panose="02040503050406030204" pitchFamily="18" charset="0"/>
              </a:rPr>
              <a:t>Observations &amp; New RowHammer Access Patterns</a:t>
            </a:r>
          </a:p>
        </p:txBody>
      </p:sp>
      <p:sp>
        <p:nvSpPr>
          <p:cNvPr id="8" name="Rectangle 7">
            <a:extLst>
              <a:ext uri="{FF2B5EF4-FFF2-40B4-BE49-F238E27FC236}">
                <a16:creationId xmlns:a16="http://schemas.microsoft.com/office/drawing/2014/main" id="{5A1AACE6-B22B-40B0-A89C-03B8C3868D7B}"/>
              </a:ext>
            </a:extLst>
          </p:cNvPr>
          <p:cNvSpPr/>
          <p:nvPr/>
        </p:nvSpPr>
        <p:spPr>
          <a:xfrm>
            <a:off x="0" y="469782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RowHammer Bit Flip Analysis</a:t>
            </a:r>
          </a:p>
        </p:txBody>
      </p:sp>
      <p:sp>
        <p:nvSpPr>
          <p:cNvPr id="10" name="Rectangle 9">
            <a:extLst>
              <a:ext uri="{FF2B5EF4-FFF2-40B4-BE49-F238E27FC236}">
                <a16:creationId xmlns:a16="http://schemas.microsoft.com/office/drawing/2014/main" id="{E6F2BE39-DA50-4BFC-B068-86F507F94B58}"/>
              </a:ext>
            </a:extLst>
          </p:cNvPr>
          <p:cNvSpPr/>
          <p:nvPr/>
        </p:nvSpPr>
        <p:spPr>
          <a:xfrm>
            <a:off x="0" y="284421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3.</a:t>
            </a:r>
            <a:r>
              <a:rPr lang="tr-TR" sz="3000" b="1" dirty="0">
                <a:latin typeface="Cambria" panose="02040503050406030204" pitchFamily="18" charset="0"/>
              </a:rPr>
              <a:t> </a:t>
            </a:r>
            <a:r>
              <a:rPr lang="en-US" sz="3000" dirty="0">
                <a:latin typeface="Cambria" panose="02040503050406030204" pitchFamily="18" charset="0"/>
              </a:rPr>
              <a:t>The U-TRR Methodology</a:t>
            </a:r>
          </a:p>
        </p:txBody>
      </p:sp>
      <p:sp>
        <p:nvSpPr>
          <p:cNvPr id="9" name="Rectangle 8">
            <a:extLst>
              <a:ext uri="{FF2B5EF4-FFF2-40B4-BE49-F238E27FC236}">
                <a16:creationId xmlns:a16="http://schemas.microsoft.com/office/drawing/2014/main" id="{36E12270-93B3-4635-992D-3D9DD40440D4}"/>
              </a:ext>
            </a:extLst>
          </p:cNvPr>
          <p:cNvSpPr/>
          <p:nvPr/>
        </p:nvSpPr>
        <p:spPr>
          <a:xfrm>
            <a:off x="0" y="5624623"/>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Takeaways and Conclusion</a:t>
            </a:r>
          </a:p>
        </p:txBody>
      </p:sp>
    </p:spTree>
    <p:custDataLst>
      <p:tags r:id="rId1"/>
    </p:custDataLst>
    <p:extLst>
      <p:ext uri="{BB962C8B-B14F-4D97-AF65-F5344CB8AC3E}">
        <p14:creationId xmlns:p14="http://schemas.microsoft.com/office/powerpoint/2010/main" val="856148216"/>
      </p:ext>
    </p:extLst>
  </p:cSld>
  <p:clrMapOvr>
    <a:masterClrMapping/>
  </p:clrMapOvr>
  <mc:AlternateContent xmlns:mc="http://schemas.openxmlformats.org/markup-compatibility/2006" xmlns:p14="http://schemas.microsoft.com/office/powerpoint/2010/main">
    <mc:Choice Requires="p14">
      <p:transition spd="slow" p14:dur="2000" advTm="3293"/>
    </mc:Choice>
    <mc:Fallback xmlns="">
      <p:transition spd="slow" advTm="329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7A7EA-BA7D-4D73-A6DF-8E704DD888A6}"/>
              </a:ext>
            </a:extLst>
          </p:cNvPr>
          <p:cNvSpPr>
            <a:spLocks noGrp="1"/>
          </p:cNvSpPr>
          <p:nvPr>
            <p:ph type="title"/>
          </p:nvPr>
        </p:nvSpPr>
        <p:spPr/>
        <p:txBody>
          <a:bodyPr>
            <a:normAutofit/>
          </a:bodyPr>
          <a:lstStyle/>
          <a:p>
            <a:r>
              <a:rPr lang="en-US" dirty="0"/>
              <a:t>Overview of U-TRR</a:t>
            </a:r>
            <a:endParaRPr lang="en-CH" dirty="0"/>
          </a:p>
        </p:txBody>
      </p:sp>
      <p:sp>
        <p:nvSpPr>
          <p:cNvPr id="5" name="TextBox 4">
            <a:extLst>
              <a:ext uri="{FF2B5EF4-FFF2-40B4-BE49-F238E27FC236}">
                <a16:creationId xmlns:a16="http://schemas.microsoft.com/office/drawing/2014/main" id="{11F5601C-5C45-40AB-8FBB-1D5C8413386E}"/>
              </a:ext>
            </a:extLst>
          </p:cNvPr>
          <p:cNvSpPr txBox="1"/>
          <p:nvPr/>
        </p:nvSpPr>
        <p:spPr>
          <a:xfrm>
            <a:off x="-8573" y="1676400"/>
            <a:ext cx="9144000" cy="1323439"/>
          </a:xfrm>
          <a:prstGeom prst="rect">
            <a:avLst/>
          </a:prstGeom>
          <a:solidFill>
            <a:schemeClr val="accent1">
              <a:lumMod val="20000"/>
              <a:lumOff val="80000"/>
            </a:schemeClr>
          </a:solidFill>
        </p:spPr>
        <p:txBody>
          <a:bodyPr wrap="square" rtlCol="0">
            <a:spAutoFit/>
          </a:bodyPr>
          <a:lstStyle/>
          <a:p>
            <a:pPr algn="ctr"/>
            <a:r>
              <a:rPr lang="en-US" sz="4000" b="1" dirty="0">
                <a:latin typeface="+mj-lt"/>
                <a:ea typeface="Tahoma" panose="020B0604030504040204" pitchFamily="34" charset="0"/>
                <a:cs typeface="Tahoma" panose="020B0604030504040204" pitchFamily="34" charset="0"/>
              </a:rPr>
              <a:t>U-TRR: </a:t>
            </a:r>
            <a:r>
              <a:rPr lang="en-US" sz="4000" dirty="0">
                <a:latin typeface="+mj-lt"/>
                <a:ea typeface="Tahoma" panose="020B0604030504040204" pitchFamily="34" charset="0"/>
                <a:cs typeface="Tahoma" panose="020B0604030504040204" pitchFamily="34" charset="0"/>
              </a:rPr>
              <a:t>A new methodology to</a:t>
            </a:r>
          </a:p>
          <a:p>
            <a:pPr algn="ctr"/>
            <a:r>
              <a:rPr lang="en-US" sz="4000" i="1" dirty="0">
                <a:latin typeface="+mj-lt"/>
                <a:ea typeface="Tahoma" panose="020B0604030504040204" pitchFamily="34" charset="0"/>
                <a:cs typeface="Tahoma" panose="020B0604030504040204" pitchFamily="34" charset="0"/>
              </a:rPr>
              <a:t>uncover</a:t>
            </a:r>
            <a:r>
              <a:rPr lang="en-US" sz="4000" dirty="0">
                <a:latin typeface="+mj-lt"/>
                <a:ea typeface="Tahoma" panose="020B0604030504040204" pitchFamily="34" charset="0"/>
                <a:cs typeface="Tahoma" panose="020B0604030504040204" pitchFamily="34" charset="0"/>
              </a:rPr>
              <a:t> the inner workings of TRR</a:t>
            </a:r>
            <a:endParaRPr lang="en-US" sz="4000" dirty="0">
              <a:solidFill>
                <a:srgbClr val="009900"/>
              </a:solidFill>
              <a:latin typeface="+mj-lt"/>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1F106FA5-FEE1-49B5-B34B-8876DFD7A2CF}"/>
              </a:ext>
            </a:extLst>
          </p:cNvPr>
          <p:cNvSpPr txBox="1"/>
          <p:nvPr/>
        </p:nvSpPr>
        <p:spPr>
          <a:xfrm>
            <a:off x="0" y="3886200"/>
            <a:ext cx="9144000" cy="1015663"/>
          </a:xfrm>
          <a:prstGeom prst="rect">
            <a:avLst/>
          </a:prstGeom>
          <a:solidFill>
            <a:schemeClr val="accent1">
              <a:lumMod val="20000"/>
              <a:lumOff val="80000"/>
            </a:schemeClr>
          </a:solidFill>
        </p:spPr>
        <p:txBody>
          <a:bodyPr wrap="square" rtlCol="0">
            <a:spAutoFit/>
          </a:bodyPr>
          <a:lstStyle/>
          <a:p>
            <a:pPr algn="ctr"/>
            <a:r>
              <a:rPr lang="en-US" sz="3000" b="1" dirty="0">
                <a:latin typeface="+mj-lt"/>
                <a:ea typeface="Tahoma" panose="020B0604030504040204" pitchFamily="34" charset="0"/>
                <a:cs typeface="Tahoma" panose="020B0604030504040204" pitchFamily="34" charset="0"/>
              </a:rPr>
              <a:t>Key idea:</a:t>
            </a:r>
            <a:r>
              <a:rPr lang="en-US" sz="3000" dirty="0">
                <a:latin typeface="+mj-lt"/>
                <a:ea typeface="Tahoma" panose="020B0604030504040204" pitchFamily="34" charset="0"/>
                <a:cs typeface="Tahoma" panose="020B0604030504040204" pitchFamily="34" charset="0"/>
              </a:rPr>
              <a:t> Use </a:t>
            </a:r>
            <a:r>
              <a:rPr lang="en-US" sz="3000" dirty="0">
                <a:solidFill>
                  <a:srgbClr val="C00000"/>
                </a:solidFill>
                <a:latin typeface="+mj-lt"/>
                <a:ea typeface="Tahoma" panose="020B0604030504040204" pitchFamily="34" charset="0"/>
                <a:cs typeface="Tahoma" panose="020B0604030504040204" pitchFamily="34" charset="0"/>
              </a:rPr>
              <a:t>data retention failures </a:t>
            </a:r>
            <a:r>
              <a:rPr lang="en-US" sz="3000" dirty="0">
                <a:latin typeface="+mj-lt"/>
                <a:ea typeface="Tahoma" panose="020B0604030504040204" pitchFamily="34" charset="0"/>
                <a:cs typeface="Tahoma" panose="020B0604030504040204" pitchFamily="34" charset="0"/>
              </a:rPr>
              <a:t>as a side channel </a:t>
            </a:r>
          </a:p>
          <a:p>
            <a:pPr algn="ctr"/>
            <a:r>
              <a:rPr lang="en-US" sz="3000" dirty="0">
                <a:latin typeface="+mj-lt"/>
                <a:ea typeface="Tahoma" panose="020B0604030504040204" pitchFamily="34" charset="0"/>
                <a:cs typeface="Tahoma" panose="020B0604030504040204" pitchFamily="34" charset="0"/>
              </a:rPr>
              <a:t>to </a:t>
            </a:r>
            <a:r>
              <a:rPr lang="en-US" sz="3000" dirty="0">
                <a:solidFill>
                  <a:srgbClr val="009900"/>
                </a:solidFill>
                <a:latin typeface="+mj-lt"/>
                <a:ea typeface="Tahoma" panose="020B0604030504040204" pitchFamily="34" charset="0"/>
                <a:cs typeface="Tahoma" panose="020B0604030504040204" pitchFamily="34" charset="0"/>
              </a:rPr>
              <a:t>detect</a:t>
            </a:r>
            <a:r>
              <a:rPr lang="en-US" sz="3000" dirty="0">
                <a:latin typeface="+mj-lt"/>
                <a:ea typeface="Tahoma" panose="020B0604030504040204" pitchFamily="34" charset="0"/>
                <a:cs typeface="Tahoma" panose="020B0604030504040204" pitchFamily="34" charset="0"/>
              </a:rPr>
              <a:t> </a:t>
            </a:r>
            <a:r>
              <a:rPr lang="en-US" sz="3000" dirty="0">
                <a:solidFill>
                  <a:srgbClr val="009900"/>
                </a:solidFill>
                <a:latin typeface="+mj-lt"/>
                <a:ea typeface="Tahoma" panose="020B0604030504040204" pitchFamily="34" charset="0"/>
                <a:cs typeface="Tahoma" panose="020B0604030504040204" pitchFamily="34" charset="0"/>
              </a:rPr>
              <a:t>when a row is refreshed </a:t>
            </a:r>
            <a:r>
              <a:rPr lang="en-US" sz="3000" dirty="0">
                <a:latin typeface="+mj-lt"/>
                <a:ea typeface="Tahoma" panose="020B0604030504040204" pitchFamily="34" charset="0"/>
                <a:cs typeface="Tahoma" panose="020B0604030504040204" pitchFamily="34" charset="0"/>
              </a:rPr>
              <a:t>by TRR</a:t>
            </a:r>
            <a:endParaRPr lang="en-US" sz="3000" dirty="0">
              <a:solidFill>
                <a:srgbClr val="009900"/>
              </a:solidFill>
              <a:latin typeface="+mj-lt"/>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3583968576"/>
      </p:ext>
    </p:extLst>
  </p:cSld>
  <p:clrMapOvr>
    <a:masterClrMapping/>
  </p:clrMapOvr>
  <mc:AlternateContent xmlns:mc="http://schemas.openxmlformats.org/markup-compatibility/2006" xmlns:p14="http://schemas.microsoft.com/office/powerpoint/2010/main">
    <mc:Choice Requires="p14">
      <p:transition spd="slow" p14:dur="2000" advTm="12808"/>
    </mc:Choice>
    <mc:Fallback xmlns="">
      <p:transition spd="slow" advTm="128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55523D3-F49C-4394-B979-1FBDEAFFC9A0}"/>
              </a:ext>
            </a:extLst>
          </p:cNvPr>
          <p:cNvPicPr>
            <a:picLocks noChangeAspect="1"/>
          </p:cNvPicPr>
          <p:nvPr/>
        </p:nvPicPr>
        <p:blipFill>
          <a:blip r:embed="rId4"/>
          <a:stretch>
            <a:fillRect/>
          </a:stretch>
        </p:blipFill>
        <p:spPr>
          <a:xfrm>
            <a:off x="4114835" y="5976646"/>
            <a:ext cx="1752600" cy="500354"/>
          </a:xfrm>
          <a:prstGeom prst="rect">
            <a:avLst/>
          </a:prstGeom>
        </p:spPr>
      </p:pic>
      <p:pic>
        <p:nvPicPr>
          <p:cNvPr id="21" name="Picture 20">
            <a:extLst>
              <a:ext uri="{FF2B5EF4-FFF2-40B4-BE49-F238E27FC236}">
                <a16:creationId xmlns:a16="http://schemas.microsoft.com/office/drawing/2014/main" id="{2986BD10-34C2-44D8-B385-042C3FAF1DA6}"/>
              </a:ext>
            </a:extLst>
          </p:cNvPr>
          <p:cNvPicPr>
            <a:picLocks noChangeAspect="1"/>
          </p:cNvPicPr>
          <p:nvPr/>
        </p:nvPicPr>
        <p:blipFill>
          <a:blip r:embed="rId5"/>
          <a:stretch>
            <a:fillRect/>
          </a:stretch>
        </p:blipFill>
        <p:spPr>
          <a:xfrm>
            <a:off x="5486400" y="5642178"/>
            <a:ext cx="2228850" cy="791699"/>
          </a:xfrm>
          <a:prstGeom prst="rect">
            <a:avLst/>
          </a:prstGeom>
        </p:spPr>
      </p:pic>
      <p:sp>
        <p:nvSpPr>
          <p:cNvPr id="2" name="Title 1">
            <a:extLst>
              <a:ext uri="{FF2B5EF4-FFF2-40B4-BE49-F238E27FC236}">
                <a16:creationId xmlns:a16="http://schemas.microsoft.com/office/drawing/2014/main" id="{2867A7EA-BA7D-4D73-A6DF-8E704DD888A6}"/>
              </a:ext>
            </a:extLst>
          </p:cNvPr>
          <p:cNvSpPr>
            <a:spLocks noGrp="1"/>
          </p:cNvSpPr>
          <p:nvPr>
            <p:ph type="title"/>
          </p:nvPr>
        </p:nvSpPr>
        <p:spPr/>
        <p:txBody>
          <a:bodyPr>
            <a:normAutofit/>
          </a:bodyPr>
          <a:lstStyle/>
          <a:p>
            <a:r>
              <a:rPr lang="en-US" dirty="0"/>
              <a:t>High-Level U-TRR Operation</a:t>
            </a:r>
            <a:endParaRPr lang="en-CH" dirty="0"/>
          </a:p>
        </p:txBody>
      </p:sp>
      <p:sp>
        <p:nvSpPr>
          <p:cNvPr id="7" name="Content Placeholder 2">
            <a:extLst>
              <a:ext uri="{FF2B5EF4-FFF2-40B4-BE49-F238E27FC236}">
                <a16:creationId xmlns:a16="http://schemas.microsoft.com/office/drawing/2014/main" id="{3379EF90-0F16-45D8-9334-6F9EC69B07C5}"/>
              </a:ext>
            </a:extLst>
          </p:cNvPr>
          <p:cNvSpPr>
            <a:spLocks noGrp="1"/>
          </p:cNvSpPr>
          <p:nvPr>
            <p:ph idx="1"/>
          </p:nvPr>
        </p:nvSpPr>
        <p:spPr>
          <a:xfrm>
            <a:off x="228600" y="1060631"/>
            <a:ext cx="8686800" cy="914400"/>
          </a:xfrm>
        </p:spPr>
        <p:txBody>
          <a:bodyPr/>
          <a:lstStyle/>
          <a:p>
            <a:pPr marL="0" indent="0" algn="ctr">
              <a:buNone/>
            </a:pPr>
            <a:r>
              <a:rPr lang="en-US" dirty="0"/>
              <a:t>U-TRR has two main components: </a:t>
            </a:r>
            <a:br>
              <a:rPr lang="en-US" dirty="0"/>
            </a:br>
            <a:r>
              <a:rPr lang="en-US" b="1" dirty="0">
                <a:solidFill>
                  <a:srgbClr val="0070C0"/>
                </a:solidFill>
              </a:rPr>
              <a:t>Row Scout (RS)</a:t>
            </a:r>
            <a:r>
              <a:rPr lang="en-US" b="1" dirty="0"/>
              <a:t> </a:t>
            </a:r>
            <a:r>
              <a:rPr lang="en-US" dirty="0"/>
              <a:t>and </a:t>
            </a:r>
            <a:r>
              <a:rPr lang="en-US" b="1" dirty="0">
                <a:solidFill>
                  <a:srgbClr val="0070C0"/>
                </a:solidFill>
              </a:rPr>
              <a:t>TRR Analyzer (TRR-A)</a:t>
            </a:r>
            <a:endParaRPr lang="en-CH" b="1" dirty="0">
              <a:solidFill>
                <a:srgbClr val="0070C0"/>
              </a:solidFill>
            </a:endParaRPr>
          </a:p>
        </p:txBody>
      </p:sp>
      <p:sp>
        <p:nvSpPr>
          <p:cNvPr id="10" name="TextBox 9">
            <a:extLst>
              <a:ext uri="{FF2B5EF4-FFF2-40B4-BE49-F238E27FC236}">
                <a16:creationId xmlns:a16="http://schemas.microsoft.com/office/drawing/2014/main" id="{EBF72A63-6C16-4CB8-9B0E-FF8A5454213E}"/>
              </a:ext>
            </a:extLst>
          </p:cNvPr>
          <p:cNvSpPr txBox="1"/>
          <p:nvPr/>
        </p:nvSpPr>
        <p:spPr>
          <a:xfrm>
            <a:off x="256861" y="2087002"/>
            <a:ext cx="8291694" cy="707886"/>
          </a:xfrm>
          <a:prstGeom prst="rect">
            <a:avLst/>
          </a:prstGeom>
          <a:noFill/>
        </p:spPr>
        <p:txBody>
          <a:bodyPr wrap="square" rtlCol="0">
            <a:spAutoFit/>
          </a:bodyPr>
          <a:lstStyle/>
          <a:p>
            <a:r>
              <a:rPr lang="en-US" sz="2000" b="1" dirty="0">
                <a:solidFill>
                  <a:srgbClr val="0070C0"/>
                </a:solidFill>
              </a:rPr>
              <a:t>Row Scout:</a:t>
            </a:r>
            <a:r>
              <a:rPr lang="en-US" sz="2000" dirty="0"/>
              <a:t> finds a </a:t>
            </a:r>
            <a:r>
              <a:rPr lang="en-US" sz="2000" b="1" dirty="0"/>
              <a:t>set of DRAM rows</a:t>
            </a:r>
            <a:r>
              <a:rPr lang="en-US" sz="2000" dirty="0"/>
              <a:t> that meet certain requirements as needed by TRR-A and </a:t>
            </a:r>
            <a:r>
              <a:rPr lang="en-US" sz="2000" b="1" dirty="0"/>
              <a:t>identifies the data retention times</a:t>
            </a:r>
            <a:r>
              <a:rPr lang="en-US" sz="2000" dirty="0"/>
              <a:t> of these rows</a:t>
            </a:r>
            <a:endParaRPr lang="en-CH" sz="2000" dirty="0"/>
          </a:p>
        </p:txBody>
      </p:sp>
      <p:sp>
        <p:nvSpPr>
          <p:cNvPr id="11" name="TextBox 10">
            <a:extLst>
              <a:ext uri="{FF2B5EF4-FFF2-40B4-BE49-F238E27FC236}">
                <a16:creationId xmlns:a16="http://schemas.microsoft.com/office/drawing/2014/main" id="{923136FD-E83F-4979-9602-7DF022C60D60}"/>
              </a:ext>
            </a:extLst>
          </p:cNvPr>
          <p:cNvSpPr txBox="1"/>
          <p:nvPr/>
        </p:nvSpPr>
        <p:spPr>
          <a:xfrm>
            <a:off x="256861" y="2967980"/>
            <a:ext cx="8291694" cy="1015663"/>
          </a:xfrm>
          <a:prstGeom prst="rect">
            <a:avLst/>
          </a:prstGeom>
          <a:noFill/>
        </p:spPr>
        <p:txBody>
          <a:bodyPr wrap="square" rtlCol="0">
            <a:spAutoFit/>
          </a:bodyPr>
          <a:lstStyle/>
          <a:p>
            <a:r>
              <a:rPr lang="en-US" sz="2000" b="1" dirty="0">
                <a:solidFill>
                  <a:srgbClr val="0070C0"/>
                </a:solidFill>
              </a:rPr>
              <a:t>TRR Analyzer:</a:t>
            </a:r>
            <a:r>
              <a:rPr lang="en-US" sz="2000" dirty="0"/>
              <a:t> uses RS-provided rows to </a:t>
            </a:r>
            <a:r>
              <a:rPr lang="en-US" sz="2000" b="1" dirty="0"/>
              <a:t>distinguish between </a:t>
            </a:r>
            <a:br>
              <a:rPr lang="en-US" sz="2000" b="1" dirty="0"/>
            </a:br>
            <a:r>
              <a:rPr lang="en-US" sz="2000" b="1" dirty="0"/>
              <a:t>TRR-induced and regular refreshes</a:t>
            </a:r>
            <a:r>
              <a:rPr lang="en-US" sz="2000" dirty="0"/>
              <a:t>, and thus builds an understanding of the underlying TRR mechanism</a:t>
            </a:r>
            <a:endParaRPr lang="en-CH" sz="2000" dirty="0"/>
          </a:p>
        </p:txBody>
      </p:sp>
      <p:pic>
        <p:nvPicPr>
          <p:cNvPr id="14" name="Picture 13">
            <a:extLst>
              <a:ext uri="{FF2B5EF4-FFF2-40B4-BE49-F238E27FC236}">
                <a16:creationId xmlns:a16="http://schemas.microsoft.com/office/drawing/2014/main" id="{690FE766-C402-432C-BE0A-C9C3490E5BD3}"/>
              </a:ext>
            </a:extLst>
          </p:cNvPr>
          <p:cNvPicPr>
            <a:picLocks noChangeAspect="1"/>
          </p:cNvPicPr>
          <p:nvPr/>
        </p:nvPicPr>
        <p:blipFill>
          <a:blip r:embed="rId6"/>
          <a:stretch>
            <a:fillRect/>
          </a:stretch>
        </p:blipFill>
        <p:spPr>
          <a:xfrm>
            <a:off x="2997236" y="4414479"/>
            <a:ext cx="1574800" cy="563690"/>
          </a:xfrm>
          <a:prstGeom prst="rect">
            <a:avLst/>
          </a:prstGeom>
        </p:spPr>
      </p:pic>
      <p:pic>
        <p:nvPicPr>
          <p:cNvPr id="15" name="Picture 14">
            <a:extLst>
              <a:ext uri="{FF2B5EF4-FFF2-40B4-BE49-F238E27FC236}">
                <a16:creationId xmlns:a16="http://schemas.microsoft.com/office/drawing/2014/main" id="{D937FA58-195F-497E-B626-89EC08094649}"/>
              </a:ext>
            </a:extLst>
          </p:cNvPr>
          <p:cNvPicPr>
            <a:picLocks noChangeAspect="1"/>
          </p:cNvPicPr>
          <p:nvPr/>
        </p:nvPicPr>
        <p:blipFill>
          <a:blip r:embed="rId7"/>
          <a:stretch>
            <a:fillRect/>
          </a:stretch>
        </p:blipFill>
        <p:spPr>
          <a:xfrm>
            <a:off x="1314486" y="4431282"/>
            <a:ext cx="1689100" cy="1583398"/>
          </a:xfrm>
          <a:prstGeom prst="rect">
            <a:avLst/>
          </a:prstGeom>
        </p:spPr>
      </p:pic>
      <p:pic>
        <p:nvPicPr>
          <p:cNvPr id="16" name="Picture 15">
            <a:extLst>
              <a:ext uri="{FF2B5EF4-FFF2-40B4-BE49-F238E27FC236}">
                <a16:creationId xmlns:a16="http://schemas.microsoft.com/office/drawing/2014/main" id="{8DAC878A-0DF6-4FEB-8984-F65B97423454}"/>
              </a:ext>
            </a:extLst>
          </p:cNvPr>
          <p:cNvPicPr>
            <a:picLocks noChangeAspect="1"/>
          </p:cNvPicPr>
          <p:nvPr/>
        </p:nvPicPr>
        <p:blipFill>
          <a:blip r:embed="rId8"/>
          <a:stretch>
            <a:fillRect/>
          </a:stretch>
        </p:blipFill>
        <p:spPr>
          <a:xfrm>
            <a:off x="2857536" y="4950783"/>
            <a:ext cx="749300" cy="1121046"/>
          </a:xfrm>
          <a:prstGeom prst="rect">
            <a:avLst/>
          </a:prstGeom>
        </p:spPr>
      </p:pic>
      <p:pic>
        <p:nvPicPr>
          <p:cNvPr id="17" name="Picture 16">
            <a:extLst>
              <a:ext uri="{FF2B5EF4-FFF2-40B4-BE49-F238E27FC236}">
                <a16:creationId xmlns:a16="http://schemas.microsoft.com/office/drawing/2014/main" id="{8F9AC695-8625-494C-9432-CA46E94E3A54}"/>
              </a:ext>
            </a:extLst>
          </p:cNvPr>
          <p:cNvPicPr>
            <a:picLocks noChangeAspect="1"/>
          </p:cNvPicPr>
          <p:nvPr/>
        </p:nvPicPr>
        <p:blipFill>
          <a:blip r:embed="rId9"/>
          <a:stretch>
            <a:fillRect/>
          </a:stretch>
        </p:blipFill>
        <p:spPr>
          <a:xfrm>
            <a:off x="3898585" y="5201986"/>
            <a:ext cx="1701800" cy="646026"/>
          </a:xfrm>
          <a:prstGeom prst="rect">
            <a:avLst/>
          </a:prstGeom>
        </p:spPr>
      </p:pic>
      <p:pic>
        <p:nvPicPr>
          <p:cNvPr id="18" name="Picture 17">
            <a:extLst>
              <a:ext uri="{FF2B5EF4-FFF2-40B4-BE49-F238E27FC236}">
                <a16:creationId xmlns:a16="http://schemas.microsoft.com/office/drawing/2014/main" id="{ADFB6F3F-E922-4652-A174-0722982AD16F}"/>
              </a:ext>
            </a:extLst>
          </p:cNvPr>
          <p:cNvPicPr>
            <a:picLocks noChangeAspect="1"/>
          </p:cNvPicPr>
          <p:nvPr/>
        </p:nvPicPr>
        <p:blipFill>
          <a:blip r:embed="rId10"/>
          <a:stretch>
            <a:fillRect/>
          </a:stretch>
        </p:blipFill>
        <p:spPr>
          <a:xfrm>
            <a:off x="3542916" y="5433169"/>
            <a:ext cx="361950" cy="209009"/>
          </a:xfrm>
          <a:prstGeom prst="rect">
            <a:avLst/>
          </a:prstGeom>
        </p:spPr>
      </p:pic>
      <p:pic>
        <p:nvPicPr>
          <p:cNvPr id="19" name="Picture 18">
            <a:extLst>
              <a:ext uri="{FF2B5EF4-FFF2-40B4-BE49-F238E27FC236}">
                <a16:creationId xmlns:a16="http://schemas.microsoft.com/office/drawing/2014/main" id="{DAEE0BB5-04F6-4516-88DE-0F1B7E1AF82C}"/>
              </a:ext>
            </a:extLst>
          </p:cNvPr>
          <p:cNvPicPr>
            <a:picLocks noChangeAspect="1"/>
          </p:cNvPicPr>
          <p:nvPr/>
        </p:nvPicPr>
        <p:blipFill>
          <a:blip r:embed="rId11"/>
          <a:stretch>
            <a:fillRect/>
          </a:stretch>
        </p:blipFill>
        <p:spPr>
          <a:xfrm>
            <a:off x="4738741" y="4481911"/>
            <a:ext cx="2857500" cy="1304720"/>
          </a:xfrm>
          <a:prstGeom prst="rect">
            <a:avLst/>
          </a:prstGeom>
        </p:spPr>
      </p:pic>
    </p:spTree>
    <p:custDataLst>
      <p:tags r:id="rId1"/>
    </p:custDataLst>
    <p:extLst>
      <p:ext uri="{BB962C8B-B14F-4D97-AF65-F5344CB8AC3E}">
        <p14:creationId xmlns:p14="http://schemas.microsoft.com/office/powerpoint/2010/main" val="1711779930"/>
      </p:ext>
    </p:extLst>
  </p:cSld>
  <p:clrMapOvr>
    <a:masterClrMapping/>
  </p:clrMapOvr>
  <mc:AlternateContent xmlns:mc="http://schemas.openxmlformats.org/markup-compatibility/2006" xmlns:p14="http://schemas.microsoft.com/office/powerpoint/2010/main">
    <mc:Choice Requires="p14">
      <p:transition spd="slow" p14:dur="2000" advTm="22946"/>
    </mc:Choice>
    <mc:Fallback xmlns="">
      <p:transition spd="slow" advTm="229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par>
                                <p:cTn id="36" presetID="10" presetClass="entr" presetSubtype="0"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F1AF2-D602-498D-B052-7EDA4DA0F735}"/>
              </a:ext>
            </a:extLst>
          </p:cNvPr>
          <p:cNvSpPr>
            <a:spLocks noGrp="1"/>
          </p:cNvSpPr>
          <p:nvPr>
            <p:ph type="title"/>
          </p:nvPr>
        </p:nvSpPr>
        <p:spPr/>
        <p:txBody>
          <a:bodyPr>
            <a:normAutofit/>
          </a:bodyPr>
          <a:lstStyle/>
          <a:p>
            <a:r>
              <a:rPr lang="en-US" dirty="0"/>
              <a:t>Row Scout (RS)</a:t>
            </a:r>
            <a:endParaRPr lang="en-CH" dirty="0"/>
          </a:p>
        </p:txBody>
      </p:sp>
      <p:sp>
        <p:nvSpPr>
          <p:cNvPr id="3" name="Content Placeholder 2">
            <a:extLst>
              <a:ext uri="{FF2B5EF4-FFF2-40B4-BE49-F238E27FC236}">
                <a16:creationId xmlns:a16="http://schemas.microsoft.com/office/drawing/2014/main" id="{E8E240CF-0BD5-409C-A40B-D02D63404C44}"/>
              </a:ext>
            </a:extLst>
          </p:cNvPr>
          <p:cNvSpPr>
            <a:spLocks noGrp="1"/>
          </p:cNvSpPr>
          <p:nvPr>
            <p:ph idx="1"/>
          </p:nvPr>
        </p:nvSpPr>
        <p:spPr>
          <a:xfrm>
            <a:off x="152400" y="1033754"/>
            <a:ext cx="8991600" cy="3044346"/>
          </a:xfrm>
        </p:spPr>
        <p:txBody>
          <a:bodyPr>
            <a:noAutofit/>
          </a:bodyPr>
          <a:lstStyle/>
          <a:p>
            <a:pPr marL="0" indent="0">
              <a:buNone/>
            </a:pPr>
            <a:r>
              <a:rPr lang="en-US" sz="2400" b="1" dirty="0">
                <a:solidFill>
                  <a:srgbClr val="009900"/>
                </a:solidFill>
              </a:rPr>
              <a:t>Goal: </a:t>
            </a:r>
            <a:r>
              <a:rPr lang="en-US" sz="2400" dirty="0"/>
              <a:t>Identify a list of </a:t>
            </a:r>
            <a:r>
              <a:rPr lang="en-US" sz="2400" i="1" dirty="0"/>
              <a:t>useful</a:t>
            </a:r>
            <a:r>
              <a:rPr lang="en-US" sz="2400" dirty="0"/>
              <a:t> DRAM rows and their </a:t>
            </a:r>
            <a:r>
              <a:rPr lang="en-US" sz="2400" i="1" dirty="0"/>
              <a:t>retention times</a:t>
            </a:r>
            <a:endParaRPr lang="en-US" sz="2400" dirty="0">
              <a:solidFill>
                <a:srgbClr val="0070C0"/>
              </a:solidFill>
            </a:endParaRPr>
          </a:p>
          <a:p>
            <a:pPr marL="0" indent="0">
              <a:buNone/>
            </a:pPr>
            <a:r>
              <a:rPr lang="en-US" sz="2400" dirty="0">
                <a:solidFill>
                  <a:srgbClr val="0070C0"/>
                </a:solidFill>
              </a:rPr>
              <a:t>Row Scout </a:t>
            </a:r>
            <a:r>
              <a:rPr lang="en-US" sz="2400" b="1" dirty="0"/>
              <a:t>must</a:t>
            </a:r>
            <a:r>
              <a:rPr lang="en-US" sz="2400" dirty="0"/>
              <a:t> find:</a:t>
            </a:r>
          </a:p>
          <a:p>
            <a:pPr>
              <a:lnSpc>
                <a:spcPct val="100000"/>
              </a:lnSpc>
              <a:buFont typeface="Wingdings" panose="05000000000000000000" pitchFamily="2" charset="2"/>
              <a:buChar char="ü"/>
            </a:pPr>
            <a:r>
              <a:rPr lang="en-US" sz="2200" dirty="0"/>
              <a:t> Rows with </a:t>
            </a:r>
            <a:r>
              <a:rPr lang="en-US" sz="2200" b="1" dirty="0"/>
              <a:t>consistent*</a:t>
            </a:r>
            <a:r>
              <a:rPr lang="en-US" sz="2200" dirty="0"/>
              <a:t> retention times</a:t>
            </a:r>
          </a:p>
          <a:p>
            <a:pPr lvl="1">
              <a:lnSpc>
                <a:spcPct val="100000"/>
              </a:lnSpc>
              <a:buFont typeface="Wingdings" panose="05000000000000000000" pitchFamily="2" charset="2"/>
              <a:buChar char="Ø"/>
            </a:pPr>
            <a:r>
              <a:rPr lang="en-US" sz="2000" dirty="0"/>
              <a:t>To correctly infer </a:t>
            </a:r>
            <a:r>
              <a:rPr lang="en-US" sz="2000" dirty="0">
                <a:solidFill>
                  <a:srgbClr val="0066FF"/>
                </a:solidFill>
              </a:rPr>
              <a:t>whether a row has been refreshed</a:t>
            </a:r>
          </a:p>
          <a:p>
            <a:pPr>
              <a:lnSpc>
                <a:spcPct val="100000"/>
              </a:lnSpc>
              <a:buFont typeface="Wingdings" panose="05000000000000000000" pitchFamily="2" charset="2"/>
              <a:buChar char="ü"/>
            </a:pPr>
            <a:r>
              <a:rPr lang="en-US" sz="2200" b="1" dirty="0"/>
              <a:t> Multiple rows </a:t>
            </a:r>
            <a:r>
              <a:rPr lang="en-US" sz="2200" dirty="0"/>
              <a:t>that are located at </a:t>
            </a:r>
            <a:r>
              <a:rPr lang="en-US" sz="2200" i="1" dirty="0"/>
              <a:t>certain configurable distances</a:t>
            </a:r>
            <a:r>
              <a:rPr lang="en-US" sz="2200" dirty="0"/>
              <a:t> and have the </a:t>
            </a:r>
            <a:r>
              <a:rPr lang="en-US" sz="2200" i="1" dirty="0"/>
              <a:t>same</a:t>
            </a:r>
            <a:r>
              <a:rPr lang="en-US" sz="2200" dirty="0"/>
              <a:t> </a:t>
            </a:r>
            <a:r>
              <a:rPr lang="en-US" sz="2200" i="1" dirty="0"/>
              <a:t>retention time (i.e., Row Group)</a:t>
            </a:r>
          </a:p>
          <a:p>
            <a:pPr lvl="1">
              <a:lnSpc>
                <a:spcPct val="100000"/>
              </a:lnSpc>
              <a:buFont typeface="Wingdings" panose="05000000000000000000" pitchFamily="2" charset="2"/>
              <a:buChar char="Ø"/>
            </a:pPr>
            <a:r>
              <a:rPr lang="en-US" sz="2000" dirty="0"/>
              <a:t>To observe </a:t>
            </a:r>
            <a:r>
              <a:rPr lang="en-US" sz="2000" dirty="0">
                <a:solidFill>
                  <a:srgbClr val="0066FF"/>
                </a:solidFill>
              </a:rPr>
              <a:t>whether TRR can refresh multiple rows </a:t>
            </a:r>
            <a:r>
              <a:rPr lang="en-US" sz="2000" dirty="0"/>
              <a:t>at the same time</a:t>
            </a:r>
          </a:p>
        </p:txBody>
      </p:sp>
      <p:sp>
        <p:nvSpPr>
          <p:cNvPr id="5" name="TextBox 4">
            <a:extLst>
              <a:ext uri="{FF2B5EF4-FFF2-40B4-BE49-F238E27FC236}">
                <a16:creationId xmlns:a16="http://schemas.microsoft.com/office/drawing/2014/main" id="{FBDF2D87-4E57-4D38-B5C1-A36853DF6CA2}"/>
              </a:ext>
            </a:extLst>
          </p:cNvPr>
          <p:cNvSpPr txBox="1"/>
          <p:nvPr/>
        </p:nvSpPr>
        <p:spPr>
          <a:xfrm>
            <a:off x="304800" y="6329366"/>
            <a:ext cx="7620000" cy="276999"/>
          </a:xfrm>
          <a:prstGeom prst="rect">
            <a:avLst/>
          </a:prstGeom>
          <a:noFill/>
        </p:spPr>
        <p:txBody>
          <a:bodyPr wrap="square" rtlCol="0">
            <a:spAutoFit/>
          </a:bodyPr>
          <a:lstStyle/>
          <a:p>
            <a:r>
              <a:rPr lang="en-US" sz="1200" i="1" dirty="0"/>
              <a:t>* The retention time of a DRAM row may change over time due to Variable Retention Time (VRT) effects</a:t>
            </a:r>
          </a:p>
        </p:txBody>
      </p:sp>
      <p:pic>
        <p:nvPicPr>
          <p:cNvPr id="6" name="Picture 5">
            <a:extLst>
              <a:ext uri="{FF2B5EF4-FFF2-40B4-BE49-F238E27FC236}">
                <a16:creationId xmlns:a16="http://schemas.microsoft.com/office/drawing/2014/main" id="{C5E33237-1ECC-4C56-992F-54E9A6EC6AB4}"/>
              </a:ext>
            </a:extLst>
          </p:cNvPr>
          <p:cNvPicPr>
            <a:picLocks noChangeAspect="1"/>
          </p:cNvPicPr>
          <p:nvPr/>
        </p:nvPicPr>
        <p:blipFill>
          <a:blip r:embed="rId4"/>
          <a:stretch>
            <a:fillRect/>
          </a:stretch>
        </p:blipFill>
        <p:spPr>
          <a:xfrm>
            <a:off x="4171950" y="5847281"/>
            <a:ext cx="1752600" cy="500354"/>
          </a:xfrm>
          <a:prstGeom prst="rect">
            <a:avLst/>
          </a:prstGeom>
        </p:spPr>
      </p:pic>
      <p:pic>
        <p:nvPicPr>
          <p:cNvPr id="7" name="Picture 6">
            <a:extLst>
              <a:ext uri="{FF2B5EF4-FFF2-40B4-BE49-F238E27FC236}">
                <a16:creationId xmlns:a16="http://schemas.microsoft.com/office/drawing/2014/main" id="{D2CAA540-1BF0-4CD2-9A6C-A4D478C09981}"/>
              </a:ext>
            </a:extLst>
          </p:cNvPr>
          <p:cNvPicPr>
            <a:picLocks noChangeAspect="1"/>
          </p:cNvPicPr>
          <p:nvPr/>
        </p:nvPicPr>
        <p:blipFill>
          <a:blip r:embed="rId5"/>
          <a:stretch>
            <a:fillRect/>
          </a:stretch>
        </p:blipFill>
        <p:spPr>
          <a:xfrm>
            <a:off x="5543515" y="5512813"/>
            <a:ext cx="2228850" cy="791699"/>
          </a:xfrm>
          <a:prstGeom prst="rect">
            <a:avLst/>
          </a:prstGeom>
        </p:spPr>
      </p:pic>
      <p:pic>
        <p:nvPicPr>
          <p:cNvPr id="8" name="Picture 7">
            <a:extLst>
              <a:ext uri="{FF2B5EF4-FFF2-40B4-BE49-F238E27FC236}">
                <a16:creationId xmlns:a16="http://schemas.microsoft.com/office/drawing/2014/main" id="{F256B0BC-D4CA-4442-BFA6-96C1C30FC52D}"/>
              </a:ext>
            </a:extLst>
          </p:cNvPr>
          <p:cNvPicPr>
            <a:picLocks noChangeAspect="1"/>
          </p:cNvPicPr>
          <p:nvPr/>
        </p:nvPicPr>
        <p:blipFill>
          <a:blip r:embed="rId6"/>
          <a:stretch>
            <a:fillRect/>
          </a:stretch>
        </p:blipFill>
        <p:spPr>
          <a:xfrm>
            <a:off x="3054351" y="4285114"/>
            <a:ext cx="1574800" cy="563690"/>
          </a:xfrm>
          <a:prstGeom prst="rect">
            <a:avLst/>
          </a:prstGeom>
        </p:spPr>
      </p:pic>
      <p:pic>
        <p:nvPicPr>
          <p:cNvPr id="9" name="Picture 8">
            <a:extLst>
              <a:ext uri="{FF2B5EF4-FFF2-40B4-BE49-F238E27FC236}">
                <a16:creationId xmlns:a16="http://schemas.microsoft.com/office/drawing/2014/main" id="{AE998D67-A098-4E36-AA04-F16688480362}"/>
              </a:ext>
            </a:extLst>
          </p:cNvPr>
          <p:cNvPicPr>
            <a:picLocks noChangeAspect="1"/>
          </p:cNvPicPr>
          <p:nvPr/>
        </p:nvPicPr>
        <p:blipFill>
          <a:blip r:embed="rId7"/>
          <a:stretch>
            <a:fillRect/>
          </a:stretch>
        </p:blipFill>
        <p:spPr>
          <a:xfrm>
            <a:off x="1371600" y="4301917"/>
            <a:ext cx="1689100" cy="1583398"/>
          </a:xfrm>
          <a:prstGeom prst="rect">
            <a:avLst/>
          </a:prstGeom>
        </p:spPr>
      </p:pic>
      <p:pic>
        <p:nvPicPr>
          <p:cNvPr id="10" name="Picture 9">
            <a:extLst>
              <a:ext uri="{FF2B5EF4-FFF2-40B4-BE49-F238E27FC236}">
                <a16:creationId xmlns:a16="http://schemas.microsoft.com/office/drawing/2014/main" id="{AF465AE4-1C29-4682-A47F-7DA2410D411D}"/>
              </a:ext>
            </a:extLst>
          </p:cNvPr>
          <p:cNvPicPr>
            <a:picLocks noChangeAspect="1"/>
          </p:cNvPicPr>
          <p:nvPr/>
        </p:nvPicPr>
        <p:blipFill>
          <a:blip r:embed="rId8"/>
          <a:stretch>
            <a:fillRect/>
          </a:stretch>
        </p:blipFill>
        <p:spPr>
          <a:xfrm>
            <a:off x="2914651" y="4821418"/>
            <a:ext cx="749300" cy="1121046"/>
          </a:xfrm>
          <a:prstGeom prst="rect">
            <a:avLst/>
          </a:prstGeom>
        </p:spPr>
      </p:pic>
      <p:pic>
        <p:nvPicPr>
          <p:cNvPr id="11" name="Picture 10">
            <a:extLst>
              <a:ext uri="{FF2B5EF4-FFF2-40B4-BE49-F238E27FC236}">
                <a16:creationId xmlns:a16="http://schemas.microsoft.com/office/drawing/2014/main" id="{DD0BEFC7-475B-4C9D-BBDC-89CB56966CC5}"/>
              </a:ext>
            </a:extLst>
          </p:cNvPr>
          <p:cNvPicPr>
            <a:picLocks noChangeAspect="1"/>
          </p:cNvPicPr>
          <p:nvPr/>
        </p:nvPicPr>
        <p:blipFill>
          <a:blip r:embed="rId9"/>
          <a:stretch>
            <a:fillRect/>
          </a:stretch>
        </p:blipFill>
        <p:spPr>
          <a:xfrm>
            <a:off x="3955700" y="5072621"/>
            <a:ext cx="1701800" cy="646026"/>
          </a:xfrm>
          <a:prstGeom prst="rect">
            <a:avLst/>
          </a:prstGeom>
        </p:spPr>
      </p:pic>
      <p:pic>
        <p:nvPicPr>
          <p:cNvPr id="12" name="Picture 11">
            <a:extLst>
              <a:ext uri="{FF2B5EF4-FFF2-40B4-BE49-F238E27FC236}">
                <a16:creationId xmlns:a16="http://schemas.microsoft.com/office/drawing/2014/main" id="{74255586-FA19-45E4-869F-1BC1A937AB90}"/>
              </a:ext>
            </a:extLst>
          </p:cNvPr>
          <p:cNvPicPr>
            <a:picLocks noChangeAspect="1"/>
          </p:cNvPicPr>
          <p:nvPr/>
        </p:nvPicPr>
        <p:blipFill>
          <a:blip r:embed="rId10"/>
          <a:stretch>
            <a:fillRect/>
          </a:stretch>
        </p:blipFill>
        <p:spPr>
          <a:xfrm>
            <a:off x="3600031" y="5303804"/>
            <a:ext cx="361950" cy="209009"/>
          </a:xfrm>
          <a:prstGeom prst="rect">
            <a:avLst/>
          </a:prstGeom>
        </p:spPr>
      </p:pic>
      <p:pic>
        <p:nvPicPr>
          <p:cNvPr id="13" name="Picture 12">
            <a:extLst>
              <a:ext uri="{FF2B5EF4-FFF2-40B4-BE49-F238E27FC236}">
                <a16:creationId xmlns:a16="http://schemas.microsoft.com/office/drawing/2014/main" id="{16135548-C7C4-4332-B0DD-6501CB4D8F6D}"/>
              </a:ext>
            </a:extLst>
          </p:cNvPr>
          <p:cNvPicPr>
            <a:picLocks noChangeAspect="1"/>
          </p:cNvPicPr>
          <p:nvPr/>
        </p:nvPicPr>
        <p:blipFill>
          <a:blip r:embed="rId11"/>
          <a:stretch>
            <a:fillRect/>
          </a:stretch>
        </p:blipFill>
        <p:spPr>
          <a:xfrm>
            <a:off x="4795856" y="4352546"/>
            <a:ext cx="2857500" cy="1304720"/>
          </a:xfrm>
          <a:prstGeom prst="rect">
            <a:avLst/>
          </a:prstGeom>
        </p:spPr>
      </p:pic>
      <p:sp>
        <p:nvSpPr>
          <p:cNvPr id="14" name="L-Shape 13">
            <a:extLst>
              <a:ext uri="{FF2B5EF4-FFF2-40B4-BE49-F238E27FC236}">
                <a16:creationId xmlns:a16="http://schemas.microsoft.com/office/drawing/2014/main" id="{F58D8F00-2D4B-4D2F-AE24-5DC0B18EA059}"/>
              </a:ext>
            </a:extLst>
          </p:cNvPr>
          <p:cNvSpPr/>
          <p:nvPr/>
        </p:nvSpPr>
        <p:spPr>
          <a:xfrm rot="5400000">
            <a:off x="2148323" y="3347338"/>
            <a:ext cx="1750065" cy="3440187"/>
          </a:xfrm>
          <a:prstGeom prst="corner">
            <a:avLst>
              <a:gd name="adj1" fmla="val 150767"/>
              <a:gd name="adj2" fmla="val 5000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custDataLst>
      <p:tags r:id="rId1"/>
    </p:custDataLst>
    <p:extLst>
      <p:ext uri="{BB962C8B-B14F-4D97-AF65-F5344CB8AC3E}">
        <p14:creationId xmlns:p14="http://schemas.microsoft.com/office/powerpoint/2010/main" val="4183735920"/>
      </p:ext>
    </p:extLst>
  </p:cSld>
  <p:clrMapOvr>
    <a:masterClrMapping/>
  </p:clrMapOvr>
  <mc:AlternateContent xmlns:mc="http://schemas.openxmlformats.org/markup-compatibility/2006" xmlns:p14="http://schemas.microsoft.com/office/powerpoint/2010/main">
    <mc:Choice Requires="p14">
      <p:transition spd="slow" p14:dur="2000" advTm="43731"/>
    </mc:Choice>
    <mc:Fallback xmlns="">
      <p:transition spd="slow" advTm="437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BF87BFA-4788-4215-957A-BB38714F1E81}"/>
              </a:ext>
            </a:extLst>
          </p:cNvPr>
          <p:cNvPicPr>
            <a:picLocks noChangeAspect="1"/>
          </p:cNvPicPr>
          <p:nvPr/>
        </p:nvPicPr>
        <p:blipFill>
          <a:blip r:embed="rId4"/>
          <a:stretch>
            <a:fillRect/>
          </a:stretch>
        </p:blipFill>
        <p:spPr>
          <a:xfrm>
            <a:off x="6431399" y="3542429"/>
            <a:ext cx="312668" cy="649895"/>
          </a:xfrm>
          <a:prstGeom prst="rect">
            <a:avLst/>
          </a:prstGeom>
        </p:spPr>
      </p:pic>
      <p:sp>
        <p:nvSpPr>
          <p:cNvPr id="2" name="Title 1">
            <a:extLst>
              <a:ext uri="{FF2B5EF4-FFF2-40B4-BE49-F238E27FC236}">
                <a16:creationId xmlns:a16="http://schemas.microsoft.com/office/drawing/2014/main" id="{006AB748-DDD4-4BFA-9CCD-A1DF2C18D5F1}"/>
              </a:ext>
            </a:extLst>
          </p:cNvPr>
          <p:cNvSpPr>
            <a:spLocks noGrp="1"/>
          </p:cNvSpPr>
          <p:nvPr>
            <p:ph type="title"/>
          </p:nvPr>
        </p:nvSpPr>
        <p:spPr/>
        <p:txBody>
          <a:bodyPr>
            <a:normAutofit/>
          </a:bodyPr>
          <a:lstStyle/>
          <a:p>
            <a:r>
              <a:rPr lang="en-US" dirty="0"/>
              <a:t>Row Scout (RS) Operation</a:t>
            </a:r>
            <a:endParaRPr lang="en-CH" dirty="0"/>
          </a:p>
        </p:txBody>
      </p:sp>
      <p:pic>
        <p:nvPicPr>
          <p:cNvPr id="4" name="Picture 3">
            <a:extLst>
              <a:ext uri="{FF2B5EF4-FFF2-40B4-BE49-F238E27FC236}">
                <a16:creationId xmlns:a16="http://schemas.microsoft.com/office/drawing/2014/main" id="{8980E619-8D38-4689-BC7C-AD90B1068403}"/>
              </a:ext>
            </a:extLst>
          </p:cNvPr>
          <p:cNvPicPr>
            <a:picLocks noChangeAspect="1"/>
          </p:cNvPicPr>
          <p:nvPr/>
        </p:nvPicPr>
        <p:blipFill>
          <a:blip r:embed="rId5"/>
          <a:stretch>
            <a:fillRect/>
          </a:stretch>
        </p:blipFill>
        <p:spPr>
          <a:xfrm>
            <a:off x="830699" y="2659379"/>
            <a:ext cx="2071395" cy="1028700"/>
          </a:xfrm>
          <a:prstGeom prst="rect">
            <a:avLst/>
          </a:prstGeom>
        </p:spPr>
      </p:pic>
      <p:pic>
        <p:nvPicPr>
          <p:cNvPr id="5" name="Picture 4">
            <a:extLst>
              <a:ext uri="{FF2B5EF4-FFF2-40B4-BE49-F238E27FC236}">
                <a16:creationId xmlns:a16="http://schemas.microsoft.com/office/drawing/2014/main" id="{2BC95530-23F7-4E0D-B0AD-35EB03E843EE}"/>
              </a:ext>
            </a:extLst>
          </p:cNvPr>
          <p:cNvPicPr>
            <a:picLocks noChangeAspect="1"/>
          </p:cNvPicPr>
          <p:nvPr/>
        </p:nvPicPr>
        <p:blipFill>
          <a:blip r:embed="rId6"/>
          <a:stretch>
            <a:fillRect/>
          </a:stretch>
        </p:blipFill>
        <p:spPr>
          <a:xfrm>
            <a:off x="830699" y="3711945"/>
            <a:ext cx="3523493" cy="912575"/>
          </a:xfrm>
          <a:prstGeom prst="rect">
            <a:avLst/>
          </a:prstGeom>
        </p:spPr>
      </p:pic>
      <p:pic>
        <p:nvPicPr>
          <p:cNvPr id="6" name="Picture 5">
            <a:extLst>
              <a:ext uri="{FF2B5EF4-FFF2-40B4-BE49-F238E27FC236}">
                <a16:creationId xmlns:a16="http://schemas.microsoft.com/office/drawing/2014/main" id="{3BD6374F-7C98-49CC-BC8E-4412A5C08B3B}"/>
              </a:ext>
            </a:extLst>
          </p:cNvPr>
          <p:cNvPicPr>
            <a:picLocks noChangeAspect="1"/>
          </p:cNvPicPr>
          <p:nvPr/>
        </p:nvPicPr>
        <p:blipFill>
          <a:blip r:embed="rId7"/>
          <a:stretch>
            <a:fillRect/>
          </a:stretch>
        </p:blipFill>
        <p:spPr>
          <a:xfrm>
            <a:off x="4372708" y="3382376"/>
            <a:ext cx="1229738" cy="1083195"/>
          </a:xfrm>
          <a:prstGeom prst="rect">
            <a:avLst/>
          </a:prstGeom>
        </p:spPr>
      </p:pic>
      <p:pic>
        <p:nvPicPr>
          <p:cNvPr id="7" name="Picture 6">
            <a:extLst>
              <a:ext uri="{FF2B5EF4-FFF2-40B4-BE49-F238E27FC236}">
                <a16:creationId xmlns:a16="http://schemas.microsoft.com/office/drawing/2014/main" id="{474E61C8-35E6-41F5-A014-84C9A04A5781}"/>
              </a:ext>
            </a:extLst>
          </p:cNvPr>
          <p:cNvPicPr>
            <a:picLocks noChangeAspect="1"/>
          </p:cNvPicPr>
          <p:nvPr/>
        </p:nvPicPr>
        <p:blipFill>
          <a:blip r:embed="rId8"/>
          <a:stretch>
            <a:fillRect/>
          </a:stretch>
        </p:blipFill>
        <p:spPr>
          <a:xfrm>
            <a:off x="2821537" y="2960201"/>
            <a:ext cx="2462225" cy="742950"/>
          </a:xfrm>
          <a:prstGeom prst="rect">
            <a:avLst/>
          </a:prstGeom>
        </p:spPr>
      </p:pic>
      <p:pic>
        <p:nvPicPr>
          <p:cNvPr id="10" name="Picture 9">
            <a:extLst>
              <a:ext uri="{FF2B5EF4-FFF2-40B4-BE49-F238E27FC236}">
                <a16:creationId xmlns:a16="http://schemas.microsoft.com/office/drawing/2014/main" id="{C32AB851-83FA-49EE-BB34-007EC2EB8584}"/>
              </a:ext>
            </a:extLst>
          </p:cNvPr>
          <p:cNvPicPr>
            <a:picLocks noChangeAspect="1"/>
          </p:cNvPicPr>
          <p:nvPr/>
        </p:nvPicPr>
        <p:blipFill>
          <a:blip r:embed="rId9"/>
          <a:stretch>
            <a:fillRect/>
          </a:stretch>
        </p:blipFill>
        <p:spPr>
          <a:xfrm>
            <a:off x="6014473" y="2520397"/>
            <a:ext cx="1140277" cy="1004396"/>
          </a:xfrm>
          <a:prstGeom prst="rect">
            <a:avLst/>
          </a:prstGeom>
        </p:spPr>
      </p:pic>
      <p:pic>
        <p:nvPicPr>
          <p:cNvPr id="11" name="Picture 10">
            <a:extLst>
              <a:ext uri="{FF2B5EF4-FFF2-40B4-BE49-F238E27FC236}">
                <a16:creationId xmlns:a16="http://schemas.microsoft.com/office/drawing/2014/main" id="{3F1710DD-8F72-4A23-9464-3CB6F8BFF999}"/>
              </a:ext>
            </a:extLst>
          </p:cNvPr>
          <p:cNvPicPr>
            <a:picLocks noChangeAspect="1"/>
          </p:cNvPicPr>
          <p:nvPr/>
        </p:nvPicPr>
        <p:blipFill>
          <a:blip r:embed="rId10"/>
          <a:stretch>
            <a:fillRect/>
          </a:stretch>
        </p:blipFill>
        <p:spPr>
          <a:xfrm>
            <a:off x="2821537" y="2640944"/>
            <a:ext cx="3295710" cy="490707"/>
          </a:xfrm>
          <a:prstGeom prst="rect">
            <a:avLst/>
          </a:prstGeom>
        </p:spPr>
      </p:pic>
      <p:pic>
        <p:nvPicPr>
          <p:cNvPr id="12" name="Picture 11">
            <a:extLst>
              <a:ext uri="{FF2B5EF4-FFF2-40B4-BE49-F238E27FC236}">
                <a16:creationId xmlns:a16="http://schemas.microsoft.com/office/drawing/2014/main" id="{6E6C4944-EA61-4DE3-ACF7-1CEC82348AF2}"/>
              </a:ext>
            </a:extLst>
          </p:cNvPr>
          <p:cNvPicPr>
            <a:picLocks noChangeAspect="1"/>
          </p:cNvPicPr>
          <p:nvPr/>
        </p:nvPicPr>
        <p:blipFill>
          <a:blip r:embed="rId11"/>
          <a:stretch>
            <a:fillRect/>
          </a:stretch>
        </p:blipFill>
        <p:spPr>
          <a:xfrm>
            <a:off x="6933754" y="2629612"/>
            <a:ext cx="1638746" cy="1460628"/>
          </a:xfrm>
          <a:prstGeom prst="rect">
            <a:avLst/>
          </a:prstGeom>
        </p:spPr>
      </p:pic>
      <p:pic>
        <p:nvPicPr>
          <p:cNvPr id="13" name="Picture 12">
            <a:extLst>
              <a:ext uri="{FF2B5EF4-FFF2-40B4-BE49-F238E27FC236}">
                <a16:creationId xmlns:a16="http://schemas.microsoft.com/office/drawing/2014/main" id="{6B89E74B-3D88-424C-9287-E9AC46C72F53}"/>
              </a:ext>
            </a:extLst>
          </p:cNvPr>
          <p:cNvPicPr>
            <a:picLocks noChangeAspect="1"/>
          </p:cNvPicPr>
          <p:nvPr/>
        </p:nvPicPr>
        <p:blipFill>
          <a:blip r:embed="rId12"/>
          <a:stretch>
            <a:fillRect/>
          </a:stretch>
        </p:blipFill>
        <p:spPr>
          <a:xfrm>
            <a:off x="5378065" y="3599026"/>
            <a:ext cx="614869" cy="649895"/>
          </a:xfrm>
          <a:prstGeom prst="rect">
            <a:avLst/>
          </a:prstGeom>
        </p:spPr>
      </p:pic>
      <p:pic>
        <p:nvPicPr>
          <p:cNvPr id="14" name="Picture 13">
            <a:extLst>
              <a:ext uri="{FF2B5EF4-FFF2-40B4-BE49-F238E27FC236}">
                <a16:creationId xmlns:a16="http://schemas.microsoft.com/office/drawing/2014/main" id="{882BB2E1-53AD-403A-94AC-92A4B0925EC2}"/>
              </a:ext>
            </a:extLst>
          </p:cNvPr>
          <p:cNvPicPr>
            <a:picLocks noChangeAspect="1"/>
          </p:cNvPicPr>
          <p:nvPr/>
        </p:nvPicPr>
        <p:blipFill>
          <a:blip r:embed="rId13"/>
          <a:stretch>
            <a:fillRect/>
          </a:stretch>
        </p:blipFill>
        <p:spPr>
          <a:xfrm>
            <a:off x="5922421" y="4120989"/>
            <a:ext cx="1537678" cy="527211"/>
          </a:xfrm>
          <a:prstGeom prst="rect">
            <a:avLst/>
          </a:prstGeom>
        </p:spPr>
      </p:pic>
      <p:pic>
        <p:nvPicPr>
          <p:cNvPr id="15" name="Picture 14">
            <a:extLst>
              <a:ext uri="{FF2B5EF4-FFF2-40B4-BE49-F238E27FC236}">
                <a16:creationId xmlns:a16="http://schemas.microsoft.com/office/drawing/2014/main" id="{F7C43343-169C-4207-AF2A-55E6B9629A61}"/>
              </a:ext>
            </a:extLst>
          </p:cNvPr>
          <p:cNvPicPr>
            <a:picLocks noChangeAspect="1"/>
          </p:cNvPicPr>
          <p:nvPr/>
        </p:nvPicPr>
        <p:blipFill>
          <a:blip r:embed="rId14"/>
          <a:stretch>
            <a:fillRect/>
          </a:stretch>
        </p:blipFill>
        <p:spPr>
          <a:xfrm>
            <a:off x="6615967" y="3863432"/>
            <a:ext cx="980552" cy="328892"/>
          </a:xfrm>
          <a:prstGeom prst="rect">
            <a:avLst/>
          </a:prstGeom>
        </p:spPr>
      </p:pic>
      <p:cxnSp>
        <p:nvCxnSpPr>
          <p:cNvPr id="8" name="Straight Connector 7">
            <a:extLst>
              <a:ext uri="{FF2B5EF4-FFF2-40B4-BE49-F238E27FC236}">
                <a16:creationId xmlns:a16="http://schemas.microsoft.com/office/drawing/2014/main" id="{98BB5C6F-E88C-4866-8535-C6556F23B398}"/>
              </a:ext>
            </a:extLst>
          </p:cNvPr>
          <p:cNvCxnSpPr/>
          <p:nvPr/>
        </p:nvCxnSpPr>
        <p:spPr>
          <a:xfrm>
            <a:off x="1875903" y="4248921"/>
            <a:ext cx="130189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68392DDF-4502-43E2-8519-F90E3959CEB8}"/>
              </a:ext>
            </a:extLst>
          </p:cNvPr>
          <p:cNvGrpSpPr/>
          <p:nvPr/>
        </p:nvGrpSpPr>
        <p:grpSpPr>
          <a:xfrm>
            <a:off x="308661" y="4643735"/>
            <a:ext cx="2742494" cy="461665"/>
            <a:chOff x="229306" y="4453467"/>
            <a:chExt cx="2742494" cy="461665"/>
          </a:xfrm>
        </p:grpSpPr>
        <p:sp>
          <p:nvSpPr>
            <p:cNvPr id="21" name="TextBox 20">
              <a:extLst>
                <a:ext uri="{FF2B5EF4-FFF2-40B4-BE49-F238E27FC236}">
                  <a16:creationId xmlns:a16="http://schemas.microsoft.com/office/drawing/2014/main" id="{BE4B5B26-76B7-4D46-BC8C-97E77834549B}"/>
                </a:ext>
              </a:extLst>
            </p:cNvPr>
            <p:cNvSpPr txBox="1"/>
            <p:nvPr/>
          </p:nvSpPr>
          <p:spPr>
            <a:xfrm>
              <a:off x="154987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22" name="TextBox 21">
              <a:extLst>
                <a:ext uri="{FF2B5EF4-FFF2-40B4-BE49-F238E27FC236}">
                  <a16:creationId xmlns:a16="http://schemas.microsoft.com/office/drawing/2014/main" id="{3C6FF1A1-738C-4DFF-9ED9-33742D3B7716}"/>
                </a:ext>
              </a:extLst>
            </p:cNvPr>
            <p:cNvSpPr txBox="1"/>
            <p:nvPr/>
          </p:nvSpPr>
          <p:spPr>
            <a:xfrm>
              <a:off x="207102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23" name="TextBox 22">
              <a:extLst>
                <a:ext uri="{FF2B5EF4-FFF2-40B4-BE49-F238E27FC236}">
                  <a16:creationId xmlns:a16="http://schemas.microsoft.com/office/drawing/2014/main" id="{A84A6B74-E827-4988-A099-7A5758B9F7E2}"/>
                </a:ext>
              </a:extLst>
            </p:cNvPr>
            <p:cNvSpPr txBox="1"/>
            <p:nvPr/>
          </p:nvSpPr>
          <p:spPr>
            <a:xfrm>
              <a:off x="259217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24" name="Rectangle 23">
              <a:extLst>
                <a:ext uri="{FF2B5EF4-FFF2-40B4-BE49-F238E27FC236}">
                  <a16:creationId xmlns:a16="http://schemas.microsoft.com/office/drawing/2014/main" id="{401345D3-E61D-4F26-9215-ECC54BDCEBD3}"/>
                </a:ext>
              </a:extLst>
            </p:cNvPr>
            <p:cNvSpPr/>
            <p:nvPr/>
          </p:nvSpPr>
          <p:spPr>
            <a:xfrm>
              <a:off x="1897643" y="4583066"/>
              <a:ext cx="205236" cy="2344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dirty="0">
                <a:solidFill>
                  <a:schemeClr val="tx1"/>
                </a:solidFill>
              </a:endParaRPr>
            </a:p>
          </p:txBody>
        </p:sp>
        <p:sp>
          <p:nvSpPr>
            <p:cNvPr id="25" name="Rectangle 24">
              <a:extLst>
                <a:ext uri="{FF2B5EF4-FFF2-40B4-BE49-F238E27FC236}">
                  <a16:creationId xmlns:a16="http://schemas.microsoft.com/office/drawing/2014/main" id="{32154124-4829-4756-B656-4D66980E1BB7}"/>
                </a:ext>
              </a:extLst>
            </p:cNvPr>
            <p:cNvSpPr/>
            <p:nvPr/>
          </p:nvSpPr>
          <p:spPr>
            <a:xfrm>
              <a:off x="2418793" y="4583066"/>
              <a:ext cx="205236" cy="2344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dirty="0">
                <a:solidFill>
                  <a:schemeClr val="tx1"/>
                </a:solidFill>
              </a:endParaRPr>
            </a:p>
          </p:txBody>
        </p:sp>
        <p:sp>
          <p:nvSpPr>
            <p:cNvPr id="26" name="TextBox 25">
              <a:extLst>
                <a:ext uri="{FF2B5EF4-FFF2-40B4-BE49-F238E27FC236}">
                  <a16:creationId xmlns:a16="http://schemas.microsoft.com/office/drawing/2014/main" id="{8FF3FFFF-03FC-484D-B3AC-56557BC83A8E}"/>
                </a:ext>
              </a:extLst>
            </p:cNvPr>
            <p:cNvSpPr txBox="1"/>
            <p:nvPr/>
          </p:nvSpPr>
          <p:spPr>
            <a:xfrm>
              <a:off x="229306" y="4460976"/>
              <a:ext cx="1536603" cy="400110"/>
            </a:xfrm>
            <a:prstGeom prst="rect">
              <a:avLst/>
            </a:prstGeom>
            <a:noFill/>
          </p:spPr>
          <p:txBody>
            <a:bodyPr wrap="square" rtlCol="0">
              <a:spAutoFit/>
            </a:bodyPr>
            <a:lstStyle/>
            <a:p>
              <a:r>
                <a:rPr lang="en-US" sz="2000" i="1" dirty="0"/>
                <a:t>Row Group:</a:t>
              </a:r>
              <a:endParaRPr lang="en-CH" sz="2000" i="1" dirty="0"/>
            </a:p>
          </p:txBody>
        </p:sp>
      </p:grpSp>
      <p:grpSp>
        <p:nvGrpSpPr>
          <p:cNvPr id="32" name="Group 31">
            <a:extLst>
              <a:ext uri="{FF2B5EF4-FFF2-40B4-BE49-F238E27FC236}">
                <a16:creationId xmlns:a16="http://schemas.microsoft.com/office/drawing/2014/main" id="{5F4C762F-4ED5-4D07-B07F-F54D2ADCE4D6}"/>
              </a:ext>
            </a:extLst>
          </p:cNvPr>
          <p:cNvGrpSpPr/>
          <p:nvPr/>
        </p:nvGrpSpPr>
        <p:grpSpPr>
          <a:xfrm>
            <a:off x="1629227" y="1037278"/>
            <a:ext cx="4085773" cy="1622101"/>
            <a:chOff x="1629227" y="1037278"/>
            <a:chExt cx="4085773" cy="1622101"/>
          </a:xfrm>
        </p:grpSpPr>
        <p:sp>
          <p:nvSpPr>
            <p:cNvPr id="3" name="TextBox 2">
              <a:extLst>
                <a:ext uri="{FF2B5EF4-FFF2-40B4-BE49-F238E27FC236}">
                  <a16:creationId xmlns:a16="http://schemas.microsoft.com/office/drawing/2014/main" id="{774EBE39-299E-4A4E-85CC-FD91223C098F}"/>
                </a:ext>
              </a:extLst>
            </p:cNvPr>
            <p:cNvSpPr txBox="1"/>
            <p:nvPr/>
          </p:nvSpPr>
          <p:spPr>
            <a:xfrm>
              <a:off x="1629227" y="1037278"/>
              <a:ext cx="4085773" cy="1077218"/>
            </a:xfrm>
            <a:prstGeom prst="rect">
              <a:avLst/>
            </a:prstGeom>
            <a:noFill/>
            <a:ln w="28575">
              <a:solidFill>
                <a:schemeClr val="tx1">
                  <a:lumMod val="65000"/>
                  <a:lumOff val="35000"/>
                </a:schemeClr>
              </a:solidFill>
            </a:ln>
          </p:spPr>
          <p:txBody>
            <a:bodyPr wrap="square" rtlCol="0">
              <a:spAutoFit/>
            </a:bodyPr>
            <a:lstStyle/>
            <a:p>
              <a:r>
                <a:rPr lang="en-US" sz="1600" dirty="0">
                  <a:solidFill>
                    <a:schemeClr val="tx1">
                      <a:lumMod val="65000"/>
                      <a:lumOff val="35000"/>
                    </a:schemeClr>
                  </a:solidFill>
                </a:rPr>
                <a:t>Profiling the </a:t>
              </a:r>
              <a:r>
                <a:rPr lang="en-US" sz="1600" b="1" dirty="0">
                  <a:solidFill>
                    <a:schemeClr val="tx1">
                      <a:lumMod val="65000"/>
                      <a:lumOff val="35000"/>
                    </a:schemeClr>
                  </a:solidFill>
                </a:rPr>
                <a:t>retention time </a:t>
              </a:r>
              <a:r>
                <a:rPr lang="en-US" sz="1600" dirty="0">
                  <a:solidFill>
                    <a:schemeClr val="tx1">
                      <a:lumMod val="65000"/>
                      <a:lumOff val="35000"/>
                    </a:schemeClr>
                  </a:solidFill>
                </a:rPr>
                <a:t>of a DRAM row:</a:t>
              </a:r>
            </a:p>
            <a:p>
              <a:pPr marL="342900" indent="-342900">
                <a:buAutoNum type="arabicParenR"/>
              </a:pPr>
              <a:r>
                <a:rPr lang="en-US" sz="1600" dirty="0">
                  <a:solidFill>
                    <a:schemeClr val="tx1">
                      <a:lumMod val="65000"/>
                      <a:lumOff val="35000"/>
                    </a:schemeClr>
                  </a:solidFill>
                </a:rPr>
                <a:t>write data</a:t>
              </a:r>
            </a:p>
            <a:p>
              <a:pPr marL="342900" indent="-342900">
                <a:buAutoNum type="arabicParenR"/>
              </a:pPr>
              <a:r>
                <a:rPr lang="en-US" sz="1600" dirty="0">
                  <a:solidFill>
                    <a:schemeClr val="tx1">
                      <a:lumMod val="65000"/>
                      <a:lumOff val="35000"/>
                    </a:schemeClr>
                  </a:solidFill>
                </a:rPr>
                <a:t>wait for T</a:t>
              </a:r>
            </a:p>
            <a:p>
              <a:pPr marL="342900" indent="-342900">
                <a:buAutoNum type="arabicParenR"/>
              </a:pPr>
              <a:r>
                <a:rPr lang="en-US" sz="1600" dirty="0">
                  <a:solidFill>
                    <a:schemeClr val="tx1">
                      <a:lumMod val="65000"/>
                      <a:lumOff val="35000"/>
                    </a:schemeClr>
                  </a:solidFill>
                </a:rPr>
                <a:t>check for retention bit flips</a:t>
              </a:r>
              <a:endParaRPr lang="en-CH" sz="1600" dirty="0">
                <a:solidFill>
                  <a:schemeClr val="tx1">
                    <a:lumMod val="65000"/>
                    <a:lumOff val="35000"/>
                  </a:schemeClr>
                </a:solidFill>
              </a:endParaRPr>
            </a:p>
          </p:txBody>
        </p:sp>
        <p:cxnSp>
          <p:nvCxnSpPr>
            <p:cNvPr id="29" name="Straight Arrow Connector 28">
              <a:extLst>
                <a:ext uri="{FF2B5EF4-FFF2-40B4-BE49-F238E27FC236}">
                  <a16:creationId xmlns:a16="http://schemas.microsoft.com/office/drawing/2014/main" id="{239D4E1A-509D-4455-ADBC-BCB0E06BB026}"/>
                </a:ext>
              </a:extLst>
            </p:cNvPr>
            <p:cNvCxnSpPr>
              <a:cxnSpLocks/>
              <a:stCxn id="4" idx="0"/>
            </p:cNvCxnSpPr>
            <p:nvPr/>
          </p:nvCxnSpPr>
          <p:spPr>
            <a:xfrm flipV="1">
              <a:off x="1866397" y="2162148"/>
              <a:ext cx="955140" cy="497231"/>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767461278"/>
      </p:ext>
    </p:extLst>
  </p:cSld>
  <p:clrMapOvr>
    <a:masterClrMapping/>
  </p:clrMapOvr>
  <mc:AlternateContent xmlns:mc="http://schemas.openxmlformats.org/markup-compatibility/2006" xmlns:p14="http://schemas.microsoft.com/office/powerpoint/2010/main">
    <mc:Choice Requires="p14">
      <p:transition spd="slow" p14:dur="2000" advTm="109104"/>
    </mc:Choice>
    <mc:Fallback xmlns="">
      <p:transition spd="slow" advTm="1091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xit" presetSubtype="0" fill="hold" nodeType="withEffect">
                                  <p:stCondLst>
                                    <p:cond delay="0"/>
                                  </p:stCondLst>
                                  <p:childTnLst>
                                    <p:animEffect transition="out" filter="fade">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8"/>
                                        </p:tgtEl>
                                      </p:cBhvr>
                                    </p:animEffect>
                                    <p:set>
                                      <p:cBhvr>
                                        <p:cTn id="33" dur="1" fill="hold">
                                          <p:stCondLst>
                                            <p:cond delay="499"/>
                                          </p:stCondLst>
                                        </p:cTn>
                                        <p:tgtEl>
                                          <p:spTgt spid="8"/>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20"/>
                                        </p:tgtEl>
                                      </p:cBhvr>
                                    </p:animEffect>
                                    <p:set>
                                      <p:cBhvr>
                                        <p:cTn id="36" dur="1" fill="hold">
                                          <p:stCondLst>
                                            <p:cond delay="499"/>
                                          </p:stCondLst>
                                        </p:cTn>
                                        <p:tgtEl>
                                          <p:spTgt spid="20"/>
                                        </p:tgtEl>
                                        <p:attrNameLst>
                                          <p:attrName>style.visibility</p:attrName>
                                        </p:attrNameLst>
                                      </p:cBhvr>
                                      <p:to>
                                        <p:strVal val="hidden"/>
                                      </p:to>
                                    </p:se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10"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05ED1-B9FC-4DF0-B335-642A1A846509}"/>
              </a:ext>
            </a:extLst>
          </p:cNvPr>
          <p:cNvSpPr>
            <a:spLocks noGrp="1"/>
          </p:cNvSpPr>
          <p:nvPr>
            <p:ph type="title"/>
          </p:nvPr>
        </p:nvSpPr>
        <p:spPr/>
        <p:txBody>
          <a:bodyPr>
            <a:normAutofit/>
          </a:bodyPr>
          <a:lstStyle/>
          <a:p>
            <a:r>
              <a:rPr lang="en-US" dirty="0"/>
              <a:t>TRR Analyzer (TRR-A)</a:t>
            </a:r>
            <a:endParaRPr lang="en-CH" dirty="0"/>
          </a:p>
        </p:txBody>
      </p:sp>
      <p:sp>
        <p:nvSpPr>
          <p:cNvPr id="3" name="Content Placeholder 2">
            <a:extLst>
              <a:ext uri="{FF2B5EF4-FFF2-40B4-BE49-F238E27FC236}">
                <a16:creationId xmlns:a16="http://schemas.microsoft.com/office/drawing/2014/main" id="{835F1ECA-6543-4F0D-B132-4CE204FB47BE}"/>
              </a:ext>
            </a:extLst>
          </p:cNvPr>
          <p:cNvSpPr>
            <a:spLocks noGrp="1"/>
          </p:cNvSpPr>
          <p:nvPr>
            <p:ph idx="1"/>
          </p:nvPr>
        </p:nvSpPr>
        <p:spPr>
          <a:xfrm>
            <a:off x="228600" y="1143000"/>
            <a:ext cx="8686800" cy="2982082"/>
          </a:xfrm>
        </p:spPr>
        <p:txBody>
          <a:bodyPr>
            <a:normAutofit fontScale="92500" lnSpcReduction="10000"/>
          </a:bodyPr>
          <a:lstStyle/>
          <a:p>
            <a:pPr marL="0" indent="0">
              <a:buNone/>
            </a:pPr>
            <a:r>
              <a:rPr lang="en-US" b="1" dirty="0">
                <a:solidFill>
                  <a:srgbClr val="009900"/>
                </a:solidFill>
              </a:rPr>
              <a:t>Goal:</a:t>
            </a:r>
            <a:r>
              <a:rPr lang="en-US" dirty="0"/>
              <a:t> Use RS-provided rows to determine when TRR refreshes a victim row</a:t>
            </a:r>
          </a:p>
          <a:p>
            <a:pPr marL="0" indent="0">
              <a:buNone/>
            </a:pPr>
            <a:endParaRPr lang="en-US" dirty="0"/>
          </a:p>
          <a:p>
            <a:pPr marL="0" indent="0">
              <a:buNone/>
            </a:pPr>
            <a:r>
              <a:rPr lang="en-US" b="1" dirty="0"/>
              <a:t>High-level Operation:</a:t>
            </a:r>
            <a:r>
              <a:rPr lang="en-US" dirty="0"/>
              <a:t> </a:t>
            </a:r>
          </a:p>
          <a:p>
            <a:pPr marL="728663" lvl="1" indent="-385763">
              <a:buFont typeface="+mj-lt"/>
              <a:buAutoNum type="arabicParenR"/>
            </a:pPr>
            <a:r>
              <a:rPr lang="en-US" dirty="0"/>
              <a:t>Run a certain </a:t>
            </a:r>
            <a:r>
              <a:rPr lang="en-US" dirty="0">
                <a:solidFill>
                  <a:srgbClr val="0070C0"/>
                </a:solidFill>
              </a:rPr>
              <a:t>DRAM access pattern</a:t>
            </a:r>
            <a:r>
              <a:rPr lang="en-US" dirty="0"/>
              <a:t> (i.e., RowHammer attack) </a:t>
            </a:r>
          </a:p>
          <a:p>
            <a:pPr marL="728663" lvl="1" indent="-385763">
              <a:buClr>
                <a:schemeClr val="tx1"/>
              </a:buClr>
              <a:buFont typeface="+mj-lt"/>
              <a:buAutoNum type="arabicParenR"/>
            </a:pPr>
            <a:r>
              <a:rPr lang="en-US" dirty="0">
                <a:solidFill>
                  <a:srgbClr val="0070C0"/>
                </a:solidFill>
              </a:rPr>
              <a:t>Monitor</a:t>
            </a:r>
            <a:r>
              <a:rPr lang="en-US" dirty="0"/>
              <a:t> retention failures in RS-provided rows to determine </a:t>
            </a:r>
            <a:r>
              <a:rPr lang="en-US" dirty="0">
                <a:solidFill>
                  <a:srgbClr val="0070C0"/>
                </a:solidFill>
              </a:rPr>
              <a:t>when TRR refreshes any of these rows</a:t>
            </a:r>
          </a:p>
          <a:p>
            <a:pPr marL="728663" lvl="1" indent="-385763">
              <a:buFont typeface="+mj-lt"/>
              <a:buAutoNum type="arabicParenR"/>
            </a:pPr>
            <a:r>
              <a:rPr lang="en-US" dirty="0"/>
              <a:t>Develop an understanding of the </a:t>
            </a:r>
            <a:r>
              <a:rPr lang="en-US" dirty="0">
                <a:solidFill>
                  <a:srgbClr val="0070C0"/>
                </a:solidFill>
              </a:rPr>
              <a:t>underlying TRR operation</a:t>
            </a:r>
          </a:p>
        </p:txBody>
      </p:sp>
      <p:pic>
        <p:nvPicPr>
          <p:cNvPr id="4" name="Picture 3">
            <a:extLst>
              <a:ext uri="{FF2B5EF4-FFF2-40B4-BE49-F238E27FC236}">
                <a16:creationId xmlns:a16="http://schemas.microsoft.com/office/drawing/2014/main" id="{5FCEC909-1A32-4A4B-8A4B-BF3646B7F981}"/>
              </a:ext>
            </a:extLst>
          </p:cNvPr>
          <p:cNvPicPr>
            <a:picLocks noChangeAspect="1"/>
          </p:cNvPicPr>
          <p:nvPr/>
        </p:nvPicPr>
        <p:blipFill>
          <a:blip r:embed="rId4"/>
          <a:stretch>
            <a:fillRect/>
          </a:stretch>
        </p:blipFill>
        <p:spPr>
          <a:xfrm>
            <a:off x="4171950" y="5924617"/>
            <a:ext cx="1752600" cy="500354"/>
          </a:xfrm>
          <a:prstGeom prst="rect">
            <a:avLst/>
          </a:prstGeom>
        </p:spPr>
      </p:pic>
      <p:pic>
        <p:nvPicPr>
          <p:cNvPr id="5" name="Picture 4">
            <a:extLst>
              <a:ext uri="{FF2B5EF4-FFF2-40B4-BE49-F238E27FC236}">
                <a16:creationId xmlns:a16="http://schemas.microsoft.com/office/drawing/2014/main" id="{86702F2F-B24C-40FF-8C2E-0DF0CBFEAE1F}"/>
              </a:ext>
            </a:extLst>
          </p:cNvPr>
          <p:cNvPicPr>
            <a:picLocks noChangeAspect="1"/>
          </p:cNvPicPr>
          <p:nvPr/>
        </p:nvPicPr>
        <p:blipFill>
          <a:blip r:embed="rId5"/>
          <a:stretch>
            <a:fillRect/>
          </a:stretch>
        </p:blipFill>
        <p:spPr>
          <a:xfrm>
            <a:off x="5543515" y="5590149"/>
            <a:ext cx="2228850" cy="791699"/>
          </a:xfrm>
          <a:prstGeom prst="rect">
            <a:avLst/>
          </a:prstGeom>
        </p:spPr>
      </p:pic>
      <p:pic>
        <p:nvPicPr>
          <p:cNvPr id="6" name="Picture 5">
            <a:extLst>
              <a:ext uri="{FF2B5EF4-FFF2-40B4-BE49-F238E27FC236}">
                <a16:creationId xmlns:a16="http://schemas.microsoft.com/office/drawing/2014/main" id="{18CA6845-89C2-4306-85DD-03BB65AE4EBA}"/>
              </a:ext>
            </a:extLst>
          </p:cNvPr>
          <p:cNvPicPr>
            <a:picLocks noChangeAspect="1"/>
          </p:cNvPicPr>
          <p:nvPr/>
        </p:nvPicPr>
        <p:blipFill>
          <a:blip r:embed="rId6"/>
          <a:stretch>
            <a:fillRect/>
          </a:stretch>
        </p:blipFill>
        <p:spPr>
          <a:xfrm>
            <a:off x="3054351" y="4362450"/>
            <a:ext cx="1574800" cy="563690"/>
          </a:xfrm>
          <a:prstGeom prst="rect">
            <a:avLst/>
          </a:prstGeom>
        </p:spPr>
      </p:pic>
      <p:pic>
        <p:nvPicPr>
          <p:cNvPr id="7" name="Picture 6">
            <a:extLst>
              <a:ext uri="{FF2B5EF4-FFF2-40B4-BE49-F238E27FC236}">
                <a16:creationId xmlns:a16="http://schemas.microsoft.com/office/drawing/2014/main" id="{266A9697-A346-45ED-AE7D-8EA091AD8E5D}"/>
              </a:ext>
            </a:extLst>
          </p:cNvPr>
          <p:cNvPicPr>
            <a:picLocks noChangeAspect="1"/>
          </p:cNvPicPr>
          <p:nvPr/>
        </p:nvPicPr>
        <p:blipFill>
          <a:blip r:embed="rId7"/>
          <a:stretch>
            <a:fillRect/>
          </a:stretch>
        </p:blipFill>
        <p:spPr>
          <a:xfrm>
            <a:off x="1371600" y="4379253"/>
            <a:ext cx="1689100" cy="1583398"/>
          </a:xfrm>
          <a:prstGeom prst="rect">
            <a:avLst/>
          </a:prstGeom>
        </p:spPr>
      </p:pic>
      <p:pic>
        <p:nvPicPr>
          <p:cNvPr id="8" name="Picture 7">
            <a:extLst>
              <a:ext uri="{FF2B5EF4-FFF2-40B4-BE49-F238E27FC236}">
                <a16:creationId xmlns:a16="http://schemas.microsoft.com/office/drawing/2014/main" id="{5FB61AC2-BABB-4E85-8478-A48CCFD6C0B7}"/>
              </a:ext>
            </a:extLst>
          </p:cNvPr>
          <p:cNvPicPr>
            <a:picLocks noChangeAspect="1"/>
          </p:cNvPicPr>
          <p:nvPr/>
        </p:nvPicPr>
        <p:blipFill>
          <a:blip r:embed="rId8"/>
          <a:stretch>
            <a:fillRect/>
          </a:stretch>
        </p:blipFill>
        <p:spPr>
          <a:xfrm>
            <a:off x="2914651" y="4898754"/>
            <a:ext cx="749300" cy="1121046"/>
          </a:xfrm>
          <a:prstGeom prst="rect">
            <a:avLst/>
          </a:prstGeom>
        </p:spPr>
      </p:pic>
      <p:pic>
        <p:nvPicPr>
          <p:cNvPr id="9" name="Picture 8">
            <a:extLst>
              <a:ext uri="{FF2B5EF4-FFF2-40B4-BE49-F238E27FC236}">
                <a16:creationId xmlns:a16="http://schemas.microsoft.com/office/drawing/2014/main" id="{BF426697-858F-41BF-8A46-BC17E85416C9}"/>
              </a:ext>
            </a:extLst>
          </p:cNvPr>
          <p:cNvPicPr>
            <a:picLocks noChangeAspect="1"/>
          </p:cNvPicPr>
          <p:nvPr/>
        </p:nvPicPr>
        <p:blipFill>
          <a:blip r:embed="rId9"/>
          <a:stretch>
            <a:fillRect/>
          </a:stretch>
        </p:blipFill>
        <p:spPr>
          <a:xfrm>
            <a:off x="3955700" y="5149957"/>
            <a:ext cx="1701800" cy="646026"/>
          </a:xfrm>
          <a:prstGeom prst="rect">
            <a:avLst/>
          </a:prstGeom>
        </p:spPr>
      </p:pic>
      <p:pic>
        <p:nvPicPr>
          <p:cNvPr id="10" name="Picture 9">
            <a:extLst>
              <a:ext uri="{FF2B5EF4-FFF2-40B4-BE49-F238E27FC236}">
                <a16:creationId xmlns:a16="http://schemas.microsoft.com/office/drawing/2014/main" id="{76C0AAED-47FA-4B03-B417-89F2D05E12B7}"/>
              </a:ext>
            </a:extLst>
          </p:cNvPr>
          <p:cNvPicPr>
            <a:picLocks noChangeAspect="1"/>
          </p:cNvPicPr>
          <p:nvPr/>
        </p:nvPicPr>
        <p:blipFill>
          <a:blip r:embed="rId10"/>
          <a:stretch>
            <a:fillRect/>
          </a:stretch>
        </p:blipFill>
        <p:spPr>
          <a:xfrm>
            <a:off x="3600031" y="5381140"/>
            <a:ext cx="361950" cy="209009"/>
          </a:xfrm>
          <a:prstGeom prst="rect">
            <a:avLst/>
          </a:prstGeom>
        </p:spPr>
      </p:pic>
      <p:pic>
        <p:nvPicPr>
          <p:cNvPr id="11" name="Picture 10">
            <a:extLst>
              <a:ext uri="{FF2B5EF4-FFF2-40B4-BE49-F238E27FC236}">
                <a16:creationId xmlns:a16="http://schemas.microsoft.com/office/drawing/2014/main" id="{481CDCFC-97F2-4978-B813-853DC346E59E}"/>
              </a:ext>
            </a:extLst>
          </p:cNvPr>
          <p:cNvPicPr>
            <a:picLocks noChangeAspect="1"/>
          </p:cNvPicPr>
          <p:nvPr/>
        </p:nvPicPr>
        <p:blipFill>
          <a:blip r:embed="rId11"/>
          <a:stretch>
            <a:fillRect/>
          </a:stretch>
        </p:blipFill>
        <p:spPr>
          <a:xfrm>
            <a:off x="4795856" y="4429882"/>
            <a:ext cx="2857500" cy="1304720"/>
          </a:xfrm>
          <a:prstGeom prst="rect">
            <a:avLst/>
          </a:prstGeom>
        </p:spPr>
      </p:pic>
      <p:sp>
        <p:nvSpPr>
          <p:cNvPr id="12" name="L-Shape 11">
            <a:extLst>
              <a:ext uri="{FF2B5EF4-FFF2-40B4-BE49-F238E27FC236}">
                <a16:creationId xmlns:a16="http://schemas.microsoft.com/office/drawing/2014/main" id="{9BEDA142-D635-4F66-A485-1348363359D7}"/>
              </a:ext>
            </a:extLst>
          </p:cNvPr>
          <p:cNvSpPr/>
          <p:nvPr/>
        </p:nvSpPr>
        <p:spPr>
          <a:xfrm rot="16200000">
            <a:off x="4320656" y="2965711"/>
            <a:ext cx="2105284" cy="4917293"/>
          </a:xfrm>
          <a:prstGeom prst="corner">
            <a:avLst>
              <a:gd name="adj1" fmla="val 148619"/>
              <a:gd name="adj2" fmla="val 68615"/>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custDataLst>
      <p:tags r:id="rId1"/>
    </p:custDataLst>
    <p:extLst>
      <p:ext uri="{BB962C8B-B14F-4D97-AF65-F5344CB8AC3E}">
        <p14:creationId xmlns:p14="http://schemas.microsoft.com/office/powerpoint/2010/main" val="433965117"/>
      </p:ext>
    </p:extLst>
  </p:cSld>
  <p:clrMapOvr>
    <a:masterClrMapping/>
  </p:clrMapOvr>
  <mc:AlternateContent xmlns:mc="http://schemas.openxmlformats.org/markup-compatibility/2006" xmlns:p14="http://schemas.microsoft.com/office/powerpoint/2010/main">
    <mc:Choice Requires="p14">
      <p:transition spd="slow" p14:dur="2000" advTm="32525"/>
    </mc:Choice>
    <mc:Fallback xmlns="">
      <p:transition spd="slow" advTm="325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78B242B0-9286-4D3A-969E-AC839090B80B}"/>
              </a:ext>
            </a:extLst>
          </p:cNvPr>
          <p:cNvPicPr>
            <a:picLocks noChangeAspect="1"/>
          </p:cNvPicPr>
          <p:nvPr/>
        </p:nvPicPr>
        <p:blipFill>
          <a:blip r:embed="rId4"/>
          <a:stretch>
            <a:fillRect/>
          </a:stretch>
        </p:blipFill>
        <p:spPr>
          <a:xfrm>
            <a:off x="7124874" y="2190504"/>
            <a:ext cx="1745612" cy="1035844"/>
          </a:xfrm>
          <a:prstGeom prst="rect">
            <a:avLst/>
          </a:prstGeom>
        </p:spPr>
      </p:pic>
      <p:pic>
        <p:nvPicPr>
          <p:cNvPr id="16" name="Picture 15">
            <a:extLst>
              <a:ext uri="{FF2B5EF4-FFF2-40B4-BE49-F238E27FC236}">
                <a16:creationId xmlns:a16="http://schemas.microsoft.com/office/drawing/2014/main" id="{06036B24-AA0B-4A37-843A-F21C4C1EA169}"/>
              </a:ext>
            </a:extLst>
          </p:cNvPr>
          <p:cNvPicPr>
            <a:picLocks noChangeAspect="1"/>
          </p:cNvPicPr>
          <p:nvPr/>
        </p:nvPicPr>
        <p:blipFill>
          <a:blip r:embed="rId5"/>
          <a:stretch>
            <a:fillRect/>
          </a:stretch>
        </p:blipFill>
        <p:spPr>
          <a:xfrm>
            <a:off x="4557712" y="2171158"/>
            <a:ext cx="950204" cy="1060575"/>
          </a:xfrm>
          <a:prstGeom prst="rect">
            <a:avLst/>
          </a:prstGeom>
        </p:spPr>
      </p:pic>
      <p:pic>
        <p:nvPicPr>
          <p:cNvPr id="15" name="Picture 14">
            <a:extLst>
              <a:ext uri="{FF2B5EF4-FFF2-40B4-BE49-F238E27FC236}">
                <a16:creationId xmlns:a16="http://schemas.microsoft.com/office/drawing/2014/main" id="{B54D6117-7D88-4CBA-8743-ADFF06BA1380}"/>
              </a:ext>
            </a:extLst>
          </p:cNvPr>
          <p:cNvPicPr>
            <a:picLocks noChangeAspect="1"/>
          </p:cNvPicPr>
          <p:nvPr/>
        </p:nvPicPr>
        <p:blipFill>
          <a:blip r:embed="rId6"/>
          <a:stretch>
            <a:fillRect/>
          </a:stretch>
        </p:blipFill>
        <p:spPr>
          <a:xfrm>
            <a:off x="3481836" y="2171751"/>
            <a:ext cx="1147314" cy="1054596"/>
          </a:xfrm>
          <a:prstGeom prst="rect">
            <a:avLst/>
          </a:prstGeom>
        </p:spPr>
      </p:pic>
      <p:pic>
        <p:nvPicPr>
          <p:cNvPr id="13" name="Picture 12">
            <a:extLst>
              <a:ext uri="{FF2B5EF4-FFF2-40B4-BE49-F238E27FC236}">
                <a16:creationId xmlns:a16="http://schemas.microsoft.com/office/drawing/2014/main" id="{EA89AD2C-0808-40DF-8E45-FCB17807D268}"/>
              </a:ext>
            </a:extLst>
          </p:cNvPr>
          <p:cNvPicPr>
            <a:picLocks noChangeAspect="1"/>
          </p:cNvPicPr>
          <p:nvPr/>
        </p:nvPicPr>
        <p:blipFill>
          <a:blip r:embed="rId7"/>
          <a:stretch>
            <a:fillRect/>
          </a:stretch>
        </p:blipFill>
        <p:spPr>
          <a:xfrm>
            <a:off x="1057275" y="2092316"/>
            <a:ext cx="1545795" cy="1141175"/>
          </a:xfrm>
          <a:prstGeom prst="rect">
            <a:avLst/>
          </a:prstGeom>
        </p:spPr>
      </p:pic>
      <p:pic>
        <p:nvPicPr>
          <p:cNvPr id="8" name="Picture 7">
            <a:extLst>
              <a:ext uri="{FF2B5EF4-FFF2-40B4-BE49-F238E27FC236}">
                <a16:creationId xmlns:a16="http://schemas.microsoft.com/office/drawing/2014/main" id="{D74DE2D7-F294-4B9E-B2AC-D46D7CEB5EE3}"/>
              </a:ext>
            </a:extLst>
          </p:cNvPr>
          <p:cNvPicPr>
            <a:picLocks noChangeAspect="1"/>
          </p:cNvPicPr>
          <p:nvPr/>
        </p:nvPicPr>
        <p:blipFill>
          <a:blip r:embed="rId8"/>
          <a:stretch>
            <a:fillRect/>
          </a:stretch>
        </p:blipFill>
        <p:spPr>
          <a:xfrm>
            <a:off x="42863" y="2204792"/>
            <a:ext cx="1329284" cy="1021556"/>
          </a:xfrm>
          <a:prstGeom prst="rect">
            <a:avLst/>
          </a:prstGeom>
        </p:spPr>
      </p:pic>
      <p:sp>
        <p:nvSpPr>
          <p:cNvPr id="2" name="Title 1">
            <a:extLst>
              <a:ext uri="{FF2B5EF4-FFF2-40B4-BE49-F238E27FC236}">
                <a16:creationId xmlns:a16="http://schemas.microsoft.com/office/drawing/2014/main" id="{939A6F40-EF87-4C11-A062-1D6DB8C328AD}"/>
              </a:ext>
            </a:extLst>
          </p:cNvPr>
          <p:cNvSpPr>
            <a:spLocks noGrp="1"/>
          </p:cNvSpPr>
          <p:nvPr>
            <p:ph type="title"/>
          </p:nvPr>
        </p:nvSpPr>
        <p:spPr/>
        <p:txBody>
          <a:bodyPr>
            <a:normAutofit/>
          </a:bodyPr>
          <a:lstStyle/>
          <a:p>
            <a:r>
              <a:rPr lang="en-US" dirty="0"/>
              <a:t>TRR Analyzer (TRR-A) Operation</a:t>
            </a:r>
            <a:endParaRPr lang="en-CH" dirty="0"/>
          </a:p>
        </p:txBody>
      </p:sp>
      <p:pic>
        <p:nvPicPr>
          <p:cNvPr id="6" name="Picture 5">
            <a:extLst>
              <a:ext uri="{FF2B5EF4-FFF2-40B4-BE49-F238E27FC236}">
                <a16:creationId xmlns:a16="http://schemas.microsoft.com/office/drawing/2014/main" id="{67EB9EF4-82D7-49D9-A749-54B871C9122E}"/>
              </a:ext>
            </a:extLst>
          </p:cNvPr>
          <p:cNvPicPr>
            <a:picLocks noChangeAspect="1"/>
          </p:cNvPicPr>
          <p:nvPr/>
        </p:nvPicPr>
        <p:blipFill>
          <a:blip r:embed="rId9"/>
          <a:stretch>
            <a:fillRect/>
          </a:stretch>
        </p:blipFill>
        <p:spPr>
          <a:xfrm>
            <a:off x="157436" y="921476"/>
            <a:ext cx="751872" cy="952157"/>
          </a:xfrm>
          <a:prstGeom prst="rect">
            <a:avLst/>
          </a:prstGeom>
        </p:spPr>
      </p:pic>
      <p:grpSp>
        <p:nvGrpSpPr>
          <p:cNvPr id="10" name="Group 9">
            <a:extLst>
              <a:ext uri="{FF2B5EF4-FFF2-40B4-BE49-F238E27FC236}">
                <a16:creationId xmlns:a16="http://schemas.microsoft.com/office/drawing/2014/main" id="{FD4F7FFD-268B-4093-A58F-6BF8D543455D}"/>
              </a:ext>
            </a:extLst>
          </p:cNvPr>
          <p:cNvGrpSpPr/>
          <p:nvPr/>
        </p:nvGrpSpPr>
        <p:grpSpPr>
          <a:xfrm>
            <a:off x="909308" y="3018325"/>
            <a:ext cx="7763204" cy="821236"/>
            <a:chOff x="576638" y="4532760"/>
            <a:chExt cx="10986712" cy="1115397"/>
          </a:xfrm>
        </p:grpSpPr>
        <p:pic>
          <p:nvPicPr>
            <p:cNvPr id="5" name="Picture 4">
              <a:extLst>
                <a:ext uri="{FF2B5EF4-FFF2-40B4-BE49-F238E27FC236}">
                  <a16:creationId xmlns:a16="http://schemas.microsoft.com/office/drawing/2014/main" id="{7C7F056E-616B-40A8-A7A3-68A865BD1E34}"/>
                </a:ext>
              </a:extLst>
            </p:cNvPr>
            <p:cNvPicPr>
              <a:picLocks noChangeAspect="1"/>
            </p:cNvPicPr>
            <p:nvPr/>
          </p:nvPicPr>
          <p:blipFill>
            <a:blip r:embed="rId10"/>
            <a:stretch>
              <a:fillRect/>
            </a:stretch>
          </p:blipFill>
          <p:spPr>
            <a:xfrm>
              <a:off x="628650" y="4572000"/>
              <a:ext cx="10934700" cy="1076157"/>
            </a:xfrm>
            <a:prstGeom prst="rect">
              <a:avLst/>
            </a:prstGeom>
          </p:spPr>
        </p:pic>
        <p:pic>
          <p:nvPicPr>
            <p:cNvPr id="9" name="Picture 8">
              <a:extLst>
                <a:ext uri="{FF2B5EF4-FFF2-40B4-BE49-F238E27FC236}">
                  <a16:creationId xmlns:a16="http://schemas.microsoft.com/office/drawing/2014/main" id="{5A9552B3-7764-4EC4-AFD8-3DDD929F4A41}"/>
                </a:ext>
              </a:extLst>
            </p:cNvPr>
            <p:cNvPicPr>
              <a:picLocks noChangeAspect="1"/>
            </p:cNvPicPr>
            <p:nvPr/>
          </p:nvPicPr>
          <p:blipFill>
            <a:blip r:embed="rId11"/>
            <a:stretch>
              <a:fillRect/>
            </a:stretch>
          </p:blipFill>
          <p:spPr>
            <a:xfrm>
              <a:off x="576638" y="4532760"/>
              <a:ext cx="130892" cy="391663"/>
            </a:xfrm>
            <a:prstGeom prst="rect">
              <a:avLst/>
            </a:prstGeom>
          </p:spPr>
        </p:pic>
      </p:grpSp>
      <p:pic>
        <p:nvPicPr>
          <p:cNvPr id="11" name="Picture 10">
            <a:extLst>
              <a:ext uri="{FF2B5EF4-FFF2-40B4-BE49-F238E27FC236}">
                <a16:creationId xmlns:a16="http://schemas.microsoft.com/office/drawing/2014/main" id="{3F1FCB9F-6C65-4EEE-873D-826D903F7057}"/>
              </a:ext>
            </a:extLst>
          </p:cNvPr>
          <p:cNvPicPr>
            <a:picLocks noChangeAspect="1"/>
          </p:cNvPicPr>
          <p:nvPr/>
        </p:nvPicPr>
        <p:blipFill>
          <a:blip r:embed="rId12"/>
          <a:stretch>
            <a:fillRect/>
          </a:stretch>
        </p:blipFill>
        <p:spPr>
          <a:xfrm>
            <a:off x="5749713" y="3724180"/>
            <a:ext cx="2400300" cy="1436459"/>
          </a:xfrm>
          <a:prstGeom prst="rect">
            <a:avLst/>
          </a:prstGeom>
        </p:spPr>
      </p:pic>
      <p:cxnSp>
        <p:nvCxnSpPr>
          <p:cNvPr id="29" name="Straight Connector 28">
            <a:extLst>
              <a:ext uri="{FF2B5EF4-FFF2-40B4-BE49-F238E27FC236}">
                <a16:creationId xmlns:a16="http://schemas.microsoft.com/office/drawing/2014/main" id="{7597B378-B990-4116-89ED-2E7C07AE20EE}"/>
              </a:ext>
            </a:extLst>
          </p:cNvPr>
          <p:cNvCxnSpPr>
            <a:cxnSpLocks/>
          </p:cNvCxnSpPr>
          <p:nvPr/>
        </p:nvCxnSpPr>
        <p:spPr>
          <a:xfrm>
            <a:off x="1690688" y="3202535"/>
            <a:ext cx="0" cy="35956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3D0DDFE8-A28C-47A5-AD9F-CC89A6D444FA}"/>
              </a:ext>
            </a:extLst>
          </p:cNvPr>
          <p:cNvGrpSpPr/>
          <p:nvPr/>
        </p:nvGrpSpPr>
        <p:grpSpPr>
          <a:xfrm>
            <a:off x="1704977" y="3182920"/>
            <a:ext cx="2867023" cy="300082"/>
            <a:chOff x="1704977" y="3480644"/>
            <a:chExt cx="2867023" cy="300082"/>
          </a:xfrm>
        </p:grpSpPr>
        <p:cxnSp>
          <p:nvCxnSpPr>
            <p:cNvPr id="31" name="Straight Connector 30">
              <a:extLst>
                <a:ext uri="{FF2B5EF4-FFF2-40B4-BE49-F238E27FC236}">
                  <a16:creationId xmlns:a16="http://schemas.microsoft.com/office/drawing/2014/main" id="{9B6BAA78-524C-459F-890C-EB95E03BD1A5}"/>
                </a:ext>
              </a:extLst>
            </p:cNvPr>
            <p:cNvCxnSpPr>
              <a:cxnSpLocks/>
            </p:cNvCxnSpPr>
            <p:nvPr/>
          </p:nvCxnSpPr>
          <p:spPr>
            <a:xfrm>
              <a:off x="4572000" y="3544888"/>
              <a:ext cx="0" cy="13096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0A11643-7CDB-4F34-9076-3DC0EDC63023}"/>
                </a:ext>
              </a:extLst>
            </p:cNvPr>
            <p:cNvCxnSpPr>
              <a:cxnSpLocks/>
            </p:cNvCxnSpPr>
            <p:nvPr/>
          </p:nvCxnSpPr>
          <p:spPr>
            <a:xfrm>
              <a:off x="3429001" y="3631228"/>
              <a:ext cx="112871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01118CF-C0FC-4F06-B898-6B40566E5F89}"/>
                </a:ext>
              </a:extLst>
            </p:cNvPr>
            <p:cNvCxnSpPr>
              <a:cxnSpLocks/>
            </p:cNvCxnSpPr>
            <p:nvPr/>
          </p:nvCxnSpPr>
          <p:spPr>
            <a:xfrm flipH="1">
              <a:off x="1704977" y="3631228"/>
              <a:ext cx="120967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75B3DE1D-D2EA-44DA-A770-9B2F3B3235F4}"/>
                </a:ext>
              </a:extLst>
            </p:cNvPr>
            <p:cNvSpPr txBox="1"/>
            <p:nvPr/>
          </p:nvSpPr>
          <p:spPr>
            <a:xfrm>
              <a:off x="2593182" y="3480644"/>
              <a:ext cx="1143000" cy="300082"/>
            </a:xfrm>
            <a:prstGeom prst="rect">
              <a:avLst/>
            </a:prstGeom>
            <a:noFill/>
          </p:spPr>
          <p:txBody>
            <a:bodyPr wrap="square" rtlCol="0">
              <a:spAutoFit/>
            </a:bodyPr>
            <a:lstStyle/>
            <a:p>
              <a:pPr algn="ctr"/>
              <a:r>
                <a:rPr lang="en-US" sz="1350" b="1" dirty="0"/>
                <a:t>T/2</a:t>
              </a:r>
              <a:endParaRPr lang="en-CH" sz="1350" b="1" dirty="0"/>
            </a:p>
          </p:txBody>
        </p:sp>
      </p:grpSp>
      <p:grpSp>
        <p:nvGrpSpPr>
          <p:cNvPr id="56" name="Group 55">
            <a:extLst>
              <a:ext uri="{FF2B5EF4-FFF2-40B4-BE49-F238E27FC236}">
                <a16:creationId xmlns:a16="http://schemas.microsoft.com/office/drawing/2014/main" id="{15EF6A2E-EB50-4278-9DE1-88094A473224}"/>
              </a:ext>
            </a:extLst>
          </p:cNvPr>
          <p:cNvGrpSpPr/>
          <p:nvPr/>
        </p:nvGrpSpPr>
        <p:grpSpPr>
          <a:xfrm>
            <a:off x="1704976" y="3187054"/>
            <a:ext cx="5553074" cy="519574"/>
            <a:chOff x="2273302" y="4083391"/>
            <a:chExt cx="7404098" cy="692765"/>
          </a:xfrm>
        </p:grpSpPr>
        <p:cxnSp>
          <p:nvCxnSpPr>
            <p:cNvPr id="42" name="Straight Arrow Connector 41">
              <a:extLst>
                <a:ext uri="{FF2B5EF4-FFF2-40B4-BE49-F238E27FC236}">
                  <a16:creationId xmlns:a16="http://schemas.microsoft.com/office/drawing/2014/main" id="{32AA6A10-E086-4221-957A-51428E5794C4}"/>
                </a:ext>
              </a:extLst>
            </p:cNvPr>
            <p:cNvCxnSpPr>
              <a:cxnSpLocks/>
            </p:cNvCxnSpPr>
            <p:nvPr/>
          </p:nvCxnSpPr>
          <p:spPr>
            <a:xfrm flipH="1">
              <a:off x="2273302" y="4566012"/>
              <a:ext cx="359409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5FC170EE-130F-4AC8-8878-1D8CF040958F}"/>
                </a:ext>
              </a:extLst>
            </p:cNvPr>
            <p:cNvSpPr txBox="1"/>
            <p:nvPr/>
          </p:nvSpPr>
          <p:spPr>
            <a:xfrm>
              <a:off x="5362574" y="4376047"/>
              <a:ext cx="1524000" cy="400109"/>
            </a:xfrm>
            <a:prstGeom prst="rect">
              <a:avLst/>
            </a:prstGeom>
            <a:noFill/>
          </p:spPr>
          <p:txBody>
            <a:bodyPr wrap="square" rtlCol="0">
              <a:spAutoFit/>
            </a:bodyPr>
            <a:lstStyle/>
            <a:p>
              <a:pPr algn="ctr"/>
              <a:r>
                <a:rPr lang="en-US" sz="1350" b="1" dirty="0"/>
                <a:t>T</a:t>
              </a:r>
              <a:endParaRPr lang="en-CH" sz="1350" b="1" dirty="0"/>
            </a:p>
          </p:txBody>
        </p:sp>
        <p:cxnSp>
          <p:nvCxnSpPr>
            <p:cNvPr id="45" name="Straight Connector 44">
              <a:extLst>
                <a:ext uri="{FF2B5EF4-FFF2-40B4-BE49-F238E27FC236}">
                  <a16:creationId xmlns:a16="http://schemas.microsoft.com/office/drawing/2014/main" id="{9A8797DA-DB29-4CC4-9FCA-5835D403E2F5}"/>
                </a:ext>
              </a:extLst>
            </p:cNvPr>
            <p:cNvCxnSpPr>
              <a:cxnSpLocks/>
            </p:cNvCxnSpPr>
            <p:nvPr/>
          </p:nvCxnSpPr>
          <p:spPr>
            <a:xfrm>
              <a:off x="9677400" y="4083391"/>
              <a:ext cx="0" cy="477322"/>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7F25A3B0-0F68-4A1D-A89F-D61CA324506E}"/>
                </a:ext>
              </a:extLst>
            </p:cNvPr>
            <p:cNvCxnSpPr>
              <a:cxnSpLocks/>
            </p:cNvCxnSpPr>
            <p:nvPr/>
          </p:nvCxnSpPr>
          <p:spPr>
            <a:xfrm>
              <a:off x="6340474" y="4560713"/>
              <a:ext cx="330835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E5F684E5-62FC-451D-B20E-AB506EEAD094}"/>
              </a:ext>
            </a:extLst>
          </p:cNvPr>
          <p:cNvGrpSpPr/>
          <p:nvPr/>
        </p:nvGrpSpPr>
        <p:grpSpPr>
          <a:xfrm>
            <a:off x="152400" y="4426676"/>
            <a:ext cx="4047160" cy="923331"/>
            <a:chOff x="191869" y="4989409"/>
            <a:chExt cx="5396214" cy="1231105"/>
          </a:xfrm>
        </p:grpSpPr>
        <p:sp>
          <p:nvSpPr>
            <p:cNvPr id="53" name="TextBox 52">
              <a:extLst>
                <a:ext uri="{FF2B5EF4-FFF2-40B4-BE49-F238E27FC236}">
                  <a16:creationId xmlns:a16="http://schemas.microsoft.com/office/drawing/2014/main" id="{4F2117AD-32D6-47EF-94CD-205C8D0B3067}"/>
                </a:ext>
              </a:extLst>
            </p:cNvPr>
            <p:cNvSpPr txBox="1"/>
            <p:nvPr/>
          </p:nvSpPr>
          <p:spPr>
            <a:xfrm>
              <a:off x="838200" y="4989410"/>
              <a:ext cx="4749883" cy="1231104"/>
            </a:xfrm>
            <a:prstGeom prst="rect">
              <a:avLst/>
            </a:prstGeom>
            <a:noFill/>
          </p:spPr>
          <p:txBody>
            <a:bodyPr wrap="square" rtlCol="0">
              <a:spAutoFit/>
            </a:bodyPr>
            <a:lstStyle/>
            <a:p>
              <a:r>
                <a:rPr lang="en-US" dirty="0"/>
                <a:t>V: victim (RS-provided) rows</a:t>
              </a:r>
            </a:p>
            <a:p>
              <a:r>
                <a:rPr lang="en-US" dirty="0"/>
                <a:t>A: aggressor rows</a:t>
              </a:r>
            </a:p>
            <a:p>
              <a:r>
                <a:rPr lang="en-US" dirty="0"/>
                <a:t>D: dummy rows</a:t>
              </a:r>
              <a:endParaRPr lang="en-CH" dirty="0"/>
            </a:p>
          </p:txBody>
        </p:sp>
        <p:pic>
          <p:nvPicPr>
            <p:cNvPr id="54" name="Graphic 53" descr="Information">
              <a:extLst>
                <a:ext uri="{FF2B5EF4-FFF2-40B4-BE49-F238E27FC236}">
                  <a16:creationId xmlns:a16="http://schemas.microsoft.com/office/drawing/2014/main" id="{8A140F75-E89A-4818-97EB-72DC6BEB345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91869" y="4989409"/>
              <a:ext cx="646331" cy="646331"/>
            </a:xfrm>
            <a:prstGeom prst="rect">
              <a:avLst/>
            </a:prstGeom>
          </p:spPr>
        </p:pic>
      </p:grpSp>
      <p:grpSp>
        <p:nvGrpSpPr>
          <p:cNvPr id="35" name="Group 34">
            <a:extLst>
              <a:ext uri="{FF2B5EF4-FFF2-40B4-BE49-F238E27FC236}">
                <a16:creationId xmlns:a16="http://schemas.microsoft.com/office/drawing/2014/main" id="{4ADA1E53-9046-41FE-93B4-4DA5E96A434B}"/>
              </a:ext>
            </a:extLst>
          </p:cNvPr>
          <p:cNvGrpSpPr/>
          <p:nvPr/>
        </p:nvGrpSpPr>
        <p:grpSpPr>
          <a:xfrm>
            <a:off x="229306" y="3720730"/>
            <a:ext cx="2742494" cy="461665"/>
            <a:chOff x="229306" y="4453467"/>
            <a:chExt cx="2742494" cy="461665"/>
          </a:xfrm>
        </p:grpSpPr>
        <p:sp>
          <p:nvSpPr>
            <p:cNvPr id="3" name="TextBox 2">
              <a:extLst>
                <a:ext uri="{FF2B5EF4-FFF2-40B4-BE49-F238E27FC236}">
                  <a16:creationId xmlns:a16="http://schemas.microsoft.com/office/drawing/2014/main" id="{C8C9B0DD-C0F4-4164-885C-95CD717C13AF}"/>
                </a:ext>
              </a:extLst>
            </p:cNvPr>
            <p:cNvSpPr txBox="1"/>
            <p:nvPr/>
          </p:nvSpPr>
          <p:spPr>
            <a:xfrm>
              <a:off x="154987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36" name="TextBox 35">
              <a:extLst>
                <a:ext uri="{FF2B5EF4-FFF2-40B4-BE49-F238E27FC236}">
                  <a16:creationId xmlns:a16="http://schemas.microsoft.com/office/drawing/2014/main" id="{8498F301-024F-42D3-A823-47B308DB0665}"/>
                </a:ext>
              </a:extLst>
            </p:cNvPr>
            <p:cNvSpPr txBox="1"/>
            <p:nvPr/>
          </p:nvSpPr>
          <p:spPr>
            <a:xfrm>
              <a:off x="207102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37" name="TextBox 36">
              <a:extLst>
                <a:ext uri="{FF2B5EF4-FFF2-40B4-BE49-F238E27FC236}">
                  <a16:creationId xmlns:a16="http://schemas.microsoft.com/office/drawing/2014/main" id="{706BC732-C85E-47CA-8BA9-DB5845260CA5}"/>
                </a:ext>
              </a:extLst>
            </p:cNvPr>
            <p:cNvSpPr txBox="1"/>
            <p:nvPr/>
          </p:nvSpPr>
          <p:spPr>
            <a:xfrm>
              <a:off x="259217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14" name="Rectangle 13">
              <a:extLst>
                <a:ext uri="{FF2B5EF4-FFF2-40B4-BE49-F238E27FC236}">
                  <a16:creationId xmlns:a16="http://schemas.microsoft.com/office/drawing/2014/main" id="{954E69F9-0203-4A46-90AF-BE966F3EBBDA}"/>
                </a:ext>
              </a:extLst>
            </p:cNvPr>
            <p:cNvSpPr/>
            <p:nvPr/>
          </p:nvSpPr>
          <p:spPr>
            <a:xfrm>
              <a:off x="1897643" y="4583066"/>
              <a:ext cx="205236" cy="2344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dirty="0">
                <a:solidFill>
                  <a:schemeClr val="tx1"/>
                </a:solidFill>
              </a:endParaRPr>
            </a:p>
          </p:txBody>
        </p:sp>
        <p:sp>
          <p:nvSpPr>
            <p:cNvPr id="39" name="Rectangle 38">
              <a:extLst>
                <a:ext uri="{FF2B5EF4-FFF2-40B4-BE49-F238E27FC236}">
                  <a16:creationId xmlns:a16="http://schemas.microsoft.com/office/drawing/2014/main" id="{CEBBF0EB-7317-48AF-9B2D-DE2C420E7C7F}"/>
                </a:ext>
              </a:extLst>
            </p:cNvPr>
            <p:cNvSpPr/>
            <p:nvPr/>
          </p:nvSpPr>
          <p:spPr>
            <a:xfrm>
              <a:off x="2418793" y="4583066"/>
              <a:ext cx="205236" cy="2344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dirty="0">
                <a:solidFill>
                  <a:schemeClr val="tx1"/>
                </a:solidFill>
              </a:endParaRPr>
            </a:p>
          </p:txBody>
        </p:sp>
        <p:sp>
          <p:nvSpPr>
            <p:cNvPr id="22" name="TextBox 21">
              <a:extLst>
                <a:ext uri="{FF2B5EF4-FFF2-40B4-BE49-F238E27FC236}">
                  <a16:creationId xmlns:a16="http://schemas.microsoft.com/office/drawing/2014/main" id="{69EA14EE-DC46-45DA-8A2D-5C34D84E08E6}"/>
                </a:ext>
              </a:extLst>
            </p:cNvPr>
            <p:cNvSpPr txBox="1"/>
            <p:nvPr/>
          </p:nvSpPr>
          <p:spPr>
            <a:xfrm>
              <a:off x="229306" y="4460976"/>
              <a:ext cx="1536603" cy="400110"/>
            </a:xfrm>
            <a:prstGeom prst="rect">
              <a:avLst/>
            </a:prstGeom>
            <a:noFill/>
          </p:spPr>
          <p:txBody>
            <a:bodyPr wrap="square" rtlCol="0">
              <a:spAutoFit/>
            </a:bodyPr>
            <a:lstStyle/>
            <a:p>
              <a:r>
                <a:rPr lang="en-US" sz="2000" i="1" dirty="0"/>
                <a:t>Row Group:</a:t>
              </a:r>
              <a:endParaRPr lang="en-CH" sz="2000" i="1" dirty="0"/>
            </a:p>
          </p:txBody>
        </p:sp>
      </p:grpSp>
      <p:sp>
        <p:nvSpPr>
          <p:cNvPr id="44" name="TextBox 43">
            <a:extLst>
              <a:ext uri="{FF2B5EF4-FFF2-40B4-BE49-F238E27FC236}">
                <a16:creationId xmlns:a16="http://schemas.microsoft.com/office/drawing/2014/main" id="{FDF18F11-5022-45AA-BC2D-8EBA51A5DF71}"/>
              </a:ext>
            </a:extLst>
          </p:cNvPr>
          <p:cNvSpPr txBox="1"/>
          <p:nvPr/>
        </p:nvSpPr>
        <p:spPr>
          <a:xfrm>
            <a:off x="1819608" y="3729082"/>
            <a:ext cx="379628" cy="461665"/>
          </a:xfrm>
          <a:prstGeom prst="rect">
            <a:avLst/>
          </a:prstGeom>
          <a:noFill/>
        </p:spPr>
        <p:txBody>
          <a:bodyPr wrap="square" rtlCol="0" anchor="ctr">
            <a:spAutoFit/>
          </a:bodyPr>
          <a:lstStyle/>
          <a:p>
            <a:pPr algn="ctr"/>
            <a:r>
              <a:rPr lang="en-US" sz="2400" b="1" dirty="0">
                <a:solidFill>
                  <a:srgbClr val="C00000"/>
                </a:solidFill>
              </a:rPr>
              <a:t>A</a:t>
            </a:r>
            <a:endParaRPr lang="en-CH" sz="2400" b="1" dirty="0">
              <a:solidFill>
                <a:srgbClr val="C00000"/>
              </a:solidFill>
            </a:endParaRPr>
          </a:p>
        </p:txBody>
      </p:sp>
      <p:sp>
        <p:nvSpPr>
          <p:cNvPr id="46" name="TextBox 45">
            <a:extLst>
              <a:ext uri="{FF2B5EF4-FFF2-40B4-BE49-F238E27FC236}">
                <a16:creationId xmlns:a16="http://schemas.microsoft.com/office/drawing/2014/main" id="{22E1951D-45B5-4A57-B004-F030D55EEA8C}"/>
              </a:ext>
            </a:extLst>
          </p:cNvPr>
          <p:cNvSpPr txBox="1"/>
          <p:nvPr/>
        </p:nvSpPr>
        <p:spPr>
          <a:xfrm>
            <a:off x="2332958" y="3727791"/>
            <a:ext cx="379628" cy="461665"/>
          </a:xfrm>
          <a:prstGeom prst="rect">
            <a:avLst/>
          </a:prstGeom>
          <a:noFill/>
        </p:spPr>
        <p:txBody>
          <a:bodyPr wrap="square" rtlCol="0" anchor="ctr">
            <a:spAutoFit/>
          </a:bodyPr>
          <a:lstStyle/>
          <a:p>
            <a:pPr algn="ctr"/>
            <a:r>
              <a:rPr lang="en-US" sz="2400" b="1" dirty="0">
                <a:solidFill>
                  <a:srgbClr val="C00000"/>
                </a:solidFill>
              </a:rPr>
              <a:t>A</a:t>
            </a:r>
            <a:endParaRPr lang="en-CH" sz="2400" b="1" dirty="0">
              <a:solidFill>
                <a:srgbClr val="C00000"/>
              </a:solidFill>
            </a:endParaRPr>
          </a:p>
        </p:txBody>
      </p:sp>
      <p:cxnSp>
        <p:nvCxnSpPr>
          <p:cNvPr id="24" name="Connector: Curved 23">
            <a:extLst>
              <a:ext uri="{FF2B5EF4-FFF2-40B4-BE49-F238E27FC236}">
                <a16:creationId xmlns:a16="http://schemas.microsoft.com/office/drawing/2014/main" id="{20163FF0-3302-417A-95F7-D3DDFD5D7CF4}"/>
              </a:ext>
            </a:extLst>
          </p:cNvPr>
          <p:cNvCxnSpPr>
            <a:cxnSpLocks/>
          </p:cNvCxnSpPr>
          <p:nvPr/>
        </p:nvCxnSpPr>
        <p:spPr>
          <a:xfrm rot="5400000">
            <a:off x="1841399" y="4023533"/>
            <a:ext cx="12700" cy="260575"/>
          </a:xfrm>
          <a:prstGeom prst="curvedConnector3">
            <a:avLst>
              <a:gd name="adj1" fmla="val 1800000"/>
            </a:avLst>
          </a:prstGeom>
          <a:ln w="19050">
            <a:solidFill>
              <a:srgbClr val="FF9F9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Connector: Curved 27">
            <a:extLst>
              <a:ext uri="{FF2B5EF4-FFF2-40B4-BE49-F238E27FC236}">
                <a16:creationId xmlns:a16="http://schemas.microsoft.com/office/drawing/2014/main" id="{35EE545D-E696-41D1-829D-204186CB5BF5}"/>
              </a:ext>
            </a:extLst>
          </p:cNvPr>
          <p:cNvCxnSpPr>
            <a:cxnSpLocks/>
          </p:cNvCxnSpPr>
          <p:nvPr/>
        </p:nvCxnSpPr>
        <p:spPr>
          <a:xfrm rot="16200000" flipH="1">
            <a:off x="2140073" y="4023532"/>
            <a:ext cx="12700" cy="260575"/>
          </a:xfrm>
          <a:prstGeom prst="curvedConnector3">
            <a:avLst>
              <a:gd name="adj1" fmla="val 1800000"/>
            </a:avLst>
          </a:prstGeom>
          <a:ln w="19050">
            <a:solidFill>
              <a:srgbClr val="FF9F9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 name="Connector: Curved 50">
            <a:extLst>
              <a:ext uri="{FF2B5EF4-FFF2-40B4-BE49-F238E27FC236}">
                <a16:creationId xmlns:a16="http://schemas.microsoft.com/office/drawing/2014/main" id="{7F2FB17F-77A3-42EB-9377-66EC776885C6}"/>
              </a:ext>
            </a:extLst>
          </p:cNvPr>
          <p:cNvCxnSpPr>
            <a:cxnSpLocks/>
          </p:cNvCxnSpPr>
          <p:nvPr/>
        </p:nvCxnSpPr>
        <p:spPr>
          <a:xfrm rot="5400000">
            <a:off x="2358576" y="4014358"/>
            <a:ext cx="12700" cy="260575"/>
          </a:xfrm>
          <a:prstGeom prst="curvedConnector3">
            <a:avLst>
              <a:gd name="adj1" fmla="val 1800000"/>
            </a:avLst>
          </a:prstGeom>
          <a:ln w="19050">
            <a:solidFill>
              <a:srgbClr val="FF9F9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Connector: Curved 56">
            <a:extLst>
              <a:ext uri="{FF2B5EF4-FFF2-40B4-BE49-F238E27FC236}">
                <a16:creationId xmlns:a16="http://schemas.microsoft.com/office/drawing/2014/main" id="{760EB52A-A4A4-41D3-8390-75D3E48ED802}"/>
              </a:ext>
            </a:extLst>
          </p:cNvPr>
          <p:cNvCxnSpPr>
            <a:cxnSpLocks/>
          </p:cNvCxnSpPr>
          <p:nvPr/>
        </p:nvCxnSpPr>
        <p:spPr>
          <a:xfrm rot="16200000" flipH="1">
            <a:off x="2657250" y="4014357"/>
            <a:ext cx="12700" cy="260575"/>
          </a:xfrm>
          <a:prstGeom prst="curvedConnector3">
            <a:avLst>
              <a:gd name="adj1" fmla="val 1800000"/>
            </a:avLst>
          </a:prstGeom>
          <a:ln w="19050">
            <a:solidFill>
              <a:srgbClr val="FF9F9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7EA70E0-3D64-433D-BC0D-FDC8334A8111}"/>
              </a:ext>
            </a:extLst>
          </p:cNvPr>
          <p:cNvCxnSpPr>
            <a:cxnSpLocks/>
          </p:cNvCxnSpPr>
          <p:nvPr/>
        </p:nvCxnSpPr>
        <p:spPr>
          <a:xfrm>
            <a:off x="533400" y="1828258"/>
            <a:ext cx="0" cy="376534"/>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609634B0-7933-4C66-8323-8769107A67E5}"/>
              </a:ext>
            </a:extLst>
          </p:cNvPr>
          <p:cNvGrpSpPr/>
          <p:nvPr/>
        </p:nvGrpSpPr>
        <p:grpSpPr>
          <a:xfrm>
            <a:off x="6220122" y="1465900"/>
            <a:ext cx="2766442" cy="646331"/>
            <a:chOff x="6220122" y="1763624"/>
            <a:chExt cx="2766442" cy="646331"/>
          </a:xfrm>
        </p:grpSpPr>
        <p:sp>
          <p:nvSpPr>
            <p:cNvPr id="60" name="TextBox 59">
              <a:extLst>
                <a:ext uri="{FF2B5EF4-FFF2-40B4-BE49-F238E27FC236}">
                  <a16:creationId xmlns:a16="http://schemas.microsoft.com/office/drawing/2014/main" id="{EA51ACE4-98DE-48D2-95F9-FC9741E7D768}"/>
                </a:ext>
              </a:extLst>
            </p:cNvPr>
            <p:cNvSpPr txBox="1"/>
            <p:nvPr/>
          </p:nvSpPr>
          <p:spPr>
            <a:xfrm>
              <a:off x="6405840" y="1763624"/>
              <a:ext cx="2580724" cy="646331"/>
            </a:xfrm>
            <a:prstGeom prst="rect">
              <a:avLst/>
            </a:prstGeom>
            <a:noFill/>
          </p:spPr>
          <p:txBody>
            <a:bodyPr wrap="square" rtlCol="0" anchor="ctr">
              <a:spAutoFit/>
            </a:bodyPr>
            <a:lstStyle/>
            <a:p>
              <a:pPr algn="ctr"/>
              <a:r>
                <a:rPr lang="en-US" b="1" dirty="0">
                  <a:solidFill>
                    <a:srgbClr val="C00000"/>
                  </a:solidFill>
                </a:rPr>
                <a:t>Expecting retention failures in V</a:t>
              </a:r>
              <a:endParaRPr lang="en-CH" b="1" dirty="0">
                <a:solidFill>
                  <a:srgbClr val="C00000"/>
                </a:solidFill>
              </a:endParaRPr>
            </a:p>
          </p:txBody>
        </p:sp>
        <p:pic>
          <p:nvPicPr>
            <p:cNvPr id="63" name="Graphic 62" descr="Warning with solid fill">
              <a:extLst>
                <a:ext uri="{FF2B5EF4-FFF2-40B4-BE49-F238E27FC236}">
                  <a16:creationId xmlns:a16="http://schemas.microsoft.com/office/drawing/2014/main" id="{8E15F8FF-66B3-4EBE-9D65-EBE93BD4E014}"/>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20122" y="1862516"/>
              <a:ext cx="446344" cy="446344"/>
            </a:xfrm>
            <a:prstGeom prst="rect">
              <a:avLst/>
            </a:prstGeom>
          </p:spPr>
        </p:pic>
      </p:grpSp>
      <p:grpSp>
        <p:nvGrpSpPr>
          <p:cNvPr id="65" name="Group 64">
            <a:extLst>
              <a:ext uri="{FF2B5EF4-FFF2-40B4-BE49-F238E27FC236}">
                <a16:creationId xmlns:a16="http://schemas.microsoft.com/office/drawing/2014/main" id="{43EC1C7C-6B5F-4830-9B23-BA8F6ABA7E93}"/>
              </a:ext>
            </a:extLst>
          </p:cNvPr>
          <p:cNvGrpSpPr/>
          <p:nvPr/>
        </p:nvGrpSpPr>
        <p:grpSpPr>
          <a:xfrm>
            <a:off x="2583705" y="1042313"/>
            <a:ext cx="3183235" cy="646331"/>
            <a:chOff x="6116105" y="1763624"/>
            <a:chExt cx="3183235" cy="646331"/>
          </a:xfrm>
        </p:grpSpPr>
        <p:sp>
          <p:nvSpPr>
            <p:cNvPr id="66" name="TextBox 65">
              <a:extLst>
                <a:ext uri="{FF2B5EF4-FFF2-40B4-BE49-F238E27FC236}">
                  <a16:creationId xmlns:a16="http://schemas.microsoft.com/office/drawing/2014/main" id="{9C50D4B6-62C2-4B3C-BE65-1F6FCDE0C3CF}"/>
                </a:ext>
              </a:extLst>
            </p:cNvPr>
            <p:cNvSpPr txBox="1"/>
            <p:nvPr/>
          </p:nvSpPr>
          <p:spPr>
            <a:xfrm>
              <a:off x="6405839" y="1763624"/>
              <a:ext cx="2893501" cy="646331"/>
            </a:xfrm>
            <a:prstGeom prst="rect">
              <a:avLst/>
            </a:prstGeom>
            <a:noFill/>
          </p:spPr>
          <p:txBody>
            <a:bodyPr wrap="square" rtlCol="0" anchor="ctr">
              <a:spAutoFit/>
            </a:bodyPr>
            <a:lstStyle/>
            <a:p>
              <a:pPr algn="ctr"/>
              <a:r>
                <a:rPr lang="en-US" b="1" dirty="0">
                  <a:solidFill>
                    <a:srgbClr val="009900"/>
                  </a:solidFill>
                </a:rPr>
                <a:t>Expecting no </a:t>
              </a:r>
              <a:br>
                <a:rPr lang="en-US" b="1" dirty="0">
                  <a:solidFill>
                    <a:srgbClr val="009900"/>
                  </a:solidFill>
                </a:rPr>
              </a:br>
              <a:r>
                <a:rPr lang="en-US" b="1" dirty="0">
                  <a:solidFill>
                    <a:srgbClr val="009900"/>
                  </a:solidFill>
                </a:rPr>
                <a:t>retention failures in V</a:t>
              </a:r>
              <a:endParaRPr lang="en-CH" b="1" dirty="0">
                <a:solidFill>
                  <a:srgbClr val="009900"/>
                </a:solidFill>
              </a:endParaRPr>
            </a:p>
          </p:txBody>
        </p:sp>
        <p:pic>
          <p:nvPicPr>
            <p:cNvPr id="67" name="Graphic 66" descr="Warning with solid fill">
              <a:extLst>
                <a:ext uri="{FF2B5EF4-FFF2-40B4-BE49-F238E27FC236}">
                  <a16:creationId xmlns:a16="http://schemas.microsoft.com/office/drawing/2014/main" id="{BA0E8AC2-49B8-44BE-B64C-96A93B3C21B0}"/>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116105" y="1849912"/>
              <a:ext cx="494099" cy="494099"/>
            </a:xfrm>
            <a:prstGeom prst="rect">
              <a:avLst/>
            </a:prstGeom>
          </p:spPr>
        </p:pic>
      </p:grpSp>
      <p:grpSp>
        <p:nvGrpSpPr>
          <p:cNvPr id="101" name="Group 100">
            <a:extLst>
              <a:ext uri="{FF2B5EF4-FFF2-40B4-BE49-F238E27FC236}">
                <a16:creationId xmlns:a16="http://schemas.microsoft.com/office/drawing/2014/main" id="{32AA1690-E04A-4F81-BF80-437ACA50E817}"/>
              </a:ext>
            </a:extLst>
          </p:cNvPr>
          <p:cNvGrpSpPr/>
          <p:nvPr/>
        </p:nvGrpSpPr>
        <p:grpSpPr>
          <a:xfrm>
            <a:off x="1803909" y="1688644"/>
            <a:ext cx="2734581" cy="1449777"/>
            <a:chOff x="1803909" y="1986368"/>
            <a:chExt cx="2734581" cy="1449777"/>
          </a:xfrm>
        </p:grpSpPr>
        <p:sp>
          <p:nvSpPr>
            <p:cNvPr id="92" name="Right Brace 91">
              <a:extLst>
                <a:ext uri="{FF2B5EF4-FFF2-40B4-BE49-F238E27FC236}">
                  <a16:creationId xmlns:a16="http://schemas.microsoft.com/office/drawing/2014/main" id="{B9B94AFC-7539-434D-B9D6-9DDF366F3980}"/>
                </a:ext>
              </a:extLst>
            </p:cNvPr>
            <p:cNvSpPr/>
            <p:nvPr/>
          </p:nvSpPr>
          <p:spPr>
            <a:xfrm rot="16200000">
              <a:off x="3056900" y="1954554"/>
              <a:ext cx="228600" cy="2734581"/>
            </a:xfrm>
            <a:prstGeom prst="rightBrace">
              <a:avLst/>
            </a:prstGeom>
            <a:ln w="19050">
              <a:solidFill>
                <a:srgbClr val="0099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cxnSp>
          <p:nvCxnSpPr>
            <p:cNvPr id="96" name="Straight Arrow Connector 95">
              <a:extLst>
                <a:ext uri="{FF2B5EF4-FFF2-40B4-BE49-F238E27FC236}">
                  <a16:creationId xmlns:a16="http://schemas.microsoft.com/office/drawing/2014/main" id="{3778D1ED-F8E1-45D7-A045-2F7BBEE11B93}"/>
                </a:ext>
              </a:extLst>
            </p:cNvPr>
            <p:cNvCxnSpPr>
              <a:cxnSpLocks/>
            </p:cNvCxnSpPr>
            <p:nvPr/>
          </p:nvCxnSpPr>
          <p:spPr>
            <a:xfrm flipV="1">
              <a:off x="3171200" y="1986368"/>
              <a:ext cx="564982" cy="1059838"/>
            </a:xfrm>
            <a:prstGeom prst="straightConnector1">
              <a:avLst/>
            </a:prstGeom>
            <a:ln w="19050">
              <a:solidFill>
                <a:srgbClr val="009900"/>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D8DBC0C8-028F-4C0C-BABB-2E3330B9D732}"/>
              </a:ext>
            </a:extLst>
          </p:cNvPr>
          <p:cNvGrpSpPr/>
          <p:nvPr/>
        </p:nvGrpSpPr>
        <p:grpSpPr>
          <a:xfrm>
            <a:off x="4864583" y="1674442"/>
            <a:ext cx="2344840" cy="1456834"/>
            <a:chOff x="4864583" y="1972166"/>
            <a:chExt cx="2344840" cy="1456834"/>
          </a:xfrm>
        </p:grpSpPr>
        <p:sp>
          <p:nvSpPr>
            <p:cNvPr id="93" name="Right Brace 92">
              <a:extLst>
                <a:ext uri="{FF2B5EF4-FFF2-40B4-BE49-F238E27FC236}">
                  <a16:creationId xmlns:a16="http://schemas.microsoft.com/office/drawing/2014/main" id="{1BBB9F50-3E31-4AE7-9F1F-56F981C18F4B}"/>
                </a:ext>
              </a:extLst>
            </p:cNvPr>
            <p:cNvSpPr/>
            <p:nvPr/>
          </p:nvSpPr>
          <p:spPr>
            <a:xfrm rot="16200000">
              <a:off x="5926275" y="2145852"/>
              <a:ext cx="221456" cy="2344840"/>
            </a:xfrm>
            <a:prstGeom prst="rightBrace">
              <a:avLst/>
            </a:prstGeom>
            <a:ln w="19050">
              <a:solidFill>
                <a:srgbClr val="0099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cxnSp>
          <p:nvCxnSpPr>
            <p:cNvPr id="98" name="Straight Arrow Connector 97">
              <a:extLst>
                <a:ext uri="{FF2B5EF4-FFF2-40B4-BE49-F238E27FC236}">
                  <a16:creationId xmlns:a16="http://schemas.microsoft.com/office/drawing/2014/main" id="{F85A1520-E89C-475B-B89A-CB1DF91E7B22}"/>
                </a:ext>
              </a:extLst>
            </p:cNvPr>
            <p:cNvCxnSpPr>
              <a:cxnSpLocks/>
            </p:cNvCxnSpPr>
            <p:nvPr/>
          </p:nvCxnSpPr>
          <p:spPr>
            <a:xfrm flipH="1" flipV="1">
              <a:off x="5026790" y="1972166"/>
              <a:ext cx="999498" cy="1102444"/>
            </a:xfrm>
            <a:prstGeom prst="straightConnector1">
              <a:avLst/>
            </a:prstGeom>
            <a:ln w="19050">
              <a:solidFill>
                <a:srgbClr val="009900"/>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58" name="TextBox 57">
            <a:extLst>
              <a:ext uri="{FF2B5EF4-FFF2-40B4-BE49-F238E27FC236}">
                <a16:creationId xmlns:a16="http://schemas.microsoft.com/office/drawing/2014/main" id="{E3DF26E1-CD7F-450E-B644-25FAF04520F9}"/>
              </a:ext>
            </a:extLst>
          </p:cNvPr>
          <p:cNvSpPr txBox="1"/>
          <p:nvPr/>
        </p:nvSpPr>
        <p:spPr>
          <a:xfrm>
            <a:off x="2104" y="5350007"/>
            <a:ext cx="9144000" cy="1015663"/>
          </a:xfrm>
          <a:prstGeom prst="rect">
            <a:avLst/>
          </a:prstGeom>
          <a:solidFill>
            <a:schemeClr val="accent1">
              <a:lumMod val="20000"/>
              <a:lumOff val="80000"/>
            </a:schemeClr>
          </a:solidFill>
        </p:spPr>
        <p:txBody>
          <a:bodyPr wrap="square" rtlCol="0">
            <a:spAutoFit/>
          </a:bodyPr>
          <a:lstStyle/>
          <a:p>
            <a:pPr algn="ctr"/>
            <a:r>
              <a:rPr lang="en-US" sz="3000" dirty="0">
                <a:latin typeface="+mj-lt"/>
                <a:ea typeface="Tahoma" panose="020B0604030504040204" pitchFamily="34" charset="0"/>
                <a:cs typeface="Tahoma" panose="020B0604030504040204" pitchFamily="34" charset="0"/>
              </a:rPr>
              <a:t>TRR-A helps to understand </a:t>
            </a:r>
            <a:r>
              <a:rPr lang="en-US" sz="3000" dirty="0">
                <a:solidFill>
                  <a:srgbClr val="009900"/>
                </a:solidFill>
                <a:latin typeface="+mj-lt"/>
                <a:ea typeface="Tahoma" panose="020B0604030504040204" pitchFamily="34" charset="0"/>
                <a:cs typeface="Tahoma" panose="020B0604030504040204" pitchFamily="34" charset="0"/>
              </a:rPr>
              <a:t>how TRR operates</a:t>
            </a:r>
            <a:r>
              <a:rPr lang="en-US" sz="3000" dirty="0">
                <a:latin typeface="+mj-lt"/>
                <a:ea typeface="Tahoma" panose="020B0604030504040204" pitchFamily="34" charset="0"/>
                <a:cs typeface="Tahoma" panose="020B0604030504040204" pitchFamily="34" charset="0"/>
              </a:rPr>
              <a:t> based on when </a:t>
            </a:r>
            <a:r>
              <a:rPr lang="en-US" sz="3000" dirty="0">
                <a:solidFill>
                  <a:srgbClr val="0066FF"/>
                </a:solidFill>
                <a:latin typeface="+mj-lt"/>
                <a:ea typeface="Tahoma" panose="020B0604030504040204" pitchFamily="34" charset="0"/>
                <a:cs typeface="Tahoma" panose="020B0604030504040204" pitchFamily="34" charset="0"/>
              </a:rPr>
              <a:t>Retention Profiled Rows</a:t>
            </a:r>
            <a:r>
              <a:rPr lang="en-US" sz="3000" dirty="0">
                <a:latin typeface="+mj-lt"/>
                <a:ea typeface="Tahoma" panose="020B0604030504040204" pitchFamily="34" charset="0"/>
                <a:cs typeface="Tahoma" panose="020B0604030504040204" pitchFamily="34" charset="0"/>
              </a:rPr>
              <a:t> are refreshed by TRR</a:t>
            </a:r>
          </a:p>
        </p:txBody>
      </p:sp>
    </p:spTree>
    <p:custDataLst>
      <p:tags r:id="rId1"/>
    </p:custDataLst>
    <p:extLst>
      <p:ext uri="{BB962C8B-B14F-4D97-AF65-F5344CB8AC3E}">
        <p14:creationId xmlns:p14="http://schemas.microsoft.com/office/powerpoint/2010/main" val="3420658117"/>
      </p:ext>
    </p:extLst>
  </p:cSld>
  <p:clrMapOvr>
    <a:masterClrMapping/>
  </p:clrMapOvr>
  <mc:AlternateContent xmlns:mc="http://schemas.openxmlformats.org/markup-compatibility/2006" xmlns:p14="http://schemas.microsoft.com/office/powerpoint/2010/main">
    <mc:Choice Requires="p14">
      <p:transition spd="slow" p14:dur="2000" advTm="162030"/>
    </mc:Choice>
    <mc:Fallback xmlns="">
      <p:transition spd="slow" advTm="16203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par>
                                <p:cTn id="43" presetID="10" presetClass="entr" presetSubtype="0" fill="hold"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par>
                          <p:cTn id="46" fill="hold">
                            <p:stCondLst>
                              <p:cond delay="1000"/>
                            </p:stCondLst>
                            <p:childTnLst>
                              <p:par>
                                <p:cTn id="47" presetID="7" presetClass="emph" presetSubtype="2" fill="hold" nodeType="afterEffect">
                                  <p:stCondLst>
                                    <p:cond delay="0"/>
                                  </p:stCondLst>
                                  <p:childTnLst>
                                    <p:animClr clrSpc="rgb" dir="cw">
                                      <p:cBhvr>
                                        <p:cTn id="48" dur="500" fill="hold"/>
                                        <p:tgtEl>
                                          <p:spTgt spid="28"/>
                                        </p:tgtEl>
                                        <p:attrNameLst>
                                          <p:attrName>stroke.color</p:attrName>
                                        </p:attrNameLst>
                                      </p:cBhvr>
                                      <p:to>
                                        <a:srgbClr val="C00000"/>
                                      </p:to>
                                    </p:animClr>
                                    <p:set>
                                      <p:cBhvr>
                                        <p:cTn id="49" dur="500" fill="hold"/>
                                        <p:tgtEl>
                                          <p:spTgt spid="28"/>
                                        </p:tgtEl>
                                        <p:attrNameLst>
                                          <p:attrName>stroke.on</p:attrName>
                                        </p:attrNameLst>
                                      </p:cBhvr>
                                      <p:to>
                                        <p:strVal val="true"/>
                                      </p:to>
                                    </p:set>
                                  </p:childTnLst>
                                </p:cTn>
                              </p:par>
                              <p:par>
                                <p:cTn id="50" presetID="7" presetClass="emph" presetSubtype="2" fill="hold" nodeType="withEffect">
                                  <p:stCondLst>
                                    <p:cond delay="0"/>
                                  </p:stCondLst>
                                  <p:childTnLst>
                                    <p:animClr clrSpc="rgb" dir="cw">
                                      <p:cBhvr>
                                        <p:cTn id="51" dur="500" fill="hold"/>
                                        <p:tgtEl>
                                          <p:spTgt spid="51"/>
                                        </p:tgtEl>
                                        <p:attrNameLst>
                                          <p:attrName>stroke.color</p:attrName>
                                        </p:attrNameLst>
                                      </p:cBhvr>
                                      <p:to>
                                        <a:srgbClr val="C00000"/>
                                      </p:to>
                                    </p:animClr>
                                    <p:set>
                                      <p:cBhvr>
                                        <p:cTn id="52" dur="500" fill="hold"/>
                                        <p:tgtEl>
                                          <p:spTgt spid="51"/>
                                        </p:tgtEl>
                                        <p:attrNameLst>
                                          <p:attrName>stroke.on</p:attrName>
                                        </p:attrNameLst>
                                      </p:cBhvr>
                                      <p:to>
                                        <p:strVal val="true"/>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fade">
                                      <p:cBhvr>
                                        <p:cTn id="62" dur="500"/>
                                        <p:tgtEl>
                                          <p:spTgt spid="56"/>
                                        </p:tgtEl>
                                      </p:cBhvr>
                                    </p:animEffect>
                                  </p:childTnLst>
                                </p:cTn>
                              </p:par>
                              <p:par>
                                <p:cTn id="63" presetID="10" presetClass="entr" presetSubtype="0"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500"/>
                                        <p:tgtEl>
                                          <p:spTgt spid="4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64"/>
                                        </p:tgtEl>
                                        <p:attrNameLst>
                                          <p:attrName>style.visibility</p:attrName>
                                        </p:attrNameLst>
                                      </p:cBhvr>
                                      <p:to>
                                        <p:strVal val="visible"/>
                                      </p:to>
                                    </p:set>
                                    <p:animEffect transition="in" filter="fade">
                                      <p:cBhvr>
                                        <p:cTn id="74" dur="500"/>
                                        <p:tgtEl>
                                          <p:spTgt spid="64"/>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par>
                                <p:cTn id="80" presetID="10" presetClass="exit" presetSubtype="0" fill="hold" nodeType="withEffect">
                                  <p:stCondLst>
                                    <p:cond delay="0"/>
                                  </p:stCondLst>
                                  <p:childTnLst>
                                    <p:animEffect transition="out" filter="fade">
                                      <p:cBhvr>
                                        <p:cTn id="81" dur="500"/>
                                        <p:tgtEl>
                                          <p:spTgt spid="64"/>
                                        </p:tgtEl>
                                      </p:cBhvr>
                                    </p:animEffect>
                                    <p:set>
                                      <p:cBhvr>
                                        <p:cTn id="82" dur="1" fill="hold">
                                          <p:stCondLst>
                                            <p:cond delay="499"/>
                                          </p:stCondLst>
                                        </p:cTn>
                                        <p:tgtEl>
                                          <p:spTgt spid="64"/>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500"/>
                                        <p:tgtEl>
                                          <p:spTgt spid="5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fade">
                                      <p:cBhvr>
                                        <p:cTn id="92" dur="500"/>
                                        <p:tgtEl>
                                          <p:spTgt spid="65"/>
                                        </p:tgtEl>
                                      </p:cBhvr>
                                    </p:animEffect>
                                  </p:childTnLst>
                                </p:cTn>
                              </p:par>
                              <p:par>
                                <p:cTn id="93" presetID="10" presetClass="entr" presetSubtype="0" fill="hold" nodeType="withEffect">
                                  <p:stCondLst>
                                    <p:cond delay="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500"/>
                                        <p:tgtEl>
                                          <p:spTgt spid="101"/>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nodeType="clickEffect">
                                  <p:stCondLst>
                                    <p:cond delay="0"/>
                                  </p:stCondLst>
                                  <p:childTnLst>
                                    <p:animEffect transition="out" filter="fade">
                                      <p:cBhvr>
                                        <p:cTn id="99" dur="500"/>
                                        <p:tgtEl>
                                          <p:spTgt spid="101"/>
                                        </p:tgtEl>
                                      </p:cBhvr>
                                    </p:animEffect>
                                    <p:set>
                                      <p:cBhvr>
                                        <p:cTn id="100" dur="1" fill="hold">
                                          <p:stCondLst>
                                            <p:cond delay="499"/>
                                          </p:stCondLst>
                                        </p:cTn>
                                        <p:tgtEl>
                                          <p:spTgt spid="101"/>
                                        </p:tgtEl>
                                        <p:attrNameLst>
                                          <p:attrName>style.visibility</p:attrName>
                                        </p:attrNameLst>
                                      </p:cBhvr>
                                      <p:to>
                                        <p:strVal val="hidden"/>
                                      </p:to>
                                    </p:set>
                                  </p:childTnLst>
                                </p:cTn>
                              </p:par>
                            </p:childTnLst>
                          </p:cTn>
                        </p:par>
                        <p:par>
                          <p:cTn id="101" fill="hold">
                            <p:stCondLst>
                              <p:cond delay="500"/>
                            </p:stCondLst>
                            <p:childTnLst>
                              <p:par>
                                <p:cTn id="102" presetID="10" presetClass="entr" presetSubtype="0" fill="hold" nodeType="afterEffect">
                                  <p:stCondLst>
                                    <p:cond delay="0"/>
                                  </p:stCondLst>
                                  <p:childTnLst>
                                    <p:set>
                                      <p:cBhvr>
                                        <p:cTn id="103" dur="1" fill="hold">
                                          <p:stCondLst>
                                            <p:cond delay="0"/>
                                          </p:stCondLst>
                                        </p:cTn>
                                        <p:tgtEl>
                                          <p:spTgt spid="102"/>
                                        </p:tgtEl>
                                        <p:attrNameLst>
                                          <p:attrName>style.visibility</p:attrName>
                                        </p:attrNameLst>
                                      </p:cBhvr>
                                      <p:to>
                                        <p:strVal val="visible"/>
                                      </p:to>
                                    </p:set>
                                    <p:animEffect transition="in" filter="fade">
                                      <p:cBhvr>
                                        <p:cTn id="104" dur="500"/>
                                        <p:tgtEl>
                                          <p:spTgt spid="102"/>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65"/>
                                        </p:tgtEl>
                                      </p:cBhvr>
                                    </p:animEffect>
                                    <p:set>
                                      <p:cBhvr>
                                        <p:cTn id="109" dur="1" fill="hold">
                                          <p:stCondLst>
                                            <p:cond delay="499"/>
                                          </p:stCondLst>
                                        </p:cTn>
                                        <p:tgtEl>
                                          <p:spTgt spid="65"/>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102"/>
                                        </p:tgtEl>
                                      </p:cBhvr>
                                    </p:animEffect>
                                    <p:set>
                                      <p:cBhvr>
                                        <p:cTn id="112" dur="1" fill="hold">
                                          <p:stCondLst>
                                            <p:cond delay="499"/>
                                          </p:stCondLst>
                                        </p:cTn>
                                        <p:tgtEl>
                                          <p:spTgt spid="102"/>
                                        </p:tgtEl>
                                        <p:attrNameLst>
                                          <p:attrName>style.visibility</p:attrName>
                                        </p:attrNameLst>
                                      </p:cBhvr>
                                      <p:to>
                                        <p:strVal val="hidden"/>
                                      </p:to>
                                    </p:set>
                                  </p:childTnLst>
                                </p:cTn>
                              </p:par>
                            </p:childTnLst>
                          </p:cTn>
                        </p:par>
                        <p:par>
                          <p:cTn id="113" fill="hold">
                            <p:stCondLst>
                              <p:cond delay="500"/>
                            </p:stCondLst>
                            <p:childTnLst>
                              <p:par>
                                <p:cTn id="114" presetID="10" presetClass="entr" presetSubtype="0" fill="hold" nodeType="afterEffect">
                                  <p:stCondLst>
                                    <p:cond delay="0"/>
                                  </p:stCondLst>
                                  <p:childTnLst>
                                    <p:set>
                                      <p:cBhvr>
                                        <p:cTn id="115" dur="1" fill="hold">
                                          <p:stCondLst>
                                            <p:cond delay="0"/>
                                          </p:stCondLst>
                                        </p:cTn>
                                        <p:tgtEl>
                                          <p:spTgt spid="15"/>
                                        </p:tgtEl>
                                        <p:attrNameLst>
                                          <p:attrName>style.visibility</p:attrName>
                                        </p:attrNameLst>
                                      </p:cBhvr>
                                      <p:to>
                                        <p:strVal val="visible"/>
                                      </p:to>
                                    </p:set>
                                    <p:animEffect transition="in" filter="fade">
                                      <p:cBhvr>
                                        <p:cTn id="116" dur="500"/>
                                        <p:tgtEl>
                                          <p:spTgt spid="15"/>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11"/>
                                        </p:tgtEl>
                                        <p:attrNameLst>
                                          <p:attrName>style.visibility</p:attrName>
                                        </p:attrNameLst>
                                      </p:cBhvr>
                                      <p:to>
                                        <p:strVal val="visible"/>
                                      </p:to>
                                    </p:set>
                                    <p:animEffect transition="in" filter="fade">
                                      <p:cBhvr>
                                        <p:cTn id="121" dur="500"/>
                                        <p:tgtEl>
                                          <p:spTgt spid="11"/>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58"/>
                                        </p:tgtEl>
                                        <p:attrNameLst>
                                          <p:attrName>style.visibility</p:attrName>
                                        </p:attrNameLst>
                                      </p:cBhvr>
                                      <p:to>
                                        <p:strVal val="visible"/>
                                      </p:to>
                                    </p:set>
                                    <p:animEffect transition="in" filter="fade">
                                      <p:cBhvr>
                                        <p:cTn id="12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5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normAutofit/>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0" y="99060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0" y="1917405"/>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a:t>
            </a:r>
            <a:r>
              <a:rPr lang="en-US" sz="3000" dirty="0">
                <a:latin typeface="Cambria" panose="02040503050406030204" pitchFamily="18" charset="0"/>
              </a:rPr>
              <a:t>. RowHammer &amp; Target Row Refresh</a:t>
            </a:r>
          </a:p>
        </p:txBody>
      </p:sp>
      <p:sp>
        <p:nvSpPr>
          <p:cNvPr id="7" name="Rectangle 6">
            <a:extLst>
              <a:ext uri="{FF2B5EF4-FFF2-40B4-BE49-F238E27FC236}">
                <a16:creationId xmlns:a16="http://schemas.microsoft.com/office/drawing/2014/main" id="{D9DB1C58-EB98-4BA2-9248-92A286526A7A}"/>
              </a:ext>
            </a:extLst>
          </p:cNvPr>
          <p:cNvSpPr/>
          <p:nvPr/>
        </p:nvSpPr>
        <p:spPr>
          <a:xfrm>
            <a:off x="0" y="3771015"/>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a:latin typeface="Cambria" panose="02040503050406030204" pitchFamily="18" charset="0"/>
              </a:rPr>
              <a:t>Observations &amp; New RowHammer Access Patterns</a:t>
            </a:r>
          </a:p>
        </p:txBody>
      </p:sp>
      <p:sp>
        <p:nvSpPr>
          <p:cNvPr id="8" name="Rectangle 7">
            <a:extLst>
              <a:ext uri="{FF2B5EF4-FFF2-40B4-BE49-F238E27FC236}">
                <a16:creationId xmlns:a16="http://schemas.microsoft.com/office/drawing/2014/main" id="{5A1AACE6-B22B-40B0-A89C-03B8C3868D7B}"/>
              </a:ext>
            </a:extLst>
          </p:cNvPr>
          <p:cNvSpPr/>
          <p:nvPr/>
        </p:nvSpPr>
        <p:spPr>
          <a:xfrm>
            <a:off x="0" y="469782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RowHammer Bit Flip Analysis</a:t>
            </a:r>
          </a:p>
        </p:txBody>
      </p:sp>
      <p:sp>
        <p:nvSpPr>
          <p:cNvPr id="10" name="Rectangle 9">
            <a:extLst>
              <a:ext uri="{FF2B5EF4-FFF2-40B4-BE49-F238E27FC236}">
                <a16:creationId xmlns:a16="http://schemas.microsoft.com/office/drawing/2014/main" id="{E6F2BE39-DA50-4BFC-B068-86F507F94B58}"/>
              </a:ext>
            </a:extLst>
          </p:cNvPr>
          <p:cNvSpPr/>
          <p:nvPr/>
        </p:nvSpPr>
        <p:spPr>
          <a:xfrm>
            <a:off x="0" y="284421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3.</a:t>
            </a:r>
            <a:r>
              <a:rPr lang="tr-TR" sz="3000" b="1" dirty="0">
                <a:latin typeface="Cambria" panose="02040503050406030204" pitchFamily="18" charset="0"/>
              </a:rPr>
              <a:t> </a:t>
            </a:r>
            <a:r>
              <a:rPr lang="en-US" sz="3000" dirty="0">
                <a:latin typeface="Cambria" panose="02040503050406030204" pitchFamily="18" charset="0"/>
              </a:rPr>
              <a:t>The U-TRR Methodology</a:t>
            </a:r>
          </a:p>
        </p:txBody>
      </p:sp>
      <p:sp>
        <p:nvSpPr>
          <p:cNvPr id="9" name="Rectangle 8">
            <a:extLst>
              <a:ext uri="{FF2B5EF4-FFF2-40B4-BE49-F238E27FC236}">
                <a16:creationId xmlns:a16="http://schemas.microsoft.com/office/drawing/2014/main" id="{36E12270-93B3-4635-992D-3D9DD40440D4}"/>
              </a:ext>
            </a:extLst>
          </p:cNvPr>
          <p:cNvSpPr/>
          <p:nvPr/>
        </p:nvSpPr>
        <p:spPr>
          <a:xfrm>
            <a:off x="0" y="5624623"/>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Takeaways and Conclusion</a:t>
            </a:r>
          </a:p>
        </p:txBody>
      </p:sp>
    </p:spTree>
    <p:custDataLst>
      <p:tags r:id="rId1"/>
    </p:custDataLst>
    <p:extLst>
      <p:ext uri="{BB962C8B-B14F-4D97-AF65-F5344CB8AC3E}">
        <p14:creationId xmlns:p14="http://schemas.microsoft.com/office/powerpoint/2010/main" val="2776169895"/>
      </p:ext>
    </p:extLst>
  </p:cSld>
  <p:clrMapOvr>
    <a:masterClrMapping/>
  </p:clrMapOvr>
  <mc:AlternateContent xmlns:mc="http://schemas.openxmlformats.org/markup-compatibility/2006" xmlns:p14="http://schemas.microsoft.com/office/powerpoint/2010/main">
    <mc:Choice Requires="p14">
      <p:transition spd="slow" p14:dur="2000" advTm="8409"/>
    </mc:Choice>
    <mc:Fallback xmlns="">
      <p:transition spd="slow" advTm="8409"/>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BDAA1-FA8D-49B2-A696-2E5596B13C5B}"/>
              </a:ext>
            </a:extLst>
          </p:cNvPr>
          <p:cNvSpPr>
            <a:spLocks noGrp="1"/>
          </p:cNvSpPr>
          <p:nvPr>
            <p:ph type="title"/>
          </p:nvPr>
        </p:nvSpPr>
        <p:spPr/>
        <p:txBody>
          <a:bodyPr>
            <a:normAutofit/>
          </a:bodyPr>
          <a:lstStyle/>
          <a:p>
            <a:r>
              <a:rPr lang="en-US" dirty="0"/>
              <a:t>DRAM Testing Infrastructure</a:t>
            </a:r>
            <a:endParaRPr lang="en-CH" dirty="0"/>
          </a:p>
        </p:txBody>
      </p:sp>
      <p:pic>
        <p:nvPicPr>
          <p:cNvPr id="4" name="Content Placeholder 3">
            <a:extLst>
              <a:ext uri="{FF2B5EF4-FFF2-40B4-BE49-F238E27FC236}">
                <a16:creationId xmlns:a16="http://schemas.microsoft.com/office/drawing/2014/main" id="{FE269D0E-602E-47D5-AB93-98D39DD5B373}"/>
              </a:ext>
            </a:extLst>
          </p:cNvPr>
          <p:cNvPicPr>
            <a:picLocks noGrp="1" noChangeAspect="1"/>
          </p:cNvPicPr>
          <p:nvPr>
            <p:ph idx="1"/>
          </p:nvPr>
        </p:nvPicPr>
        <p:blipFill>
          <a:blip r:embed="rId4"/>
          <a:stretch>
            <a:fillRect/>
          </a:stretch>
        </p:blipFill>
        <p:spPr>
          <a:xfrm>
            <a:off x="4207737" y="1287417"/>
            <a:ext cx="4845127" cy="2011802"/>
          </a:xfrm>
          <a:prstGeom prst="rect">
            <a:avLst/>
          </a:prstGeom>
        </p:spPr>
      </p:pic>
      <p:sp>
        <p:nvSpPr>
          <p:cNvPr id="5" name="TextBox 4">
            <a:extLst>
              <a:ext uri="{FF2B5EF4-FFF2-40B4-BE49-F238E27FC236}">
                <a16:creationId xmlns:a16="http://schemas.microsoft.com/office/drawing/2014/main" id="{0DA7D0A5-4ED8-4672-BBD2-43B401648E6E}"/>
              </a:ext>
            </a:extLst>
          </p:cNvPr>
          <p:cNvSpPr txBox="1"/>
          <p:nvPr/>
        </p:nvSpPr>
        <p:spPr>
          <a:xfrm>
            <a:off x="152400" y="1217792"/>
            <a:ext cx="4229100" cy="923330"/>
          </a:xfrm>
          <a:prstGeom prst="rect">
            <a:avLst/>
          </a:prstGeom>
          <a:noFill/>
        </p:spPr>
        <p:txBody>
          <a:bodyPr wrap="square" rtlCol="0">
            <a:spAutoFit/>
          </a:bodyPr>
          <a:lstStyle/>
          <a:p>
            <a:r>
              <a:rPr lang="en-US" dirty="0"/>
              <a:t>We implement </a:t>
            </a:r>
            <a:r>
              <a:rPr lang="en-US" dirty="0">
                <a:solidFill>
                  <a:srgbClr val="0070C0"/>
                </a:solidFill>
              </a:rPr>
              <a:t>U-TRR </a:t>
            </a:r>
            <a:r>
              <a:rPr lang="en-US" dirty="0"/>
              <a:t>using </a:t>
            </a:r>
            <a:br>
              <a:rPr lang="en-US" dirty="0"/>
            </a:br>
            <a:r>
              <a:rPr lang="en-US" dirty="0"/>
              <a:t>FPGA-based </a:t>
            </a:r>
            <a:r>
              <a:rPr lang="en-US" i="1" dirty="0"/>
              <a:t>SoftMC</a:t>
            </a:r>
            <a:r>
              <a:rPr lang="en-US" dirty="0"/>
              <a:t> [Hassan+, HPCA’17] </a:t>
            </a:r>
          </a:p>
          <a:p>
            <a:r>
              <a:rPr lang="en-US" i="1" dirty="0"/>
              <a:t>modified to support DDR4 DRAM</a:t>
            </a:r>
            <a:endParaRPr lang="en-CH" i="1" dirty="0"/>
          </a:p>
        </p:txBody>
      </p:sp>
      <p:sp>
        <p:nvSpPr>
          <p:cNvPr id="7" name="TextBox 6">
            <a:extLst>
              <a:ext uri="{FF2B5EF4-FFF2-40B4-BE49-F238E27FC236}">
                <a16:creationId xmlns:a16="http://schemas.microsoft.com/office/drawing/2014/main" id="{A151D31E-1056-44A1-9F4E-49B836BEF45B}"/>
              </a:ext>
            </a:extLst>
          </p:cNvPr>
          <p:cNvSpPr txBox="1"/>
          <p:nvPr/>
        </p:nvSpPr>
        <p:spPr>
          <a:xfrm>
            <a:off x="152400" y="2219398"/>
            <a:ext cx="3829050" cy="923330"/>
          </a:xfrm>
          <a:prstGeom prst="rect">
            <a:avLst/>
          </a:prstGeom>
          <a:noFill/>
        </p:spPr>
        <p:txBody>
          <a:bodyPr wrap="square" rtlCol="0">
            <a:spAutoFit/>
          </a:bodyPr>
          <a:lstStyle/>
          <a:p>
            <a:r>
              <a:rPr lang="en-US" i="1" dirty="0">
                <a:latin typeface="Cambria" panose="02040503050406030204" pitchFamily="18" charset="0"/>
              </a:rPr>
              <a:t>SoftMC</a:t>
            </a:r>
            <a:r>
              <a:rPr lang="en-US" dirty="0">
                <a:latin typeface="Cambria" panose="02040503050406030204" pitchFamily="18" charset="0"/>
              </a:rPr>
              <a:t> provides </a:t>
            </a:r>
            <a:r>
              <a:rPr lang="en-US" dirty="0">
                <a:solidFill>
                  <a:srgbClr val="009900"/>
                </a:solidFill>
                <a:latin typeface="Cambria" panose="02040503050406030204" pitchFamily="18" charset="0"/>
              </a:rPr>
              <a:t>fine-grained control </a:t>
            </a:r>
            <a:r>
              <a:rPr lang="en-US" dirty="0">
                <a:latin typeface="Cambria" panose="02040503050406030204" pitchFamily="18" charset="0"/>
              </a:rPr>
              <a:t>over DRAM commands, </a:t>
            </a:r>
            <a:br>
              <a:rPr lang="en-US" dirty="0">
                <a:latin typeface="Cambria" panose="02040503050406030204" pitchFamily="18" charset="0"/>
              </a:rPr>
            </a:br>
            <a:r>
              <a:rPr lang="en-US" dirty="0">
                <a:latin typeface="Cambria" panose="02040503050406030204" pitchFamily="18" charset="0"/>
              </a:rPr>
              <a:t>timing parameters and temperature</a:t>
            </a:r>
            <a:endParaRPr lang="en-CH" dirty="0"/>
          </a:p>
        </p:txBody>
      </p:sp>
      <p:sp>
        <p:nvSpPr>
          <p:cNvPr id="8" name="TextBox 7">
            <a:extLst>
              <a:ext uri="{FF2B5EF4-FFF2-40B4-BE49-F238E27FC236}">
                <a16:creationId xmlns:a16="http://schemas.microsoft.com/office/drawing/2014/main" id="{748C5E7A-DB62-40FC-B46C-95D3368298CF}"/>
              </a:ext>
            </a:extLst>
          </p:cNvPr>
          <p:cNvSpPr txBox="1"/>
          <p:nvPr/>
        </p:nvSpPr>
        <p:spPr>
          <a:xfrm>
            <a:off x="5614521" y="3931530"/>
            <a:ext cx="1583721" cy="584775"/>
          </a:xfrm>
          <a:prstGeom prst="rect">
            <a:avLst/>
          </a:prstGeom>
          <a:noFill/>
        </p:spPr>
        <p:txBody>
          <a:bodyPr wrap="square" rtlCol="0">
            <a:spAutoFit/>
          </a:bodyPr>
          <a:lstStyle/>
          <a:p>
            <a:pPr algn="ctr"/>
            <a:r>
              <a:rPr lang="en-US" sz="1600" b="1" dirty="0">
                <a:solidFill>
                  <a:schemeClr val="accent2">
                    <a:lumMod val="50000"/>
                  </a:schemeClr>
                </a:solidFill>
              </a:rPr>
              <a:t>15x Vendor A</a:t>
            </a:r>
            <a:br>
              <a:rPr lang="en-US" sz="1600" b="1" dirty="0">
                <a:solidFill>
                  <a:schemeClr val="accent2">
                    <a:lumMod val="50000"/>
                  </a:schemeClr>
                </a:solidFill>
              </a:rPr>
            </a:br>
            <a:r>
              <a:rPr lang="en-US" sz="1600" b="1" dirty="0">
                <a:solidFill>
                  <a:schemeClr val="accent2">
                    <a:lumMod val="50000"/>
                  </a:schemeClr>
                </a:solidFill>
              </a:rPr>
              <a:t>DDR4 modules</a:t>
            </a:r>
            <a:endParaRPr lang="en-CH" sz="1600" b="1" dirty="0">
              <a:solidFill>
                <a:schemeClr val="accent2">
                  <a:lumMod val="50000"/>
                </a:schemeClr>
              </a:solidFill>
            </a:endParaRPr>
          </a:p>
        </p:txBody>
      </p:sp>
      <p:pic>
        <p:nvPicPr>
          <p:cNvPr id="9" name="Graphic 8" descr="Processor with solid fill">
            <a:extLst>
              <a:ext uri="{FF2B5EF4-FFF2-40B4-BE49-F238E27FC236}">
                <a16:creationId xmlns:a16="http://schemas.microsoft.com/office/drawing/2014/main" id="{93D2A865-A68B-460A-8DD1-235885CF9D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29200" y="3886200"/>
            <a:ext cx="685800" cy="685800"/>
          </a:xfrm>
          <a:prstGeom prst="rect">
            <a:avLst/>
          </a:prstGeom>
        </p:spPr>
      </p:pic>
      <p:pic>
        <p:nvPicPr>
          <p:cNvPr id="10" name="Graphic 9" descr="Processor with solid fill">
            <a:extLst>
              <a:ext uri="{FF2B5EF4-FFF2-40B4-BE49-F238E27FC236}">
                <a16:creationId xmlns:a16="http://schemas.microsoft.com/office/drawing/2014/main" id="{C743EC09-EE3D-4076-929A-32ED69BE3CB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77380" y="4743255"/>
            <a:ext cx="685800" cy="685800"/>
          </a:xfrm>
          <a:prstGeom prst="rect">
            <a:avLst/>
          </a:prstGeom>
        </p:spPr>
      </p:pic>
      <p:pic>
        <p:nvPicPr>
          <p:cNvPr id="11" name="Graphic 10" descr="Processor with solid fill">
            <a:extLst>
              <a:ext uri="{FF2B5EF4-FFF2-40B4-BE49-F238E27FC236}">
                <a16:creationId xmlns:a16="http://schemas.microsoft.com/office/drawing/2014/main" id="{C9BCF70F-1CBA-4AAE-B325-6DD000312F0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81157" y="5641575"/>
            <a:ext cx="683025" cy="683025"/>
          </a:xfrm>
          <a:prstGeom prst="rect">
            <a:avLst/>
          </a:prstGeom>
        </p:spPr>
      </p:pic>
      <p:sp>
        <p:nvSpPr>
          <p:cNvPr id="12" name="TextBox 11">
            <a:extLst>
              <a:ext uri="{FF2B5EF4-FFF2-40B4-BE49-F238E27FC236}">
                <a16:creationId xmlns:a16="http://schemas.microsoft.com/office/drawing/2014/main" id="{47E92FE8-85D3-4F51-B513-C7AEB80EA0F2}"/>
              </a:ext>
            </a:extLst>
          </p:cNvPr>
          <p:cNvSpPr txBox="1"/>
          <p:nvPr/>
        </p:nvSpPr>
        <p:spPr>
          <a:xfrm>
            <a:off x="6362700" y="4812553"/>
            <a:ext cx="1583721" cy="584775"/>
          </a:xfrm>
          <a:prstGeom prst="rect">
            <a:avLst/>
          </a:prstGeom>
          <a:noFill/>
        </p:spPr>
        <p:txBody>
          <a:bodyPr wrap="square" rtlCol="0">
            <a:spAutoFit/>
          </a:bodyPr>
          <a:lstStyle/>
          <a:p>
            <a:pPr algn="ctr"/>
            <a:r>
              <a:rPr lang="en-US" sz="1600" b="1" dirty="0">
                <a:solidFill>
                  <a:schemeClr val="accent1">
                    <a:lumMod val="50000"/>
                  </a:schemeClr>
                </a:solidFill>
              </a:rPr>
              <a:t>15x Vendor B</a:t>
            </a:r>
            <a:br>
              <a:rPr lang="en-US" sz="1600" b="1" dirty="0">
                <a:solidFill>
                  <a:schemeClr val="accent1">
                    <a:lumMod val="50000"/>
                  </a:schemeClr>
                </a:solidFill>
              </a:rPr>
            </a:br>
            <a:r>
              <a:rPr lang="en-US" sz="1600" b="1" dirty="0">
                <a:solidFill>
                  <a:schemeClr val="accent1">
                    <a:lumMod val="50000"/>
                  </a:schemeClr>
                </a:solidFill>
              </a:rPr>
              <a:t>DDR4 modules</a:t>
            </a:r>
            <a:endParaRPr lang="en-CH" sz="1600" b="1" dirty="0">
              <a:solidFill>
                <a:schemeClr val="accent1">
                  <a:lumMod val="50000"/>
                </a:schemeClr>
              </a:solidFill>
            </a:endParaRPr>
          </a:p>
        </p:txBody>
      </p:sp>
      <p:sp>
        <p:nvSpPr>
          <p:cNvPr id="13" name="TextBox 12">
            <a:extLst>
              <a:ext uri="{FF2B5EF4-FFF2-40B4-BE49-F238E27FC236}">
                <a16:creationId xmlns:a16="http://schemas.microsoft.com/office/drawing/2014/main" id="{1E1EA3C8-1745-4B5C-9AE7-D5DF30A62EF0}"/>
              </a:ext>
            </a:extLst>
          </p:cNvPr>
          <p:cNvSpPr txBox="1"/>
          <p:nvPr/>
        </p:nvSpPr>
        <p:spPr>
          <a:xfrm>
            <a:off x="7163701" y="5710768"/>
            <a:ext cx="1583721" cy="584775"/>
          </a:xfrm>
          <a:prstGeom prst="rect">
            <a:avLst/>
          </a:prstGeom>
          <a:noFill/>
        </p:spPr>
        <p:txBody>
          <a:bodyPr wrap="square" rtlCol="0">
            <a:spAutoFit/>
          </a:bodyPr>
          <a:lstStyle/>
          <a:p>
            <a:pPr algn="ctr"/>
            <a:r>
              <a:rPr lang="en-US" sz="1600" b="1" dirty="0">
                <a:solidFill>
                  <a:schemeClr val="accent4">
                    <a:lumMod val="50000"/>
                  </a:schemeClr>
                </a:solidFill>
              </a:rPr>
              <a:t>15x Vendor C</a:t>
            </a:r>
            <a:br>
              <a:rPr lang="en-US" sz="1600" b="1" dirty="0">
                <a:solidFill>
                  <a:schemeClr val="accent4">
                    <a:lumMod val="50000"/>
                  </a:schemeClr>
                </a:solidFill>
              </a:rPr>
            </a:br>
            <a:r>
              <a:rPr lang="en-US" sz="1600" b="1" dirty="0">
                <a:solidFill>
                  <a:schemeClr val="accent4">
                    <a:lumMod val="50000"/>
                  </a:schemeClr>
                </a:solidFill>
              </a:rPr>
              <a:t>DDR4 modules</a:t>
            </a:r>
            <a:endParaRPr lang="en-CH" sz="1600" b="1" dirty="0">
              <a:solidFill>
                <a:schemeClr val="accent4">
                  <a:lumMod val="50000"/>
                </a:schemeClr>
              </a:solidFill>
            </a:endParaRPr>
          </a:p>
        </p:txBody>
      </p:sp>
      <p:sp>
        <p:nvSpPr>
          <p:cNvPr id="14" name="TextBox 13">
            <a:extLst>
              <a:ext uri="{FF2B5EF4-FFF2-40B4-BE49-F238E27FC236}">
                <a16:creationId xmlns:a16="http://schemas.microsoft.com/office/drawing/2014/main" id="{FC0737A6-D17D-4505-8D65-860E9B962F94}"/>
              </a:ext>
            </a:extLst>
          </p:cNvPr>
          <p:cNvSpPr txBox="1"/>
          <p:nvPr/>
        </p:nvSpPr>
        <p:spPr>
          <a:xfrm>
            <a:off x="228600" y="4267200"/>
            <a:ext cx="4534047" cy="646331"/>
          </a:xfrm>
          <a:prstGeom prst="rect">
            <a:avLst/>
          </a:prstGeom>
          <a:noFill/>
        </p:spPr>
        <p:txBody>
          <a:bodyPr wrap="square" rtlCol="0">
            <a:spAutoFit/>
          </a:bodyPr>
          <a:lstStyle/>
          <a:p>
            <a:r>
              <a:rPr lang="en-US" dirty="0">
                <a:latin typeface="Cambria" panose="02040503050406030204" pitchFamily="18" charset="0"/>
              </a:rPr>
              <a:t>We analyze </a:t>
            </a:r>
            <a:r>
              <a:rPr lang="en-US" b="1" dirty="0">
                <a:latin typeface="Cambria" panose="02040503050406030204" pitchFamily="18" charset="0"/>
              </a:rPr>
              <a:t>45 DDR4 DRAM </a:t>
            </a:r>
            <a:r>
              <a:rPr lang="en-US" dirty="0">
                <a:latin typeface="Cambria" panose="02040503050406030204" pitchFamily="18" charset="0"/>
              </a:rPr>
              <a:t>modules </a:t>
            </a:r>
            <a:br>
              <a:rPr lang="en-US" dirty="0">
                <a:latin typeface="Cambria" panose="02040503050406030204" pitchFamily="18" charset="0"/>
              </a:rPr>
            </a:br>
            <a:r>
              <a:rPr lang="en-US" dirty="0">
                <a:latin typeface="Cambria" panose="02040503050406030204" pitchFamily="18" charset="0"/>
              </a:rPr>
              <a:t>from </a:t>
            </a:r>
            <a:r>
              <a:rPr lang="en-US" b="1" dirty="0">
                <a:latin typeface="Cambria" panose="02040503050406030204" pitchFamily="18" charset="0"/>
              </a:rPr>
              <a:t>three</a:t>
            </a:r>
            <a:r>
              <a:rPr lang="en-US" dirty="0">
                <a:latin typeface="Cambria" panose="02040503050406030204" pitchFamily="18" charset="0"/>
              </a:rPr>
              <a:t> vendors</a:t>
            </a:r>
            <a:endParaRPr lang="en-CH" dirty="0"/>
          </a:p>
        </p:txBody>
      </p:sp>
      <p:sp>
        <p:nvSpPr>
          <p:cNvPr id="15" name="TextBox 14">
            <a:extLst>
              <a:ext uri="{FF2B5EF4-FFF2-40B4-BE49-F238E27FC236}">
                <a16:creationId xmlns:a16="http://schemas.microsoft.com/office/drawing/2014/main" id="{E747FFC2-14F1-4CBD-AA18-8E052BDF8A16}"/>
              </a:ext>
            </a:extLst>
          </p:cNvPr>
          <p:cNvSpPr txBox="1"/>
          <p:nvPr/>
        </p:nvSpPr>
        <p:spPr>
          <a:xfrm>
            <a:off x="550465" y="5678269"/>
            <a:ext cx="4534047" cy="646331"/>
          </a:xfrm>
          <a:prstGeom prst="rect">
            <a:avLst/>
          </a:prstGeom>
          <a:noFill/>
        </p:spPr>
        <p:txBody>
          <a:bodyPr wrap="square" rtlCol="0">
            <a:spAutoFit/>
          </a:bodyPr>
          <a:lstStyle/>
          <a:p>
            <a:r>
              <a:rPr lang="en-US" b="1" dirty="0">
                <a:latin typeface="Cambria" panose="02040503050406030204" pitchFamily="18" charset="0"/>
              </a:rPr>
              <a:t>Table 1 in our paper </a:t>
            </a:r>
            <a:r>
              <a:rPr lang="en-US" dirty="0">
                <a:latin typeface="Cambria" panose="02040503050406030204" pitchFamily="18" charset="0"/>
              </a:rPr>
              <a:t>provides more information about the analyzed modules</a:t>
            </a:r>
            <a:endParaRPr lang="en-CH" dirty="0"/>
          </a:p>
        </p:txBody>
      </p:sp>
      <p:pic>
        <p:nvPicPr>
          <p:cNvPr id="16" name="Graphic 15" descr="Information">
            <a:extLst>
              <a:ext uri="{FF2B5EF4-FFF2-40B4-BE49-F238E27FC236}">
                <a16:creationId xmlns:a16="http://schemas.microsoft.com/office/drawing/2014/main" id="{7D71DFBF-1B84-4A35-A6C9-76C81CEF5CE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8562" y="5739983"/>
            <a:ext cx="484748" cy="484748"/>
          </a:xfrm>
          <a:prstGeom prst="rect">
            <a:avLst/>
          </a:prstGeom>
        </p:spPr>
      </p:pic>
      <p:pic>
        <p:nvPicPr>
          <p:cNvPr id="17" name="Picture 16">
            <a:extLst>
              <a:ext uri="{FF2B5EF4-FFF2-40B4-BE49-F238E27FC236}">
                <a16:creationId xmlns:a16="http://schemas.microsoft.com/office/drawing/2014/main" id="{A3D7AABD-174B-4893-A655-3C4B9AB77730}"/>
              </a:ext>
            </a:extLst>
          </p:cNvPr>
          <p:cNvPicPr>
            <a:picLocks noChangeAspect="1"/>
          </p:cNvPicPr>
          <p:nvPr/>
        </p:nvPicPr>
        <p:blipFill>
          <a:blip r:embed="rId13"/>
          <a:stretch>
            <a:fillRect/>
          </a:stretch>
        </p:blipFill>
        <p:spPr>
          <a:xfrm>
            <a:off x="0" y="2327296"/>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3898269303"/>
      </p:ext>
    </p:extLst>
  </p:cSld>
  <p:clrMapOvr>
    <a:masterClrMapping/>
  </p:clrMapOvr>
  <mc:AlternateContent xmlns:mc="http://schemas.openxmlformats.org/markup-compatibility/2006" xmlns:p14="http://schemas.microsoft.com/office/powerpoint/2010/main">
    <mc:Choice Requires="p14">
      <p:transition spd="slow" p14:dur="2000" advTm="28897"/>
    </mc:Choice>
    <mc:Fallback xmlns="">
      <p:transition spd="slow" advTm="288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500"/>
                            </p:stCondLst>
                            <p:childTnLst>
                              <p:par>
                                <p:cTn id="43" presetID="10" presetClass="entr" presetSubtype="0" fill="hold"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Key Observations: </a:t>
            </a:r>
            <a:r>
              <a:rPr lang="en-US" dirty="0">
                <a:solidFill>
                  <a:schemeClr val="accent2">
                    <a:lumMod val="40000"/>
                    <a:lumOff val="60000"/>
                  </a:schemeClr>
                </a:solidFill>
              </a:rPr>
              <a:t>Vendor A</a:t>
            </a:r>
            <a:endParaRPr lang="en-CH" dirty="0">
              <a:solidFill>
                <a:schemeClr val="accent2">
                  <a:lumMod val="40000"/>
                  <a:lumOff val="60000"/>
                </a:schemeClr>
              </a:solidFill>
            </a:endParaRPr>
          </a:p>
        </p:txBody>
      </p:sp>
      <p:sp>
        <p:nvSpPr>
          <p:cNvPr id="12" name="TextBox 11">
            <a:extLst>
              <a:ext uri="{FF2B5EF4-FFF2-40B4-BE49-F238E27FC236}">
                <a16:creationId xmlns:a16="http://schemas.microsoft.com/office/drawing/2014/main" id="{919C32C3-A9FD-4DE1-8807-15BFF27B03A3}"/>
              </a:ext>
            </a:extLst>
          </p:cNvPr>
          <p:cNvSpPr txBox="1"/>
          <p:nvPr/>
        </p:nvSpPr>
        <p:spPr>
          <a:xfrm>
            <a:off x="230651" y="969334"/>
            <a:ext cx="5023979" cy="1015663"/>
          </a:xfrm>
          <a:prstGeom prst="rect">
            <a:avLst/>
          </a:prstGeom>
          <a:noFill/>
        </p:spPr>
        <p:txBody>
          <a:bodyPr wrap="square" rtlCol="0">
            <a:spAutoFit/>
          </a:bodyPr>
          <a:lstStyle/>
          <a:p>
            <a:r>
              <a:rPr lang="en-US" sz="2000" dirty="0"/>
              <a:t>Refresh Types:</a:t>
            </a:r>
          </a:p>
          <a:p>
            <a:pPr marL="214313" indent="-214313">
              <a:buFont typeface="Arial" panose="020B0604020202020204" pitchFamily="34" charset="0"/>
              <a:buChar char="•"/>
            </a:pPr>
            <a:r>
              <a:rPr lang="en-US" sz="2000" dirty="0"/>
              <a:t>Regular Refresh (RR)</a:t>
            </a:r>
          </a:p>
          <a:p>
            <a:pPr marL="214313" indent="-214313">
              <a:buFont typeface="Arial" panose="020B0604020202020204" pitchFamily="34" charset="0"/>
              <a:buChar char="•"/>
            </a:pPr>
            <a:r>
              <a:rPr lang="en-US" sz="2000" dirty="0"/>
              <a:t>TRR-capable Refresh (</a:t>
            </a:r>
            <a:r>
              <a:rPr lang="en-US" sz="2000" b="1" dirty="0">
                <a:solidFill>
                  <a:schemeClr val="accent2">
                    <a:lumMod val="50000"/>
                  </a:schemeClr>
                </a:solidFill>
              </a:rPr>
              <a:t>TREF</a:t>
            </a:r>
            <a:r>
              <a:rPr lang="en-US" sz="2000" b="1" baseline="-25000" dirty="0">
                <a:solidFill>
                  <a:schemeClr val="accent2">
                    <a:lumMod val="50000"/>
                  </a:schemeClr>
                </a:solidFill>
              </a:rPr>
              <a:t>1 </a:t>
            </a:r>
            <a:r>
              <a:rPr lang="en-US" sz="2000" dirty="0"/>
              <a:t>and </a:t>
            </a:r>
            <a:r>
              <a:rPr lang="en-US" sz="2000" b="1" dirty="0">
                <a:solidFill>
                  <a:schemeClr val="accent5">
                    <a:lumMod val="50000"/>
                  </a:schemeClr>
                </a:solidFill>
              </a:rPr>
              <a:t>TREF</a:t>
            </a:r>
            <a:r>
              <a:rPr lang="en-US" sz="2000" b="1" baseline="-25000" dirty="0">
                <a:solidFill>
                  <a:schemeClr val="accent5">
                    <a:lumMod val="50000"/>
                  </a:schemeClr>
                </a:solidFill>
              </a:rPr>
              <a:t>2</a:t>
            </a:r>
            <a:r>
              <a:rPr lang="en-US" sz="2000" dirty="0"/>
              <a:t>)</a:t>
            </a:r>
          </a:p>
        </p:txBody>
      </p:sp>
      <p:sp>
        <p:nvSpPr>
          <p:cNvPr id="37" name="TextBox 36">
            <a:extLst>
              <a:ext uri="{FF2B5EF4-FFF2-40B4-BE49-F238E27FC236}">
                <a16:creationId xmlns:a16="http://schemas.microsoft.com/office/drawing/2014/main" id="{BB49685A-2052-4E31-84B8-71DB7594107A}"/>
              </a:ext>
            </a:extLst>
          </p:cNvPr>
          <p:cNvSpPr txBox="1"/>
          <p:nvPr/>
        </p:nvSpPr>
        <p:spPr>
          <a:xfrm>
            <a:off x="3281950" y="2130229"/>
            <a:ext cx="1010464" cy="400110"/>
          </a:xfrm>
          <a:prstGeom prst="rect">
            <a:avLst/>
          </a:prstGeom>
          <a:noFill/>
        </p:spPr>
        <p:txBody>
          <a:bodyPr wrap="square" rtlCol="0">
            <a:spAutoFit/>
          </a:bodyPr>
          <a:lstStyle/>
          <a:p>
            <a:pPr algn="ctr"/>
            <a:r>
              <a:rPr lang="en-US" sz="2000" b="1" dirty="0">
                <a:solidFill>
                  <a:schemeClr val="accent2">
                    <a:lumMod val="50000"/>
                  </a:schemeClr>
                </a:solidFill>
              </a:rPr>
              <a:t>TREF</a:t>
            </a:r>
            <a:r>
              <a:rPr lang="en-US" sz="2000" b="1" baseline="-25000" dirty="0">
                <a:solidFill>
                  <a:schemeClr val="accent2">
                    <a:lumMod val="50000"/>
                  </a:schemeClr>
                </a:solidFill>
              </a:rPr>
              <a:t>1</a:t>
            </a:r>
            <a:endParaRPr lang="en-CH" sz="2000" dirty="0"/>
          </a:p>
        </p:txBody>
      </p:sp>
      <p:sp>
        <p:nvSpPr>
          <p:cNvPr id="38" name="TextBox 37">
            <a:extLst>
              <a:ext uri="{FF2B5EF4-FFF2-40B4-BE49-F238E27FC236}">
                <a16:creationId xmlns:a16="http://schemas.microsoft.com/office/drawing/2014/main" id="{99C8B0DA-D8B7-4FBB-9309-265EAE5D9B22}"/>
              </a:ext>
            </a:extLst>
          </p:cNvPr>
          <p:cNvSpPr txBox="1"/>
          <p:nvPr/>
        </p:nvSpPr>
        <p:spPr>
          <a:xfrm>
            <a:off x="6360671" y="2130229"/>
            <a:ext cx="994657" cy="400110"/>
          </a:xfrm>
          <a:prstGeom prst="rect">
            <a:avLst/>
          </a:prstGeom>
          <a:noFill/>
        </p:spPr>
        <p:txBody>
          <a:bodyPr wrap="square" rtlCol="0">
            <a:spAutoFit/>
          </a:bodyPr>
          <a:lstStyle/>
          <a:p>
            <a:pPr algn="ctr"/>
            <a:r>
              <a:rPr lang="en-US" sz="2000" b="1" dirty="0">
                <a:solidFill>
                  <a:schemeClr val="accent5">
                    <a:lumMod val="50000"/>
                  </a:schemeClr>
                </a:solidFill>
              </a:rPr>
              <a:t>TREF</a:t>
            </a:r>
            <a:r>
              <a:rPr lang="en-US" sz="2000" b="1" baseline="-25000" dirty="0">
                <a:solidFill>
                  <a:schemeClr val="accent5">
                    <a:lumMod val="50000"/>
                  </a:schemeClr>
                </a:solidFill>
              </a:rPr>
              <a:t>2</a:t>
            </a:r>
            <a:endParaRPr lang="en-CH" sz="2000" dirty="0"/>
          </a:p>
        </p:txBody>
      </p:sp>
      <p:grpSp>
        <p:nvGrpSpPr>
          <p:cNvPr id="6" name="Group 5">
            <a:extLst>
              <a:ext uri="{FF2B5EF4-FFF2-40B4-BE49-F238E27FC236}">
                <a16:creationId xmlns:a16="http://schemas.microsoft.com/office/drawing/2014/main" id="{101564DE-4D43-4300-9E63-8E8935849C50}"/>
              </a:ext>
            </a:extLst>
          </p:cNvPr>
          <p:cNvGrpSpPr/>
          <p:nvPr/>
        </p:nvGrpSpPr>
        <p:grpSpPr>
          <a:xfrm>
            <a:off x="842963" y="2625895"/>
            <a:ext cx="2871787" cy="918417"/>
            <a:chOff x="842963" y="2782862"/>
            <a:chExt cx="2871787" cy="918417"/>
          </a:xfrm>
        </p:grpSpPr>
        <p:sp>
          <p:nvSpPr>
            <p:cNvPr id="11" name="TextBox 10">
              <a:extLst>
                <a:ext uri="{FF2B5EF4-FFF2-40B4-BE49-F238E27FC236}">
                  <a16:creationId xmlns:a16="http://schemas.microsoft.com/office/drawing/2014/main" id="{71C094FD-02ED-4120-B037-314077C20403}"/>
                </a:ext>
              </a:extLst>
            </p:cNvPr>
            <p:cNvSpPr txBox="1"/>
            <p:nvPr/>
          </p:nvSpPr>
          <p:spPr>
            <a:xfrm>
              <a:off x="842963"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0" name="TextBox 29">
              <a:extLst>
                <a:ext uri="{FF2B5EF4-FFF2-40B4-BE49-F238E27FC236}">
                  <a16:creationId xmlns:a16="http://schemas.microsoft.com/office/drawing/2014/main" id="{8D121601-8EC1-4EAF-B723-AD927E14C9AD}"/>
                </a:ext>
              </a:extLst>
            </p:cNvPr>
            <p:cNvSpPr txBox="1"/>
            <p:nvPr/>
          </p:nvSpPr>
          <p:spPr>
            <a:xfrm>
              <a:off x="1187905"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1" name="TextBox 30">
              <a:extLst>
                <a:ext uri="{FF2B5EF4-FFF2-40B4-BE49-F238E27FC236}">
                  <a16:creationId xmlns:a16="http://schemas.microsoft.com/office/drawing/2014/main" id="{EFD594B0-AC60-4E9C-AC1E-76A04E81FEC9}"/>
                </a:ext>
              </a:extLst>
            </p:cNvPr>
            <p:cNvSpPr txBox="1"/>
            <p:nvPr/>
          </p:nvSpPr>
          <p:spPr>
            <a:xfrm>
              <a:off x="1532846"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2" name="TextBox 31">
              <a:extLst>
                <a:ext uri="{FF2B5EF4-FFF2-40B4-BE49-F238E27FC236}">
                  <a16:creationId xmlns:a16="http://schemas.microsoft.com/office/drawing/2014/main" id="{B9C44B3D-E7F0-450B-91CE-B47CD8213F9D}"/>
                </a:ext>
              </a:extLst>
            </p:cNvPr>
            <p:cNvSpPr txBox="1"/>
            <p:nvPr/>
          </p:nvSpPr>
          <p:spPr>
            <a:xfrm>
              <a:off x="1877788"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3" name="TextBox 32">
              <a:extLst>
                <a:ext uri="{FF2B5EF4-FFF2-40B4-BE49-F238E27FC236}">
                  <a16:creationId xmlns:a16="http://schemas.microsoft.com/office/drawing/2014/main" id="{DC10A189-5F6C-4DD9-B73C-181AEC2AB56C}"/>
                </a:ext>
              </a:extLst>
            </p:cNvPr>
            <p:cNvSpPr txBox="1"/>
            <p:nvPr/>
          </p:nvSpPr>
          <p:spPr>
            <a:xfrm>
              <a:off x="2222729"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4" name="TextBox 33">
              <a:extLst>
                <a:ext uri="{FF2B5EF4-FFF2-40B4-BE49-F238E27FC236}">
                  <a16:creationId xmlns:a16="http://schemas.microsoft.com/office/drawing/2014/main" id="{FECF691B-F1BF-4D5B-8EAA-C01030F202A8}"/>
                </a:ext>
              </a:extLst>
            </p:cNvPr>
            <p:cNvSpPr txBox="1"/>
            <p:nvPr/>
          </p:nvSpPr>
          <p:spPr>
            <a:xfrm>
              <a:off x="256767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5" name="TextBox 34">
              <a:extLst>
                <a:ext uri="{FF2B5EF4-FFF2-40B4-BE49-F238E27FC236}">
                  <a16:creationId xmlns:a16="http://schemas.microsoft.com/office/drawing/2014/main" id="{AC5788FA-758C-441D-A321-84C717FB6172}"/>
                </a:ext>
              </a:extLst>
            </p:cNvPr>
            <p:cNvSpPr txBox="1"/>
            <p:nvPr/>
          </p:nvSpPr>
          <p:spPr>
            <a:xfrm>
              <a:off x="2912612"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6" name="TextBox 35">
              <a:extLst>
                <a:ext uri="{FF2B5EF4-FFF2-40B4-BE49-F238E27FC236}">
                  <a16:creationId xmlns:a16="http://schemas.microsoft.com/office/drawing/2014/main" id="{E90FBCD5-1720-4BC4-9EEE-11AAE9D3924B}"/>
                </a:ext>
              </a:extLst>
            </p:cNvPr>
            <p:cNvSpPr txBox="1"/>
            <p:nvPr/>
          </p:nvSpPr>
          <p:spPr>
            <a:xfrm>
              <a:off x="325755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7" name="Right Brace 46">
              <a:extLst>
                <a:ext uri="{FF2B5EF4-FFF2-40B4-BE49-F238E27FC236}">
                  <a16:creationId xmlns:a16="http://schemas.microsoft.com/office/drawing/2014/main" id="{41317257-5480-42A4-898F-2052AC09C3D9}"/>
                </a:ext>
              </a:extLst>
            </p:cNvPr>
            <p:cNvSpPr/>
            <p:nvPr/>
          </p:nvSpPr>
          <p:spPr>
            <a:xfrm rot="5400000">
              <a:off x="2197216" y="1834035"/>
              <a:ext cx="228599" cy="2656531"/>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48" name="TextBox 47">
              <a:extLst>
                <a:ext uri="{FF2B5EF4-FFF2-40B4-BE49-F238E27FC236}">
                  <a16:creationId xmlns:a16="http://schemas.microsoft.com/office/drawing/2014/main" id="{A091BFAE-3311-44FC-A021-A1C2DCC00EB1}"/>
                </a:ext>
              </a:extLst>
            </p:cNvPr>
            <p:cNvSpPr txBox="1"/>
            <p:nvPr/>
          </p:nvSpPr>
          <p:spPr>
            <a:xfrm>
              <a:off x="1411941" y="3362725"/>
              <a:ext cx="1810913" cy="338554"/>
            </a:xfrm>
            <a:prstGeom prst="rect">
              <a:avLst/>
            </a:prstGeom>
            <a:noFill/>
          </p:spPr>
          <p:txBody>
            <a:bodyPr wrap="square" rtlCol="0">
              <a:spAutoFit/>
            </a:bodyPr>
            <a:lstStyle/>
            <a:p>
              <a:pPr algn="ctr"/>
              <a:r>
                <a:rPr lang="en-US" sz="1600" i="1" dirty="0">
                  <a:solidFill>
                    <a:schemeClr val="tx1">
                      <a:lumMod val="75000"/>
                      <a:lumOff val="25000"/>
                    </a:schemeClr>
                  </a:solidFill>
                </a:rPr>
                <a:t>8x regular refresh</a:t>
              </a:r>
              <a:endParaRPr lang="en-CH" sz="1600" i="1" dirty="0">
                <a:solidFill>
                  <a:schemeClr val="tx1">
                    <a:lumMod val="75000"/>
                    <a:lumOff val="25000"/>
                  </a:schemeClr>
                </a:solidFill>
              </a:endParaRPr>
            </a:p>
          </p:txBody>
        </p:sp>
      </p:grpSp>
      <p:grpSp>
        <p:nvGrpSpPr>
          <p:cNvPr id="7" name="Group 6">
            <a:extLst>
              <a:ext uri="{FF2B5EF4-FFF2-40B4-BE49-F238E27FC236}">
                <a16:creationId xmlns:a16="http://schemas.microsoft.com/office/drawing/2014/main" id="{49C5D4BB-88DB-4C67-9097-D23CA130BE32}"/>
              </a:ext>
            </a:extLst>
          </p:cNvPr>
          <p:cNvGrpSpPr/>
          <p:nvPr/>
        </p:nvGrpSpPr>
        <p:grpSpPr>
          <a:xfrm>
            <a:off x="3886201" y="2625895"/>
            <a:ext cx="2863854" cy="910452"/>
            <a:chOff x="3886201" y="2782862"/>
            <a:chExt cx="2863854" cy="910452"/>
          </a:xfrm>
        </p:grpSpPr>
        <p:sp>
          <p:nvSpPr>
            <p:cNvPr id="39" name="TextBox 38">
              <a:extLst>
                <a:ext uri="{FF2B5EF4-FFF2-40B4-BE49-F238E27FC236}">
                  <a16:creationId xmlns:a16="http://schemas.microsoft.com/office/drawing/2014/main" id="{94CBF55C-DD9D-4551-8172-8AEBCA11FDD0}"/>
                </a:ext>
              </a:extLst>
            </p:cNvPr>
            <p:cNvSpPr txBox="1"/>
            <p:nvPr/>
          </p:nvSpPr>
          <p:spPr>
            <a:xfrm>
              <a:off x="388620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0" name="TextBox 39">
              <a:extLst>
                <a:ext uri="{FF2B5EF4-FFF2-40B4-BE49-F238E27FC236}">
                  <a16:creationId xmlns:a16="http://schemas.microsoft.com/office/drawing/2014/main" id="{0352E45E-5DA9-452A-A708-565B9472D21C}"/>
                </a:ext>
              </a:extLst>
            </p:cNvPr>
            <p:cNvSpPr txBox="1"/>
            <p:nvPr/>
          </p:nvSpPr>
          <p:spPr>
            <a:xfrm>
              <a:off x="422910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1" name="TextBox 40">
              <a:extLst>
                <a:ext uri="{FF2B5EF4-FFF2-40B4-BE49-F238E27FC236}">
                  <a16:creationId xmlns:a16="http://schemas.microsoft.com/office/drawing/2014/main" id="{D680F854-EAE5-48D5-9ADD-75D5CF848F24}"/>
                </a:ext>
              </a:extLst>
            </p:cNvPr>
            <p:cNvSpPr txBox="1"/>
            <p:nvPr/>
          </p:nvSpPr>
          <p:spPr>
            <a:xfrm>
              <a:off x="4573060"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2" name="TextBox 41">
              <a:extLst>
                <a:ext uri="{FF2B5EF4-FFF2-40B4-BE49-F238E27FC236}">
                  <a16:creationId xmlns:a16="http://schemas.microsoft.com/office/drawing/2014/main" id="{DAE51967-B367-452E-A6D7-75723F575E35}"/>
                </a:ext>
              </a:extLst>
            </p:cNvPr>
            <p:cNvSpPr txBox="1"/>
            <p:nvPr/>
          </p:nvSpPr>
          <p:spPr>
            <a:xfrm>
              <a:off x="4917019"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3" name="TextBox 42">
              <a:extLst>
                <a:ext uri="{FF2B5EF4-FFF2-40B4-BE49-F238E27FC236}">
                  <a16:creationId xmlns:a16="http://schemas.microsoft.com/office/drawing/2014/main" id="{C005D268-0ED1-4ACA-8ED7-FB852A1A72FB}"/>
                </a:ext>
              </a:extLst>
            </p:cNvPr>
            <p:cNvSpPr txBox="1"/>
            <p:nvPr/>
          </p:nvSpPr>
          <p:spPr>
            <a:xfrm>
              <a:off x="5260978"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4" name="TextBox 43">
              <a:extLst>
                <a:ext uri="{FF2B5EF4-FFF2-40B4-BE49-F238E27FC236}">
                  <a16:creationId xmlns:a16="http://schemas.microsoft.com/office/drawing/2014/main" id="{2BAE83D1-02AA-417C-9966-ED14F5C661A3}"/>
                </a:ext>
              </a:extLst>
            </p:cNvPr>
            <p:cNvSpPr txBox="1"/>
            <p:nvPr/>
          </p:nvSpPr>
          <p:spPr>
            <a:xfrm>
              <a:off x="5604937"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5" name="TextBox 44">
              <a:extLst>
                <a:ext uri="{FF2B5EF4-FFF2-40B4-BE49-F238E27FC236}">
                  <a16:creationId xmlns:a16="http://schemas.microsoft.com/office/drawing/2014/main" id="{03294018-7A57-495D-861B-8EDE84BEDD88}"/>
                </a:ext>
              </a:extLst>
            </p:cNvPr>
            <p:cNvSpPr txBox="1"/>
            <p:nvPr/>
          </p:nvSpPr>
          <p:spPr>
            <a:xfrm>
              <a:off x="5948896"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6" name="TextBox 45">
              <a:extLst>
                <a:ext uri="{FF2B5EF4-FFF2-40B4-BE49-F238E27FC236}">
                  <a16:creationId xmlns:a16="http://schemas.microsoft.com/office/drawing/2014/main" id="{AD81089F-6635-4998-AAA5-E8EB0805EBCC}"/>
                </a:ext>
              </a:extLst>
            </p:cNvPr>
            <p:cNvSpPr txBox="1"/>
            <p:nvPr/>
          </p:nvSpPr>
          <p:spPr>
            <a:xfrm>
              <a:off x="6292856"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9" name="Right Brace 48">
              <a:extLst>
                <a:ext uri="{FF2B5EF4-FFF2-40B4-BE49-F238E27FC236}">
                  <a16:creationId xmlns:a16="http://schemas.microsoft.com/office/drawing/2014/main" id="{205B5C6D-2139-4A9F-91DB-D73B8A3D0AA4}"/>
                </a:ext>
              </a:extLst>
            </p:cNvPr>
            <p:cNvSpPr/>
            <p:nvPr/>
          </p:nvSpPr>
          <p:spPr>
            <a:xfrm rot="5400000">
              <a:off x="5216815" y="1847045"/>
              <a:ext cx="228599" cy="2615129"/>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50" name="TextBox 49">
              <a:extLst>
                <a:ext uri="{FF2B5EF4-FFF2-40B4-BE49-F238E27FC236}">
                  <a16:creationId xmlns:a16="http://schemas.microsoft.com/office/drawing/2014/main" id="{70CC35FB-D6EB-4F96-B3C6-414BF13322FF}"/>
                </a:ext>
              </a:extLst>
            </p:cNvPr>
            <p:cNvSpPr txBox="1"/>
            <p:nvPr/>
          </p:nvSpPr>
          <p:spPr>
            <a:xfrm>
              <a:off x="4430004" y="3354760"/>
              <a:ext cx="1797453" cy="338554"/>
            </a:xfrm>
            <a:prstGeom prst="rect">
              <a:avLst/>
            </a:prstGeom>
            <a:noFill/>
          </p:spPr>
          <p:txBody>
            <a:bodyPr wrap="square" rtlCol="0">
              <a:spAutoFit/>
            </a:bodyPr>
            <a:lstStyle/>
            <a:p>
              <a:pPr algn="ctr"/>
              <a:r>
                <a:rPr lang="en-US" sz="1600" i="1" dirty="0">
                  <a:solidFill>
                    <a:schemeClr val="tx1">
                      <a:lumMod val="75000"/>
                      <a:lumOff val="25000"/>
                    </a:schemeClr>
                  </a:solidFill>
                </a:rPr>
                <a:t>8x regular refresh</a:t>
              </a:r>
              <a:endParaRPr lang="en-CH" sz="1600" i="1" dirty="0">
                <a:solidFill>
                  <a:schemeClr val="tx1">
                    <a:lumMod val="75000"/>
                    <a:lumOff val="25000"/>
                  </a:schemeClr>
                </a:solidFill>
              </a:endParaRPr>
            </a:p>
          </p:txBody>
        </p:sp>
      </p:grpSp>
      <p:sp>
        <p:nvSpPr>
          <p:cNvPr id="51" name="TextBox 50">
            <a:extLst>
              <a:ext uri="{FF2B5EF4-FFF2-40B4-BE49-F238E27FC236}">
                <a16:creationId xmlns:a16="http://schemas.microsoft.com/office/drawing/2014/main" id="{9B1142E1-3F51-4232-947F-799206F2A895}"/>
              </a:ext>
            </a:extLst>
          </p:cNvPr>
          <p:cNvSpPr txBox="1"/>
          <p:nvPr/>
        </p:nvSpPr>
        <p:spPr>
          <a:xfrm>
            <a:off x="6343063" y="2383819"/>
            <a:ext cx="1505232" cy="707886"/>
          </a:xfrm>
          <a:prstGeom prst="rect">
            <a:avLst/>
          </a:prstGeom>
          <a:noFill/>
        </p:spPr>
        <p:txBody>
          <a:bodyPr wrap="square" rtlCol="0" anchor="ctr">
            <a:spAutoFit/>
          </a:bodyPr>
          <a:lstStyle/>
          <a:p>
            <a:pPr algn="ctr"/>
            <a:r>
              <a:rPr lang="en-US" sz="4000" dirty="0">
                <a:solidFill>
                  <a:schemeClr val="tx1">
                    <a:lumMod val="75000"/>
                    <a:lumOff val="25000"/>
                  </a:schemeClr>
                </a:solidFill>
              </a:rPr>
              <a:t>…</a:t>
            </a:r>
            <a:endParaRPr lang="en-CH" sz="4000" dirty="0">
              <a:solidFill>
                <a:schemeClr val="tx1">
                  <a:lumMod val="75000"/>
                  <a:lumOff val="25000"/>
                </a:schemeClr>
              </a:solidFill>
            </a:endParaRPr>
          </a:p>
        </p:txBody>
      </p:sp>
      <p:sp>
        <p:nvSpPr>
          <p:cNvPr id="60" name="TextBox 59">
            <a:extLst>
              <a:ext uri="{FF2B5EF4-FFF2-40B4-BE49-F238E27FC236}">
                <a16:creationId xmlns:a16="http://schemas.microsoft.com/office/drawing/2014/main" id="{56039A45-1769-40F9-BDE8-F0BB75ACF3E5}"/>
              </a:ext>
            </a:extLst>
          </p:cNvPr>
          <p:cNvSpPr txBox="1"/>
          <p:nvPr/>
        </p:nvSpPr>
        <p:spPr>
          <a:xfrm>
            <a:off x="129559" y="4588995"/>
            <a:ext cx="4644242" cy="707886"/>
          </a:xfrm>
          <a:prstGeom prst="rect">
            <a:avLst/>
          </a:prstGeom>
          <a:noFill/>
        </p:spPr>
        <p:txBody>
          <a:bodyPr wrap="square" rtlCol="0">
            <a:spAutoFit/>
          </a:bodyPr>
          <a:lstStyle/>
          <a:p>
            <a:r>
              <a:rPr lang="en-US" sz="2000" b="1" dirty="0">
                <a:solidFill>
                  <a:schemeClr val="accent2">
                    <a:lumMod val="50000"/>
                  </a:schemeClr>
                </a:solidFill>
              </a:rPr>
              <a:t>TREF</a:t>
            </a:r>
            <a:r>
              <a:rPr lang="en-US" sz="2000" b="1" baseline="-25000" dirty="0">
                <a:solidFill>
                  <a:schemeClr val="accent2">
                    <a:lumMod val="50000"/>
                  </a:schemeClr>
                </a:solidFill>
              </a:rPr>
              <a:t>1</a:t>
            </a:r>
            <a:r>
              <a:rPr lang="en-US" sz="2000" b="1" dirty="0">
                <a:solidFill>
                  <a:schemeClr val="accent2">
                    <a:lumMod val="50000"/>
                  </a:schemeClr>
                </a:solidFill>
              </a:rPr>
              <a:t>: </a:t>
            </a:r>
            <a:r>
              <a:rPr lang="en-US" sz="2000" dirty="0"/>
              <a:t>Refreshes the victims of </a:t>
            </a:r>
            <a:r>
              <a:rPr lang="en-US" sz="2000" b="1" dirty="0"/>
              <a:t>row ID</a:t>
            </a:r>
            <a:r>
              <a:rPr lang="en-US" sz="2000" dirty="0"/>
              <a:t> with the </a:t>
            </a:r>
            <a:r>
              <a:rPr lang="en-US" sz="2000" b="1" dirty="0"/>
              <a:t>largest counter value</a:t>
            </a:r>
            <a:endParaRPr lang="en-CH" sz="2000" b="1" dirty="0"/>
          </a:p>
        </p:txBody>
      </p:sp>
      <p:sp>
        <p:nvSpPr>
          <p:cNvPr id="61" name="TextBox 60">
            <a:extLst>
              <a:ext uri="{FF2B5EF4-FFF2-40B4-BE49-F238E27FC236}">
                <a16:creationId xmlns:a16="http://schemas.microsoft.com/office/drawing/2014/main" id="{78239928-4577-4758-BC3A-B6E5F3EB023C}"/>
              </a:ext>
            </a:extLst>
          </p:cNvPr>
          <p:cNvSpPr txBox="1"/>
          <p:nvPr/>
        </p:nvSpPr>
        <p:spPr>
          <a:xfrm>
            <a:off x="129559" y="5464314"/>
            <a:ext cx="4240642" cy="707886"/>
          </a:xfrm>
          <a:prstGeom prst="rect">
            <a:avLst/>
          </a:prstGeom>
          <a:noFill/>
        </p:spPr>
        <p:txBody>
          <a:bodyPr wrap="square" rtlCol="0">
            <a:spAutoFit/>
          </a:bodyPr>
          <a:lstStyle/>
          <a:p>
            <a:r>
              <a:rPr lang="en-US" sz="2000" b="1" dirty="0">
                <a:solidFill>
                  <a:schemeClr val="accent5">
                    <a:lumMod val="50000"/>
                  </a:schemeClr>
                </a:solidFill>
              </a:rPr>
              <a:t>TREF</a:t>
            </a:r>
            <a:r>
              <a:rPr lang="en-US" sz="2000" b="1" baseline="-25000" dirty="0">
                <a:solidFill>
                  <a:schemeClr val="accent5">
                    <a:lumMod val="50000"/>
                  </a:schemeClr>
                </a:solidFill>
              </a:rPr>
              <a:t> 2</a:t>
            </a:r>
            <a:r>
              <a:rPr lang="en-US" sz="2000" b="1" dirty="0">
                <a:solidFill>
                  <a:schemeClr val="accent5">
                    <a:lumMod val="50000"/>
                  </a:schemeClr>
                </a:solidFill>
              </a:rPr>
              <a:t>: </a:t>
            </a:r>
            <a:r>
              <a:rPr lang="en-US" sz="2000" dirty="0"/>
              <a:t>Refreshes the victims of </a:t>
            </a:r>
            <a:br>
              <a:rPr lang="en-US" sz="2000" dirty="0"/>
            </a:br>
            <a:r>
              <a:rPr lang="en-US" sz="2000" b="1" dirty="0"/>
              <a:t>row ID</a:t>
            </a:r>
            <a:r>
              <a:rPr lang="en-US" sz="2000" dirty="0"/>
              <a:t> that </a:t>
            </a:r>
            <a:r>
              <a:rPr lang="en-US" sz="2000" dirty="0">
                <a:solidFill>
                  <a:schemeClr val="accent5">
                    <a:lumMod val="50000"/>
                  </a:schemeClr>
                </a:solidFill>
              </a:rPr>
              <a:t>TREF</a:t>
            </a:r>
            <a:r>
              <a:rPr lang="en-US" sz="2000" baseline="-25000" dirty="0">
                <a:solidFill>
                  <a:schemeClr val="accent5">
                    <a:lumMod val="50000"/>
                  </a:schemeClr>
                </a:solidFill>
              </a:rPr>
              <a:t>2</a:t>
            </a:r>
            <a:r>
              <a:rPr lang="en-US" sz="2000" dirty="0">
                <a:solidFill>
                  <a:schemeClr val="accent5">
                    <a:lumMod val="50000"/>
                  </a:schemeClr>
                </a:solidFill>
              </a:rPr>
              <a:t> pointer</a:t>
            </a:r>
            <a:r>
              <a:rPr lang="en-US" sz="2000" dirty="0"/>
              <a:t> refers to </a:t>
            </a:r>
            <a:endParaRPr lang="en-CH" sz="2000" dirty="0"/>
          </a:p>
        </p:txBody>
      </p:sp>
      <p:grpSp>
        <p:nvGrpSpPr>
          <p:cNvPr id="10" name="Group 9">
            <a:extLst>
              <a:ext uri="{FF2B5EF4-FFF2-40B4-BE49-F238E27FC236}">
                <a16:creationId xmlns:a16="http://schemas.microsoft.com/office/drawing/2014/main" id="{FA8878D4-1C84-4A72-BF7E-5096D15F174D}"/>
              </a:ext>
            </a:extLst>
          </p:cNvPr>
          <p:cNvGrpSpPr/>
          <p:nvPr/>
        </p:nvGrpSpPr>
        <p:grpSpPr>
          <a:xfrm>
            <a:off x="4572000" y="4974803"/>
            <a:ext cx="1269903" cy="584775"/>
            <a:chOff x="4572000" y="4364438"/>
            <a:chExt cx="1269903" cy="584775"/>
          </a:xfrm>
        </p:grpSpPr>
        <p:sp>
          <p:nvSpPr>
            <p:cNvPr id="62" name="TextBox 61">
              <a:extLst>
                <a:ext uri="{FF2B5EF4-FFF2-40B4-BE49-F238E27FC236}">
                  <a16:creationId xmlns:a16="http://schemas.microsoft.com/office/drawing/2014/main" id="{B7178E5E-F0ED-411F-BA81-A1EE05ED2E2C}"/>
                </a:ext>
              </a:extLst>
            </p:cNvPr>
            <p:cNvSpPr txBox="1"/>
            <p:nvPr/>
          </p:nvSpPr>
          <p:spPr>
            <a:xfrm>
              <a:off x="4572000" y="4364438"/>
              <a:ext cx="1269903" cy="584775"/>
            </a:xfrm>
            <a:prstGeom prst="rect">
              <a:avLst/>
            </a:prstGeom>
            <a:noFill/>
          </p:spPr>
          <p:txBody>
            <a:bodyPr wrap="square" rtlCol="0">
              <a:spAutoFit/>
            </a:bodyPr>
            <a:lstStyle/>
            <a:p>
              <a:pPr algn="ctr"/>
              <a:r>
                <a:rPr lang="en-US" sz="1600" b="1" dirty="0">
                  <a:solidFill>
                    <a:schemeClr val="accent5">
                      <a:lumMod val="50000"/>
                    </a:schemeClr>
                  </a:solidFill>
                </a:rPr>
                <a:t>TREF</a:t>
              </a:r>
              <a:r>
                <a:rPr lang="en-US" sz="1600" b="1" baseline="-25000" dirty="0">
                  <a:solidFill>
                    <a:schemeClr val="accent5">
                      <a:lumMod val="50000"/>
                    </a:schemeClr>
                  </a:solidFill>
                </a:rPr>
                <a:t>2</a:t>
              </a:r>
              <a:r>
                <a:rPr lang="en-US" sz="1600" b="1" dirty="0">
                  <a:solidFill>
                    <a:schemeClr val="accent5">
                      <a:lumMod val="50000"/>
                    </a:schemeClr>
                  </a:solidFill>
                </a:rPr>
                <a:t> </a:t>
              </a:r>
              <a:br>
                <a:rPr lang="en-US" sz="1600" b="1" dirty="0">
                  <a:solidFill>
                    <a:schemeClr val="accent5">
                      <a:lumMod val="50000"/>
                    </a:schemeClr>
                  </a:solidFill>
                </a:rPr>
              </a:br>
              <a:r>
                <a:rPr lang="en-US" sz="1600" b="1" dirty="0">
                  <a:solidFill>
                    <a:schemeClr val="accent5">
                      <a:lumMod val="50000"/>
                    </a:schemeClr>
                  </a:solidFill>
                </a:rPr>
                <a:t>pointer</a:t>
              </a:r>
              <a:endParaRPr lang="en-CH" sz="1600" dirty="0"/>
            </a:p>
          </p:txBody>
        </p:sp>
        <p:cxnSp>
          <p:nvCxnSpPr>
            <p:cNvPr id="64" name="Straight Arrow Connector 63">
              <a:extLst>
                <a:ext uri="{FF2B5EF4-FFF2-40B4-BE49-F238E27FC236}">
                  <a16:creationId xmlns:a16="http://schemas.microsoft.com/office/drawing/2014/main" id="{BA50C562-FDF4-4C7C-966C-C5E0BCC6E8CB}"/>
                </a:ext>
              </a:extLst>
            </p:cNvPr>
            <p:cNvCxnSpPr>
              <a:cxnSpLocks/>
            </p:cNvCxnSpPr>
            <p:nvPr/>
          </p:nvCxnSpPr>
          <p:spPr>
            <a:xfrm>
              <a:off x="5584295" y="4600762"/>
              <a:ext cx="225048" cy="0"/>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1A1741A3-438E-4A1A-AB86-46F0EC01A539}"/>
              </a:ext>
            </a:extLst>
          </p:cNvPr>
          <p:cNvGrpSpPr/>
          <p:nvPr/>
        </p:nvGrpSpPr>
        <p:grpSpPr>
          <a:xfrm>
            <a:off x="5857023" y="4454237"/>
            <a:ext cx="3156938" cy="1870363"/>
            <a:chOff x="5857023" y="3843872"/>
            <a:chExt cx="3156938" cy="1870363"/>
          </a:xfrm>
        </p:grpSpPr>
        <p:sp>
          <p:nvSpPr>
            <p:cNvPr id="57" name="TextBox 56">
              <a:extLst>
                <a:ext uri="{FF2B5EF4-FFF2-40B4-BE49-F238E27FC236}">
                  <a16:creationId xmlns:a16="http://schemas.microsoft.com/office/drawing/2014/main" id="{F49CFD12-8A90-4875-857B-CCADA7491C44}"/>
                </a:ext>
              </a:extLst>
            </p:cNvPr>
            <p:cNvSpPr txBox="1"/>
            <p:nvPr/>
          </p:nvSpPr>
          <p:spPr>
            <a:xfrm rot="16200000">
              <a:off x="6222475" y="4661537"/>
              <a:ext cx="1505232" cy="600164"/>
            </a:xfrm>
            <a:prstGeom prst="rect">
              <a:avLst/>
            </a:prstGeom>
            <a:noFill/>
          </p:spPr>
          <p:txBody>
            <a:bodyPr wrap="square" rtlCol="0" anchor="ctr">
              <a:spAutoFit/>
            </a:bodyPr>
            <a:lstStyle/>
            <a:p>
              <a:pPr algn="ctr"/>
              <a:r>
                <a:rPr lang="en-US" sz="3300" dirty="0">
                  <a:solidFill>
                    <a:schemeClr val="tx1">
                      <a:lumMod val="75000"/>
                      <a:lumOff val="25000"/>
                    </a:schemeClr>
                  </a:solidFill>
                </a:rPr>
                <a:t>…</a:t>
              </a:r>
              <a:endParaRPr lang="en-CH" sz="3300" dirty="0">
                <a:solidFill>
                  <a:schemeClr val="tx1">
                    <a:lumMod val="75000"/>
                    <a:lumOff val="25000"/>
                  </a:schemeClr>
                </a:solidFill>
              </a:endParaRPr>
            </a:p>
          </p:txBody>
        </p:sp>
        <p:grpSp>
          <p:nvGrpSpPr>
            <p:cNvPr id="8" name="Group 7">
              <a:extLst>
                <a:ext uri="{FF2B5EF4-FFF2-40B4-BE49-F238E27FC236}">
                  <a16:creationId xmlns:a16="http://schemas.microsoft.com/office/drawing/2014/main" id="{24796B3E-D43C-4366-85DF-AD222443EE1E}"/>
                </a:ext>
              </a:extLst>
            </p:cNvPr>
            <p:cNvGrpSpPr/>
            <p:nvPr/>
          </p:nvGrpSpPr>
          <p:grpSpPr>
            <a:xfrm>
              <a:off x="5857023" y="3843872"/>
              <a:ext cx="3156938" cy="1755954"/>
              <a:chOff x="5857023" y="3843872"/>
              <a:chExt cx="3156938" cy="1755954"/>
            </a:xfrm>
          </p:grpSpPr>
          <p:sp>
            <p:nvSpPr>
              <p:cNvPr id="52" name="TextBox 51">
                <a:extLst>
                  <a:ext uri="{FF2B5EF4-FFF2-40B4-BE49-F238E27FC236}">
                    <a16:creationId xmlns:a16="http://schemas.microsoft.com/office/drawing/2014/main" id="{95D144CA-CBEB-4F24-869B-84E4186EAA14}"/>
                  </a:ext>
                </a:extLst>
              </p:cNvPr>
              <p:cNvSpPr txBox="1"/>
              <p:nvPr/>
            </p:nvSpPr>
            <p:spPr>
              <a:xfrm>
                <a:off x="6185080" y="3843872"/>
                <a:ext cx="1819825" cy="369332"/>
              </a:xfrm>
              <a:prstGeom prst="rect">
                <a:avLst/>
              </a:prstGeom>
              <a:noFill/>
            </p:spPr>
            <p:txBody>
              <a:bodyPr wrap="square" rtlCol="0">
                <a:spAutoFit/>
              </a:bodyPr>
              <a:lstStyle/>
              <a:p>
                <a:pPr algn="ctr"/>
                <a:r>
                  <a:rPr lang="en-US" b="1" dirty="0"/>
                  <a:t>Counter Table</a:t>
                </a:r>
                <a:endParaRPr lang="en-CH" b="1" dirty="0"/>
              </a:p>
            </p:txBody>
          </p:sp>
          <p:sp>
            <p:nvSpPr>
              <p:cNvPr id="53" name="Rectangle 52">
                <a:extLst>
                  <a:ext uri="{FF2B5EF4-FFF2-40B4-BE49-F238E27FC236}">
                    <a16:creationId xmlns:a16="http://schemas.microsoft.com/office/drawing/2014/main" id="{BAF146CE-A284-45DB-A6D2-5B2FF315CC9E}"/>
                  </a:ext>
                </a:extLst>
              </p:cNvPr>
              <p:cNvSpPr/>
              <p:nvPr/>
            </p:nvSpPr>
            <p:spPr>
              <a:xfrm>
                <a:off x="5857023" y="4249111"/>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54" name="Rectangle 53">
                <a:extLst>
                  <a:ext uri="{FF2B5EF4-FFF2-40B4-BE49-F238E27FC236}">
                    <a16:creationId xmlns:a16="http://schemas.microsoft.com/office/drawing/2014/main" id="{341C75FB-6334-40CF-8C8F-1543EDBF13C2}"/>
                  </a:ext>
                </a:extLst>
              </p:cNvPr>
              <p:cNvSpPr/>
              <p:nvPr/>
            </p:nvSpPr>
            <p:spPr>
              <a:xfrm>
                <a:off x="7109161" y="4249111"/>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sp>
            <p:nvSpPr>
              <p:cNvPr id="55" name="Rectangle 54">
                <a:extLst>
                  <a:ext uri="{FF2B5EF4-FFF2-40B4-BE49-F238E27FC236}">
                    <a16:creationId xmlns:a16="http://schemas.microsoft.com/office/drawing/2014/main" id="{332CA8D5-26F7-42BA-A2CA-3682A6FEE4AC}"/>
                  </a:ext>
                </a:extLst>
              </p:cNvPr>
              <p:cNvSpPr/>
              <p:nvPr/>
            </p:nvSpPr>
            <p:spPr>
              <a:xfrm>
                <a:off x="5857023" y="448646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56" name="Rectangle 55">
                <a:extLst>
                  <a:ext uri="{FF2B5EF4-FFF2-40B4-BE49-F238E27FC236}">
                    <a16:creationId xmlns:a16="http://schemas.microsoft.com/office/drawing/2014/main" id="{EEC5D681-5789-4D13-B64A-D13B21B366B7}"/>
                  </a:ext>
                </a:extLst>
              </p:cNvPr>
              <p:cNvSpPr/>
              <p:nvPr/>
            </p:nvSpPr>
            <p:spPr>
              <a:xfrm>
                <a:off x="7109161" y="448646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sp>
            <p:nvSpPr>
              <p:cNvPr id="58" name="Right Brace 57">
                <a:extLst>
                  <a:ext uri="{FF2B5EF4-FFF2-40B4-BE49-F238E27FC236}">
                    <a16:creationId xmlns:a16="http://schemas.microsoft.com/office/drawing/2014/main" id="{1994B3F0-0861-4DB0-95F1-22A9451A0ACC}"/>
                  </a:ext>
                </a:extLst>
              </p:cNvPr>
              <p:cNvSpPr/>
              <p:nvPr/>
            </p:nvSpPr>
            <p:spPr>
              <a:xfrm>
                <a:off x="8410030" y="4249111"/>
                <a:ext cx="228599" cy="1153113"/>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350"/>
              </a:p>
            </p:txBody>
          </p:sp>
          <p:sp>
            <p:nvSpPr>
              <p:cNvPr id="59" name="TextBox 58">
                <a:extLst>
                  <a:ext uri="{FF2B5EF4-FFF2-40B4-BE49-F238E27FC236}">
                    <a16:creationId xmlns:a16="http://schemas.microsoft.com/office/drawing/2014/main" id="{111141FA-D03F-4625-9B06-FF9BC38354FD}"/>
                  </a:ext>
                </a:extLst>
              </p:cNvPr>
              <p:cNvSpPr txBox="1"/>
              <p:nvPr/>
            </p:nvSpPr>
            <p:spPr>
              <a:xfrm rot="5400000">
                <a:off x="8092068" y="4677933"/>
                <a:ext cx="1505232" cy="338554"/>
              </a:xfrm>
              <a:prstGeom prst="rect">
                <a:avLst/>
              </a:prstGeom>
              <a:noFill/>
            </p:spPr>
            <p:txBody>
              <a:bodyPr wrap="square" rtlCol="0">
                <a:spAutoFit/>
              </a:bodyPr>
              <a:lstStyle/>
              <a:p>
                <a:pPr algn="ctr"/>
                <a:r>
                  <a:rPr lang="en-US" sz="1600" i="1" dirty="0">
                    <a:solidFill>
                      <a:schemeClr val="tx1">
                        <a:lumMod val="75000"/>
                        <a:lumOff val="25000"/>
                      </a:schemeClr>
                    </a:solidFill>
                  </a:rPr>
                  <a:t>16 entries</a:t>
                </a:r>
                <a:endParaRPr lang="en-CH" sz="1600" i="1" dirty="0">
                  <a:solidFill>
                    <a:schemeClr val="tx1">
                      <a:lumMod val="75000"/>
                      <a:lumOff val="25000"/>
                    </a:schemeClr>
                  </a:solidFill>
                </a:endParaRPr>
              </a:p>
            </p:txBody>
          </p:sp>
          <p:sp>
            <p:nvSpPr>
              <p:cNvPr id="91" name="Rectangle 90">
                <a:extLst>
                  <a:ext uri="{FF2B5EF4-FFF2-40B4-BE49-F238E27FC236}">
                    <a16:creationId xmlns:a16="http://schemas.microsoft.com/office/drawing/2014/main" id="{EED745D8-0FBC-482F-BDDF-FD608E62BAE6}"/>
                  </a:ext>
                </a:extLst>
              </p:cNvPr>
              <p:cNvSpPr/>
              <p:nvPr/>
            </p:nvSpPr>
            <p:spPr>
              <a:xfrm>
                <a:off x="5857023" y="515832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92" name="Rectangle 91">
                <a:extLst>
                  <a:ext uri="{FF2B5EF4-FFF2-40B4-BE49-F238E27FC236}">
                    <a16:creationId xmlns:a16="http://schemas.microsoft.com/office/drawing/2014/main" id="{10989852-D7E7-4FAB-8F60-F82BEE643FED}"/>
                  </a:ext>
                </a:extLst>
              </p:cNvPr>
              <p:cNvSpPr/>
              <p:nvPr/>
            </p:nvSpPr>
            <p:spPr>
              <a:xfrm>
                <a:off x="7109161" y="515832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grpSp>
      </p:grpSp>
      <p:grpSp>
        <p:nvGrpSpPr>
          <p:cNvPr id="3" name="Group 2">
            <a:extLst>
              <a:ext uri="{FF2B5EF4-FFF2-40B4-BE49-F238E27FC236}">
                <a16:creationId xmlns:a16="http://schemas.microsoft.com/office/drawing/2014/main" id="{1865F92A-4DC0-4AAE-91FE-DB81AC7891D4}"/>
              </a:ext>
            </a:extLst>
          </p:cNvPr>
          <p:cNvGrpSpPr/>
          <p:nvPr/>
        </p:nvGrpSpPr>
        <p:grpSpPr>
          <a:xfrm>
            <a:off x="1071563" y="2422832"/>
            <a:ext cx="7666016" cy="313023"/>
            <a:chOff x="1071563" y="2579799"/>
            <a:chExt cx="7666016" cy="313023"/>
          </a:xfrm>
        </p:grpSpPr>
        <p:cxnSp>
          <p:nvCxnSpPr>
            <p:cNvPr id="4" name="Straight Arrow Connector 3">
              <a:extLst>
                <a:ext uri="{FF2B5EF4-FFF2-40B4-BE49-F238E27FC236}">
                  <a16:creationId xmlns:a16="http://schemas.microsoft.com/office/drawing/2014/main" id="{07AE9D49-1E07-4A96-8A30-E8107152FDF8}"/>
                </a:ext>
              </a:extLst>
            </p:cNvPr>
            <p:cNvCxnSpPr>
              <a:cxnSpLocks/>
            </p:cNvCxnSpPr>
            <p:nvPr/>
          </p:nvCxnSpPr>
          <p:spPr>
            <a:xfrm>
              <a:off x="1085850" y="2739849"/>
              <a:ext cx="6360242"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7666486-4AF3-4650-B2ED-6462A94B27F0}"/>
                </a:ext>
              </a:extLst>
            </p:cNvPr>
            <p:cNvSpPr/>
            <p:nvPr/>
          </p:nvSpPr>
          <p:spPr>
            <a:xfrm>
              <a:off x="6761295" y="2579799"/>
              <a:ext cx="1976284"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cxnSp>
          <p:nvCxnSpPr>
            <p:cNvPr id="9" name="Straight Connector 8">
              <a:extLst>
                <a:ext uri="{FF2B5EF4-FFF2-40B4-BE49-F238E27FC236}">
                  <a16:creationId xmlns:a16="http://schemas.microsoft.com/office/drawing/2014/main" id="{CC61DBE3-C4A1-4660-AECA-BA790BE0A4FD}"/>
                </a:ext>
              </a:extLst>
            </p:cNvPr>
            <p:cNvCxnSpPr>
              <a:cxnSpLocks/>
            </p:cNvCxnSpPr>
            <p:nvPr/>
          </p:nvCxnSpPr>
          <p:spPr>
            <a:xfrm flipV="1">
              <a:off x="1071563"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72C5625-461C-4031-9E7F-29FB995363FD}"/>
                </a:ext>
              </a:extLst>
            </p:cNvPr>
            <p:cNvCxnSpPr>
              <a:cxnSpLocks/>
            </p:cNvCxnSpPr>
            <p:nvPr/>
          </p:nvCxnSpPr>
          <p:spPr>
            <a:xfrm flipV="1">
              <a:off x="1411941"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020E493-5A27-4E87-A288-8D087AC46B72}"/>
                </a:ext>
              </a:extLst>
            </p:cNvPr>
            <p:cNvCxnSpPr>
              <a:cxnSpLocks/>
            </p:cNvCxnSpPr>
            <p:nvPr/>
          </p:nvCxnSpPr>
          <p:spPr>
            <a:xfrm flipV="1">
              <a:off x="1752320"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913F7E0-3881-459D-BCCA-8AB540EDB665}"/>
                </a:ext>
              </a:extLst>
            </p:cNvPr>
            <p:cNvCxnSpPr>
              <a:cxnSpLocks/>
            </p:cNvCxnSpPr>
            <p:nvPr/>
          </p:nvCxnSpPr>
          <p:spPr>
            <a:xfrm flipV="1">
              <a:off x="2092698"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45F53B3-7792-425C-9D0E-70BFDB774E62}"/>
                </a:ext>
              </a:extLst>
            </p:cNvPr>
            <p:cNvCxnSpPr>
              <a:cxnSpLocks/>
            </p:cNvCxnSpPr>
            <p:nvPr/>
          </p:nvCxnSpPr>
          <p:spPr>
            <a:xfrm flipV="1">
              <a:off x="2433077"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8919843-3DB0-432B-A9B6-F221187FFF6D}"/>
                </a:ext>
              </a:extLst>
            </p:cNvPr>
            <p:cNvCxnSpPr>
              <a:cxnSpLocks/>
            </p:cNvCxnSpPr>
            <p:nvPr/>
          </p:nvCxnSpPr>
          <p:spPr>
            <a:xfrm flipV="1">
              <a:off x="2773455"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0D1B454-B4E8-41F1-9928-C43FD885712F}"/>
                </a:ext>
              </a:extLst>
            </p:cNvPr>
            <p:cNvCxnSpPr>
              <a:cxnSpLocks/>
            </p:cNvCxnSpPr>
            <p:nvPr/>
          </p:nvCxnSpPr>
          <p:spPr>
            <a:xfrm flipV="1">
              <a:off x="3113834"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91843B-095A-4F36-9B8B-0B1CBD18594A}"/>
                </a:ext>
              </a:extLst>
            </p:cNvPr>
            <p:cNvCxnSpPr>
              <a:cxnSpLocks/>
            </p:cNvCxnSpPr>
            <p:nvPr/>
          </p:nvCxnSpPr>
          <p:spPr>
            <a:xfrm flipV="1">
              <a:off x="3454212"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AB9C324-2ADB-4DBF-BE02-7F9BA3C9B549}"/>
                </a:ext>
              </a:extLst>
            </p:cNvPr>
            <p:cNvCxnSpPr>
              <a:cxnSpLocks/>
            </p:cNvCxnSpPr>
            <p:nvPr/>
          </p:nvCxnSpPr>
          <p:spPr>
            <a:xfrm flipV="1">
              <a:off x="4134969"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1BF4C8B-B123-42BF-8E59-5BFCFB51AF52}"/>
                </a:ext>
              </a:extLst>
            </p:cNvPr>
            <p:cNvCxnSpPr>
              <a:cxnSpLocks/>
            </p:cNvCxnSpPr>
            <p:nvPr/>
          </p:nvCxnSpPr>
          <p:spPr>
            <a:xfrm flipV="1">
              <a:off x="4475348"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F95713-7217-416F-A967-28E1ECD132CC}"/>
                </a:ext>
              </a:extLst>
            </p:cNvPr>
            <p:cNvCxnSpPr>
              <a:cxnSpLocks/>
            </p:cNvCxnSpPr>
            <p:nvPr/>
          </p:nvCxnSpPr>
          <p:spPr>
            <a:xfrm flipV="1">
              <a:off x="4815726"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DDF726-4BD2-4647-9C3D-37E845C1E256}"/>
                </a:ext>
              </a:extLst>
            </p:cNvPr>
            <p:cNvCxnSpPr>
              <a:cxnSpLocks/>
            </p:cNvCxnSpPr>
            <p:nvPr/>
          </p:nvCxnSpPr>
          <p:spPr>
            <a:xfrm flipV="1">
              <a:off x="5156105"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49EA9E1-3006-4320-A004-7D5F6A116278}"/>
                </a:ext>
              </a:extLst>
            </p:cNvPr>
            <p:cNvCxnSpPr>
              <a:cxnSpLocks/>
            </p:cNvCxnSpPr>
            <p:nvPr/>
          </p:nvCxnSpPr>
          <p:spPr>
            <a:xfrm flipV="1">
              <a:off x="5496483"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7E0630F-B7FB-4965-81A2-8002EC3FEBE9}"/>
                </a:ext>
              </a:extLst>
            </p:cNvPr>
            <p:cNvCxnSpPr>
              <a:cxnSpLocks/>
            </p:cNvCxnSpPr>
            <p:nvPr/>
          </p:nvCxnSpPr>
          <p:spPr>
            <a:xfrm flipV="1">
              <a:off x="5836862"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ED61DDA-BBD3-453D-A4B5-259CF3715592}"/>
                </a:ext>
              </a:extLst>
            </p:cNvPr>
            <p:cNvCxnSpPr>
              <a:cxnSpLocks/>
            </p:cNvCxnSpPr>
            <p:nvPr/>
          </p:nvCxnSpPr>
          <p:spPr>
            <a:xfrm flipV="1">
              <a:off x="6177240"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DE4E370-2FF1-42F9-AB37-A2E4652D7F56}"/>
                </a:ext>
              </a:extLst>
            </p:cNvPr>
            <p:cNvCxnSpPr>
              <a:cxnSpLocks/>
            </p:cNvCxnSpPr>
            <p:nvPr/>
          </p:nvCxnSpPr>
          <p:spPr>
            <a:xfrm flipV="1">
              <a:off x="6517619"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0AF2399-87A1-464E-9F29-3853595546B8}"/>
                </a:ext>
              </a:extLst>
            </p:cNvPr>
            <p:cNvCxnSpPr>
              <a:cxnSpLocks/>
            </p:cNvCxnSpPr>
            <p:nvPr/>
          </p:nvCxnSpPr>
          <p:spPr>
            <a:xfrm flipV="1">
              <a:off x="3787422" y="2678289"/>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B8C10BD-7A39-4709-9FDE-3D811448E9F5}"/>
                </a:ext>
              </a:extLst>
            </p:cNvPr>
            <p:cNvCxnSpPr>
              <a:cxnSpLocks/>
            </p:cNvCxnSpPr>
            <p:nvPr/>
          </p:nvCxnSpPr>
          <p:spPr>
            <a:xfrm flipV="1">
              <a:off x="6858000" y="2678289"/>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 name="Straight Connector 19">
            <a:extLst>
              <a:ext uri="{FF2B5EF4-FFF2-40B4-BE49-F238E27FC236}">
                <a16:creationId xmlns:a16="http://schemas.microsoft.com/office/drawing/2014/main" id="{15E1C807-6BB2-480C-9DF8-9FE5C1C5DA12}"/>
              </a:ext>
            </a:extLst>
          </p:cNvPr>
          <p:cNvCxnSpPr>
            <a:cxnSpLocks/>
          </p:cNvCxnSpPr>
          <p:nvPr/>
        </p:nvCxnSpPr>
        <p:spPr>
          <a:xfrm flipH="1" flipV="1">
            <a:off x="3787182" y="2518605"/>
            <a:ext cx="1051" cy="125084"/>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B97123C-08C1-46D2-AA38-F9803F806C57}"/>
              </a:ext>
            </a:extLst>
          </p:cNvPr>
          <p:cNvCxnSpPr>
            <a:cxnSpLocks/>
          </p:cNvCxnSpPr>
          <p:nvPr/>
        </p:nvCxnSpPr>
        <p:spPr>
          <a:xfrm flipV="1">
            <a:off x="6858000" y="2517267"/>
            <a:ext cx="0" cy="127263"/>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1B475708-95B0-4CA2-9207-13A3DC767F66}"/>
              </a:ext>
            </a:extLst>
          </p:cNvPr>
          <p:cNvSpPr txBox="1"/>
          <p:nvPr/>
        </p:nvSpPr>
        <p:spPr>
          <a:xfrm>
            <a:off x="0" y="3760113"/>
            <a:ext cx="9144000" cy="430887"/>
          </a:xfrm>
          <a:prstGeom prst="rect">
            <a:avLst/>
          </a:prstGeom>
          <a:solidFill>
            <a:schemeClr val="bg2"/>
          </a:solidFill>
        </p:spPr>
        <p:txBody>
          <a:bodyPr wrap="square" rtlCol="0">
            <a:spAutoFit/>
          </a:bodyPr>
          <a:lstStyle/>
          <a:p>
            <a:r>
              <a:rPr lang="en-US" sz="2200" b="1" dirty="0"/>
              <a:t>Observation: </a:t>
            </a:r>
            <a:r>
              <a:rPr lang="en-US" sz="2200" dirty="0"/>
              <a:t>TRR tracks potentially aggressor rows using a </a:t>
            </a:r>
            <a:r>
              <a:rPr lang="en-US" sz="2200" dirty="0">
                <a:solidFill>
                  <a:srgbClr val="C00000"/>
                </a:solidFill>
              </a:rPr>
              <a:t>Counter Table</a:t>
            </a:r>
            <a:endParaRPr lang="en-CH" sz="2200" dirty="0">
              <a:solidFill>
                <a:srgbClr val="C00000"/>
              </a:solidFill>
            </a:endParaRPr>
          </a:p>
        </p:txBody>
      </p:sp>
    </p:spTree>
    <p:custDataLst>
      <p:tags r:id="rId1"/>
    </p:custDataLst>
    <p:extLst>
      <p:ext uri="{BB962C8B-B14F-4D97-AF65-F5344CB8AC3E}">
        <p14:creationId xmlns:p14="http://schemas.microsoft.com/office/powerpoint/2010/main" val="224100809"/>
      </p:ext>
    </p:extLst>
  </p:cSld>
  <p:clrMapOvr>
    <a:masterClrMapping/>
  </p:clrMapOvr>
  <mc:AlternateContent xmlns:mc="http://schemas.openxmlformats.org/markup-compatibility/2006" xmlns:p14="http://schemas.microsoft.com/office/powerpoint/2010/main">
    <mc:Choice Requires="p14">
      <p:transition spd="slow" p14:dur="2000" advTm="109830"/>
    </mc:Choice>
    <mc:Fallback xmlns="">
      <p:transition spd="slow" advTm="10983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500"/>
                                        <p:tgtEl>
                                          <p:spTgt spid="5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500"/>
                                        <p:tgtEl>
                                          <p:spTgt spid="71"/>
                                        </p:tgtEl>
                                      </p:cBhvr>
                                    </p:animEffect>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500"/>
                                        <p:tgtEl>
                                          <p:spTgt spid="6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fade">
                                      <p:cBhvr>
                                        <p:cTn id="61" dur="500"/>
                                        <p:tgtEl>
                                          <p:spTgt spid="61"/>
                                        </p:tgtEl>
                                      </p:cBhvr>
                                    </p:animEffect>
                                  </p:childTnLst>
                                </p:cTn>
                              </p:par>
                            </p:childTnLst>
                          </p:cTn>
                        </p:par>
                        <p:par>
                          <p:cTn id="62" fill="hold">
                            <p:stCondLst>
                              <p:cond delay="500"/>
                            </p:stCondLst>
                            <p:childTnLst>
                              <p:par>
                                <p:cTn id="63" presetID="10" presetClass="entr" presetSubtype="0"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7" grpId="0"/>
      <p:bldP spid="38" grpId="0"/>
      <p:bldP spid="51" grpId="0"/>
      <p:bldP spid="60" grpId="0"/>
      <p:bldP spid="61" grpId="0"/>
      <p:bldP spid="7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Circumventing </a:t>
            </a:r>
            <a:r>
              <a:rPr lang="en-US" dirty="0">
                <a:solidFill>
                  <a:schemeClr val="accent2">
                    <a:lumMod val="40000"/>
                    <a:lumOff val="60000"/>
                  </a:schemeClr>
                </a:solidFill>
              </a:rPr>
              <a:t>Vendor A</a:t>
            </a:r>
            <a:r>
              <a:rPr lang="en-US" dirty="0"/>
              <a:t>’s TRR</a:t>
            </a:r>
            <a:endParaRPr lang="en-CH" dirty="0"/>
          </a:p>
        </p:txBody>
      </p:sp>
      <p:sp>
        <p:nvSpPr>
          <p:cNvPr id="52" name="TextBox 51">
            <a:extLst>
              <a:ext uri="{FF2B5EF4-FFF2-40B4-BE49-F238E27FC236}">
                <a16:creationId xmlns:a16="http://schemas.microsoft.com/office/drawing/2014/main" id="{95D144CA-CBEB-4F24-869B-84E4186EAA14}"/>
              </a:ext>
            </a:extLst>
          </p:cNvPr>
          <p:cNvSpPr txBox="1"/>
          <p:nvPr/>
        </p:nvSpPr>
        <p:spPr>
          <a:xfrm>
            <a:off x="6195457" y="914400"/>
            <a:ext cx="1819825" cy="369332"/>
          </a:xfrm>
          <a:prstGeom prst="rect">
            <a:avLst/>
          </a:prstGeom>
          <a:noFill/>
        </p:spPr>
        <p:txBody>
          <a:bodyPr wrap="square" rtlCol="0">
            <a:spAutoFit/>
          </a:bodyPr>
          <a:lstStyle/>
          <a:p>
            <a:pPr algn="ctr"/>
            <a:r>
              <a:rPr lang="en-US" b="1" dirty="0"/>
              <a:t>Counter Table</a:t>
            </a:r>
            <a:endParaRPr lang="en-CH" b="1" dirty="0"/>
          </a:p>
        </p:txBody>
      </p:sp>
      <p:sp>
        <p:nvSpPr>
          <p:cNvPr id="53" name="Rectangle 52">
            <a:extLst>
              <a:ext uri="{FF2B5EF4-FFF2-40B4-BE49-F238E27FC236}">
                <a16:creationId xmlns:a16="http://schemas.microsoft.com/office/drawing/2014/main" id="{BAF146CE-A284-45DB-A6D2-5B2FF315CC9E}"/>
              </a:ext>
            </a:extLst>
          </p:cNvPr>
          <p:cNvSpPr/>
          <p:nvPr/>
        </p:nvSpPr>
        <p:spPr>
          <a:xfrm>
            <a:off x="5867400" y="1319638"/>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54" name="Rectangle 53">
            <a:extLst>
              <a:ext uri="{FF2B5EF4-FFF2-40B4-BE49-F238E27FC236}">
                <a16:creationId xmlns:a16="http://schemas.microsoft.com/office/drawing/2014/main" id="{341C75FB-6334-40CF-8C8F-1543EDBF13C2}"/>
              </a:ext>
            </a:extLst>
          </p:cNvPr>
          <p:cNvSpPr/>
          <p:nvPr/>
        </p:nvSpPr>
        <p:spPr>
          <a:xfrm>
            <a:off x="7119538" y="1319638"/>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sp>
        <p:nvSpPr>
          <p:cNvPr id="55" name="Rectangle 54">
            <a:extLst>
              <a:ext uri="{FF2B5EF4-FFF2-40B4-BE49-F238E27FC236}">
                <a16:creationId xmlns:a16="http://schemas.microsoft.com/office/drawing/2014/main" id="{332CA8D5-26F7-42BA-A2CA-3682A6FEE4AC}"/>
              </a:ext>
            </a:extLst>
          </p:cNvPr>
          <p:cNvSpPr/>
          <p:nvPr/>
        </p:nvSpPr>
        <p:spPr>
          <a:xfrm>
            <a:off x="5867400" y="1556989"/>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56" name="Rectangle 55">
            <a:extLst>
              <a:ext uri="{FF2B5EF4-FFF2-40B4-BE49-F238E27FC236}">
                <a16:creationId xmlns:a16="http://schemas.microsoft.com/office/drawing/2014/main" id="{EEC5D681-5789-4D13-B64A-D13B21B366B7}"/>
              </a:ext>
            </a:extLst>
          </p:cNvPr>
          <p:cNvSpPr/>
          <p:nvPr/>
        </p:nvSpPr>
        <p:spPr>
          <a:xfrm>
            <a:off x="7119538" y="1556989"/>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sp>
        <p:nvSpPr>
          <p:cNvPr id="57" name="TextBox 56">
            <a:extLst>
              <a:ext uri="{FF2B5EF4-FFF2-40B4-BE49-F238E27FC236}">
                <a16:creationId xmlns:a16="http://schemas.microsoft.com/office/drawing/2014/main" id="{F49CFD12-8A90-4875-857B-CCADA7491C44}"/>
              </a:ext>
            </a:extLst>
          </p:cNvPr>
          <p:cNvSpPr txBox="1"/>
          <p:nvPr/>
        </p:nvSpPr>
        <p:spPr>
          <a:xfrm rot="16200000">
            <a:off x="6209126" y="1772172"/>
            <a:ext cx="1505232" cy="600164"/>
          </a:xfrm>
          <a:prstGeom prst="rect">
            <a:avLst/>
          </a:prstGeom>
          <a:noFill/>
        </p:spPr>
        <p:txBody>
          <a:bodyPr wrap="square" rtlCol="0" anchor="ctr">
            <a:spAutoFit/>
          </a:bodyPr>
          <a:lstStyle/>
          <a:p>
            <a:pPr algn="ctr"/>
            <a:r>
              <a:rPr lang="en-US" sz="3300" dirty="0">
                <a:solidFill>
                  <a:schemeClr val="tx1">
                    <a:lumMod val="75000"/>
                    <a:lumOff val="25000"/>
                  </a:schemeClr>
                </a:solidFill>
              </a:rPr>
              <a:t>…</a:t>
            </a:r>
            <a:endParaRPr lang="en-CH" sz="3300" dirty="0">
              <a:solidFill>
                <a:schemeClr val="tx1">
                  <a:lumMod val="75000"/>
                  <a:lumOff val="25000"/>
                </a:schemeClr>
              </a:solidFill>
            </a:endParaRPr>
          </a:p>
        </p:txBody>
      </p:sp>
      <p:sp>
        <p:nvSpPr>
          <p:cNvPr id="58" name="Right Brace 57">
            <a:extLst>
              <a:ext uri="{FF2B5EF4-FFF2-40B4-BE49-F238E27FC236}">
                <a16:creationId xmlns:a16="http://schemas.microsoft.com/office/drawing/2014/main" id="{1994B3F0-0861-4DB0-95F1-22A9451A0ACC}"/>
              </a:ext>
            </a:extLst>
          </p:cNvPr>
          <p:cNvSpPr/>
          <p:nvPr/>
        </p:nvSpPr>
        <p:spPr>
          <a:xfrm>
            <a:off x="8423536" y="1319638"/>
            <a:ext cx="228599" cy="1153113"/>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350"/>
          </a:p>
        </p:txBody>
      </p:sp>
      <p:sp>
        <p:nvSpPr>
          <p:cNvPr id="59" name="TextBox 58">
            <a:extLst>
              <a:ext uri="{FF2B5EF4-FFF2-40B4-BE49-F238E27FC236}">
                <a16:creationId xmlns:a16="http://schemas.microsoft.com/office/drawing/2014/main" id="{111141FA-D03F-4625-9B06-FF9BC38354FD}"/>
              </a:ext>
            </a:extLst>
          </p:cNvPr>
          <p:cNvSpPr txBox="1"/>
          <p:nvPr/>
        </p:nvSpPr>
        <p:spPr>
          <a:xfrm rot="5400000">
            <a:off x="8121579" y="1682406"/>
            <a:ext cx="1505232" cy="338554"/>
          </a:xfrm>
          <a:prstGeom prst="rect">
            <a:avLst/>
          </a:prstGeom>
          <a:noFill/>
        </p:spPr>
        <p:txBody>
          <a:bodyPr wrap="square" rtlCol="0">
            <a:spAutoFit/>
          </a:bodyPr>
          <a:lstStyle/>
          <a:p>
            <a:pPr algn="ctr"/>
            <a:r>
              <a:rPr lang="en-US" sz="1600" i="1" dirty="0">
                <a:solidFill>
                  <a:schemeClr val="tx1">
                    <a:lumMod val="75000"/>
                    <a:lumOff val="25000"/>
                  </a:schemeClr>
                </a:solidFill>
              </a:rPr>
              <a:t>16 entries</a:t>
            </a:r>
            <a:endParaRPr lang="en-CH" sz="1600" i="1" dirty="0">
              <a:solidFill>
                <a:schemeClr val="tx1">
                  <a:lumMod val="75000"/>
                  <a:lumOff val="25000"/>
                </a:schemeClr>
              </a:solidFill>
            </a:endParaRPr>
          </a:p>
        </p:txBody>
      </p:sp>
      <p:sp>
        <p:nvSpPr>
          <p:cNvPr id="69" name="TextBox 68">
            <a:extLst>
              <a:ext uri="{FF2B5EF4-FFF2-40B4-BE49-F238E27FC236}">
                <a16:creationId xmlns:a16="http://schemas.microsoft.com/office/drawing/2014/main" id="{9AB4D99F-B8C8-4EC8-BA39-5CE9D7384197}"/>
              </a:ext>
            </a:extLst>
          </p:cNvPr>
          <p:cNvSpPr txBox="1"/>
          <p:nvPr/>
        </p:nvSpPr>
        <p:spPr>
          <a:xfrm>
            <a:off x="152400" y="1071771"/>
            <a:ext cx="4669263" cy="1061829"/>
          </a:xfrm>
          <a:prstGeom prst="rect">
            <a:avLst/>
          </a:prstGeom>
          <a:solidFill>
            <a:schemeClr val="bg1">
              <a:lumMod val="95000"/>
            </a:schemeClr>
          </a:solidFill>
          <a:ln w="28575">
            <a:solidFill>
              <a:schemeClr val="tx1">
                <a:lumMod val="75000"/>
                <a:lumOff val="25000"/>
              </a:schemeClr>
            </a:solidFill>
          </a:ln>
        </p:spPr>
        <p:txBody>
          <a:bodyPr wrap="square" rtlCol="0">
            <a:spAutoFit/>
          </a:bodyPr>
          <a:lstStyle/>
          <a:p>
            <a:pPr algn="ctr"/>
            <a:r>
              <a:rPr lang="en-US" sz="2100" b="1" dirty="0">
                <a:solidFill>
                  <a:srgbClr val="0066FF"/>
                </a:solidFill>
              </a:rPr>
              <a:t>Approach:</a:t>
            </a:r>
            <a:r>
              <a:rPr lang="en-US" sz="2100" dirty="0"/>
              <a:t> </a:t>
            </a:r>
            <a:r>
              <a:rPr lang="en-US" sz="2100" b="1" dirty="0"/>
              <a:t>Ensure</a:t>
            </a:r>
            <a:r>
              <a:rPr lang="en-US" sz="2100" dirty="0"/>
              <a:t> an </a:t>
            </a:r>
            <a:r>
              <a:rPr lang="en-US" sz="2100" dirty="0">
                <a:solidFill>
                  <a:srgbClr val="C00000"/>
                </a:solidFill>
              </a:rPr>
              <a:t>aggressor</a:t>
            </a:r>
            <a:r>
              <a:rPr lang="en-US" sz="2100" dirty="0"/>
              <a:t> row</a:t>
            </a:r>
            <a:br>
              <a:rPr lang="en-US" sz="2100" dirty="0"/>
            </a:br>
            <a:r>
              <a:rPr lang="en-US" sz="2100" dirty="0"/>
              <a:t>is </a:t>
            </a:r>
            <a:r>
              <a:rPr lang="en-US" sz="2100" b="1" dirty="0"/>
              <a:t>discarded</a:t>
            </a:r>
            <a:r>
              <a:rPr lang="en-US" sz="2100" dirty="0"/>
              <a:t> from the </a:t>
            </a:r>
            <a:r>
              <a:rPr lang="en-US" sz="2100" i="1" dirty="0"/>
              <a:t>Counter Table </a:t>
            </a:r>
            <a:br>
              <a:rPr lang="en-US" sz="2100" dirty="0"/>
            </a:br>
            <a:r>
              <a:rPr lang="en-US" sz="2100" b="1" dirty="0"/>
              <a:t>prior</a:t>
            </a:r>
            <a:r>
              <a:rPr lang="en-US" sz="2100" dirty="0"/>
              <a:t> to a REF command</a:t>
            </a:r>
            <a:endParaRPr lang="en-CH" sz="2100" dirty="0"/>
          </a:p>
        </p:txBody>
      </p:sp>
      <p:sp>
        <p:nvSpPr>
          <p:cNvPr id="70" name="TextBox 69">
            <a:extLst>
              <a:ext uri="{FF2B5EF4-FFF2-40B4-BE49-F238E27FC236}">
                <a16:creationId xmlns:a16="http://schemas.microsoft.com/office/drawing/2014/main" id="{E95D433D-00C2-4904-AA23-B7FDFA916415}"/>
              </a:ext>
            </a:extLst>
          </p:cNvPr>
          <p:cNvSpPr txBox="1"/>
          <p:nvPr/>
        </p:nvSpPr>
        <p:spPr>
          <a:xfrm>
            <a:off x="512892" y="2976870"/>
            <a:ext cx="696621" cy="369332"/>
          </a:xfrm>
          <a:prstGeom prst="rect">
            <a:avLst/>
          </a:prstGeom>
          <a:noFill/>
        </p:spPr>
        <p:txBody>
          <a:bodyPr wrap="square" rtlCol="0">
            <a:spAutoFit/>
          </a:bodyPr>
          <a:lstStyle/>
          <a:p>
            <a:pPr algn="ctr"/>
            <a:r>
              <a:rPr lang="en-US" b="1" dirty="0"/>
              <a:t>REF</a:t>
            </a:r>
            <a:endParaRPr lang="en-CH" b="1" dirty="0"/>
          </a:p>
        </p:txBody>
      </p:sp>
      <p:sp>
        <p:nvSpPr>
          <p:cNvPr id="71" name="TextBox 70">
            <a:extLst>
              <a:ext uri="{FF2B5EF4-FFF2-40B4-BE49-F238E27FC236}">
                <a16:creationId xmlns:a16="http://schemas.microsoft.com/office/drawing/2014/main" id="{C8DA79CA-AC49-4AC3-8A8F-CF39C2C9E629}"/>
              </a:ext>
            </a:extLst>
          </p:cNvPr>
          <p:cNvSpPr txBox="1"/>
          <p:nvPr/>
        </p:nvSpPr>
        <p:spPr>
          <a:xfrm>
            <a:off x="1357320" y="2976870"/>
            <a:ext cx="1587468" cy="369332"/>
          </a:xfrm>
          <a:prstGeom prst="rect">
            <a:avLst/>
          </a:prstGeom>
          <a:noFill/>
        </p:spPr>
        <p:txBody>
          <a:bodyPr wrap="square" rtlCol="0">
            <a:spAutoFit/>
          </a:bodyPr>
          <a:lstStyle/>
          <a:p>
            <a:pPr algn="ctr"/>
            <a:r>
              <a:rPr lang="en-US" dirty="0">
                <a:solidFill>
                  <a:srgbClr val="C00000"/>
                </a:solidFill>
              </a:rPr>
              <a:t>ACT ([A</a:t>
            </a:r>
            <a:r>
              <a:rPr lang="en-US" baseline="-25000" dirty="0">
                <a:solidFill>
                  <a:srgbClr val="C00000"/>
                </a:solidFill>
              </a:rPr>
              <a:t>1</a:t>
            </a:r>
            <a:r>
              <a:rPr lang="en-US" dirty="0">
                <a:solidFill>
                  <a:srgbClr val="C00000"/>
                </a:solidFill>
              </a:rPr>
              <a:t>, A</a:t>
            </a:r>
            <a:r>
              <a:rPr lang="en-US" baseline="-25000" dirty="0">
                <a:solidFill>
                  <a:srgbClr val="C00000"/>
                </a:solidFill>
              </a:rPr>
              <a:t>2</a:t>
            </a:r>
            <a:r>
              <a:rPr lang="en-US" dirty="0">
                <a:solidFill>
                  <a:srgbClr val="C00000"/>
                </a:solidFill>
              </a:rPr>
              <a:t>])</a:t>
            </a:r>
            <a:endParaRPr lang="en-CH" dirty="0">
              <a:solidFill>
                <a:srgbClr val="C00000"/>
              </a:solidFill>
            </a:endParaRPr>
          </a:p>
        </p:txBody>
      </p:sp>
      <p:sp>
        <p:nvSpPr>
          <p:cNvPr id="72" name="TextBox 71">
            <a:extLst>
              <a:ext uri="{FF2B5EF4-FFF2-40B4-BE49-F238E27FC236}">
                <a16:creationId xmlns:a16="http://schemas.microsoft.com/office/drawing/2014/main" id="{F6ED12A5-2205-42B7-BA96-F79880924B6B}"/>
              </a:ext>
            </a:extLst>
          </p:cNvPr>
          <p:cNvSpPr txBox="1"/>
          <p:nvPr/>
        </p:nvSpPr>
        <p:spPr>
          <a:xfrm>
            <a:off x="2970258" y="2976870"/>
            <a:ext cx="1340817" cy="369332"/>
          </a:xfrm>
          <a:prstGeom prst="rect">
            <a:avLst/>
          </a:prstGeom>
          <a:noFill/>
        </p:spPr>
        <p:txBody>
          <a:bodyPr wrap="square" rtlCol="0">
            <a:spAutoFit/>
          </a:bodyPr>
          <a:lstStyle/>
          <a:p>
            <a:pPr algn="ctr"/>
            <a:r>
              <a:rPr lang="en-US" dirty="0">
                <a:solidFill>
                  <a:srgbClr val="0066FF"/>
                </a:solidFill>
              </a:rPr>
              <a:t>ACT(D</a:t>
            </a:r>
            <a:r>
              <a:rPr lang="en-US" baseline="-25000" dirty="0">
                <a:solidFill>
                  <a:srgbClr val="0066FF"/>
                </a:solidFill>
              </a:rPr>
              <a:t>1</a:t>
            </a:r>
            <a:r>
              <a:rPr lang="en-US" dirty="0">
                <a:solidFill>
                  <a:srgbClr val="0066FF"/>
                </a:solidFill>
              </a:rPr>
              <a:t>)</a:t>
            </a:r>
            <a:endParaRPr lang="en-CH" dirty="0">
              <a:solidFill>
                <a:srgbClr val="0066FF"/>
              </a:solidFill>
            </a:endParaRPr>
          </a:p>
        </p:txBody>
      </p:sp>
      <p:sp>
        <p:nvSpPr>
          <p:cNvPr id="73" name="TextBox 72">
            <a:extLst>
              <a:ext uri="{FF2B5EF4-FFF2-40B4-BE49-F238E27FC236}">
                <a16:creationId xmlns:a16="http://schemas.microsoft.com/office/drawing/2014/main" id="{E7A814AD-4DD5-4335-9DED-ACE8803F7F83}"/>
              </a:ext>
            </a:extLst>
          </p:cNvPr>
          <p:cNvSpPr txBox="1"/>
          <p:nvPr/>
        </p:nvSpPr>
        <p:spPr>
          <a:xfrm>
            <a:off x="4314109" y="2976870"/>
            <a:ext cx="1340817" cy="369332"/>
          </a:xfrm>
          <a:prstGeom prst="rect">
            <a:avLst/>
          </a:prstGeom>
          <a:noFill/>
        </p:spPr>
        <p:txBody>
          <a:bodyPr wrap="square" rtlCol="0">
            <a:spAutoFit/>
          </a:bodyPr>
          <a:lstStyle/>
          <a:p>
            <a:pPr algn="ctr"/>
            <a:r>
              <a:rPr lang="en-US" dirty="0">
                <a:solidFill>
                  <a:srgbClr val="0066FF"/>
                </a:solidFill>
              </a:rPr>
              <a:t>ACT(D</a:t>
            </a:r>
            <a:r>
              <a:rPr lang="en-US" baseline="-25000" dirty="0">
                <a:solidFill>
                  <a:srgbClr val="0066FF"/>
                </a:solidFill>
              </a:rPr>
              <a:t>2</a:t>
            </a:r>
            <a:r>
              <a:rPr lang="en-US" dirty="0">
                <a:solidFill>
                  <a:srgbClr val="0066FF"/>
                </a:solidFill>
              </a:rPr>
              <a:t>)</a:t>
            </a:r>
            <a:endParaRPr lang="en-CH" dirty="0">
              <a:solidFill>
                <a:srgbClr val="0066FF"/>
              </a:solidFill>
            </a:endParaRPr>
          </a:p>
        </p:txBody>
      </p:sp>
      <p:sp>
        <p:nvSpPr>
          <p:cNvPr id="74" name="TextBox 73">
            <a:extLst>
              <a:ext uri="{FF2B5EF4-FFF2-40B4-BE49-F238E27FC236}">
                <a16:creationId xmlns:a16="http://schemas.microsoft.com/office/drawing/2014/main" id="{243AE87F-B5CE-47E7-B6A1-27E073968F89}"/>
              </a:ext>
            </a:extLst>
          </p:cNvPr>
          <p:cNvSpPr txBox="1"/>
          <p:nvPr/>
        </p:nvSpPr>
        <p:spPr>
          <a:xfrm>
            <a:off x="7910619" y="2976870"/>
            <a:ext cx="689933" cy="369332"/>
          </a:xfrm>
          <a:prstGeom prst="rect">
            <a:avLst/>
          </a:prstGeom>
          <a:noFill/>
        </p:spPr>
        <p:txBody>
          <a:bodyPr wrap="square" rtlCol="0">
            <a:spAutoFit/>
          </a:bodyPr>
          <a:lstStyle/>
          <a:p>
            <a:pPr algn="ctr"/>
            <a:r>
              <a:rPr lang="en-US" b="1" dirty="0"/>
              <a:t>REF</a:t>
            </a:r>
            <a:endParaRPr lang="en-CH" b="1" dirty="0"/>
          </a:p>
        </p:txBody>
      </p:sp>
      <p:sp>
        <p:nvSpPr>
          <p:cNvPr id="75" name="TextBox 74">
            <a:extLst>
              <a:ext uri="{FF2B5EF4-FFF2-40B4-BE49-F238E27FC236}">
                <a16:creationId xmlns:a16="http://schemas.microsoft.com/office/drawing/2014/main" id="{A144F56D-46A6-42D1-AD93-6BA2642E06FA}"/>
              </a:ext>
            </a:extLst>
          </p:cNvPr>
          <p:cNvSpPr txBox="1"/>
          <p:nvPr/>
        </p:nvSpPr>
        <p:spPr>
          <a:xfrm>
            <a:off x="5736529" y="2743200"/>
            <a:ext cx="577082" cy="600164"/>
          </a:xfrm>
          <a:prstGeom prst="rect">
            <a:avLst/>
          </a:prstGeom>
          <a:noFill/>
        </p:spPr>
        <p:txBody>
          <a:bodyPr wrap="square" rtlCol="0" anchor="ctr">
            <a:spAutoFit/>
          </a:bodyPr>
          <a:lstStyle/>
          <a:p>
            <a:pPr algn="ctr"/>
            <a:r>
              <a:rPr lang="en-US" sz="3300" dirty="0">
                <a:solidFill>
                  <a:schemeClr val="tx1">
                    <a:lumMod val="75000"/>
                    <a:lumOff val="25000"/>
                  </a:schemeClr>
                </a:solidFill>
              </a:rPr>
              <a:t>…</a:t>
            </a:r>
            <a:endParaRPr lang="en-CH" sz="3300" dirty="0">
              <a:solidFill>
                <a:schemeClr val="tx1">
                  <a:lumMod val="75000"/>
                  <a:lumOff val="25000"/>
                </a:schemeClr>
              </a:solidFill>
            </a:endParaRPr>
          </a:p>
        </p:txBody>
      </p:sp>
      <p:sp>
        <p:nvSpPr>
          <p:cNvPr id="76" name="TextBox 75">
            <a:extLst>
              <a:ext uri="{FF2B5EF4-FFF2-40B4-BE49-F238E27FC236}">
                <a16:creationId xmlns:a16="http://schemas.microsoft.com/office/drawing/2014/main" id="{728B35E7-4FB2-424E-BF5A-38699A9D0B38}"/>
              </a:ext>
            </a:extLst>
          </p:cNvPr>
          <p:cNvSpPr txBox="1"/>
          <p:nvPr/>
        </p:nvSpPr>
        <p:spPr>
          <a:xfrm>
            <a:off x="6444518" y="2976870"/>
            <a:ext cx="1340817" cy="369332"/>
          </a:xfrm>
          <a:prstGeom prst="rect">
            <a:avLst/>
          </a:prstGeom>
          <a:noFill/>
        </p:spPr>
        <p:txBody>
          <a:bodyPr wrap="square" rtlCol="0">
            <a:spAutoFit/>
          </a:bodyPr>
          <a:lstStyle/>
          <a:p>
            <a:pPr algn="ctr"/>
            <a:r>
              <a:rPr lang="en-US" dirty="0">
                <a:solidFill>
                  <a:srgbClr val="0066FF"/>
                </a:solidFill>
              </a:rPr>
              <a:t>ACT(D</a:t>
            </a:r>
            <a:r>
              <a:rPr lang="en-US" baseline="-25000" dirty="0">
                <a:solidFill>
                  <a:srgbClr val="0066FF"/>
                </a:solidFill>
              </a:rPr>
              <a:t>16</a:t>
            </a:r>
            <a:r>
              <a:rPr lang="en-US" dirty="0">
                <a:solidFill>
                  <a:srgbClr val="0066FF"/>
                </a:solidFill>
              </a:rPr>
              <a:t>)</a:t>
            </a:r>
            <a:endParaRPr lang="en-CH" dirty="0">
              <a:solidFill>
                <a:srgbClr val="0066FF"/>
              </a:solidFill>
            </a:endParaRPr>
          </a:p>
        </p:txBody>
      </p:sp>
      <p:cxnSp>
        <p:nvCxnSpPr>
          <p:cNvPr id="77" name="Straight Arrow Connector 76">
            <a:extLst>
              <a:ext uri="{FF2B5EF4-FFF2-40B4-BE49-F238E27FC236}">
                <a16:creationId xmlns:a16="http://schemas.microsoft.com/office/drawing/2014/main" id="{B87D84B9-2EBF-4BD4-9E3E-94FB53D9C5A8}"/>
              </a:ext>
            </a:extLst>
          </p:cNvPr>
          <p:cNvCxnSpPr>
            <a:cxnSpLocks/>
          </p:cNvCxnSpPr>
          <p:nvPr/>
        </p:nvCxnSpPr>
        <p:spPr>
          <a:xfrm>
            <a:off x="1150930"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3" name="Right Brace 82">
            <a:extLst>
              <a:ext uri="{FF2B5EF4-FFF2-40B4-BE49-F238E27FC236}">
                <a16:creationId xmlns:a16="http://schemas.microsoft.com/office/drawing/2014/main" id="{DF886657-3394-4A71-BDAE-966C969B8558}"/>
              </a:ext>
            </a:extLst>
          </p:cNvPr>
          <p:cNvSpPr/>
          <p:nvPr/>
        </p:nvSpPr>
        <p:spPr>
          <a:xfrm rot="5400000">
            <a:off x="2106073" y="2805997"/>
            <a:ext cx="111199" cy="1176483"/>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84" name="TextBox 83">
            <a:extLst>
              <a:ext uri="{FF2B5EF4-FFF2-40B4-BE49-F238E27FC236}">
                <a16:creationId xmlns:a16="http://schemas.microsoft.com/office/drawing/2014/main" id="{BA79DBD1-ECB5-49EC-9F45-A0B270D75D11}"/>
              </a:ext>
            </a:extLst>
          </p:cNvPr>
          <p:cNvSpPr txBox="1"/>
          <p:nvPr/>
        </p:nvSpPr>
        <p:spPr>
          <a:xfrm>
            <a:off x="1610436" y="3523305"/>
            <a:ext cx="1081235" cy="369332"/>
          </a:xfrm>
          <a:prstGeom prst="rect">
            <a:avLst/>
          </a:prstGeom>
          <a:noFill/>
        </p:spPr>
        <p:txBody>
          <a:bodyPr wrap="square" rtlCol="0">
            <a:spAutoFit/>
          </a:bodyPr>
          <a:lstStyle/>
          <a:p>
            <a:pPr algn="ctr"/>
            <a:r>
              <a:rPr lang="en-US" i="1" dirty="0">
                <a:solidFill>
                  <a:schemeClr val="tx1">
                    <a:lumMod val="75000"/>
                    <a:lumOff val="25000"/>
                  </a:schemeClr>
                </a:solidFill>
              </a:rPr>
              <a:t>N times</a:t>
            </a:r>
            <a:endParaRPr lang="en-CH" i="1" dirty="0">
              <a:solidFill>
                <a:schemeClr val="tx1">
                  <a:lumMod val="75000"/>
                  <a:lumOff val="25000"/>
                </a:schemeClr>
              </a:solidFill>
            </a:endParaRPr>
          </a:p>
        </p:txBody>
      </p:sp>
      <p:grpSp>
        <p:nvGrpSpPr>
          <p:cNvPr id="6" name="Group 5">
            <a:extLst>
              <a:ext uri="{FF2B5EF4-FFF2-40B4-BE49-F238E27FC236}">
                <a16:creationId xmlns:a16="http://schemas.microsoft.com/office/drawing/2014/main" id="{C2B3970D-6388-441F-B0E5-66D509E5A45D}"/>
              </a:ext>
            </a:extLst>
          </p:cNvPr>
          <p:cNvGrpSpPr/>
          <p:nvPr/>
        </p:nvGrpSpPr>
        <p:grpSpPr>
          <a:xfrm>
            <a:off x="3017931" y="3340533"/>
            <a:ext cx="1225602" cy="552103"/>
            <a:chOff x="3543252" y="4677387"/>
            <a:chExt cx="1634136" cy="736138"/>
          </a:xfrm>
        </p:grpSpPr>
        <p:sp>
          <p:nvSpPr>
            <p:cNvPr id="85" name="Right Brace 84">
              <a:extLst>
                <a:ext uri="{FF2B5EF4-FFF2-40B4-BE49-F238E27FC236}">
                  <a16:creationId xmlns:a16="http://schemas.microsoft.com/office/drawing/2014/main" id="{E457A44D-FDBB-4325-B180-644AC7A15E01}"/>
                </a:ext>
              </a:extLst>
            </p:cNvPr>
            <p:cNvSpPr/>
            <p:nvPr/>
          </p:nvSpPr>
          <p:spPr>
            <a:xfrm rot="5400000">
              <a:off x="4320476" y="4243111"/>
              <a:ext cx="122048" cy="990600"/>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86" name="TextBox 85">
              <a:extLst>
                <a:ext uri="{FF2B5EF4-FFF2-40B4-BE49-F238E27FC236}">
                  <a16:creationId xmlns:a16="http://schemas.microsoft.com/office/drawing/2014/main" id="{97865176-957F-4E7C-9060-0CA1117E94E1}"/>
                </a:ext>
              </a:extLst>
            </p:cNvPr>
            <p:cNvSpPr txBox="1"/>
            <p:nvPr/>
          </p:nvSpPr>
          <p:spPr>
            <a:xfrm>
              <a:off x="3543252" y="4921082"/>
              <a:ext cx="1634136" cy="492443"/>
            </a:xfrm>
            <a:prstGeom prst="rect">
              <a:avLst/>
            </a:prstGeom>
            <a:noFill/>
          </p:spPr>
          <p:txBody>
            <a:bodyPr wrap="square" rtlCol="0">
              <a:spAutoFit/>
            </a:bodyPr>
            <a:lstStyle/>
            <a:p>
              <a:pPr algn="ctr"/>
              <a:r>
                <a:rPr lang="en-US" i="1" dirty="0">
                  <a:solidFill>
                    <a:schemeClr val="tx1">
                      <a:lumMod val="75000"/>
                      <a:lumOff val="25000"/>
                    </a:schemeClr>
                  </a:solidFill>
                </a:rPr>
                <a:t>N+1 times</a:t>
              </a:r>
              <a:endParaRPr lang="en-CH" i="1" dirty="0">
                <a:solidFill>
                  <a:schemeClr val="tx1">
                    <a:lumMod val="75000"/>
                    <a:lumOff val="25000"/>
                  </a:schemeClr>
                </a:solidFill>
              </a:endParaRPr>
            </a:p>
          </p:txBody>
        </p:sp>
      </p:grpSp>
      <p:sp>
        <p:nvSpPr>
          <p:cNvPr id="91" name="Rectangle 90">
            <a:extLst>
              <a:ext uri="{FF2B5EF4-FFF2-40B4-BE49-F238E27FC236}">
                <a16:creationId xmlns:a16="http://schemas.microsoft.com/office/drawing/2014/main" id="{D2C6598C-C712-4D49-A2C4-B8161E49E89D}"/>
              </a:ext>
            </a:extLst>
          </p:cNvPr>
          <p:cNvSpPr/>
          <p:nvPr/>
        </p:nvSpPr>
        <p:spPr>
          <a:xfrm>
            <a:off x="5867400" y="2277547"/>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92" name="Rectangle 91">
            <a:extLst>
              <a:ext uri="{FF2B5EF4-FFF2-40B4-BE49-F238E27FC236}">
                <a16:creationId xmlns:a16="http://schemas.microsoft.com/office/drawing/2014/main" id="{9558F87A-E724-4DA8-BA24-FC2BB4FEA82F}"/>
              </a:ext>
            </a:extLst>
          </p:cNvPr>
          <p:cNvSpPr/>
          <p:nvPr/>
        </p:nvSpPr>
        <p:spPr>
          <a:xfrm>
            <a:off x="7119538" y="2277547"/>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cxnSp>
        <p:nvCxnSpPr>
          <p:cNvPr id="93" name="Straight Arrow Connector 92">
            <a:extLst>
              <a:ext uri="{FF2B5EF4-FFF2-40B4-BE49-F238E27FC236}">
                <a16:creationId xmlns:a16="http://schemas.microsoft.com/office/drawing/2014/main" id="{F0A5353A-E8EA-4CFC-9011-9A4CAE0CC339}"/>
              </a:ext>
            </a:extLst>
          </p:cNvPr>
          <p:cNvCxnSpPr>
            <a:cxnSpLocks/>
          </p:cNvCxnSpPr>
          <p:nvPr/>
        </p:nvCxnSpPr>
        <p:spPr>
          <a:xfrm>
            <a:off x="2875092"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7BFA80C2-D8E6-4566-BF94-12608DD4375F}"/>
              </a:ext>
            </a:extLst>
          </p:cNvPr>
          <p:cNvCxnSpPr>
            <a:cxnSpLocks/>
          </p:cNvCxnSpPr>
          <p:nvPr/>
        </p:nvCxnSpPr>
        <p:spPr>
          <a:xfrm>
            <a:off x="4167484"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81556B22-890A-414F-9E97-B874938D9C3B}"/>
              </a:ext>
            </a:extLst>
          </p:cNvPr>
          <p:cNvCxnSpPr>
            <a:cxnSpLocks/>
          </p:cNvCxnSpPr>
          <p:nvPr/>
        </p:nvCxnSpPr>
        <p:spPr>
          <a:xfrm>
            <a:off x="5489992"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7A1F276C-1B13-485B-BA0E-D9F8B6990C81}"/>
              </a:ext>
            </a:extLst>
          </p:cNvPr>
          <p:cNvCxnSpPr>
            <a:cxnSpLocks/>
          </p:cNvCxnSpPr>
          <p:nvPr/>
        </p:nvCxnSpPr>
        <p:spPr>
          <a:xfrm>
            <a:off x="6272965"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030BB6C2-FDDE-4351-81F2-C592D16DF868}"/>
              </a:ext>
            </a:extLst>
          </p:cNvPr>
          <p:cNvCxnSpPr>
            <a:cxnSpLocks/>
          </p:cNvCxnSpPr>
          <p:nvPr/>
        </p:nvCxnSpPr>
        <p:spPr>
          <a:xfrm>
            <a:off x="7641744"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02" name="Group 101">
            <a:extLst>
              <a:ext uri="{FF2B5EF4-FFF2-40B4-BE49-F238E27FC236}">
                <a16:creationId xmlns:a16="http://schemas.microsoft.com/office/drawing/2014/main" id="{B96DF6E8-F8B7-4F5A-B9EC-78862CFA77A6}"/>
              </a:ext>
            </a:extLst>
          </p:cNvPr>
          <p:cNvGrpSpPr/>
          <p:nvPr/>
        </p:nvGrpSpPr>
        <p:grpSpPr>
          <a:xfrm>
            <a:off x="4335092" y="3338643"/>
            <a:ext cx="1225602" cy="562931"/>
            <a:chOff x="3564432" y="4677387"/>
            <a:chExt cx="1634136" cy="750574"/>
          </a:xfrm>
        </p:grpSpPr>
        <p:sp>
          <p:nvSpPr>
            <p:cNvPr id="103" name="Right Brace 102">
              <a:extLst>
                <a:ext uri="{FF2B5EF4-FFF2-40B4-BE49-F238E27FC236}">
                  <a16:creationId xmlns:a16="http://schemas.microsoft.com/office/drawing/2014/main" id="{30055151-7D41-4BE1-9ABF-FBFC8B7325DF}"/>
                </a:ext>
              </a:extLst>
            </p:cNvPr>
            <p:cNvSpPr/>
            <p:nvPr/>
          </p:nvSpPr>
          <p:spPr>
            <a:xfrm rot="5400000">
              <a:off x="4320476" y="4243111"/>
              <a:ext cx="122048" cy="990600"/>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04" name="TextBox 103">
              <a:extLst>
                <a:ext uri="{FF2B5EF4-FFF2-40B4-BE49-F238E27FC236}">
                  <a16:creationId xmlns:a16="http://schemas.microsoft.com/office/drawing/2014/main" id="{C1B02DD2-A540-4CFB-9863-091A8DBB9C76}"/>
                </a:ext>
              </a:extLst>
            </p:cNvPr>
            <p:cNvSpPr txBox="1"/>
            <p:nvPr/>
          </p:nvSpPr>
          <p:spPr>
            <a:xfrm>
              <a:off x="3564432" y="4935518"/>
              <a:ext cx="1634136" cy="492443"/>
            </a:xfrm>
            <a:prstGeom prst="rect">
              <a:avLst/>
            </a:prstGeom>
            <a:noFill/>
          </p:spPr>
          <p:txBody>
            <a:bodyPr wrap="square" rtlCol="0">
              <a:spAutoFit/>
            </a:bodyPr>
            <a:lstStyle/>
            <a:p>
              <a:pPr algn="ctr"/>
              <a:r>
                <a:rPr lang="en-US" i="1" dirty="0">
                  <a:solidFill>
                    <a:schemeClr val="tx1">
                      <a:lumMod val="75000"/>
                      <a:lumOff val="25000"/>
                    </a:schemeClr>
                  </a:solidFill>
                </a:rPr>
                <a:t>N+1 times</a:t>
              </a:r>
              <a:endParaRPr lang="en-CH" i="1" dirty="0">
                <a:solidFill>
                  <a:schemeClr val="tx1">
                    <a:lumMod val="75000"/>
                    <a:lumOff val="25000"/>
                  </a:schemeClr>
                </a:solidFill>
              </a:endParaRPr>
            </a:p>
          </p:txBody>
        </p:sp>
      </p:grpSp>
      <p:grpSp>
        <p:nvGrpSpPr>
          <p:cNvPr id="105" name="Group 104">
            <a:extLst>
              <a:ext uri="{FF2B5EF4-FFF2-40B4-BE49-F238E27FC236}">
                <a16:creationId xmlns:a16="http://schemas.microsoft.com/office/drawing/2014/main" id="{F0B373A3-319F-4643-B874-855B509AE529}"/>
              </a:ext>
            </a:extLst>
          </p:cNvPr>
          <p:cNvGrpSpPr/>
          <p:nvPr/>
        </p:nvGrpSpPr>
        <p:grpSpPr>
          <a:xfrm>
            <a:off x="6527622" y="3340535"/>
            <a:ext cx="1210901" cy="824324"/>
            <a:chOff x="3577576" y="4677387"/>
            <a:chExt cx="1441647" cy="1099099"/>
          </a:xfrm>
        </p:grpSpPr>
        <p:sp>
          <p:nvSpPr>
            <p:cNvPr id="106" name="Right Brace 105">
              <a:extLst>
                <a:ext uri="{FF2B5EF4-FFF2-40B4-BE49-F238E27FC236}">
                  <a16:creationId xmlns:a16="http://schemas.microsoft.com/office/drawing/2014/main" id="{993EA343-388B-4795-A852-53640A91728D}"/>
                </a:ext>
              </a:extLst>
            </p:cNvPr>
            <p:cNvSpPr/>
            <p:nvPr/>
          </p:nvSpPr>
          <p:spPr>
            <a:xfrm rot="5400000">
              <a:off x="4320476" y="4243111"/>
              <a:ext cx="122048" cy="990600"/>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07" name="TextBox 106">
              <a:extLst>
                <a:ext uri="{FF2B5EF4-FFF2-40B4-BE49-F238E27FC236}">
                  <a16:creationId xmlns:a16="http://schemas.microsoft.com/office/drawing/2014/main" id="{F16DC8EA-D6F3-4AE8-A02D-357F6339214A}"/>
                </a:ext>
              </a:extLst>
            </p:cNvPr>
            <p:cNvSpPr txBox="1"/>
            <p:nvPr/>
          </p:nvSpPr>
          <p:spPr>
            <a:xfrm>
              <a:off x="3577576" y="4914711"/>
              <a:ext cx="1441647" cy="861775"/>
            </a:xfrm>
            <a:prstGeom prst="rect">
              <a:avLst/>
            </a:prstGeom>
            <a:noFill/>
          </p:spPr>
          <p:txBody>
            <a:bodyPr wrap="square" rtlCol="0">
              <a:spAutoFit/>
            </a:bodyPr>
            <a:lstStyle/>
            <a:p>
              <a:pPr algn="ctr"/>
              <a:r>
                <a:rPr lang="en-US" i="1" dirty="0">
                  <a:solidFill>
                    <a:schemeClr val="tx1">
                      <a:lumMod val="75000"/>
                      <a:lumOff val="25000"/>
                    </a:schemeClr>
                  </a:solidFill>
                </a:rPr>
                <a:t>N+1 times</a:t>
              </a:r>
              <a:endParaRPr lang="en-CH" i="1" dirty="0">
                <a:solidFill>
                  <a:schemeClr val="tx1">
                    <a:lumMod val="75000"/>
                    <a:lumOff val="25000"/>
                  </a:schemeClr>
                </a:solidFill>
              </a:endParaRPr>
            </a:p>
          </p:txBody>
        </p:sp>
      </p:grpSp>
      <p:sp>
        <p:nvSpPr>
          <p:cNvPr id="4" name="TextBox 3">
            <a:extLst>
              <a:ext uri="{FF2B5EF4-FFF2-40B4-BE49-F238E27FC236}">
                <a16:creationId xmlns:a16="http://schemas.microsoft.com/office/drawing/2014/main" id="{76AEEF11-7798-4D21-B526-6933E2F59ECC}"/>
              </a:ext>
            </a:extLst>
          </p:cNvPr>
          <p:cNvSpPr txBox="1"/>
          <p:nvPr/>
        </p:nvSpPr>
        <p:spPr>
          <a:xfrm>
            <a:off x="5303843" y="1221366"/>
            <a:ext cx="673763" cy="369332"/>
          </a:xfrm>
          <a:prstGeom prst="rect">
            <a:avLst/>
          </a:prstGeom>
          <a:noFill/>
        </p:spPr>
        <p:txBody>
          <a:bodyPr wrap="square" rtlCol="0" anchor="ctr">
            <a:spAutoFit/>
          </a:bodyPr>
          <a:lstStyle/>
          <a:p>
            <a:pPr algn="ctr"/>
            <a:r>
              <a:rPr lang="en-US" dirty="0">
                <a:solidFill>
                  <a:srgbClr val="C00000"/>
                </a:solidFill>
              </a:rPr>
              <a:t>A</a:t>
            </a:r>
            <a:r>
              <a:rPr lang="en-US" baseline="-25000" dirty="0">
                <a:solidFill>
                  <a:srgbClr val="C00000"/>
                </a:solidFill>
              </a:rPr>
              <a:t>1</a:t>
            </a:r>
            <a:endParaRPr lang="en-CH" dirty="0"/>
          </a:p>
        </p:txBody>
      </p:sp>
      <p:sp>
        <p:nvSpPr>
          <p:cNvPr id="40" name="TextBox 39">
            <a:extLst>
              <a:ext uri="{FF2B5EF4-FFF2-40B4-BE49-F238E27FC236}">
                <a16:creationId xmlns:a16="http://schemas.microsoft.com/office/drawing/2014/main" id="{81391CDF-751E-41B7-AF36-EB777607FEA4}"/>
              </a:ext>
            </a:extLst>
          </p:cNvPr>
          <p:cNvSpPr txBox="1"/>
          <p:nvPr/>
        </p:nvSpPr>
        <p:spPr>
          <a:xfrm>
            <a:off x="5316438" y="1471299"/>
            <a:ext cx="673763" cy="369332"/>
          </a:xfrm>
          <a:prstGeom prst="rect">
            <a:avLst/>
          </a:prstGeom>
          <a:noFill/>
        </p:spPr>
        <p:txBody>
          <a:bodyPr wrap="square" rtlCol="0" anchor="ctr">
            <a:spAutoFit/>
          </a:bodyPr>
          <a:lstStyle/>
          <a:p>
            <a:pPr algn="ctr"/>
            <a:r>
              <a:rPr lang="en-US" dirty="0">
                <a:solidFill>
                  <a:srgbClr val="C00000"/>
                </a:solidFill>
              </a:rPr>
              <a:t>A</a:t>
            </a:r>
            <a:r>
              <a:rPr lang="en-US" baseline="-25000" dirty="0">
                <a:solidFill>
                  <a:srgbClr val="C00000"/>
                </a:solidFill>
              </a:rPr>
              <a:t>2</a:t>
            </a:r>
            <a:endParaRPr lang="en-CH" dirty="0"/>
          </a:p>
        </p:txBody>
      </p:sp>
      <p:cxnSp>
        <p:nvCxnSpPr>
          <p:cNvPr id="7" name="Straight Connector 6">
            <a:extLst>
              <a:ext uri="{FF2B5EF4-FFF2-40B4-BE49-F238E27FC236}">
                <a16:creationId xmlns:a16="http://schemas.microsoft.com/office/drawing/2014/main" id="{B8BB9AF5-490B-471D-9A32-8AE094180ECE}"/>
              </a:ext>
            </a:extLst>
          </p:cNvPr>
          <p:cNvCxnSpPr>
            <a:cxnSpLocks/>
          </p:cNvCxnSpPr>
          <p:nvPr/>
        </p:nvCxnSpPr>
        <p:spPr>
          <a:xfrm flipV="1">
            <a:off x="5497748" y="1280978"/>
            <a:ext cx="211061" cy="2760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D00925-420D-4755-8A20-43AF043480B5}"/>
              </a:ext>
            </a:extLst>
          </p:cNvPr>
          <p:cNvCxnSpPr>
            <a:cxnSpLocks/>
          </p:cNvCxnSpPr>
          <p:nvPr/>
        </p:nvCxnSpPr>
        <p:spPr>
          <a:xfrm flipV="1">
            <a:off x="5511300" y="1564620"/>
            <a:ext cx="211061" cy="2760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64E25E65-7740-40E0-BCD0-8DC0E19D7513}"/>
              </a:ext>
            </a:extLst>
          </p:cNvPr>
          <p:cNvGrpSpPr/>
          <p:nvPr/>
        </p:nvGrpSpPr>
        <p:grpSpPr>
          <a:xfrm>
            <a:off x="231331" y="4535269"/>
            <a:ext cx="8369221" cy="646331"/>
            <a:chOff x="231331" y="5726668"/>
            <a:chExt cx="8369221" cy="646331"/>
          </a:xfrm>
        </p:grpSpPr>
        <p:sp>
          <p:nvSpPr>
            <p:cNvPr id="49" name="TextBox 48">
              <a:extLst>
                <a:ext uri="{FF2B5EF4-FFF2-40B4-BE49-F238E27FC236}">
                  <a16:creationId xmlns:a16="http://schemas.microsoft.com/office/drawing/2014/main" id="{7307185A-3529-42D6-87FF-68C0FFEF8A49}"/>
                </a:ext>
              </a:extLst>
            </p:cNvPr>
            <p:cNvSpPr txBox="1"/>
            <p:nvPr/>
          </p:nvSpPr>
          <p:spPr>
            <a:xfrm>
              <a:off x="703234" y="5726668"/>
              <a:ext cx="7897318" cy="646331"/>
            </a:xfrm>
            <a:prstGeom prst="rect">
              <a:avLst/>
            </a:prstGeom>
            <a:noFill/>
          </p:spPr>
          <p:txBody>
            <a:bodyPr wrap="square" rtlCol="0">
              <a:spAutoFit/>
            </a:bodyPr>
            <a:lstStyle/>
            <a:p>
              <a:r>
                <a:rPr lang="en-US" dirty="0">
                  <a:latin typeface="Cambria" panose="02040503050406030204" pitchFamily="18" charset="0"/>
                </a:rPr>
                <a:t>This </a:t>
              </a:r>
              <a:r>
                <a:rPr lang="en-US" dirty="0" err="1">
                  <a:latin typeface="Cambria" panose="02040503050406030204" pitchFamily="18" charset="0"/>
                </a:rPr>
                <a:t>RowHammer</a:t>
              </a:r>
              <a:r>
                <a:rPr lang="en-US" dirty="0">
                  <a:latin typeface="Cambria" panose="02040503050406030204" pitchFamily="18" charset="0"/>
                </a:rPr>
                <a:t> access pattern requires </a:t>
              </a:r>
              <a:br>
                <a:rPr lang="en-US" dirty="0">
                  <a:latin typeface="Cambria" panose="02040503050406030204" pitchFamily="18" charset="0"/>
                </a:rPr>
              </a:br>
              <a:r>
                <a:rPr lang="en-US" b="1" dirty="0">
                  <a:latin typeface="Cambria" panose="02040503050406030204" pitchFamily="18" charset="0"/>
                </a:rPr>
                <a:t>synchronizing</a:t>
              </a:r>
              <a:r>
                <a:rPr lang="en-US" dirty="0">
                  <a:latin typeface="Cambria" panose="02040503050406030204" pitchFamily="18" charset="0"/>
                </a:rPr>
                <a:t> </a:t>
              </a:r>
              <a:r>
                <a:rPr lang="en-US" dirty="0">
                  <a:solidFill>
                    <a:srgbClr val="0066FF"/>
                  </a:solidFill>
                  <a:latin typeface="Cambria" panose="02040503050406030204" pitchFamily="18" charset="0"/>
                </a:rPr>
                <a:t>accesses</a:t>
              </a:r>
              <a:r>
                <a:rPr lang="en-US" dirty="0">
                  <a:latin typeface="Cambria" panose="02040503050406030204" pitchFamily="18" charset="0"/>
                </a:rPr>
                <a:t> with </a:t>
              </a:r>
              <a:r>
                <a:rPr lang="en-US" dirty="0">
                  <a:solidFill>
                    <a:srgbClr val="0066FF"/>
                  </a:solidFill>
                  <a:latin typeface="Cambria" panose="02040503050406030204" pitchFamily="18" charset="0"/>
                </a:rPr>
                <a:t>REF commands</a:t>
              </a:r>
              <a:endParaRPr lang="en-CH" dirty="0">
                <a:solidFill>
                  <a:srgbClr val="0066FF"/>
                </a:solidFill>
              </a:endParaRPr>
            </a:p>
          </p:txBody>
        </p:sp>
        <p:pic>
          <p:nvPicPr>
            <p:cNvPr id="50" name="Graphic 49" descr="Information">
              <a:extLst>
                <a:ext uri="{FF2B5EF4-FFF2-40B4-BE49-F238E27FC236}">
                  <a16:creationId xmlns:a16="http://schemas.microsoft.com/office/drawing/2014/main" id="{F7CA411D-C2B6-4791-8A95-4D1EFC52BD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1331" y="5799310"/>
              <a:ext cx="484748" cy="484748"/>
            </a:xfrm>
            <a:prstGeom prst="rect">
              <a:avLst/>
            </a:prstGeom>
          </p:spPr>
        </p:pic>
      </p:grpSp>
      <p:sp>
        <p:nvSpPr>
          <p:cNvPr id="46" name="TextBox 45">
            <a:extLst>
              <a:ext uri="{FF2B5EF4-FFF2-40B4-BE49-F238E27FC236}">
                <a16:creationId xmlns:a16="http://schemas.microsoft.com/office/drawing/2014/main" id="{9285682D-2255-4C42-892B-FE8F3D602F86}"/>
              </a:ext>
            </a:extLst>
          </p:cNvPr>
          <p:cNvSpPr txBox="1"/>
          <p:nvPr/>
        </p:nvSpPr>
        <p:spPr>
          <a:xfrm>
            <a:off x="0" y="5312980"/>
            <a:ext cx="9144000" cy="1015663"/>
          </a:xfrm>
          <a:prstGeom prst="rect">
            <a:avLst/>
          </a:prstGeom>
          <a:solidFill>
            <a:schemeClr val="accent1">
              <a:lumMod val="20000"/>
              <a:lumOff val="80000"/>
            </a:schemeClr>
          </a:solidFill>
        </p:spPr>
        <p:txBody>
          <a:bodyPr wrap="square" rtlCol="0">
            <a:spAutoFit/>
          </a:bodyPr>
          <a:lstStyle/>
          <a:p>
            <a:pPr algn="ctr"/>
            <a:r>
              <a:rPr lang="en-US" sz="3000" dirty="0">
                <a:latin typeface="+mj-lt"/>
                <a:ea typeface="Tahoma" panose="020B0604030504040204" pitchFamily="34" charset="0"/>
                <a:cs typeface="Tahoma" panose="020B0604030504040204" pitchFamily="34" charset="0"/>
              </a:rPr>
              <a:t>Circumventing Vendor A’s TRR by </a:t>
            </a:r>
            <a:r>
              <a:rPr lang="en-US" sz="3000" dirty="0">
                <a:solidFill>
                  <a:srgbClr val="009900"/>
                </a:solidFill>
                <a:latin typeface="+mj-lt"/>
                <a:ea typeface="Tahoma" panose="020B0604030504040204" pitchFamily="34" charset="0"/>
                <a:cs typeface="Tahoma" panose="020B0604030504040204" pitchFamily="34" charset="0"/>
              </a:rPr>
              <a:t>discarding</a:t>
            </a:r>
            <a:r>
              <a:rPr lang="en-US" sz="3000" dirty="0">
                <a:latin typeface="+mj-lt"/>
                <a:ea typeface="Tahoma" panose="020B0604030504040204" pitchFamily="34" charset="0"/>
                <a:cs typeface="Tahoma" panose="020B0604030504040204" pitchFamily="34" charset="0"/>
              </a:rPr>
              <a:t> the actual </a:t>
            </a:r>
            <a:r>
              <a:rPr lang="en-US" sz="3000" dirty="0">
                <a:solidFill>
                  <a:srgbClr val="C00000"/>
                </a:solidFill>
                <a:latin typeface="+mj-lt"/>
                <a:ea typeface="Tahoma" panose="020B0604030504040204" pitchFamily="34" charset="0"/>
                <a:cs typeface="Tahoma" panose="020B0604030504040204" pitchFamily="34" charset="0"/>
              </a:rPr>
              <a:t>aggressor rows</a:t>
            </a:r>
            <a:r>
              <a:rPr lang="en-US" sz="3000" dirty="0">
                <a:latin typeface="+mj-lt"/>
                <a:ea typeface="Tahoma" panose="020B0604030504040204" pitchFamily="34" charset="0"/>
                <a:cs typeface="Tahoma" panose="020B0604030504040204" pitchFamily="34" charset="0"/>
              </a:rPr>
              <a:t> from the Counter Table</a:t>
            </a:r>
          </a:p>
        </p:txBody>
      </p:sp>
      <p:grpSp>
        <p:nvGrpSpPr>
          <p:cNvPr id="16" name="Group 15">
            <a:extLst>
              <a:ext uri="{FF2B5EF4-FFF2-40B4-BE49-F238E27FC236}">
                <a16:creationId xmlns:a16="http://schemas.microsoft.com/office/drawing/2014/main" id="{18DADC6D-F70F-4BBA-B32B-FBE352F04D75}"/>
              </a:ext>
            </a:extLst>
          </p:cNvPr>
          <p:cNvGrpSpPr/>
          <p:nvPr/>
        </p:nvGrpSpPr>
        <p:grpSpPr>
          <a:xfrm>
            <a:off x="118878" y="2423696"/>
            <a:ext cx="1885429" cy="597625"/>
            <a:chOff x="118878" y="2652296"/>
            <a:chExt cx="1885429" cy="597625"/>
          </a:xfrm>
        </p:grpSpPr>
        <p:cxnSp>
          <p:nvCxnSpPr>
            <p:cNvPr id="8" name="Straight Arrow Connector 7">
              <a:extLst>
                <a:ext uri="{FF2B5EF4-FFF2-40B4-BE49-F238E27FC236}">
                  <a16:creationId xmlns:a16="http://schemas.microsoft.com/office/drawing/2014/main" id="{76544580-590B-4662-8E49-BBEA789CC612}"/>
                </a:ext>
              </a:extLst>
            </p:cNvPr>
            <p:cNvCxnSpPr>
              <a:cxnSpLocks/>
            </p:cNvCxnSpPr>
            <p:nvPr/>
          </p:nvCxnSpPr>
          <p:spPr>
            <a:xfrm flipH="1" flipV="1">
              <a:off x="381985" y="2971800"/>
              <a:ext cx="466519" cy="278120"/>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AF83752-E073-4B49-AE96-0C4812C7350B}"/>
                </a:ext>
              </a:extLst>
            </p:cNvPr>
            <p:cNvCxnSpPr>
              <a:cxnSpLocks/>
            </p:cNvCxnSpPr>
            <p:nvPr/>
          </p:nvCxnSpPr>
          <p:spPr>
            <a:xfrm flipH="1" flipV="1">
              <a:off x="866767" y="2954334"/>
              <a:ext cx="55641" cy="295587"/>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BB33CC18-0A0B-445F-8F29-8CA54719E587}"/>
                </a:ext>
              </a:extLst>
            </p:cNvPr>
            <p:cNvSpPr txBox="1"/>
            <p:nvPr/>
          </p:nvSpPr>
          <p:spPr>
            <a:xfrm>
              <a:off x="118878" y="2663622"/>
              <a:ext cx="457199" cy="338554"/>
            </a:xfrm>
            <a:prstGeom prst="rect">
              <a:avLst/>
            </a:prstGeom>
            <a:noFill/>
          </p:spPr>
          <p:txBody>
            <a:bodyPr wrap="square" rtlCol="0">
              <a:spAutoFit/>
            </a:bodyPr>
            <a:lstStyle/>
            <a:p>
              <a:pPr algn="ctr"/>
              <a:r>
                <a:rPr lang="en-US" sz="1600" dirty="0"/>
                <a:t>RR</a:t>
              </a:r>
              <a:endParaRPr lang="en-CH" sz="1600" dirty="0"/>
            </a:p>
          </p:txBody>
        </p:sp>
        <p:sp>
          <p:nvSpPr>
            <p:cNvPr id="61" name="TextBox 60">
              <a:extLst>
                <a:ext uri="{FF2B5EF4-FFF2-40B4-BE49-F238E27FC236}">
                  <a16:creationId xmlns:a16="http://schemas.microsoft.com/office/drawing/2014/main" id="{5B4EB479-0649-490C-B874-99F764FF1CED}"/>
                </a:ext>
              </a:extLst>
            </p:cNvPr>
            <p:cNvSpPr txBox="1"/>
            <p:nvPr/>
          </p:nvSpPr>
          <p:spPr>
            <a:xfrm>
              <a:off x="355970" y="2652296"/>
              <a:ext cx="1010464" cy="338554"/>
            </a:xfrm>
            <a:prstGeom prst="rect">
              <a:avLst/>
            </a:prstGeom>
            <a:noFill/>
          </p:spPr>
          <p:txBody>
            <a:bodyPr wrap="square" rtlCol="0">
              <a:spAutoFit/>
            </a:bodyPr>
            <a:lstStyle/>
            <a:p>
              <a:pPr algn="ctr"/>
              <a:r>
                <a:rPr lang="en-US" sz="1600" b="1" dirty="0">
                  <a:solidFill>
                    <a:schemeClr val="accent2">
                      <a:lumMod val="50000"/>
                    </a:schemeClr>
                  </a:solidFill>
                </a:rPr>
                <a:t>TREF</a:t>
              </a:r>
              <a:r>
                <a:rPr lang="en-US" sz="1600" b="1" baseline="-25000" dirty="0">
                  <a:solidFill>
                    <a:schemeClr val="accent2">
                      <a:lumMod val="50000"/>
                    </a:schemeClr>
                  </a:solidFill>
                </a:rPr>
                <a:t>1</a:t>
              </a:r>
              <a:endParaRPr lang="en-CH" sz="1600" dirty="0"/>
            </a:p>
          </p:txBody>
        </p:sp>
        <p:sp>
          <p:nvSpPr>
            <p:cNvPr id="62" name="TextBox 61">
              <a:extLst>
                <a:ext uri="{FF2B5EF4-FFF2-40B4-BE49-F238E27FC236}">
                  <a16:creationId xmlns:a16="http://schemas.microsoft.com/office/drawing/2014/main" id="{D57A37A5-EABD-458D-A02E-1F6575664288}"/>
                </a:ext>
              </a:extLst>
            </p:cNvPr>
            <p:cNvSpPr txBox="1"/>
            <p:nvPr/>
          </p:nvSpPr>
          <p:spPr>
            <a:xfrm>
              <a:off x="1009650" y="2652296"/>
              <a:ext cx="994657" cy="338554"/>
            </a:xfrm>
            <a:prstGeom prst="rect">
              <a:avLst/>
            </a:prstGeom>
            <a:noFill/>
          </p:spPr>
          <p:txBody>
            <a:bodyPr wrap="square" rtlCol="0">
              <a:spAutoFit/>
            </a:bodyPr>
            <a:lstStyle/>
            <a:p>
              <a:pPr algn="ctr"/>
              <a:r>
                <a:rPr lang="en-US" sz="1600" b="1" dirty="0">
                  <a:solidFill>
                    <a:schemeClr val="accent5">
                      <a:lumMod val="50000"/>
                    </a:schemeClr>
                  </a:solidFill>
                </a:rPr>
                <a:t>TREF</a:t>
              </a:r>
              <a:r>
                <a:rPr lang="en-US" sz="1600" b="1" baseline="-25000" dirty="0">
                  <a:solidFill>
                    <a:schemeClr val="accent5">
                      <a:lumMod val="50000"/>
                    </a:schemeClr>
                  </a:solidFill>
                </a:rPr>
                <a:t>2</a:t>
              </a:r>
              <a:endParaRPr lang="en-CH" sz="1600" dirty="0"/>
            </a:p>
          </p:txBody>
        </p:sp>
        <p:cxnSp>
          <p:nvCxnSpPr>
            <p:cNvPr id="63" name="Straight Arrow Connector 62">
              <a:extLst>
                <a:ext uri="{FF2B5EF4-FFF2-40B4-BE49-F238E27FC236}">
                  <a16:creationId xmlns:a16="http://schemas.microsoft.com/office/drawing/2014/main" id="{923B6DD5-14CC-45DB-9E0C-29FC1BBC6107}"/>
                </a:ext>
              </a:extLst>
            </p:cNvPr>
            <p:cNvCxnSpPr>
              <a:cxnSpLocks/>
            </p:cNvCxnSpPr>
            <p:nvPr/>
          </p:nvCxnSpPr>
          <p:spPr>
            <a:xfrm flipV="1">
              <a:off x="1004011" y="2947271"/>
              <a:ext cx="369239" cy="302649"/>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66" name="TextBox 65">
            <a:extLst>
              <a:ext uri="{FF2B5EF4-FFF2-40B4-BE49-F238E27FC236}">
                <a16:creationId xmlns:a16="http://schemas.microsoft.com/office/drawing/2014/main" id="{06AB1666-B548-4A16-BB53-E63E6C7AC580}"/>
              </a:ext>
            </a:extLst>
          </p:cNvPr>
          <p:cNvSpPr txBox="1"/>
          <p:nvPr/>
        </p:nvSpPr>
        <p:spPr>
          <a:xfrm>
            <a:off x="6908846" y="4074069"/>
            <a:ext cx="1831261" cy="584775"/>
          </a:xfrm>
          <a:prstGeom prst="rect">
            <a:avLst/>
          </a:prstGeom>
          <a:noFill/>
        </p:spPr>
        <p:txBody>
          <a:bodyPr wrap="square" rtlCol="0">
            <a:spAutoFit/>
          </a:bodyPr>
          <a:lstStyle/>
          <a:p>
            <a:pPr algn="ctr"/>
            <a:r>
              <a:rPr lang="en-US" sz="1600" dirty="0">
                <a:solidFill>
                  <a:srgbClr val="C00000"/>
                </a:solidFill>
              </a:rPr>
              <a:t>[A1, A2]</a:t>
            </a:r>
            <a:r>
              <a:rPr lang="en-US" sz="1600" dirty="0"/>
              <a:t> </a:t>
            </a:r>
            <a:r>
              <a:rPr lang="en-US" sz="1600" b="1" dirty="0"/>
              <a:t>not</a:t>
            </a:r>
            <a:r>
              <a:rPr lang="en-US" sz="1600" dirty="0"/>
              <a:t> refreshed by TRR</a:t>
            </a:r>
            <a:endParaRPr lang="en-CH" sz="1600" dirty="0"/>
          </a:p>
        </p:txBody>
      </p:sp>
      <p:cxnSp>
        <p:nvCxnSpPr>
          <p:cNvPr id="67" name="Straight Arrow Connector 66">
            <a:extLst>
              <a:ext uri="{FF2B5EF4-FFF2-40B4-BE49-F238E27FC236}">
                <a16:creationId xmlns:a16="http://schemas.microsoft.com/office/drawing/2014/main" id="{399A9399-1F1F-411C-B9DE-3FE06F1F3921}"/>
              </a:ext>
            </a:extLst>
          </p:cNvPr>
          <p:cNvCxnSpPr>
            <a:cxnSpLocks/>
            <a:stCxn id="74" idx="2"/>
            <a:endCxn id="66" idx="0"/>
          </p:cNvCxnSpPr>
          <p:nvPr/>
        </p:nvCxnSpPr>
        <p:spPr>
          <a:xfrm flipH="1">
            <a:off x="7824477" y="3346202"/>
            <a:ext cx="431109" cy="727867"/>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68" name="Group 67">
            <a:extLst>
              <a:ext uri="{FF2B5EF4-FFF2-40B4-BE49-F238E27FC236}">
                <a16:creationId xmlns:a16="http://schemas.microsoft.com/office/drawing/2014/main" id="{FA7517D8-9A9D-406C-B691-DF27A3E4993D}"/>
              </a:ext>
            </a:extLst>
          </p:cNvPr>
          <p:cNvGrpSpPr/>
          <p:nvPr/>
        </p:nvGrpSpPr>
        <p:grpSpPr>
          <a:xfrm>
            <a:off x="220931" y="3817568"/>
            <a:ext cx="4047160" cy="584775"/>
            <a:chOff x="191869" y="4989410"/>
            <a:chExt cx="5396214" cy="779699"/>
          </a:xfrm>
        </p:grpSpPr>
        <p:sp>
          <p:nvSpPr>
            <p:cNvPr id="78" name="TextBox 77">
              <a:extLst>
                <a:ext uri="{FF2B5EF4-FFF2-40B4-BE49-F238E27FC236}">
                  <a16:creationId xmlns:a16="http://schemas.microsoft.com/office/drawing/2014/main" id="{018D8075-4D71-49D5-9784-0F10A049EC47}"/>
                </a:ext>
              </a:extLst>
            </p:cNvPr>
            <p:cNvSpPr txBox="1"/>
            <p:nvPr/>
          </p:nvSpPr>
          <p:spPr>
            <a:xfrm>
              <a:off x="838200" y="4989410"/>
              <a:ext cx="4749883" cy="779699"/>
            </a:xfrm>
            <a:prstGeom prst="rect">
              <a:avLst/>
            </a:prstGeom>
            <a:noFill/>
          </p:spPr>
          <p:txBody>
            <a:bodyPr wrap="square" rtlCol="0">
              <a:spAutoFit/>
            </a:bodyPr>
            <a:lstStyle/>
            <a:p>
              <a:r>
                <a:rPr lang="en-US" sz="1600" dirty="0">
                  <a:solidFill>
                    <a:srgbClr val="C00000"/>
                  </a:solidFill>
                </a:rPr>
                <a:t>A</a:t>
              </a:r>
              <a:r>
                <a:rPr lang="en-US" sz="1600" baseline="-25000" dirty="0">
                  <a:solidFill>
                    <a:srgbClr val="C00000"/>
                  </a:solidFill>
                </a:rPr>
                <a:t>i</a:t>
              </a:r>
              <a:r>
                <a:rPr lang="en-US" sz="1600" dirty="0">
                  <a:solidFill>
                    <a:srgbClr val="C00000"/>
                  </a:solidFill>
                </a:rPr>
                <a:t>: aggressor row</a:t>
              </a:r>
            </a:p>
            <a:p>
              <a:r>
                <a:rPr lang="en-US" sz="1600" dirty="0">
                  <a:solidFill>
                    <a:srgbClr val="0066FF"/>
                  </a:solidFill>
                </a:rPr>
                <a:t>D</a:t>
              </a:r>
              <a:r>
                <a:rPr lang="en-US" sz="1600" baseline="-25000" dirty="0">
                  <a:solidFill>
                    <a:srgbClr val="0066FF"/>
                  </a:solidFill>
                </a:rPr>
                <a:t>i</a:t>
              </a:r>
              <a:r>
                <a:rPr lang="en-US" sz="1600" dirty="0">
                  <a:solidFill>
                    <a:srgbClr val="0066FF"/>
                  </a:solidFill>
                </a:rPr>
                <a:t>: dummy row</a:t>
              </a:r>
              <a:endParaRPr lang="en-CH" sz="1600" dirty="0">
                <a:solidFill>
                  <a:srgbClr val="0066FF"/>
                </a:solidFill>
              </a:endParaRPr>
            </a:p>
          </p:txBody>
        </p:sp>
        <p:pic>
          <p:nvPicPr>
            <p:cNvPr id="79" name="Graphic 78" descr="Information">
              <a:extLst>
                <a:ext uri="{FF2B5EF4-FFF2-40B4-BE49-F238E27FC236}">
                  <a16:creationId xmlns:a16="http://schemas.microsoft.com/office/drawing/2014/main" id="{CED2DFAE-A64B-476B-A036-A6B176CB6C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1869" y="5080915"/>
              <a:ext cx="646331" cy="646331"/>
            </a:xfrm>
            <a:prstGeom prst="rect">
              <a:avLst/>
            </a:prstGeom>
          </p:spPr>
        </p:pic>
      </p:grpSp>
    </p:spTree>
    <p:custDataLst>
      <p:tags r:id="rId1"/>
    </p:custDataLst>
    <p:extLst>
      <p:ext uri="{BB962C8B-B14F-4D97-AF65-F5344CB8AC3E}">
        <p14:creationId xmlns:p14="http://schemas.microsoft.com/office/powerpoint/2010/main" val="368165654"/>
      </p:ext>
    </p:extLst>
  </p:cSld>
  <p:clrMapOvr>
    <a:masterClrMapping/>
  </p:clrMapOvr>
  <mc:AlternateContent xmlns:mc="http://schemas.openxmlformats.org/markup-compatibility/2006" xmlns:p14="http://schemas.microsoft.com/office/powerpoint/2010/main">
    <mc:Choice Requires="p14">
      <p:transition spd="slow" p14:dur="2000" advTm="89754"/>
    </mc:Choice>
    <mc:Fallback xmlns="">
      <p:transition spd="slow" advTm="8975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500"/>
                                        <p:tgtEl>
                                          <p:spTgt spid="5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500"/>
                                        <p:tgtEl>
                                          <p:spTgt spid="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fade">
                                      <p:cBhvr>
                                        <p:cTn id="34" dur="500"/>
                                        <p:tgtEl>
                                          <p:spTgt spid="9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500"/>
                                        <p:tgtEl>
                                          <p:spTgt spid="9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fade">
                                      <p:cBhvr>
                                        <p:cTn id="42" dur="500"/>
                                        <p:tgtEl>
                                          <p:spTgt spid="70"/>
                                        </p:tgtEl>
                                      </p:cBhvr>
                                    </p:animEffect>
                                  </p:childTnLst>
                                </p:cTn>
                              </p:par>
                              <p:par>
                                <p:cTn id="43" presetID="10"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fade">
                                      <p:cBhvr>
                                        <p:cTn id="50" dur="500"/>
                                        <p:tgtEl>
                                          <p:spTgt spid="7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fade">
                                      <p:cBhvr>
                                        <p:cTn id="53" dur="500"/>
                                        <p:tgtEl>
                                          <p:spTgt spid="71"/>
                                        </p:tgtEl>
                                      </p:cBhvr>
                                    </p:animEffect>
                                  </p:childTnLst>
                                </p:cTn>
                              </p:par>
                              <p:par>
                                <p:cTn id="54" presetID="10" presetClass="entr" presetSubtype="0" fill="hold" nodeType="with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500"/>
                                        <p:tgtEl>
                                          <p:spTgt spid="8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fade">
                                      <p:cBhvr>
                                        <p:cTn id="62" dur="500"/>
                                        <p:tgtEl>
                                          <p:spTgt spid="84"/>
                                        </p:tgtEl>
                                      </p:cBhvr>
                                    </p:animEffect>
                                  </p:childTnLst>
                                </p:cTn>
                              </p:par>
                            </p:childTnLst>
                          </p:cTn>
                        </p:par>
                        <p:par>
                          <p:cTn id="63" fill="hold">
                            <p:stCondLst>
                              <p:cond delay="500"/>
                            </p:stCondLst>
                            <p:childTnLst>
                              <p:par>
                                <p:cTn id="64" presetID="10" presetClass="entr" presetSubtype="0"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500"/>
                                        <p:tgtEl>
                                          <p:spTgt spid="4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fade">
                                      <p:cBhvr>
                                        <p:cTn id="69" dur="500"/>
                                        <p:tgtEl>
                                          <p:spTgt spid="4"/>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93"/>
                                        </p:tgtEl>
                                        <p:attrNameLst>
                                          <p:attrName>style.visibility</p:attrName>
                                        </p:attrNameLst>
                                      </p:cBhvr>
                                      <p:to>
                                        <p:strVal val="visible"/>
                                      </p:to>
                                    </p:set>
                                    <p:animEffect transition="in" filter="fade">
                                      <p:cBhvr>
                                        <p:cTn id="74" dur="500"/>
                                        <p:tgtEl>
                                          <p:spTgt spid="9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2"/>
                                        </p:tgtEl>
                                        <p:attrNameLst>
                                          <p:attrName>style.visibility</p:attrName>
                                        </p:attrNameLst>
                                      </p:cBhvr>
                                      <p:to>
                                        <p:strVal val="visible"/>
                                      </p:to>
                                    </p:set>
                                    <p:animEffect transition="in" filter="fade">
                                      <p:cBhvr>
                                        <p:cTn id="77" dur="500"/>
                                        <p:tgtEl>
                                          <p:spTgt spid="72"/>
                                        </p:tgtEl>
                                      </p:cBhvr>
                                    </p:animEffect>
                                  </p:childTnLst>
                                </p:cTn>
                              </p:par>
                              <p:par>
                                <p:cTn id="78" presetID="10" presetClass="entr" presetSubtype="0" fill="hold" nodeType="withEffect">
                                  <p:stCondLst>
                                    <p:cond delay="0"/>
                                  </p:stCondLst>
                                  <p:childTnLst>
                                    <p:set>
                                      <p:cBhvr>
                                        <p:cTn id="79" dur="1" fill="hold">
                                          <p:stCondLst>
                                            <p:cond delay="0"/>
                                          </p:stCondLst>
                                        </p:cTn>
                                        <p:tgtEl>
                                          <p:spTgt spid="6"/>
                                        </p:tgtEl>
                                        <p:attrNameLst>
                                          <p:attrName>style.visibility</p:attrName>
                                        </p:attrNameLst>
                                      </p:cBhvr>
                                      <p:to>
                                        <p:strVal val="visible"/>
                                      </p:to>
                                    </p:set>
                                    <p:animEffect transition="in" filter="fade">
                                      <p:cBhvr>
                                        <p:cTn id="80" dur="500"/>
                                        <p:tgtEl>
                                          <p:spTgt spid="6"/>
                                        </p:tgtEl>
                                      </p:cBhvr>
                                    </p:animEffect>
                                  </p:childTnLst>
                                </p:cTn>
                              </p:par>
                            </p:childTnLst>
                          </p:cTn>
                        </p:par>
                        <p:par>
                          <p:cTn id="81" fill="hold">
                            <p:stCondLst>
                              <p:cond delay="500"/>
                            </p:stCondLst>
                            <p:childTnLst>
                              <p:par>
                                <p:cTn id="82" presetID="10" presetClass="entr" presetSubtype="0" fill="hold" nodeType="after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fade">
                                      <p:cBhvr>
                                        <p:cTn id="84" dur="500"/>
                                        <p:tgtEl>
                                          <p:spTgt spid="9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fade">
                                      <p:cBhvr>
                                        <p:cTn id="87" dur="500"/>
                                        <p:tgtEl>
                                          <p:spTgt spid="73"/>
                                        </p:tgtEl>
                                      </p:cBhvr>
                                    </p:animEffect>
                                  </p:childTnLst>
                                </p:cTn>
                              </p:par>
                              <p:par>
                                <p:cTn id="88" presetID="10" presetClass="entr" presetSubtype="0" fill="hold" nodeType="withEffect">
                                  <p:stCondLst>
                                    <p:cond delay="0"/>
                                  </p:stCondLst>
                                  <p:childTnLst>
                                    <p:set>
                                      <p:cBhvr>
                                        <p:cTn id="89" dur="1" fill="hold">
                                          <p:stCondLst>
                                            <p:cond delay="0"/>
                                          </p:stCondLst>
                                        </p:cTn>
                                        <p:tgtEl>
                                          <p:spTgt spid="102"/>
                                        </p:tgtEl>
                                        <p:attrNameLst>
                                          <p:attrName>style.visibility</p:attrName>
                                        </p:attrNameLst>
                                      </p:cBhvr>
                                      <p:to>
                                        <p:strVal val="visible"/>
                                      </p:to>
                                    </p:set>
                                    <p:animEffect transition="in" filter="fade">
                                      <p:cBhvr>
                                        <p:cTn id="90" dur="500"/>
                                        <p:tgtEl>
                                          <p:spTgt spid="102"/>
                                        </p:tgtEl>
                                      </p:cBhvr>
                                    </p:animEffect>
                                  </p:childTnLst>
                                </p:cTn>
                              </p:par>
                            </p:childTnLst>
                          </p:cTn>
                        </p:par>
                        <p:par>
                          <p:cTn id="91" fill="hold">
                            <p:stCondLst>
                              <p:cond delay="1000"/>
                            </p:stCondLst>
                            <p:childTnLst>
                              <p:par>
                                <p:cTn id="92" presetID="10" presetClass="entr" presetSubtype="0" fill="hold" nodeType="afterEffect">
                                  <p:stCondLst>
                                    <p:cond delay="0"/>
                                  </p:stCondLst>
                                  <p:childTnLst>
                                    <p:set>
                                      <p:cBhvr>
                                        <p:cTn id="93" dur="1" fill="hold">
                                          <p:stCondLst>
                                            <p:cond delay="0"/>
                                          </p:stCondLst>
                                        </p:cTn>
                                        <p:tgtEl>
                                          <p:spTgt spid="95"/>
                                        </p:tgtEl>
                                        <p:attrNameLst>
                                          <p:attrName>style.visibility</p:attrName>
                                        </p:attrNameLst>
                                      </p:cBhvr>
                                      <p:to>
                                        <p:strVal val="visible"/>
                                      </p:to>
                                    </p:set>
                                    <p:animEffect transition="in" filter="fade">
                                      <p:cBhvr>
                                        <p:cTn id="94" dur="500"/>
                                        <p:tgtEl>
                                          <p:spTgt spid="9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75"/>
                                        </p:tgtEl>
                                        <p:attrNameLst>
                                          <p:attrName>style.visibility</p:attrName>
                                        </p:attrNameLst>
                                      </p:cBhvr>
                                      <p:to>
                                        <p:strVal val="visible"/>
                                      </p:to>
                                    </p:set>
                                    <p:animEffect transition="in" filter="fade">
                                      <p:cBhvr>
                                        <p:cTn id="97" dur="500"/>
                                        <p:tgtEl>
                                          <p:spTgt spid="75"/>
                                        </p:tgtEl>
                                      </p:cBhvr>
                                    </p:animEffect>
                                  </p:childTnLst>
                                </p:cTn>
                              </p:par>
                              <p:par>
                                <p:cTn id="98" presetID="10" presetClass="entr" presetSubtype="0" fill="hold" nodeType="withEffect">
                                  <p:stCondLst>
                                    <p:cond delay="0"/>
                                  </p:stCondLst>
                                  <p:childTnLst>
                                    <p:set>
                                      <p:cBhvr>
                                        <p:cTn id="99" dur="1" fill="hold">
                                          <p:stCondLst>
                                            <p:cond delay="0"/>
                                          </p:stCondLst>
                                        </p:cTn>
                                        <p:tgtEl>
                                          <p:spTgt spid="96"/>
                                        </p:tgtEl>
                                        <p:attrNameLst>
                                          <p:attrName>style.visibility</p:attrName>
                                        </p:attrNameLst>
                                      </p:cBhvr>
                                      <p:to>
                                        <p:strVal val="visible"/>
                                      </p:to>
                                    </p:set>
                                    <p:animEffect transition="in" filter="fade">
                                      <p:cBhvr>
                                        <p:cTn id="100" dur="500"/>
                                        <p:tgtEl>
                                          <p:spTgt spid="9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par>
                                <p:cTn id="104" presetID="10" presetClass="entr" presetSubtype="0" fill="hold" nodeType="withEffect">
                                  <p:stCondLst>
                                    <p:cond delay="0"/>
                                  </p:stCondLst>
                                  <p:childTnLst>
                                    <p:set>
                                      <p:cBhvr>
                                        <p:cTn id="105" dur="1" fill="hold">
                                          <p:stCondLst>
                                            <p:cond delay="0"/>
                                          </p:stCondLst>
                                        </p:cTn>
                                        <p:tgtEl>
                                          <p:spTgt spid="105"/>
                                        </p:tgtEl>
                                        <p:attrNameLst>
                                          <p:attrName>style.visibility</p:attrName>
                                        </p:attrNameLst>
                                      </p:cBhvr>
                                      <p:to>
                                        <p:strVal val="visible"/>
                                      </p:to>
                                    </p:set>
                                    <p:animEffect transition="in" filter="fade">
                                      <p:cBhvr>
                                        <p:cTn id="106" dur="500"/>
                                        <p:tgtEl>
                                          <p:spTgt spid="105"/>
                                        </p:tgtEl>
                                      </p:cBhvr>
                                    </p:animEffect>
                                  </p:childTnLst>
                                </p:cTn>
                              </p:par>
                            </p:childTnLst>
                          </p:cTn>
                        </p:par>
                        <p:par>
                          <p:cTn id="107" fill="hold">
                            <p:stCondLst>
                              <p:cond delay="1500"/>
                            </p:stCondLst>
                            <p:childTnLst>
                              <p:par>
                                <p:cTn id="108" presetID="10" presetClass="entr" presetSubtype="0" fill="hold" nodeType="afterEffect">
                                  <p:stCondLst>
                                    <p:cond delay="0"/>
                                  </p:stCondLst>
                                  <p:childTnLst>
                                    <p:set>
                                      <p:cBhvr>
                                        <p:cTn id="109" dur="1" fill="hold">
                                          <p:stCondLst>
                                            <p:cond delay="0"/>
                                          </p:stCondLst>
                                        </p:cTn>
                                        <p:tgtEl>
                                          <p:spTgt spid="7"/>
                                        </p:tgtEl>
                                        <p:attrNameLst>
                                          <p:attrName>style.visibility</p:attrName>
                                        </p:attrNameLst>
                                      </p:cBhvr>
                                      <p:to>
                                        <p:strVal val="visible"/>
                                      </p:to>
                                    </p:set>
                                    <p:animEffect transition="in" filter="fade">
                                      <p:cBhvr>
                                        <p:cTn id="110" dur="500"/>
                                        <p:tgtEl>
                                          <p:spTgt spid="7"/>
                                        </p:tgtEl>
                                      </p:cBhvr>
                                    </p:animEffect>
                                  </p:childTnLst>
                                </p:cTn>
                              </p:par>
                              <p:par>
                                <p:cTn id="111" presetID="10" presetClass="entr" presetSubtype="0" fill="hold"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500"/>
                                        <p:tgtEl>
                                          <p:spTgt spid="4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97"/>
                                        </p:tgtEl>
                                        <p:attrNameLst>
                                          <p:attrName>style.visibility</p:attrName>
                                        </p:attrNameLst>
                                      </p:cBhvr>
                                      <p:to>
                                        <p:strVal val="visible"/>
                                      </p:to>
                                    </p:set>
                                    <p:animEffect transition="in" filter="fade">
                                      <p:cBhvr>
                                        <p:cTn id="118" dur="500"/>
                                        <p:tgtEl>
                                          <p:spTgt spid="97"/>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74"/>
                                        </p:tgtEl>
                                        <p:attrNameLst>
                                          <p:attrName>style.visibility</p:attrName>
                                        </p:attrNameLst>
                                      </p:cBhvr>
                                      <p:to>
                                        <p:strVal val="visible"/>
                                      </p:to>
                                    </p:set>
                                    <p:animEffect transition="in" filter="fade">
                                      <p:cBhvr>
                                        <p:cTn id="121" dur="500"/>
                                        <p:tgtEl>
                                          <p:spTgt spid="74"/>
                                        </p:tgtEl>
                                      </p:cBhvr>
                                    </p:animEffect>
                                  </p:childTnLst>
                                </p:cTn>
                              </p:par>
                            </p:childTnLst>
                          </p:cTn>
                        </p:par>
                        <p:par>
                          <p:cTn id="122" fill="hold">
                            <p:stCondLst>
                              <p:cond delay="500"/>
                            </p:stCondLst>
                            <p:childTnLst>
                              <p:par>
                                <p:cTn id="123" presetID="10" presetClass="entr" presetSubtype="0" fill="hold" grpId="0" nodeType="afterEffect">
                                  <p:stCondLst>
                                    <p:cond delay="0"/>
                                  </p:stCondLst>
                                  <p:childTnLst>
                                    <p:set>
                                      <p:cBhvr>
                                        <p:cTn id="124" dur="1" fill="hold">
                                          <p:stCondLst>
                                            <p:cond delay="0"/>
                                          </p:stCondLst>
                                        </p:cTn>
                                        <p:tgtEl>
                                          <p:spTgt spid="66"/>
                                        </p:tgtEl>
                                        <p:attrNameLst>
                                          <p:attrName>style.visibility</p:attrName>
                                        </p:attrNameLst>
                                      </p:cBhvr>
                                      <p:to>
                                        <p:strVal val="visible"/>
                                      </p:to>
                                    </p:set>
                                    <p:animEffect transition="in" filter="fade">
                                      <p:cBhvr>
                                        <p:cTn id="125" dur="500"/>
                                        <p:tgtEl>
                                          <p:spTgt spid="66"/>
                                        </p:tgtEl>
                                      </p:cBhvr>
                                    </p:animEffect>
                                  </p:childTnLst>
                                </p:cTn>
                              </p:par>
                              <p:par>
                                <p:cTn id="126" presetID="10" presetClass="entr" presetSubtype="0" fill="hold" nodeType="withEffect">
                                  <p:stCondLst>
                                    <p:cond delay="0"/>
                                  </p:stCondLst>
                                  <p:childTnLst>
                                    <p:set>
                                      <p:cBhvr>
                                        <p:cTn id="127" dur="1" fill="hold">
                                          <p:stCondLst>
                                            <p:cond delay="0"/>
                                          </p:stCondLst>
                                        </p:cTn>
                                        <p:tgtEl>
                                          <p:spTgt spid="67"/>
                                        </p:tgtEl>
                                        <p:attrNameLst>
                                          <p:attrName>style.visibility</p:attrName>
                                        </p:attrNameLst>
                                      </p:cBhvr>
                                      <p:to>
                                        <p:strVal val="visible"/>
                                      </p:to>
                                    </p:set>
                                    <p:animEffect transition="in" filter="fade">
                                      <p:cBhvr>
                                        <p:cTn id="128" dur="500"/>
                                        <p:tgtEl>
                                          <p:spTgt spid="67"/>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3"/>
                                        </p:tgtEl>
                                        <p:attrNameLst>
                                          <p:attrName>style.visibility</p:attrName>
                                        </p:attrNameLst>
                                      </p:cBhvr>
                                      <p:to>
                                        <p:strVal val="visible"/>
                                      </p:to>
                                    </p:set>
                                    <p:animEffect transition="in" filter="fade">
                                      <p:cBhvr>
                                        <p:cTn id="133" dur="500"/>
                                        <p:tgtEl>
                                          <p:spTgt spid="3"/>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46"/>
                                        </p:tgtEl>
                                        <p:attrNameLst>
                                          <p:attrName>style.visibility</p:attrName>
                                        </p:attrNameLst>
                                      </p:cBhvr>
                                      <p:to>
                                        <p:strVal val="visible"/>
                                      </p:to>
                                    </p:set>
                                    <p:animEffect transition="in" filter="fade">
                                      <p:cBhvr>
                                        <p:cTn id="13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4" grpId="0" animBg="1"/>
      <p:bldP spid="55" grpId="0" animBg="1"/>
      <p:bldP spid="56" grpId="0" animBg="1"/>
      <p:bldP spid="57" grpId="0"/>
      <p:bldP spid="58" grpId="0" animBg="1"/>
      <p:bldP spid="59" grpId="0"/>
      <p:bldP spid="69" grpId="0" animBg="1"/>
      <p:bldP spid="70" grpId="0"/>
      <p:bldP spid="71" grpId="0"/>
      <p:bldP spid="72" grpId="0"/>
      <p:bldP spid="73" grpId="0"/>
      <p:bldP spid="74" grpId="0"/>
      <p:bldP spid="75" grpId="0"/>
      <p:bldP spid="76" grpId="0"/>
      <p:bldP spid="83" grpId="0" animBg="1"/>
      <p:bldP spid="84" grpId="0"/>
      <p:bldP spid="91" grpId="0" animBg="1"/>
      <p:bldP spid="92" grpId="0" animBg="1"/>
      <p:bldP spid="4" grpId="0"/>
      <p:bldP spid="40" grpId="0"/>
      <p:bldP spid="46" grpId="0" animBg="1"/>
      <p:bldP spid="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Key Observations: </a:t>
            </a:r>
            <a:r>
              <a:rPr lang="en-US" dirty="0">
                <a:solidFill>
                  <a:schemeClr val="accent5">
                    <a:lumMod val="20000"/>
                    <a:lumOff val="80000"/>
                  </a:schemeClr>
                </a:solidFill>
              </a:rPr>
              <a:t>Vendor B</a:t>
            </a:r>
            <a:endParaRPr lang="en-CH" dirty="0">
              <a:solidFill>
                <a:schemeClr val="accent5">
                  <a:lumMod val="20000"/>
                  <a:lumOff val="80000"/>
                </a:schemeClr>
              </a:solidFill>
            </a:endParaRPr>
          </a:p>
        </p:txBody>
      </p:sp>
      <p:sp>
        <p:nvSpPr>
          <p:cNvPr id="8" name="TextBox 7">
            <a:extLst>
              <a:ext uri="{FF2B5EF4-FFF2-40B4-BE49-F238E27FC236}">
                <a16:creationId xmlns:a16="http://schemas.microsoft.com/office/drawing/2014/main" id="{0C6376A8-805E-4851-857C-6487EB71F731}"/>
              </a:ext>
            </a:extLst>
          </p:cNvPr>
          <p:cNvSpPr txBox="1"/>
          <p:nvPr/>
        </p:nvSpPr>
        <p:spPr>
          <a:xfrm>
            <a:off x="281054" y="1195635"/>
            <a:ext cx="3649212" cy="1015663"/>
          </a:xfrm>
          <a:prstGeom prst="rect">
            <a:avLst/>
          </a:prstGeom>
          <a:noFill/>
        </p:spPr>
        <p:txBody>
          <a:bodyPr wrap="square" rtlCol="0">
            <a:spAutoFit/>
          </a:bodyPr>
          <a:lstStyle/>
          <a:p>
            <a:r>
              <a:rPr lang="en-US" sz="2000" dirty="0"/>
              <a:t>Refresh Types:</a:t>
            </a:r>
          </a:p>
          <a:p>
            <a:pPr marL="214313" indent="-214313">
              <a:buFont typeface="Arial" panose="020B0604020202020204" pitchFamily="34" charset="0"/>
              <a:buChar char="•"/>
            </a:pPr>
            <a:r>
              <a:rPr lang="en-US" sz="2000" dirty="0"/>
              <a:t>Regular Refresh (RR)</a:t>
            </a:r>
          </a:p>
          <a:p>
            <a:pPr marL="214313" indent="-214313">
              <a:buFont typeface="Arial" panose="020B0604020202020204" pitchFamily="34" charset="0"/>
              <a:buChar char="•"/>
            </a:pPr>
            <a:r>
              <a:rPr lang="en-US" sz="2000" dirty="0"/>
              <a:t>TRR-capable Refresh (</a:t>
            </a:r>
            <a:r>
              <a:rPr lang="en-US" sz="2000" b="1" dirty="0">
                <a:solidFill>
                  <a:schemeClr val="accent2">
                    <a:lumMod val="50000"/>
                  </a:schemeClr>
                </a:solidFill>
              </a:rPr>
              <a:t>TREF</a:t>
            </a:r>
            <a:r>
              <a:rPr lang="en-US" sz="2000" dirty="0"/>
              <a:t>)</a:t>
            </a:r>
          </a:p>
        </p:txBody>
      </p:sp>
      <p:grpSp>
        <p:nvGrpSpPr>
          <p:cNvPr id="3" name="Group 2">
            <a:extLst>
              <a:ext uri="{FF2B5EF4-FFF2-40B4-BE49-F238E27FC236}">
                <a16:creationId xmlns:a16="http://schemas.microsoft.com/office/drawing/2014/main" id="{CBBBF3A6-2533-4877-B709-6717C2D43BCC}"/>
              </a:ext>
            </a:extLst>
          </p:cNvPr>
          <p:cNvGrpSpPr/>
          <p:nvPr/>
        </p:nvGrpSpPr>
        <p:grpSpPr>
          <a:xfrm>
            <a:off x="669248" y="2362199"/>
            <a:ext cx="8226167" cy="1406304"/>
            <a:chOff x="669248" y="2362199"/>
            <a:chExt cx="8226167" cy="1406304"/>
          </a:xfrm>
        </p:grpSpPr>
        <p:cxnSp>
          <p:nvCxnSpPr>
            <p:cNvPr id="4" name="Straight Arrow Connector 3">
              <a:extLst>
                <a:ext uri="{FF2B5EF4-FFF2-40B4-BE49-F238E27FC236}">
                  <a16:creationId xmlns:a16="http://schemas.microsoft.com/office/drawing/2014/main" id="{2CA21593-6B0D-474B-A1FC-D147AF99C7BE}"/>
                </a:ext>
              </a:extLst>
            </p:cNvPr>
            <p:cNvCxnSpPr>
              <a:cxnSpLocks/>
            </p:cNvCxnSpPr>
            <p:nvPr/>
          </p:nvCxnSpPr>
          <p:spPr>
            <a:xfrm>
              <a:off x="1085850" y="2739849"/>
              <a:ext cx="6360242"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89D13CEA-CF6A-4C58-81C4-4CADDE69450C}"/>
                </a:ext>
              </a:extLst>
            </p:cNvPr>
            <p:cNvSpPr/>
            <p:nvPr/>
          </p:nvSpPr>
          <p:spPr>
            <a:xfrm>
              <a:off x="6919131" y="2580630"/>
              <a:ext cx="1976284"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cxnSp>
          <p:nvCxnSpPr>
            <p:cNvPr id="6" name="Straight Connector 5">
              <a:extLst>
                <a:ext uri="{FF2B5EF4-FFF2-40B4-BE49-F238E27FC236}">
                  <a16:creationId xmlns:a16="http://schemas.microsoft.com/office/drawing/2014/main" id="{372F7B2F-F521-44FC-A751-0C1D5793C20F}"/>
                </a:ext>
              </a:extLst>
            </p:cNvPr>
            <p:cNvCxnSpPr>
              <a:cxnSpLocks/>
            </p:cNvCxnSpPr>
            <p:nvPr/>
          </p:nvCxnSpPr>
          <p:spPr>
            <a:xfrm flipV="1">
              <a:off x="1071563"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F926719-4AAA-4BFB-9A9B-85C2ADC83D34}"/>
                </a:ext>
              </a:extLst>
            </p:cNvPr>
            <p:cNvSpPr txBox="1"/>
            <p:nvPr/>
          </p:nvSpPr>
          <p:spPr>
            <a:xfrm>
              <a:off x="842963" y="2782862"/>
              <a:ext cx="457199" cy="338554"/>
            </a:xfrm>
            <a:prstGeom prst="rect">
              <a:avLst/>
            </a:prstGeom>
            <a:noFill/>
          </p:spPr>
          <p:txBody>
            <a:bodyPr wrap="square" rtlCol="0">
              <a:spAutoFit/>
            </a:bodyPr>
            <a:lstStyle/>
            <a:p>
              <a:pPr algn="ctr"/>
              <a:r>
                <a:rPr lang="en-US" sz="1600" dirty="0"/>
                <a:t>RR</a:t>
              </a:r>
              <a:endParaRPr lang="en-CH" sz="1600" dirty="0"/>
            </a:p>
          </p:txBody>
        </p:sp>
        <p:cxnSp>
          <p:nvCxnSpPr>
            <p:cNvPr id="9" name="Straight Connector 8">
              <a:extLst>
                <a:ext uri="{FF2B5EF4-FFF2-40B4-BE49-F238E27FC236}">
                  <a16:creationId xmlns:a16="http://schemas.microsoft.com/office/drawing/2014/main" id="{C9116DA6-B155-4F82-BCD6-2A31FC4DCDAC}"/>
                </a:ext>
              </a:extLst>
            </p:cNvPr>
            <p:cNvCxnSpPr>
              <a:cxnSpLocks/>
            </p:cNvCxnSpPr>
            <p:nvPr/>
          </p:nvCxnSpPr>
          <p:spPr>
            <a:xfrm flipV="1">
              <a:off x="1411941"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0494086-0767-438B-8905-8270BFAA986E}"/>
                </a:ext>
              </a:extLst>
            </p:cNvPr>
            <p:cNvCxnSpPr>
              <a:cxnSpLocks/>
            </p:cNvCxnSpPr>
            <p:nvPr/>
          </p:nvCxnSpPr>
          <p:spPr>
            <a:xfrm flipV="1">
              <a:off x="1752320"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A1CB7AA-DB4C-4C30-B978-25CE550F46D5}"/>
                </a:ext>
              </a:extLst>
            </p:cNvPr>
            <p:cNvCxnSpPr>
              <a:cxnSpLocks/>
            </p:cNvCxnSpPr>
            <p:nvPr/>
          </p:nvCxnSpPr>
          <p:spPr>
            <a:xfrm flipV="1">
              <a:off x="2433077"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5322B94-13B3-4610-8B8E-0D0513E51394}"/>
                </a:ext>
              </a:extLst>
            </p:cNvPr>
            <p:cNvCxnSpPr>
              <a:cxnSpLocks/>
            </p:cNvCxnSpPr>
            <p:nvPr/>
          </p:nvCxnSpPr>
          <p:spPr>
            <a:xfrm flipV="1">
              <a:off x="2773455"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B3660C-5C9B-4093-A300-E9B274B49618}"/>
                </a:ext>
              </a:extLst>
            </p:cNvPr>
            <p:cNvCxnSpPr>
              <a:cxnSpLocks/>
            </p:cNvCxnSpPr>
            <p:nvPr/>
          </p:nvCxnSpPr>
          <p:spPr>
            <a:xfrm flipV="1">
              <a:off x="3113834"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126A4D1-3AA3-49BD-9FDD-FC6A52640498}"/>
                </a:ext>
              </a:extLst>
            </p:cNvPr>
            <p:cNvCxnSpPr>
              <a:cxnSpLocks/>
            </p:cNvCxnSpPr>
            <p:nvPr/>
          </p:nvCxnSpPr>
          <p:spPr>
            <a:xfrm flipV="1">
              <a:off x="3771899"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23AE07C-6874-49C3-BF47-8536ADEA3D92}"/>
                </a:ext>
              </a:extLst>
            </p:cNvPr>
            <p:cNvCxnSpPr>
              <a:cxnSpLocks/>
            </p:cNvCxnSpPr>
            <p:nvPr/>
          </p:nvCxnSpPr>
          <p:spPr>
            <a:xfrm flipV="1">
              <a:off x="4112277"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5AD5219-E09A-4C82-8C73-5493DC62CFDF}"/>
                </a:ext>
              </a:extLst>
            </p:cNvPr>
            <p:cNvCxnSpPr>
              <a:cxnSpLocks/>
            </p:cNvCxnSpPr>
            <p:nvPr/>
          </p:nvCxnSpPr>
          <p:spPr>
            <a:xfrm flipV="1">
              <a:off x="4452656"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7343FC4-0DF5-415A-AD67-9AEF32EFE563}"/>
                </a:ext>
              </a:extLst>
            </p:cNvPr>
            <p:cNvCxnSpPr>
              <a:cxnSpLocks/>
            </p:cNvCxnSpPr>
            <p:nvPr/>
          </p:nvCxnSpPr>
          <p:spPr>
            <a:xfrm flipV="1">
              <a:off x="5072111"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5B0E6A6-8B01-420B-960B-67E64F5AEF6D}"/>
                </a:ext>
              </a:extLst>
            </p:cNvPr>
            <p:cNvCxnSpPr>
              <a:cxnSpLocks/>
            </p:cNvCxnSpPr>
            <p:nvPr/>
          </p:nvCxnSpPr>
          <p:spPr>
            <a:xfrm flipV="1">
              <a:off x="5412489"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5A5B941-20DB-490A-A8CC-D582916AC51E}"/>
                </a:ext>
              </a:extLst>
            </p:cNvPr>
            <p:cNvCxnSpPr>
              <a:cxnSpLocks/>
            </p:cNvCxnSpPr>
            <p:nvPr/>
          </p:nvCxnSpPr>
          <p:spPr>
            <a:xfrm flipV="1">
              <a:off x="5752868"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F78A113-0D29-4D3F-B996-F547DCCCF2D2}"/>
                </a:ext>
              </a:extLst>
            </p:cNvPr>
            <p:cNvSpPr txBox="1"/>
            <p:nvPr/>
          </p:nvSpPr>
          <p:spPr>
            <a:xfrm>
              <a:off x="1187905"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27" name="TextBox 26">
              <a:extLst>
                <a:ext uri="{FF2B5EF4-FFF2-40B4-BE49-F238E27FC236}">
                  <a16:creationId xmlns:a16="http://schemas.microsoft.com/office/drawing/2014/main" id="{B585C58A-DD20-48EF-BEB0-B6CC97BB5997}"/>
                </a:ext>
              </a:extLst>
            </p:cNvPr>
            <p:cNvSpPr txBox="1"/>
            <p:nvPr/>
          </p:nvSpPr>
          <p:spPr>
            <a:xfrm>
              <a:off x="1532846"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29" name="TextBox 28">
              <a:extLst>
                <a:ext uri="{FF2B5EF4-FFF2-40B4-BE49-F238E27FC236}">
                  <a16:creationId xmlns:a16="http://schemas.microsoft.com/office/drawing/2014/main" id="{D8E8CF72-02A5-452B-93F6-19C74FD4ED2D}"/>
                </a:ext>
              </a:extLst>
            </p:cNvPr>
            <p:cNvSpPr txBox="1"/>
            <p:nvPr/>
          </p:nvSpPr>
          <p:spPr>
            <a:xfrm>
              <a:off x="2222729"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0" name="TextBox 29">
              <a:extLst>
                <a:ext uri="{FF2B5EF4-FFF2-40B4-BE49-F238E27FC236}">
                  <a16:creationId xmlns:a16="http://schemas.microsoft.com/office/drawing/2014/main" id="{D966CF5E-1991-4877-B0CB-FF5F5B0E1C72}"/>
                </a:ext>
              </a:extLst>
            </p:cNvPr>
            <p:cNvSpPr txBox="1"/>
            <p:nvPr/>
          </p:nvSpPr>
          <p:spPr>
            <a:xfrm>
              <a:off x="256767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1" name="TextBox 30">
              <a:extLst>
                <a:ext uri="{FF2B5EF4-FFF2-40B4-BE49-F238E27FC236}">
                  <a16:creationId xmlns:a16="http://schemas.microsoft.com/office/drawing/2014/main" id="{2EF13BC6-DFC6-49EA-84DA-ADA066B054EF}"/>
                </a:ext>
              </a:extLst>
            </p:cNvPr>
            <p:cNvSpPr txBox="1"/>
            <p:nvPr/>
          </p:nvSpPr>
          <p:spPr>
            <a:xfrm>
              <a:off x="2912612" y="2782862"/>
              <a:ext cx="457199" cy="338554"/>
            </a:xfrm>
            <a:prstGeom prst="rect">
              <a:avLst/>
            </a:prstGeom>
            <a:noFill/>
          </p:spPr>
          <p:txBody>
            <a:bodyPr wrap="square" rtlCol="0">
              <a:spAutoFit/>
            </a:bodyPr>
            <a:lstStyle/>
            <a:p>
              <a:pPr algn="ctr"/>
              <a:r>
                <a:rPr lang="en-US" sz="1600" dirty="0"/>
                <a:t>RR</a:t>
              </a:r>
              <a:endParaRPr lang="en-CH" sz="1600" dirty="0"/>
            </a:p>
          </p:txBody>
        </p:sp>
        <p:grpSp>
          <p:nvGrpSpPr>
            <p:cNvPr id="48" name="Group 47">
              <a:extLst>
                <a:ext uri="{FF2B5EF4-FFF2-40B4-BE49-F238E27FC236}">
                  <a16:creationId xmlns:a16="http://schemas.microsoft.com/office/drawing/2014/main" id="{57FADA3D-0FE3-426D-B97A-AA98DD208B1E}"/>
                </a:ext>
              </a:extLst>
            </p:cNvPr>
            <p:cNvGrpSpPr/>
            <p:nvPr/>
          </p:nvGrpSpPr>
          <p:grpSpPr>
            <a:xfrm>
              <a:off x="1733346" y="2362199"/>
              <a:ext cx="744628" cy="432940"/>
              <a:chOff x="4563035" y="2005469"/>
              <a:chExt cx="992837" cy="577254"/>
            </a:xfrm>
          </p:grpSpPr>
          <p:cxnSp>
            <p:nvCxnSpPr>
              <p:cNvPr id="16" name="Straight Connector 15">
                <a:extLst>
                  <a:ext uri="{FF2B5EF4-FFF2-40B4-BE49-F238E27FC236}">
                    <a16:creationId xmlns:a16="http://schemas.microsoft.com/office/drawing/2014/main" id="{95D8BFD1-A9E1-4670-9D74-94CE65168CF4}"/>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FB880A15-80CD-4B25-86B5-05762C10BF38}"/>
                  </a:ext>
                </a:extLst>
              </p:cNvPr>
              <p:cNvSpPr txBox="1"/>
              <p:nvPr/>
            </p:nvSpPr>
            <p:spPr>
              <a:xfrm>
                <a:off x="4563035" y="2005469"/>
                <a:ext cx="992837" cy="492443"/>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sp>
          <p:nvSpPr>
            <p:cNvPr id="35" name="TextBox 34">
              <a:extLst>
                <a:ext uri="{FF2B5EF4-FFF2-40B4-BE49-F238E27FC236}">
                  <a16:creationId xmlns:a16="http://schemas.microsoft.com/office/drawing/2014/main" id="{D0C3D057-ED4A-4B45-9A08-6CAB6FA45F17}"/>
                </a:ext>
              </a:extLst>
            </p:cNvPr>
            <p:cNvSpPr txBox="1"/>
            <p:nvPr/>
          </p:nvSpPr>
          <p:spPr>
            <a:xfrm>
              <a:off x="3543300"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6" name="TextBox 35">
              <a:extLst>
                <a:ext uri="{FF2B5EF4-FFF2-40B4-BE49-F238E27FC236}">
                  <a16:creationId xmlns:a16="http://schemas.microsoft.com/office/drawing/2014/main" id="{E7D6BB26-7752-4CA2-B115-1B4C1B637C66}"/>
                </a:ext>
              </a:extLst>
            </p:cNvPr>
            <p:cNvSpPr txBox="1"/>
            <p:nvPr/>
          </p:nvSpPr>
          <p:spPr>
            <a:xfrm>
              <a:off x="386603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7" name="TextBox 36">
              <a:extLst>
                <a:ext uri="{FF2B5EF4-FFF2-40B4-BE49-F238E27FC236}">
                  <a16:creationId xmlns:a16="http://schemas.microsoft.com/office/drawing/2014/main" id="{284FB2B8-F329-48B5-A564-CDBE9670C57F}"/>
                </a:ext>
              </a:extLst>
            </p:cNvPr>
            <p:cNvSpPr txBox="1"/>
            <p:nvPr/>
          </p:nvSpPr>
          <p:spPr>
            <a:xfrm>
              <a:off x="4209990"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8" name="TextBox 37">
              <a:extLst>
                <a:ext uri="{FF2B5EF4-FFF2-40B4-BE49-F238E27FC236}">
                  <a16:creationId xmlns:a16="http://schemas.microsoft.com/office/drawing/2014/main" id="{49F06B9F-46EB-4974-9BE1-78AE6A3AAB3C}"/>
                </a:ext>
              </a:extLst>
            </p:cNvPr>
            <p:cNvSpPr txBox="1"/>
            <p:nvPr/>
          </p:nvSpPr>
          <p:spPr>
            <a:xfrm>
              <a:off x="4845630"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9" name="TextBox 38">
              <a:extLst>
                <a:ext uri="{FF2B5EF4-FFF2-40B4-BE49-F238E27FC236}">
                  <a16:creationId xmlns:a16="http://schemas.microsoft.com/office/drawing/2014/main" id="{EC4F1718-CB4B-4E50-B620-0C69409E1CA5}"/>
                </a:ext>
              </a:extLst>
            </p:cNvPr>
            <p:cNvSpPr txBox="1"/>
            <p:nvPr/>
          </p:nvSpPr>
          <p:spPr>
            <a:xfrm>
              <a:off x="5176984"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0" name="TextBox 39">
              <a:extLst>
                <a:ext uri="{FF2B5EF4-FFF2-40B4-BE49-F238E27FC236}">
                  <a16:creationId xmlns:a16="http://schemas.microsoft.com/office/drawing/2014/main" id="{BF1DBBB2-A77B-4BAD-AF5D-36DBC27A90D9}"/>
                </a:ext>
              </a:extLst>
            </p:cNvPr>
            <p:cNvSpPr txBox="1"/>
            <p:nvPr/>
          </p:nvSpPr>
          <p:spPr>
            <a:xfrm>
              <a:off x="5520943" y="2782862"/>
              <a:ext cx="457199" cy="338554"/>
            </a:xfrm>
            <a:prstGeom prst="rect">
              <a:avLst/>
            </a:prstGeom>
            <a:noFill/>
          </p:spPr>
          <p:txBody>
            <a:bodyPr wrap="square" rtlCol="0">
              <a:spAutoFit/>
            </a:bodyPr>
            <a:lstStyle/>
            <a:p>
              <a:pPr algn="ctr"/>
              <a:r>
                <a:rPr lang="en-US" sz="1600" dirty="0"/>
                <a:t>RR</a:t>
              </a:r>
              <a:endParaRPr lang="en-CH" sz="1600" dirty="0"/>
            </a:p>
          </p:txBody>
        </p:sp>
        <p:grpSp>
          <p:nvGrpSpPr>
            <p:cNvPr id="58" name="Group 57">
              <a:extLst>
                <a:ext uri="{FF2B5EF4-FFF2-40B4-BE49-F238E27FC236}">
                  <a16:creationId xmlns:a16="http://schemas.microsoft.com/office/drawing/2014/main" id="{930F0957-0498-432D-ACE1-D6ACCD2E334C}"/>
                </a:ext>
              </a:extLst>
            </p:cNvPr>
            <p:cNvGrpSpPr/>
            <p:nvPr/>
          </p:nvGrpSpPr>
          <p:grpSpPr>
            <a:xfrm>
              <a:off x="669248" y="3077349"/>
              <a:ext cx="1505232" cy="690699"/>
              <a:chOff x="892331" y="2960127"/>
              <a:chExt cx="2006976" cy="920931"/>
            </a:xfrm>
          </p:grpSpPr>
          <p:sp>
            <p:nvSpPr>
              <p:cNvPr id="43" name="Right Brace 42">
                <a:extLst>
                  <a:ext uri="{FF2B5EF4-FFF2-40B4-BE49-F238E27FC236}">
                    <a16:creationId xmlns:a16="http://schemas.microsoft.com/office/drawing/2014/main" id="{2DB2CDEC-EDA4-44CC-BDDF-0BD976DED484}"/>
                  </a:ext>
                </a:extLst>
              </p:cNvPr>
              <p:cNvSpPr/>
              <p:nvPr/>
            </p:nvSpPr>
            <p:spPr>
              <a:xfrm rot="5400000">
                <a:off x="1832699" y="2402418"/>
                <a:ext cx="140103" cy="1255521"/>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44" name="TextBox 43">
                <a:extLst>
                  <a:ext uri="{FF2B5EF4-FFF2-40B4-BE49-F238E27FC236}">
                    <a16:creationId xmlns:a16="http://schemas.microsoft.com/office/drawing/2014/main" id="{3E897992-3697-4620-823C-81440615DCDB}"/>
                  </a:ext>
                </a:extLst>
              </p:cNvPr>
              <p:cNvSpPr txBox="1"/>
              <p:nvPr/>
            </p:nvSpPr>
            <p:spPr>
              <a:xfrm>
                <a:off x="892331" y="3101359"/>
                <a:ext cx="2006976" cy="779699"/>
              </a:xfrm>
              <a:prstGeom prst="rect">
                <a:avLst/>
              </a:prstGeom>
              <a:noFill/>
            </p:spPr>
            <p:txBody>
              <a:bodyPr wrap="square" rtlCol="0">
                <a:spAutoFit/>
              </a:bodyPr>
              <a:lstStyle/>
              <a:p>
                <a:pPr algn="ctr"/>
                <a:r>
                  <a:rPr lang="en-US" sz="1600" i="1" dirty="0">
                    <a:solidFill>
                      <a:schemeClr val="tx1">
                        <a:lumMod val="75000"/>
                        <a:lumOff val="25000"/>
                      </a:schemeClr>
                    </a:solidFill>
                  </a:rPr>
                  <a:t>3x regular refresh</a:t>
                </a:r>
                <a:endParaRPr lang="en-CH" sz="1600" i="1" dirty="0">
                  <a:solidFill>
                    <a:schemeClr val="tx1">
                      <a:lumMod val="75000"/>
                      <a:lumOff val="25000"/>
                    </a:schemeClr>
                  </a:solidFill>
                </a:endParaRPr>
              </a:p>
            </p:txBody>
          </p:sp>
        </p:grpSp>
        <p:sp>
          <p:nvSpPr>
            <p:cNvPr id="47" name="TextBox 46">
              <a:extLst>
                <a:ext uri="{FF2B5EF4-FFF2-40B4-BE49-F238E27FC236}">
                  <a16:creationId xmlns:a16="http://schemas.microsoft.com/office/drawing/2014/main" id="{385761E0-3A13-455C-B6FF-62E1F78672F9}"/>
                </a:ext>
              </a:extLst>
            </p:cNvPr>
            <p:cNvSpPr txBox="1"/>
            <p:nvPr/>
          </p:nvSpPr>
          <p:spPr>
            <a:xfrm>
              <a:off x="6343063" y="2540786"/>
              <a:ext cx="1505232" cy="707886"/>
            </a:xfrm>
            <a:prstGeom prst="rect">
              <a:avLst/>
            </a:prstGeom>
            <a:noFill/>
          </p:spPr>
          <p:txBody>
            <a:bodyPr wrap="square" rtlCol="0" anchor="ctr">
              <a:spAutoFit/>
            </a:bodyPr>
            <a:lstStyle/>
            <a:p>
              <a:pPr algn="ctr"/>
              <a:r>
                <a:rPr lang="en-US" sz="4000" dirty="0">
                  <a:solidFill>
                    <a:schemeClr val="tx1">
                      <a:lumMod val="75000"/>
                      <a:lumOff val="25000"/>
                    </a:schemeClr>
                  </a:solidFill>
                </a:rPr>
                <a:t>…</a:t>
              </a:r>
              <a:endParaRPr lang="en-CH" sz="4000" dirty="0">
                <a:solidFill>
                  <a:schemeClr val="tx1">
                    <a:lumMod val="75000"/>
                    <a:lumOff val="25000"/>
                  </a:schemeClr>
                </a:solidFill>
              </a:endParaRPr>
            </a:p>
          </p:txBody>
        </p:sp>
        <p:grpSp>
          <p:nvGrpSpPr>
            <p:cNvPr id="49" name="Group 48">
              <a:extLst>
                <a:ext uri="{FF2B5EF4-FFF2-40B4-BE49-F238E27FC236}">
                  <a16:creationId xmlns:a16="http://schemas.microsoft.com/office/drawing/2014/main" id="{C3DB3A09-A324-4566-A039-F8815A0E55C8}"/>
                </a:ext>
              </a:extLst>
            </p:cNvPr>
            <p:cNvGrpSpPr/>
            <p:nvPr/>
          </p:nvGrpSpPr>
          <p:grpSpPr>
            <a:xfrm>
              <a:off x="3074318" y="2362200"/>
              <a:ext cx="744628" cy="440984"/>
              <a:chOff x="4563035" y="1994744"/>
              <a:chExt cx="992837" cy="587979"/>
            </a:xfrm>
          </p:grpSpPr>
          <p:cxnSp>
            <p:nvCxnSpPr>
              <p:cNvPr id="50" name="Straight Connector 49">
                <a:extLst>
                  <a:ext uri="{FF2B5EF4-FFF2-40B4-BE49-F238E27FC236}">
                    <a16:creationId xmlns:a16="http://schemas.microsoft.com/office/drawing/2014/main" id="{A0990609-0278-4BC9-BDAC-37A0804B092F}"/>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68C689FF-9BE8-4780-9E67-576C4DA58029}"/>
                  </a:ext>
                </a:extLst>
              </p:cNvPr>
              <p:cNvSpPr txBox="1"/>
              <p:nvPr/>
            </p:nvSpPr>
            <p:spPr>
              <a:xfrm>
                <a:off x="4563035" y="1994744"/>
                <a:ext cx="992837" cy="492443"/>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grpSp>
          <p:nvGrpSpPr>
            <p:cNvPr id="52" name="Group 51">
              <a:extLst>
                <a:ext uri="{FF2B5EF4-FFF2-40B4-BE49-F238E27FC236}">
                  <a16:creationId xmlns:a16="http://schemas.microsoft.com/office/drawing/2014/main" id="{E8F3E868-E12F-4CD8-87A1-4689E96E3718}"/>
                </a:ext>
              </a:extLst>
            </p:cNvPr>
            <p:cNvGrpSpPr/>
            <p:nvPr/>
          </p:nvGrpSpPr>
          <p:grpSpPr>
            <a:xfrm>
              <a:off x="4400718" y="2362200"/>
              <a:ext cx="744628" cy="440984"/>
              <a:chOff x="4563035" y="1994744"/>
              <a:chExt cx="992837" cy="587979"/>
            </a:xfrm>
          </p:grpSpPr>
          <p:cxnSp>
            <p:nvCxnSpPr>
              <p:cNvPr id="53" name="Straight Connector 52">
                <a:extLst>
                  <a:ext uri="{FF2B5EF4-FFF2-40B4-BE49-F238E27FC236}">
                    <a16:creationId xmlns:a16="http://schemas.microsoft.com/office/drawing/2014/main" id="{B8BBB564-15C0-43B3-BD80-E65AEE2EC8DA}"/>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2073B53E-B7AD-4049-94A4-28B4210B949C}"/>
                  </a:ext>
                </a:extLst>
              </p:cNvPr>
              <p:cNvSpPr txBox="1"/>
              <p:nvPr/>
            </p:nvSpPr>
            <p:spPr>
              <a:xfrm>
                <a:off x="4563035" y="1994744"/>
                <a:ext cx="992837" cy="492443"/>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grpSp>
          <p:nvGrpSpPr>
            <p:cNvPr id="55" name="Group 54">
              <a:extLst>
                <a:ext uri="{FF2B5EF4-FFF2-40B4-BE49-F238E27FC236}">
                  <a16:creationId xmlns:a16="http://schemas.microsoft.com/office/drawing/2014/main" id="{D7BE1C21-A870-4C81-8C51-939404B23E5B}"/>
                </a:ext>
              </a:extLst>
            </p:cNvPr>
            <p:cNvGrpSpPr/>
            <p:nvPr/>
          </p:nvGrpSpPr>
          <p:grpSpPr>
            <a:xfrm>
              <a:off x="5696496" y="2362199"/>
              <a:ext cx="744628" cy="432940"/>
              <a:chOff x="4563035" y="2005469"/>
              <a:chExt cx="992837" cy="577254"/>
            </a:xfrm>
          </p:grpSpPr>
          <p:cxnSp>
            <p:nvCxnSpPr>
              <p:cNvPr id="56" name="Straight Connector 55">
                <a:extLst>
                  <a:ext uri="{FF2B5EF4-FFF2-40B4-BE49-F238E27FC236}">
                    <a16:creationId xmlns:a16="http://schemas.microsoft.com/office/drawing/2014/main" id="{D18E2BB7-07BE-42ED-B343-B1731A5648C9}"/>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7673E27D-34A4-456D-AF38-95DE054DD49B}"/>
                  </a:ext>
                </a:extLst>
              </p:cNvPr>
              <p:cNvSpPr txBox="1"/>
              <p:nvPr/>
            </p:nvSpPr>
            <p:spPr>
              <a:xfrm>
                <a:off x="4563035" y="2005469"/>
                <a:ext cx="992837" cy="492443"/>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grpSp>
          <p:nvGrpSpPr>
            <p:cNvPr id="60" name="Group 59">
              <a:extLst>
                <a:ext uri="{FF2B5EF4-FFF2-40B4-BE49-F238E27FC236}">
                  <a16:creationId xmlns:a16="http://schemas.microsoft.com/office/drawing/2014/main" id="{52125358-C2AA-4A96-B4B6-1E837D517DBF}"/>
                </a:ext>
              </a:extLst>
            </p:cNvPr>
            <p:cNvGrpSpPr/>
            <p:nvPr/>
          </p:nvGrpSpPr>
          <p:grpSpPr>
            <a:xfrm>
              <a:off x="2034338" y="3057500"/>
              <a:ext cx="1505232" cy="711003"/>
              <a:chOff x="892331" y="2933053"/>
              <a:chExt cx="2006976" cy="948005"/>
            </a:xfrm>
          </p:grpSpPr>
          <p:sp>
            <p:nvSpPr>
              <p:cNvPr id="61" name="Right Brace 60">
                <a:extLst>
                  <a:ext uri="{FF2B5EF4-FFF2-40B4-BE49-F238E27FC236}">
                    <a16:creationId xmlns:a16="http://schemas.microsoft.com/office/drawing/2014/main" id="{692F3AD5-ACBD-43ED-9A02-D9765E8930C8}"/>
                  </a:ext>
                </a:extLst>
              </p:cNvPr>
              <p:cNvSpPr/>
              <p:nvPr/>
            </p:nvSpPr>
            <p:spPr>
              <a:xfrm rot="5400000">
                <a:off x="1817480" y="2410719"/>
                <a:ext cx="182071" cy="1226739"/>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62" name="TextBox 61">
                <a:extLst>
                  <a:ext uri="{FF2B5EF4-FFF2-40B4-BE49-F238E27FC236}">
                    <a16:creationId xmlns:a16="http://schemas.microsoft.com/office/drawing/2014/main" id="{E15D87C6-555B-4486-BE13-7C0BED1688D5}"/>
                  </a:ext>
                </a:extLst>
              </p:cNvPr>
              <p:cNvSpPr txBox="1"/>
              <p:nvPr/>
            </p:nvSpPr>
            <p:spPr>
              <a:xfrm>
                <a:off x="892331" y="3101358"/>
                <a:ext cx="2006976" cy="779700"/>
              </a:xfrm>
              <a:prstGeom prst="rect">
                <a:avLst/>
              </a:prstGeom>
              <a:noFill/>
            </p:spPr>
            <p:txBody>
              <a:bodyPr wrap="square" rtlCol="0">
                <a:spAutoFit/>
              </a:bodyPr>
              <a:lstStyle/>
              <a:p>
                <a:pPr algn="ctr"/>
                <a:r>
                  <a:rPr lang="en-US" sz="1600" i="1" dirty="0">
                    <a:solidFill>
                      <a:schemeClr val="tx1">
                        <a:lumMod val="75000"/>
                        <a:lumOff val="25000"/>
                      </a:schemeClr>
                    </a:solidFill>
                  </a:rPr>
                  <a:t>3x regular refresh</a:t>
                </a:r>
                <a:endParaRPr lang="en-CH" sz="1600" i="1" dirty="0">
                  <a:solidFill>
                    <a:schemeClr val="tx1">
                      <a:lumMod val="75000"/>
                      <a:lumOff val="25000"/>
                    </a:schemeClr>
                  </a:solidFill>
                </a:endParaRPr>
              </a:p>
            </p:txBody>
          </p:sp>
        </p:grpSp>
        <p:grpSp>
          <p:nvGrpSpPr>
            <p:cNvPr id="63" name="Group 62">
              <a:extLst>
                <a:ext uri="{FF2B5EF4-FFF2-40B4-BE49-F238E27FC236}">
                  <a16:creationId xmlns:a16="http://schemas.microsoft.com/office/drawing/2014/main" id="{93438C05-AC56-472D-A545-538C3A12FAF9}"/>
                </a:ext>
              </a:extLst>
            </p:cNvPr>
            <p:cNvGrpSpPr/>
            <p:nvPr/>
          </p:nvGrpSpPr>
          <p:grpSpPr>
            <a:xfrm>
              <a:off x="3340398" y="3048001"/>
              <a:ext cx="1505232" cy="719657"/>
              <a:chOff x="892331" y="2921515"/>
              <a:chExt cx="2006976" cy="959543"/>
            </a:xfrm>
          </p:grpSpPr>
          <p:sp>
            <p:nvSpPr>
              <p:cNvPr id="64" name="Right Brace 63">
                <a:extLst>
                  <a:ext uri="{FF2B5EF4-FFF2-40B4-BE49-F238E27FC236}">
                    <a16:creationId xmlns:a16="http://schemas.microsoft.com/office/drawing/2014/main" id="{1AB2A7D9-3D8E-4B8B-BB10-DEEEECDEBDE6}"/>
                  </a:ext>
                </a:extLst>
              </p:cNvPr>
              <p:cNvSpPr/>
              <p:nvPr/>
            </p:nvSpPr>
            <p:spPr>
              <a:xfrm rot="5400000">
                <a:off x="1844675" y="2413154"/>
                <a:ext cx="177476" cy="1194197"/>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65" name="TextBox 64">
                <a:extLst>
                  <a:ext uri="{FF2B5EF4-FFF2-40B4-BE49-F238E27FC236}">
                    <a16:creationId xmlns:a16="http://schemas.microsoft.com/office/drawing/2014/main" id="{9BAD7AD4-4ECB-402B-997D-06C560474C7D}"/>
                  </a:ext>
                </a:extLst>
              </p:cNvPr>
              <p:cNvSpPr txBox="1"/>
              <p:nvPr/>
            </p:nvSpPr>
            <p:spPr>
              <a:xfrm>
                <a:off x="892331" y="3101358"/>
                <a:ext cx="2006976" cy="779700"/>
              </a:xfrm>
              <a:prstGeom prst="rect">
                <a:avLst/>
              </a:prstGeom>
              <a:noFill/>
            </p:spPr>
            <p:txBody>
              <a:bodyPr wrap="square" rtlCol="0">
                <a:spAutoFit/>
              </a:bodyPr>
              <a:lstStyle/>
              <a:p>
                <a:pPr algn="ctr"/>
                <a:r>
                  <a:rPr lang="en-US" sz="1600" i="1" dirty="0">
                    <a:solidFill>
                      <a:schemeClr val="tx1">
                        <a:lumMod val="75000"/>
                        <a:lumOff val="25000"/>
                      </a:schemeClr>
                    </a:solidFill>
                  </a:rPr>
                  <a:t>3x regular refresh</a:t>
                </a:r>
                <a:endParaRPr lang="en-CH" sz="1600" i="1" dirty="0">
                  <a:solidFill>
                    <a:schemeClr val="tx1">
                      <a:lumMod val="75000"/>
                      <a:lumOff val="25000"/>
                    </a:schemeClr>
                  </a:solidFill>
                </a:endParaRPr>
              </a:p>
            </p:txBody>
          </p:sp>
        </p:grpSp>
        <p:grpSp>
          <p:nvGrpSpPr>
            <p:cNvPr id="66" name="Group 65">
              <a:extLst>
                <a:ext uri="{FF2B5EF4-FFF2-40B4-BE49-F238E27FC236}">
                  <a16:creationId xmlns:a16="http://schemas.microsoft.com/office/drawing/2014/main" id="{30F32A35-CF79-4D37-A734-6355FB6F830A}"/>
                </a:ext>
              </a:extLst>
            </p:cNvPr>
            <p:cNvGrpSpPr/>
            <p:nvPr/>
          </p:nvGrpSpPr>
          <p:grpSpPr>
            <a:xfrm>
              <a:off x="4637028" y="3046998"/>
              <a:ext cx="1505232" cy="721049"/>
              <a:chOff x="892331" y="2919660"/>
              <a:chExt cx="2006976" cy="961398"/>
            </a:xfrm>
          </p:grpSpPr>
          <p:sp>
            <p:nvSpPr>
              <p:cNvPr id="67" name="Right Brace 66">
                <a:extLst>
                  <a:ext uri="{FF2B5EF4-FFF2-40B4-BE49-F238E27FC236}">
                    <a16:creationId xmlns:a16="http://schemas.microsoft.com/office/drawing/2014/main" id="{84807C74-CB00-4BBD-A67F-D5635ED57EE8}"/>
                  </a:ext>
                </a:extLst>
              </p:cNvPr>
              <p:cNvSpPr/>
              <p:nvPr/>
            </p:nvSpPr>
            <p:spPr>
              <a:xfrm rot="5400000">
                <a:off x="1841998" y="2403985"/>
                <a:ext cx="172840" cy="1204189"/>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68" name="TextBox 67">
                <a:extLst>
                  <a:ext uri="{FF2B5EF4-FFF2-40B4-BE49-F238E27FC236}">
                    <a16:creationId xmlns:a16="http://schemas.microsoft.com/office/drawing/2014/main" id="{EE25DA5C-B4CA-46F4-9082-C61D9879F665}"/>
                  </a:ext>
                </a:extLst>
              </p:cNvPr>
              <p:cNvSpPr txBox="1"/>
              <p:nvPr/>
            </p:nvSpPr>
            <p:spPr>
              <a:xfrm>
                <a:off x="892331" y="3101358"/>
                <a:ext cx="2006976" cy="779700"/>
              </a:xfrm>
              <a:prstGeom prst="rect">
                <a:avLst/>
              </a:prstGeom>
              <a:noFill/>
            </p:spPr>
            <p:txBody>
              <a:bodyPr wrap="square" rtlCol="0">
                <a:spAutoFit/>
              </a:bodyPr>
              <a:lstStyle/>
              <a:p>
                <a:pPr algn="ctr"/>
                <a:r>
                  <a:rPr lang="en-US" sz="1600" i="1" dirty="0">
                    <a:solidFill>
                      <a:schemeClr val="tx1">
                        <a:lumMod val="75000"/>
                        <a:lumOff val="25000"/>
                      </a:schemeClr>
                    </a:solidFill>
                  </a:rPr>
                  <a:t>3x regular refresh</a:t>
                </a:r>
                <a:endParaRPr lang="en-CH" sz="1600" i="1" dirty="0">
                  <a:solidFill>
                    <a:schemeClr val="tx1">
                      <a:lumMod val="75000"/>
                      <a:lumOff val="25000"/>
                    </a:schemeClr>
                  </a:solidFill>
                </a:endParaRPr>
              </a:p>
            </p:txBody>
          </p:sp>
        </p:grpSp>
      </p:grpSp>
      <p:sp>
        <p:nvSpPr>
          <p:cNvPr id="69" name="TextBox 68">
            <a:extLst>
              <a:ext uri="{FF2B5EF4-FFF2-40B4-BE49-F238E27FC236}">
                <a16:creationId xmlns:a16="http://schemas.microsoft.com/office/drawing/2014/main" id="{59364E57-6709-457D-9862-B48ECE96544F}"/>
              </a:ext>
            </a:extLst>
          </p:cNvPr>
          <p:cNvSpPr txBox="1"/>
          <p:nvPr/>
        </p:nvSpPr>
        <p:spPr>
          <a:xfrm>
            <a:off x="0" y="5558135"/>
            <a:ext cx="9144000" cy="461665"/>
          </a:xfrm>
          <a:prstGeom prst="rect">
            <a:avLst/>
          </a:prstGeom>
          <a:noFill/>
        </p:spPr>
        <p:txBody>
          <a:bodyPr wrap="square" rtlCol="0">
            <a:spAutoFit/>
          </a:bodyPr>
          <a:lstStyle/>
          <a:p>
            <a:pPr algn="ctr"/>
            <a:r>
              <a:rPr lang="en-US" sz="2400" b="1" dirty="0">
                <a:solidFill>
                  <a:schemeClr val="accent2">
                    <a:lumMod val="50000"/>
                  </a:schemeClr>
                </a:solidFill>
              </a:rPr>
              <a:t>TREF: </a:t>
            </a:r>
            <a:r>
              <a:rPr lang="en-US" sz="2400" dirty="0"/>
              <a:t>Refreshes the victims of the </a:t>
            </a:r>
            <a:r>
              <a:rPr lang="en-US" sz="2400" b="1" dirty="0"/>
              <a:t>last sampled row</a:t>
            </a:r>
            <a:endParaRPr lang="en-CH" sz="2400" dirty="0"/>
          </a:p>
        </p:txBody>
      </p:sp>
      <p:sp>
        <p:nvSpPr>
          <p:cNvPr id="70" name="TextBox 69">
            <a:extLst>
              <a:ext uri="{FF2B5EF4-FFF2-40B4-BE49-F238E27FC236}">
                <a16:creationId xmlns:a16="http://schemas.microsoft.com/office/drawing/2014/main" id="{D70B5CA0-F71C-40DC-8BB0-E9E754CAE396}"/>
              </a:ext>
            </a:extLst>
          </p:cNvPr>
          <p:cNvSpPr txBox="1"/>
          <p:nvPr/>
        </p:nvSpPr>
        <p:spPr>
          <a:xfrm>
            <a:off x="0" y="4169971"/>
            <a:ext cx="9144000" cy="415498"/>
          </a:xfrm>
          <a:prstGeom prst="rect">
            <a:avLst/>
          </a:prstGeom>
          <a:solidFill>
            <a:schemeClr val="bg2"/>
          </a:solidFill>
        </p:spPr>
        <p:txBody>
          <a:bodyPr wrap="square" rtlCol="0">
            <a:spAutoFit/>
          </a:bodyPr>
          <a:lstStyle/>
          <a:p>
            <a:r>
              <a:rPr lang="en-US" sz="2100" b="1" dirty="0"/>
              <a:t>Observation 1: </a:t>
            </a:r>
            <a:r>
              <a:rPr lang="en-US" sz="2100" dirty="0"/>
              <a:t>TRR </a:t>
            </a:r>
            <a:r>
              <a:rPr lang="en-US" sz="2100" i="1" dirty="0"/>
              <a:t>probabilistically</a:t>
            </a:r>
            <a:r>
              <a:rPr lang="en-US" sz="2100" dirty="0"/>
              <a:t> samples the address of an activated row</a:t>
            </a:r>
            <a:endParaRPr lang="en-CH" sz="2100" dirty="0"/>
          </a:p>
        </p:txBody>
      </p:sp>
      <p:sp>
        <p:nvSpPr>
          <p:cNvPr id="71" name="TextBox 70">
            <a:extLst>
              <a:ext uri="{FF2B5EF4-FFF2-40B4-BE49-F238E27FC236}">
                <a16:creationId xmlns:a16="http://schemas.microsoft.com/office/drawing/2014/main" id="{885A26AC-FFFB-4DF8-8C9C-51096AED26E1}"/>
              </a:ext>
            </a:extLst>
          </p:cNvPr>
          <p:cNvSpPr txBox="1"/>
          <p:nvPr/>
        </p:nvSpPr>
        <p:spPr>
          <a:xfrm>
            <a:off x="0" y="4842302"/>
            <a:ext cx="9144000" cy="415498"/>
          </a:xfrm>
          <a:prstGeom prst="rect">
            <a:avLst/>
          </a:prstGeom>
          <a:solidFill>
            <a:schemeClr val="bg2"/>
          </a:solidFill>
        </p:spPr>
        <p:txBody>
          <a:bodyPr wrap="square" rtlCol="0">
            <a:spAutoFit/>
          </a:bodyPr>
          <a:lstStyle/>
          <a:p>
            <a:r>
              <a:rPr lang="en-US" sz="2100" b="1" dirty="0"/>
              <a:t>Observation 2:</a:t>
            </a:r>
            <a:r>
              <a:rPr lang="en-US" sz="2100" b="1" dirty="0">
                <a:solidFill>
                  <a:schemeClr val="accent2">
                    <a:lumMod val="50000"/>
                  </a:schemeClr>
                </a:solidFill>
              </a:rPr>
              <a:t> </a:t>
            </a:r>
            <a:r>
              <a:rPr lang="en-US" sz="2100" dirty="0"/>
              <a:t>A newly-sampled row overwrites the previously-sampled one</a:t>
            </a:r>
            <a:endParaRPr lang="en-CH" sz="2100" dirty="0"/>
          </a:p>
        </p:txBody>
      </p:sp>
    </p:spTree>
    <p:custDataLst>
      <p:tags r:id="rId1"/>
    </p:custDataLst>
    <p:extLst>
      <p:ext uri="{BB962C8B-B14F-4D97-AF65-F5344CB8AC3E}">
        <p14:creationId xmlns:p14="http://schemas.microsoft.com/office/powerpoint/2010/main" val="963484783"/>
      </p:ext>
    </p:extLst>
  </p:cSld>
  <p:clrMapOvr>
    <a:masterClrMapping/>
  </p:clrMapOvr>
  <mc:AlternateContent xmlns:mc="http://schemas.openxmlformats.org/markup-compatibility/2006" xmlns:p14="http://schemas.microsoft.com/office/powerpoint/2010/main">
    <mc:Choice Requires="p14">
      <p:transition spd="slow" p14:dur="2000" advTm="65937"/>
    </mc:Choice>
    <mc:Fallback xmlns="">
      <p:transition spd="slow" advTm="6593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500"/>
                                        <p:tgtEl>
                                          <p:spTgt spid="7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500"/>
                                        <p:tgtEl>
                                          <p:spTgt spid="7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9" grpId="0"/>
      <p:bldP spid="70" grpId="0" animBg="1"/>
      <p:bldP spid="7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C707C-3CA1-4C55-AF13-E64D899BC5DD}"/>
              </a:ext>
            </a:extLst>
          </p:cNvPr>
          <p:cNvSpPr>
            <a:spLocks noGrp="1"/>
          </p:cNvSpPr>
          <p:nvPr>
            <p:ph type="title"/>
          </p:nvPr>
        </p:nvSpPr>
        <p:spPr/>
        <p:txBody>
          <a:bodyPr>
            <a:normAutofit/>
          </a:bodyPr>
          <a:lstStyle/>
          <a:p>
            <a:r>
              <a:rPr lang="en-US" dirty="0"/>
              <a:t>Circumventing </a:t>
            </a:r>
            <a:r>
              <a:rPr lang="en-US" dirty="0">
                <a:solidFill>
                  <a:schemeClr val="accent5">
                    <a:lumMod val="20000"/>
                    <a:lumOff val="80000"/>
                  </a:schemeClr>
                </a:solidFill>
              </a:rPr>
              <a:t>Vendor B</a:t>
            </a:r>
            <a:r>
              <a:rPr lang="en-US" dirty="0"/>
              <a:t>’s TRR</a:t>
            </a:r>
            <a:endParaRPr lang="en-CH" dirty="0"/>
          </a:p>
        </p:txBody>
      </p:sp>
      <p:sp>
        <p:nvSpPr>
          <p:cNvPr id="4" name="TextBox 3">
            <a:extLst>
              <a:ext uri="{FF2B5EF4-FFF2-40B4-BE49-F238E27FC236}">
                <a16:creationId xmlns:a16="http://schemas.microsoft.com/office/drawing/2014/main" id="{C9427F0F-8A22-457B-96D9-1A195EFADA9B}"/>
              </a:ext>
            </a:extLst>
          </p:cNvPr>
          <p:cNvSpPr txBox="1"/>
          <p:nvPr/>
        </p:nvSpPr>
        <p:spPr>
          <a:xfrm>
            <a:off x="247295" y="1295400"/>
            <a:ext cx="8629650" cy="892552"/>
          </a:xfrm>
          <a:prstGeom prst="rect">
            <a:avLst/>
          </a:prstGeom>
          <a:solidFill>
            <a:schemeClr val="bg1">
              <a:lumMod val="95000"/>
            </a:schemeClr>
          </a:solidFill>
          <a:ln w="28575">
            <a:solidFill>
              <a:schemeClr val="tx1">
                <a:lumMod val="75000"/>
                <a:lumOff val="25000"/>
              </a:schemeClr>
            </a:solidFill>
          </a:ln>
        </p:spPr>
        <p:txBody>
          <a:bodyPr wrap="square" rtlCol="0">
            <a:spAutoFit/>
          </a:bodyPr>
          <a:lstStyle/>
          <a:p>
            <a:pPr algn="ctr"/>
            <a:r>
              <a:rPr lang="en-US" sz="2600" b="1" dirty="0">
                <a:solidFill>
                  <a:srgbClr val="0066FF"/>
                </a:solidFill>
              </a:rPr>
              <a:t>Approach:</a:t>
            </a:r>
            <a:r>
              <a:rPr lang="en-US" sz="2600" dirty="0"/>
              <a:t> Maximize the </a:t>
            </a:r>
            <a:r>
              <a:rPr lang="en-US" sz="2600" b="1" dirty="0"/>
              <a:t>dummy </a:t>
            </a:r>
            <a:r>
              <a:rPr lang="en-US" sz="2600" dirty="0"/>
              <a:t>row</a:t>
            </a:r>
            <a:r>
              <a:rPr lang="en-US" sz="2600" b="1" dirty="0"/>
              <a:t> </a:t>
            </a:r>
            <a:r>
              <a:rPr lang="en-US" sz="2600" dirty="0"/>
              <a:t>hammers</a:t>
            </a:r>
            <a:r>
              <a:rPr lang="en-US" sz="2600" b="1" dirty="0"/>
              <a:t> after </a:t>
            </a:r>
            <a:r>
              <a:rPr lang="en-US" sz="2600" dirty="0"/>
              <a:t>hammering the </a:t>
            </a:r>
            <a:r>
              <a:rPr lang="en-US" sz="2600" b="1" dirty="0">
                <a:solidFill>
                  <a:srgbClr val="C00000"/>
                </a:solidFill>
              </a:rPr>
              <a:t>aggressor</a:t>
            </a:r>
            <a:r>
              <a:rPr lang="en-US" sz="2600" dirty="0"/>
              <a:t> rows and </a:t>
            </a:r>
            <a:r>
              <a:rPr lang="en-US" sz="2600" b="1" dirty="0"/>
              <a:t>before</a:t>
            </a:r>
            <a:r>
              <a:rPr lang="en-US" sz="2600" dirty="0"/>
              <a:t> the next </a:t>
            </a:r>
            <a:r>
              <a:rPr lang="en-US" sz="2600" b="1" dirty="0">
                <a:solidFill>
                  <a:schemeClr val="accent2">
                    <a:lumMod val="50000"/>
                  </a:schemeClr>
                </a:solidFill>
              </a:rPr>
              <a:t>TREF</a:t>
            </a:r>
            <a:endParaRPr lang="en-CH" sz="2600" b="1" dirty="0">
              <a:solidFill>
                <a:schemeClr val="accent2">
                  <a:lumMod val="50000"/>
                </a:schemeClr>
              </a:solidFill>
            </a:endParaRPr>
          </a:p>
        </p:txBody>
      </p:sp>
      <p:sp>
        <p:nvSpPr>
          <p:cNvPr id="61" name="TextBox 60">
            <a:extLst>
              <a:ext uri="{FF2B5EF4-FFF2-40B4-BE49-F238E27FC236}">
                <a16:creationId xmlns:a16="http://schemas.microsoft.com/office/drawing/2014/main" id="{57341BD0-7CE2-4606-9356-0351515E4C59}"/>
              </a:ext>
            </a:extLst>
          </p:cNvPr>
          <p:cNvSpPr txBox="1"/>
          <p:nvPr/>
        </p:nvSpPr>
        <p:spPr>
          <a:xfrm>
            <a:off x="2352454" y="2824548"/>
            <a:ext cx="2427134" cy="523220"/>
          </a:xfrm>
          <a:prstGeom prst="rect">
            <a:avLst/>
          </a:prstGeom>
          <a:noFill/>
        </p:spPr>
        <p:txBody>
          <a:bodyPr wrap="square" rtlCol="0">
            <a:spAutoFit/>
          </a:bodyPr>
          <a:lstStyle/>
          <a:p>
            <a:pPr algn="ctr"/>
            <a:r>
              <a:rPr lang="en-US" sz="2800" dirty="0">
                <a:solidFill>
                  <a:srgbClr val="C00000"/>
                </a:solidFill>
              </a:rPr>
              <a:t>ACT ([A</a:t>
            </a:r>
            <a:r>
              <a:rPr lang="en-US" sz="2800" baseline="-25000" dirty="0">
                <a:solidFill>
                  <a:srgbClr val="C00000"/>
                </a:solidFill>
              </a:rPr>
              <a:t>1</a:t>
            </a:r>
            <a:r>
              <a:rPr lang="en-US" sz="2800" dirty="0">
                <a:solidFill>
                  <a:srgbClr val="C00000"/>
                </a:solidFill>
              </a:rPr>
              <a:t>, A</a:t>
            </a:r>
            <a:r>
              <a:rPr lang="en-US" sz="2800" baseline="-25000" dirty="0">
                <a:solidFill>
                  <a:srgbClr val="C00000"/>
                </a:solidFill>
              </a:rPr>
              <a:t>2</a:t>
            </a:r>
            <a:r>
              <a:rPr lang="en-US" sz="2800" dirty="0">
                <a:solidFill>
                  <a:srgbClr val="C00000"/>
                </a:solidFill>
              </a:rPr>
              <a:t>])</a:t>
            </a:r>
            <a:endParaRPr lang="en-CH" sz="2800" dirty="0">
              <a:solidFill>
                <a:srgbClr val="C00000"/>
              </a:solidFill>
            </a:endParaRPr>
          </a:p>
        </p:txBody>
      </p:sp>
      <p:sp>
        <p:nvSpPr>
          <p:cNvPr id="62" name="TextBox 61">
            <a:extLst>
              <a:ext uri="{FF2B5EF4-FFF2-40B4-BE49-F238E27FC236}">
                <a16:creationId xmlns:a16="http://schemas.microsoft.com/office/drawing/2014/main" id="{100A8406-52C5-4B82-AB15-DB81FCB1CECB}"/>
              </a:ext>
            </a:extLst>
          </p:cNvPr>
          <p:cNvSpPr txBox="1"/>
          <p:nvPr/>
        </p:nvSpPr>
        <p:spPr>
          <a:xfrm>
            <a:off x="5059713" y="2819400"/>
            <a:ext cx="1939422" cy="523220"/>
          </a:xfrm>
          <a:prstGeom prst="rect">
            <a:avLst/>
          </a:prstGeom>
          <a:noFill/>
        </p:spPr>
        <p:txBody>
          <a:bodyPr wrap="square" rtlCol="0">
            <a:spAutoFit/>
          </a:bodyPr>
          <a:lstStyle/>
          <a:p>
            <a:pPr algn="ctr"/>
            <a:r>
              <a:rPr lang="en-US" sz="2800" dirty="0">
                <a:solidFill>
                  <a:srgbClr val="0066FF"/>
                </a:solidFill>
              </a:rPr>
              <a:t>ACT(D</a:t>
            </a:r>
            <a:r>
              <a:rPr lang="en-US" sz="2800" baseline="-25000" dirty="0">
                <a:solidFill>
                  <a:srgbClr val="0066FF"/>
                </a:solidFill>
              </a:rPr>
              <a:t>1</a:t>
            </a:r>
            <a:r>
              <a:rPr lang="en-US" sz="2800" dirty="0">
                <a:solidFill>
                  <a:srgbClr val="0066FF"/>
                </a:solidFill>
              </a:rPr>
              <a:t>)</a:t>
            </a:r>
            <a:endParaRPr lang="en-CH" sz="2800" dirty="0">
              <a:solidFill>
                <a:srgbClr val="0066FF"/>
              </a:solidFill>
            </a:endParaRPr>
          </a:p>
        </p:txBody>
      </p:sp>
      <p:cxnSp>
        <p:nvCxnSpPr>
          <p:cNvPr id="67" name="Straight Arrow Connector 66">
            <a:extLst>
              <a:ext uri="{FF2B5EF4-FFF2-40B4-BE49-F238E27FC236}">
                <a16:creationId xmlns:a16="http://schemas.microsoft.com/office/drawing/2014/main" id="{9741E7E8-DC7C-4290-8D56-B4A7D60B9DF1}"/>
              </a:ext>
            </a:extLst>
          </p:cNvPr>
          <p:cNvCxnSpPr>
            <a:cxnSpLocks/>
          </p:cNvCxnSpPr>
          <p:nvPr/>
        </p:nvCxnSpPr>
        <p:spPr>
          <a:xfrm>
            <a:off x="1981200" y="310410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id="{865FABE6-2AE1-4619-BC88-AE497DCEDC2B}"/>
              </a:ext>
            </a:extLst>
          </p:cNvPr>
          <p:cNvGrpSpPr/>
          <p:nvPr/>
        </p:nvGrpSpPr>
        <p:grpSpPr>
          <a:xfrm>
            <a:off x="2590799" y="3317378"/>
            <a:ext cx="1939421" cy="746781"/>
            <a:chOff x="3758476" y="5165282"/>
            <a:chExt cx="2585891" cy="995705"/>
          </a:xfrm>
        </p:grpSpPr>
        <p:sp>
          <p:nvSpPr>
            <p:cNvPr id="68" name="Right Brace 67">
              <a:extLst>
                <a:ext uri="{FF2B5EF4-FFF2-40B4-BE49-F238E27FC236}">
                  <a16:creationId xmlns:a16="http://schemas.microsoft.com/office/drawing/2014/main" id="{B4A9508B-9A34-40F2-82C6-7152A63204E2}"/>
                </a:ext>
              </a:extLst>
            </p:cNvPr>
            <p:cNvSpPr/>
            <p:nvPr/>
          </p:nvSpPr>
          <p:spPr>
            <a:xfrm rot="5400000">
              <a:off x="4915164" y="4008594"/>
              <a:ext cx="272516" cy="2585891"/>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2800"/>
            </a:p>
          </p:txBody>
        </p:sp>
        <p:sp>
          <p:nvSpPr>
            <p:cNvPr id="69" name="TextBox 68">
              <a:extLst>
                <a:ext uri="{FF2B5EF4-FFF2-40B4-BE49-F238E27FC236}">
                  <a16:creationId xmlns:a16="http://schemas.microsoft.com/office/drawing/2014/main" id="{BD6EF89F-A348-417F-BFC2-E3B145D0BF6C}"/>
                </a:ext>
              </a:extLst>
            </p:cNvPr>
            <p:cNvSpPr txBox="1"/>
            <p:nvPr/>
          </p:nvSpPr>
          <p:spPr>
            <a:xfrm>
              <a:off x="4229637" y="5463360"/>
              <a:ext cx="1733230" cy="697627"/>
            </a:xfrm>
            <a:prstGeom prst="rect">
              <a:avLst/>
            </a:prstGeom>
            <a:noFill/>
          </p:spPr>
          <p:txBody>
            <a:bodyPr wrap="square" rtlCol="0">
              <a:spAutoFit/>
            </a:bodyPr>
            <a:lstStyle/>
            <a:p>
              <a:pPr algn="ctr"/>
              <a:r>
                <a:rPr lang="en-US" sz="2800" i="1" dirty="0">
                  <a:solidFill>
                    <a:schemeClr val="tx1">
                      <a:lumMod val="75000"/>
                      <a:lumOff val="25000"/>
                    </a:schemeClr>
                  </a:solidFill>
                </a:rPr>
                <a:t>N times</a:t>
              </a:r>
              <a:endParaRPr lang="en-CH" sz="2800" i="1" dirty="0">
                <a:solidFill>
                  <a:schemeClr val="tx1">
                    <a:lumMod val="75000"/>
                    <a:lumOff val="25000"/>
                  </a:schemeClr>
                </a:solidFill>
              </a:endParaRPr>
            </a:p>
          </p:txBody>
        </p:sp>
      </p:grpSp>
      <p:grpSp>
        <p:nvGrpSpPr>
          <p:cNvPr id="70" name="Group 69">
            <a:extLst>
              <a:ext uri="{FF2B5EF4-FFF2-40B4-BE49-F238E27FC236}">
                <a16:creationId xmlns:a16="http://schemas.microsoft.com/office/drawing/2014/main" id="{04406EC4-3B9F-4688-9E12-CB5491D8DFC1}"/>
              </a:ext>
            </a:extLst>
          </p:cNvPr>
          <p:cNvGrpSpPr/>
          <p:nvPr/>
        </p:nvGrpSpPr>
        <p:grpSpPr>
          <a:xfrm>
            <a:off x="5344047" y="3276271"/>
            <a:ext cx="1407608" cy="793751"/>
            <a:chOff x="3804604" y="4730977"/>
            <a:chExt cx="1603160" cy="1058333"/>
          </a:xfrm>
        </p:grpSpPr>
        <p:sp>
          <p:nvSpPr>
            <p:cNvPr id="71" name="Right Brace 70">
              <a:extLst>
                <a:ext uri="{FF2B5EF4-FFF2-40B4-BE49-F238E27FC236}">
                  <a16:creationId xmlns:a16="http://schemas.microsoft.com/office/drawing/2014/main" id="{235E1263-0FDB-486C-BB09-8B62A80F49A7}"/>
                </a:ext>
              </a:extLst>
            </p:cNvPr>
            <p:cNvSpPr/>
            <p:nvPr/>
          </p:nvSpPr>
          <p:spPr>
            <a:xfrm rot="5400000">
              <a:off x="4405634" y="4164279"/>
              <a:ext cx="347120" cy="1480516"/>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2800"/>
            </a:p>
          </p:txBody>
        </p:sp>
        <p:sp>
          <p:nvSpPr>
            <p:cNvPr id="72" name="TextBox 71">
              <a:extLst>
                <a:ext uri="{FF2B5EF4-FFF2-40B4-BE49-F238E27FC236}">
                  <a16:creationId xmlns:a16="http://schemas.microsoft.com/office/drawing/2014/main" id="{8A313910-CF71-4605-9655-E65E4C569E0F}"/>
                </a:ext>
              </a:extLst>
            </p:cNvPr>
            <p:cNvSpPr txBox="1"/>
            <p:nvPr/>
          </p:nvSpPr>
          <p:spPr>
            <a:xfrm>
              <a:off x="3804604" y="5091682"/>
              <a:ext cx="1603160" cy="697628"/>
            </a:xfrm>
            <a:prstGeom prst="rect">
              <a:avLst/>
            </a:prstGeom>
            <a:noFill/>
          </p:spPr>
          <p:txBody>
            <a:bodyPr wrap="square" rtlCol="0">
              <a:spAutoFit/>
            </a:bodyPr>
            <a:lstStyle/>
            <a:p>
              <a:pPr algn="ctr"/>
              <a:r>
                <a:rPr lang="en-US" sz="2800" i="1" dirty="0">
                  <a:solidFill>
                    <a:schemeClr val="tx1">
                      <a:lumMod val="75000"/>
                      <a:lumOff val="25000"/>
                    </a:schemeClr>
                  </a:solidFill>
                </a:rPr>
                <a:t>M times</a:t>
              </a:r>
              <a:endParaRPr lang="en-CH" sz="2800" i="1" dirty="0">
                <a:solidFill>
                  <a:schemeClr val="tx1">
                    <a:lumMod val="75000"/>
                    <a:lumOff val="25000"/>
                  </a:schemeClr>
                </a:solidFill>
              </a:endParaRPr>
            </a:p>
          </p:txBody>
        </p:sp>
      </p:grpSp>
      <p:cxnSp>
        <p:nvCxnSpPr>
          <p:cNvPr id="73" name="Straight Arrow Connector 72">
            <a:extLst>
              <a:ext uri="{FF2B5EF4-FFF2-40B4-BE49-F238E27FC236}">
                <a16:creationId xmlns:a16="http://schemas.microsoft.com/office/drawing/2014/main" id="{FA072A0A-05CD-47FC-B876-E6F63C9836CC}"/>
              </a:ext>
            </a:extLst>
          </p:cNvPr>
          <p:cNvCxnSpPr>
            <a:cxnSpLocks/>
          </p:cNvCxnSpPr>
          <p:nvPr/>
        </p:nvCxnSpPr>
        <p:spPr>
          <a:xfrm>
            <a:off x="4845397" y="310410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53A40A2B-F457-44AC-A80E-603D34586B6B}"/>
              </a:ext>
            </a:extLst>
          </p:cNvPr>
          <p:cNvCxnSpPr>
            <a:cxnSpLocks/>
          </p:cNvCxnSpPr>
          <p:nvPr/>
        </p:nvCxnSpPr>
        <p:spPr>
          <a:xfrm>
            <a:off x="6934200" y="310410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3630F775-F6D4-4720-8500-F4D03D3FDCE4}"/>
              </a:ext>
            </a:extLst>
          </p:cNvPr>
          <p:cNvSpPr txBox="1"/>
          <p:nvPr/>
        </p:nvSpPr>
        <p:spPr>
          <a:xfrm>
            <a:off x="771286" y="2871065"/>
            <a:ext cx="1050641" cy="523220"/>
          </a:xfrm>
          <a:prstGeom prst="rect">
            <a:avLst/>
          </a:prstGeom>
          <a:noFill/>
        </p:spPr>
        <p:txBody>
          <a:bodyPr wrap="square" rtlCol="0">
            <a:spAutoFit/>
          </a:bodyPr>
          <a:lstStyle/>
          <a:p>
            <a:pPr algn="ctr"/>
            <a:r>
              <a:rPr lang="en-US" sz="2800" b="1" dirty="0">
                <a:solidFill>
                  <a:schemeClr val="accent2">
                    <a:lumMod val="50000"/>
                  </a:schemeClr>
                </a:solidFill>
              </a:rPr>
              <a:t>TREF</a:t>
            </a:r>
            <a:endParaRPr lang="en-CH" sz="2800" dirty="0"/>
          </a:p>
        </p:txBody>
      </p:sp>
      <p:sp>
        <p:nvSpPr>
          <p:cNvPr id="85" name="TextBox 84">
            <a:extLst>
              <a:ext uri="{FF2B5EF4-FFF2-40B4-BE49-F238E27FC236}">
                <a16:creationId xmlns:a16="http://schemas.microsoft.com/office/drawing/2014/main" id="{F8757D95-87E8-4C73-AE61-ADCABC171CA5}"/>
              </a:ext>
            </a:extLst>
          </p:cNvPr>
          <p:cNvSpPr txBox="1"/>
          <p:nvPr/>
        </p:nvSpPr>
        <p:spPr>
          <a:xfrm>
            <a:off x="7393876" y="2852312"/>
            <a:ext cx="1100332" cy="523220"/>
          </a:xfrm>
          <a:prstGeom prst="rect">
            <a:avLst/>
          </a:prstGeom>
          <a:noFill/>
        </p:spPr>
        <p:txBody>
          <a:bodyPr wrap="square" rtlCol="0">
            <a:spAutoFit/>
          </a:bodyPr>
          <a:lstStyle/>
          <a:p>
            <a:pPr algn="ctr"/>
            <a:r>
              <a:rPr lang="en-US" sz="2800" b="1" dirty="0">
                <a:solidFill>
                  <a:schemeClr val="accent2">
                    <a:lumMod val="50000"/>
                  </a:schemeClr>
                </a:solidFill>
              </a:rPr>
              <a:t>TREF</a:t>
            </a:r>
            <a:endParaRPr lang="en-CH" sz="2800" dirty="0"/>
          </a:p>
        </p:txBody>
      </p:sp>
      <p:sp>
        <p:nvSpPr>
          <p:cNvPr id="18" name="TextBox 17">
            <a:extLst>
              <a:ext uri="{FF2B5EF4-FFF2-40B4-BE49-F238E27FC236}">
                <a16:creationId xmlns:a16="http://schemas.microsoft.com/office/drawing/2014/main" id="{CF9C4E13-59D8-4BC1-950F-EF9145C8B4B3}"/>
              </a:ext>
            </a:extLst>
          </p:cNvPr>
          <p:cNvSpPr txBox="1"/>
          <p:nvPr/>
        </p:nvSpPr>
        <p:spPr>
          <a:xfrm>
            <a:off x="0" y="5105400"/>
            <a:ext cx="9144000" cy="954107"/>
          </a:xfrm>
          <a:prstGeom prst="rect">
            <a:avLst/>
          </a:prstGeom>
          <a:solidFill>
            <a:schemeClr val="accent1">
              <a:lumMod val="20000"/>
              <a:lumOff val="80000"/>
            </a:schemeClr>
          </a:solidFill>
        </p:spPr>
        <p:txBody>
          <a:bodyPr wrap="square" rtlCol="0">
            <a:spAutoFit/>
          </a:bodyPr>
          <a:lstStyle/>
          <a:p>
            <a:pPr algn="ctr"/>
            <a:r>
              <a:rPr lang="en-US" sz="2800" dirty="0">
                <a:latin typeface="+mj-lt"/>
                <a:ea typeface="Tahoma" panose="020B0604030504040204" pitchFamily="34" charset="0"/>
                <a:cs typeface="Tahoma" panose="020B0604030504040204" pitchFamily="34" charset="0"/>
              </a:rPr>
              <a:t>Circumventing Vendor B’s TRR by making it </a:t>
            </a:r>
            <a:r>
              <a:rPr lang="en-US" sz="2800" dirty="0">
                <a:solidFill>
                  <a:srgbClr val="009900"/>
                </a:solidFill>
                <a:latin typeface="+mj-lt"/>
                <a:ea typeface="Tahoma" panose="020B0604030504040204" pitchFamily="34" charset="0"/>
                <a:cs typeface="Tahoma" panose="020B0604030504040204" pitchFamily="34" charset="0"/>
              </a:rPr>
              <a:t>replace</a:t>
            </a:r>
            <a:r>
              <a:rPr lang="en-US" sz="2800" dirty="0">
                <a:latin typeface="+mj-lt"/>
                <a:ea typeface="Tahoma" panose="020B0604030504040204" pitchFamily="34" charset="0"/>
                <a:cs typeface="Tahoma" panose="020B0604030504040204" pitchFamily="34" charset="0"/>
              </a:rPr>
              <a:t> a </a:t>
            </a:r>
            <a:r>
              <a:rPr lang="en-US" sz="2800" dirty="0">
                <a:solidFill>
                  <a:srgbClr val="C00000"/>
                </a:solidFill>
                <a:latin typeface="+mj-lt"/>
                <a:ea typeface="Tahoma" panose="020B0604030504040204" pitchFamily="34" charset="0"/>
                <a:cs typeface="Tahoma" panose="020B0604030504040204" pitchFamily="34" charset="0"/>
              </a:rPr>
              <a:t>sampled aggressor row</a:t>
            </a:r>
            <a:r>
              <a:rPr lang="en-US" sz="2800" dirty="0">
                <a:latin typeface="+mj-lt"/>
                <a:ea typeface="Tahoma" panose="020B0604030504040204" pitchFamily="34" charset="0"/>
                <a:cs typeface="Tahoma" panose="020B0604030504040204" pitchFamily="34" charset="0"/>
              </a:rPr>
              <a:t> by </a:t>
            </a:r>
            <a:r>
              <a:rPr lang="en-US" sz="2800" dirty="0">
                <a:solidFill>
                  <a:srgbClr val="009900"/>
                </a:solidFill>
                <a:latin typeface="+mj-lt"/>
                <a:ea typeface="Tahoma" panose="020B0604030504040204" pitchFamily="34" charset="0"/>
                <a:cs typeface="Tahoma" panose="020B0604030504040204" pitchFamily="34" charset="0"/>
              </a:rPr>
              <a:t>sampling </a:t>
            </a:r>
            <a:r>
              <a:rPr lang="en-US" sz="2800" b="1" dirty="0">
                <a:latin typeface="+mj-lt"/>
                <a:ea typeface="Tahoma" panose="020B0604030504040204" pitchFamily="34" charset="0"/>
                <a:cs typeface="Tahoma" panose="020B0604030504040204" pitchFamily="34" charset="0"/>
              </a:rPr>
              <a:t>a dummy row</a:t>
            </a:r>
          </a:p>
        </p:txBody>
      </p:sp>
      <p:sp>
        <p:nvSpPr>
          <p:cNvPr id="20" name="TextBox 19">
            <a:extLst>
              <a:ext uri="{FF2B5EF4-FFF2-40B4-BE49-F238E27FC236}">
                <a16:creationId xmlns:a16="http://schemas.microsoft.com/office/drawing/2014/main" id="{EFD50820-AB4B-4DF0-A7F7-B44EE4276D8B}"/>
              </a:ext>
            </a:extLst>
          </p:cNvPr>
          <p:cNvSpPr txBox="1"/>
          <p:nvPr/>
        </p:nvSpPr>
        <p:spPr>
          <a:xfrm>
            <a:off x="6553200" y="4074069"/>
            <a:ext cx="1831261" cy="584775"/>
          </a:xfrm>
          <a:prstGeom prst="rect">
            <a:avLst/>
          </a:prstGeom>
          <a:noFill/>
        </p:spPr>
        <p:txBody>
          <a:bodyPr wrap="square" rtlCol="0">
            <a:spAutoFit/>
          </a:bodyPr>
          <a:lstStyle/>
          <a:p>
            <a:pPr algn="ctr"/>
            <a:r>
              <a:rPr lang="en-US" sz="1600" dirty="0">
                <a:solidFill>
                  <a:srgbClr val="C00000"/>
                </a:solidFill>
              </a:rPr>
              <a:t>[A1, A2]</a:t>
            </a:r>
            <a:r>
              <a:rPr lang="en-US" sz="1600" dirty="0"/>
              <a:t> </a:t>
            </a:r>
            <a:r>
              <a:rPr lang="en-US" sz="1600" b="1" dirty="0"/>
              <a:t>not</a:t>
            </a:r>
            <a:r>
              <a:rPr lang="en-US" sz="1600" dirty="0"/>
              <a:t> refreshed by TRR</a:t>
            </a:r>
            <a:endParaRPr lang="en-CH" sz="1600" dirty="0"/>
          </a:p>
        </p:txBody>
      </p:sp>
      <p:cxnSp>
        <p:nvCxnSpPr>
          <p:cNvPr id="21" name="Straight Arrow Connector 20">
            <a:extLst>
              <a:ext uri="{FF2B5EF4-FFF2-40B4-BE49-F238E27FC236}">
                <a16:creationId xmlns:a16="http://schemas.microsoft.com/office/drawing/2014/main" id="{27AAF594-5B4E-46C9-92DB-BD9DEF6D951A}"/>
              </a:ext>
            </a:extLst>
          </p:cNvPr>
          <p:cNvCxnSpPr>
            <a:cxnSpLocks/>
            <a:endCxn id="20" idx="0"/>
          </p:cNvCxnSpPr>
          <p:nvPr/>
        </p:nvCxnSpPr>
        <p:spPr>
          <a:xfrm flipH="1">
            <a:off x="7468831" y="3346202"/>
            <a:ext cx="431109" cy="727867"/>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38244852"/>
      </p:ext>
    </p:extLst>
  </p:cSld>
  <p:clrMapOvr>
    <a:masterClrMapping/>
  </p:clrMapOvr>
  <mc:AlternateContent xmlns:mc="http://schemas.openxmlformats.org/markup-compatibility/2006" xmlns:p14="http://schemas.microsoft.com/office/powerpoint/2010/main">
    <mc:Choice Requires="p14">
      <p:transition spd="slow" p14:dur="2000" advTm="64007"/>
    </mc:Choice>
    <mc:Fallback xmlns="">
      <p:transition spd="slow" advTm="640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500"/>
                                        <p:tgtEl>
                                          <p:spTgt spid="61"/>
                                        </p:tgtEl>
                                      </p:cBhvr>
                                    </p:animEffect>
                                  </p:childTnLst>
                                </p:cTn>
                              </p:par>
                              <p:par>
                                <p:cTn id="21" presetID="10" presetClass="entr" presetSubtype="0" fill="hold" nodeType="with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fade">
                                      <p:cBhvr>
                                        <p:cTn id="23" dur="500"/>
                                        <p:tgtEl>
                                          <p:spTgt spid="8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par>
                                <p:cTn id="32" presetID="10" presetClass="entr" presetSubtype="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500"/>
                                        <p:tgtEl>
                                          <p:spTgt spid="85"/>
                                        </p:tgtEl>
                                      </p:cBhvr>
                                    </p:animEffec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P spid="84" grpId="0"/>
      <p:bldP spid="85" grpId="0"/>
      <p:bldP spid="18" grpId="0" animBg="1"/>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Key Observations: </a:t>
            </a:r>
            <a:r>
              <a:rPr lang="en-US" dirty="0">
                <a:solidFill>
                  <a:schemeClr val="accent4">
                    <a:lumMod val="20000"/>
                    <a:lumOff val="80000"/>
                  </a:schemeClr>
                </a:solidFill>
              </a:rPr>
              <a:t>Vendor C</a:t>
            </a:r>
            <a:endParaRPr lang="en-CH" dirty="0">
              <a:solidFill>
                <a:schemeClr val="accent4">
                  <a:lumMod val="20000"/>
                  <a:lumOff val="80000"/>
                </a:schemeClr>
              </a:solidFill>
            </a:endParaRPr>
          </a:p>
        </p:txBody>
      </p:sp>
      <p:cxnSp>
        <p:nvCxnSpPr>
          <p:cNvPr id="4" name="Straight Arrow Connector 3">
            <a:extLst>
              <a:ext uri="{FF2B5EF4-FFF2-40B4-BE49-F238E27FC236}">
                <a16:creationId xmlns:a16="http://schemas.microsoft.com/office/drawing/2014/main" id="{29E6B986-72A5-4004-88E0-0F22767E1861}"/>
              </a:ext>
            </a:extLst>
          </p:cNvPr>
          <p:cNvCxnSpPr>
            <a:cxnSpLocks/>
          </p:cNvCxnSpPr>
          <p:nvPr/>
        </p:nvCxnSpPr>
        <p:spPr>
          <a:xfrm>
            <a:off x="1085850" y="2580645"/>
            <a:ext cx="6360242"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EB123197-B405-4ACA-8BD1-DE80A047C390}"/>
              </a:ext>
            </a:extLst>
          </p:cNvPr>
          <p:cNvSpPr/>
          <p:nvPr/>
        </p:nvSpPr>
        <p:spPr>
          <a:xfrm>
            <a:off x="6939116" y="2421427"/>
            <a:ext cx="1976284"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cxnSp>
        <p:nvCxnSpPr>
          <p:cNvPr id="6" name="Straight Connector 5">
            <a:extLst>
              <a:ext uri="{FF2B5EF4-FFF2-40B4-BE49-F238E27FC236}">
                <a16:creationId xmlns:a16="http://schemas.microsoft.com/office/drawing/2014/main" id="{3261F176-9B1A-438F-B148-2F78DBCA60CB}"/>
              </a:ext>
            </a:extLst>
          </p:cNvPr>
          <p:cNvCxnSpPr>
            <a:cxnSpLocks/>
          </p:cNvCxnSpPr>
          <p:nvPr/>
        </p:nvCxnSpPr>
        <p:spPr>
          <a:xfrm flipV="1">
            <a:off x="1071563" y="2520788"/>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51F46CE-FE93-41C2-844A-AFCACAB4068C}"/>
              </a:ext>
            </a:extLst>
          </p:cNvPr>
          <p:cNvSpPr txBox="1"/>
          <p:nvPr/>
        </p:nvSpPr>
        <p:spPr>
          <a:xfrm>
            <a:off x="842963" y="2623658"/>
            <a:ext cx="457199" cy="338554"/>
          </a:xfrm>
          <a:prstGeom prst="rect">
            <a:avLst/>
          </a:prstGeom>
          <a:noFill/>
        </p:spPr>
        <p:txBody>
          <a:bodyPr wrap="square" rtlCol="0">
            <a:spAutoFit/>
          </a:bodyPr>
          <a:lstStyle/>
          <a:p>
            <a:pPr algn="ctr"/>
            <a:r>
              <a:rPr lang="en-US" sz="1600" dirty="0"/>
              <a:t>RR</a:t>
            </a:r>
            <a:endParaRPr lang="en-CH" sz="1600" dirty="0"/>
          </a:p>
        </p:txBody>
      </p:sp>
      <p:sp>
        <p:nvSpPr>
          <p:cNvPr id="8" name="TextBox 7">
            <a:extLst>
              <a:ext uri="{FF2B5EF4-FFF2-40B4-BE49-F238E27FC236}">
                <a16:creationId xmlns:a16="http://schemas.microsoft.com/office/drawing/2014/main" id="{9FAF4FD5-25B4-4387-9396-F9E5243F438E}"/>
              </a:ext>
            </a:extLst>
          </p:cNvPr>
          <p:cNvSpPr txBox="1"/>
          <p:nvPr/>
        </p:nvSpPr>
        <p:spPr>
          <a:xfrm>
            <a:off x="337989" y="914400"/>
            <a:ext cx="3649212" cy="1015663"/>
          </a:xfrm>
          <a:prstGeom prst="rect">
            <a:avLst/>
          </a:prstGeom>
          <a:noFill/>
        </p:spPr>
        <p:txBody>
          <a:bodyPr wrap="square" rtlCol="0">
            <a:spAutoFit/>
          </a:bodyPr>
          <a:lstStyle/>
          <a:p>
            <a:r>
              <a:rPr lang="en-US" sz="2000" dirty="0"/>
              <a:t>Refresh Types:</a:t>
            </a:r>
          </a:p>
          <a:p>
            <a:pPr marL="214313" indent="-214313">
              <a:buFont typeface="Arial" panose="020B0604020202020204" pitchFamily="34" charset="0"/>
              <a:buChar char="•"/>
            </a:pPr>
            <a:r>
              <a:rPr lang="en-US" sz="2000" dirty="0"/>
              <a:t>Regular Refresh (RR)</a:t>
            </a:r>
          </a:p>
          <a:p>
            <a:pPr marL="214313" indent="-214313">
              <a:buFont typeface="Arial" panose="020B0604020202020204" pitchFamily="34" charset="0"/>
              <a:buChar char="•"/>
            </a:pPr>
            <a:r>
              <a:rPr lang="en-US" sz="2000" dirty="0"/>
              <a:t>TRR-capable Refresh (</a:t>
            </a:r>
            <a:r>
              <a:rPr lang="en-US" sz="2000" b="1" dirty="0">
                <a:solidFill>
                  <a:schemeClr val="accent2">
                    <a:lumMod val="50000"/>
                  </a:schemeClr>
                </a:solidFill>
              </a:rPr>
              <a:t>TREF</a:t>
            </a:r>
            <a:r>
              <a:rPr lang="en-US" sz="2000" dirty="0"/>
              <a:t>)</a:t>
            </a:r>
          </a:p>
        </p:txBody>
      </p:sp>
      <p:cxnSp>
        <p:nvCxnSpPr>
          <p:cNvPr id="9" name="Straight Connector 8">
            <a:extLst>
              <a:ext uri="{FF2B5EF4-FFF2-40B4-BE49-F238E27FC236}">
                <a16:creationId xmlns:a16="http://schemas.microsoft.com/office/drawing/2014/main" id="{7862D95E-6024-4F29-BE89-0FC03C05E683}"/>
              </a:ext>
            </a:extLst>
          </p:cNvPr>
          <p:cNvCxnSpPr>
            <a:cxnSpLocks/>
          </p:cNvCxnSpPr>
          <p:nvPr/>
        </p:nvCxnSpPr>
        <p:spPr>
          <a:xfrm flipV="1">
            <a:off x="1411941" y="2520788"/>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C3BE245-31FE-4B2F-9847-ADBABD9BDEFC}"/>
              </a:ext>
            </a:extLst>
          </p:cNvPr>
          <p:cNvCxnSpPr>
            <a:cxnSpLocks/>
          </p:cNvCxnSpPr>
          <p:nvPr/>
        </p:nvCxnSpPr>
        <p:spPr>
          <a:xfrm flipV="1">
            <a:off x="1752320" y="2520788"/>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822C338-159B-45FA-B2E0-EC4C9048BFF3}"/>
              </a:ext>
            </a:extLst>
          </p:cNvPr>
          <p:cNvCxnSpPr>
            <a:cxnSpLocks/>
          </p:cNvCxnSpPr>
          <p:nvPr/>
        </p:nvCxnSpPr>
        <p:spPr>
          <a:xfrm flipV="1">
            <a:off x="2658671" y="2520788"/>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78B9CBE-98A7-4DAC-9DA1-2256F9D004A4}"/>
              </a:ext>
            </a:extLst>
          </p:cNvPr>
          <p:cNvSpPr txBox="1"/>
          <p:nvPr/>
        </p:nvSpPr>
        <p:spPr>
          <a:xfrm>
            <a:off x="1187905" y="2623658"/>
            <a:ext cx="457199" cy="338554"/>
          </a:xfrm>
          <a:prstGeom prst="rect">
            <a:avLst/>
          </a:prstGeom>
          <a:noFill/>
        </p:spPr>
        <p:txBody>
          <a:bodyPr wrap="square" rtlCol="0">
            <a:spAutoFit/>
          </a:bodyPr>
          <a:lstStyle/>
          <a:p>
            <a:pPr algn="ctr"/>
            <a:r>
              <a:rPr lang="en-US" sz="1600" dirty="0"/>
              <a:t>RR</a:t>
            </a:r>
            <a:endParaRPr lang="en-CH" sz="1600" dirty="0"/>
          </a:p>
        </p:txBody>
      </p:sp>
      <p:sp>
        <p:nvSpPr>
          <p:cNvPr id="21" name="TextBox 20">
            <a:extLst>
              <a:ext uri="{FF2B5EF4-FFF2-40B4-BE49-F238E27FC236}">
                <a16:creationId xmlns:a16="http://schemas.microsoft.com/office/drawing/2014/main" id="{A5F3E1D8-8F2E-45FB-B983-68EA937F6F1A}"/>
              </a:ext>
            </a:extLst>
          </p:cNvPr>
          <p:cNvSpPr txBox="1"/>
          <p:nvPr/>
        </p:nvSpPr>
        <p:spPr>
          <a:xfrm>
            <a:off x="1532846" y="2623658"/>
            <a:ext cx="457199" cy="338554"/>
          </a:xfrm>
          <a:prstGeom prst="rect">
            <a:avLst/>
          </a:prstGeom>
          <a:noFill/>
        </p:spPr>
        <p:txBody>
          <a:bodyPr wrap="square" rtlCol="0">
            <a:spAutoFit/>
          </a:bodyPr>
          <a:lstStyle/>
          <a:p>
            <a:pPr algn="ctr"/>
            <a:r>
              <a:rPr lang="en-US" sz="1600" dirty="0"/>
              <a:t>RR</a:t>
            </a:r>
            <a:endParaRPr lang="en-CH" sz="1600" dirty="0"/>
          </a:p>
        </p:txBody>
      </p:sp>
      <p:sp>
        <p:nvSpPr>
          <p:cNvPr id="24" name="TextBox 23">
            <a:extLst>
              <a:ext uri="{FF2B5EF4-FFF2-40B4-BE49-F238E27FC236}">
                <a16:creationId xmlns:a16="http://schemas.microsoft.com/office/drawing/2014/main" id="{0C8D68DD-3ED1-41D4-B591-C7D53652EF8E}"/>
              </a:ext>
            </a:extLst>
          </p:cNvPr>
          <p:cNvSpPr txBox="1"/>
          <p:nvPr/>
        </p:nvSpPr>
        <p:spPr>
          <a:xfrm>
            <a:off x="2457450" y="2623658"/>
            <a:ext cx="457199" cy="338554"/>
          </a:xfrm>
          <a:prstGeom prst="rect">
            <a:avLst/>
          </a:prstGeom>
          <a:noFill/>
        </p:spPr>
        <p:txBody>
          <a:bodyPr wrap="square" rtlCol="0">
            <a:spAutoFit/>
          </a:bodyPr>
          <a:lstStyle/>
          <a:p>
            <a:pPr algn="ctr"/>
            <a:r>
              <a:rPr lang="en-US" sz="1600" dirty="0"/>
              <a:t>RR</a:t>
            </a:r>
            <a:endParaRPr lang="en-CH" sz="1600" dirty="0"/>
          </a:p>
        </p:txBody>
      </p:sp>
      <p:sp>
        <p:nvSpPr>
          <p:cNvPr id="37" name="TextBox 36">
            <a:extLst>
              <a:ext uri="{FF2B5EF4-FFF2-40B4-BE49-F238E27FC236}">
                <a16:creationId xmlns:a16="http://schemas.microsoft.com/office/drawing/2014/main" id="{C0FF8435-7E66-4C9E-AB86-CC57220F34F8}"/>
              </a:ext>
            </a:extLst>
          </p:cNvPr>
          <p:cNvSpPr txBox="1"/>
          <p:nvPr/>
        </p:nvSpPr>
        <p:spPr>
          <a:xfrm>
            <a:off x="5828686" y="2291173"/>
            <a:ext cx="1505232" cy="707886"/>
          </a:xfrm>
          <a:prstGeom prst="rect">
            <a:avLst/>
          </a:prstGeom>
          <a:noFill/>
        </p:spPr>
        <p:txBody>
          <a:bodyPr wrap="square" rtlCol="0" anchor="ctr">
            <a:spAutoFit/>
          </a:bodyPr>
          <a:lstStyle/>
          <a:p>
            <a:pPr algn="ctr"/>
            <a:r>
              <a:rPr lang="en-US" sz="4000" dirty="0">
                <a:solidFill>
                  <a:schemeClr val="tx1">
                    <a:lumMod val="75000"/>
                    <a:lumOff val="25000"/>
                  </a:schemeClr>
                </a:solidFill>
              </a:rPr>
              <a:t>…</a:t>
            </a:r>
            <a:endParaRPr lang="en-CH" sz="4000" dirty="0">
              <a:solidFill>
                <a:schemeClr val="tx1">
                  <a:lumMod val="75000"/>
                  <a:lumOff val="25000"/>
                </a:schemeClr>
              </a:solidFill>
            </a:endParaRPr>
          </a:p>
        </p:txBody>
      </p:sp>
      <p:grpSp>
        <p:nvGrpSpPr>
          <p:cNvPr id="38" name="Group 37">
            <a:extLst>
              <a:ext uri="{FF2B5EF4-FFF2-40B4-BE49-F238E27FC236}">
                <a16:creationId xmlns:a16="http://schemas.microsoft.com/office/drawing/2014/main" id="{44B4D4F6-501C-40AE-A47D-D816D19CB212}"/>
              </a:ext>
            </a:extLst>
          </p:cNvPr>
          <p:cNvGrpSpPr/>
          <p:nvPr/>
        </p:nvGrpSpPr>
        <p:grpSpPr>
          <a:xfrm>
            <a:off x="2800350" y="2209800"/>
            <a:ext cx="744628" cy="434184"/>
            <a:chOff x="4563035" y="2003812"/>
            <a:chExt cx="992837" cy="578911"/>
          </a:xfrm>
        </p:grpSpPr>
        <p:cxnSp>
          <p:nvCxnSpPr>
            <p:cNvPr id="39" name="Straight Connector 38">
              <a:extLst>
                <a:ext uri="{FF2B5EF4-FFF2-40B4-BE49-F238E27FC236}">
                  <a16:creationId xmlns:a16="http://schemas.microsoft.com/office/drawing/2014/main" id="{CB9EF797-8AFE-422D-96EE-C4211CE11987}"/>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2BB27BBB-70A6-4E3E-9B91-FA4DC00252E1}"/>
                </a:ext>
              </a:extLst>
            </p:cNvPr>
            <p:cNvSpPr txBox="1"/>
            <p:nvPr/>
          </p:nvSpPr>
          <p:spPr>
            <a:xfrm>
              <a:off x="4563035" y="2003812"/>
              <a:ext cx="992837" cy="492442"/>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grpSp>
        <p:nvGrpSpPr>
          <p:cNvPr id="47" name="Group 46">
            <a:extLst>
              <a:ext uri="{FF2B5EF4-FFF2-40B4-BE49-F238E27FC236}">
                <a16:creationId xmlns:a16="http://schemas.microsoft.com/office/drawing/2014/main" id="{DE997F25-D556-4A38-AD1D-9E3CA0C0935F}"/>
              </a:ext>
            </a:extLst>
          </p:cNvPr>
          <p:cNvGrpSpPr/>
          <p:nvPr/>
        </p:nvGrpSpPr>
        <p:grpSpPr>
          <a:xfrm>
            <a:off x="1000648" y="2913979"/>
            <a:ext cx="1835990" cy="498170"/>
            <a:chOff x="-485924" y="2953954"/>
            <a:chExt cx="2447986" cy="664225"/>
          </a:xfrm>
        </p:grpSpPr>
        <p:sp>
          <p:nvSpPr>
            <p:cNvPr id="48" name="Right Brace 47">
              <a:extLst>
                <a:ext uri="{FF2B5EF4-FFF2-40B4-BE49-F238E27FC236}">
                  <a16:creationId xmlns:a16="http://schemas.microsoft.com/office/drawing/2014/main" id="{568B1101-DBC0-41A6-93AA-49A71EA035BC}"/>
                </a:ext>
              </a:extLst>
            </p:cNvPr>
            <p:cNvSpPr/>
            <p:nvPr/>
          </p:nvSpPr>
          <p:spPr>
            <a:xfrm rot="5400000">
              <a:off x="661163" y="1844274"/>
              <a:ext cx="142833" cy="2362193"/>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49" name="TextBox 48">
              <a:extLst>
                <a:ext uri="{FF2B5EF4-FFF2-40B4-BE49-F238E27FC236}">
                  <a16:creationId xmlns:a16="http://schemas.microsoft.com/office/drawing/2014/main" id="{4EF131BF-E6C6-469F-8C93-5043F42EE228}"/>
                </a:ext>
              </a:extLst>
            </p:cNvPr>
            <p:cNvSpPr txBox="1"/>
            <p:nvPr/>
          </p:nvSpPr>
          <p:spPr>
            <a:xfrm>
              <a:off x="-485924" y="3166775"/>
              <a:ext cx="2447986" cy="451404"/>
            </a:xfrm>
            <a:prstGeom prst="rect">
              <a:avLst/>
            </a:prstGeom>
            <a:noFill/>
          </p:spPr>
          <p:txBody>
            <a:bodyPr wrap="square" rtlCol="0">
              <a:spAutoFit/>
            </a:bodyPr>
            <a:lstStyle/>
            <a:p>
              <a:pPr algn="ctr"/>
              <a:r>
                <a:rPr lang="en-US" sz="1600" i="1" dirty="0">
                  <a:solidFill>
                    <a:schemeClr val="tx1">
                      <a:lumMod val="75000"/>
                      <a:lumOff val="25000"/>
                    </a:schemeClr>
                  </a:solidFill>
                </a:rPr>
                <a:t>16x regular refresh</a:t>
              </a:r>
              <a:endParaRPr lang="en-CH" sz="1600" i="1" dirty="0">
                <a:solidFill>
                  <a:schemeClr val="tx1">
                    <a:lumMod val="75000"/>
                    <a:lumOff val="25000"/>
                  </a:schemeClr>
                </a:solidFill>
              </a:endParaRPr>
            </a:p>
          </p:txBody>
        </p:sp>
      </p:grpSp>
      <p:sp>
        <p:nvSpPr>
          <p:cNvPr id="56" name="TextBox 55">
            <a:extLst>
              <a:ext uri="{FF2B5EF4-FFF2-40B4-BE49-F238E27FC236}">
                <a16:creationId xmlns:a16="http://schemas.microsoft.com/office/drawing/2014/main" id="{6C2909E9-9C88-48FB-B2C7-C7FFBC765EDF}"/>
              </a:ext>
            </a:extLst>
          </p:cNvPr>
          <p:cNvSpPr txBox="1"/>
          <p:nvPr/>
        </p:nvSpPr>
        <p:spPr>
          <a:xfrm>
            <a:off x="1" y="5646003"/>
            <a:ext cx="9144000" cy="830997"/>
          </a:xfrm>
          <a:prstGeom prst="rect">
            <a:avLst/>
          </a:prstGeom>
          <a:noFill/>
        </p:spPr>
        <p:txBody>
          <a:bodyPr wrap="square" rtlCol="0">
            <a:spAutoFit/>
          </a:bodyPr>
          <a:lstStyle/>
          <a:p>
            <a:pPr algn="ctr"/>
            <a:r>
              <a:rPr lang="en-US" sz="2400" b="1" dirty="0">
                <a:solidFill>
                  <a:schemeClr val="accent2">
                    <a:lumMod val="50000"/>
                  </a:schemeClr>
                </a:solidFill>
              </a:rPr>
              <a:t>TREF: </a:t>
            </a:r>
            <a:r>
              <a:rPr lang="en-US" sz="2400" dirty="0"/>
              <a:t>Detects an aggressor row only among the first 2K ACT commands while favoring the earlier activations more</a:t>
            </a:r>
            <a:endParaRPr lang="en-CH" sz="2400" dirty="0"/>
          </a:p>
        </p:txBody>
      </p:sp>
      <p:sp>
        <p:nvSpPr>
          <p:cNvPr id="57" name="TextBox 56">
            <a:extLst>
              <a:ext uri="{FF2B5EF4-FFF2-40B4-BE49-F238E27FC236}">
                <a16:creationId xmlns:a16="http://schemas.microsoft.com/office/drawing/2014/main" id="{02D11B0E-A561-4502-A2D6-09BD319585C6}"/>
              </a:ext>
            </a:extLst>
          </p:cNvPr>
          <p:cNvSpPr txBox="1"/>
          <p:nvPr/>
        </p:nvSpPr>
        <p:spPr>
          <a:xfrm>
            <a:off x="1460853" y="2279969"/>
            <a:ext cx="1505232" cy="707886"/>
          </a:xfrm>
          <a:prstGeom prst="rect">
            <a:avLst/>
          </a:prstGeom>
          <a:noFill/>
        </p:spPr>
        <p:txBody>
          <a:bodyPr wrap="square" rtlCol="0" anchor="ctr">
            <a:spAutoFit/>
          </a:bodyPr>
          <a:lstStyle/>
          <a:p>
            <a:pPr algn="ctr"/>
            <a:r>
              <a:rPr lang="en-US" sz="4000" dirty="0">
                <a:solidFill>
                  <a:schemeClr val="tx1">
                    <a:lumMod val="75000"/>
                    <a:lumOff val="25000"/>
                  </a:schemeClr>
                </a:solidFill>
              </a:rPr>
              <a:t>…</a:t>
            </a:r>
            <a:endParaRPr lang="en-CH" sz="4000" dirty="0">
              <a:solidFill>
                <a:schemeClr val="tx1">
                  <a:lumMod val="75000"/>
                  <a:lumOff val="25000"/>
                </a:schemeClr>
              </a:solidFill>
            </a:endParaRPr>
          </a:p>
        </p:txBody>
      </p:sp>
      <p:cxnSp>
        <p:nvCxnSpPr>
          <p:cNvPr id="50" name="Straight Connector 49">
            <a:extLst>
              <a:ext uri="{FF2B5EF4-FFF2-40B4-BE49-F238E27FC236}">
                <a16:creationId xmlns:a16="http://schemas.microsoft.com/office/drawing/2014/main" id="{E8489FEB-4352-4AE1-9840-063B74EF6CA7}"/>
              </a:ext>
            </a:extLst>
          </p:cNvPr>
          <p:cNvCxnSpPr>
            <a:cxnSpLocks/>
          </p:cNvCxnSpPr>
          <p:nvPr/>
        </p:nvCxnSpPr>
        <p:spPr>
          <a:xfrm flipV="1">
            <a:off x="3636283" y="2531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E0BF8EC-9B2D-409C-93FC-6C34872D17CF}"/>
              </a:ext>
            </a:extLst>
          </p:cNvPr>
          <p:cNvSpPr txBox="1"/>
          <p:nvPr/>
        </p:nvSpPr>
        <p:spPr>
          <a:xfrm>
            <a:off x="3397635" y="2634862"/>
            <a:ext cx="457199" cy="338554"/>
          </a:xfrm>
          <a:prstGeom prst="rect">
            <a:avLst/>
          </a:prstGeom>
          <a:noFill/>
        </p:spPr>
        <p:txBody>
          <a:bodyPr wrap="square" rtlCol="0">
            <a:spAutoFit/>
          </a:bodyPr>
          <a:lstStyle/>
          <a:p>
            <a:pPr algn="ctr"/>
            <a:r>
              <a:rPr lang="en-US" sz="1600" dirty="0"/>
              <a:t>RR</a:t>
            </a:r>
            <a:endParaRPr lang="en-CH" sz="1600" dirty="0"/>
          </a:p>
        </p:txBody>
      </p:sp>
      <p:cxnSp>
        <p:nvCxnSpPr>
          <p:cNvPr id="52" name="Straight Connector 51">
            <a:extLst>
              <a:ext uri="{FF2B5EF4-FFF2-40B4-BE49-F238E27FC236}">
                <a16:creationId xmlns:a16="http://schemas.microsoft.com/office/drawing/2014/main" id="{D38EE9D5-3FA1-4C9D-9661-95FE41161751}"/>
              </a:ext>
            </a:extLst>
          </p:cNvPr>
          <p:cNvCxnSpPr>
            <a:cxnSpLocks/>
          </p:cNvCxnSpPr>
          <p:nvPr/>
        </p:nvCxnSpPr>
        <p:spPr>
          <a:xfrm flipV="1">
            <a:off x="3976661" y="2531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1554885-8187-4396-8741-587E9EA46AE3}"/>
              </a:ext>
            </a:extLst>
          </p:cNvPr>
          <p:cNvCxnSpPr>
            <a:cxnSpLocks/>
          </p:cNvCxnSpPr>
          <p:nvPr/>
        </p:nvCxnSpPr>
        <p:spPr>
          <a:xfrm flipV="1">
            <a:off x="4317040" y="2531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70A60B9-0A0A-4BAF-AE4B-20638A2A43E3}"/>
              </a:ext>
            </a:extLst>
          </p:cNvPr>
          <p:cNvCxnSpPr>
            <a:cxnSpLocks/>
          </p:cNvCxnSpPr>
          <p:nvPr/>
        </p:nvCxnSpPr>
        <p:spPr>
          <a:xfrm flipV="1">
            <a:off x="5223391" y="2531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5FD795E1-F818-4C66-ADDF-C6A9BE9840CB}"/>
              </a:ext>
            </a:extLst>
          </p:cNvPr>
          <p:cNvSpPr txBox="1"/>
          <p:nvPr/>
        </p:nvSpPr>
        <p:spPr>
          <a:xfrm>
            <a:off x="3752625" y="2634862"/>
            <a:ext cx="457199" cy="338554"/>
          </a:xfrm>
          <a:prstGeom prst="rect">
            <a:avLst/>
          </a:prstGeom>
          <a:noFill/>
        </p:spPr>
        <p:txBody>
          <a:bodyPr wrap="square" rtlCol="0">
            <a:spAutoFit/>
          </a:bodyPr>
          <a:lstStyle/>
          <a:p>
            <a:pPr algn="ctr"/>
            <a:r>
              <a:rPr lang="en-US" sz="1600" dirty="0"/>
              <a:t>RR</a:t>
            </a:r>
            <a:endParaRPr lang="en-CH" sz="1600" dirty="0"/>
          </a:p>
        </p:txBody>
      </p:sp>
      <p:sp>
        <p:nvSpPr>
          <p:cNvPr id="61" name="TextBox 60">
            <a:extLst>
              <a:ext uri="{FF2B5EF4-FFF2-40B4-BE49-F238E27FC236}">
                <a16:creationId xmlns:a16="http://schemas.microsoft.com/office/drawing/2014/main" id="{7E4C8366-51AE-431D-89F9-2F3AC02B10E3}"/>
              </a:ext>
            </a:extLst>
          </p:cNvPr>
          <p:cNvSpPr txBox="1"/>
          <p:nvPr/>
        </p:nvSpPr>
        <p:spPr>
          <a:xfrm>
            <a:off x="4097566" y="2634862"/>
            <a:ext cx="457199" cy="338554"/>
          </a:xfrm>
          <a:prstGeom prst="rect">
            <a:avLst/>
          </a:prstGeom>
          <a:noFill/>
        </p:spPr>
        <p:txBody>
          <a:bodyPr wrap="square" rtlCol="0">
            <a:spAutoFit/>
          </a:bodyPr>
          <a:lstStyle/>
          <a:p>
            <a:pPr algn="ctr"/>
            <a:r>
              <a:rPr lang="en-US" sz="1600" dirty="0"/>
              <a:t>RR</a:t>
            </a:r>
            <a:endParaRPr lang="en-CH" sz="1600" dirty="0"/>
          </a:p>
        </p:txBody>
      </p:sp>
      <p:sp>
        <p:nvSpPr>
          <p:cNvPr id="62" name="TextBox 61">
            <a:extLst>
              <a:ext uri="{FF2B5EF4-FFF2-40B4-BE49-F238E27FC236}">
                <a16:creationId xmlns:a16="http://schemas.microsoft.com/office/drawing/2014/main" id="{8FBC62FA-D5C4-4F2E-ADC4-8B5404A1D6EB}"/>
              </a:ext>
            </a:extLst>
          </p:cNvPr>
          <p:cNvSpPr txBox="1"/>
          <p:nvPr/>
        </p:nvSpPr>
        <p:spPr>
          <a:xfrm>
            <a:off x="5022170" y="2634862"/>
            <a:ext cx="457199" cy="338554"/>
          </a:xfrm>
          <a:prstGeom prst="rect">
            <a:avLst/>
          </a:prstGeom>
          <a:noFill/>
        </p:spPr>
        <p:txBody>
          <a:bodyPr wrap="square" rtlCol="0">
            <a:spAutoFit/>
          </a:bodyPr>
          <a:lstStyle/>
          <a:p>
            <a:pPr algn="ctr"/>
            <a:r>
              <a:rPr lang="en-US" sz="1600" dirty="0"/>
              <a:t>RR</a:t>
            </a:r>
            <a:endParaRPr lang="en-CH" sz="1600" dirty="0"/>
          </a:p>
        </p:txBody>
      </p:sp>
      <p:grpSp>
        <p:nvGrpSpPr>
          <p:cNvPr id="63" name="Group 62">
            <a:extLst>
              <a:ext uri="{FF2B5EF4-FFF2-40B4-BE49-F238E27FC236}">
                <a16:creationId xmlns:a16="http://schemas.microsoft.com/office/drawing/2014/main" id="{0F10B95A-53F3-4C97-A622-F4B251B9A10A}"/>
              </a:ext>
            </a:extLst>
          </p:cNvPr>
          <p:cNvGrpSpPr/>
          <p:nvPr/>
        </p:nvGrpSpPr>
        <p:grpSpPr>
          <a:xfrm>
            <a:off x="5365070" y="2221004"/>
            <a:ext cx="744628" cy="434184"/>
            <a:chOff x="4563035" y="2003812"/>
            <a:chExt cx="992837" cy="578911"/>
          </a:xfrm>
        </p:grpSpPr>
        <p:cxnSp>
          <p:nvCxnSpPr>
            <p:cNvPr id="64" name="Straight Connector 63">
              <a:extLst>
                <a:ext uri="{FF2B5EF4-FFF2-40B4-BE49-F238E27FC236}">
                  <a16:creationId xmlns:a16="http://schemas.microsoft.com/office/drawing/2014/main" id="{207E6EB4-F28B-4EC2-80BC-E884DA68098A}"/>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5FF86517-7194-411A-8EF1-5E056B44632E}"/>
                </a:ext>
              </a:extLst>
            </p:cNvPr>
            <p:cNvSpPr txBox="1"/>
            <p:nvPr/>
          </p:nvSpPr>
          <p:spPr>
            <a:xfrm>
              <a:off x="4563035" y="2003812"/>
              <a:ext cx="992837" cy="492442"/>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grpSp>
        <p:nvGrpSpPr>
          <p:cNvPr id="66" name="Group 65">
            <a:extLst>
              <a:ext uri="{FF2B5EF4-FFF2-40B4-BE49-F238E27FC236}">
                <a16:creationId xmlns:a16="http://schemas.microsoft.com/office/drawing/2014/main" id="{B3045CEC-4446-4A38-B344-739D1C88A568}"/>
              </a:ext>
            </a:extLst>
          </p:cNvPr>
          <p:cNvGrpSpPr/>
          <p:nvPr/>
        </p:nvGrpSpPr>
        <p:grpSpPr>
          <a:xfrm>
            <a:off x="3515248" y="2913979"/>
            <a:ext cx="1913934" cy="480408"/>
            <a:chOff x="-552751" y="2939015"/>
            <a:chExt cx="2551912" cy="640542"/>
          </a:xfrm>
        </p:grpSpPr>
        <p:sp>
          <p:nvSpPr>
            <p:cNvPr id="67" name="Right Brace 66">
              <a:extLst>
                <a:ext uri="{FF2B5EF4-FFF2-40B4-BE49-F238E27FC236}">
                  <a16:creationId xmlns:a16="http://schemas.microsoft.com/office/drawing/2014/main" id="{5C032CC6-39C0-44A3-89BE-F3E5792D27A8}"/>
                </a:ext>
              </a:extLst>
            </p:cNvPr>
            <p:cNvSpPr/>
            <p:nvPr/>
          </p:nvSpPr>
          <p:spPr>
            <a:xfrm rot="5400000">
              <a:off x="661163" y="1829335"/>
              <a:ext cx="142833" cy="2362193"/>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68" name="TextBox 67">
              <a:extLst>
                <a:ext uri="{FF2B5EF4-FFF2-40B4-BE49-F238E27FC236}">
                  <a16:creationId xmlns:a16="http://schemas.microsoft.com/office/drawing/2014/main" id="{5892115D-F686-45D1-AE58-C4D5590E3DA2}"/>
                </a:ext>
              </a:extLst>
            </p:cNvPr>
            <p:cNvSpPr txBox="1"/>
            <p:nvPr/>
          </p:nvSpPr>
          <p:spPr>
            <a:xfrm>
              <a:off x="-552751" y="3128153"/>
              <a:ext cx="2551912" cy="451404"/>
            </a:xfrm>
            <a:prstGeom prst="rect">
              <a:avLst/>
            </a:prstGeom>
            <a:noFill/>
          </p:spPr>
          <p:txBody>
            <a:bodyPr wrap="square" rtlCol="0">
              <a:spAutoFit/>
            </a:bodyPr>
            <a:lstStyle/>
            <a:p>
              <a:pPr algn="ctr"/>
              <a:r>
                <a:rPr lang="en-US" sz="1600" i="1" dirty="0">
                  <a:solidFill>
                    <a:schemeClr val="tx1">
                      <a:lumMod val="75000"/>
                      <a:lumOff val="25000"/>
                    </a:schemeClr>
                  </a:solidFill>
                </a:rPr>
                <a:t>16x regular refresh</a:t>
              </a:r>
              <a:endParaRPr lang="en-CH" sz="1600" i="1" dirty="0">
                <a:solidFill>
                  <a:schemeClr val="tx1">
                    <a:lumMod val="75000"/>
                    <a:lumOff val="25000"/>
                  </a:schemeClr>
                </a:solidFill>
              </a:endParaRPr>
            </a:p>
          </p:txBody>
        </p:sp>
      </p:grpSp>
      <p:sp>
        <p:nvSpPr>
          <p:cNvPr id="69" name="TextBox 68">
            <a:extLst>
              <a:ext uri="{FF2B5EF4-FFF2-40B4-BE49-F238E27FC236}">
                <a16:creationId xmlns:a16="http://schemas.microsoft.com/office/drawing/2014/main" id="{6EF08296-03E4-4629-A9B9-D434F239E599}"/>
              </a:ext>
            </a:extLst>
          </p:cNvPr>
          <p:cNvSpPr txBox="1"/>
          <p:nvPr/>
        </p:nvSpPr>
        <p:spPr>
          <a:xfrm>
            <a:off x="4025573" y="2291173"/>
            <a:ext cx="1505232" cy="707886"/>
          </a:xfrm>
          <a:prstGeom prst="rect">
            <a:avLst/>
          </a:prstGeom>
          <a:noFill/>
        </p:spPr>
        <p:txBody>
          <a:bodyPr wrap="square" rtlCol="0" anchor="ctr">
            <a:spAutoFit/>
          </a:bodyPr>
          <a:lstStyle/>
          <a:p>
            <a:pPr algn="ctr"/>
            <a:r>
              <a:rPr lang="en-US" sz="4000" dirty="0">
                <a:solidFill>
                  <a:schemeClr val="tx1">
                    <a:lumMod val="75000"/>
                    <a:lumOff val="25000"/>
                  </a:schemeClr>
                </a:solidFill>
              </a:rPr>
              <a:t>…</a:t>
            </a:r>
            <a:endParaRPr lang="en-CH" sz="4000" dirty="0">
              <a:solidFill>
                <a:schemeClr val="tx1">
                  <a:lumMod val="75000"/>
                  <a:lumOff val="25000"/>
                </a:schemeClr>
              </a:solidFill>
            </a:endParaRPr>
          </a:p>
        </p:txBody>
      </p:sp>
      <p:sp>
        <p:nvSpPr>
          <p:cNvPr id="70" name="TextBox 69">
            <a:extLst>
              <a:ext uri="{FF2B5EF4-FFF2-40B4-BE49-F238E27FC236}">
                <a16:creationId xmlns:a16="http://schemas.microsoft.com/office/drawing/2014/main" id="{79FA3081-1280-4721-8152-E2B374C33CB8}"/>
              </a:ext>
            </a:extLst>
          </p:cNvPr>
          <p:cNvSpPr txBox="1"/>
          <p:nvPr/>
        </p:nvSpPr>
        <p:spPr>
          <a:xfrm>
            <a:off x="0" y="4648200"/>
            <a:ext cx="9144000" cy="830997"/>
          </a:xfrm>
          <a:prstGeom prst="rect">
            <a:avLst/>
          </a:prstGeom>
          <a:solidFill>
            <a:schemeClr val="bg2"/>
          </a:solidFill>
        </p:spPr>
        <p:txBody>
          <a:bodyPr wrap="square" rtlCol="0">
            <a:spAutoFit/>
          </a:bodyPr>
          <a:lstStyle/>
          <a:p>
            <a:r>
              <a:rPr lang="en-US" sz="2400" b="1" dirty="0"/>
              <a:t>Observation 2:</a:t>
            </a:r>
            <a:r>
              <a:rPr lang="en-US" sz="2400" b="1" dirty="0">
                <a:solidFill>
                  <a:schemeClr val="accent2">
                    <a:lumMod val="50000"/>
                  </a:schemeClr>
                </a:solidFill>
              </a:rPr>
              <a:t> </a:t>
            </a:r>
            <a:r>
              <a:rPr lang="en-US" sz="2400" dirty="0"/>
              <a:t>Rows activated earlier within the 2K ACT commands are more likely to be detected by TRR</a:t>
            </a:r>
            <a:endParaRPr lang="en-CH" sz="2400" dirty="0"/>
          </a:p>
        </p:txBody>
      </p:sp>
      <p:sp>
        <p:nvSpPr>
          <p:cNvPr id="71" name="TextBox 70">
            <a:extLst>
              <a:ext uri="{FF2B5EF4-FFF2-40B4-BE49-F238E27FC236}">
                <a16:creationId xmlns:a16="http://schemas.microsoft.com/office/drawing/2014/main" id="{A22A68EF-A138-444A-ACC6-40F3CA0680A4}"/>
              </a:ext>
            </a:extLst>
          </p:cNvPr>
          <p:cNvSpPr txBox="1"/>
          <p:nvPr/>
        </p:nvSpPr>
        <p:spPr>
          <a:xfrm>
            <a:off x="4031" y="3657600"/>
            <a:ext cx="9144000" cy="830997"/>
          </a:xfrm>
          <a:prstGeom prst="rect">
            <a:avLst/>
          </a:prstGeom>
          <a:solidFill>
            <a:schemeClr val="bg2"/>
          </a:solidFill>
        </p:spPr>
        <p:txBody>
          <a:bodyPr wrap="square" rtlCol="0">
            <a:spAutoFit/>
          </a:bodyPr>
          <a:lstStyle/>
          <a:p>
            <a:r>
              <a:rPr lang="en-US" sz="2400" b="1" dirty="0"/>
              <a:t>Observation 1:</a:t>
            </a:r>
            <a:r>
              <a:rPr lang="en-US" sz="2400" b="1" dirty="0">
                <a:solidFill>
                  <a:schemeClr val="accent2">
                    <a:lumMod val="50000"/>
                  </a:schemeClr>
                </a:solidFill>
              </a:rPr>
              <a:t> </a:t>
            </a:r>
            <a:r>
              <a:rPr lang="en-US" sz="2400" dirty="0"/>
              <a:t>TRR detects an aggressor row only among the first 2K ACT commands issued after a </a:t>
            </a:r>
            <a:r>
              <a:rPr lang="en-US" sz="2400" b="1" dirty="0">
                <a:solidFill>
                  <a:schemeClr val="accent2">
                    <a:lumMod val="50000"/>
                  </a:schemeClr>
                </a:solidFill>
              </a:rPr>
              <a:t>TREF</a:t>
            </a:r>
            <a:endParaRPr lang="en-CH" sz="2400" dirty="0"/>
          </a:p>
        </p:txBody>
      </p:sp>
    </p:spTree>
    <p:custDataLst>
      <p:tags r:id="rId1"/>
    </p:custDataLst>
    <p:extLst>
      <p:ext uri="{BB962C8B-B14F-4D97-AF65-F5344CB8AC3E}">
        <p14:creationId xmlns:p14="http://schemas.microsoft.com/office/powerpoint/2010/main" val="3744871655"/>
      </p:ext>
    </p:extLst>
  </p:cSld>
  <p:clrMapOvr>
    <a:masterClrMapping/>
  </p:clrMapOvr>
  <mc:AlternateContent xmlns:mc="http://schemas.openxmlformats.org/markup-compatibility/2006" xmlns:p14="http://schemas.microsoft.com/office/powerpoint/2010/main">
    <mc:Choice Requires="p14">
      <p:transition spd="slow" p14:dur="2000" advTm="50319"/>
    </mc:Choice>
    <mc:Fallback xmlns="">
      <p:transition spd="slow" advTm="503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par>
                                <p:cTn id="43" presetID="10"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0" presetClass="entr" presetSubtype="0"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500"/>
                                        <p:tgtEl>
                                          <p:spTgt spid="4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500"/>
                                        <p:tgtEl>
                                          <p:spTgt spid="57"/>
                                        </p:tgtEl>
                                      </p:cBhvr>
                                    </p:animEffect>
                                  </p:childTnLst>
                                </p:cTn>
                              </p:par>
                              <p:par>
                                <p:cTn id="52" presetID="10" presetClass="entr" presetSubtype="0"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childTnLst>
                                </p:cTn>
                              </p:par>
                              <p:par>
                                <p:cTn id="58" presetID="10" presetClass="entr" presetSubtype="0" fill="hold"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500"/>
                                        <p:tgtEl>
                                          <p:spTgt spid="52"/>
                                        </p:tgtEl>
                                      </p:cBhvr>
                                    </p:animEffect>
                                  </p:childTnLst>
                                </p:cTn>
                              </p:par>
                              <p:par>
                                <p:cTn id="61" presetID="10" presetClass="entr" presetSubtype="0" fill="hold" nodeType="with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500"/>
                                        <p:tgtEl>
                                          <p:spTgt spid="58"/>
                                        </p:tgtEl>
                                      </p:cBhvr>
                                    </p:animEffect>
                                  </p:childTnLst>
                                </p:cTn>
                              </p:par>
                              <p:par>
                                <p:cTn id="64" presetID="10" presetClass="entr" presetSubtype="0" fill="hold"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500"/>
                                        <p:tgtEl>
                                          <p:spTgt spid="6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500"/>
                                        <p:tgtEl>
                                          <p:spTgt spid="62"/>
                                        </p:tgtEl>
                                      </p:cBhvr>
                                    </p:animEffect>
                                  </p:childTnLst>
                                </p:cTn>
                              </p:par>
                              <p:par>
                                <p:cTn id="76" presetID="10" presetClass="entr" presetSubtype="0" fill="hold" nodeType="with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fade">
                                      <p:cBhvr>
                                        <p:cTn id="78" dur="500"/>
                                        <p:tgtEl>
                                          <p:spTgt spid="63"/>
                                        </p:tgtEl>
                                      </p:cBhvr>
                                    </p:animEffect>
                                  </p:childTnLst>
                                </p:cTn>
                              </p:par>
                              <p:par>
                                <p:cTn id="79" presetID="10" presetClass="entr" presetSubtype="0" fill="hold" nodeType="with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500"/>
                                        <p:tgtEl>
                                          <p:spTgt spid="6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500"/>
                                        <p:tgtEl>
                                          <p:spTgt spid="6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fade">
                                      <p:cBhvr>
                                        <p:cTn id="89" dur="500"/>
                                        <p:tgtEl>
                                          <p:spTgt spid="71"/>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fade">
                                      <p:cBhvr>
                                        <p:cTn id="94" dur="500"/>
                                        <p:tgtEl>
                                          <p:spTgt spid="70"/>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fade">
                                      <p:cBhvr>
                                        <p:cTn id="9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20" grpId="0"/>
      <p:bldP spid="21" grpId="0"/>
      <p:bldP spid="24" grpId="0"/>
      <p:bldP spid="37" grpId="0"/>
      <p:bldP spid="56" grpId="0"/>
      <p:bldP spid="57" grpId="0"/>
      <p:bldP spid="51" grpId="0"/>
      <p:bldP spid="60" grpId="0"/>
      <p:bldP spid="61" grpId="0"/>
      <p:bldP spid="62" grpId="0"/>
      <p:bldP spid="69" grpId="0"/>
      <p:bldP spid="70" grpId="0" animBg="1"/>
      <p:bldP spid="7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C707C-3CA1-4C55-AF13-E64D899BC5DD}"/>
              </a:ext>
            </a:extLst>
          </p:cNvPr>
          <p:cNvSpPr>
            <a:spLocks noGrp="1"/>
          </p:cNvSpPr>
          <p:nvPr>
            <p:ph type="title"/>
          </p:nvPr>
        </p:nvSpPr>
        <p:spPr/>
        <p:txBody>
          <a:bodyPr>
            <a:normAutofit/>
          </a:bodyPr>
          <a:lstStyle/>
          <a:p>
            <a:r>
              <a:rPr lang="en-US" dirty="0"/>
              <a:t>Circumventing </a:t>
            </a:r>
            <a:r>
              <a:rPr lang="en-US" dirty="0">
                <a:solidFill>
                  <a:schemeClr val="accent4">
                    <a:lumMod val="20000"/>
                    <a:lumOff val="80000"/>
                  </a:schemeClr>
                </a:solidFill>
              </a:rPr>
              <a:t>Vendor C</a:t>
            </a:r>
            <a:r>
              <a:rPr lang="en-US" dirty="0"/>
              <a:t>’s TRR</a:t>
            </a:r>
            <a:endParaRPr lang="en-CH" dirty="0"/>
          </a:p>
        </p:txBody>
      </p:sp>
      <p:sp>
        <p:nvSpPr>
          <p:cNvPr id="5" name="TextBox 4">
            <a:extLst>
              <a:ext uri="{FF2B5EF4-FFF2-40B4-BE49-F238E27FC236}">
                <a16:creationId xmlns:a16="http://schemas.microsoft.com/office/drawing/2014/main" id="{E1573245-4FC6-4708-BDE3-85C215A2C672}"/>
              </a:ext>
            </a:extLst>
          </p:cNvPr>
          <p:cNvSpPr txBox="1"/>
          <p:nvPr/>
        </p:nvSpPr>
        <p:spPr>
          <a:xfrm>
            <a:off x="2387734" y="2911724"/>
            <a:ext cx="1486668" cy="523220"/>
          </a:xfrm>
          <a:prstGeom prst="rect">
            <a:avLst/>
          </a:prstGeom>
          <a:noFill/>
        </p:spPr>
        <p:txBody>
          <a:bodyPr wrap="square" rtlCol="0">
            <a:spAutoFit/>
          </a:bodyPr>
          <a:lstStyle/>
          <a:p>
            <a:pPr algn="ctr"/>
            <a:r>
              <a:rPr lang="en-US" sz="2800" dirty="0">
                <a:solidFill>
                  <a:srgbClr val="0066FF"/>
                </a:solidFill>
              </a:rPr>
              <a:t>ACT(D</a:t>
            </a:r>
            <a:r>
              <a:rPr lang="en-US" sz="2800" baseline="-25000" dirty="0">
                <a:solidFill>
                  <a:srgbClr val="0066FF"/>
                </a:solidFill>
              </a:rPr>
              <a:t>1</a:t>
            </a:r>
            <a:r>
              <a:rPr lang="en-US" sz="2800" dirty="0">
                <a:solidFill>
                  <a:srgbClr val="0066FF"/>
                </a:solidFill>
              </a:rPr>
              <a:t>)</a:t>
            </a:r>
            <a:endParaRPr lang="en-CH" sz="2800" dirty="0">
              <a:solidFill>
                <a:srgbClr val="0066FF"/>
              </a:solidFill>
            </a:endParaRPr>
          </a:p>
        </p:txBody>
      </p:sp>
      <p:sp>
        <p:nvSpPr>
          <p:cNvPr id="6" name="TextBox 5">
            <a:extLst>
              <a:ext uri="{FF2B5EF4-FFF2-40B4-BE49-F238E27FC236}">
                <a16:creationId xmlns:a16="http://schemas.microsoft.com/office/drawing/2014/main" id="{799ED6D4-8D9D-43F8-B099-54C58E92DB04}"/>
              </a:ext>
            </a:extLst>
          </p:cNvPr>
          <p:cNvSpPr txBox="1"/>
          <p:nvPr/>
        </p:nvSpPr>
        <p:spPr>
          <a:xfrm>
            <a:off x="4457263" y="2895600"/>
            <a:ext cx="2405924" cy="523220"/>
          </a:xfrm>
          <a:prstGeom prst="rect">
            <a:avLst/>
          </a:prstGeom>
          <a:noFill/>
        </p:spPr>
        <p:txBody>
          <a:bodyPr wrap="square" rtlCol="0">
            <a:spAutoFit/>
          </a:bodyPr>
          <a:lstStyle/>
          <a:p>
            <a:pPr algn="ctr"/>
            <a:r>
              <a:rPr lang="en-US" sz="2800" dirty="0">
                <a:solidFill>
                  <a:srgbClr val="C00000"/>
                </a:solidFill>
              </a:rPr>
              <a:t>ACT([A</a:t>
            </a:r>
            <a:r>
              <a:rPr lang="en-US" sz="2800" baseline="-25000" dirty="0">
                <a:solidFill>
                  <a:srgbClr val="C00000"/>
                </a:solidFill>
              </a:rPr>
              <a:t>1</a:t>
            </a:r>
            <a:r>
              <a:rPr lang="en-US" sz="2800" dirty="0">
                <a:solidFill>
                  <a:srgbClr val="C00000"/>
                </a:solidFill>
              </a:rPr>
              <a:t>, A</a:t>
            </a:r>
            <a:r>
              <a:rPr lang="en-US" sz="2800" baseline="-25000" dirty="0">
                <a:solidFill>
                  <a:srgbClr val="C00000"/>
                </a:solidFill>
              </a:rPr>
              <a:t>2</a:t>
            </a:r>
            <a:r>
              <a:rPr lang="en-US" sz="2800" dirty="0">
                <a:solidFill>
                  <a:srgbClr val="C00000"/>
                </a:solidFill>
              </a:rPr>
              <a:t>])</a:t>
            </a:r>
            <a:endParaRPr lang="en-CH" sz="2800" dirty="0">
              <a:solidFill>
                <a:srgbClr val="C00000"/>
              </a:solidFill>
            </a:endParaRPr>
          </a:p>
        </p:txBody>
      </p:sp>
      <p:cxnSp>
        <p:nvCxnSpPr>
          <p:cNvPr id="7" name="Straight Arrow Connector 6">
            <a:extLst>
              <a:ext uri="{FF2B5EF4-FFF2-40B4-BE49-F238E27FC236}">
                <a16:creationId xmlns:a16="http://schemas.microsoft.com/office/drawing/2014/main" id="{BD8FC03F-9E94-40A4-ADDA-9943EC486B0D}"/>
              </a:ext>
            </a:extLst>
          </p:cNvPr>
          <p:cNvCxnSpPr>
            <a:cxnSpLocks/>
          </p:cNvCxnSpPr>
          <p:nvPr/>
        </p:nvCxnSpPr>
        <p:spPr>
          <a:xfrm>
            <a:off x="1853037" y="317145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AA17290D-1DA0-4FF5-9F55-789B19DD2B9A}"/>
              </a:ext>
            </a:extLst>
          </p:cNvPr>
          <p:cNvGrpSpPr/>
          <p:nvPr/>
        </p:nvGrpSpPr>
        <p:grpSpPr>
          <a:xfrm>
            <a:off x="2472939" y="3387746"/>
            <a:ext cx="1357922" cy="733438"/>
            <a:chOff x="3966020" y="5094554"/>
            <a:chExt cx="1810562" cy="977918"/>
          </a:xfrm>
        </p:grpSpPr>
        <p:sp>
          <p:nvSpPr>
            <p:cNvPr id="9" name="Right Brace 8">
              <a:extLst>
                <a:ext uri="{FF2B5EF4-FFF2-40B4-BE49-F238E27FC236}">
                  <a16:creationId xmlns:a16="http://schemas.microsoft.com/office/drawing/2014/main" id="{D924D248-791A-4484-A6DA-32A8C9CA5A4D}"/>
                </a:ext>
              </a:extLst>
            </p:cNvPr>
            <p:cNvSpPr/>
            <p:nvPr/>
          </p:nvSpPr>
          <p:spPr>
            <a:xfrm rot="5400000">
              <a:off x="4720229" y="4415339"/>
              <a:ext cx="254637" cy="1613067"/>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2800"/>
            </a:p>
          </p:txBody>
        </p:sp>
        <p:sp>
          <p:nvSpPr>
            <p:cNvPr id="10" name="TextBox 9">
              <a:extLst>
                <a:ext uri="{FF2B5EF4-FFF2-40B4-BE49-F238E27FC236}">
                  <a16:creationId xmlns:a16="http://schemas.microsoft.com/office/drawing/2014/main" id="{A0420222-D419-4390-BAFA-FD03C8238868}"/>
                </a:ext>
              </a:extLst>
            </p:cNvPr>
            <p:cNvSpPr txBox="1"/>
            <p:nvPr/>
          </p:nvSpPr>
          <p:spPr>
            <a:xfrm>
              <a:off x="3966020" y="5374845"/>
              <a:ext cx="1810562" cy="697627"/>
            </a:xfrm>
            <a:prstGeom prst="rect">
              <a:avLst/>
            </a:prstGeom>
            <a:noFill/>
          </p:spPr>
          <p:txBody>
            <a:bodyPr wrap="square" rtlCol="0">
              <a:spAutoFit/>
            </a:bodyPr>
            <a:lstStyle/>
            <a:p>
              <a:pPr algn="ctr"/>
              <a:r>
                <a:rPr lang="en-US" sz="2800" i="1" dirty="0">
                  <a:solidFill>
                    <a:schemeClr val="tx1">
                      <a:lumMod val="75000"/>
                      <a:lumOff val="25000"/>
                    </a:schemeClr>
                  </a:solidFill>
                </a:rPr>
                <a:t>N times</a:t>
              </a:r>
              <a:endParaRPr lang="en-CH" sz="2800" i="1" dirty="0">
                <a:solidFill>
                  <a:schemeClr val="tx1">
                    <a:lumMod val="75000"/>
                    <a:lumOff val="25000"/>
                  </a:schemeClr>
                </a:solidFill>
              </a:endParaRPr>
            </a:p>
          </p:txBody>
        </p:sp>
      </p:grpSp>
      <p:grpSp>
        <p:nvGrpSpPr>
          <p:cNvPr id="11" name="Group 10">
            <a:extLst>
              <a:ext uri="{FF2B5EF4-FFF2-40B4-BE49-F238E27FC236}">
                <a16:creationId xmlns:a16="http://schemas.microsoft.com/office/drawing/2014/main" id="{C157E4EB-2FF5-4205-90A2-9901F675D453}"/>
              </a:ext>
            </a:extLst>
          </p:cNvPr>
          <p:cNvGrpSpPr/>
          <p:nvPr/>
        </p:nvGrpSpPr>
        <p:grpSpPr>
          <a:xfrm>
            <a:off x="4653386" y="3359510"/>
            <a:ext cx="1981200" cy="772589"/>
            <a:chOff x="3348778" y="4677388"/>
            <a:chExt cx="2256439" cy="1030116"/>
          </a:xfrm>
        </p:grpSpPr>
        <p:sp>
          <p:nvSpPr>
            <p:cNvPr id="12" name="Right Brace 11">
              <a:extLst>
                <a:ext uri="{FF2B5EF4-FFF2-40B4-BE49-F238E27FC236}">
                  <a16:creationId xmlns:a16="http://schemas.microsoft.com/office/drawing/2014/main" id="{36913A7A-356F-4E09-B265-B2A66DD1481A}"/>
                </a:ext>
              </a:extLst>
            </p:cNvPr>
            <p:cNvSpPr/>
            <p:nvPr/>
          </p:nvSpPr>
          <p:spPr>
            <a:xfrm rot="5400000">
              <a:off x="4329066" y="3697100"/>
              <a:ext cx="295864" cy="2256439"/>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2800"/>
            </a:p>
          </p:txBody>
        </p:sp>
        <p:sp>
          <p:nvSpPr>
            <p:cNvPr id="13" name="TextBox 12">
              <a:extLst>
                <a:ext uri="{FF2B5EF4-FFF2-40B4-BE49-F238E27FC236}">
                  <a16:creationId xmlns:a16="http://schemas.microsoft.com/office/drawing/2014/main" id="{DC30E189-9D79-43EB-832A-4D1B2CE85306}"/>
                </a:ext>
              </a:extLst>
            </p:cNvPr>
            <p:cNvSpPr txBox="1"/>
            <p:nvPr/>
          </p:nvSpPr>
          <p:spPr>
            <a:xfrm>
              <a:off x="3518068" y="5009878"/>
              <a:ext cx="1971909" cy="697626"/>
            </a:xfrm>
            <a:prstGeom prst="rect">
              <a:avLst/>
            </a:prstGeom>
            <a:noFill/>
          </p:spPr>
          <p:txBody>
            <a:bodyPr wrap="square" rtlCol="0">
              <a:spAutoFit/>
            </a:bodyPr>
            <a:lstStyle/>
            <a:p>
              <a:pPr algn="ctr"/>
              <a:r>
                <a:rPr lang="en-US" sz="2800" i="1" dirty="0">
                  <a:solidFill>
                    <a:schemeClr val="tx1">
                      <a:lumMod val="75000"/>
                      <a:lumOff val="25000"/>
                    </a:schemeClr>
                  </a:solidFill>
                </a:rPr>
                <a:t>M times</a:t>
              </a:r>
              <a:endParaRPr lang="en-CH" sz="2800" i="1" dirty="0">
                <a:solidFill>
                  <a:schemeClr val="tx1">
                    <a:lumMod val="75000"/>
                    <a:lumOff val="25000"/>
                  </a:schemeClr>
                </a:solidFill>
              </a:endParaRPr>
            </a:p>
          </p:txBody>
        </p:sp>
      </p:grpSp>
      <p:cxnSp>
        <p:nvCxnSpPr>
          <p:cNvPr id="14" name="Straight Arrow Connector 13">
            <a:extLst>
              <a:ext uri="{FF2B5EF4-FFF2-40B4-BE49-F238E27FC236}">
                <a16:creationId xmlns:a16="http://schemas.microsoft.com/office/drawing/2014/main" id="{2AA4962A-EC49-40B2-ACEE-22827D138B1A}"/>
              </a:ext>
            </a:extLst>
          </p:cNvPr>
          <p:cNvCxnSpPr>
            <a:cxnSpLocks/>
          </p:cNvCxnSpPr>
          <p:nvPr/>
        </p:nvCxnSpPr>
        <p:spPr>
          <a:xfrm>
            <a:off x="3997731" y="317145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93DA0A8-77EC-4200-A9F4-3ACEBD99DF35}"/>
              </a:ext>
            </a:extLst>
          </p:cNvPr>
          <p:cNvCxnSpPr>
            <a:cxnSpLocks/>
          </p:cNvCxnSpPr>
          <p:nvPr/>
        </p:nvCxnSpPr>
        <p:spPr>
          <a:xfrm>
            <a:off x="6863187" y="317145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5E52644-AC92-43C7-AD8E-C12FDCAD9C07}"/>
              </a:ext>
            </a:extLst>
          </p:cNvPr>
          <p:cNvSpPr txBox="1"/>
          <p:nvPr/>
        </p:nvSpPr>
        <p:spPr>
          <a:xfrm>
            <a:off x="618825" y="2905780"/>
            <a:ext cx="1068535" cy="523220"/>
          </a:xfrm>
          <a:prstGeom prst="rect">
            <a:avLst/>
          </a:prstGeom>
          <a:noFill/>
        </p:spPr>
        <p:txBody>
          <a:bodyPr wrap="square" rtlCol="0">
            <a:spAutoFit/>
          </a:bodyPr>
          <a:lstStyle/>
          <a:p>
            <a:pPr algn="ctr"/>
            <a:r>
              <a:rPr lang="en-US" sz="2800" b="1" dirty="0">
                <a:solidFill>
                  <a:schemeClr val="accent2">
                    <a:lumMod val="50000"/>
                  </a:schemeClr>
                </a:solidFill>
              </a:rPr>
              <a:t>TREF</a:t>
            </a:r>
            <a:endParaRPr lang="en-CH" sz="2800" dirty="0"/>
          </a:p>
        </p:txBody>
      </p:sp>
      <p:sp>
        <p:nvSpPr>
          <p:cNvPr id="17" name="TextBox 16">
            <a:extLst>
              <a:ext uri="{FF2B5EF4-FFF2-40B4-BE49-F238E27FC236}">
                <a16:creationId xmlns:a16="http://schemas.microsoft.com/office/drawing/2014/main" id="{90DFDC03-7560-4867-B4A6-29046DFA6E8C}"/>
              </a:ext>
            </a:extLst>
          </p:cNvPr>
          <p:cNvSpPr txBox="1"/>
          <p:nvPr/>
        </p:nvSpPr>
        <p:spPr>
          <a:xfrm>
            <a:off x="7025601" y="2905780"/>
            <a:ext cx="1595632" cy="523220"/>
          </a:xfrm>
          <a:prstGeom prst="rect">
            <a:avLst/>
          </a:prstGeom>
          <a:noFill/>
        </p:spPr>
        <p:txBody>
          <a:bodyPr wrap="square" rtlCol="0">
            <a:spAutoFit/>
          </a:bodyPr>
          <a:lstStyle/>
          <a:p>
            <a:pPr algn="ctr"/>
            <a:r>
              <a:rPr lang="en-US" sz="2800" b="1" dirty="0">
                <a:solidFill>
                  <a:schemeClr val="accent2">
                    <a:lumMod val="50000"/>
                  </a:schemeClr>
                </a:solidFill>
              </a:rPr>
              <a:t>TREF</a:t>
            </a:r>
            <a:endParaRPr lang="en-CH" sz="2800" dirty="0"/>
          </a:p>
        </p:txBody>
      </p:sp>
      <p:sp>
        <p:nvSpPr>
          <p:cNvPr id="18" name="TextBox 17">
            <a:extLst>
              <a:ext uri="{FF2B5EF4-FFF2-40B4-BE49-F238E27FC236}">
                <a16:creationId xmlns:a16="http://schemas.microsoft.com/office/drawing/2014/main" id="{723BF4A0-E538-429A-887C-DF491A2A2C9E}"/>
              </a:ext>
            </a:extLst>
          </p:cNvPr>
          <p:cNvSpPr txBox="1"/>
          <p:nvPr/>
        </p:nvSpPr>
        <p:spPr>
          <a:xfrm>
            <a:off x="0" y="4953000"/>
            <a:ext cx="9144000" cy="954107"/>
          </a:xfrm>
          <a:prstGeom prst="rect">
            <a:avLst/>
          </a:prstGeom>
          <a:solidFill>
            <a:schemeClr val="accent1">
              <a:lumMod val="20000"/>
              <a:lumOff val="80000"/>
            </a:schemeClr>
          </a:solidFill>
        </p:spPr>
        <p:txBody>
          <a:bodyPr wrap="square" rtlCol="0">
            <a:spAutoFit/>
          </a:bodyPr>
          <a:lstStyle/>
          <a:p>
            <a:pPr algn="ctr"/>
            <a:r>
              <a:rPr lang="en-US" sz="2800" dirty="0">
                <a:latin typeface="+mj-lt"/>
                <a:ea typeface="Tahoma" panose="020B0604030504040204" pitchFamily="34" charset="0"/>
                <a:cs typeface="Tahoma" panose="020B0604030504040204" pitchFamily="34" charset="0"/>
              </a:rPr>
              <a:t>Circumventing Vendor C’s TRR by </a:t>
            </a:r>
            <a:r>
              <a:rPr lang="en-US" sz="2800" dirty="0">
                <a:solidFill>
                  <a:srgbClr val="009900"/>
                </a:solidFill>
                <a:latin typeface="+mj-lt"/>
                <a:ea typeface="Tahoma" panose="020B0604030504040204" pitchFamily="34" charset="0"/>
                <a:cs typeface="Tahoma" panose="020B0604030504040204" pitchFamily="34" charset="0"/>
              </a:rPr>
              <a:t>first hammering dummy rows</a:t>
            </a:r>
            <a:r>
              <a:rPr lang="en-US" sz="2800" dirty="0">
                <a:latin typeface="+mj-lt"/>
                <a:ea typeface="Tahoma" panose="020B0604030504040204" pitchFamily="34" charset="0"/>
                <a:cs typeface="Tahoma" panose="020B0604030504040204" pitchFamily="34" charset="0"/>
              </a:rPr>
              <a:t> to make </a:t>
            </a:r>
            <a:r>
              <a:rPr lang="en-US" sz="2800" dirty="0">
                <a:solidFill>
                  <a:srgbClr val="C00000"/>
                </a:solidFill>
                <a:latin typeface="+mj-lt"/>
                <a:ea typeface="Tahoma" panose="020B0604030504040204" pitchFamily="34" charset="0"/>
                <a:cs typeface="Tahoma" panose="020B0604030504040204" pitchFamily="34" charset="0"/>
              </a:rPr>
              <a:t>aggressor rows</a:t>
            </a:r>
            <a:r>
              <a:rPr lang="en-US" sz="2800" dirty="0">
                <a:latin typeface="+mj-lt"/>
                <a:ea typeface="Tahoma" panose="020B0604030504040204" pitchFamily="34" charset="0"/>
                <a:cs typeface="Tahoma" panose="020B0604030504040204" pitchFamily="34" charset="0"/>
              </a:rPr>
              <a:t> </a:t>
            </a:r>
            <a:r>
              <a:rPr lang="en-US" sz="2800" dirty="0">
                <a:solidFill>
                  <a:srgbClr val="009900"/>
                </a:solidFill>
                <a:latin typeface="+mj-lt"/>
                <a:ea typeface="Tahoma" panose="020B0604030504040204" pitchFamily="34" charset="0"/>
                <a:cs typeface="Tahoma" panose="020B0604030504040204" pitchFamily="34" charset="0"/>
              </a:rPr>
              <a:t>less likely</a:t>
            </a:r>
            <a:r>
              <a:rPr lang="en-US" sz="2800" dirty="0">
                <a:latin typeface="+mj-lt"/>
                <a:ea typeface="Tahoma" panose="020B0604030504040204" pitchFamily="34" charset="0"/>
                <a:cs typeface="Tahoma" panose="020B0604030504040204" pitchFamily="34" charset="0"/>
              </a:rPr>
              <a:t> to be detected</a:t>
            </a:r>
            <a:endParaRPr lang="en-US" sz="2800" b="1" dirty="0">
              <a:latin typeface="+mj-lt"/>
              <a:ea typeface="Tahoma" panose="020B0604030504040204" pitchFamily="34" charset="0"/>
              <a:cs typeface="Tahoma" panose="020B0604030504040204" pitchFamily="34" charset="0"/>
            </a:endParaRPr>
          </a:p>
        </p:txBody>
      </p:sp>
      <p:sp>
        <p:nvSpPr>
          <p:cNvPr id="21" name="TextBox 20">
            <a:extLst>
              <a:ext uri="{FF2B5EF4-FFF2-40B4-BE49-F238E27FC236}">
                <a16:creationId xmlns:a16="http://schemas.microsoft.com/office/drawing/2014/main" id="{78F03AA2-0DAA-429C-9DBB-92463211B59C}"/>
              </a:ext>
            </a:extLst>
          </p:cNvPr>
          <p:cNvSpPr txBox="1"/>
          <p:nvPr/>
        </p:nvSpPr>
        <p:spPr>
          <a:xfrm>
            <a:off x="312486" y="1143000"/>
            <a:ext cx="8519028" cy="830997"/>
          </a:xfrm>
          <a:prstGeom prst="rect">
            <a:avLst/>
          </a:prstGeom>
          <a:solidFill>
            <a:schemeClr val="bg1">
              <a:lumMod val="95000"/>
            </a:schemeClr>
          </a:solidFill>
          <a:ln w="28575">
            <a:solidFill>
              <a:schemeClr val="tx1">
                <a:lumMod val="75000"/>
                <a:lumOff val="25000"/>
              </a:schemeClr>
            </a:solidFill>
          </a:ln>
        </p:spPr>
        <p:txBody>
          <a:bodyPr wrap="square" rtlCol="0">
            <a:spAutoFit/>
          </a:bodyPr>
          <a:lstStyle/>
          <a:p>
            <a:pPr algn="ctr"/>
            <a:r>
              <a:rPr lang="en-US" sz="2400" b="1" dirty="0">
                <a:solidFill>
                  <a:srgbClr val="0066FF"/>
                </a:solidFill>
              </a:rPr>
              <a:t>Approach:</a:t>
            </a:r>
            <a:r>
              <a:rPr lang="en-US" sz="2400" dirty="0"/>
              <a:t> Hammer </a:t>
            </a:r>
            <a:r>
              <a:rPr lang="en-US" sz="2400" dirty="0">
                <a:solidFill>
                  <a:srgbClr val="0066FF"/>
                </a:solidFill>
              </a:rPr>
              <a:t>dummy</a:t>
            </a:r>
            <a:r>
              <a:rPr lang="en-US" sz="2400" dirty="0"/>
              <a:t> rows before </a:t>
            </a:r>
            <a:r>
              <a:rPr lang="en-US" sz="2400" dirty="0">
                <a:solidFill>
                  <a:srgbClr val="C00000"/>
                </a:solidFill>
              </a:rPr>
              <a:t>aggressor</a:t>
            </a:r>
            <a:r>
              <a:rPr lang="en-US" sz="2400" dirty="0"/>
              <a:t> rows to </a:t>
            </a:r>
            <a:r>
              <a:rPr lang="en-US" sz="2400" b="1" dirty="0"/>
              <a:t>maximize</a:t>
            </a:r>
            <a:r>
              <a:rPr lang="en-US" sz="2400" dirty="0"/>
              <a:t> </a:t>
            </a:r>
            <a:r>
              <a:rPr lang="en-US" sz="2400" b="1" dirty="0"/>
              <a:t>the probability</a:t>
            </a:r>
            <a:r>
              <a:rPr lang="en-US" sz="2400" dirty="0"/>
              <a:t> of TRR </a:t>
            </a:r>
            <a:r>
              <a:rPr lang="en-US" sz="2400" b="1" dirty="0"/>
              <a:t>detecting</a:t>
            </a:r>
            <a:r>
              <a:rPr lang="en-US" sz="2400" dirty="0"/>
              <a:t> a </a:t>
            </a:r>
            <a:r>
              <a:rPr lang="en-US" sz="2400" dirty="0">
                <a:solidFill>
                  <a:srgbClr val="0066FF"/>
                </a:solidFill>
              </a:rPr>
              <a:t>dummy</a:t>
            </a:r>
            <a:r>
              <a:rPr lang="en-US" sz="2400" dirty="0"/>
              <a:t> row</a:t>
            </a:r>
            <a:endParaRPr lang="en-CH" sz="2400" b="1" dirty="0">
              <a:solidFill>
                <a:schemeClr val="accent2">
                  <a:lumMod val="50000"/>
                </a:schemeClr>
              </a:solidFill>
            </a:endParaRPr>
          </a:p>
        </p:txBody>
      </p:sp>
      <p:sp>
        <p:nvSpPr>
          <p:cNvPr id="22" name="TextBox 21">
            <a:extLst>
              <a:ext uri="{FF2B5EF4-FFF2-40B4-BE49-F238E27FC236}">
                <a16:creationId xmlns:a16="http://schemas.microsoft.com/office/drawing/2014/main" id="{42D9506E-D8F7-47CB-A4BE-88F65CA63A51}"/>
              </a:ext>
            </a:extLst>
          </p:cNvPr>
          <p:cNvSpPr txBox="1"/>
          <p:nvPr/>
        </p:nvSpPr>
        <p:spPr>
          <a:xfrm>
            <a:off x="6553200" y="4074069"/>
            <a:ext cx="1831261" cy="584775"/>
          </a:xfrm>
          <a:prstGeom prst="rect">
            <a:avLst/>
          </a:prstGeom>
          <a:noFill/>
        </p:spPr>
        <p:txBody>
          <a:bodyPr wrap="square" rtlCol="0">
            <a:spAutoFit/>
          </a:bodyPr>
          <a:lstStyle/>
          <a:p>
            <a:pPr algn="ctr"/>
            <a:r>
              <a:rPr lang="en-US" sz="1600" dirty="0">
                <a:solidFill>
                  <a:srgbClr val="C00000"/>
                </a:solidFill>
              </a:rPr>
              <a:t>[A1, A2]</a:t>
            </a:r>
            <a:r>
              <a:rPr lang="en-US" sz="1600" dirty="0"/>
              <a:t> </a:t>
            </a:r>
            <a:r>
              <a:rPr lang="en-US" sz="1600" b="1" dirty="0"/>
              <a:t>not</a:t>
            </a:r>
            <a:r>
              <a:rPr lang="en-US" sz="1600" dirty="0"/>
              <a:t> refreshed by TRR</a:t>
            </a:r>
            <a:endParaRPr lang="en-CH" sz="1600" dirty="0"/>
          </a:p>
        </p:txBody>
      </p:sp>
      <p:cxnSp>
        <p:nvCxnSpPr>
          <p:cNvPr id="23" name="Straight Arrow Connector 22">
            <a:extLst>
              <a:ext uri="{FF2B5EF4-FFF2-40B4-BE49-F238E27FC236}">
                <a16:creationId xmlns:a16="http://schemas.microsoft.com/office/drawing/2014/main" id="{9D59D680-F85F-4238-99CF-41B71AC410C2}"/>
              </a:ext>
            </a:extLst>
          </p:cNvPr>
          <p:cNvCxnSpPr>
            <a:cxnSpLocks/>
            <a:endCxn id="22" idx="0"/>
          </p:cNvCxnSpPr>
          <p:nvPr/>
        </p:nvCxnSpPr>
        <p:spPr>
          <a:xfrm flipH="1">
            <a:off x="7468831" y="3346202"/>
            <a:ext cx="431109" cy="727867"/>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684222776"/>
      </p:ext>
    </p:extLst>
  </p:cSld>
  <p:clrMapOvr>
    <a:masterClrMapping/>
  </p:clrMapOvr>
  <mc:AlternateContent xmlns:mc="http://schemas.openxmlformats.org/markup-compatibility/2006" xmlns:p14="http://schemas.microsoft.com/office/powerpoint/2010/main">
    <mc:Choice Requires="p14">
      <p:transition spd="slow" p14:dur="2000" advTm="37779"/>
    </mc:Choice>
    <mc:Fallback xmlns="">
      <p:transition spd="slow" advTm="377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6" grpId="0"/>
      <p:bldP spid="17" grpId="0"/>
      <p:bldP spid="18" grpId="0" animBg="1"/>
      <p:bldP spid="21" grpId="0" animBg="1"/>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normAutofit/>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0" y="99060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0" y="1917405"/>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a:t>
            </a:r>
            <a:r>
              <a:rPr lang="en-US" sz="3000" dirty="0">
                <a:latin typeface="Cambria" panose="02040503050406030204" pitchFamily="18" charset="0"/>
              </a:rPr>
              <a:t>. RowHammer &amp; Target Row Refresh</a:t>
            </a:r>
          </a:p>
        </p:txBody>
      </p:sp>
      <p:sp>
        <p:nvSpPr>
          <p:cNvPr id="7" name="Rectangle 6">
            <a:extLst>
              <a:ext uri="{FF2B5EF4-FFF2-40B4-BE49-F238E27FC236}">
                <a16:creationId xmlns:a16="http://schemas.microsoft.com/office/drawing/2014/main" id="{D9DB1C58-EB98-4BA2-9248-92A286526A7A}"/>
              </a:ext>
            </a:extLst>
          </p:cNvPr>
          <p:cNvSpPr/>
          <p:nvPr/>
        </p:nvSpPr>
        <p:spPr>
          <a:xfrm>
            <a:off x="0" y="3771015"/>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a:latin typeface="Cambria" panose="02040503050406030204" pitchFamily="18" charset="0"/>
              </a:rPr>
              <a:t>Observations &amp; New RowHammer Access Patterns</a:t>
            </a:r>
          </a:p>
        </p:txBody>
      </p:sp>
      <p:sp>
        <p:nvSpPr>
          <p:cNvPr id="8" name="Rectangle 7">
            <a:extLst>
              <a:ext uri="{FF2B5EF4-FFF2-40B4-BE49-F238E27FC236}">
                <a16:creationId xmlns:a16="http://schemas.microsoft.com/office/drawing/2014/main" id="{5A1AACE6-B22B-40B0-A89C-03B8C3868D7B}"/>
              </a:ext>
            </a:extLst>
          </p:cNvPr>
          <p:cNvSpPr/>
          <p:nvPr/>
        </p:nvSpPr>
        <p:spPr>
          <a:xfrm>
            <a:off x="0" y="469782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RowHammer Bit Flip Analysis</a:t>
            </a:r>
          </a:p>
        </p:txBody>
      </p:sp>
      <p:sp>
        <p:nvSpPr>
          <p:cNvPr id="10" name="Rectangle 9">
            <a:extLst>
              <a:ext uri="{FF2B5EF4-FFF2-40B4-BE49-F238E27FC236}">
                <a16:creationId xmlns:a16="http://schemas.microsoft.com/office/drawing/2014/main" id="{E6F2BE39-DA50-4BFC-B068-86F507F94B58}"/>
              </a:ext>
            </a:extLst>
          </p:cNvPr>
          <p:cNvSpPr/>
          <p:nvPr/>
        </p:nvSpPr>
        <p:spPr>
          <a:xfrm>
            <a:off x="0" y="284421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3.</a:t>
            </a:r>
            <a:r>
              <a:rPr lang="tr-TR" sz="3000" b="1" dirty="0">
                <a:latin typeface="Cambria" panose="02040503050406030204" pitchFamily="18" charset="0"/>
              </a:rPr>
              <a:t> </a:t>
            </a:r>
            <a:r>
              <a:rPr lang="en-US" sz="3000" dirty="0">
                <a:latin typeface="Cambria" panose="02040503050406030204" pitchFamily="18" charset="0"/>
              </a:rPr>
              <a:t>The U-TRR Methodology</a:t>
            </a:r>
          </a:p>
        </p:txBody>
      </p:sp>
      <p:sp>
        <p:nvSpPr>
          <p:cNvPr id="9" name="Rectangle 8">
            <a:extLst>
              <a:ext uri="{FF2B5EF4-FFF2-40B4-BE49-F238E27FC236}">
                <a16:creationId xmlns:a16="http://schemas.microsoft.com/office/drawing/2014/main" id="{36E12270-93B3-4635-992D-3D9DD40440D4}"/>
              </a:ext>
            </a:extLst>
          </p:cNvPr>
          <p:cNvSpPr/>
          <p:nvPr/>
        </p:nvSpPr>
        <p:spPr>
          <a:xfrm>
            <a:off x="0" y="5624623"/>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Takeaways and Conclusion</a:t>
            </a:r>
          </a:p>
        </p:txBody>
      </p:sp>
    </p:spTree>
    <p:custDataLst>
      <p:tags r:id="rId1"/>
    </p:custDataLst>
    <p:extLst>
      <p:ext uri="{BB962C8B-B14F-4D97-AF65-F5344CB8AC3E}">
        <p14:creationId xmlns:p14="http://schemas.microsoft.com/office/powerpoint/2010/main" val="788335761"/>
      </p:ext>
    </p:extLst>
  </p:cSld>
  <p:clrMapOvr>
    <a:masterClrMapping/>
  </p:clrMapOvr>
  <mc:AlternateContent xmlns:mc="http://schemas.openxmlformats.org/markup-compatibility/2006" xmlns:p14="http://schemas.microsoft.com/office/powerpoint/2010/main">
    <mc:Choice Requires="p14">
      <p:transition spd="slow" p14:dur="2000" advTm="4147"/>
    </mc:Choice>
    <mc:Fallback xmlns="">
      <p:transition spd="slow" advTm="414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EB33C-F444-479F-A1A4-D364F0994D93}"/>
              </a:ext>
            </a:extLst>
          </p:cNvPr>
          <p:cNvSpPr>
            <a:spLocks noGrp="1"/>
          </p:cNvSpPr>
          <p:nvPr>
            <p:ph type="title"/>
          </p:nvPr>
        </p:nvSpPr>
        <p:spPr/>
        <p:txBody>
          <a:bodyPr>
            <a:noAutofit/>
          </a:bodyPr>
          <a:lstStyle/>
          <a:p>
            <a:r>
              <a:rPr lang="en-US" sz="2700" dirty="0"/>
              <a:t>Bypassing TRR with New RowHammer Access Patterns</a:t>
            </a:r>
            <a:endParaRPr lang="en-CH" sz="2700" dirty="0"/>
          </a:p>
        </p:txBody>
      </p:sp>
      <p:sp>
        <p:nvSpPr>
          <p:cNvPr id="4" name="TextBox 3">
            <a:extLst>
              <a:ext uri="{FF2B5EF4-FFF2-40B4-BE49-F238E27FC236}">
                <a16:creationId xmlns:a16="http://schemas.microsoft.com/office/drawing/2014/main" id="{E03775DA-0ED8-4341-8880-5705B4562C26}"/>
              </a:ext>
            </a:extLst>
          </p:cNvPr>
          <p:cNvSpPr txBox="1"/>
          <p:nvPr/>
        </p:nvSpPr>
        <p:spPr>
          <a:xfrm>
            <a:off x="2060" y="1857155"/>
            <a:ext cx="9144000" cy="1077218"/>
          </a:xfrm>
          <a:prstGeom prst="rect">
            <a:avLst/>
          </a:prstGeom>
          <a:solidFill>
            <a:schemeClr val="accent1">
              <a:lumMod val="20000"/>
              <a:lumOff val="80000"/>
            </a:schemeClr>
          </a:solidFill>
        </p:spPr>
        <p:txBody>
          <a:bodyPr wrap="square" rtlCol="0">
            <a:spAutoFit/>
          </a:bodyPr>
          <a:lstStyle/>
          <a:p>
            <a:pPr algn="ctr"/>
            <a:r>
              <a:rPr lang="en-US" sz="3200" dirty="0">
                <a:latin typeface="+mj-lt"/>
                <a:ea typeface="Tahoma" panose="020B0604030504040204" pitchFamily="34" charset="0"/>
                <a:cs typeface="Tahoma" panose="020B0604030504040204" pitchFamily="34" charset="0"/>
              </a:rPr>
              <a:t>We craft </a:t>
            </a:r>
            <a:r>
              <a:rPr lang="en-US" sz="3200" b="1" dirty="0">
                <a:solidFill>
                  <a:srgbClr val="0066FF"/>
                </a:solidFill>
                <a:latin typeface="+mj-lt"/>
                <a:ea typeface="Tahoma" panose="020B0604030504040204" pitchFamily="34" charset="0"/>
                <a:cs typeface="Tahoma" panose="020B0604030504040204" pitchFamily="34" charset="0"/>
              </a:rPr>
              <a:t>new RowHammer access patterns </a:t>
            </a:r>
            <a:br>
              <a:rPr lang="en-US" sz="3200" b="1" dirty="0">
                <a:latin typeface="+mj-lt"/>
                <a:ea typeface="Tahoma" panose="020B0604030504040204" pitchFamily="34" charset="0"/>
                <a:cs typeface="Tahoma" panose="020B0604030504040204" pitchFamily="34" charset="0"/>
              </a:rPr>
            </a:br>
            <a:r>
              <a:rPr lang="en-US" sz="3200" dirty="0">
                <a:latin typeface="+mj-lt"/>
                <a:ea typeface="Tahoma" panose="020B0604030504040204" pitchFamily="34" charset="0"/>
                <a:cs typeface="Tahoma" panose="020B0604030504040204" pitchFamily="34" charset="0"/>
              </a:rPr>
              <a:t>that </a:t>
            </a:r>
            <a:r>
              <a:rPr lang="en-US" sz="3200" dirty="0">
                <a:solidFill>
                  <a:srgbClr val="C00000"/>
                </a:solidFill>
                <a:latin typeface="+mj-lt"/>
                <a:ea typeface="Tahoma" panose="020B0604030504040204" pitchFamily="34" charset="0"/>
                <a:cs typeface="Tahoma" panose="020B0604030504040204" pitchFamily="34" charset="0"/>
              </a:rPr>
              <a:t>circumvent TRR </a:t>
            </a:r>
            <a:r>
              <a:rPr lang="en-US" sz="3200" dirty="0">
                <a:latin typeface="+mj-lt"/>
                <a:ea typeface="Tahoma" panose="020B0604030504040204" pitchFamily="34" charset="0"/>
                <a:cs typeface="Tahoma" panose="020B0604030504040204" pitchFamily="34" charset="0"/>
              </a:rPr>
              <a:t>of three major DRAM vendors</a:t>
            </a:r>
            <a:endParaRPr lang="en-US" sz="3200" dirty="0">
              <a:solidFill>
                <a:srgbClr val="009900"/>
              </a:solidFill>
              <a:latin typeface="+mj-lt"/>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BFB624D2-7CF4-4F9A-9BF7-202F43104EAB}"/>
              </a:ext>
            </a:extLst>
          </p:cNvPr>
          <p:cNvSpPr txBox="1"/>
          <p:nvPr/>
        </p:nvSpPr>
        <p:spPr>
          <a:xfrm>
            <a:off x="-2060" y="3990755"/>
            <a:ext cx="9144000" cy="1015663"/>
          </a:xfrm>
          <a:prstGeom prst="rect">
            <a:avLst/>
          </a:prstGeom>
          <a:solidFill>
            <a:schemeClr val="accent1">
              <a:lumMod val="20000"/>
              <a:lumOff val="80000"/>
            </a:schemeClr>
          </a:solidFill>
        </p:spPr>
        <p:txBody>
          <a:bodyPr wrap="square" rtlCol="0">
            <a:spAutoFit/>
          </a:bodyPr>
          <a:lstStyle/>
          <a:p>
            <a:pPr algn="ctr"/>
            <a:r>
              <a:rPr lang="en-US" sz="3000" dirty="0">
                <a:ea typeface="Tahoma" panose="020B0604030504040204" pitchFamily="34" charset="0"/>
                <a:cs typeface="Tahoma" panose="020B0604030504040204" pitchFamily="34" charset="0"/>
              </a:rPr>
              <a:t>On the </a:t>
            </a:r>
            <a:r>
              <a:rPr lang="en-US" sz="3000" b="1" dirty="0">
                <a:ea typeface="Tahoma" panose="020B0604030504040204" pitchFamily="34" charset="0"/>
                <a:cs typeface="Tahoma" panose="020B0604030504040204" pitchFamily="34" charset="0"/>
              </a:rPr>
              <a:t>45</a:t>
            </a:r>
            <a:r>
              <a:rPr lang="en-US" sz="3000" dirty="0">
                <a:ea typeface="Tahoma" panose="020B0604030504040204" pitchFamily="34" charset="0"/>
                <a:cs typeface="Tahoma" panose="020B0604030504040204" pitchFamily="34" charset="0"/>
              </a:rPr>
              <a:t> DDR4 modules we test, </a:t>
            </a:r>
            <a:r>
              <a:rPr lang="en-US" sz="3000" dirty="0">
                <a:latin typeface="+mj-lt"/>
                <a:ea typeface="Tahoma" panose="020B0604030504040204" pitchFamily="34" charset="0"/>
                <a:cs typeface="Tahoma" panose="020B0604030504040204" pitchFamily="34" charset="0"/>
              </a:rPr>
              <a:t>the </a:t>
            </a:r>
            <a:r>
              <a:rPr lang="en-US" sz="3000" dirty="0">
                <a:solidFill>
                  <a:srgbClr val="0066FF"/>
                </a:solidFill>
                <a:latin typeface="+mj-lt"/>
                <a:ea typeface="Tahoma" panose="020B0604030504040204" pitchFamily="34" charset="0"/>
                <a:cs typeface="Tahoma" panose="020B0604030504040204" pitchFamily="34" charset="0"/>
              </a:rPr>
              <a:t>new access patterns</a:t>
            </a:r>
            <a:r>
              <a:rPr lang="en-US" sz="3000" dirty="0">
                <a:latin typeface="+mj-lt"/>
                <a:ea typeface="Tahoma" panose="020B0604030504040204" pitchFamily="34" charset="0"/>
                <a:cs typeface="Tahoma" panose="020B0604030504040204" pitchFamily="34" charset="0"/>
              </a:rPr>
              <a:t> cause </a:t>
            </a:r>
            <a:r>
              <a:rPr lang="en-US" sz="3000" dirty="0">
                <a:solidFill>
                  <a:srgbClr val="C00000"/>
                </a:solidFill>
                <a:latin typeface="+mj-lt"/>
                <a:ea typeface="Tahoma" panose="020B0604030504040204" pitchFamily="34" charset="0"/>
                <a:cs typeface="Tahoma" panose="020B0604030504040204" pitchFamily="34" charset="0"/>
              </a:rPr>
              <a:t>a large number of RowHammer bit flips</a:t>
            </a:r>
            <a:endParaRPr lang="en-US" sz="3000" dirty="0">
              <a:solidFill>
                <a:srgbClr val="009900"/>
              </a:solidFill>
              <a:latin typeface="+mj-lt"/>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4112332368"/>
      </p:ext>
    </p:extLst>
  </p:cSld>
  <p:clrMapOvr>
    <a:masterClrMapping/>
  </p:clrMapOvr>
  <mc:AlternateContent xmlns:mc="http://schemas.openxmlformats.org/markup-compatibility/2006" xmlns:p14="http://schemas.microsoft.com/office/powerpoint/2010/main">
    <mc:Choice Requires="p14">
      <p:transition spd="slow" p14:dur="2000" advTm="17635"/>
    </mc:Choice>
    <mc:Fallback xmlns="">
      <p:transition spd="slow" advTm="1763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71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3774991"/>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dirty="0">
                <a:solidFill>
                  <a:schemeClr val="tx1">
                    <a:lumMod val="65000"/>
                    <a:lumOff val="35000"/>
                  </a:schemeClr>
                </a:solidFill>
              </a:rPr>
              <a:t>Our RowHammer access patterns </a:t>
            </a:r>
            <a:br>
              <a:rPr lang="en-US" sz="2600" dirty="0">
                <a:solidFill>
                  <a:schemeClr val="tx1">
                    <a:lumMod val="65000"/>
                    <a:lumOff val="35000"/>
                  </a:schemeClr>
                </a:solidFill>
              </a:rPr>
            </a:br>
            <a:r>
              <a:rPr lang="en-US" sz="2600" dirty="0">
                <a:solidFill>
                  <a:schemeClr val="tx1">
                    <a:lumMod val="65000"/>
                    <a:lumOff val="35000"/>
                  </a:schemeClr>
                </a:solidFill>
              </a:rPr>
              <a:t>cause bit flips in more </a:t>
            </a:r>
            <a:r>
              <a:rPr lang="en-US" sz="2600" dirty="0">
                <a:solidFill>
                  <a:srgbClr val="009900"/>
                </a:solidFill>
              </a:rPr>
              <a:t>than 99.9% of the rows</a:t>
            </a:r>
          </a:p>
        </p:txBody>
      </p:sp>
      <p:sp>
        <p:nvSpPr>
          <p:cNvPr id="12" name="TextBox 11">
            <a:extLst>
              <a:ext uri="{FF2B5EF4-FFF2-40B4-BE49-F238E27FC236}">
                <a16:creationId xmlns:a16="http://schemas.microsoft.com/office/drawing/2014/main" id="{697DFA79-333A-481D-8713-C7BE622C109C}"/>
              </a:ext>
            </a:extLst>
          </p:cNvPr>
          <p:cNvSpPr txBox="1"/>
          <p:nvPr/>
        </p:nvSpPr>
        <p:spPr>
          <a:xfrm>
            <a:off x="257175" y="4831140"/>
            <a:ext cx="7391400" cy="1569660"/>
          </a:xfrm>
          <a:prstGeom prst="rect">
            <a:avLst/>
          </a:prstGeom>
          <a:noFill/>
        </p:spPr>
        <p:txBody>
          <a:bodyPr wrap="square" rtlCol="0">
            <a:spAutoFit/>
          </a:bodyPr>
          <a:lstStyle/>
          <a:p>
            <a:r>
              <a:rPr lang="en-US" sz="2400" dirty="0"/>
              <a:t>Why are some modules less vulnerable?</a:t>
            </a:r>
          </a:p>
          <a:p>
            <a:pPr marL="342900" indent="-342900">
              <a:buFont typeface="+mj-lt"/>
              <a:buAutoNum type="arabicParenR"/>
            </a:pPr>
            <a:r>
              <a:rPr lang="en-US" sz="2400" dirty="0">
                <a:solidFill>
                  <a:srgbClr val="C00000"/>
                </a:solidFill>
              </a:rPr>
              <a:t>Fundamentally less vulnerable to RowHammer</a:t>
            </a:r>
          </a:p>
          <a:p>
            <a:pPr marL="342900" indent="-342900">
              <a:buFont typeface="+mj-lt"/>
              <a:buAutoNum type="arabicParenR"/>
            </a:pPr>
            <a:r>
              <a:rPr lang="en-US" sz="2400" dirty="0">
                <a:solidFill>
                  <a:srgbClr val="C00000"/>
                </a:solidFill>
              </a:rPr>
              <a:t>Different TRR mechanisms</a:t>
            </a:r>
          </a:p>
          <a:p>
            <a:pPr marL="342900" indent="-342900">
              <a:buFont typeface="+mj-lt"/>
              <a:buAutoNum type="arabicParenR"/>
            </a:pPr>
            <a:r>
              <a:rPr lang="en-US" sz="2400" dirty="0">
                <a:solidFill>
                  <a:srgbClr val="C00000"/>
                </a:solidFill>
              </a:rPr>
              <a:t>Unique row organization</a:t>
            </a:r>
            <a:endParaRPr lang="en-CH" sz="2400" dirty="0">
              <a:solidFill>
                <a:srgbClr val="C00000"/>
              </a:solidFill>
            </a:endParaRP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27432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dirty="0">
                <a:solidFill>
                  <a:srgbClr val="009900"/>
                </a:solidFill>
              </a:rPr>
              <a:t>All 45 modules </a:t>
            </a:r>
            <a:r>
              <a:rPr lang="en-US" sz="2600" dirty="0">
                <a:solidFill>
                  <a:schemeClr val="tx1">
                    <a:lumMod val="65000"/>
                    <a:lumOff val="35000"/>
                  </a:schemeClr>
                </a:solidFill>
              </a:rPr>
              <a:t>we tested are </a:t>
            </a:r>
            <a:r>
              <a:rPr lang="en-US" sz="2600" dirty="0">
                <a:solidFill>
                  <a:srgbClr val="C00000"/>
                </a:solidFill>
              </a:rPr>
              <a:t>vulnerable</a:t>
            </a:r>
            <a:r>
              <a:rPr lang="en-US" sz="2600" dirty="0">
                <a:solidFill>
                  <a:schemeClr val="tx1">
                    <a:lumMod val="65000"/>
                    <a:lumOff val="35000"/>
                  </a:schemeClr>
                </a:solidFill>
              </a:rPr>
              <a:t> </a:t>
            </a:r>
            <a:br>
              <a:rPr lang="en-US" sz="2600" dirty="0">
                <a:solidFill>
                  <a:schemeClr val="tx1">
                    <a:lumMod val="65000"/>
                    <a:lumOff val="35000"/>
                  </a:schemeClr>
                </a:solidFill>
              </a:rPr>
            </a:br>
            <a:r>
              <a:rPr lang="en-US" sz="2600" dirty="0">
                <a:solidFill>
                  <a:schemeClr val="tx1">
                    <a:lumMod val="65000"/>
                    <a:lumOff val="35000"/>
                  </a:schemeClr>
                </a:solidFill>
              </a:rPr>
              <a:t>to our new RowHammer access patterns</a:t>
            </a:r>
            <a:endParaRPr lang="en-US" sz="2600" dirty="0">
              <a:solidFill>
                <a:srgbClr val="009900"/>
              </a:solidFill>
            </a:endParaRPr>
          </a:p>
        </p:txBody>
      </p:sp>
      <p:sp>
        <p:nvSpPr>
          <p:cNvPr id="14" name="Rectangle 13">
            <a:extLst>
              <a:ext uri="{FF2B5EF4-FFF2-40B4-BE49-F238E27FC236}">
                <a16:creationId xmlns:a16="http://schemas.microsoft.com/office/drawing/2014/main" id="{2542F36B-1711-470D-BC8A-91402E265C62}"/>
              </a:ext>
            </a:extLst>
          </p:cNvPr>
          <p:cNvSpPr/>
          <p:nvPr/>
        </p:nvSpPr>
        <p:spPr>
          <a:xfrm>
            <a:off x="1281114" y="1438444"/>
            <a:ext cx="1219200"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Rectangle 14">
            <a:extLst>
              <a:ext uri="{FF2B5EF4-FFF2-40B4-BE49-F238E27FC236}">
                <a16:creationId xmlns:a16="http://schemas.microsoft.com/office/drawing/2014/main" id="{81A45927-FE0C-4908-8484-C3FB213B15B4}"/>
              </a:ext>
            </a:extLst>
          </p:cNvPr>
          <p:cNvSpPr/>
          <p:nvPr/>
        </p:nvSpPr>
        <p:spPr>
          <a:xfrm>
            <a:off x="1112497" y="1390197"/>
            <a:ext cx="16101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Rectangle 15">
            <a:extLst>
              <a:ext uri="{FF2B5EF4-FFF2-40B4-BE49-F238E27FC236}">
                <a16:creationId xmlns:a16="http://schemas.microsoft.com/office/drawing/2014/main" id="{AE53462F-4AF7-4DCD-8354-6DAFF1F629B9}"/>
              </a:ext>
            </a:extLst>
          </p:cNvPr>
          <p:cNvSpPr/>
          <p:nvPr/>
        </p:nvSpPr>
        <p:spPr>
          <a:xfrm>
            <a:off x="2497041" y="1417715"/>
            <a:ext cx="86186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Rectangle 16">
            <a:extLst>
              <a:ext uri="{FF2B5EF4-FFF2-40B4-BE49-F238E27FC236}">
                <a16:creationId xmlns:a16="http://schemas.microsoft.com/office/drawing/2014/main" id="{A83EA9B2-55E3-4BFC-AE7C-F4376E5ABEB6}"/>
              </a:ext>
            </a:extLst>
          </p:cNvPr>
          <p:cNvSpPr/>
          <p:nvPr/>
        </p:nvSpPr>
        <p:spPr>
          <a:xfrm>
            <a:off x="3358908" y="1390197"/>
            <a:ext cx="343045"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933B23C4-4806-45AF-89F0-5F345AD9BB9E}"/>
              </a:ext>
            </a:extLst>
          </p:cNvPr>
          <p:cNvSpPr/>
          <p:nvPr/>
        </p:nvSpPr>
        <p:spPr>
          <a:xfrm>
            <a:off x="3714748" y="1390197"/>
            <a:ext cx="16072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Rectangle 18">
            <a:extLst>
              <a:ext uri="{FF2B5EF4-FFF2-40B4-BE49-F238E27FC236}">
                <a16:creationId xmlns:a16="http://schemas.microsoft.com/office/drawing/2014/main" id="{4885E5A4-489F-42FC-8681-CF5076F44C88}"/>
              </a:ext>
            </a:extLst>
          </p:cNvPr>
          <p:cNvSpPr/>
          <p:nvPr/>
        </p:nvSpPr>
        <p:spPr>
          <a:xfrm>
            <a:off x="3881511" y="1384377"/>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Rectangle 19">
            <a:extLst>
              <a:ext uri="{FF2B5EF4-FFF2-40B4-BE49-F238E27FC236}">
                <a16:creationId xmlns:a16="http://schemas.microsoft.com/office/drawing/2014/main" id="{6234B988-8EC3-4FC9-9CAB-A65DC13F12C7}"/>
              </a:ext>
            </a:extLst>
          </p:cNvPr>
          <p:cNvSpPr/>
          <p:nvPr/>
        </p:nvSpPr>
        <p:spPr>
          <a:xfrm>
            <a:off x="4572571" y="1382706"/>
            <a:ext cx="692651"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Rectangle 20">
            <a:extLst>
              <a:ext uri="{FF2B5EF4-FFF2-40B4-BE49-F238E27FC236}">
                <a16:creationId xmlns:a16="http://schemas.microsoft.com/office/drawing/2014/main" id="{CFADBCF9-DA59-49E7-ACB4-EE3653FABC45}"/>
              </a:ext>
            </a:extLst>
          </p:cNvPr>
          <p:cNvSpPr/>
          <p:nvPr/>
        </p:nvSpPr>
        <p:spPr>
          <a:xfrm>
            <a:off x="5277650" y="1386222"/>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Rectangle 21">
            <a:extLst>
              <a:ext uri="{FF2B5EF4-FFF2-40B4-BE49-F238E27FC236}">
                <a16:creationId xmlns:a16="http://schemas.microsoft.com/office/drawing/2014/main" id="{6D13C658-098C-427F-ABDF-10DA21EDC413}"/>
              </a:ext>
            </a:extLst>
          </p:cNvPr>
          <p:cNvSpPr/>
          <p:nvPr/>
        </p:nvSpPr>
        <p:spPr>
          <a:xfrm>
            <a:off x="5967081" y="1390197"/>
            <a:ext cx="344862"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Rectangle 22">
            <a:extLst>
              <a:ext uri="{FF2B5EF4-FFF2-40B4-BE49-F238E27FC236}">
                <a16:creationId xmlns:a16="http://schemas.microsoft.com/office/drawing/2014/main" id="{A82D48E6-C087-475F-A3BB-4D64195737F4}"/>
              </a:ext>
            </a:extLst>
          </p:cNvPr>
          <p:cNvSpPr/>
          <p:nvPr/>
        </p:nvSpPr>
        <p:spPr>
          <a:xfrm>
            <a:off x="7881621" y="1399722"/>
            <a:ext cx="102539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D0B95300-6DF4-4ABC-A14E-F36E4BBB6DCF}"/>
              </a:ext>
            </a:extLst>
          </p:cNvPr>
          <p:cNvSpPr/>
          <p:nvPr/>
        </p:nvSpPr>
        <p:spPr>
          <a:xfrm>
            <a:off x="7525090" y="1417715"/>
            <a:ext cx="337796"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Rectangle 24">
            <a:extLst>
              <a:ext uri="{FF2B5EF4-FFF2-40B4-BE49-F238E27FC236}">
                <a16:creationId xmlns:a16="http://schemas.microsoft.com/office/drawing/2014/main" id="{7CD452C6-DB2E-4391-A474-2A2BE7243727}"/>
              </a:ext>
            </a:extLst>
          </p:cNvPr>
          <p:cNvSpPr/>
          <p:nvPr/>
        </p:nvSpPr>
        <p:spPr>
          <a:xfrm>
            <a:off x="6311943" y="1417715"/>
            <a:ext cx="1215329"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custDataLst>
      <p:tags r:id="rId1"/>
    </p:custDataLst>
    <p:extLst>
      <p:ext uri="{BB962C8B-B14F-4D97-AF65-F5344CB8AC3E}">
        <p14:creationId xmlns:p14="http://schemas.microsoft.com/office/powerpoint/2010/main" val="2191413771"/>
      </p:ext>
    </p:extLst>
  </p:cSld>
  <p:clrMapOvr>
    <a:masterClrMapping/>
  </p:clrMapOvr>
  <mc:AlternateContent xmlns:mc="http://schemas.openxmlformats.org/markup-compatibility/2006" xmlns:p14="http://schemas.microsoft.com/office/powerpoint/2010/main">
    <mc:Choice Requires="p14">
      <p:transition spd="slow" p14:dur="2000" advTm="66564"/>
    </mc:Choice>
    <mc:Fallback xmlns="">
      <p:transition spd="slow" advTm="665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xit" presetSubtype="0" fill="hold" grpId="0" nodeType="withEffect">
                                  <p:stCondLst>
                                    <p:cond delay="0"/>
                                  </p:stCondLst>
                                  <p:childTnLst>
                                    <p:animEffect transition="out" filter="fade">
                                      <p:cBhvr>
                                        <p:cTn id="14" dur="500"/>
                                        <p:tgtEl>
                                          <p:spTgt spid="14"/>
                                        </p:tgtEl>
                                      </p:cBhvr>
                                    </p:animEffect>
                                    <p:set>
                                      <p:cBhvr>
                                        <p:cTn id="15" dur="1" fill="hold">
                                          <p:stCondLst>
                                            <p:cond delay="499"/>
                                          </p:stCondLst>
                                        </p:cTn>
                                        <p:tgtEl>
                                          <p:spTgt spid="1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5"/>
                                        </p:tgtEl>
                                      </p:cBhvr>
                                    </p:animEffect>
                                    <p:set>
                                      <p:cBhvr>
                                        <p:cTn id="18" dur="1" fill="hold">
                                          <p:stCondLst>
                                            <p:cond delay="499"/>
                                          </p:stCondLst>
                                        </p:cTn>
                                        <p:tgtEl>
                                          <p:spTgt spid="15"/>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16"/>
                                        </p:tgtEl>
                                      </p:cBhvr>
                                    </p:animEffect>
                                    <p:set>
                                      <p:cBhvr>
                                        <p:cTn id="21" dur="1" fill="hold">
                                          <p:stCondLst>
                                            <p:cond delay="499"/>
                                          </p:stCondLst>
                                        </p:cTn>
                                        <p:tgtEl>
                                          <p:spTgt spid="16"/>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17"/>
                                        </p:tgtEl>
                                      </p:cBhvr>
                                    </p:animEffect>
                                    <p:set>
                                      <p:cBhvr>
                                        <p:cTn id="24" dur="1" fill="hold">
                                          <p:stCondLst>
                                            <p:cond delay="499"/>
                                          </p:stCondLst>
                                        </p:cTn>
                                        <p:tgtEl>
                                          <p:spTgt spid="17"/>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8"/>
                                        </p:tgtEl>
                                      </p:cBhvr>
                                    </p:animEffect>
                                    <p:set>
                                      <p:cBhvr>
                                        <p:cTn id="27" dur="1" fill="hold">
                                          <p:stCondLst>
                                            <p:cond delay="499"/>
                                          </p:stCondLst>
                                        </p:cTn>
                                        <p:tgtEl>
                                          <p:spTgt spid="18"/>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19"/>
                                        </p:tgtEl>
                                      </p:cBhvr>
                                    </p:animEffect>
                                    <p:set>
                                      <p:cBhvr>
                                        <p:cTn id="30" dur="1" fill="hold">
                                          <p:stCondLst>
                                            <p:cond delay="499"/>
                                          </p:stCondLst>
                                        </p:cTn>
                                        <p:tgtEl>
                                          <p:spTgt spid="19"/>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20"/>
                                        </p:tgtEl>
                                      </p:cBhvr>
                                    </p:animEffect>
                                    <p:set>
                                      <p:cBhvr>
                                        <p:cTn id="33" dur="1" fill="hold">
                                          <p:stCondLst>
                                            <p:cond delay="499"/>
                                          </p:stCondLst>
                                        </p:cTn>
                                        <p:tgtEl>
                                          <p:spTgt spid="20"/>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21"/>
                                        </p:tgtEl>
                                      </p:cBhvr>
                                    </p:animEffect>
                                    <p:set>
                                      <p:cBhvr>
                                        <p:cTn id="36" dur="1" fill="hold">
                                          <p:stCondLst>
                                            <p:cond delay="499"/>
                                          </p:stCondLst>
                                        </p:cTn>
                                        <p:tgtEl>
                                          <p:spTgt spid="2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22"/>
                                        </p:tgtEl>
                                      </p:cBhvr>
                                    </p:animEffect>
                                    <p:set>
                                      <p:cBhvr>
                                        <p:cTn id="39" dur="1" fill="hold">
                                          <p:stCondLst>
                                            <p:cond delay="499"/>
                                          </p:stCondLst>
                                        </p:cTn>
                                        <p:tgtEl>
                                          <p:spTgt spid="22"/>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25"/>
                                        </p:tgtEl>
                                      </p:cBhvr>
                                    </p:animEffect>
                                    <p:set>
                                      <p:cBhvr>
                                        <p:cTn id="42" dur="1" fill="hold">
                                          <p:stCondLst>
                                            <p:cond delay="499"/>
                                          </p:stCondLst>
                                        </p:cTn>
                                        <p:tgtEl>
                                          <p:spTgt spid="25"/>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24"/>
                                        </p:tgtEl>
                                      </p:cBhvr>
                                    </p:animEffect>
                                    <p:set>
                                      <p:cBhvr>
                                        <p:cTn id="45" dur="1" fill="hold">
                                          <p:stCondLst>
                                            <p:cond delay="499"/>
                                          </p:stCondLst>
                                        </p:cTn>
                                        <p:tgtEl>
                                          <p:spTgt spid="2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23"/>
                                        </p:tgtEl>
                                      </p:cBhvr>
                                    </p:animEffect>
                                    <p:set>
                                      <p:cBhvr>
                                        <p:cTn id="48" dur="1" fill="hold">
                                          <p:stCondLst>
                                            <p:cond delay="499"/>
                                          </p:stCondLst>
                                        </p:cTn>
                                        <p:tgtEl>
                                          <p:spTgt spid="23"/>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500"/>
                                        <p:tgtEl>
                                          <p:spTgt spid="6"/>
                                        </p:tgtEl>
                                      </p:cBhvr>
                                    </p:animEffect>
                                  </p:childTnLst>
                                </p:cTn>
                              </p:par>
                              <p:par>
                                <p:cTn id="54" presetID="10" presetClass="entr" presetSubtype="0" fill="hold" grpId="1"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10" presetClass="entr" presetSubtype="0" fill="hold" grpId="1"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par>
                                <p:cTn id="60" presetID="10" presetClass="entr" presetSubtype="0" fill="hold" grpId="1"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par>
                                <p:cTn id="63" presetID="10" presetClass="entr" presetSubtype="0" fill="hold" grpId="1"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par>
                                <p:cTn id="66" presetID="10" presetClass="entr" presetSubtype="0" fill="hold" grpId="1"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grpId="1"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par>
                                <p:cTn id="72" presetID="10" presetClass="entr" presetSubtype="0" fill="hold" grpId="1"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2">
                                            <p:txEl>
                                              <p:pRg st="0" end="0"/>
                                            </p:txEl>
                                          </p:spTgt>
                                        </p:tgtEl>
                                        <p:attrNameLst>
                                          <p:attrName>style.visibility</p:attrName>
                                        </p:attrNameLst>
                                      </p:cBhvr>
                                      <p:to>
                                        <p:strVal val="visible"/>
                                      </p:to>
                                    </p:set>
                                    <p:animEffect transition="in" filter="fade">
                                      <p:cBhvr>
                                        <p:cTn id="79" dur="500"/>
                                        <p:tgtEl>
                                          <p:spTgt spid="12">
                                            <p:txEl>
                                              <p:pRg st="0" end="0"/>
                                            </p:txEl>
                                          </p:spTgt>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fade">
                                      <p:cBhvr>
                                        <p:cTn id="82" dur="500"/>
                                        <p:tgtEl>
                                          <p:spTgt spid="14"/>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fade">
                                      <p:cBhvr>
                                        <p:cTn id="85" dur="500"/>
                                        <p:tgtEl>
                                          <p:spTgt spid="18"/>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childTnLst>
                                </p:cTn>
                              </p:par>
                              <p:par>
                                <p:cTn id="89" presetID="10" presetClass="entr" presetSubtype="0" fill="hold" grpId="1" nodeType="with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500"/>
                                        <p:tgtEl>
                                          <p:spTgt spid="22"/>
                                        </p:tgtEl>
                                      </p:cBhvr>
                                    </p:animEffect>
                                  </p:childTnLst>
                                </p:cTn>
                              </p:par>
                              <p:par>
                                <p:cTn id="92" presetID="10" presetClass="entr" presetSubtype="0" fill="hold" grpId="1" nodeType="with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500"/>
                                        <p:tgtEl>
                                          <p:spTgt spid="23"/>
                                        </p:tgtEl>
                                      </p:cBhvr>
                                    </p:animEffect>
                                  </p:childTnLst>
                                </p:cTn>
                              </p:par>
                              <p:par>
                                <p:cTn id="95" presetID="10" presetClass="exit" presetSubtype="0" fill="hold" grpId="2" nodeType="withEffect">
                                  <p:stCondLst>
                                    <p:cond delay="0"/>
                                  </p:stCondLst>
                                  <p:childTnLst>
                                    <p:animEffect transition="out" filter="fade">
                                      <p:cBhvr>
                                        <p:cTn id="96" dur="500"/>
                                        <p:tgtEl>
                                          <p:spTgt spid="19"/>
                                        </p:tgtEl>
                                      </p:cBhvr>
                                    </p:animEffect>
                                    <p:set>
                                      <p:cBhvr>
                                        <p:cTn id="97" dur="1" fill="hold">
                                          <p:stCondLst>
                                            <p:cond delay="499"/>
                                          </p:stCondLst>
                                        </p:cTn>
                                        <p:tgtEl>
                                          <p:spTgt spid="19"/>
                                        </p:tgtEl>
                                        <p:attrNameLst>
                                          <p:attrName>style.visibility</p:attrName>
                                        </p:attrNameLst>
                                      </p:cBhvr>
                                      <p:to>
                                        <p:strVal val="hidden"/>
                                      </p:to>
                                    </p:set>
                                  </p:childTnLst>
                                </p:cTn>
                              </p:par>
                              <p:par>
                                <p:cTn id="98" presetID="10" presetClass="exit" presetSubtype="0" fill="hold" grpId="2" nodeType="withEffect">
                                  <p:stCondLst>
                                    <p:cond delay="0"/>
                                  </p:stCondLst>
                                  <p:childTnLst>
                                    <p:animEffect transition="out" filter="fade">
                                      <p:cBhvr>
                                        <p:cTn id="99" dur="500"/>
                                        <p:tgtEl>
                                          <p:spTgt spid="21"/>
                                        </p:tgtEl>
                                      </p:cBhvr>
                                    </p:animEffect>
                                    <p:set>
                                      <p:cBhvr>
                                        <p:cTn id="100" dur="1" fill="hold">
                                          <p:stCondLst>
                                            <p:cond delay="499"/>
                                          </p:stCondLst>
                                        </p:cTn>
                                        <p:tgtEl>
                                          <p:spTgt spid="21"/>
                                        </p:tgtEl>
                                        <p:attrNameLst>
                                          <p:attrName>style.visibility</p:attrName>
                                        </p:attrNameLst>
                                      </p:cBhvr>
                                      <p:to>
                                        <p:strVal val="hidden"/>
                                      </p:to>
                                    </p:set>
                                  </p:childTnLst>
                                </p:cTn>
                              </p:par>
                              <p:par>
                                <p:cTn id="101" presetID="10" presetClass="exit" presetSubtype="0" fill="hold" grpId="2" nodeType="withEffect">
                                  <p:stCondLst>
                                    <p:cond delay="0"/>
                                  </p:stCondLst>
                                  <p:childTnLst>
                                    <p:animEffect transition="out" filter="fade">
                                      <p:cBhvr>
                                        <p:cTn id="102" dur="500"/>
                                        <p:tgtEl>
                                          <p:spTgt spid="25"/>
                                        </p:tgtEl>
                                      </p:cBhvr>
                                    </p:animEffect>
                                    <p:set>
                                      <p:cBhvr>
                                        <p:cTn id="103" dur="1" fill="hold">
                                          <p:stCondLst>
                                            <p:cond delay="499"/>
                                          </p:stCondLst>
                                        </p:cTn>
                                        <p:tgtEl>
                                          <p:spTgt spid="25"/>
                                        </p:tgtEl>
                                        <p:attrNameLst>
                                          <p:attrName>style.visibility</p:attrName>
                                        </p:attrNameLst>
                                      </p:cBhvr>
                                      <p:to>
                                        <p:strVal val="hidden"/>
                                      </p:to>
                                    </p:set>
                                  </p:childTnLst>
                                </p:cTn>
                              </p:par>
                              <p:par>
                                <p:cTn id="104" presetID="10" presetClass="exit" presetSubtype="0" fill="hold" grpId="2" nodeType="withEffect">
                                  <p:stCondLst>
                                    <p:cond delay="0"/>
                                  </p:stCondLst>
                                  <p:childTnLst>
                                    <p:animEffect transition="out" filter="fade">
                                      <p:cBhvr>
                                        <p:cTn id="105" dur="500"/>
                                        <p:tgtEl>
                                          <p:spTgt spid="24"/>
                                        </p:tgtEl>
                                      </p:cBhvr>
                                    </p:animEffect>
                                    <p:set>
                                      <p:cBhvr>
                                        <p:cTn id="106" dur="1" fill="hold">
                                          <p:stCondLst>
                                            <p:cond delay="499"/>
                                          </p:stCondLst>
                                        </p:cTn>
                                        <p:tgtEl>
                                          <p:spTgt spid="24"/>
                                        </p:tgtEl>
                                        <p:attrNameLst>
                                          <p:attrName>style.visibility</p:attrName>
                                        </p:attrNameLst>
                                      </p:cBhvr>
                                      <p:to>
                                        <p:strVal val="hidden"/>
                                      </p:to>
                                    </p:se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12">
                                            <p:txEl>
                                              <p:pRg st="1" end="1"/>
                                            </p:txEl>
                                          </p:spTgt>
                                        </p:tgtEl>
                                        <p:attrNameLst>
                                          <p:attrName>style.visibility</p:attrName>
                                        </p:attrNameLst>
                                      </p:cBhvr>
                                      <p:to>
                                        <p:strVal val="visible"/>
                                      </p:to>
                                    </p:set>
                                    <p:animEffect transition="in" filter="fade">
                                      <p:cBhvr>
                                        <p:cTn id="111" dur="500"/>
                                        <p:tgtEl>
                                          <p:spTgt spid="12">
                                            <p:txEl>
                                              <p:pRg st="1" end="1"/>
                                            </p:txEl>
                                          </p:spTgt>
                                        </p:tgtEl>
                                      </p:cBhvr>
                                    </p:animEffect>
                                  </p:childTnLst>
                                </p:cTn>
                              </p:par>
                              <p:par>
                                <p:cTn id="112" presetID="10" presetClass="entr" presetSubtype="0" fill="hold" grpId="3" nodeType="with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fade">
                                      <p:cBhvr>
                                        <p:cTn id="114" dur="500"/>
                                        <p:tgtEl>
                                          <p:spTgt spid="21"/>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ntr" presetSubtype="0" fill="hold" grpId="0" nodeType="clickEffect">
                                  <p:stCondLst>
                                    <p:cond delay="0"/>
                                  </p:stCondLst>
                                  <p:childTnLst>
                                    <p:set>
                                      <p:cBhvr>
                                        <p:cTn id="118" dur="1" fill="hold">
                                          <p:stCondLst>
                                            <p:cond delay="0"/>
                                          </p:stCondLst>
                                        </p:cTn>
                                        <p:tgtEl>
                                          <p:spTgt spid="12">
                                            <p:txEl>
                                              <p:pRg st="2" end="2"/>
                                            </p:txEl>
                                          </p:spTgt>
                                        </p:tgtEl>
                                        <p:attrNameLst>
                                          <p:attrName>style.visibility</p:attrName>
                                        </p:attrNameLst>
                                      </p:cBhvr>
                                      <p:to>
                                        <p:strVal val="visible"/>
                                      </p:to>
                                    </p:set>
                                    <p:animEffect transition="in" filter="fade">
                                      <p:cBhvr>
                                        <p:cTn id="119" dur="500"/>
                                        <p:tgtEl>
                                          <p:spTgt spid="12">
                                            <p:txEl>
                                              <p:pRg st="2" end="2"/>
                                            </p:txEl>
                                          </p:spTgt>
                                        </p:tgtEl>
                                      </p:cBhvr>
                                    </p:animEffect>
                                  </p:childTnLst>
                                </p:cTn>
                              </p:par>
                              <p:par>
                                <p:cTn id="120" presetID="10" presetClass="exit" presetSubtype="0" fill="hold" grpId="4" nodeType="withEffect">
                                  <p:stCondLst>
                                    <p:cond delay="0"/>
                                  </p:stCondLst>
                                  <p:childTnLst>
                                    <p:animEffect transition="out" filter="fade">
                                      <p:cBhvr>
                                        <p:cTn id="121" dur="500"/>
                                        <p:tgtEl>
                                          <p:spTgt spid="21"/>
                                        </p:tgtEl>
                                      </p:cBhvr>
                                    </p:animEffect>
                                    <p:set>
                                      <p:cBhvr>
                                        <p:cTn id="122" dur="1" fill="hold">
                                          <p:stCondLst>
                                            <p:cond delay="499"/>
                                          </p:stCondLst>
                                        </p:cTn>
                                        <p:tgtEl>
                                          <p:spTgt spid="21"/>
                                        </p:tgtEl>
                                        <p:attrNameLst>
                                          <p:attrName>style.visibility</p:attrName>
                                        </p:attrNameLst>
                                      </p:cBhvr>
                                      <p:to>
                                        <p:strVal val="hidden"/>
                                      </p:to>
                                    </p:set>
                                  </p:childTnLst>
                                </p:cTn>
                              </p:par>
                              <p:par>
                                <p:cTn id="123" presetID="10" presetClass="entr" presetSubtype="0" fill="hold" grpId="3" nodeType="withEffect">
                                  <p:stCondLst>
                                    <p:cond delay="0"/>
                                  </p:stCondLst>
                                  <p:childTnLst>
                                    <p:set>
                                      <p:cBhvr>
                                        <p:cTn id="124" dur="1" fill="hold">
                                          <p:stCondLst>
                                            <p:cond delay="0"/>
                                          </p:stCondLst>
                                        </p:cTn>
                                        <p:tgtEl>
                                          <p:spTgt spid="19"/>
                                        </p:tgtEl>
                                        <p:attrNameLst>
                                          <p:attrName>style.visibility</p:attrName>
                                        </p:attrNameLst>
                                      </p:cBhvr>
                                      <p:to>
                                        <p:strVal val="visible"/>
                                      </p:to>
                                    </p:set>
                                    <p:animEffect transition="in" filter="fade">
                                      <p:cBhvr>
                                        <p:cTn id="125" dur="500"/>
                                        <p:tgtEl>
                                          <p:spTgt spid="19"/>
                                        </p:tgtEl>
                                      </p:cBhvr>
                                    </p:animEffect>
                                  </p:childTnLst>
                                </p:cTn>
                              </p:par>
                              <p:par>
                                <p:cTn id="126" presetID="10" presetClass="entr" presetSubtype="0" fill="hold" grpId="3" nodeType="withEffect">
                                  <p:stCondLst>
                                    <p:cond delay="0"/>
                                  </p:stCondLst>
                                  <p:childTnLst>
                                    <p:set>
                                      <p:cBhvr>
                                        <p:cTn id="127" dur="1" fill="hold">
                                          <p:stCondLst>
                                            <p:cond delay="0"/>
                                          </p:stCondLst>
                                        </p:cTn>
                                        <p:tgtEl>
                                          <p:spTgt spid="25"/>
                                        </p:tgtEl>
                                        <p:attrNameLst>
                                          <p:attrName>style.visibility</p:attrName>
                                        </p:attrNameLst>
                                      </p:cBhvr>
                                      <p:to>
                                        <p:strVal val="visible"/>
                                      </p:to>
                                    </p:set>
                                    <p:animEffect transition="in" filter="fade">
                                      <p:cBhvr>
                                        <p:cTn id="128" dur="500"/>
                                        <p:tgtEl>
                                          <p:spTgt spid="25"/>
                                        </p:tgtEl>
                                      </p:cBhvr>
                                    </p:animEffect>
                                  </p:childTnLst>
                                </p:cTn>
                              </p:par>
                              <p:par>
                                <p:cTn id="129" presetID="10" presetClass="entr" presetSubtype="0" fill="hold" grpId="3" nodeType="withEffect">
                                  <p:stCondLst>
                                    <p:cond delay="0"/>
                                  </p:stCondLst>
                                  <p:childTnLst>
                                    <p:set>
                                      <p:cBhvr>
                                        <p:cTn id="130" dur="1" fill="hold">
                                          <p:stCondLst>
                                            <p:cond delay="0"/>
                                          </p:stCondLst>
                                        </p:cTn>
                                        <p:tgtEl>
                                          <p:spTgt spid="24"/>
                                        </p:tgtEl>
                                        <p:attrNameLst>
                                          <p:attrName>style.visibility</p:attrName>
                                        </p:attrNameLst>
                                      </p:cBhvr>
                                      <p:to>
                                        <p:strVal val="visible"/>
                                      </p:to>
                                    </p:set>
                                    <p:animEffect transition="in" filter="fade">
                                      <p:cBhvr>
                                        <p:cTn id="131" dur="500"/>
                                        <p:tgtEl>
                                          <p:spTgt spid="24"/>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grpId="0" nodeType="clickEffect">
                                  <p:stCondLst>
                                    <p:cond delay="0"/>
                                  </p:stCondLst>
                                  <p:childTnLst>
                                    <p:set>
                                      <p:cBhvr>
                                        <p:cTn id="135" dur="1" fill="hold">
                                          <p:stCondLst>
                                            <p:cond delay="0"/>
                                          </p:stCondLst>
                                        </p:cTn>
                                        <p:tgtEl>
                                          <p:spTgt spid="12">
                                            <p:txEl>
                                              <p:pRg st="3" end="3"/>
                                            </p:txEl>
                                          </p:spTgt>
                                        </p:tgtEl>
                                        <p:attrNameLst>
                                          <p:attrName>style.visibility</p:attrName>
                                        </p:attrNameLst>
                                      </p:cBhvr>
                                      <p:to>
                                        <p:strVal val="visible"/>
                                      </p:to>
                                    </p:set>
                                    <p:animEffect transition="in" filter="fade">
                                      <p:cBhvr>
                                        <p:cTn id="136" dur="500"/>
                                        <p:tgtEl>
                                          <p:spTgt spid="12">
                                            <p:txEl>
                                              <p:pRg st="3" end="3"/>
                                            </p:txEl>
                                          </p:spTgt>
                                        </p:tgtEl>
                                      </p:cBhvr>
                                    </p:animEffect>
                                  </p:childTnLst>
                                </p:cTn>
                              </p:par>
                              <p:par>
                                <p:cTn id="137" presetID="10" presetClass="exit" presetSubtype="0" fill="hold" grpId="4" nodeType="withEffect">
                                  <p:stCondLst>
                                    <p:cond delay="0"/>
                                  </p:stCondLst>
                                  <p:childTnLst>
                                    <p:animEffect transition="out" filter="fade">
                                      <p:cBhvr>
                                        <p:cTn id="138" dur="500"/>
                                        <p:tgtEl>
                                          <p:spTgt spid="25"/>
                                        </p:tgtEl>
                                      </p:cBhvr>
                                    </p:animEffect>
                                    <p:set>
                                      <p:cBhvr>
                                        <p:cTn id="139" dur="1" fill="hold">
                                          <p:stCondLst>
                                            <p:cond delay="499"/>
                                          </p:stCondLst>
                                        </p:cTn>
                                        <p:tgtEl>
                                          <p:spTgt spid="25"/>
                                        </p:tgtEl>
                                        <p:attrNameLst>
                                          <p:attrName>style.visibility</p:attrName>
                                        </p:attrNameLst>
                                      </p:cBhvr>
                                      <p:to>
                                        <p:strVal val="hidden"/>
                                      </p:to>
                                    </p:set>
                                  </p:childTnLst>
                                </p:cTn>
                              </p:par>
                              <p:par>
                                <p:cTn id="140" presetID="10" presetClass="entr" presetSubtype="0" fill="hold" grpId="5" nodeType="withEffect">
                                  <p:stCondLst>
                                    <p:cond delay="0"/>
                                  </p:stCondLst>
                                  <p:childTnLst>
                                    <p:set>
                                      <p:cBhvr>
                                        <p:cTn id="141" dur="1" fill="hold">
                                          <p:stCondLst>
                                            <p:cond delay="0"/>
                                          </p:stCondLst>
                                        </p:cTn>
                                        <p:tgtEl>
                                          <p:spTgt spid="21"/>
                                        </p:tgtEl>
                                        <p:attrNameLst>
                                          <p:attrName>style.visibility</p:attrName>
                                        </p:attrNameLst>
                                      </p:cBhvr>
                                      <p:to>
                                        <p:strVal val="visible"/>
                                      </p:to>
                                    </p:set>
                                    <p:animEffect transition="in" filter="fade">
                                      <p:cBhvr>
                                        <p:cTn id="1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uiExpand="1" build="p"/>
      <p:bldP spid="13" grpId="0"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19" grpId="2" animBg="1"/>
      <p:bldP spid="19" grpId="3" animBg="1"/>
      <p:bldP spid="20" grpId="0" animBg="1"/>
      <p:bldP spid="20" grpId="1" animBg="1"/>
      <p:bldP spid="21" grpId="0" animBg="1"/>
      <p:bldP spid="21" grpId="1" animBg="1"/>
      <p:bldP spid="21" grpId="2" animBg="1"/>
      <p:bldP spid="21" grpId="3" animBg="1"/>
      <p:bldP spid="21" grpId="4" animBg="1"/>
      <p:bldP spid="21" grpId="5" animBg="1"/>
      <p:bldP spid="22" grpId="0" animBg="1"/>
      <p:bldP spid="22" grpId="1" animBg="1"/>
      <p:bldP spid="23" grpId="0" animBg="1"/>
      <p:bldP spid="23" grpId="1" animBg="1"/>
      <p:bldP spid="24" grpId="0" animBg="1"/>
      <p:bldP spid="24" grpId="1" animBg="1"/>
      <p:bldP spid="24" grpId="2" animBg="1"/>
      <p:bldP spid="24" grpId="3" animBg="1"/>
      <p:bldP spid="25" grpId="0" animBg="1"/>
      <p:bldP spid="25" grpId="1" animBg="1"/>
      <p:bldP spid="25" grpId="2" animBg="1"/>
      <p:bldP spid="25" grpId="3" animBg="1"/>
      <p:bldP spid="25" grpId="4"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71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3774991"/>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dirty="0">
                <a:solidFill>
                  <a:schemeClr val="tx1">
                    <a:lumMod val="65000"/>
                    <a:lumOff val="35000"/>
                  </a:schemeClr>
                </a:solidFill>
              </a:rPr>
              <a:t>Our RowHammer access patterns </a:t>
            </a:r>
            <a:br>
              <a:rPr lang="en-US" sz="2600" dirty="0">
                <a:solidFill>
                  <a:schemeClr val="tx1">
                    <a:lumMod val="65000"/>
                    <a:lumOff val="35000"/>
                  </a:schemeClr>
                </a:solidFill>
              </a:rPr>
            </a:br>
            <a:r>
              <a:rPr lang="en-US" sz="2600" dirty="0">
                <a:solidFill>
                  <a:schemeClr val="tx1">
                    <a:lumMod val="65000"/>
                    <a:lumOff val="35000"/>
                  </a:schemeClr>
                </a:solidFill>
              </a:rPr>
              <a:t>cause bit flips in more </a:t>
            </a:r>
            <a:r>
              <a:rPr lang="en-US" sz="2600" dirty="0">
                <a:solidFill>
                  <a:srgbClr val="009900"/>
                </a:solidFill>
              </a:rPr>
              <a:t>than 99.9% of the rows</a:t>
            </a:r>
          </a:p>
        </p:txBody>
      </p:sp>
      <p:sp>
        <p:nvSpPr>
          <p:cNvPr id="12" name="TextBox 11">
            <a:extLst>
              <a:ext uri="{FF2B5EF4-FFF2-40B4-BE49-F238E27FC236}">
                <a16:creationId xmlns:a16="http://schemas.microsoft.com/office/drawing/2014/main" id="{697DFA79-333A-481D-8713-C7BE622C109C}"/>
              </a:ext>
            </a:extLst>
          </p:cNvPr>
          <p:cNvSpPr txBox="1"/>
          <p:nvPr/>
        </p:nvSpPr>
        <p:spPr>
          <a:xfrm>
            <a:off x="257175" y="4831140"/>
            <a:ext cx="7391400" cy="1569660"/>
          </a:xfrm>
          <a:prstGeom prst="rect">
            <a:avLst/>
          </a:prstGeom>
          <a:noFill/>
        </p:spPr>
        <p:txBody>
          <a:bodyPr wrap="square" rtlCol="0">
            <a:spAutoFit/>
          </a:bodyPr>
          <a:lstStyle/>
          <a:p>
            <a:r>
              <a:rPr lang="en-US" sz="2400" dirty="0"/>
              <a:t>Why are some modules less vulnerable?</a:t>
            </a:r>
          </a:p>
          <a:p>
            <a:pPr marL="342900" indent="-342900">
              <a:buFont typeface="+mj-lt"/>
              <a:buAutoNum type="arabicParenR"/>
            </a:pPr>
            <a:r>
              <a:rPr lang="en-US" sz="2400" dirty="0">
                <a:solidFill>
                  <a:srgbClr val="C00000"/>
                </a:solidFill>
              </a:rPr>
              <a:t>Fundamentally less vulnerable to RowHammer</a:t>
            </a:r>
          </a:p>
          <a:p>
            <a:pPr marL="342900" indent="-342900">
              <a:buFont typeface="+mj-lt"/>
              <a:buAutoNum type="arabicParenR"/>
            </a:pPr>
            <a:r>
              <a:rPr lang="en-US" sz="2400" dirty="0">
                <a:solidFill>
                  <a:srgbClr val="C00000"/>
                </a:solidFill>
              </a:rPr>
              <a:t>Different TRR mechanisms</a:t>
            </a:r>
          </a:p>
          <a:p>
            <a:pPr marL="342900" indent="-342900">
              <a:buFont typeface="+mj-lt"/>
              <a:buAutoNum type="arabicParenR"/>
            </a:pPr>
            <a:r>
              <a:rPr lang="en-US" sz="2400" dirty="0">
                <a:solidFill>
                  <a:srgbClr val="C00000"/>
                </a:solidFill>
              </a:rPr>
              <a:t>Unique row organization</a:t>
            </a:r>
            <a:endParaRPr lang="en-CH" sz="2400" dirty="0">
              <a:solidFill>
                <a:srgbClr val="C00000"/>
              </a:solidFill>
            </a:endParaRP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27432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dirty="0">
                <a:solidFill>
                  <a:srgbClr val="009900"/>
                </a:solidFill>
              </a:rPr>
              <a:t>All 45 modules </a:t>
            </a:r>
            <a:r>
              <a:rPr lang="en-US" sz="2600" dirty="0">
                <a:solidFill>
                  <a:schemeClr val="tx1">
                    <a:lumMod val="65000"/>
                    <a:lumOff val="35000"/>
                  </a:schemeClr>
                </a:solidFill>
              </a:rPr>
              <a:t>we tested are </a:t>
            </a:r>
            <a:r>
              <a:rPr lang="en-US" sz="2600" dirty="0">
                <a:solidFill>
                  <a:srgbClr val="C00000"/>
                </a:solidFill>
              </a:rPr>
              <a:t>vulnerable</a:t>
            </a:r>
            <a:r>
              <a:rPr lang="en-US" sz="2600" dirty="0">
                <a:solidFill>
                  <a:schemeClr val="tx1">
                    <a:lumMod val="65000"/>
                    <a:lumOff val="35000"/>
                  </a:schemeClr>
                </a:solidFill>
              </a:rPr>
              <a:t> </a:t>
            </a:r>
            <a:br>
              <a:rPr lang="en-US" sz="2600" dirty="0">
                <a:solidFill>
                  <a:schemeClr val="tx1">
                    <a:lumMod val="65000"/>
                    <a:lumOff val="35000"/>
                  </a:schemeClr>
                </a:solidFill>
              </a:rPr>
            </a:br>
            <a:r>
              <a:rPr lang="en-US" sz="2600" dirty="0">
                <a:solidFill>
                  <a:schemeClr val="tx1">
                    <a:lumMod val="65000"/>
                    <a:lumOff val="35000"/>
                  </a:schemeClr>
                </a:solidFill>
              </a:rPr>
              <a:t>to our new RowHammer access patterns</a:t>
            </a:r>
            <a:endParaRPr lang="en-US" sz="2600" dirty="0">
              <a:solidFill>
                <a:srgbClr val="009900"/>
              </a:solidFill>
            </a:endParaRPr>
          </a:p>
        </p:txBody>
      </p:sp>
      <p:sp>
        <p:nvSpPr>
          <p:cNvPr id="14" name="Rectangle 13">
            <a:extLst>
              <a:ext uri="{FF2B5EF4-FFF2-40B4-BE49-F238E27FC236}">
                <a16:creationId xmlns:a16="http://schemas.microsoft.com/office/drawing/2014/main" id="{2542F36B-1711-470D-BC8A-91402E265C62}"/>
              </a:ext>
            </a:extLst>
          </p:cNvPr>
          <p:cNvSpPr/>
          <p:nvPr/>
        </p:nvSpPr>
        <p:spPr>
          <a:xfrm>
            <a:off x="1281114" y="1438444"/>
            <a:ext cx="1219200"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Rectangle 14">
            <a:extLst>
              <a:ext uri="{FF2B5EF4-FFF2-40B4-BE49-F238E27FC236}">
                <a16:creationId xmlns:a16="http://schemas.microsoft.com/office/drawing/2014/main" id="{81A45927-FE0C-4908-8484-C3FB213B15B4}"/>
              </a:ext>
            </a:extLst>
          </p:cNvPr>
          <p:cNvSpPr/>
          <p:nvPr/>
        </p:nvSpPr>
        <p:spPr>
          <a:xfrm>
            <a:off x="1112497" y="1390197"/>
            <a:ext cx="16101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Rectangle 15">
            <a:extLst>
              <a:ext uri="{FF2B5EF4-FFF2-40B4-BE49-F238E27FC236}">
                <a16:creationId xmlns:a16="http://schemas.microsoft.com/office/drawing/2014/main" id="{AE53462F-4AF7-4DCD-8354-6DAFF1F629B9}"/>
              </a:ext>
            </a:extLst>
          </p:cNvPr>
          <p:cNvSpPr/>
          <p:nvPr/>
        </p:nvSpPr>
        <p:spPr>
          <a:xfrm>
            <a:off x="2497041" y="1417715"/>
            <a:ext cx="86186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Rectangle 16">
            <a:extLst>
              <a:ext uri="{FF2B5EF4-FFF2-40B4-BE49-F238E27FC236}">
                <a16:creationId xmlns:a16="http://schemas.microsoft.com/office/drawing/2014/main" id="{A83EA9B2-55E3-4BFC-AE7C-F4376E5ABEB6}"/>
              </a:ext>
            </a:extLst>
          </p:cNvPr>
          <p:cNvSpPr/>
          <p:nvPr/>
        </p:nvSpPr>
        <p:spPr>
          <a:xfrm>
            <a:off x="3358908" y="1390197"/>
            <a:ext cx="343045"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933B23C4-4806-45AF-89F0-5F345AD9BB9E}"/>
              </a:ext>
            </a:extLst>
          </p:cNvPr>
          <p:cNvSpPr/>
          <p:nvPr/>
        </p:nvSpPr>
        <p:spPr>
          <a:xfrm>
            <a:off x="3714748" y="1390197"/>
            <a:ext cx="16072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Rectangle 18">
            <a:extLst>
              <a:ext uri="{FF2B5EF4-FFF2-40B4-BE49-F238E27FC236}">
                <a16:creationId xmlns:a16="http://schemas.microsoft.com/office/drawing/2014/main" id="{4885E5A4-489F-42FC-8681-CF5076F44C88}"/>
              </a:ext>
            </a:extLst>
          </p:cNvPr>
          <p:cNvSpPr/>
          <p:nvPr/>
        </p:nvSpPr>
        <p:spPr>
          <a:xfrm>
            <a:off x="3881511" y="1384377"/>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Rectangle 19">
            <a:extLst>
              <a:ext uri="{FF2B5EF4-FFF2-40B4-BE49-F238E27FC236}">
                <a16:creationId xmlns:a16="http://schemas.microsoft.com/office/drawing/2014/main" id="{6234B988-8EC3-4FC9-9CAB-A65DC13F12C7}"/>
              </a:ext>
            </a:extLst>
          </p:cNvPr>
          <p:cNvSpPr/>
          <p:nvPr/>
        </p:nvSpPr>
        <p:spPr>
          <a:xfrm>
            <a:off x="4572571" y="1382706"/>
            <a:ext cx="692651"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Rectangle 20">
            <a:extLst>
              <a:ext uri="{FF2B5EF4-FFF2-40B4-BE49-F238E27FC236}">
                <a16:creationId xmlns:a16="http://schemas.microsoft.com/office/drawing/2014/main" id="{CFADBCF9-DA59-49E7-ACB4-EE3653FABC45}"/>
              </a:ext>
            </a:extLst>
          </p:cNvPr>
          <p:cNvSpPr/>
          <p:nvPr/>
        </p:nvSpPr>
        <p:spPr>
          <a:xfrm>
            <a:off x="5277650" y="1386222"/>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Rectangle 21">
            <a:extLst>
              <a:ext uri="{FF2B5EF4-FFF2-40B4-BE49-F238E27FC236}">
                <a16:creationId xmlns:a16="http://schemas.microsoft.com/office/drawing/2014/main" id="{6D13C658-098C-427F-ABDF-10DA21EDC413}"/>
              </a:ext>
            </a:extLst>
          </p:cNvPr>
          <p:cNvSpPr/>
          <p:nvPr/>
        </p:nvSpPr>
        <p:spPr>
          <a:xfrm>
            <a:off x="5967081" y="1390197"/>
            <a:ext cx="344862"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Rectangle 22">
            <a:extLst>
              <a:ext uri="{FF2B5EF4-FFF2-40B4-BE49-F238E27FC236}">
                <a16:creationId xmlns:a16="http://schemas.microsoft.com/office/drawing/2014/main" id="{A82D48E6-C087-475F-A3BB-4D64195737F4}"/>
              </a:ext>
            </a:extLst>
          </p:cNvPr>
          <p:cNvSpPr/>
          <p:nvPr/>
        </p:nvSpPr>
        <p:spPr>
          <a:xfrm>
            <a:off x="7881621" y="1399722"/>
            <a:ext cx="102539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D0B95300-6DF4-4ABC-A14E-F36E4BBB6DCF}"/>
              </a:ext>
            </a:extLst>
          </p:cNvPr>
          <p:cNvSpPr/>
          <p:nvPr/>
        </p:nvSpPr>
        <p:spPr>
          <a:xfrm>
            <a:off x="7525090" y="1417715"/>
            <a:ext cx="337796"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Rectangle 24">
            <a:extLst>
              <a:ext uri="{FF2B5EF4-FFF2-40B4-BE49-F238E27FC236}">
                <a16:creationId xmlns:a16="http://schemas.microsoft.com/office/drawing/2014/main" id="{7CD452C6-DB2E-4391-A474-2A2BE7243727}"/>
              </a:ext>
            </a:extLst>
          </p:cNvPr>
          <p:cNvSpPr/>
          <p:nvPr/>
        </p:nvSpPr>
        <p:spPr>
          <a:xfrm>
            <a:off x="6311943" y="1417715"/>
            <a:ext cx="1215329"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6" name="Rectangle 25">
            <a:extLst>
              <a:ext uri="{FF2B5EF4-FFF2-40B4-BE49-F238E27FC236}">
                <a16:creationId xmlns:a16="http://schemas.microsoft.com/office/drawing/2014/main" id="{93F9FF61-0B34-4615-A0AB-8CE6298AE1AE}"/>
              </a:ext>
            </a:extLst>
          </p:cNvPr>
          <p:cNvSpPr/>
          <p:nvPr/>
        </p:nvSpPr>
        <p:spPr>
          <a:xfrm>
            <a:off x="12020" y="772542"/>
            <a:ext cx="9144000" cy="5628258"/>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Content Placeholder 2">
            <a:extLst>
              <a:ext uri="{FF2B5EF4-FFF2-40B4-BE49-F238E27FC236}">
                <a16:creationId xmlns:a16="http://schemas.microsoft.com/office/drawing/2014/main" id="{DB342978-9365-4A4F-BF3E-8C409FC74A0D}"/>
              </a:ext>
            </a:extLst>
          </p:cNvPr>
          <p:cNvSpPr txBox="1">
            <a:spLocks/>
          </p:cNvSpPr>
          <p:nvPr/>
        </p:nvSpPr>
        <p:spPr>
          <a:xfrm>
            <a:off x="-4696" y="4893029"/>
            <a:ext cx="9144000" cy="1050571"/>
          </a:xfrm>
          <a:prstGeom prst="rect">
            <a:avLst/>
          </a:prstGeom>
          <a:solidFill>
            <a:schemeClr val="accent2">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000" dirty="0">
                <a:solidFill>
                  <a:srgbClr val="0066FF"/>
                </a:solidFill>
              </a:rPr>
              <a:t>Our access patterns</a:t>
            </a:r>
            <a:r>
              <a:rPr lang="en-US" sz="3000" dirty="0"/>
              <a:t> successfully </a:t>
            </a:r>
            <a:r>
              <a:rPr lang="en-US" sz="3000" b="1" dirty="0">
                <a:solidFill>
                  <a:srgbClr val="009900"/>
                </a:solidFill>
              </a:rPr>
              <a:t>circumvent</a:t>
            </a:r>
            <a:r>
              <a:rPr lang="en-US" sz="3000" dirty="0"/>
              <a:t> the TRR implementations of </a:t>
            </a:r>
            <a:r>
              <a:rPr lang="en-US" sz="3000" b="1" dirty="0"/>
              <a:t>all three major DRAM vendors</a:t>
            </a:r>
            <a:endParaRPr lang="en-US" sz="3000" b="1" dirty="0">
              <a:solidFill>
                <a:srgbClr val="009900"/>
              </a:solidFill>
            </a:endParaRPr>
          </a:p>
        </p:txBody>
      </p:sp>
    </p:spTree>
    <p:custDataLst>
      <p:tags r:id="rId1"/>
    </p:custDataLst>
    <p:extLst>
      <p:ext uri="{BB962C8B-B14F-4D97-AF65-F5344CB8AC3E}">
        <p14:creationId xmlns:p14="http://schemas.microsoft.com/office/powerpoint/2010/main" val="1152566792"/>
      </p:ext>
    </p:extLst>
  </p:cSld>
  <p:clrMapOvr>
    <a:masterClrMapping/>
  </p:clrMapOvr>
  <mc:AlternateContent xmlns:mc="http://schemas.openxmlformats.org/markup-compatibility/2006" xmlns:p14="http://schemas.microsoft.com/office/powerpoint/2010/main">
    <mc:Choice Requires="p14">
      <p:transition spd="slow" p14:dur="2000" advTm="9539"/>
    </mc:Choice>
    <mc:Fallback xmlns="">
      <p:transition spd="slow" advTm="9539"/>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Rounded Corners 56">
            <a:extLst>
              <a:ext uri="{FF2B5EF4-FFF2-40B4-BE49-F238E27FC236}">
                <a16:creationId xmlns:a16="http://schemas.microsoft.com/office/drawing/2014/main" id="{E693F530-624F-4151-BD10-AD3D5D04822A}"/>
              </a:ext>
            </a:extLst>
          </p:cNvPr>
          <p:cNvSpPr/>
          <p:nvPr/>
        </p:nvSpPr>
        <p:spPr>
          <a:xfrm>
            <a:off x="3181814" y="3705523"/>
            <a:ext cx="2718956" cy="474539"/>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6" name="Rectangle: Rounded Corners 55">
            <a:extLst>
              <a:ext uri="{FF2B5EF4-FFF2-40B4-BE49-F238E27FC236}">
                <a16:creationId xmlns:a16="http://schemas.microsoft.com/office/drawing/2014/main" id="{7FCE3427-CB93-4202-A507-4CB9DD8003F4}"/>
              </a:ext>
            </a:extLst>
          </p:cNvPr>
          <p:cNvSpPr/>
          <p:nvPr/>
        </p:nvSpPr>
        <p:spPr>
          <a:xfrm>
            <a:off x="3228854" y="3743609"/>
            <a:ext cx="2117962" cy="39835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24AE134-61ED-428B-BDDD-A07BA4FFA743}"/>
              </a:ext>
            </a:extLst>
          </p:cNvPr>
          <p:cNvSpPr>
            <a:spLocks noGrp="1"/>
          </p:cNvSpPr>
          <p:nvPr>
            <p:ph type="title"/>
          </p:nvPr>
        </p:nvSpPr>
        <p:spPr/>
        <p:txBody>
          <a:bodyPr>
            <a:noAutofit/>
          </a:bodyPr>
          <a:lstStyle/>
          <a:p>
            <a:r>
              <a:rPr lang="en-US" sz="3200" dirty="0"/>
              <a:t>Can ECC Protect Against Our Access Patterns?</a:t>
            </a:r>
            <a:endParaRPr lang="en-CH" sz="3200" dirty="0"/>
          </a:p>
        </p:txBody>
      </p:sp>
      <p:grpSp>
        <p:nvGrpSpPr>
          <p:cNvPr id="104" name="Group 103">
            <a:extLst>
              <a:ext uri="{FF2B5EF4-FFF2-40B4-BE49-F238E27FC236}">
                <a16:creationId xmlns:a16="http://schemas.microsoft.com/office/drawing/2014/main" id="{8553F9E8-DFC1-45B8-BEB8-32DC2E415A72}"/>
              </a:ext>
            </a:extLst>
          </p:cNvPr>
          <p:cNvGrpSpPr/>
          <p:nvPr/>
        </p:nvGrpSpPr>
        <p:grpSpPr>
          <a:xfrm>
            <a:off x="2643804" y="1143000"/>
            <a:ext cx="3852830" cy="1599738"/>
            <a:chOff x="2643804" y="1143000"/>
            <a:chExt cx="3852830" cy="1599738"/>
          </a:xfrm>
        </p:grpSpPr>
        <p:grpSp>
          <p:nvGrpSpPr>
            <p:cNvPr id="5" name="Group 4">
              <a:extLst>
                <a:ext uri="{FF2B5EF4-FFF2-40B4-BE49-F238E27FC236}">
                  <a16:creationId xmlns:a16="http://schemas.microsoft.com/office/drawing/2014/main" id="{AC79956D-3BFE-4152-BE64-2736F8030E38}"/>
                </a:ext>
              </a:extLst>
            </p:cNvPr>
            <p:cNvGrpSpPr/>
            <p:nvPr/>
          </p:nvGrpSpPr>
          <p:grpSpPr>
            <a:xfrm>
              <a:off x="3126207" y="1742420"/>
              <a:ext cx="2891586" cy="1000318"/>
              <a:chOff x="3986045" y="1800320"/>
              <a:chExt cx="1412128" cy="488513"/>
            </a:xfrm>
          </p:grpSpPr>
          <p:sp>
            <p:nvSpPr>
              <p:cNvPr id="8" name="Rectangle 7">
                <a:extLst>
                  <a:ext uri="{FF2B5EF4-FFF2-40B4-BE49-F238E27FC236}">
                    <a16:creationId xmlns:a16="http://schemas.microsoft.com/office/drawing/2014/main" id="{DF747956-B920-4E58-B0EA-9BE497C87AB3}"/>
                  </a:ext>
                </a:extLst>
              </p:cNvPr>
              <p:cNvSpPr/>
              <p:nvPr/>
            </p:nvSpPr>
            <p:spPr>
              <a:xfrm>
                <a:off x="4013201" y="1800320"/>
                <a:ext cx="1356077"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9" name="Oval 8">
                <a:extLst>
                  <a:ext uri="{FF2B5EF4-FFF2-40B4-BE49-F238E27FC236}">
                    <a16:creationId xmlns:a16="http://schemas.microsoft.com/office/drawing/2014/main" id="{28B38B65-C404-4173-B82B-059E4430EC84}"/>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0" name="Oval 9">
                <a:extLst>
                  <a:ext uri="{FF2B5EF4-FFF2-40B4-BE49-F238E27FC236}">
                    <a16:creationId xmlns:a16="http://schemas.microsoft.com/office/drawing/2014/main" id="{A79AAE43-58F4-4DCC-8348-D18D2EE51183}"/>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1" name="Oval 10">
                <a:extLst>
                  <a:ext uri="{FF2B5EF4-FFF2-40B4-BE49-F238E27FC236}">
                    <a16:creationId xmlns:a16="http://schemas.microsoft.com/office/drawing/2014/main" id="{9102BB43-9E96-4ACA-A6BD-40323724C690}"/>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2" name="Oval 11">
                <a:extLst>
                  <a:ext uri="{FF2B5EF4-FFF2-40B4-BE49-F238E27FC236}">
                    <a16:creationId xmlns:a16="http://schemas.microsoft.com/office/drawing/2014/main" id="{D1DE5F83-B6F8-47F9-ABFF-100CF885A1B4}"/>
                  </a:ext>
                </a:extLst>
              </p:cNvPr>
              <p:cNvSpPr/>
              <p:nvPr/>
            </p:nvSpPr>
            <p:spPr>
              <a:xfrm flipH="1">
                <a:off x="5341024"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3" name="Oval 12">
                <a:extLst>
                  <a:ext uri="{FF2B5EF4-FFF2-40B4-BE49-F238E27FC236}">
                    <a16:creationId xmlns:a16="http://schemas.microsoft.com/office/drawing/2014/main" id="{19FCEB0D-9183-47D8-BA21-21D959867564}"/>
                  </a:ext>
                </a:extLst>
              </p:cNvPr>
              <p:cNvSpPr/>
              <p:nvPr/>
            </p:nvSpPr>
            <p:spPr>
              <a:xfrm flipH="1">
                <a:off x="5341024"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4" name="Oval 13">
                <a:extLst>
                  <a:ext uri="{FF2B5EF4-FFF2-40B4-BE49-F238E27FC236}">
                    <a16:creationId xmlns:a16="http://schemas.microsoft.com/office/drawing/2014/main" id="{E1EB8301-2619-4E62-B9A4-01EBAF8C9673}"/>
                  </a:ext>
                </a:extLst>
              </p:cNvPr>
              <p:cNvSpPr/>
              <p:nvPr/>
            </p:nvSpPr>
            <p:spPr>
              <a:xfrm flipH="1">
                <a:off x="5326747"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grpSp>
            <p:nvGrpSpPr>
              <p:cNvPr id="15" name="Group 14">
                <a:extLst>
                  <a:ext uri="{FF2B5EF4-FFF2-40B4-BE49-F238E27FC236}">
                    <a16:creationId xmlns:a16="http://schemas.microsoft.com/office/drawing/2014/main" id="{68A7597A-5135-4367-B22F-3EBF000A17A5}"/>
                  </a:ext>
                </a:extLst>
              </p:cNvPr>
              <p:cNvGrpSpPr/>
              <p:nvPr/>
            </p:nvGrpSpPr>
            <p:grpSpPr>
              <a:xfrm>
                <a:off x="4118221" y="1892120"/>
                <a:ext cx="1147483" cy="257255"/>
                <a:chOff x="4118221" y="1826548"/>
                <a:chExt cx="1147483" cy="276639"/>
              </a:xfrm>
            </p:grpSpPr>
            <p:sp>
              <p:nvSpPr>
                <p:cNvPr id="17" name="Rectangle 16">
                  <a:extLst>
                    <a:ext uri="{FF2B5EF4-FFF2-40B4-BE49-F238E27FC236}">
                      <a16:creationId xmlns:a16="http://schemas.microsoft.com/office/drawing/2014/main" id="{E5CE0C16-A347-485B-891D-BCFDB686AD0B}"/>
                    </a:ext>
                  </a:extLst>
                </p:cNvPr>
                <p:cNvSpPr/>
                <p:nvPr/>
              </p:nvSpPr>
              <p:spPr>
                <a:xfrm>
                  <a:off x="4118221" y="1826548"/>
                  <a:ext cx="174612" cy="276639"/>
                </a:xfrm>
                <a:prstGeom prst="rect">
                  <a:avLst/>
                </a:prstGeom>
                <a:solidFill>
                  <a:schemeClr val="accent1">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8" name="Rectangle 17">
                  <a:extLst>
                    <a:ext uri="{FF2B5EF4-FFF2-40B4-BE49-F238E27FC236}">
                      <a16:creationId xmlns:a16="http://schemas.microsoft.com/office/drawing/2014/main" id="{0D674882-D8DE-45AD-A8CF-7665AAACEC41}"/>
                    </a:ext>
                  </a:extLst>
                </p:cNvPr>
                <p:cNvSpPr/>
                <p:nvPr/>
              </p:nvSpPr>
              <p:spPr>
                <a:xfrm>
                  <a:off x="4361439" y="1826548"/>
                  <a:ext cx="174612" cy="276639"/>
                </a:xfrm>
                <a:prstGeom prst="rect">
                  <a:avLst/>
                </a:prstGeom>
                <a:solidFill>
                  <a:schemeClr val="accent1">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9" name="Rectangle 18">
                  <a:extLst>
                    <a:ext uri="{FF2B5EF4-FFF2-40B4-BE49-F238E27FC236}">
                      <a16:creationId xmlns:a16="http://schemas.microsoft.com/office/drawing/2014/main" id="{E5561A49-07E0-4B89-AB49-C7408D747522}"/>
                    </a:ext>
                  </a:extLst>
                </p:cNvPr>
                <p:cNvSpPr/>
                <p:nvPr/>
              </p:nvSpPr>
              <p:spPr>
                <a:xfrm>
                  <a:off x="4847874" y="1826548"/>
                  <a:ext cx="174612" cy="276639"/>
                </a:xfrm>
                <a:prstGeom prst="rect">
                  <a:avLst/>
                </a:prstGeom>
                <a:solidFill>
                  <a:schemeClr val="accent1">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20" name="Rectangle 19">
                  <a:extLst>
                    <a:ext uri="{FF2B5EF4-FFF2-40B4-BE49-F238E27FC236}">
                      <a16:creationId xmlns:a16="http://schemas.microsoft.com/office/drawing/2014/main" id="{53DD2DA1-DB0C-4D2D-A23D-6BA6534F2DFC}"/>
                    </a:ext>
                  </a:extLst>
                </p:cNvPr>
                <p:cNvSpPr/>
                <p:nvPr/>
              </p:nvSpPr>
              <p:spPr>
                <a:xfrm>
                  <a:off x="5091092" y="1826548"/>
                  <a:ext cx="174612" cy="276639"/>
                </a:xfrm>
                <a:prstGeom prst="rect">
                  <a:avLst/>
                </a:prstGeom>
                <a:solidFill>
                  <a:schemeClr val="accent2">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21" name="Rectangle 20">
                  <a:extLst>
                    <a:ext uri="{FF2B5EF4-FFF2-40B4-BE49-F238E27FC236}">
                      <a16:creationId xmlns:a16="http://schemas.microsoft.com/office/drawing/2014/main" id="{3C1B0EF8-DB0A-488B-812A-E7A202132C0F}"/>
                    </a:ext>
                  </a:extLst>
                </p:cNvPr>
                <p:cNvSpPr/>
                <p:nvPr/>
              </p:nvSpPr>
              <p:spPr>
                <a:xfrm>
                  <a:off x="4604657" y="1826548"/>
                  <a:ext cx="174612" cy="276639"/>
                </a:xfrm>
                <a:prstGeom prst="rect">
                  <a:avLst/>
                </a:prstGeom>
                <a:solidFill>
                  <a:schemeClr val="accent1">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grpSp>
          <p:sp>
            <p:nvSpPr>
              <p:cNvPr id="16" name="Rectangle 15">
                <a:extLst>
                  <a:ext uri="{FF2B5EF4-FFF2-40B4-BE49-F238E27FC236}">
                    <a16:creationId xmlns:a16="http://schemas.microsoft.com/office/drawing/2014/main" id="{212F33EB-B3A0-4D8F-9C77-3A1F7BF068FC}"/>
                  </a:ext>
                </a:extLst>
              </p:cNvPr>
              <p:cNvSpPr/>
              <p:nvPr/>
            </p:nvSpPr>
            <p:spPr>
              <a:xfrm>
                <a:off x="4129527" y="2243114"/>
                <a:ext cx="1127063" cy="45719"/>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grpSp>
        <p:sp>
          <p:nvSpPr>
            <p:cNvPr id="22" name="TextBox 21">
              <a:extLst>
                <a:ext uri="{FF2B5EF4-FFF2-40B4-BE49-F238E27FC236}">
                  <a16:creationId xmlns:a16="http://schemas.microsoft.com/office/drawing/2014/main" id="{E94191BE-69E1-4227-B95D-27B4E9A99F38}"/>
                </a:ext>
              </a:extLst>
            </p:cNvPr>
            <p:cNvSpPr txBox="1"/>
            <p:nvPr/>
          </p:nvSpPr>
          <p:spPr>
            <a:xfrm>
              <a:off x="2643804" y="1143000"/>
              <a:ext cx="3852830" cy="584775"/>
            </a:xfrm>
            <a:prstGeom prst="rect">
              <a:avLst/>
            </a:prstGeom>
            <a:noFill/>
          </p:spPr>
          <p:txBody>
            <a:bodyPr wrap="square" rtlCol="0">
              <a:spAutoFit/>
            </a:bodyPr>
            <a:lstStyle/>
            <a:p>
              <a:pPr algn="ctr"/>
              <a:r>
                <a:rPr lang="en-US" sz="3200" dirty="0"/>
                <a:t>ECC DRAM Module</a:t>
              </a:r>
              <a:endParaRPr lang="en-CH" sz="3200" dirty="0"/>
            </a:p>
          </p:txBody>
        </p:sp>
      </p:grpSp>
      <p:grpSp>
        <p:nvGrpSpPr>
          <p:cNvPr id="107" name="Group 106">
            <a:extLst>
              <a:ext uri="{FF2B5EF4-FFF2-40B4-BE49-F238E27FC236}">
                <a16:creationId xmlns:a16="http://schemas.microsoft.com/office/drawing/2014/main" id="{A1165F56-9174-4DC8-873D-EC8920490244}"/>
              </a:ext>
            </a:extLst>
          </p:cNvPr>
          <p:cNvGrpSpPr/>
          <p:nvPr/>
        </p:nvGrpSpPr>
        <p:grpSpPr>
          <a:xfrm>
            <a:off x="3172160" y="2503223"/>
            <a:ext cx="2518350" cy="1106749"/>
            <a:chOff x="3172160" y="2503223"/>
            <a:chExt cx="2518350" cy="1106749"/>
          </a:xfrm>
        </p:grpSpPr>
        <p:sp>
          <p:nvSpPr>
            <p:cNvPr id="23" name="Arrow: Right 22">
              <a:extLst>
                <a:ext uri="{FF2B5EF4-FFF2-40B4-BE49-F238E27FC236}">
                  <a16:creationId xmlns:a16="http://schemas.microsoft.com/office/drawing/2014/main" id="{7D5F45EF-8407-4A7B-AB54-19A3A9DC1243}"/>
                </a:ext>
              </a:extLst>
            </p:cNvPr>
            <p:cNvSpPr/>
            <p:nvPr/>
          </p:nvSpPr>
          <p:spPr>
            <a:xfrm rot="5400000">
              <a:off x="3046000" y="2961721"/>
              <a:ext cx="1106749" cy="189753"/>
            </a:xfrm>
            <a:prstGeom prst="rightArrow">
              <a:avLst>
                <a:gd name="adj1" fmla="val 50000"/>
                <a:gd name="adj2" fmla="val 53320"/>
              </a:avLst>
            </a:prstGeom>
            <a:solidFill>
              <a:schemeClr val="accent1">
                <a:lumMod val="60000"/>
                <a:lumOff val="4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Arrow: Right 24">
              <a:extLst>
                <a:ext uri="{FF2B5EF4-FFF2-40B4-BE49-F238E27FC236}">
                  <a16:creationId xmlns:a16="http://schemas.microsoft.com/office/drawing/2014/main" id="{C0C8452C-3A43-4612-8559-FB4A03A00FD5}"/>
                </a:ext>
              </a:extLst>
            </p:cNvPr>
            <p:cNvSpPr/>
            <p:nvPr/>
          </p:nvSpPr>
          <p:spPr>
            <a:xfrm rot="5400000">
              <a:off x="3545065" y="2961721"/>
              <a:ext cx="1106749" cy="189753"/>
            </a:xfrm>
            <a:prstGeom prst="rightArrow">
              <a:avLst>
                <a:gd name="adj1" fmla="val 50000"/>
                <a:gd name="adj2" fmla="val 53320"/>
              </a:avLst>
            </a:prstGeom>
            <a:solidFill>
              <a:schemeClr val="accent1">
                <a:lumMod val="60000"/>
                <a:lumOff val="4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6" name="Arrow: Right 25">
              <a:extLst>
                <a:ext uri="{FF2B5EF4-FFF2-40B4-BE49-F238E27FC236}">
                  <a16:creationId xmlns:a16="http://schemas.microsoft.com/office/drawing/2014/main" id="{333C4F93-DEF4-4D09-B254-ED40C47411C4}"/>
                </a:ext>
              </a:extLst>
            </p:cNvPr>
            <p:cNvSpPr/>
            <p:nvPr/>
          </p:nvSpPr>
          <p:spPr>
            <a:xfrm rot="5400000">
              <a:off x="4044130" y="2961721"/>
              <a:ext cx="1106749" cy="189753"/>
            </a:xfrm>
            <a:prstGeom prst="rightArrow">
              <a:avLst>
                <a:gd name="adj1" fmla="val 50000"/>
                <a:gd name="adj2" fmla="val 53320"/>
              </a:avLst>
            </a:prstGeom>
            <a:solidFill>
              <a:schemeClr val="accent1">
                <a:lumMod val="60000"/>
                <a:lumOff val="4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Arrow: Right 26">
              <a:extLst>
                <a:ext uri="{FF2B5EF4-FFF2-40B4-BE49-F238E27FC236}">
                  <a16:creationId xmlns:a16="http://schemas.microsoft.com/office/drawing/2014/main" id="{143DE368-5547-47B7-8A80-69F68263A494}"/>
                </a:ext>
              </a:extLst>
            </p:cNvPr>
            <p:cNvSpPr/>
            <p:nvPr/>
          </p:nvSpPr>
          <p:spPr>
            <a:xfrm rot="5400000">
              <a:off x="4543195" y="2961721"/>
              <a:ext cx="1106749" cy="189753"/>
            </a:xfrm>
            <a:prstGeom prst="rightArrow">
              <a:avLst>
                <a:gd name="adj1" fmla="val 50000"/>
                <a:gd name="adj2" fmla="val 53320"/>
              </a:avLst>
            </a:prstGeom>
            <a:solidFill>
              <a:schemeClr val="accent1">
                <a:lumMod val="60000"/>
                <a:lumOff val="4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Arrow: Right 27">
              <a:extLst>
                <a:ext uri="{FF2B5EF4-FFF2-40B4-BE49-F238E27FC236}">
                  <a16:creationId xmlns:a16="http://schemas.microsoft.com/office/drawing/2014/main" id="{1B9DEE42-C033-4C4A-B46E-277A264B0780}"/>
                </a:ext>
              </a:extLst>
            </p:cNvPr>
            <p:cNvSpPr/>
            <p:nvPr/>
          </p:nvSpPr>
          <p:spPr>
            <a:xfrm rot="5400000">
              <a:off x="5042259" y="2961721"/>
              <a:ext cx="1106749" cy="189753"/>
            </a:xfrm>
            <a:prstGeom prst="rightArrow">
              <a:avLst>
                <a:gd name="adj1" fmla="val 50000"/>
                <a:gd name="adj2" fmla="val 53320"/>
              </a:avLst>
            </a:prstGeom>
            <a:solidFill>
              <a:schemeClr val="accent2">
                <a:lumMod val="60000"/>
                <a:lumOff val="4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TextBox 28">
              <a:extLst>
                <a:ext uri="{FF2B5EF4-FFF2-40B4-BE49-F238E27FC236}">
                  <a16:creationId xmlns:a16="http://schemas.microsoft.com/office/drawing/2014/main" id="{4850A7F6-75C8-40C6-8F11-BBCD460021D0}"/>
                </a:ext>
              </a:extLst>
            </p:cNvPr>
            <p:cNvSpPr txBox="1"/>
            <p:nvPr/>
          </p:nvSpPr>
          <p:spPr>
            <a:xfrm rot="16200000">
              <a:off x="2892456" y="2960730"/>
              <a:ext cx="928740" cy="369332"/>
            </a:xfrm>
            <a:prstGeom prst="rect">
              <a:avLst/>
            </a:prstGeom>
            <a:noFill/>
          </p:spPr>
          <p:txBody>
            <a:bodyPr wrap="square" rtlCol="0">
              <a:spAutoFit/>
            </a:bodyPr>
            <a:lstStyle/>
            <a:p>
              <a:pPr algn="ctr"/>
              <a:r>
                <a:rPr lang="en-US" dirty="0">
                  <a:solidFill>
                    <a:schemeClr val="accent1">
                      <a:lumMod val="75000"/>
                    </a:schemeClr>
                  </a:solidFill>
                </a:rPr>
                <a:t>16 bits</a:t>
              </a:r>
              <a:endParaRPr lang="en-CH" dirty="0">
                <a:solidFill>
                  <a:schemeClr val="accent1">
                    <a:lumMod val="75000"/>
                  </a:schemeClr>
                </a:solidFill>
              </a:endParaRPr>
            </a:p>
          </p:txBody>
        </p:sp>
        <p:sp>
          <p:nvSpPr>
            <p:cNvPr id="30" name="TextBox 29">
              <a:extLst>
                <a:ext uri="{FF2B5EF4-FFF2-40B4-BE49-F238E27FC236}">
                  <a16:creationId xmlns:a16="http://schemas.microsoft.com/office/drawing/2014/main" id="{D5910A77-3BD1-421B-AD6E-289DCEA41170}"/>
                </a:ext>
              </a:extLst>
            </p:cNvPr>
            <p:cNvSpPr txBox="1"/>
            <p:nvPr/>
          </p:nvSpPr>
          <p:spPr>
            <a:xfrm rot="16200000">
              <a:off x="3425158" y="2955873"/>
              <a:ext cx="874656" cy="369332"/>
            </a:xfrm>
            <a:prstGeom prst="rect">
              <a:avLst/>
            </a:prstGeom>
            <a:noFill/>
          </p:spPr>
          <p:txBody>
            <a:bodyPr wrap="square" rtlCol="0">
              <a:spAutoFit/>
            </a:bodyPr>
            <a:lstStyle/>
            <a:p>
              <a:pPr algn="ctr"/>
              <a:r>
                <a:rPr lang="en-US" dirty="0">
                  <a:solidFill>
                    <a:schemeClr val="accent1">
                      <a:lumMod val="75000"/>
                    </a:schemeClr>
                  </a:solidFill>
                </a:rPr>
                <a:t>16 bits</a:t>
              </a:r>
              <a:endParaRPr lang="en-CH" dirty="0">
                <a:solidFill>
                  <a:schemeClr val="accent1">
                    <a:lumMod val="75000"/>
                  </a:schemeClr>
                </a:solidFill>
              </a:endParaRPr>
            </a:p>
          </p:txBody>
        </p:sp>
        <p:sp>
          <p:nvSpPr>
            <p:cNvPr id="31" name="TextBox 30">
              <a:extLst>
                <a:ext uri="{FF2B5EF4-FFF2-40B4-BE49-F238E27FC236}">
                  <a16:creationId xmlns:a16="http://schemas.microsoft.com/office/drawing/2014/main" id="{F9980885-6387-4E5F-823D-4DBD3713DCF0}"/>
                </a:ext>
              </a:extLst>
            </p:cNvPr>
            <p:cNvSpPr txBox="1"/>
            <p:nvPr/>
          </p:nvSpPr>
          <p:spPr>
            <a:xfrm rot="16200000">
              <a:off x="3930818" y="2955872"/>
              <a:ext cx="874656" cy="369332"/>
            </a:xfrm>
            <a:prstGeom prst="rect">
              <a:avLst/>
            </a:prstGeom>
            <a:noFill/>
          </p:spPr>
          <p:txBody>
            <a:bodyPr wrap="square" rtlCol="0">
              <a:spAutoFit/>
            </a:bodyPr>
            <a:lstStyle/>
            <a:p>
              <a:pPr algn="ctr"/>
              <a:r>
                <a:rPr lang="en-US" dirty="0">
                  <a:solidFill>
                    <a:schemeClr val="accent1">
                      <a:lumMod val="75000"/>
                    </a:schemeClr>
                  </a:solidFill>
                </a:rPr>
                <a:t>16 bits</a:t>
              </a:r>
              <a:endParaRPr lang="en-CH" dirty="0">
                <a:solidFill>
                  <a:schemeClr val="accent1">
                    <a:lumMod val="75000"/>
                  </a:schemeClr>
                </a:solidFill>
              </a:endParaRPr>
            </a:p>
          </p:txBody>
        </p:sp>
        <p:sp>
          <p:nvSpPr>
            <p:cNvPr id="32" name="TextBox 31">
              <a:extLst>
                <a:ext uri="{FF2B5EF4-FFF2-40B4-BE49-F238E27FC236}">
                  <a16:creationId xmlns:a16="http://schemas.microsoft.com/office/drawing/2014/main" id="{7149F329-1E49-4920-AABC-384B089AAB60}"/>
                </a:ext>
              </a:extLst>
            </p:cNvPr>
            <p:cNvSpPr txBox="1"/>
            <p:nvPr/>
          </p:nvSpPr>
          <p:spPr>
            <a:xfrm rot="16200000">
              <a:off x="4436478" y="2955873"/>
              <a:ext cx="874656" cy="369332"/>
            </a:xfrm>
            <a:prstGeom prst="rect">
              <a:avLst/>
            </a:prstGeom>
            <a:noFill/>
          </p:spPr>
          <p:txBody>
            <a:bodyPr wrap="square" rtlCol="0">
              <a:spAutoFit/>
            </a:bodyPr>
            <a:lstStyle/>
            <a:p>
              <a:pPr algn="ctr"/>
              <a:r>
                <a:rPr lang="en-US" dirty="0">
                  <a:solidFill>
                    <a:schemeClr val="accent1">
                      <a:lumMod val="75000"/>
                    </a:schemeClr>
                  </a:solidFill>
                </a:rPr>
                <a:t>16 bits</a:t>
              </a:r>
              <a:endParaRPr lang="en-CH" dirty="0">
                <a:solidFill>
                  <a:schemeClr val="accent1">
                    <a:lumMod val="75000"/>
                  </a:schemeClr>
                </a:solidFill>
              </a:endParaRPr>
            </a:p>
          </p:txBody>
        </p:sp>
        <p:sp>
          <p:nvSpPr>
            <p:cNvPr id="33" name="TextBox 32">
              <a:extLst>
                <a:ext uri="{FF2B5EF4-FFF2-40B4-BE49-F238E27FC236}">
                  <a16:creationId xmlns:a16="http://schemas.microsoft.com/office/drawing/2014/main" id="{AD66DFAB-8F02-4472-8D47-5A26AFBFC66C}"/>
                </a:ext>
              </a:extLst>
            </p:cNvPr>
            <p:cNvSpPr txBox="1"/>
            <p:nvPr/>
          </p:nvSpPr>
          <p:spPr>
            <a:xfrm rot="16200000">
              <a:off x="4942137" y="2955873"/>
              <a:ext cx="874656" cy="369332"/>
            </a:xfrm>
            <a:prstGeom prst="rect">
              <a:avLst/>
            </a:prstGeom>
            <a:noFill/>
          </p:spPr>
          <p:txBody>
            <a:bodyPr wrap="square" rtlCol="0">
              <a:spAutoFit/>
            </a:bodyPr>
            <a:lstStyle/>
            <a:p>
              <a:pPr algn="ctr"/>
              <a:r>
                <a:rPr lang="en-US" dirty="0">
                  <a:solidFill>
                    <a:schemeClr val="accent2">
                      <a:lumMod val="50000"/>
                    </a:schemeClr>
                  </a:solidFill>
                </a:rPr>
                <a:t>16 bits</a:t>
              </a:r>
              <a:endParaRPr lang="en-CH" dirty="0">
                <a:solidFill>
                  <a:schemeClr val="accent2">
                    <a:lumMod val="50000"/>
                  </a:schemeClr>
                </a:solidFill>
              </a:endParaRPr>
            </a:p>
          </p:txBody>
        </p:sp>
      </p:grpSp>
      <p:grpSp>
        <p:nvGrpSpPr>
          <p:cNvPr id="105" name="Group 104">
            <a:extLst>
              <a:ext uri="{FF2B5EF4-FFF2-40B4-BE49-F238E27FC236}">
                <a16:creationId xmlns:a16="http://schemas.microsoft.com/office/drawing/2014/main" id="{C8AE15EF-654B-4521-9D67-B4A5500664E4}"/>
              </a:ext>
            </a:extLst>
          </p:cNvPr>
          <p:cNvGrpSpPr/>
          <p:nvPr/>
        </p:nvGrpSpPr>
        <p:grpSpPr>
          <a:xfrm>
            <a:off x="1264344" y="1754333"/>
            <a:ext cx="2132517" cy="830997"/>
            <a:chOff x="1650973" y="1754333"/>
            <a:chExt cx="1745887" cy="830997"/>
          </a:xfrm>
        </p:grpSpPr>
        <p:cxnSp>
          <p:nvCxnSpPr>
            <p:cNvPr id="35" name="Straight Arrow Connector 34">
              <a:extLst>
                <a:ext uri="{FF2B5EF4-FFF2-40B4-BE49-F238E27FC236}">
                  <a16:creationId xmlns:a16="http://schemas.microsoft.com/office/drawing/2014/main" id="{B52513A9-D028-4A54-8414-73654F7B09FF}"/>
                </a:ext>
              </a:extLst>
            </p:cNvPr>
            <p:cNvCxnSpPr>
              <a:cxnSpLocks/>
              <a:stCxn id="17" idx="1"/>
              <a:endCxn id="36" idx="3"/>
            </p:cNvCxnSpPr>
            <p:nvPr/>
          </p:nvCxnSpPr>
          <p:spPr>
            <a:xfrm flipH="1" flipV="1">
              <a:off x="2489174" y="1977453"/>
              <a:ext cx="907686" cy="216332"/>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14ADDB5B-CEF9-445D-903C-E3B763121858}"/>
                </a:ext>
              </a:extLst>
            </p:cNvPr>
            <p:cNvSpPr txBox="1"/>
            <p:nvPr/>
          </p:nvSpPr>
          <p:spPr>
            <a:xfrm>
              <a:off x="1650973" y="1754333"/>
              <a:ext cx="838201" cy="830997"/>
            </a:xfrm>
            <a:prstGeom prst="rect">
              <a:avLst/>
            </a:prstGeom>
            <a:noFill/>
          </p:spPr>
          <p:txBody>
            <a:bodyPr wrap="square" rtlCol="0">
              <a:spAutoFit/>
            </a:bodyPr>
            <a:lstStyle/>
            <a:p>
              <a:pPr algn="ctr"/>
              <a:r>
                <a:rPr lang="en-US" sz="2400" b="1" dirty="0">
                  <a:solidFill>
                    <a:schemeClr val="accent1">
                      <a:lumMod val="75000"/>
                    </a:schemeClr>
                  </a:solidFill>
                </a:rPr>
                <a:t>DATA</a:t>
              </a:r>
              <a:endParaRPr lang="en-CH" sz="2400" b="1" dirty="0">
                <a:solidFill>
                  <a:schemeClr val="accent1">
                    <a:lumMod val="75000"/>
                  </a:schemeClr>
                </a:solidFill>
              </a:endParaRPr>
            </a:p>
          </p:txBody>
        </p:sp>
      </p:grpSp>
      <p:grpSp>
        <p:nvGrpSpPr>
          <p:cNvPr id="106" name="Group 105">
            <a:extLst>
              <a:ext uri="{FF2B5EF4-FFF2-40B4-BE49-F238E27FC236}">
                <a16:creationId xmlns:a16="http://schemas.microsoft.com/office/drawing/2014/main" id="{CB1E183B-898B-4A70-B99E-759238FA7D93}"/>
              </a:ext>
            </a:extLst>
          </p:cNvPr>
          <p:cNvGrpSpPr/>
          <p:nvPr/>
        </p:nvGrpSpPr>
        <p:grpSpPr>
          <a:xfrm>
            <a:off x="5746539" y="1793675"/>
            <a:ext cx="2368962" cy="830997"/>
            <a:chOff x="5746539" y="1793675"/>
            <a:chExt cx="2368962" cy="830997"/>
          </a:xfrm>
        </p:grpSpPr>
        <p:sp>
          <p:nvSpPr>
            <p:cNvPr id="37" name="TextBox 36">
              <a:extLst>
                <a:ext uri="{FF2B5EF4-FFF2-40B4-BE49-F238E27FC236}">
                  <a16:creationId xmlns:a16="http://schemas.microsoft.com/office/drawing/2014/main" id="{189EC336-86E9-4702-8AF9-86107FF2301F}"/>
                </a:ext>
              </a:extLst>
            </p:cNvPr>
            <p:cNvSpPr txBox="1"/>
            <p:nvPr/>
          </p:nvSpPr>
          <p:spPr>
            <a:xfrm>
              <a:off x="6324599" y="1793675"/>
              <a:ext cx="1790902" cy="830997"/>
            </a:xfrm>
            <a:prstGeom prst="rect">
              <a:avLst/>
            </a:prstGeom>
            <a:noFill/>
          </p:spPr>
          <p:txBody>
            <a:bodyPr wrap="square" rtlCol="0">
              <a:spAutoFit/>
            </a:bodyPr>
            <a:lstStyle/>
            <a:p>
              <a:pPr algn="ctr"/>
              <a:r>
                <a:rPr lang="en-US" sz="2400" b="1" dirty="0">
                  <a:solidFill>
                    <a:schemeClr val="accent2">
                      <a:lumMod val="50000"/>
                    </a:schemeClr>
                  </a:solidFill>
                </a:rPr>
                <a:t>ECC METADATA</a:t>
              </a:r>
              <a:endParaRPr lang="en-CH" sz="2400" b="1" dirty="0">
                <a:solidFill>
                  <a:schemeClr val="accent2">
                    <a:lumMod val="50000"/>
                  </a:schemeClr>
                </a:solidFill>
              </a:endParaRPr>
            </a:p>
          </p:txBody>
        </p:sp>
        <p:cxnSp>
          <p:nvCxnSpPr>
            <p:cNvPr id="38" name="Straight Arrow Connector 37">
              <a:extLst>
                <a:ext uri="{FF2B5EF4-FFF2-40B4-BE49-F238E27FC236}">
                  <a16:creationId xmlns:a16="http://schemas.microsoft.com/office/drawing/2014/main" id="{0548959B-BC37-4C84-897E-77C15F28A921}"/>
                </a:ext>
              </a:extLst>
            </p:cNvPr>
            <p:cNvCxnSpPr>
              <a:cxnSpLocks/>
              <a:endCxn id="37" idx="1"/>
            </p:cNvCxnSpPr>
            <p:nvPr/>
          </p:nvCxnSpPr>
          <p:spPr>
            <a:xfrm>
              <a:off x="5746539" y="2200572"/>
              <a:ext cx="578060" cy="8602"/>
            </a:xfrm>
            <a:prstGeom prst="straightConnector1">
              <a:avLst/>
            </a:prstGeom>
            <a:ln w="28575">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3F25622F-4BB7-44E4-903F-7BD23B320AF0}"/>
              </a:ext>
            </a:extLst>
          </p:cNvPr>
          <p:cNvGrpSpPr/>
          <p:nvPr/>
        </p:nvGrpSpPr>
        <p:grpSpPr>
          <a:xfrm>
            <a:off x="2685604" y="4895105"/>
            <a:ext cx="3789764" cy="1557070"/>
            <a:chOff x="2685604" y="4895105"/>
            <a:chExt cx="3789764" cy="1557070"/>
          </a:xfrm>
        </p:grpSpPr>
        <p:sp>
          <p:nvSpPr>
            <p:cNvPr id="45" name="Rectangle: Rounded Corners 44">
              <a:extLst>
                <a:ext uri="{FF2B5EF4-FFF2-40B4-BE49-F238E27FC236}">
                  <a16:creationId xmlns:a16="http://schemas.microsoft.com/office/drawing/2014/main" id="{9897EF94-77E4-4902-A031-DE4CCBE8A0AF}"/>
                </a:ext>
              </a:extLst>
            </p:cNvPr>
            <p:cNvSpPr/>
            <p:nvPr/>
          </p:nvSpPr>
          <p:spPr>
            <a:xfrm>
              <a:off x="3429000" y="4895105"/>
              <a:ext cx="2291693" cy="1000319"/>
            </a:xfrm>
            <a:prstGeom prst="round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TextBox 46">
              <a:extLst>
                <a:ext uri="{FF2B5EF4-FFF2-40B4-BE49-F238E27FC236}">
                  <a16:creationId xmlns:a16="http://schemas.microsoft.com/office/drawing/2014/main" id="{94AF2DA9-F6AC-4995-8060-3F7FFC4259FD}"/>
                </a:ext>
              </a:extLst>
            </p:cNvPr>
            <p:cNvSpPr txBox="1"/>
            <p:nvPr/>
          </p:nvSpPr>
          <p:spPr>
            <a:xfrm>
              <a:off x="2685604" y="5867400"/>
              <a:ext cx="3789764" cy="584775"/>
            </a:xfrm>
            <a:prstGeom prst="rect">
              <a:avLst/>
            </a:prstGeom>
            <a:noFill/>
          </p:spPr>
          <p:txBody>
            <a:bodyPr wrap="square" rtlCol="0">
              <a:spAutoFit/>
            </a:bodyPr>
            <a:lstStyle/>
            <a:p>
              <a:pPr algn="ctr"/>
              <a:r>
                <a:rPr lang="en-US" sz="3200" dirty="0"/>
                <a:t>Memory Controller</a:t>
              </a:r>
              <a:endParaRPr lang="en-CH" sz="3200" dirty="0"/>
            </a:p>
          </p:txBody>
        </p:sp>
        <p:sp>
          <p:nvSpPr>
            <p:cNvPr id="48" name="Rectangle: Rounded Corners 47">
              <a:extLst>
                <a:ext uri="{FF2B5EF4-FFF2-40B4-BE49-F238E27FC236}">
                  <a16:creationId xmlns:a16="http://schemas.microsoft.com/office/drawing/2014/main" id="{682A7B1F-291D-4C39-8045-EDC5B215319F}"/>
                </a:ext>
              </a:extLst>
            </p:cNvPr>
            <p:cNvSpPr/>
            <p:nvPr/>
          </p:nvSpPr>
          <p:spPr>
            <a:xfrm>
              <a:off x="3592033" y="4990520"/>
              <a:ext cx="1967114" cy="492882"/>
            </a:xfrm>
            <a:prstGeom prst="roundRect">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ECC Engine</a:t>
              </a:r>
              <a:endParaRPr lang="en-CH" sz="2800" dirty="0">
                <a:solidFill>
                  <a:schemeClr val="tx1"/>
                </a:solidFill>
              </a:endParaRPr>
            </a:p>
          </p:txBody>
        </p:sp>
      </p:grpSp>
      <p:grpSp>
        <p:nvGrpSpPr>
          <p:cNvPr id="108" name="Group 107">
            <a:extLst>
              <a:ext uri="{FF2B5EF4-FFF2-40B4-BE49-F238E27FC236}">
                <a16:creationId xmlns:a16="http://schemas.microsoft.com/office/drawing/2014/main" id="{B6268FAD-BA4F-4687-BACE-97C6411501D6}"/>
              </a:ext>
            </a:extLst>
          </p:cNvPr>
          <p:cNvGrpSpPr/>
          <p:nvPr/>
        </p:nvGrpSpPr>
        <p:grpSpPr>
          <a:xfrm>
            <a:off x="3275827" y="3791234"/>
            <a:ext cx="2578148" cy="307552"/>
            <a:chOff x="3275827" y="3791234"/>
            <a:chExt cx="2578148" cy="307552"/>
          </a:xfrm>
        </p:grpSpPr>
        <p:sp>
          <p:nvSpPr>
            <p:cNvPr id="51" name="Rectangle: Rounded Corners 50">
              <a:extLst>
                <a:ext uri="{FF2B5EF4-FFF2-40B4-BE49-F238E27FC236}">
                  <a16:creationId xmlns:a16="http://schemas.microsoft.com/office/drawing/2014/main" id="{F5285F58-3C62-4C3C-ADA4-23A25B3DA26E}"/>
                </a:ext>
              </a:extLst>
            </p:cNvPr>
            <p:cNvSpPr/>
            <p:nvPr/>
          </p:nvSpPr>
          <p:spPr>
            <a:xfrm>
              <a:off x="3275827" y="3791234"/>
              <a:ext cx="478584" cy="30755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600" dirty="0">
                <a:solidFill>
                  <a:schemeClr val="tx1"/>
                </a:solidFill>
              </a:endParaRPr>
            </a:p>
          </p:txBody>
        </p:sp>
        <p:sp>
          <p:nvSpPr>
            <p:cNvPr id="52" name="Rectangle: Rounded Corners 51">
              <a:extLst>
                <a:ext uri="{FF2B5EF4-FFF2-40B4-BE49-F238E27FC236}">
                  <a16:creationId xmlns:a16="http://schemas.microsoft.com/office/drawing/2014/main" id="{AB83F344-0DE8-4B94-B0B6-537E447FD0F6}"/>
                </a:ext>
              </a:extLst>
            </p:cNvPr>
            <p:cNvSpPr/>
            <p:nvPr/>
          </p:nvSpPr>
          <p:spPr>
            <a:xfrm>
              <a:off x="3795956" y="3791234"/>
              <a:ext cx="478584" cy="30755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3" name="Rectangle: Rounded Corners 52">
              <a:extLst>
                <a:ext uri="{FF2B5EF4-FFF2-40B4-BE49-F238E27FC236}">
                  <a16:creationId xmlns:a16="http://schemas.microsoft.com/office/drawing/2014/main" id="{F09F5690-8FD8-4465-95EC-A29D19A38F50}"/>
                </a:ext>
              </a:extLst>
            </p:cNvPr>
            <p:cNvSpPr/>
            <p:nvPr/>
          </p:nvSpPr>
          <p:spPr>
            <a:xfrm>
              <a:off x="4316085" y="3791234"/>
              <a:ext cx="478584" cy="30755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4" name="Rectangle: Rounded Corners 53">
              <a:extLst>
                <a:ext uri="{FF2B5EF4-FFF2-40B4-BE49-F238E27FC236}">
                  <a16:creationId xmlns:a16="http://schemas.microsoft.com/office/drawing/2014/main" id="{EE0E53B3-0698-4832-BB69-32280F1CB790}"/>
                </a:ext>
              </a:extLst>
            </p:cNvPr>
            <p:cNvSpPr/>
            <p:nvPr/>
          </p:nvSpPr>
          <p:spPr>
            <a:xfrm>
              <a:off x="4836214" y="3791234"/>
              <a:ext cx="478584" cy="30755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5" name="Rectangle: Rounded Corners 54">
              <a:extLst>
                <a:ext uri="{FF2B5EF4-FFF2-40B4-BE49-F238E27FC236}">
                  <a16:creationId xmlns:a16="http://schemas.microsoft.com/office/drawing/2014/main" id="{E6410F7E-4987-4852-BD72-4639CD3111AC}"/>
                </a:ext>
              </a:extLst>
            </p:cNvPr>
            <p:cNvSpPr/>
            <p:nvPr/>
          </p:nvSpPr>
          <p:spPr>
            <a:xfrm>
              <a:off x="5375391" y="3791234"/>
              <a:ext cx="478584" cy="30755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cxnSp>
        <p:nvCxnSpPr>
          <p:cNvPr id="58" name="Straight Arrow Connector 57">
            <a:extLst>
              <a:ext uri="{FF2B5EF4-FFF2-40B4-BE49-F238E27FC236}">
                <a16:creationId xmlns:a16="http://schemas.microsoft.com/office/drawing/2014/main" id="{0BFEFAA8-407A-4E01-AD55-EBB2567DDB0E}"/>
              </a:ext>
            </a:extLst>
          </p:cNvPr>
          <p:cNvCxnSpPr>
            <a:cxnSpLocks/>
            <a:stCxn id="56" idx="1"/>
          </p:cNvCxnSpPr>
          <p:nvPr/>
        </p:nvCxnSpPr>
        <p:spPr>
          <a:xfrm flipH="1">
            <a:off x="2361432" y="3942786"/>
            <a:ext cx="867422" cy="309475"/>
          </a:xfrm>
          <a:prstGeom prst="straightConnector1">
            <a:avLst/>
          </a:prstGeom>
          <a:ln w="28575">
            <a:solidFill>
              <a:schemeClr val="accent6">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3B8FC381-0874-4833-B192-6564F60ADC72}"/>
              </a:ext>
            </a:extLst>
          </p:cNvPr>
          <p:cNvSpPr txBox="1"/>
          <p:nvPr/>
        </p:nvSpPr>
        <p:spPr>
          <a:xfrm>
            <a:off x="985428" y="4042906"/>
            <a:ext cx="1562099" cy="605294"/>
          </a:xfrm>
          <a:prstGeom prst="rect">
            <a:avLst/>
          </a:prstGeom>
          <a:noFill/>
        </p:spPr>
        <p:txBody>
          <a:bodyPr wrap="square" rtlCol="0">
            <a:spAutoFit/>
          </a:bodyPr>
          <a:lstStyle/>
          <a:p>
            <a:pPr algn="ctr">
              <a:lnSpc>
                <a:spcPts val="2000"/>
              </a:lnSpc>
            </a:pPr>
            <a:r>
              <a:rPr lang="en-US" sz="2400" dirty="0">
                <a:solidFill>
                  <a:schemeClr val="accent6">
                    <a:lumMod val="75000"/>
                  </a:schemeClr>
                </a:solidFill>
              </a:rPr>
              <a:t>8-byte</a:t>
            </a:r>
            <a:br>
              <a:rPr lang="en-US" sz="2400" dirty="0">
                <a:solidFill>
                  <a:schemeClr val="accent6">
                    <a:lumMod val="75000"/>
                  </a:schemeClr>
                </a:solidFill>
              </a:rPr>
            </a:br>
            <a:r>
              <a:rPr lang="en-US" sz="2400" dirty="0" err="1">
                <a:solidFill>
                  <a:schemeClr val="accent6">
                    <a:lumMod val="75000"/>
                  </a:schemeClr>
                </a:solidFill>
              </a:rPr>
              <a:t>dataword</a:t>
            </a:r>
            <a:endParaRPr lang="en-CH" sz="2400" dirty="0">
              <a:solidFill>
                <a:schemeClr val="accent6">
                  <a:lumMod val="75000"/>
                </a:schemeClr>
              </a:solidFill>
            </a:endParaRPr>
          </a:p>
        </p:txBody>
      </p:sp>
      <p:cxnSp>
        <p:nvCxnSpPr>
          <p:cNvPr id="62" name="Straight Arrow Connector 61">
            <a:extLst>
              <a:ext uri="{FF2B5EF4-FFF2-40B4-BE49-F238E27FC236}">
                <a16:creationId xmlns:a16="http://schemas.microsoft.com/office/drawing/2014/main" id="{F7E3B9C8-0368-4E25-BE2D-A62A3281EC3D}"/>
              </a:ext>
            </a:extLst>
          </p:cNvPr>
          <p:cNvCxnSpPr>
            <a:cxnSpLocks/>
          </p:cNvCxnSpPr>
          <p:nvPr/>
        </p:nvCxnSpPr>
        <p:spPr>
          <a:xfrm flipV="1">
            <a:off x="5908983" y="3731647"/>
            <a:ext cx="604808" cy="139614"/>
          </a:xfrm>
          <a:prstGeom prst="straightConnector1">
            <a:avLst/>
          </a:prstGeom>
          <a:ln w="28575">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397D3932-D025-4502-8A2D-68F2F8BFB7BC}"/>
              </a:ext>
            </a:extLst>
          </p:cNvPr>
          <p:cNvSpPr txBox="1"/>
          <p:nvPr/>
        </p:nvSpPr>
        <p:spPr>
          <a:xfrm>
            <a:off x="6297134" y="3553807"/>
            <a:ext cx="1562099" cy="605294"/>
          </a:xfrm>
          <a:prstGeom prst="rect">
            <a:avLst/>
          </a:prstGeom>
          <a:noFill/>
        </p:spPr>
        <p:txBody>
          <a:bodyPr wrap="square" rtlCol="0">
            <a:spAutoFit/>
          </a:bodyPr>
          <a:lstStyle/>
          <a:p>
            <a:pPr algn="ctr">
              <a:lnSpc>
                <a:spcPts val="2000"/>
              </a:lnSpc>
            </a:pPr>
            <a:r>
              <a:rPr lang="en-US" sz="2400" dirty="0">
                <a:solidFill>
                  <a:schemeClr val="accent2">
                    <a:lumMod val="50000"/>
                  </a:schemeClr>
                </a:solidFill>
              </a:rPr>
              <a:t>10-byte</a:t>
            </a:r>
            <a:br>
              <a:rPr lang="en-US" sz="2400" dirty="0">
                <a:solidFill>
                  <a:schemeClr val="accent2">
                    <a:lumMod val="50000"/>
                  </a:schemeClr>
                </a:solidFill>
              </a:rPr>
            </a:br>
            <a:r>
              <a:rPr lang="en-US" sz="2400" dirty="0">
                <a:solidFill>
                  <a:schemeClr val="accent2">
                    <a:lumMod val="50000"/>
                  </a:schemeClr>
                </a:solidFill>
              </a:rPr>
              <a:t>codeword</a:t>
            </a:r>
            <a:endParaRPr lang="en-CH" sz="2400" dirty="0">
              <a:solidFill>
                <a:schemeClr val="accent2">
                  <a:lumMod val="50000"/>
                </a:schemeClr>
              </a:solidFill>
            </a:endParaRPr>
          </a:p>
        </p:txBody>
      </p:sp>
      <p:sp>
        <p:nvSpPr>
          <p:cNvPr id="65" name="Arrow: Right 64">
            <a:extLst>
              <a:ext uri="{FF2B5EF4-FFF2-40B4-BE49-F238E27FC236}">
                <a16:creationId xmlns:a16="http://schemas.microsoft.com/office/drawing/2014/main" id="{40040271-73CC-4BBA-A9FC-49CBFD5FD5BD}"/>
              </a:ext>
            </a:extLst>
          </p:cNvPr>
          <p:cNvSpPr/>
          <p:nvPr/>
        </p:nvSpPr>
        <p:spPr>
          <a:xfrm rot="5400000">
            <a:off x="4333922" y="4340718"/>
            <a:ext cx="474538" cy="394427"/>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109" name="Group 108">
            <a:extLst>
              <a:ext uri="{FF2B5EF4-FFF2-40B4-BE49-F238E27FC236}">
                <a16:creationId xmlns:a16="http://schemas.microsoft.com/office/drawing/2014/main" id="{C41A885A-D8F8-493D-AC23-BDE0B916F733}"/>
              </a:ext>
            </a:extLst>
          </p:cNvPr>
          <p:cNvGrpSpPr/>
          <p:nvPr/>
        </p:nvGrpSpPr>
        <p:grpSpPr>
          <a:xfrm>
            <a:off x="349101" y="3169804"/>
            <a:ext cx="5232618" cy="779818"/>
            <a:chOff x="349101" y="3169804"/>
            <a:chExt cx="5232618" cy="779818"/>
          </a:xfrm>
        </p:grpSpPr>
        <p:cxnSp>
          <p:nvCxnSpPr>
            <p:cNvPr id="67" name="Straight Arrow Connector 66">
              <a:extLst>
                <a:ext uri="{FF2B5EF4-FFF2-40B4-BE49-F238E27FC236}">
                  <a16:creationId xmlns:a16="http://schemas.microsoft.com/office/drawing/2014/main" id="{3022C49C-3CA1-465A-8DE0-3774B80A2DAC}"/>
                </a:ext>
              </a:extLst>
            </p:cNvPr>
            <p:cNvCxnSpPr>
              <a:cxnSpLocks/>
            </p:cNvCxnSpPr>
            <p:nvPr/>
          </p:nvCxnSpPr>
          <p:spPr>
            <a:xfrm flipH="1" flipV="1">
              <a:off x="2323602" y="3735071"/>
              <a:ext cx="1157988" cy="200056"/>
            </a:xfrm>
            <a:prstGeom prst="straightConnector1">
              <a:avLst/>
            </a:prstGeom>
            <a:ln w="285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63E2EBBE-16DE-4C98-A5FE-D638DD42FD2A}"/>
                </a:ext>
              </a:extLst>
            </p:cNvPr>
            <p:cNvSpPr txBox="1"/>
            <p:nvPr/>
          </p:nvSpPr>
          <p:spPr>
            <a:xfrm>
              <a:off x="349101" y="3169804"/>
              <a:ext cx="2209800" cy="605294"/>
            </a:xfrm>
            <a:prstGeom prst="rect">
              <a:avLst/>
            </a:prstGeom>
            <a:noFill/>
          </p:spPr>
          <p:txBody>
            <a:bodyPr wrap="square" rtlCol="0">
              <a:spAutoFit/>
            </a:bodyPr>
            <a:lstStyle/>
            <a:p>
              <a:pPr algn="ctr">
                <a:lnSpc>
                  <a:spcPts val="2000"/>
                </a:lnSpc>
              </a:pPr>
              <a:r>
                <a:rPr lang="en-US" sz="2400" dirty="0"/>
                <a:t>2-byte </a:t>
              </a:r>
              <a:br>
                <a:rPr lang="en-US" sz="2400" dirty="0"/>
              </a:br>
              <a:r>
                <a:rPr lang="en-US" sz="2400" dirty="0"/>
                <a:t>ECC </a:t>
              </a:r>
              <a:r>
                <a:rPr lang="en-US" sz="2400" b="1" dirty="0"/>
                <a:t>symbol</a:t>
              </a:r>
              <a:endParaRPr lang="en-CH" sz="2400" b="1" dirty="0"/>
            </a:p>
          </p:txBody>
        </p:sp>
        <p:cxnSp>
          <p:nvCxnSpPr>
            <p:cNvPr id="71" name="Straight Arrow Connector 70">
              <a:extLst>
                <a:ext uri="{FF2B5EF4-FFF2-40B4-BE49-F238E27FC236}">
                  <a16:creationId xmlns:a16="http://schemas.microsoft.com/office/drawing/2014/main" id="{6AF28FDD-971C-48A8-BDD8-72B52F13D0CE}"/>
                </a:ext>
              </a:extLst>
            </p:cNvPr>
            <p:cNvCxnSpPr>
              <a:cxnSpLocks/>
            </p:cNvCxnSpPr>
            <p:nvPr/>
          </p:nvCxnSpPr>
          <p:spPr>
            <a:xfrm flipH="1" flipV="1">
              <a:off x="2343910" y="3645203"/>
              <a:ext cx="1729221" cy="304418"/>
            </a:xfrm>
            <a:prstGeom prst="straightConnector1">
              <a:avLst/>
            </a:prstGeom>
            <a:ln w="285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5D1FB99C-65E3-4294-86A1-0DB5FFDF9419}"/>
                </a:ext>
              </a:extLst>
            </p:cNvPr>
            <p:cNvCxnSpPr>
              <a:cxnSpLocks/>
            </p:cNvCxnSpPr>
            <p:nvPr/>
          </p:nvCxnSpPr>
          <p:spPr>
            <a:xfrm flipH="1" flipV="1">
              <a:off x="2361432" y="3543962"/>
              <a:ext cx="2201329" cy="405660"/>
            </a:xfrm>
            <a:prstGeom prst="straightConnector1">
              <a:avLst/>
            </a:prstGeom>
            <a:ln w="285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536BCA85-5D62-4C62-8202-3D1386E39B3B}"/>
                </a:ext>
              </a:extLst>
            </p:cNvPr>
            <p:cNvCxnSpPr>
              <a:cxnSpLocks/>
            </p:cNvCxnSpPr>
            <p:nvPr/>
          </p:nvCxnSpPr>
          <p:spPr>
            <a:xfrm flipH="1" flipV="1">
              <a:off x="2357528" y="3446960"/>
              <a:ext cx="2692071" cy="454740"/>
            </a:xfrm>
            <a:prstGeom prst="straightConnector1">
              <a:avLst/>
            </a:prstGeom>
            <a:ln w="285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DAB57FE3-F619-4E4B-8E86-AAE7302FAFA0}"/>
                </a:ext>
              </a:extLst>
            </p:cNvPr>
            <p:cNvCxnSpPr>
              <a:cxnSpLocks/>
            </p:cNvCxnSpPr>
            <p:nvPr/>
          </p:nvCxnSpPr>
          <p:spPr>
            <a:xfrm flipH="1" flipV="1">
              <a:off x="2353219" y="3328073"/>
              <a:ext cx="3228500" cy="573627"/>
            </a:xfrm>
            <a:prstGeom prst="straightConnector1">
              <a:avLst/>
            </a:prstGeom>
            <a:ln w="285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CFCB8607-718F-471C-9042-594EF1D6ACAE}"/>
              </a:ext>
            </a:extLst>
          </p:cNvPr>
          <p:cNvGrpSpPr/>
          <p:nvPr/>
        </p:nvGrpSpPr>
        <p:grpSpPr>
          <a:xfrm>
            <a:off x="5943600" y="4779855"/>
            <a:ext cx="328841" cy="579943"/>
            <a:chOff x="5943600" y="4779855"/>
            <a:chExt cx="328841" cy="579943"/>
          </a:xfrm>
        </p:grpSpPr>
        <p:cxnSp>
          <p:nvCxnSpPr>
            <p:cNvPr id="92" name="Straight Connector 91">
              <a:extLst>
                <a:ext uri="{FF2B5EF4-FFF2-40B4-BE49-F238E27FC236}">
                  <a16:creationId xmlns:a16="http://schemas.microsoft.com/office/drawing/2014/main" id="{D0F4BD2E-D160-4FDA-81E6-75B457C82646}"/>
                </a:ext>
              </a:extLst>
            </p:cNvPr>
            <p:cNvCxnSpPr>
              <a:cxnSpLocks/>
            </p:cNvCxnSpPr>
            <p:nvPr/>
          </p:nvCxnSpPr>
          <p:spPr>
            <a:xfrm flipV="1">
              <a:off x="5953125" y="4779855"/>
              <a:ext cx="0" cy="579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6176F0D-3D80-4F40-99F9-7F30B80DBDDE}"/>
                </a:ext>
              </a:extLst>
            </p:cNvPr>
            <p:cNvCxnSpPr>
              <a:cxnSpLocks/>
            </p:cNvCxnSpPr>
            <p:nvPr/>
          </p:nvCxnSpPr>
          <p:spPr>
            <a:xfrm>
              <a:off x="5943600" y="5350273"/>
              <a:ext cx="328841" cy="0"/>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96" name="TextBox 95">
            <a:extLst>
              <a:ext uri="{FF2B5EF4-FFF2-40B4-BE49-F238E27FC236}">
                <a16:creationId xmlns:a16="http://schemas.microsoft.com/office/drawing/2014/main" id="{14170E0C-552B-497A-A34A-0B69758DF5AC}"/>
              </a:ext>
            </a:extLst>
          </p:cNvPr>
          <p:cNvSpPr txBox="1"/>
          <p:nvPr/>
        </p:nvSpPr>
        <p:spPr>
          <a:xfrm>
            <a:off x="6232525" y="4560565"/>
            <a:ext cx="2819399" cy="400110"/>
          </a:xfrm>
          <a:prstGeom prst="rect">
            <a:avLst/>
          </a:prstGeom>
          <a:noFill/>
        </p:spPr>
        <p:txBody>
          <a:bodyPr wrap="square" rtlCol="0">
            <a:spAutoFit/>
          </a:bodyPr>
          <a:lstStyle/>
          <a:p>
            <a:r>
              <a:rPr lang="en-US" sz="2000" b="1" dirty="0">
                <a:solidFill>
                  <a:srgbClr val="009900"/>
                </a:solidFill>
              </a:rPr>
              <a:t>corrects</a:t>
            </a:r>
            <a:r>
              <a:rPr lang="en-US" sz="2000" dirty="0">
                <a:solidFill>
                  <a:srgbClr val="009900"/>
                </a:solidFill>
              </a:rPr>
              <a:t> </a:t>
            </a:r>
            <a:r>
              <a:rPr lang="en-US" sz="2000" dirty="0"/>
              <a:t>1 bit/symbol</a:t>
            </a:r>
            <a:endParaRPr lang="en-CH" sz="2000" dirty="0"/>
          </a:p>
        </p:txBody>
      </p:sp>
      <p:sp>
        <p:nvSpPr>
          <p:cNvPr id="97" name="TextBox 96">
            <a:extLst>
              <a:ext uri="{FF2B5EF4-FFF2-40B4-BE49-F238E27FC236}">
                <a16:creationId xmlns:a16="http://schemas.microsoft.com/office/drawing/2014/main" id="{2CC8D6D4-6B55-41A0-A0CD-33B613C515DB}"/>
              </a:ext>
            </a:extLst>
          </p:cNvPr>
          <p:cNvSpPr txBox="1"/>
          <p:nvPr/>
        </p:nvSpPr>
        <p:spPr>
          <a:xfrm>
            <a:off x="6242051" y="5122253"/>
            <a:ext cx="2819399" cy="400110"/>
          </a:xfrm>
          <a:prstGeom prst="rect">
            <a:avLst/>
          </a:prstGeom>
          <a:noFill/>
        </p:spPr>
        <p:txBody>
          <a:bodyPr wrap="square" rtlCol="0">
            <a:spAutoFit/>
          </a:bodyPr>
          <a:lstStyle/>
          <a:p>
            <a:r>
              <a:rPr lang="en-US" sz="2000" b="1" dirty="0">
                <a:solidFill>
                  <a:schemeClr val="accent4">
                    <a:lumMod val="50000"/>
                  </a:schemeClr>
                </a:solidFill>
              </a:rPr>
              <a:t>detects</a:t>
            </a:r>
            <a:r>
              <a:rPr lang="en-US" sz="2000" dirty="0">
                <a:solidFill>
                  <a:srgbClr val="009900"/>
                </a:solidFill>
              </a:rPr>
              <a:t> </a:t>
            </a:r>
            <a:r>
              <a:rPr lang="en-US" sz="2000" dirty="0"/>
              <a:t>2 bits/symbols</a:t>
            </a:r>
            <a:endParaRPr lang="en-CH" sz="2000" dirty="0"/>
          </a:p>
        </p:txBody>
      </p:sp>
      <p:grpSp>
        <p:nvGrpSpPr>
          <p:cNvPr id="112" name="Group 111">
            <a:extLst>
              <a:ext uri="{FF2B5EF4-FFF2-40B4-BE49-F238E27FC236}">
                <a16:creationId xmlns:a16="http://schemas.microsoft.com/office/drawing/2014/main" id="{2537C294-AC26-40FA-A60B-A2CCB0637B90}"/>
              </a:ext>
            </a:extLst>
          </p:cNvPr>
          <p:cNvGrpSpPr/>
          <p:nvPr/>
        </p:nvGrpSpPr>
        <p:grpSpPr>
          <a:xfrm>
            <a:off x="5355389" y="4775201"/>
            <a:ext cx="917052" cy="389942"/>
            <a:chOff x="5355389" y="4775201"/>
            <a:chExt cx="917052" cy="389942"/>
          </a:xfrm>
        </p:grpSpPr>
        <p:cxnSp>
          <p:nvCxnSpPr>
            <p:cNvPr id="87" name="Straight Connector 86">
              <a:extLst>
                <a:ext uri="{FF2B5EF4-FFF2-40B4-BE49-F238E27FC236}">
                  <a16:creationId xmlns:a16="http://schemas.microsoft.com/office/drawing/2014/main" id="{D8968B55-509B-4F57-8C68-8F3914B07B47}"/>
                </a:ext>
              </a:extLst>
            </p:cNvPr>
            <p:cNvCxnSpPr>
              <a:cxnSpLocks/>
            </p:cNvCxnSpPr>
            <p:nvPr/>
          </p:nvCxnSpPr>
          <p:spPr>
            <a:xfrm flipV="1">
              <a:off x="5410200" y="4777386"/>
              <a:ext cx="548425" cy="3181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13DC99F-9356-4BDD-B456-DB7FF9AA1B95}"/>
                </a:ext>
              </a:extLst>
            </p:cNvPr>
            <p:cNvCxnSpPr>
              <a:cxnSpLocks/>
            </p:cNvCxnSpPr>
            <p:nvPr/>
          </p:nvCxnSpPr>
          <p:spPr>
            <a:xfrm>
              <a:off x="5943600" y="4775201"/>
              <a:ext cx="328841" cy="0"/>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Oval 97">
              <a:extLst>
                <a:ext uri="{FF2B5EF4-FFF2-40B4-BE49-F238E27FC236}">
                  <a16:creationId xmlns:a16="http://schemas.microsoft.com/office/drawing/2014/main" id="{33F0DCCB-9470-4977-850D-0030D4321802}"/>
                </a:ext>
              </a:extLst>
            </p:cNvPr>
            <p:cNvSpPr/>
            <p:nvPr/>
          </p:nvSpPr>
          <p:spPr>
            <a:xfrm>
              <a:off x="5355389" y="5042375"/>
              <a:ext cx="125789" cy="1227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spTree>
    <p:custDataLst>
      <p:tags r:id="rId1"/>
    </p:custDataLst>
    <p:extLst>
      <p:ext uri="{BB962C8B-B14F-4D97-AF65-F5344CB8AC3E}">
        <p14:creationId xmlns:p14="http://schemas.microsoft.com/office/powerpoint/2010/main" val="3860552750"/>
      </p:ext>
    </p:extLst>
  </p:cSld>
  <p:clrMapOvr>
    <a:masterClrMapping/>
  </p:clrMapOvr>
  <mc:AlternateContent xmlns:mc="http://schemas.openxmlformats.org/markup-compatibility/2006" xmlns:p14="http://schemas.microsoft.com/office/powerpoint/2010/main">
    <mc:Choice Requires="p14">
      <p:transition spd="slow" p14:dur="2000" advTm="53766"/>
    </mc:Choice>
    <mc:Fallback xmlns="">
      <p:transition spd="slow" advTm="537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fade">
                                      <p:cBhvr>
                                        <p:cTn id="12" dur="500"/>
                                        <p:tgtEl>
                                          <p:spTgt spid="106"/>
                                        </p:tgtEl>
                                      </p:cBhvr>
                                    </p:animEffect>
                                  </p:childTnLst>
                                </p:cTn>
                              </p:par>
                              <p:par>
                                <p:cTn id="13" presetID="10" presetClass="entr" presetSubtype="0" fill="hold" nodeType="with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fade">
                                      <p:cBhvr>
                                        <p:cTn id="15" dur="500"/>
                                        <p:tgtEl>
                                          <p:spTgt spid="10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7"/>
                                        </p:tgtEl>
                                        <p:attrNameLst>
                                          <p:attrName>style.visibility</p:attrName>
                                        </p:attrNameLst>
                                      </p:cBhvr>
                                      <p:to>
                                        <p:strVal val="visible"/>
                                      </p:to>
                                    </p:set>
                                    <p:animEffect transition="in" filter="fade">
                                      <p:cBhvr>
                                        <p:cTn id="20" dur="500"/>
                                        <p:tgtEl>
                                          <p:spTgt spid="107"/>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500"/>
                                        <p:tgtEl>
                                          <p:spTgt spid="10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9"/>
                                        </p:tgtEl>
                                        <p:attrNameLst>
                                          <p:attrName>style.visibility</p:attrName>
                                        </p:attrNameLst>
                                      </p:cBhvr>
                                      <p:to>
                                        <p:strVal val="visible"/>
                                      </p:to>
                                    </p:set>
                                    <p:animEffect transition="in" filter="fade">
                                      <p:cBhvr>
                                        <p:cTn id="29" dur="500"/>
                                        <p:tgtEl>
                                          <p:spTgt spid="10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fade">
                                      <p:cBhvr>
                                        <p:cTn id="48" dur="500"/>
                                        <p:tgtEl>
                                          <p:spTgt spid="63"/>
                                        </p:tgtEl>
                                      </p:cBhvr>
                                    </p:animEffect>
                                  </p:childTnLst>
                                </p:cTn>
                              </p:par>
                              <p:par>
                                <p:cTn id="49" presetID="10" presetClass="entr" presetSubtype="0" fill="hold"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fade">
                                      <p:cBhvr>
                                        <p:cTn id="56" dur="500"/>
                                        <p:tgtEl>
                                          <p:spTgt spid="65"/>
                                        </p:tgtEl>
                                      </p:cBhvr>
                                    </p:animEffect>
                                  </p:childTnLst>
                                </p:cTn>
                              </p:par>
                            </p:childTnLst>
                          </p:cTn>
                        </p:par>
                        <p:par>
                          <p:cTn id="57" fill="hold">
                            <p:stCondLst>
                              <p:cond delay="500"/>
                            </p:stCondLst>
                            <p:childTnLst>
                              <p:par>
                                <p:cTn id="58" presetID="10" presetClass="entr" presetSubtype="0" fill="hold" nodeType="afterEffect">
                                  <p:stCondLst>
                                    <p:cond delay="0"/>
                                  </p:stCondLst>
                                  <p:childTnLst>
                                    <p:set>
                                      <p:cBhvr>
                                        <p:cTn id="59" dur="1" fill="hold">
                                          <p:stCondLst>
                                            <p:cond delay="0"/>
                                          </p:stCondLst>
                                        </p:cTn>
                                        <p:tgtEl>
                                          <p:spTgt spid="111"/>
                                        </p:tgtEl>
                                        <p:attrNameLst>
                                          <p:attrName>style.visibility</p:attrName>
                                        </p:attrNameLst>
                                      </p:cBhvr>
                                      <p:to>
                                        <p:strVal val="visible"/>
                                      </p:to>
                                    </p:set>
                                    <p:animEffect transition="in" filter="fade">
                                      <p:cBhvr>
                                        <p:cTn id="60" dur="500"/>
                                        <p:tgtEl>
                                          <p:spTgt spid="11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fade">
                                      <p:cBhvr>
                                        <p:cTn id="65" dur="500"/>
                                        <p:tgtEl>
                                          <p:spTgt spid="11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96"/>
                                        </p:tgtEl>
                                        <p:attrNameLst>
                                          <p:attrName>style.visibility</p:attrName>
                                        </p:attrNameLst>
                                      </p:cBhvr>
                                      <p:to>
                                        <p:strVal val="visible"/>
                                      </p:to>
                                    </p:set>
                                    <p:animEffect transition="in" filter="fade">
                                      <p:cBhvr>
                                        <p:cTn id="69" dur="500"/>
                                        <p:tgtEl>
                                          <p:spTgt spid="9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13"/>
                                        </p:tgtEl>
                                        <p:attrNameLst>
                                          <p:attrName>style.visibility</p:attrName>
                                        </p:attrNameLst>
                                      </p:cBhvr>
                                      <p:to>
                                        <p:strVal val="visible"/>
                                      </p:to>
                                    </p:set>
                                    <p:animEffect transition="in" filter="fade">
                                      <p:cBhvr>
                                        <p:cTn id="74" dur="500"/>
                                        <p:tgtEl>
                                          <p:spTgt spid="11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fade">
                                      <p:cBhvr>
                                        <p:cTn id="7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6" grpId="0" animBg="1"/>
      <p:bldP spid="60" grpId="0"/>
      <p:bldP spid="63" grpId="0"/>
      <p:bldP spid="65" grpId="0" animBg="1"/>
      <p:bldP spid="96" grpId="0"/>
      <p:bldP spid="9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tx1">
                    <a:lumMod val="65000"/>
                    <a:lumOff val="35000"/>
                  </a:schemeClr>
                </a:solidFill>
              </a:rPr>
              <a:t>Conventional DRAM ECC </a:t>
            </a:r>
            <a:r>
              <a:rPr lang="en-US" sz="2400" dirty="0">
                <a:solidFill>
                  <a:srgbClr val="C00000"/>
                </a:solidFill>
              </a:rPr>
              <a:t>cannot</a:t>
            </a:r>
            <a:r>
              <a:rPr lang="en-US" sz="2400" dirty="0">
                <a:solidFill>
                  <a:schemeClr val="tx1">
                    <a:lumMod val="65000"/>
                    <a:lumOff val="35000"/>
                  </a:schemeClr>
                </a:solidFill>
              </a:rPr>
              <a:t> </a:t>
            </a:r>
            <a:r>
              <a:rPr lang="en-US" sz="2400" dirty="0">
                <a:solidFill>
                  <a:srgbClr val="C00000"/>
                </a:solidFill>
              </a:rPr>
              <a:t>protect</a:t>
            </a:r>
            <a:br>
              <a:rPr lang="en-US" sz="2400" dirty="0">
                <a:solidFill>
                  <a:schemeClr val="tx1">
                    <a:lumMod val="65000"/>
                    <a:lumOff val="35000"/>
                  </a:schemeClr>
                </a:solidFill>
              </a:rPr>
            </a:br>
            <a:r>
              <a:rPr lang="en-US" sz="2400" dirty="0">
                <a:solidFill>
                  <a:schemeClr val="tx1">
                    <a:lumMod val="65000"/>
                    <a:lumOff val="35000"/>
                  </a:schemeClr>
                </a:solidFill>
              </a:rPr>
              <a:t>against our </a:t>
            </a:r>
            <a:r>
              <a:rPr lang="en-US" sz="2400" dirty="0">
                <a:solidFill>
                  <a:srgbClr val="0066FF"/>
                </a:solidFill>
              </a:rPr>
              <a:t>new RowHammer access patterns</a:t>
            </a:r>
          </a:p>
        </p:txBody>
      </p:sp>
      <p:sp>
        <p:nvSpPr>
          <p:cNvPr id="7" name="Oval 6">
            <a:extLst>
              <a:ext uri="{FF2B5EF4-FFF2-40B4-BE49-F238E27FC236}">
                <a16:creationId xmlns:a16="http://schemas.microsoft.com/office/drawing/2014/main" id="{DE87A60A-4FF4-4DAC-A8EF-417B1FB59B19}"/>
              </a:ext>
            </a:extLst>
          </p:cNvPr>
          <p:cNvSpPr/>
          <p:nvPr/>
        </p:nvSpPr>
        <p:spPr>
          <a:xfrm>
            <a:off x="1828800" y="1447800"/>
            <a:ext cx="533400" cy="838200"/>
          </a:xfrm>
          <a:prstGeom prst="ellipse">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Oval 7">
            <a:extLst>
              <a:ext uri="{FF2B5EF4-FFF2-40B4-BE49-F238E27FC236}">
                <a16:creationId xmlns:a16="http://schemas.microsoft.com/office/drawing/2014/main" id="{1A978FA9-E97B-44B8-A848-7F8480F89472}"/>
              </a:ext>
            </a:extLst>
          </p:cNvPr>
          <p:cNvSpPr/>
          <p:nvPr/>
        </p:nvSpPr>
        <p:spPr>
          <a:xfrm>
            <a:off x="4114800" y="1377030"/>
            <a:ext cx="533400" cy="1289970"/>
          </a:xfrm>
          <a:prstGeom prst="ellipse">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Oval 8">
            <a:extLst>
              <a:ext uri="{FF2B5EF4-FFF2-40B4-BE49-F238E27FC236}">
                <a16:creationId xmlns:a16="http://schemas.microsoft.com/office/drawing/2014/main" id="{B9D24CBB-8DCC-40D5-8BE3-BB3B3F6E259C}"/>
              </a:ext>
            </a:extLst>
          </p:cNvPr>
          <p:cNvSpPr/>
          <p:nvPr/>
        </p:nvSpPr>
        <p:spPr>
          <a:xfrm>
            <a:off x="6412089" y="1447800"/>
            <a:ext cx="533400" cy="1524000"/>
          </a:xfrm>
          <a:prstGeom prst="ellipse">
            <a:avLst/>
          </a:prstGeom>
          <a:no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tx1">
                    <a:lumMod val="65000"/>
                    <a:lumOff val="35000"/>
                  </a:schemeClr>
                </a:solidFill>
              </a:rPr>
              <a:t>Modules from all three vendors have many </a:t>
            </a:r>
            <a:r>
              <a:rPr lang="en-US" sz="2400" b="1" dirty="0">
                <a:solidFill>
                  <a:schemeClr val="tx1">
                    <a:lumMod val="65000"/>
                    <a:lumOff val="35000"/>
                  </a:schemeClr>
                </a:solidFill>
              </a:rPr>
              <a:t>8-byte data chunks </a:t>
            </a:r>
            <a:r>
              <a:rPr lang="en-US" sz="2400" dirty="0"/>
              <a:t>with</a:t>
            </a:r>
            <a:r>
              <a:rPr lang="en-US" sz="2400" dirty="0">
                <a:solidFill>
                  <a:srgbClr val="C00000"/>
                </a:solidFill>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algn="ctr"/>
              <a:r>
                <a:rPr lang="en-US" b="1" dirty="0"/>
                <a:t>Vendor A</a:t>
              </a:r>
              <a:endParaRPr lang="en-CH" b="1" dirty="0"/>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algn="ctr"/>
              <a:r>
                <a:rPr lang="en-US" b="1" dirty="0"/>
                <a:t>Vendor B</a:t>
              </a:r>
              <a:endParaRPr lang="en-CH" b="1" dirty="0"/>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algn="ctr"/>
              <a:r>
                <a:rPr lang="en-US" b="1" dirty="0"/>
                <a:t>Vendor C</a:t>
              </a:r>
              <a:endParaRPr lang="en-CH" b="1" dirty="0"/>
            </a:p>
          </p:txBody>
        </p:sp>
      </p:grpSp>
    </p:spTree>
    <p:custDataLst>
      <p:tags r:id="rId1"/>
    </p:custDataLst>
    <p:extLst>
      <p:ext uri="{BB962C8B-B14F-4D97-AF65-F5344CB8AC3E}">
        <p14:creationId xmlns:p14="http://schemas.microsoft.com/office/powerpoint/2010/main" val="3573838495"/>
      </p:ext>
    </p:extLst>
  </p:cSld>
  <p:clrMapOvr>
    <a:masterClrMapping/>
  </p:clrMapOvr>
  <mc:AlternateContent xmlns:mc="http://schemas.openxmlformats.org/markup-compatibility/2006" xmlns:p14="http://schemas.microsoft.com/office/powerpoint/2010/main">
    <mc:Choice Requires="p14">
      <p:transition spd="slow" p14:dur="2000" advTm="54697"/>
    </mc:Choice>
    <mc:Fallback xmlns="">
      <p:transition spd="slow" advTm="546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xit" presetSubtype="0" fill="hold" grpId="1" nodeType="withEffect">
                                  <p:stCondLst>
                                    <p:cond delay="0"/>
                                  </p:stCondLst>
                                  <p:childTnLst>
                                    <p:animEffect transition="out" filter="fade">
                                      <p:cBhvr>
                                        <p:cTn id="33" dur="500"/>
                                        <p:tgtEl>
                                          <p:spTgt spid="9"/>
                                        </p:tgtEl>
                                      </p:cBhvr>
                                    </p:animEffect>
                                    <p:set>
                                      <p:cBhvr>
                                        <p:cTn id="34" dur="1" fill="hold">
                                          <p:stCondLst>
                                            <p:cond delay="499"/>
                                          </p:stCondLst>
                                        </p:cTn>
                                        <p:tgtEl>
                                          <p:spTgt spid="9"/>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par>
                                <p:cTn id="52" presetID="10" presetClass="exit" presetSubtype="0" fill="hold" grpId="1" nodeType="withEffect">
                                  <p:stCondLst>
                                    <p:cond delay="0"/>
                                  </p:stCondLst>
                                  <p:childTnLst>
                                    <p:animEffect transition="out" filter="fade">
                                      <p:cBhvr>
                                        <p:cTn id="53" dur="500"/>
                                        <p:tgtEl>
                                          <p:spTgt spid="10"/>
                                        </p:tgtEl>
                                      </p:cBhvr>
                                    </p:animEffect>
                                    <p:set>
                                      <p:cBhvr>
                                        <p:cTn id="54" dur="1" fill="hold">
                                          <p:stCondLst>
                                            <p:cond delay="499"/>
                                          </p:stCondLst>
                                        </p:cTn>
                                        <p:tgtEl>
                                          <p:spTgt spid="10"/>
                                        </p:tgtEl>
                                        <p:attrNameLst>
                                          <p:attrName>style.visibility</p:attrName>
                                        </p:attrNameLst>
                                      </p:cBhvr>
                                      <p:to>
                                        <p:strVal val="hidden"/>
                                      </p:to>
                                    </p:set>
                                  </p:childTnLst>
                                </p:cTn>
                              </p:par>
                              <p:par>
                                <p:cTn id="55" presetID="10" presetClass="exit" presetSubtype="0" fill="hold" grpId="1" nodeType="withEffect">
                                  <p:stCondLst>
                                    <p:cond delay="0"/>
                                  </p:stCondLst>
                                  <p:childTnLst>
                                    <p:animEffect transition="out" filter="fade">
                                      <p:cBhvr>
                                        <p:cTn id="56" dur="500"/>
                                        <p:tgtEl>
                                          <p:spTgt spid="11"/>
                                        </p:tgtEl>
                                      </p:cBhvr>
                                    </p:animEffect>
                                    <p:set>
                                      <p:cBhvr>
                                        <p:cTn id="57" dur="1" fill="hold">
                                          <p:stCondLst>
                                            <p:cond delay="499"/>
                                          </p:stCondLst>
                                        </p:cTn>
                                        <p:tgtEl>
                                          <p:spTgt spid="11"/>
                                        </p:tgtEl>
                                        <p:attrNameLst>
                                          <p:attrName>style.visibility</p:attrName>
                                        </p:attrNameLst>
                                      </p:cBhvr>
                                      <p:to>
                                        <p:strVal val="hidden"/>
                                      </p:to>
                                    </p:set>
                                  </p:childTnLst>
                                </p:cTn>
                              </p:par>
                              <p:par>
                                <p:cTn id="58" presetID="10" presetClass="exit" presetSubtype="0" fill="hold" grpId="1" nodeType="withEffect">
                                  <p:stCondLst>
                                    <p:cond delay="0"/>
                                  </p:stCondLst>
                                  <p:childTnLst>
                                    <p:animEffect transition="out" filter="fade">
                                      <p:cBhvr>
                                        <p:cTn id="59" dur="500"/>
                                        <p:tgtEl>
                                          <p:spTgt spid="12"/>
                                        </p:tgtEl>
                                      </p:cBhvr>
                                    </p:animEffect>
                                    <p:set>
                                      <p:cBhvr>
                                        <p:cTn id="60" dur="1" fill="hold">
                                          <p:stCondLst>
                                            <p:cond delay="499"/>
                                          </p:stCondLst>
                                        </p:cTn>
                                        <p:tgtEl>
                                          <p:spTgt spid="12"/>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2" grpId="1" animBg="1"/>
      <p:bldP spid="13" grpId="0" animBg="1"/>
      <p:bldP spid="14"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Other Observations and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mc:AlternateContent xmlns:mc="http://schemas.openxmlformats.org/markup-compatibility/2006" xmlns:p14="http://schemas.microsoft.com/office/powerpoint/2010/main">
    <mc:Choice Requires="p14">
      <p:transition spd="slow" p14:dur="2000" advTm="18227"/>
    </mc:Choice>
    <mc:Fallback xmlns="">
      <p:transition spd="slow" advTm="1822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E44D8-0E69-485E-8DD0-9D4D9E4B854D}"/>
              </a:ext>
            </a:extLst>
          </p:cNvPr>
          <p:cNvSpPr>
            <a:spLocks noGrp="1"/>
          </p:cNvSpPr>
          <p:nvPr>
            <p:ph type="title"/>
          </p:nvPr>
        </p:nvSpPr>
        <p:spPr/>
        <p:txBody>
          <a:bodyPr>
            <a:normAutofit/>
          </a:bodyPr>
          <a:lstStyle/>
          <a:p>
            <a:r>
              <a:rPr lang="en-US" dirty="0"/>
              <a:t>Outline</a:t>
            </a:r>
          </a:p>
        </p:txBody>
      </p:sp>
      <p:sp>
        <p:nvSpPr>
          <p:cNvPr id="4" name="Rectangle 3">
            <a:extLst>
              <a:ext uri="{FF2B5EF4-FFF2-40B4-BE49-F238E27FC236}">
                <a16:creationId xmlns:a16="http://schemas.microsoft.com/office/drawing/2014/main" id="{5D98D51A-189E-4D2B-B80D-356292F8396A}"/>
              </a:ext>
            </a:extLst>
          </p:cNvPr>
          <p:cNvSpPr/>
          <p:nvPr/>
        </p:nvSpPr>
        <p:spPr>
          <a:xfrm>
            <a:off x="0" y="99060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DRAM Operation Basics</a:t>
            </a:r>
          </a:p>
        </p:txBody>
      </p:sp>
      <p:sp>
        <p:nvSpPr>
          <p:cNvPr id="5" name="Rectangle 4">
            <a:extLst>
              <a:ext uri="{FF2B5EF4-FFF2-40B4-BE49-F238E27FC236}">
                <a16:creationId xmlns:a16="http://schemas.microsoft.com/office/drawing/2014/main" id="{649EE6A8-1843-4827-9531-A6596E0D1BE4}"/>
              </a:ext>
            </a:extLst>
          </p:cNvPr>
          <p:cNvSpPr/>
          <p:nvPr/>
        </p:nvSpPr>
        <p:spPr>
          <a:xfrm>
            <a:off x="0" y="1917405"/>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a:t>
            </a:r>
            <a:r>
              <a:rPr lang="en-US" sz="3000" dirty="0">
                <a:latin typeface="Cambria" panose="02040503050406030204" pitchFamily="18" charset="0"/>
              </a:rPr>
              <a:t>. RowHammer &amp; Target Row Refresh</a:t>
            </a:r>
          </a:p>
        </p:txBody>
      </p:sp>
      <p:sp>
        <p:nvSpPr>
          <p:cNvPr id="7" name="Rectangle 6">
            <a:extLst>
              <a:ext uri="{FF2B5EF4-FFF2-40B4-BE49-F238E27FC236}">
                <a16:creationId xmlns:a16="http://schemas.microsoft.com/office/drawing/2014/main" id="{D9DB1C58-EB98-4BA2-9248-92A286526A7A}"/>
              </a:ext>
            </a:extLst>
          </p:cNvPr>
          <p:cNvSpPr/>
          <p:nvPr/>
        </p:nvSpPr>
        <p:spPr>
          <a:xfrm>
            <a:off x="0" y="3771015"/>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a:latin typeface="Cambria" panose="02040503050406030204" pitchFamily="18" charset="0"/>
              </a:rPr>
              <a:t>Observations &amp; New RowHammer Access Patterns</a:t>
            </a:r>
          </a:p>
        </p:txBody>
      </p:sp>
      <p:sp>
        <p:nvSpPr>
          <p:cNvPr id="8" name="Rectangle 7">
            <a:extLst>
              <a:ext uri="{FF2B5EF4-FFF2-40B4-BE49-F238E27FC236}">
                <a16:creationId xmlns:a16="http://schemas.microsoft.com/office/drawing/2014/main" id="{5A1AACE6-B22B-40B0-A89C-03B8C3868D7B}"/>
              </a:ext>
            </a:extLst>
          </p:cNvPr>
          <p:cNvSpPr/>
          <p:nvPr/>
        </p:nvSpPr>
        <p:spPr>
          <a:xfrm>
            <a:off x="0" y="469782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RowHammer Bit Flip Analysis</a:t>
            </a:r>
          </a:p>
        </p:txBody>
      </p:sp>
      <p:sp>
        <p:nvSpPr>
          <p:cNvPr id="10" name="Rectangle 9">
            <a:extLst>
              <a:ext uri="{FF2B5EF4-FFF2-40B4-BE49-F238E27FC236}">
                <a16:creationId xmlns:a16="http://schemas.microsoft.com/office/drawing/2014/main" id="{E6F2BE39-DA50-4BFC-B068-86F507F94B58}"/>
              </a:ext>
            </a:extLst>
          </p:cNvPr>
          <p:cNvSpPr/>
          <p:nvPr/>
        </p:nvSpPr>
        <p:spPr>
          <a:xfrm>
            <a:off x="0" y="2844210"/>
            <a:ext cx="9144000" cy="762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3.</a:t>
            </a:r>
            <a:r>
              <a:rPr lang="tr-TR" sz="3000" b="1" dirty="0">
                <a:latin typeface="Cambria" panose="02040503050406030204" pitchFamily="18" charset="0"/>
              </a:rPr>
              <a:t> </a:t>
            </a:r>
            <a:r>
              <a:rPr lang="en-US" sz="3000" dirty="0">
                <a:latin typeface="Cambria" panose="02040503050406030204" pitchFamily="18" charset="0"/>
              </a:rPr>
              <a:t>The U-TRR Methodology</a:t>
            </a:r>
          </a:p>
        </p:txBody>
      </p:sp>
      <p:sp>
        <p:nvSpPr>
          <p:cNvPr id="9" name="Rectangle 8">
            <a:extLst>
              <a:ext uri="{FF2B5EF4-FFF2-40B4-BE49-F238E27FC236}">
                <a16:creationId xmlns:a16="http://schemas.microsoft.com/office/drawing/2014/main" id="{36E12270-93B3-4635-992D-3D9DD40440D4}"/>
              </a:ext>
            </a:extLst>
          </p:cNvPr>
          <p:cNvSpPr/>
          <p:nvPr/>
        </p:nvSpPr>
        <p:spPr>
          <a:xfrm>
            <a:off x="0" y="5624623"/>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Takeaways and Conclusion</a:t>
            </a:r>
          </a:p>
        </p:txBody>
      </p:sp>
    </p:spTree>
    <p:custDataLst>
      <p:tags r:id="rId1"/>
    </p:custDataLst>
    <p:extLst>
      <p:ext uri="{BB962C8B-B14F-4D97-AF65-F5344CB8AC3E}">
        <p14:creationId xmlns:p14="http://schemas.microsoft.com/office/powerpoint/2010/main" val="1257146631"/>
      </p:ext>
    </p:extLst>
  </p:cSld>
  <p:clrMapOvr>
    <a:masterClrMapping/>
  </p:clrMapOvr>
  <mc:AlternateContent xmlns:mc="http://schemas.openxmlformats.org/markup-compatibility/2006" xmlns:p14="http://schemas.microsoft.com/office/powerpoint/2010/main">
    <mc:Choice Requires="p14">
      <p:transition spd="slow" p14:dur="2000" advTm="1818"/>
    </mc:Choice>
    <mc:Fallback xmlns="">
      <p:transition spd="slow" advTm="1818"/>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Conclusion</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algn="ctr"/>
            <a:r>
              <a:rPr lang="en-US" sz="2200" dirty="0">
                <a:latin typeface="+mj-lt"/>
                <a:ea typeface="Tahoma" panose="020B0604030504040204" pitchFamily="34" charset="0"/>
                <a:cs typeface="Tahoma" panose="020B0604030504040204" pitchFamily="34" charset="0"/>
              </a:rPr>
              <a:t>A new methodology that leverages </a:t>
            </a:r>
            <a:r>
              <a:rPr lang="en-US" sz="2200" i="1" dirty="0">
                <a:latin typeface="+mj-lt"/>
                <a:ea typeface="Tahoma" panose="020B0604030504040204" pitchFamily="34" charset="0"/>
                <a:cs typeface="Tahoma" panose="020B0604030504040204" pitchFamily="34" charset="0"/>
              </a:rPr>
              <a:t>data</a:t>
            </a:r>
            <a:r>
              <a:rPr lang="en-US" sz="2200" dirty="0">
                <a:latin typeface="+mj-lt"/>
                <a:ea typeface="Tahoma" panose="020B0604030504040204" pitchFamily="34" charset="0"/>
                <a:cs typeface="Tahoma" panose="020B0604030504040204" pitchFamily="34" charset="0"/>
              </a:rPr>
              <a:t> </a:t>
            </a:r>
            <a:r>
              <a:rPr lang="en-US" sz="2200" i="1" dirty="0">
                <a:latin typeface="+mj-lt"/>
                <a:ea typeface="Tahoma" panose="020B0604030504040204" pitchFamily="34" charset="0"/>
                <a:cs typeface="Tahoma" panose="020B0604030504040204" pitchFamily="34" charset="0"/>
              </a:rPr>
              <a:t>retention failures</a:t>
            </a:r>
            <a:r>
              <a:rPr lang="en-US" sz="2200" dirty="0">
                <a:latin typeface="+mj-lt"/>
                <a:ea typeface="Tahoma" panose="020B0604030504040204" pitchFamily="34" charset="0"/>
                <a:cs typeface="Tahoma" panose="020B0604030504040204" pitchFamily="34" charset="0"/>
              </a:rPr>
              <a:t> to </a:t>
            </a:r>
            <a:br>
              <a:rPr lang="en-US" sz="2200" dirty="0">
                <a:latin typeface="+mj-lt"/>
                <a:ea typeface="Tahoma" panose="020B0604030504040204" pitchFamily="34" charset="0"/>
                <a:cs typeface="Tahoma" panose="020B0604030504040204" pitchFamily="34" charset="0"/>
              </a:rPr>
            </a:br>
            <a:r>
              <a:rPr lang="en-US" sz="2200" dirty="0">
                <a:latin typeface="+mj-lt"/>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rgbClr val="0066FF"/>
                </a:solidFill>
              </a:rPr>
              <a:t>U-TRR</a:t>
            </a:r>
            <a:endParaRPr lang="en-CH" sz="2100" b="1" dirty="0">
              <a:solidFill>
                <a:srgbClr val="0066FF"/>
              </a:solidFill>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algn="ctr"/>
            <a:r>
              <a:rPr lang="en-US" sz="1400" b="1" dirty="0">
                <a:solidFill>
                  <a:schemeClr val="accent2">
                    <a:lumMod val="50000"/>
                  </a:schemeClr>
                </a:solidFill>
              </a:rPr>
              <a:t>15x Vendor A</a:t>
            </a:r>
            <a:br>
              <a:rPr lang="en-US" sz="1400" b="1" dirty="0">
                <a:solidFill>
                  <a:schemeClr val="accent2">
                    <a:lumMod val="50000"/>
                  </a:schemeClr>
                </a:solidFill>
              </a:rPr>
            </a:br>
            <a:r>
              <a:rPr lang="en-US" sz="1400" b="1" dirty="0">
                <a:solidFill>
                  <a:schemeClr val="accent2">
                    <a:lumMod val="50000"/>
                  </a:schemeClr>
                </a:solidFill>
              </a:rPr>
              <a:t>DDR4 modules</a:t>
            </a:r>
            <a:endParaRPr lang="en-CH" sz="1400" b="1" dirty="0">
              <a:solidFill>
                <a:schemeClr val="accent2">
                  <a:lumMod val="50000"/>
                </a:schemeClr>
              </a:solidFill>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rgbClr val="0066FF"/>
                </a:solidFill>
              </a:rPr>
              <a:t>U-TRR</a:t>
            </a:r>
            <a:endParaRPr lang="en-CH" sz="2100" b="1" dirty="0">
              <a:solidFill>
                <a:srgbClr val="0066FF"/>
              </a:solidFill>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algn="ctr"/>
            <a:r>
              <a:rPr lang="en-US" sz="1500" b="1" dirty="0"/>
              <a:t>New RowHammer access patterns</a:t>
            </a:r>
            <a:endParaRPr lang="en-CH" sz="1500" b="1" dirty="0"/>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algn="ctr"/>
            <a:r>
              <a:rPr lang="en-US" sz="1400" b="1" dirty="0">
                <a:solidFill>
                  <a:schemeClr val="accent1">
                    <a:lumMod val="50000"/>
                  </a:schemeClr>
                </a:solidFill>
              </a:rPr>
              <a:t>15x Vendor B</a:t>
            </a:r>
            <a:br>
              <a:rPr lang="en-US" sz="1400" b="1" dirty="0">
                <a:solidFill>
                  <a:schemeClr val="accent1">
                    <a:lumMod val="50000"/>
                  </a:schemeClr>
                </a:solidFill>
              </a:rPr>
            </a:br>
            <a:r>
              <a:rPr lang="en-US" sz="1400" b="1" dirty="0">
                <a:solidFill>
                  <a:schemeClr val="accent1">
                    <a:lumMod val="50000"/>
                  </a:schemeClr>
                </a:solidFill>
              </a:rPr>
              <a:t>DDR4 modules</a:t>
            </a:r>
            <a:endParaRPr lang="en-CH" sz="1400" b="1" dirty="0">
              <a:solidFill>
                <a:schemeClr val="accent1">
                  <a:lumMod val="50000"/>
                </a:schemeClr>
              </a:solidFill>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algn="ctr"/>
            <a:r>
              <a:rPr lang="en-US" sz="1400" b="1" dirty="0">
                <a:solidFill>
                  <a:schemeClr val="accent4">
                    <a:lumMod val="50000"/>
                  </a:schemeClr>
                </a:solidFill>
              </a:rPr>
              <a:t>15x Vendor C</a:t>
            </a:r>
            <a:br>
              <a:rPr lang="en-US" sz="1400" b="1" dirty="0">
                <a:solidFill>
                  <a:schemeClr val="accent4">
                    <a:lumMod val="50000"/>
                  </a:schemeClr>
                </a:solidFill>
              </a:rPr>
            </a:br>
            <a:r>
              <a:rPr lang="en-US" sz="1400" b="1" dirty="0">
                <a:solidFill>
                  <a:schemeClr val="accent4">
                    <a:lumMod val="50000"/>
                  </a:schemeClr>
                </a:solidFill>
              </a:rPr>
              <a:t>DDR4 modules</a:t>
            </a:r>
            <a:endParaRPr lang="en-CH" sz="1400" b="1" dirty="0">
              <a:solidFill>
                <a:schemeClr val="accent4">
                  <a:lumMod val="50000"/>
                </a:schemeClr>
              </a:solidFill>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algn="ctr"/>
            <a:r>
              <a:rPr lang="en-US" sz="1400" b="1" dirty="0">
                <a:solidFill>
                  <a:srgbClr val="C00000"/>
                </a:solidFill>
              </a:rPr>
              <a:t>All 45 </a:t>
            </a:r>
            <a:r>
              <a:rPr lang="en-US" sz="1400" dirty="0">
                <a:solidFill>
                  <a:srgbClr val="C00000"/>
                </a:solidFill>
              </a:rPr>
              <a:t>modules we test are </a:t>
            </a:r>
            <a:r>
              <a:rPr lang="en-US" sz="1400" b="1" dirty="0">
                <a:solidFill>
                  <a:srgbClr val="C00000"/>
                </a:solidFill>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algn="ctr"/>
            <a:r>
              <a:rPr lang="en-US" sz="1400" b="1" dirty="0">
                <a:solidFill>
                  <a:srgbClr val="C00000"/>
                </a:solidFill>
              </a:rPr>
              <a:t>99.9% of rows </a:t>
            </a:r>
            <a:r>
              <a:rPr lang="en-US" sz="1400" dirty="0">
                <a:solidFill>
                  <a:srgbClr val="C00000"/>
                </a:solidFill>
              </a:rPr>
              <a:t>in a DRAM bank </a:t>
            </a:r>
            <a:br>
              <a:rPr lang="en-US" sz="1400" dirty="0">
                <a:solidFill>
                  <a:srgbClr val="C00000"/>
                </a:solidFill>
              </a:rPr>
            </a:br>
            <a:r>
              <a:rPr lang="en-US" sz="1400" dirty="0">
                <a:solidFill>
                  <a:srgbClr val="C00000"/>
                </a:solidFill>
              </a:rPr>
              <a:t>experience </a:t>
            </a:r>
            <a:r>
              <a:rPr lang="en-US" sz="1400" b="1" dirty="0">
                <a:solidFill>
                  <a:srgbClr val="C00000"/>
                </a:solidFill>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algn="ctr"/>
            <a:r>
              <a:rPr lang="en-US" sz="1400" dirty="0">
                <a:solidFill>
                  <a:srgbClr val="C00000"/>
                </a:solidFill>
              </a:rPr>
              <a:t>Up to </a:t>
            </a:r>
            <a:r>
              <a:rPr lang="en-US" sz="1400" b="1" dirty="0">
                <a:solidFill>
                  <a:srgbClr val="C00000"/>
                </a:solidFill>
              </a:rPr>
              <a:t>7</a:t>
            </a:r>
            <a:r>
              <a:rPr lang="en-US" sz="1400" dirty="0">
                <a:solidFill>
                  <a:srgbClr val="C00000"/>
                </a:solidFill>
              </a:rPr>
              <a:t> RowHammer </a:t>
            </a:r>
            <a:r>
              <a:rPr lang="en-US" sz="1400" b="1" dirty="0">
                <a:solidFill>
                  <a:srgbClr val="C00000"/>
                </a:solidFill>
              </a:rPr>
              <a:t>bit flips </a:t>
            </a:r>
            <a:r>
              <a:rPr lang="en-US" sz="1400" dirty="0">
                <a:solidFill>
                  <a:srgbClr val="C00000"/>
                </a:solidFill>
              </a:rPr>
              <a:t>in </a:t>
            </a:r>
            <a:br>
              <a:rPr lang="en-US" sz="1400" dirty="0">
                <a:solidFill>
                  <a:srgbClr val="C00000"/>
                </a:solidFill>
              </a:rPr>
            </a:br>
            <a:r>
              <a:rPr lang="en-US" sz="1400" dirty="0">
                <a:solidFill>
                  <a:srgbClr val="C00000"/>
                </a:solidFill>
              </a:rPr>
              <a:t>an 8-byte </a:t>
            </a:r>
            <a:r>
              <a:rPr lang="en-US" sz="1400" dirty="0" err="1">
                <a:solidFill>
                  <a:srgbClr val="C00000"/>
                </a:solidFill>
              </a:rPr>
              <a:t>dataword</a:t>
            </a:r>
            <a:r>
              <a:rPr lang="en-US" sz="1400" dirty="0">
                <a:solidFill>
                  <a:srgbClr val="C00000"/>
                </a:solidFill>
              </a:rPr>
              <a:t>, </a:t>
            </a:r>
            <a:r>
              <a:rPr lang="en-US" sz="1400" b="1" dirty="0">
                <a:solidFill>
                  <a:srgbClr val="C00000"/>
                </a:solidFill>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tx1">
                    <a:lumMod val="65000"/>
                    <a:lumOff val="35000"/>
                  </a:schemeClr>
                </a:solidFill>
              </a:rPr>
              <a:t>TRR </a:t>
            </a:r>
            <a:r>
              <a:rPr lang="en-US" sz="1800" dirty="0">
                <a:solidFill>
                  <a:srgbClr val="C00000"/>
                </a:solidFill>
              </a:rPr>
              <a:t>does not provide security </a:t>
            </a:r>
            <a:r>
              <a:rPr lang="en-US" sz="1800" dirty="0">
                <a:solidFill>
                  <a:schemeClr val="tx1">
                    <a:lumMod val="65000"/>
                    <a:lumOff val="35000"/>
                  </a:schemeClr>
                </a:solidFill>
              </a:rPr>
              <a:t>against RowHammer</a:t>
            </a:r>
            <a:endParaRPr lang="en-US" sz="11500" dirty="0">
              <a:solidFill>
                <a:schemeClr val="tx1">
                  <a:lumMod val="65000"/>
                  <a:lumOff val="35000"/>
                </a:schemeClr>
              </a:solidFill>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latin typeface="+mj-lt"/>
                <a:ea typeface="Tahoma" panose="020B0604030504040204" pitchFamily="34" charset="0"/>
                <a:cs typeface="Tahoma" panose="020B0604030504040204" pitchFamily="34" charset="0"/>
              </a:rPr>
              <a:t>We </a:t>
            </a:r>
            <a:r>
              <a:rPr lang="en-US" sz="2400" dirty="0">
                <a:solidFill>
                  <a:srgbClr val="C00000"/>
                </a:solidFill>
                <a:latin typeface="+mj-lt"/>
                <a:ea typeface="Tahoma" panose="020B0604030504040204" pitchFamily="34" charset="0"/>
                <a:cs typeface="Tahoma" panose="020B0604030504040204" pitchFamily="34" charset="0"/>
              </a:rPr>
              <a:t>cannot</a:t>
            </a:r>
            <a:r>
              <a:rPr lang="en-US" sz="2400" dirty="0">
                <a:latin typeface="+mj-lt"/>
                <a:ea typeface="Tahoma" panose="020B0604030504040204" pitchFamily="34" charset="0"/>
                <a:cs typeface="Tahoma" panose="020B0604030504040204" pitchFamily="34" charset="0"/>
              </a:rPr>
              <a:t> easily study the </a:t>
            </a:r>
            <a:r>
              <a:rPr lang="en-US" sz="2400" i="1" dirty="0">
                <a:latin typeface="+mj-lt"/>
                <a:ea typeface="Tahoma" panose="020B0604030504040204" pitchFamily="34" charset="0"/>
                <a:cs typeface="Tahoma" panose="020B0604030504040204" pitchFamily="34" charset="0"/>
              </a:rPr>
              <a:t>security properties</a:t>
            </a:r>
            <a:r>
              <a:rPr lang="en-US" sz="2400" dirty="0">
                <a:latin typeface="+mj-lt"/>
                <a:ea typeface="Tahoma" panose="020B0604030504040204" pitchFamily="34" charset="0"/>
                <a:cs typeface="Tahoma" panose="020B0604030504040204" pitchFamily="34" charset="0"/>
              </a:rPr>
              <a:t> of TRR</a:t>
            </a:r>
            <a:endParaRPr lang="en-US" sz="2400" b="1" dirty="0">
              <a:latin typeface="+mj-lt"/>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algn="ctr"/>
            <a:r>
              <a:rPr lang="en-US" sz="2400" dirty="0">
                <a:latin typeface="+mj-lt"/>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rgbClr val="0066FF"/>
                </a:solidFill>
              </a:rPr>
              <a:t>U-TRR</a:t>
            </a:r>
            <a:r>
              <a:rPr lang="en-US" sz="1800" dirty="0">
                <a:solidFill>
                  <a:schemeClr val="tx1">
                    <a:lumMod val="65000"/>
                    <a:lumOff val="35000"/>
                  </a:schemeClr>
                </a:solidFill>
              </a:rPr>
              <a:t> can </a:t>
            </a:r>
            <a:r>
              <a:rPr lang="en-US" sz="1800" dirty="0">
                <a:solidFill>
                  <a:srgbClr val="009900"/>
                </a:solidFill>
              </a:rPr>
              <a:t>facilitate</a:t>
            </a:r>
            <a:r>
              <a:rPr lang="en-US" sz="1800" dirty="0">
                <a:solidFill>
                  <a:schemeClr val="tx1">
                    <a:lumMod val="65000"/>
                    <a:lumOff val="35000"/>
                  </a:schemeClr>
                </a:solidFill>
              </a:rPr>
              <a:t> the development of </a:t>
            </a:r>
            <a:r>
              <a:rPr lang="en-US" sz="1800" b="1" dirty="0">
                <a:solidFill>
                  <a:schemeClr val="tx1">
                    <a:lumMod val="65000"/>
                    <a:lumOff val="35000"/>
                  </a:schemeClr>
                </a:solidFill>
              </a:rPr>
              <a:t>new RowHammer attacks </a:t>
            </a:r>
            <a:br>
              <a:rPr lang="en-US" sz="1800" dirty="0">
                <a:solidFill>
                  <a:schemeClr val="tx1">
                    <a:lumMod val="65000"/>
                    <a:lumOff val="35000"/>
                  </a:schemeClr>
                </a:solidFill>
              </a:rPr>
            </a:br>
            <a:r>
              <a:rPr lang="en-US" sz="1800" dirty="0">
                <a:solidFill>
                  <a:schemeClr val="tx1">
                    <a:lumMod val="65000"/>
                    <a:lumOff val="35000"/>
                  </a:schemeClr>
                </a:solidFill>
              </a:rPr>
              <a:t>and </a:t>
            </a:r>
            <a:r>
              <a:rPr lang="en-US" sz="1800" b="1" dirty="0">
                <a:solidFill>
                  <a:schemeClr val="tx1">
                    <a:lumMod val="65000"/>
                    <a:lumOff val="35000"/>
                  </a:schemeClr>
                </a:solidFill>
              </a:rPr>
              <a:t>more secure RowHammer protection</a:t>
            </a:r>
            <a:r>
              <a:rPr lang="en-US" sz="1800" dirty="0">
                <a:solidFill>
                  <a:schemeClr val="tx1">
                    <a:lumMod val="65000"/>
                    <a:lumOff val="35000"/>
                  </a:schemeClr>
                </a:solidFill>
              </a:rPr>
              <a:t> mechanisms</a:t>
            </a:r>
            <a:endParaRPr lang="en-US" sz="11500" dirty="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1236867878"/>
      </p:ext>
    </p:extLst>
  </p:cSld>
  <p:clrMapOvr>
    <a:masterClrMapping/>
  </p:clrMapOvr>
  <mc:AlternateContent xmlns:mc="http://schemas.openxmlformats.org/markup-compatibility/2006" xmlns:p14="http://schemas.microsoft.com/office/powerpoint/2010/main">
    <mc:Choice Requires="p14">
      <p:transition spd="slow" p14:dur="2000" advTm="105614"/>
    </mc:Choice>
    <mc:Fallback xmlns="">
      <p:transition spd="slow" advTm="1056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bg/>
                                          </p:spTgt>
                                        </p:tgtEl>
                                        <p:attrNameLst>
                                          <p:attrName>style.visibility</p:attrName>
                                        </p:attrNameLst>
                                      </p:cBhvr>
                                      <p:to>
                                        <p:strVal val="visible"/>
                                      </p:to>
                                    </p:set>
                                    <p:animEffect transition="in" filter="fade">
                                      <p:cBhvr>
                                        <p:cTn id="15" dur="500"/>
                                        <p:tgtEl>
                                          <p:spTgt spid="33">
                                            <p:bg/>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3">
                                            <p:txEl>
                                              <p:pRg st="0" end="0"/>
                                            </p:txEl>
                                          </p:spTgt>
                                        </p:tgtEl>
                                        <p:attrNameLst>
                                          <p:attrName>style.visibility</p:attrName>
                                        </p:attrNameLst>
                                      </p:cBhvr>
                                      <p:to>
                                        <p:strVal val="visible"/>
                                      </p:to>
                                    </p:set>
                                    <p:animEffect transition="in" filter="fade">
                                      <p:cBhvr>
                                        <p:cTn id="18" dur="500"/>
                                        <p:tgtEl>
                                          <p:spTgt spid="3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par>
                                <p:cTn id="46" presetID="10" presetClass="entr" presetSubtype="0" fill="hold"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par>
                                <p:cTn id="49" presetID="10" presetClass="entr" presetSubtype="0"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par>
                                <p:cTn id="52" presetID="10" presetClass="entr" presetSubtype="0" fill="hold"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500"/>
                                        <p:tgtEl>
                                          <p:spTgt spid="50"/>
                                        </p:tgtEl>
                                      </p:cBhvr>
                                    </p:animEffect>
                                  </p:childTnLst>
                                </p:cTn>
                              </p:par>
                              <p:par>
                                <p:cTn id="61" presetID="10" presetClass="entr" presetSubtype="0" fill="hold" nodeType="with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par>
                                <p:cTn id="64" presetID="10" presetClass="entr" presetSubtype="0" fill="hold" nodeType="with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500"/>
                                        <p:tgtEl>
                                          <p:spTgt spid="53"/>
                                        </p:tgtEl>
                                      </p:cBhvr>
                                    </p:animEffect>
                                  </p:childTnLst>
                                </p:cTn>
                              </p:par>
                              <p:par>
                                <p:cTn id="67" presetID="10" presetClass="entr" presetSubtype="0" fill="hold" nodeType="with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fade">
                                      <p:cBhvr>
                                        <p:cTn id="74" dur="500"/>
                                        <p:tgtEl>
                                          <p:spTgt spid="4"/>
                                        </p:tgtEl>
                                      </p:cBhvr>
                                    </p:animEffect>
                                  </p:childTnLst>
                                </p:cTn>
                              </p:par>
                            </p:childTnLst>
                          </p:cTn>
                        </p:par>
                        <p:par>
                          <p:cTn id="75" fill="hold">
                            <p:stCondLst>
                              <p:cond delay="500"/>
                            </p:stCondLst>
                            <p:childTnLst>
                              <p:par>
                                <p:cTn id="76" presetID="10"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500"/>
                                        <p:tgtEl>
                                          <p:spTgt spid="32"/>
                                        </p:tgtEl>
                                      </p:cBhvr>
                                    </p:animEffect>
                                  </p:childTnLst>
                                </p:cTn>
                              </p:par>
                            </p:childTnLst>
                          </p:cTn>
                        </p:par>
                        <p:par>
                          <p:cTn id="87" fill="hold">
                            <p:stCondLst>
                              <p:cond delay="500"/>
                            </p:stCondLst>
                            <p:childTnLst>
                              <p:par>
                                <p:cTn id="88" presetID="10" presetClass="entr" presetSubtype="0" fill="hold" grpId="0"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fade">
                                      <p:cBhvr>
                                        <p:cTn id="90" dur="500"/>
                                        <p:tgtEl>
                                          <p:spTgt spid="65"/>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500"/>
                                        <p:tgtEl>
                                          <p:spTgt spid="66"/>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67"/>
                                        </p:tgtEl>
                                        <p:attrNameLst>
                                          <p:attrName>style.visibility</p:attrName>
                                        </p:attrNameLst>
                                      </p:cBhvr>
                                      <p:to>
                                        <p:strVal val="visible"/>
                                      </p:to>
                                    </p:set>
                                    <p:animEffect transition="in" filter="fade">
                                      <p:cBhvr>
                                        <p:cTn id="100" dur="500"/>
                                        <p:tgtEl>
                                          <p:spTgt spid="67"/>
                                        </p:tgtEl>
                                      </p:cBhvr>
                                    </p:animEffec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38"/>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33" grpId="0" uiExpand="1" build="p" animBg="1"/>
      <p:bldP spid="39" grpId="0" animBg="1"/>
      <p:bldP spid="4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664803"/>
            <a:ext cx="9144000" cy="830997"/>
          </a:xfrm>
          <a:prstGeom prst="rect">
            <a:avLst/>
          </a:prstGeom>
          <a:noFill/>
        </p:spPr>
        <p:txBody>
          <a:bodyPr wrap="square" rtlCol="0">
            <a:spAutoFit/>
          </a:bodyPr>
          <a:lstStyle/>
          <a:p>
            <a:pPr algn="ctr"/>
            <a:r>
              <a:rPr lang="en-US" sz="2400" i="1" dirty="0">
                <a:solidFill>
                  <a:schemeClr val="tx1">
                    <a:lumMod val="65000"/>
                    <a:lumOff val="35000"/>
                  </a:schemeClr>
                </a:solidFill>
                <a:latin typeface="Cambria" panose="02040503050406030204" pitchFamily="18" charset="0"/>
              </a:rPr>
              <a:t>Yahya Can </a:t>
            </a:r>
            <a:r>
              <a:rPr lang="en-US" sz="2400" i="1" dirty="0" err="1">
                <a:solidFill>
                  <a:schemeClr val="tx1">
                    <a:lumMod val="65000"/>
                    <a:lumOff val="35000"/>
                  </a:schemeClr>
                </a:solidFill>
                <a:latin typeface="Cambria" panose="02040503050406030204" pitchFamily="18" charset="0"/>
              </a:rPr>
              <a:t>Tugrul</a:t>
            </a:r>
            <a:r>
              <a:rPr lang="en-US" sz="2400" i="1" dirty="0">
                <a:solidFill>
                  <a:schemeClr val="tx1">
                    <a:lumMod val="65000"/>
                    <a:lumOff val="35000"/>
                  </a:schemeClr>
                </a:solidFill>
                <a:latin typeface="Cambria" panose="02040503050406030204" pitchFamily="18" charset="0"/>
              </a:rPr>
              <a:t>      </a:t>
            </a:r>
            <a:r>
              <a:rPr lang="en-US" sz="2400" i="1" dirty="0" err="1">
                <a:solidFill>
                  <a:schemeClr val="tx1">
                    <a:lumMod val="65000"/>
                    <a:lumOff val="35000"/>
                  </a:schemeClr>
                </a:solidFill>
                <a:latin typeface="Cambria" panose="02040503050406030204" pitchFamily="18" charset="0"/>
              </a:rPr>
              <a:t>Jeremie</a:t>
            </a:r>
            <a:r>
              <a:rPr lang="en-US" sz="2400" i="1" dirty="0">
                <a:solidFill>
                  <a:schemeClr val="tx1">
                    <a:lumMod val="65000"/>
                    <a:lumOff val="35000"/>
                  </a:schemeClr>
                </a:solidFill>
                <a:latin typeface="Cambria" panose="02040503050406030204" pitchFamily="18" charset="0"/>
              </a:rPr>
              <a:t> S. Kim      Victor van der Veen      </a:t>
            </a:r>
            <a:br>
              <a:rPr lang="en-US" sz="2400" i="1" dirty="0">
                <a:solidFill>
                  <a:schemeClr val="tx1">
                    <a:lumMod val="65000"/>
                    <a:lumOff val="35000"/>
                  </a:schemeClr>
                </a:solidFill>
                <a:latin typeface="Cambria" panose="02040503050406030204" pitchFamily="18" charset="0"/>
              </a:rPr>
            </a:br>
            <a:r>
              <a:rPr lang="en-US" sz="2400" i="1" dirty="0">
                <a:solidFill>
                  <a:schemeClr val="tx1">
                    <a:lumMod val="65000"/>
                    <a:lumOff val="35000"/>
                  </a:schemeClr>
                </a:solidFill>
                <a:latin typeface="Cambria" panose="02040503050406030204" pitchFamily="18" charset="0"/>
              </a:rPr>
              <a:t>Kaveh </a:t>
            </a:r>
            <a:r>
              <a:rPr lang="en-US" sz="2400" i="1" dirty="0" err="1">
                <a:solidFill>
                  <a:schemeClr val="tx1">
                    <a:lumMod val="65000"/>
                    <a:lumOff val="35000"/>
                  </a:schemeClr>
                </a:solidFill>
                <a:latin typeface="Cambria" panose="02040503050406030204" pitchFamily="18" charset="0"/>
              </a:rPr>
              <a:t>Razavi</a:t>
            </a:r>
            <a:r>
              <a:rPr lang="en-US" sz="2400" i="1" dirty="0">
                <a:solidFill>
                  <a:schemeClr val="tx1">
                    <a:lumMod val="65000"/>
                    <a:lumOff val="35000"/>
                  </a:schemeClr>
                </a:solidFill>
                <a:latin typeface="Cambria" panose="02040503050406030204" pitchFamily="18" charset="0"/>
              </a:rPr>
              <a:t>      </a:t>
            </a:r>
            <a:r>
              <a:rPr lang="en-US" sz="2400" i="1" dirty="0" err="1">
                <a:solidFill>
                  <a:schemeClr val="tx1">
                    <a:lumMod val="65000"/>
                    <a:lumOff val="35000"/>
                  </a:schemeClr>
                </a:solidFill>
                <a:latin typeface="Cambria" panose="02040503050406030204" pitchFamily="18" charset="0"/>
              </a:rPr>
              <a:t>Onur</a:t>
            </a:r>
            <a:r>
              <a:rPr lang="en-US" sz="2400" i="1" dirty="0">
                <a:solidFill>
                  <a:schemeClr val="tx1">
                    <a:lumMod val="65000"/>
                    <a:lumOff val="35000"/>
                  </a:schemeClr>
                </a:solidFill>
                <a:latin typeface="Cambria" panose="02040503050406030204" pitchFamily="18" charset="0"/>
              </a:rPr>
              <a:t> Mutlu</a:t>
            </a:r>
          </a:p>
        </p:txBody>
      </p:sp>
      <p:sp>
        <p:nvSpPr>
          <p:cNvPr id="19" name="Title 1">
            <a:extLst>
              <a:ext uri="{FF2B5EF4-FFF2-40B4-BE49-F238E27FC236}">
                <a16:creationId xmlns:a16="http://schemas.microsoft.com/office/drawing/2014/main" id="{11BE127E-9EFE-4878-80C9-979BE3337198}"/>
              </a:ext>
            </a:extLst>
          </p:cNvPr>
          <p:cNvSpPr txBox="1">
            <a:spLocks/>
          </p:cNvSpPr>
          <p:nvPr/>
        </p:nvSpPr>
        <p:spPr>
          <a:xfrm>
            <a:off x="0" y="0"/>
            <a:ext cx="9144000" cy="2616441"/>
          </a:xfrm>
          <a:prstGeom prst="rect">
            <a:avLst/>
          </a:prstGeom>
          <a:solidFill>
            <a:schemeClr val="tx1">
              <a:lumMod val="65000"/>
              <a:lumOff val="35000"/>
            </a:schemeClr>
          </a:solidFill>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n-US" sz="4950" b="1" dirty="0">
                <a:solidFill>
                  <a:srgbClr val="91C9F7"/>
                </a:solidFill>
              </a:rPr>
              <a:t>U-TRR</a:t>
            </a:r>
            <a:br>
              <a:rPr lang="tr-TR" sz="4950" b="1" dirty="0">
                <a:solidFill>
                  <a:srgbClr val="FF0000"/>
                </a:solidFill>
              </a:rPr>
            </a:br>
            <a:r>
              <a:rPr lang="en-US" sz="2200" b="1" dirty="0">
                <a:solidFill>
                  <a:schemeClr val="bg1"/>
                </a:solidFill>
              </a:rPr>
              <a:t>Uncovering in-DRAM RowHammer Protection Mechanisms: </a:t>
            </a:r>
            <a:br>
              <a:rPr lang="en-US" sz="2200" b="1" dirty="0">
                <a:solidFill>
                  <a:schemeClr val="bg1"/>
                </a:solidFill>
              </a:rPr>
            </a:br>
            <a:r>
              <a:rPr lang="en-US" sz="2200" b="1" dirty="0">
                <a:solidFill>
                  <a:schemeClr val="bg1"/>
                </a:solidFill>
              </a:rPr>
              <a:t>A New Methodology, Custom RowHammer Patterns, and Implications</a:t>
            </a:r>
            <a:endParaRPr lang="en-US" sz="2200" b="1" dirty="0">
              <a:solidFill>
                <a:schemeClr val="bg1"/>
              </a:solidFill>
              <a:latin typeface="Cambria" panose="02040503050406030204" pitchFamily="18" charset="0"/>
            </a:endParaRPr>
          </a:p>
        </p:txBody>
      </p:sp>
      <p:grpSp>
        <p:nvGrpSpPr>
          <p:cNvPr id="22" name="Group 4">
            <a:extLst>
              <a:ext uri="{FF2B5EF4-FFF2-40B4-BE49-F238E27FC236}">
                <a16:creationId xmlns:a16="http://schemas.microsoft.com/office/drawing/2014/main" id="{4095920D-EB2B-4492-B917-CB6BC9649A64}"/>
              </a:ext>
            </a:extLst>
          </p:cNvPr>
          <p:cNvGrpSpPr>
            <a:grpSpLocks noChangeAspect="1"/>
          </p:cNvGrpSpPr>
          <p:nvPr/>
        </p:nvGrpSpPr>
        <p:grpSpPr bwMode="auto">
          <a:xfrm>
            <a:off x="76200" y="5114405"/>
            <a:ext cx="3274909" cy="1210195"/>
            <a:chOff x="2817" y="2869"/>
            <a:chExt cx="2928" cy="1082"/>
          </a:xfrm>
        </p:grpSpPr>
        <p:sp>
          <p:nvSpPr>
            <p:cNvPr id="23" name="AutoShape 3">
              <a:extLst>
                <a:ext uri="{FF2B5EF4-FFF2-40B4-BE49-F238E27FC236}">
                  <a16:creationId xmlns:a16="http://schemas.microsoft.com/office/drawing/2014/main" id="{7DE0BF48-53B9-4C09-A3F3-BEA50B99DEB3}"/>
                </a:ext>
              </a:extLst>
            </p:cNvPr>
            <p:cNvSpPr>
              <a:spLocks noChangeAspect="1" noChangeArrowheads="1" noTextEdit="1"/>
            </p:cNvSpPr>
            <p:nvPr/>
          </p:nvSpPr>
          <p:spPr bwMode="auto">
            <a:xfrm>
              <a:off x="2817" y="2869"/>
              <a:ext cx="2928" cy="108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dirty="0"/>
            </a:p>
          </p:txBody>
        </p:sp>
        <p:sp>
          <p:nvSpPr>
            <p:cNvPr id="24" name="Rectangle 5">
              <a:extLst>
                <a:ext uri="{FF2B5EF4-FFF2-40B4-BE49-F238E27FC236}">
                  <a16:creationId xmlns:a16="http://schemas.microsoft.com/office/drawing/2014/main" id="{11FFCDEE-DF16-407D-B902-C904FFDD1162}"/>
                </a:ext>
              </a:extLst>
            </p:cNvPr>
            <p:cNvSpPr>
              <a:spLocks noChangeArrowheads="1"/>
            </p:cNvSpPr>
            <p:nvPr/>
          </p:nvSpPr>
          <p:spPr bwMode="auto">
            <a:xfrm>
              <a:off x="2817" y="2869"/>
              <a:ext cx="2928" cy="1081"/>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25" name="Freeform 6">
              <a:extLst>
                <a:ext uri="{FF2B5EF4-FFF2-40B4-BE49-F238E27FC236}">
                  <a16:creationId xmlns:a16="http://schemas.microsoft.com/office/drawing/2014/main" id="{F843DB89-946E-48E6-B032-E257D6D2B2CA}"/>
                </a:ext>
              </a:extLst>
            </p:cNvPr>
            <p:cNvSpPr>
              <a:spLocks/>
            </p:cNvSpPr>
            <p:nvPr/>
          </p:nvSpPr>
          <p:spPr bwMode="auto">
            <a:xfrm>
              <a:off x="4375" y="3351"/>
              <a:ext cx="217" cy="247"/>
            </a:xfrm>
            <a:custGeom>
              <a:avLst/>
              <a:gdLst>
                <a:gd name="T0" fmla="*/ 68 w 435"/>
                <a:gd name="T1" fmla="*/ 0 h 494"/>
                <a:gd name="T2" fmla="*/ 139 w 435"/>
                <a:gd name="T3" fmla="*/ 0 h 494"/>
                <a:gd name="T4" fmla="*/ 139 w 435"/>
                <a:gd name="T5" fmla="*/ 2 h 494"/>
                <a:gd name="T6" fmla="*/ 78 w 435"/>
                <a:gd name="T7" fmla="*/ 300 h 494"/>
                <a:gd name="T8" fmla="*/ 75 w 435"/>
                <a:gd name="T9" fmla="*/ 325 h 494"/>
                <a:gd name="T10" fmla="*/ 73 w 435"/>
                <a:gd name="T11" fmla="*/ 346 h 494"/>
                <a:gd name="T12" fmla="*/ 78 w 435"/>
                <a:gd name="T13" fmla="*/ 375 h 494"/>
                <a:gd name="T14" fmla="*/ 89 w 435"/>
                <a:gd name="T15" fmla="*/ 398 h 494"/>
                <a:gd name="T16" fmla="*/ 107 w 435"/>
                <a:gd name="T17" fmla="*/ 416 h 494"/>
                <a:gd name="T18" fmla="*/ 131 w 435"/>
                <a:gd name="T19" fmla="*/ 427 h 494"/>
                <a:gd name="T20" fmla="*/ 162 w 435"/>
                <a:gd name="T21" fmla="*/ 430 h 494"/>
                <a:gd name="T22" fmla="*/ 170 w 435"/>
                <a:gd name="T23" fmla="*/ 430 h 494"/>
                <a:gd name="T24" fmla="*/ 185 w 435"/>
                <a:gd name="T25" fmla="*/ 428 h 494"/>
                <a:gd name="T26" fmla="*/ 201 w 435"/>
                <a:gd name="T27" fmla="*/ 425 h 494"/>
                <a:gd name="T28" fmla="*/ 220 w 435"/>
                <a:gd name="T29" fmla="*/ 418 h 494"/>
                <a:gd name="T30" fmla="*/ 240 w 435"/>
                <a:gd name="T31" fmla="*/ 405 h 494"/>
                <a:gd name="T32" fmla="*/ 259 w 435"/>
                <a:gd name="T33" fmla="*/ 389 h 494"/>
                <a:gd name="T34" fmla="*/ 277 w 435"/>
                <a:gd name="T35" fmla="*/ 366 h 494"/>
                <a:gd name="T36" fmla="*/ 293 w 435"/>
                <a:gd name="T37" fmla="*/ 336 h 494"/>
                <a:gd name="T38" fmla="*/ 304 w 435"/>
                <a:gd name="T39" fmla="*/ 298 h 494"/>
                <a:gd name="T40" fmla="*/ 362 w 435"/>
                <a:gd name="T41" fmla="*/ 0 h 494"/>
                <a:gd name="T42" fmla="*/ 435 w 435"/>
                <a:gd name="T43" fmla="*/ 0 h 494"/>
                <a:gd name="T44" fmla="*/ 435 w 435"/>
                <a:gd name="T45" fmla="*/ 2 h 494"/>
                <a:gd name="T46" fmla="*/ 337 w 435"/>
                <a:gd name="T47" fmla="*/ 489 h 494"/>
                <a:gd name="T48" fmla="*/ 268 w 435"/>
                <a:gd name="T49" fmla="*/ 489 h 494"/>
                <a:gd name="T50" fmla="*/ 268 w 435"/>
                <a:gd name="T51" fmla="*/ 487 h 494"/>
                <a:gd name="T52" fmla="*/ 277 w 435"/>
                <a:gd name="T53" fmla="*/ 435 h 494"/>
                <a:gd name="T54" fmla="*/ 249 w 435"/>
                <a:gd name="T55" fmla="*/ 462 h 494"/>
                <a:gd name="T56" fmla="*/ 215 w 435"/>
                <a:gd name="T57" fmla="*/ 480 h 494"/>
                <a:gd name="T58" fmla="*/ 178 w 435"/>
                <a:gd name="T59" fmla="*/ 491 h 494"/>
                <a:gd name="T60" fmla="*/ 135 w 435"/>
                <a:gd name="T61" fmla="*/ 494 h 494"/>
                <a:gd name="T62" fmla="*/ 98 w 435"/>
                <a:gd name="T63" fmla="*/ 489 h 494"/>
                <a:gd name="T64" fmla="*/ 64 w 435"/>
                <a:gd name="T65" fmla="*/ 476 h 494"/>
                <a:gd name="T66" fmla="*/ 37 w 435"/>
                <a:gd name="T67" fmla="*/ 455 h 494"/>
                <a:gd name="T68" fmla="*/ 18 w 435"/>
                <a:gd name="T69" fmla="*/ 428 h 494"/>
                <a:gd name="T70" fmla="*/ 5 w 435"/>
                <a:gd name="T71" fmla="*/ 395 h 494"/>
                <a:gd name="T72" fmla="*/ 0 w 435"/>
                <a:gd name="T73" fmla="*/ 355 h 494"/>
                <a:gd name="T74" fmla="*/ 2 w 435"/>
                <a:gd name="T75" fmla="*/ 332 h 494"/>
                <a:gd name="T76" fmla="*/ 5 w 435"/>
                <a:gd name="T77" fmla="*/ 311 h 494"/>
                <a:gd name="T78" fmla="*/ 7 w 435"/>
                <a:gd name="T79" fmla="*/ 307 h 494"/>
                <a:gd name="T80" fmla="*/ 68 w 435"/>
                <a:gd name="T81"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94">
                  <a:moveTo>
                    <a:pt x="68" y="0"/>
                  </a:moveTo>
                  <a:lnTo>
                    <a:pt x="139" y="0"/>
                  </a:lnTo>
                  <a:lnTo>
                    <a:pt x="139" y="2"/>
                  </a:lnTo>
                  <a:lnTo>
                    <a:pt x="78" y="300"/>
                  </a:lnTo>
                  <a:lnTo>
                    <a:pt x="75" y="325"/>
                  </a:lnTo>
                  <a:lnTo>
                    <a:pt x="73" y="346"/>
                  </a:lnTo>
                  <a:lnTo>
                    <a:pt x="78" y="375"/>
                  </a:lnTo>
                  <a:lnTo>
                    <a:pt x="89" y="398"/>
                  </a:lnTo>
                  <a:lnTo>
                    <a:pt x="107" y="416"/>
                  </a:lnTo>
                  <a:lnTo>
                    <a:pt x="131" y="427"/>
                  </a:lnTo>
                  <a:lnTo>
                    <a:pt x="162" y="430"/>
                  </a:lnTo>
                  <a:lnTo>
                    <a:pt x="170" y="430"/>
                  </a:lnTo>
                  <a:lnTo>
                    <a:pt x="185" y="428"/>
                  </a:lnTo>
                  <a:lnTo>
                    <a:pt x="201" y="425"/>
                  </a:lnTo>
                  <a:lnTo>
                    <a:pt x="220" y="418"/>
                  </a:lnTo>
                  <a:lnTo>
                    <a:pt x="240" y="405"/>
                  </a:lnTo>
                  <a:lnTo>
                    <a:pt x="259" y="389"/>
                  </a:lnTo>
                  <a:lnTo>
                    <a:pt x="277" y="366"/>
                  </a:lnTo>
                  <a:lnTo>
                    <a:pt x="293" y="336"/>
                  </a:lnTo>
                  <a:lnTo>
                    <a:pt x="304" y="298"/>
                  </a:lnTo>
                  <a:lnTo>
                    <a:pt x="362" y="0"/>
                  </a:lnTo>
                  <a:lnTo>
                    <a:pt x="435" y="0"/>
                  </a:lnTo>
                  <a:lnTo>
                    <a:pt x="435" y="2"/>
                  </a:lnTo>
                  <a:lnTo>
                    <a:pt x="337" y="489"/>
                  </a:lnTo>
                  <a:lnTo>
                    <a:pt x="268" y="489"/>
                  </a:lnTo>
                  <a:lnTo>
                    <a:pt x="268" y="487"/>
                  </a:lnTo>
                  <a:lnTo>
                    <a:pt x="277" y="435"/>
                  </a:lnTo>
                  <a:lnTo>
                    <a:pt x="249" y="462"/>
                  </a:lnTo>
                  <a:lnTo>
                    <a:pt x="215" y="480"/>
                  </a:lnTo>
                  <a:lnTo>
                    <a:pt x="178" y="491"/>
                  </a:lnTo>
                  <a:lnTo>
                    <a:pt x="135" y="494"/>
                  </a:lnTo>
                  <a:lnTo>
                    <a:pt x="98" y="489"/>
                  </a:lnTo>
                  <a:lnTo>
                    <a:pt x="64" y="476"/>
                  </a:lnTo>
                  <a:lnTo>
                    <a:pt x="37" y="455"/>
                  </a:lnTo>
                  <a:lnTo>
                    <a:pt x="18" y="428"/>
                  </a:lnTo>
                  <a:lnTo>
                    <a:pt x="5" y="395"/>
                  </a:lnTo>
                  <a:lnTo>
                    <a:pt x="0" y="355"/>
                  </a:lnTo>
                  <a:lnTo>
                    <a:pt x="2" y="332"/>
                  </a:lnTo>
                  <a:lnTo>
                    <a:pt x="5" y="311"/>
                  </a:lnTo>
                  <a:lnTo>
                    <a:pt x="7" y="307"/>
                  </a:lnTo>
                  <a:lnTo>
                    <a:pt x="6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7" name="Freeform 7">
              <a:extLst>
                <a:ext uri="{FF2B5EF4-FFF2-40B4-BE49-F238E27FC236}">
                  <a16:creationId xmlns:a16="http://schemas.microsoft.com/office/drawing/2014/main" id="{0B89A9A8-14D8-4FEF-9BE4-1230E6B01808}"/>
                </a:ext>
              </a:extLst>
            </p:cNvPr>
            <p:cNvSpPr>
              <a:spLocks/>
            </p:cNvSpPr>
            <p:nvPr/>
          </p:nvSpPr>
          <p:spPr bwMode="auto">
            <a:xfrm>
              <a:off x="4623" y="3348"/>
              <a:ext cx="199" cy="247"/>
            </a:xfrm>
            <a:custGeom>
              <a:avLst/>
              <a:gdLst>
                <a:gd name="T0" fmla="*/ 289 w 397"/>
                <a:gd name="T1" fmla="*/ 0 h 495"/>
                <a:gd name="T2" fmla="*/ 321 w 397"/>
                <a:gd name="T3" fmla="*/ 2 h 495"/>
                <a:gd name="T4" fmla="*/ 350 w 397"/>
                <a:gd name="T5" fmla="*/ 11 h 495"/>
                <a:gd name="T6" fmla="*/ 374 w 397"/>
                <a:gd name="T7" fmla="*/ 25 h 495"/>
                <a:gd name="T8" fmla="*/ 396 w 397"/>
                <a:gd name="T9" fmla="*/ 45 h 495"/>
                <a:gd name="T10" fmla="*/ 397 w 397"/>
                <a:gd name="T11" fmla="*/ 47 h 495"/>
                <a:gd name="T12" fmla="*/ 339 w 397"/>
                <a:gd name="T13" fmla="*/ 98 h 495"/>
                <a:gd name="T14" fmla="*/ 339 w 397"/>
                <a:gd name="T15" fmla="*/ 96 h 495"/>
                <a:gd name="T16" fmla="*/ 319 w 397"/>
                <a:gd name="T17" fmla="*/ 79 h 495"/>
                <a:gd name="T18" fmla="*/ 296 w 397"/>
                <a:gd name="T19" fmla="*/ 66 h 495"/>
                <a:gd name="T20" fmla="*/ 270 w 397"/>
                <a:gd name="T21" fmla="*/ 63 h 495"/>
                <a:gd name="T22" fmla="*/ 238 w 397"/>
                <a:gd name="T23" fmla="*/ 68 h 495"/>
                <a:gd name="T24" fmla="*/ 208 w 397"/>
                <a:gd name="T25" fmla="*/ 80 h 495"/>
                <a:gd name="T26" fmla="*/ 181 w 397"/>
                <a:gd name="T27" fmla="*/ 100 h 495"/>
                <a:gd name="T28" fmla="*/ 158 w 397"/>
                <a:gd name="T29" fmla="*/ 127 h 495"/>
                <a:gd name="T30" fmla="*/ 142 w 397"/>
                <a:gd name="T31" fmla="*/ 159 h 495"/>
                <a:gd name="T32" fmla="*/ 131 w 397"/>
                <a:gd name="T33" fmla="*/ 194 h 495"/>
                <a:gd name="T34" fmla="*/ 71 w 397"/>
                <a:gd name="T35" fmla="*/ 495 h 495"/>
                <a:gd name="T36" fmla="*/ 0 w 397"/>
                <a:gd name="T37" fmla="*/ 495 h 495"/>
                <a:gd name="T38" fmla="*/ 0 w 397"/>
                <a:gd name="T39" fmla="*/ 493 h 495"/>
                <a:gd name="T40" fmla="*/ 98 w 397"/>
                <a:gd name="T41" fmla="*/ 6 h 495"/>
                <a:gd name="T42" fmla="*/ 167 w 397"/>
                <a:gd name="T43" fmla="*/ 6 h 495"/>
                <a:gd name="T44" fmla="*/ 167 w 397"/>
                <a:gd name="T45" fmla="*/ 8 h 495"/>
                <a:gd name="T46" fmla="*/ 156 w 397"/>
                <a:gd name="T47" fmla="*/ 61 h 495"/>
                <a:gd name="T48" fmla="*/ 183 w 397"/>
                <a:gd name="T49" fmla="*/ 36 h 495"/>
                <a:gd name="T50" fmla="*/ 215 w 397"/>
                <a:gd name="T51" fmla="*/ 16 h 495"/>
                <a:gd name="T52" fmla="*/ 250 w 397"/>
                <a:gd name="T53" fmla="*/ 4 h 495"/>
                <a:gd name="T54" fmla="*/ 289 w 397"/>
                <a:gd name="T5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7" h="495">
                  <a:moveTo>
                    <a:pt x="289" y="0"/>
                  </a:moveTo>
                  <a:lnTo>
                    <a:pt x="321" y="2"/>
                  </a:lnTo>
                  <a:lnTo>
                    <a:pt x="350" y="11"/>
                  </a:lnTo>
                  <a:lnTo>
                    <a:pt x="374" y="25"/>
                  </a:lnTo>
                  <a:lnTo>
                    <a:pt x="396" y="45"/>
                  </a:lnTo>
                  <a:lnTo>
                    <a:pt x="397" y="47"/>
                  </a:lnTo>
                  <a:lnTo>
                    <a:pt x="339" y="98"/>
                  </a:lnTo>
                  <a:lnTo>
                    <a:pt x="339" y="96"/>
                  </a:lnTo>
                  <a:lnTo>
                    <a:pt x="319" y="79"/>
                  </a:lnTo>
                  <a:lnTo>
                    <a:pt x="296" y="66"/>
                  </a:lnTo>
                  <a:lnTo>
                    <a:pt x="270" y="63"/>
                  </a:lnTo>
                  <a:lnTo>
                    <a:pt x="238" y="68"/>
                  </a:lnTo>
                  <a:lnTo>
                    <a:pt x="208" y="80"/>
                  </a:lnTo>
                  <a:lnTo>
                    <a:pt x="181" y="100"/>
                  </a:lnTo>
                  <a:lnTo>
                    <a:pt x="158" y="127"/>
                  </a:lnTo>
                  <a:lnTo>
                    <a:pt x="142" y="159"/>
                  </a:lnTo>
                  <a:lnTo>
                    <a:pt x="131" y="194"/>
                  </a:lnTo>
                  <a:lnTo>
                    <a:pt x="71" y="495"/>
                  </a:lnTo>
                  <a:lnTo>
                    <a:pt x="0" y="495"/>
                  </a:lnTo>
                  <a:lnTo>
                    <a:pt x="0" y="493"/>
                  </a:lnTo>
                  <a:lnTo>
                    <a:pt x="98" y="6"/>
                  </a:lnTo>
                  <a:lnTo>
                    <a:pt x="167" y="6"/>
                  </a:lnTo>
                  <a:lnTo>
                    <a:pt x="167" y="8"/>
                  </a:lnTo>
                  <a:lnTo>
                    <a:pt x="156" y="61"/>
                  </a:lnTo>
                  <a:lnTo>
                    <a:pt x="183" y="36"/>
                  </a:lnTo>
                  <a:lnTo>
                    <a:pt x="215" y="16"/>
                  </a:lnTo>
                  <a:lnTo>
                    <a:pt x="250" y="4"/>
                  </a:lnTo>
                  <a:lnTo>
                    <a:pt x="289"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9" name="Freeform 8">
              <a:extLst>
                <a:ext uri="{FF2B5EF4-FFF2-40B4-BE49-F238E27FC236}">
                  <a16:creationId xmlns:a16="http://schemas.microsoft.com/office/drawing/2014/main" id="{220BF5A0-5D7C-4C91-92B9-684F783EE372}"/>
                </a:ext>
              </a:extLst>
            </p:cNvPr>
            <p:cNvSpPr>
              <a:spLocks/>
            </p:cNvSpPr>
            <p:nvPr/>
          </p:nvSpPr>
          <p:spPr bwMode="auto">
            <a:xfrm>
              <a:off x="4135" y="3351"/>
              <a:ext cx="218" cy="244"/>
            </a:xfrm>
            <a:custGeom>
              <a:avLst/>
              <a:gdLst>
                <a:gd name="T0" fmla="*/ 105 w 435"/>
                <a:gd name="T1" fmla="*/ 0 h 489"/>
                <a:gd name="T2" fmla="*/ 435 w 435"/>
                <a:gd name="T3" fmla="*/ 0 h 489"/>
                <a:gd name="T4" fmla="*/ 422 w 435"/>
                <a:gd name="T5" fmla="*/ 58 h 489"/>
                <a:gd name="T6" fmla="*/ 422 w 435"/>
                <a:gd name="T7" fmla="*/ 60 h 489"/>
                <a:gd name="T8" fmla="*/ 98 w 435"/>
                <a:gd name="T9" fmla="*/ 425 h 489"/>
                <a:gd name="T10" fmla="*/ 355 w 435"/>
                <a:gd name="T11" fmla="*/ 425 h 489"/>
                <a:gd name="T12" fmla="*/ 342 w 435"/>
                <a:gd name="T13" fmla="*/ 489 h 489"/>
                <a:gd name="T14" fmla="*/ 0 w 435"/>
                <a:gd name="T15" fmla="*/ 489 h 489"/>
                <a:gd name="T16" fmla="*/ 11 w 435"/>
                <a:gd name="T17" fmla="*/ 428 h 489"/>
                <a:gd name="T18" fmla="*/ 12 w 435"/>
                <a:gd name="T19" fmla="*/ 428 h 489"/>
                <a:gd name="T20" fmla="*/ 334 w 435"/>
                <a:gd name="T21" fmla="*/ 62 h 489"/>
                <a:gd name="T22" fmla="*/ 92 w 435"/>
                <a:gd name="T23" fmla="*/ 62 h 489"/>
                <a:gd name="T24" fmla="*/ 92 w 435"/>
                <a:gd name="T25" fmla="*/ 62 h 489"/>
                <a:gd name="T26" fmla="*/ 105 w 435"/>
                <a:gd name="T27"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89">
                  <a:moveTo>
                    <a:pt x="105" y="0"/>
                  </a:moveTo>
                  <a:lnTo>
                    <a:pt x="435" y="0"/>
                  </a:lnTo>
                  <a:lnTo>
                    <a:pt x="422" y="58"/>
                  </a:lnTo>
                  <a:lnTo>
                    <a:pt x="422" y="60"/>
                  </a:lnTo>
                  <a:lnTo>
                    <a:pt x="98" y="425"/>
                  </a:lnTo>
                  <a:lnTo>
                    <a:pt x="355" y="425"/>
                  </a:lnTo>
                  <a:lnTo>
                    <a:pt x="342" y="489"/>
                  </a:lnTo>
                  <a:lnTo>
                    <a:pt x="0" y="489"/>
                  </a:lnTo>
                  <a:lnTo>
                    <a:pt x="11" y="428"/>
                  </a:lnTo>
                  <a:lnTo>
                    <a:pt x="12" y="428"/>
                  </a:lnTo>
                  <a:lnTo>
                    <a:pt x="334" y="62"/>
                  </a:lnTo>
                  <a:lnTo>
                    <a:pt x="92" y="62"/>
                  </a:lnTo>
                  <a:lnTo>
                    <a:pt x="92" y="62"/>
                  </a:lnTo>
                  <a:lnTo>
                    <a:pt x="105"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0" name="Freeform 9">
              <a:extLst>
                <a:ext uri="{FF2B5EF4-FFF2-40B4-BE49-F238E27FC236}">
                  <a16:creationId xmlns:a16="http://schemas.microsoft.com/office/drawing/2014/main" id="{B61CA3AA-41FF-48C1-9F16-A63945C56996}"/>
                </a:ext>
              </a:extLst>
            </p:cNvPr>
            <p:cNvSpPr>
              <a:spLocks/>
            </p:cNvSpPr>
            <p:nvPr/>
          </p:nvSpPr>
          <p:spPr bwMode="auto">
            <a:xfrm>
              <a:off x="4827" y="3351"/>
              <a:ext cx="83" cy="244"/>
            </a:xfrm>
            <a:custGeom>
              <a:avLst/>
              <a:gdLst>
                <a:gd name="T0" fmla="*/ 98 w 167"/>
                <a:gd name="T1" fmla="*/ 0 h 489"/>
                <a:gd name="T2" fmla="*/ 167 w 167"/>
                <a:gd name="T3" fmla="*/ 0 h 489"/>
                <a:gd name="T4" fmla="*/ 71 w 167"/>
                <a:gd name="T5" fmla="*/ 489 h 489"/>
                <a:gd name="T6" fmla="*/ 0 w 167"/>
                <a:gd name="T7" fmla="*/ 489 h 489"/>
                <a:gd name="T8" fmla="*/ 0 w 167"/>
                <a:gd name="T9" fmla="*/ 487 h 489"/>
                <a:gd name="T10" fmla="*/ 98 w 167"/>
                <a:gd name="T11" fmla="*/ 0 h 489"/>
              </a:gdLst>
              <a:ahLst/>
              <a:cxnLst>
                <a:cxn ang="0">
                  <a:pos x="T0" y="T1"/>
                </a:cxn>
                <a:cxn ang="0">
                  <a:pos x="T2" y="T3"/>
                </a:cxn>
                <a:cxn ang="0">
                  <a:pos x="T4" y="T5"/>
                </a:cxn>
                <a:cxn ang="0">
                  <a:pos x="T6" y="T7"/>
                </a:cxn>
                <a:cxn ang="0">
                  <a:pos x="T8" y="T9"/>
                </a:cxn>
                <a:cxn ang="0">
                  <a:pos x="T10" y="T11"/>
                </a:cxn>
              </a:cxnLst>
              <a:rect l="0" t="0" r="r" b="b"/>
              <a:pathLst>
                <a:path w="167" h="489">
                  <a:moveTo>
                    <a:pt x="98" y="0"/>
                  </a:moveTo>
                  <a:lnTo>
                    <a:pt x="167" y="0"/>
                  </a:lnTo>
                  <a:lnTo>
                    <a:pt x="71" y="489"/>
                  </a:lnTo>
                  <a:lnTo>
                    <a:pt x="0" y="489"/>
                  </a:lnTo>
                  <a:lnTo>
                    <a:pt x="0" y="487"/>
                  </a:lnTo>
                  <a:lnTo>
                    <a:pt x="9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1" name="Freeform 10">
              <a:extLst>
                <a:ext uri="{FF2B5EF4-FFF2-40B4-BE49-F238E27FC236}">
                  <a16:creationId xmlns:a16="http://schemas.microsoft.com/office/drawing/2014/main" id="{5EAFF5EB-4343-48AA-B386-FF2F6D0CB0FF}"/>
                </a:ext>
              </a:extLst>
            </p:cNvPr>
            <p:cNvSpPr>
              <a:spLocks/>
            </p:cNvSpPr>
            <p:nvPr/>
          </p:nvSpPr>
          <p:spPr bwMode="auto">
            <a:xfrm>
              <a:off x="5159" y="3239"/>
              <a:ext cx="216" cy="356"/>
            </a:xfrm>
            <a:custGeom>
              <a:avLst/>
              <a:gdLst>
                <a:gd name="T0" fmla="*/ 144 w 433"/>
                <a:gd name="T1" fmla="*/ 0 h 713"/>
                <a:gd name="T2" fmla="*/ 215 w 433"/>
                <a:gd name="T3" fmla="*/ 0 h 713"/>
                <a:gd name="T4" fmla="*/ 160 w 433"/>
                <a:gd name="T5" fmla="*/ 272 h 713"/>
                <a:gd name="T6" fmla="*/ 188 w 433"/>
                <a:gd name="T7" fmla="*/ 249 h 713"/>
                <a:gd name="T8" fmla="*/ 220 w 433"/>
                <a:gd name="T9" fmla="*/ 231 h 713"/>
                <a:gd name="T10" fmla="*/ 257 w 433"/>
                <a:gd name="T11" fmla="*/ 220 h 713"/>
                <a:gd name="T12" fmla="*/ 298 w 433"/>
                <a:gd name="T13" fmla="*/ 218 h 713"/>
                <a:gd name="T14" fmla="*/ 337 w 433"/>
                <a:gd name="T15" fmla="*/ 222 h 713"/>
                <a:gd name="T16" fmla="*/ 369 w 433"/>
                <a:gd name="T17" fmla="*/ 234 h 713"/>
                <a:gd name="T18" fmla="*/ 396 w 433"/>
                <a:gd name="T19" fmla="*/ 256 h 713"/>
                <a:gd name="T20" fmla="*/ 417 w 433"/>
                <a:gd name="T21" fmla="*/ 282 h 713"/>
                <a:gd name="T22" fmla="*/ 429 w 433"/>
                <a:gd name="T23" fmla="*/ 316 h 713"/>
                <a:gd name="T24" fmla="*/ 433 w 433"/>
                <a:gd name="T25" fmla="*/ 355 h 713"/>
                <a:gd name="T26" fmla="*/ 431 w 433"/>
                <a:gd name="T27" fmla="*/ 380 h 713"/>
                <a:gd name="T28" fmla="*/ 428 w 433"/>
                <a:gd name="T29" fmla="*/ 405 h 713"/>
                <a:gd name="T30" fmla="*/ 366 w 433"/>
                <a:gd name="T31" fmla="*/ 713 h 713"/>
                <a:gd name="T32" fmla="*/ 295 w 433"/>
                <a:gd name="T33" fmla="*/ 713 h 713"/>
                <a:gd name="T34" fmla="*/ 355 w 433"/>
                <a:gd name="T35" fmla="*/ 410 h 713"/>
                <a:gd name="T36" fmla="*/ 358 w 433"/>
                <a:gd name="T37" fmla="*/ 387 h 713"/>
                <a:gd name="T38" fmla="*/ 360 w 433"/>
                <a:gd name="T39" fmla="*/ 366 h 713"/>
                <a:gd name="T40" fmla="*/ 357 w 433"/>
                <a:gd name="T41" fmla="*/ 336 h 713"/>
                <a:gd name="T42" fmla="*/ 346 w 433"/>
                <a:gd name="T43" fmla="*/ 313 h 713"/>
                <a:gd name="T44" fmla="*/ 328 w 433"/>
                <a:gd name="T45" fmla="*/ 295 h 713"/>
                <a:gd name="T46" fmla="*/ 303 w 433"/>
                <a:gd name="T47" fmla="*/ 284 h 713"/>
                <a:gd name="T48" fmla="*/ 273 w 433"/>
                <a:gd name="T49" fmla="*/ 281 h 713"/>
                <a:gd name="T50" fmla="*/ 266 w 433"/>
                <a:gd name="T51" fmla="*/ 281 h 713"/>
                <a:gd name="T52" fmla="*/ 254 w 433"/>
                <a:gd name="T53" fmla="*/ 282 h 713"/>
                <a:gd name="T54" fmla="*/ 240 w 433"/>
                <a:gd name="T55" fmla="*/ 286 h 713"/>
                <a:gd name="T56" fmla="*/ 222 w 433"/>
                <a:gd name="T57" fmla="*/ 291 h 713"/>
                <a:gd name="T58" fmla="*/ 204 w 433"/>
                <a:gd name="T59" fmla="*/ 300 h 713"/>
                <a:gd name="T60" fmla="*/ 186 w 433"/>
                <a:gd name="T61" fmla="*/ 313 h 713"/>
                <a:gd name="T62" fmla="*/ 169 w 433"/>
                <a:gd name="T63" fmla="*/ 329 h 713"/>
                <a:gd name="T64" fmla="*/ 154 w 433"/>
                <a:gd name="T65" fmla="*/ 352 h 713"/>
                <a:gd name="T66" fmla="*/ 140 w 433"/>
                <a:gd name="T67" fmla="*/ 378 h 713"/>
                <a:gd name="T68" fmla="*/ 131 w 433"/>
                <a:gd name="T69" fmla="*/ 414 h 713"/>
                <a:gd name="T70" fmla="*/ 71 w 433"/>
                <a:gd name="T71" fmla="*/ 713 h 713"/>
                <a:gd name="T72" fmla="*/ 0 w 433"/>
                <a:gd name="T73" fmla="*/ 713 h 713"/>
                <a:gd name="T74" fmla="*/ 144 w 433"/>
                <a:gd name="T75"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3" h="713">
                  <a:moveTo>
                    <a:pt x="144" y="0"/>
                  </a:moveTo>
                  <a:lnTo>
                    <a:pt x="215" y="0"/>
                  </a:lnTo>
                  <a:lnTo>
                    <a:pt x="160" y="272"/>
                  </a:lnTo>
                  <a:lnTo>
                    <a:pt x="188" y="249"/>
                  </a:lnTo>
                  <a:lnTo>
                    <a:pt x="220" y="231"/>
                  </a:lnTo>
                  <a:lnTo>
                    <a:pt x="257" y="220"/>
                  </a:lnTo>
                  <a:lnTo>
                    <a:pt x="298" y="218"/>
                  </a:lnTo>
                  <a:lnTo>
                    <a:pt x="337" y="222"/>
                  </a:lnTo>
                  <a:lnTo>
                    <a:pt x="369" y="234"/>
                  </a:lnTo>
                  <a:lnTo>
                    <a:pt x="396" y="256"/>
                  </a:lnTo>
                  <a:lnTo>
                    <a:pt x="417" y="282"/>
                  </a:lnTo>
                  <a:lnTo>
                    <a:pt x="429" y="316"/>
                  </a:lnTo>
                  <a:lnTo>
                    <a:pt x="433" y="355"/>
                  </a:lnTo>
                  <a:lnTo>
                    <a:pt x="431" y="380"/>
                  </a:lnTo>
                  <a:lnTo>
                    <a:pt x="428" y="405"/>
                  </a:lnTo>
                  <a:lnTo>
                    <a:pt x="366" y="713"/>
                  </a:lnTo>
                  <a:lnTo>
                    <a:pt x="295" y="713"/>
                  </a:lnTo>
                  <a:lnTo>
                    <a:pt x="355" y="410"/>
                  </a:lnTo>
                  <a:lnTo>
                    <a:pt x="358" y="387"/>
                  </a:lnTo>
                  <a:lnTo>
                    <a:pt x="360" y="366"/>
                  </a:lnTo>
                  <a:lnTo>
                    <a:pt x="357" y="336"/>
                  </a:lnTo>
                  <a:lnTo>
                    <a:pt x="346" y="313"/>
                  </a:lnTo>
                  <a:lnTo>
                    <a:pt x="328" y="295"/>
                  </a:lnTo>
                  <a:lnTo>
                    <a:pt x="303" y="284"/>
                  </a:lnTo>
                  <a:lnTo>
                    <a:pt x="273" y="281"/>
                  </a:lnTo>
                  <a:lnTo>
                    <a:pt x="266" y="281"/>
                  </a:lnTo>
                  <a:lnTo>
                    <a:pt x="254" y="282"/>
                  </a:lnTo>
                  <a:lnTo>
                    <a:pt x="240" y="286"/>
                  </a:lnTo>
                  <a:lnTo>
                    <a:pt x="222" y="291"/>
                  </a:lnTo>
                  <a:lnTo>
                    <a:pt x="204" y="300"/>
                  </a:lnTo>
                  <a:lnTo>
                    <a:pt x="186" y="313"/>
                  </a:lnTo>
                  <a:lnTo>
                    <a:pt x="169" y="329"/>
                  </a:lnTo>
                  <a:lnTo>
                    <a:pt x="154" y="352"/>
                  </a:lnTo>
                  <a:lnTo>
                    <a:pt x="140" y="378"/>
                  </a:lnTo>
                  <a:lnTo>
                    <a:pt x="131" y="414"/>
                  </a:lnTo>
                  <a:lnTo>
                    <a:pt x="71" y="713"/>
                  </a:lnTo>
                  <a:lnTo>
                    <a:pt x="0" y="713"/>
                  </a:lnTo>
                  <a:lnTo>
                    <a:pt x="144"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2" name="Freeform 11">
              <a:extLst>
                <a:ext uri="{FF2B5EF4-FFF2-40B4-BE49-F238E27FC236}">
                  <a16:creationId xmlns:a16="http://schemas.microsoft.com/office/drawing/2014/main" id="{DC358B69-7037-49FC-B6F6-0D3CB28E37C7}"/>
                </a:ext>
              </a:extLst>
            </p:cNvPr>
            <p:cNvSpPr>
              <a:spLocks/>
            </p:cNvSpPr>
            <p:nvPr/>
          </p:nvSpPr>
          <p:spPr bwMode="auto">
            <a:xfrm>
              <a:off x="4945" y="3348"/>
              <a:ext cx="198" cy="250"/>
            </a:xfrm>
            <a:custGeom>
              <a:avLst/>
              <a:gdLst>
                <a:gd name="T0" fmla="*/ 256 w 396"/>
                <a:gd name="T1" fmla="*/ 0 h 500"/>
                <a:gd name="T2" fmla="*/ 291 w 396"/>
                <a:gd name="T3" fmla="*/ 2 h 500"/>
                <a:gd name="T4" fmla="*/ 322 w 396"/>
                <a:gd name="T5" fmla="*/ 11 h 500"/>
                <a:gd name="T6" fmla="*/ 350 w 396"/>
                <a:gd name="T7" fmla="*/ 25 h 500"/>
                <a:gd name="T8" fmla="*/ 375 w 396"/>
                <a:gd name="T9" fmla="*/ 45 h 500"/>
                <a:gd name="T10" fmla="*/ 396 w 396"/>
                <a:gd name="T11" fmla="*/ 72 h 500"/>
                <a:gd name="T12" fmla="*/ 396 w 396"/>
                <a:gd name="T13" fmla="*/ 73 h 500"/>
                <a:gd name="T14" fmla="*/ 396 w 396"/>
                <a:gd name="T15" fmla="*/ 73 h 500"/>
                <a:gd name="T16" fmla="*/ 345 w 396"/>
                <a:gd name="T17" fmla="*/ 118 h 500"/>
                <a:gd name="T18" fmla="*/ 343 w 396"/>
                <a:gd name="T19" fmla="*/ 116 h 500"/>
                <a:gd name="T20" fmla="*/ 323 w 396"/>
                <a:gd name="T21" fmla="*/ 91 h 500"/>
                <a:gd name="T22" fmla="*/ 302 w 396"/>
                <a:gd name="T23" fmla="*/ 75 h 500"/>
                <a:gd name="T24" fmla="*/ 277 w 396"/>
                <a:gd name="T25" fmla="*/ 66 h 500"/>
                <a:gd name="T26" fmla="*/ 249 w 396"/>
                <a:gd name="T27" fmla="*/ 63 h 500"/>
                <a:gd name="T28" fmla="*/ 210 w 396"/>
                <a:gd name="T29" fmla="*/ 68 h 500"/>
                <a:gd name="T30" fmla="*/ 174 w 396"/>
                <a:gd name="T31" fmla="*/ 84 h 500"/>
                <a:gd name="T32" fmla="*/ 142 w 396"/>
                <a:gd name="T33" fmla="*/ 111 h 500"/>
                <a:gd name="T34" fmla="*/ 121 w 396"/>
                <a:gd name="T35" fmla="*/ 136 h 500"/>
                <a:gd name="T36" fmla="*/ 105 w 396"/>
                <a:gd name="T37" fmla="*/ 164 h 500"/>
                <a:gd name="T38" fmla="*/ 94 w 396"/>
                <a:gd name="T39" fmla="*/ 194 h 500"/>
                <a:gd name="T40" fmla="*/ 86 w 396"/>
                <a:gd name="T41" fmla="*/ 223 h 500"/>
                <a:gd name="T42" fmla="*/ 80 w 396"/>
                <a:gd name="T43" fmla="*/ 249 h 500"/>
                <a:gd name="T44" fmla="*/ 73 w 396"/>
                <a:gd name="T45" fmla="*/ 285 h 500"/>
                <a:gd name="T46" fmla="*/ 71 w 396"/>
                <a:gd name="T47" fmla="*/ 322 h 500"/>
                <a:gd name="T48" fmla="*/ 75 w 396"/>
                <a:gd name="T49" fmla="*/ 356 h 500"/>
                <a:gd name="T50" fmla="*/ 84 w 396"/>
                <a:gd name="T51" fmla="*/ 383 h 500"/>
                <a:gd name="T52" fmla="*/ 96 w 396"/>
                <a:gd name="T53" fmla="*/ 402 h 500"/>
                <a:gd name="T54" fmla="*/ 114 w 396"/>
                <a:gd name="T55" fmla="*/ 418 h 500"/>
                <a:gd name="T56" fmla="*/ 133 w 396"/>
                <a:gd name="T57" fmla="*/ 429 h 500"/>
                <a:gd name="T58" fmla="*/ 155 w 396"/>
                <a:gd name="T59" fmla="*/ 434 h 500"/>
                <a:gd name="T60" fmla="*/ 176 w 396"/>
                <a:gd name="T61" fmla="*/ 436 h 500"/>
                <a:gd name="T62" fmla="*/ 208 w 396"/>
                <a:gd name="T63" fmla="*/ 434 h 500"/>
                <a:gd name="T64" fmla="*/ 236 w 396"/>
                <a:gd name="T65" fmla="*/ 424 h 500"/>
                <a:gd name="T66" fmla="*/ 265 w 396"/>
                <a:gd name="T67" fmla="*/ 406 h 500"/>
                <a:gd name="T68" fmla="*/ 293 w 396"/>
                <a:gd name="T69" fmla="*/ 381 h 500"/>
                <a:gd name="T70" fmla="*/ 293 w 396"/>
                <a:gd name="T71" fmla="*/ 379 h 500"/>
                <a:gd name="T72" fmla="*/ 293 w 396"/>
                <a:gd name="T73" fmla="*/ 381 h 500"/>
                <a:gd name="T74" fmla="*/ 334 w 396"/>
                <a:gd name="T75" fmla="*/ 431 h 500"/>
                <a:gd name="T76" fmla="*/ 334 w 396"/>
                <a:gd name="T77" fmla="*/ 431 h 500"/>
                <a:gd name="T78" fmla="*/ 298 w 396"/>
                <a:gd name="T79" fmla="*/ 461 h 500"/>
                <a:gd name="T80" fmla="*/ 259 w 396"/>
                <a:gd name="T81" fmla="*/ 482 h 500"/>
                <a:gd name="T82" fmla="*/ 217 w 396"/>
                <a:gd name="T83" fmla="*/ 495 h 500"/>
                <a:gd name="T84" fmla="*/ 172 w 396"/>
                <a:gd name="T85" fmla="*/ 500 h 500"/>
                <a:gd name="T86" fmla="*/ 130 w 396"/>
                <a:gd name="T87" fmla="*/ 497 h 500"/>
                <a:gd name="T88" fmla="*/ 91 w 396"/>
                <a:gd name="T89" fmla="*/ 484 h 500"/>
                <a:gd name="T90" fmla="*/ 61 w 396"/>
                <a:gd name="T91" fmla="*/ 465 h 500"/>
                <a:gd name="T92" fmla="*/ 34 w 396"/>
                <a:gd name="T93" fmla="*/ 440 h 500"/>
                <a:gd name="T94" fmla="*/ 16 w 396"/>
                <a:gd name="T95" fmla="*/ 406 h 500"/>
                <a:gd name="T96" fmla="*/ 4 w 396"/>
                <a:gd name="T97" fmla="*/ 368 h 500"/>
                <a:gd name="T98" fmla="*/ 0 w 396"/>
                <a:gd name="T99" fmla="*/ 324 h 500"/>
                <a:gd name="T100" fmla="*/ 2 w 396"/>
                <a:gd name="T101" fmla="*/ 303 h 500"/>
                <a:gd name="T102" fmla="*/ 4 w 396"/>
                <a:gd name="T103" fmla="*/ 276 h 500"/>
                <a:gd name="T104" fmla="*/ 7 w 396"/>
                <a:gd name="T105" fmla="*/ 249 h 500"/>
                <a:gd name="T106" fmla="*/ 22 w 396"/>
                <a:gd name="T107" fmla="*/ 192 h 500"/>
                <a:gd name="T108" fmla="*/ 41 w 396"/>
                <a:gd name="T109" fmla="*/ 143 h 500"/>
                <a:gd name="T110" fmla="*/ 64 w 396"/>
                <a:gd name="T111" fmla="*/ 100 h 500"/>
                <a:gd name="T112" fmla="*/ 94 w 396"/>
                <a:gd name="T113" fmla="*/ 64 h 500"/>
                <a:gd name="T114" fmla="*/ 128 w 396"/>
                <a:gd name="T115" fmla="*/ 36 h 500"/>
                <a:gd name="T116" fmla="*/ 167 w 396"/>
                <a:gd name="T117" fmla="*/ 16 h 500"/>
                <a:gd name="T118" fmla="*/ 210 w 396"/>
                <a:gd name="T119" fmla="*/ 4 h 500"/>
                <a:gd name="T120" fmla="*/ 256 w 396"/>
                <a:gd name="T121"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500">
                  <a:moveTo>
                    <a:pt x="256" y="0"/>
                  </a:moveTo>
                  <a:lnTo>
                    <a:pt x="291" y="2"/>
                  </a:lnTo>
                  <a:lnTo>
                    <a:pt x="322" y="11"/>
                  </a:lnTo>
                  <a:lnTo>
                    <a:pt x="350" y="25"/>
                  </a:lnTo>
                  <a:lnTo>
                    <a:pt x="375" y="45"/>
                  </a:lnTo>
                  <a:lnTo>
                    <a:pt x="396" y="72"/>
                  </a:lnTo>
                  <a:lnTo>
                    <a:pt x="396" y="73"/>
                  </a:lnTo>
                  <a:lnTo>
                    <a:pt x="396" y="73"/>
                  </a:lnTo>
                  <a:lnTo>
                    <a:pt x="345" y="118"/>
                  </a:lnTo>
                  <a:lnTo>
                    <a:pt x="343" y="116"/>
                  </a:lnTo>
                  <a:lnTo>
                    <a:pt x="323" y="91"/>
                  </a:lnTo>
                  <a:lnTo>
                    <a:pt x="302" y="75"/>
                  </a:lnTo>
                  <a:lnTo>
                    <a:pt x="277" y="66"/>
                  </a:lnTo>
                  <a:lnTo>
                    <a:pt x="249" y="63"/>
                  </a:lnTo>
                  <a:lnTo>
                    <a:pt x="210" y="68"/>
                  </a:lnTo>
                  <a:lnTo>
                    <a:pt x="174" y="84"/>
                  </a:lnTo>
                  <a:lnTo>
                    <a:pt x="142" y="111"/>
                  </a:lnTo>
                  <a:lnTo>
                    <a:pt x="121" y="136"/>
                  </a:lnTo>
                  <a:lnTo>
                    <a:pt x="105" y="164"/>
                  </a:lnTo>
                  <a:lnTo>
                    <a:pt x="94" y="194"/>
                  </a:lnTo>
                  <a:lnTo>
                    <a:pt x="86" y="223"/>
                  </a:lnTo>
                  <a:lnTo>
                    <a:pt x="80" y="249"/>
                  </a:lnTo>
                  <a:lnTo>
                    <a:pt x="73" y="285"/>
                  </a:lnTo>
                  <a:lnTo>
                    <a:pt x="71" y="322"/>
                  </a:lnTo>
                  <a:lnTo>
                    <a:pt x="75" y="356"/>
                  </a:lnTo>
                  <a:lnTo>
                    <a:pt x="84" y="383"/>
                  </a:lnTo>
                  <a:lnTo>
                    <a:pt x="96" y="402"/>
                  </a:lnTo>
                  <a:lnTo>
                    <a:pt x="114" y="418"/>
                  </a:lnTo>
                  <a:lnTo>
                    <a:pt x="133" y="429"/>
                  </a:lnTo>
                  <a:lnTo>
                    <a:pt x="155" y="434"/>
                  </a:lnTo>
                  <a:lnTo>
                    <a:pt x="176" y="436"/>
                  </a:lnTo>
                  <a:lnTo>
                    <a:pt x="208" y="434"/>
                  </a:lnTo>
                  <a:lnTo>
                    <a:pt x="236" y="424"/>
                  </a:lnTo>
                  <a:lnTo>
                    <a:pt x="265" y="406"/>
                  </a:lnTo>
                  <a:lnTo>
                    <a:pt x="293" y="381"/>
                  </a:lnTo>
                  <a:lnTo>
                    <a:pt x="293" y="379"/>
                  </a:lnTo>
                  <a:lnTo>
                    <a:pt x="293" y="381"/>
                  </a:lnTo>
                  <a:lnTo>
                    <a:pt x="334" y="431"/>
                  </a:lnTo>
                  <a:lnTo>
                    <a:pt x="334" y="431"/>
                  </a:lnTo>
                  <a:lnTo>
                    <a:pt x="298" y="461"/>
                  </a:lnTo>
                  <a:lnTo>
                    <a:pt x="259" y="482"/>
                  </a:lnTo>
                  <a:lnTo>
                    <a:pt x="217" y="495"/>
                  </a:lnTo>
                  <a:lnTo>
                    <a:pt x="172" y="500"/>
                  </a:lnTo>
                  <a:lnTo>
                    <a:pt x="130" y="497"/>
                  </a:lnTo>
                  <a:lnTo>
                    <a:pt x="91" y="484"/>
                  </a:lnTo>
                  <a:lnTo>
                    <a:pt x="61" y="465"/>
                  </a:lnTo>
                  <a:lnTo>
                    <a:pt x="34" y="440"/>
                  </a:lnTo>
                  <a:lnTo>
                    <a:pt x="16" y="406"/>
                  </a:lnTo>
                  <a:lnTo>
                    <a:pt x="4" y="368"/>
                  </a:lnTo>
                  <a:lnTo>
                    <a:pt x="0" y="324"/>
                  </a:lnTo>
                  <a:lnTo>
                    <a:pt x="2" y="303"/>
                  </a:lnTo>
                  <a:lnTo>
                    <a:pt x="4" y="276"/>
                  </a:lnTo>
                  <a:lnTo>
                    <a:pt x="7" y="249"/>
                  </a:lnTo>
                  <a:lnTo>
                    <a:pt x="22" y="192"/>
                  </a:lnTo>
                  <a:lnTo>
                    <a:pt x="41" y="143"/>
                  </a:lnTo>
                  <a:lnTo>
                    <a:pt x="64" y="100"/>
                  </a:lnTo>
                  <a:lnTo>
                    <a:pt x="94" y="64"/>
                  </a:lnTo>
                  <a:lnTo>
                    <a:pt x="128" y="36"/>
                  </a:lnTo>
                  <a:lnTo>
                    <a:pt x="167" y="16"/>
                  </a:lnTo>
                  <a:lnTo>
                    <a:pt x="210" y="4"/>
                  </a:lnTo>
                  <a:lnTo>
                    <a:pt x="256"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3" name="Freeform 12">
              <a:extLst>
                <a:ext uri="{FF2B5EF4-FFF2-40B4-BE49-F238E27FC236}">
                  <a16:creationId xmlns:a16="http://schemas.microsoft.com/office/drawing/2014/main" id="{F2289114-D192-4344-983C-EFDD137FC90B}"/>
                </a:ext>
              </a:extLst>
            </p:cNvPr>
            <p:cNvSpPr>
              <a:spLocks/>
            </p:cNvSpPr>
            <p:nvPr/>
          </p:nvSpPr>
          <p:spPr bwMode="auto">
            <a:xfrm>
              <a:off x="4889" y="3239"/>
              <a:ext cx="44" cy="44"/>
            </a:xfrm>
            <a:custGeom>
              <a:avLst/>
              <a:gdLst>
                <a:gd name="T0" fmla="*/ 17 w 88"/>
                <a:gd name="T1" fmla="*/ 0 h 89"/>
                <a:gd name="T2" fmla="*/ 88 w 88"/>
                <a:gd name="T3" fmla="*/ 0 h 89"/>
                <a:gd name="T4" fmla="*/ 71 w 88"/>
                <a:gd name="T5" fmla="*/ 89 h 89"/>
                <a:gd name="T6" fmla="*/ 0 w 88"/>
                <a:gd name="T7" fmla="*/ 89 h 89"/>
                <a:gd name="T8" fmla="*/ 17 w 88"/>
                <a:gd name="T9" fmla="*/ 0 h 89"/>
              </a:gdLst>
              <a:ahLst/>
              <a:cxnLst>
                <a:cxn ang="0">
                  <a:pos x="T0" y="T1"/>
                </a:cxn>
                <a:cxn ang="0">
                  <a:pos x="T2" y="T3"/>
                </a:cxn>
                <a:cxn ang="0">
                  <a:pos x="T4" y="T5"/>
                </a:cxn>
                <a:cxn ang="0">
                  <a:pos x="T6" y="T7"/>
                </a:cxn>
                <a:cxn ang="0">
                  <a:pos x="T8" y="T9"/>
                </a:cxn>
              </a:cxnLst>
              <a:rect l="0" t="0" r="r" b="b"/>
              <a:pathLst>
                <a:path w="88" h="89">
                  <a:moveTo>
                    <a:pt x="17" y="0"/>
                  </a:moveTo>
                  <a:lnTo>
                    <a:pt x="88" y="0"/>
                  </a:lnTo>
                  <a:lnTo>
                    <a:pt x="71" y="89"/>
                  </a:lnTo>
                  <a:lnTo>
                    <a:pt x="0" y="89"/>
                  </a:lnTo>
                  <a:lnTo>
                    <a:pt x="17"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4" name="Freeform 13">
              <a:extLst>
                <a:ext uri="{FF2B5EF4-FFF2-40B4-BE49-F238E27FC236}">
                  <a16:creationId xmlns:a16="http://schemas.microsoft.com/office/drawing/2014/main" id="{7DED545B-31D3-437C-A5DF-4FE707B86371}"/>
                </a:ext>
              </a:extLst>
            </p:cNvPr>
            <p:cNvSpPr>
              <a:spLocks/>
            </p:cNvSpPr>
            <p:nvPr/>
          </p:nvSpPr>
          <p:spPr bwMode="auto">
            <a:xfrm>
              <a:off x="4544"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5" name="Freeform 14">
              <a:extLst>
                <a:ext uri="{FF2B5EF4-FFF2-40B4-BE49-F238E27FC236}">
                  <a16:creationId xmlns:a16="http://schemas.microsoft.com/office/drawing/2014/main" id="{951320BC-6DA6-4C6D-8DF6-FDBB92CA3E54}"/>
                </a:ext>
              </a:extLst>
            </p:cNvPr>
            <p:cNvSpPr>
              <a:spLocks/>
            </p:cNvSpPr>
            <p:nvPr/>
          </p:nvSpPr>
          <p:spPr bwMode="auto">
            <a:xfrm>
              <a:off x="4449"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6" name="Freeform 15">
              <a:extLst>
                <a:ext uri="{FF2B5EF4-FFF2-40B4-BE49-F238E27FC236}">
                  <a16:creationId xmlns:a16="http://schemas.microsoft.com/office/drawing/2014/main" id="{B66AC3EB-8E06-4AB8-944C-3509B200C721}"/>
                </a:ext>
              </a:extLst>
            </p:cNvPr>
            <p:cNvSpPr>
              <a:spLocks/>
            </p:cNvSpPr>
            <p:nvPr/>
          </p:nvSpPr>
          <p:spPr bwMode="auto">
            <a:xfrm>
              <a:off x="3172" y="3239"/>
              <a:ext cx="941" cy="356"/>
            </a:xfrm>
            <a:custGeom>
              <a:avLst/>
              <a:gdLst>
                <a:gd name="T0" fmla="*/ 144 w 1883"/>
                <a:gd name="T1" fmla="*/ 0 h 713"/>
                <a:gd name="T2" fmla="*/ 1501 w 1883"/>
                <a:gd name="T3" fmla="*/ 0 h 713"/>
                <a:gd name="T4" fmla="*/ 1444 w 1883"/>
                <a:gd name="T5" fmla="*/ 277 h 713"/>
                <a:gd name="T6" fmla="*/ 1604 w 1883"/>
                <a:gd name="T7" fmla="*/ 277 h 713"/>
                <a:gd name="T8" fmla="*/ 1661 w 1883"/>
                <a:gd name="T9" fmla="*/ 0 h 713"/>
                <a:gd name="T10" fmla="*/ 1883 w 1883"/>
                <a:gd name="T11" fmla="*/ 0 h 713"/>
                <a:gd name="T12" fmla="*/ 1741 w 1883"/>
                <a:gd name="T13" fmla="*/ 713 h 713"/>
                <a:gd name="T14" fmla="*/ 1519 w 1883"/>
                <a:gd name="T15" fmla="*/ 713 h 713"/>
                <a:gd name="T16" fmla="*/ 1572 w 1883"/>
                <a:gd name="T17" fmla="*/ 437 h 713"/>
                <a:gd name="T18" fmla="*/ 1412 w 1883"/>
                <a:gd name="T19" fmla="*/ 437 h 713"/>
                <a:gd name="T20" fmla="*/ 1359 w 1883"/>
                <a:gd name="T21" fmla="*/ 713 h 713"/>
                <a:gd name="T22" fmla="*/ 1136 w 1883"/>
                <a:gd name="T23" fmla="*/ 713 h 713"/>
                <a:gd name="T24" fmla="*/ 1244 w 1883"/>
                <a:gd name="T25" fmla="*/ 178 h 713"/>
                <a:gd name="T26" fmla="*/ 1057 w 1883"/>
                <a:gd name="T27" fmla="*/ 178 h 713"/>
                <a:gd name="T28" fmla="*/ 949 w 1883"/>
                <a:gd name="T29" fmla="*/ 713 h 713"/>
                <a:gd name="T30" fmla="*/ 727 w 1883"/>
                <a:gd name="T31" fmla="*/ 713 h 713"/>
                <a:gd name="T32" fmla="*/ 836 w 1883"/>
                <a:gd name="T33" fmla="*/ 178 h 713"/>
                <a:gd name="T34" fmla="*/ 328 w 1883"/>
                <a:gd name="T35" fmla="*/ 178 h 713"/>
                <a:gd name="T36" fmla="*/ 309 w 1883"/>
                <a:gd name="T37" fmla="*/ 277 h 713"/>
                <a:gd name="T38" fmla="*/ 628 w 1883"/>
                <a:gd name="T39" fmla="*/ 277 h 713"/>
                <a:gd name="T40" fmla="*/ 596 w 1883"/>
                <a:gd name="T41" fmla="*/ 437 h 713"/>
                <a:gd name="T42" fmla="*/ 277 w 1883"/>
                <a:gd name="T43" fmla="*/ 437 h 713"/>
                <a:gd name="T44" fmla="*/ 257 w 1883"/>
                <a:gd name="T45" fmla="*/ 535 h 713"/>
                <a:gd name="T46" fmla="*/ 577 w 1883"/>
                <a:gd name="T47" fmla="*/ 535 h 713"/>
                <a:gd name="T48" fmla="*/ 541 w 1883"/>
                <a:gd name="T49" fmla="*/ 713 h 713"/>
                <a:gd name="T50" fmla="*/ 0 w 1883"/>
                <a:gd name="T51" fmla="*/ 713 h 713"/>
                <a:gd name="T52" fmla="*/ 144 w 1883"/>
                <a:gd name="T53"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83" h="713">
                  <a:moveTo>
                    <a:pt x="144" y="0"/>
                  </a:moveTo>
                  <a:lnTo>
                    <a:pt x="1501" y="0"/>
                  </a:lnTo>
                  <a:lnTo>
                    <a:pt x="1444" y="277"/>
                  </a:lnTo>
                  <a:lnTo>
                    <a:pt x="1604" y="277"/>
                  </a:lnTo>
                  <a:lnTo>
                    <a:pt x="1661" y="0"/>
                  </a:lnTo>
                  <a:lnTo>
                    <a:pt x="1883" y="0"/>
                  </a:lnTo>
                  <a:lnTo>
                    <a:pt x="1741" y="713"/>
                  </a:lnTo>
                  <a:lnTo>
                    <a:pt x="1519" y="713"/>
                  </a:lnTo>
                  <a:lnTo>
                    <a:pt x="1572" y="437"/>
                  </a:lnTo>
                  <a:lnTo>
                    <a:pt x="1412" y="437"/>
                  </a:lnTo>
                  <a:lnTo>
                    <a:pt x="1359" y="713"/>
                  </a:lnTo>
                  <a:lnTo>
                    <a:pt x="1136" y="713"/>
                  </a:lnTo>
                  <a:lnTo>
                    <a:pt x="1244" y="178"/>
                  </a:lnTo>
                  <a:lnTo>
                    <a:pt x="1057" y="178"/>
                  </a:lnTo>
                  <a:lnTo>
                    <a:pt x="949" y="713"/>
                  </a:lnTo>
                  <a:lnTo>
                    <a:pt x="727" y="713"/>
                  </a:lnTo>
                  <a:lnTo>
                    <a:pt x="836" y="178"/>
                  </a:lnTo>
                  <a:lnTo>
                    <a:pt x="328" y="178"/>
                  </a:lnTo>
                  <a:lnTo>
                    <a:pt x="309" y="277"/>
                  </a:lnTo>
                  <a:lnTo>
                    <a:pt x="628" y="277"/>
                  </a:lnTo>
                  <a:lnTo>
                    <a:pt x="596" y="437"/>
                  </a:lnTo>
                  <a:lnTo>
                    <a:pt x="277" y="437"/>
                  </a:lnTo>
                  <a:lnTo>
                    <a:pt x="257" y="535"/>
                  </a:lnTo>
                  <a:lnTo>
                    <a:pt x="577" y="535"/>
                  </a:lnTo>
                  <a:lnTo>
                    <a:pt x="541" y="713"/>
                  </a:lnTo>
                  <a:lnTo>
                    <a:pt x="0" y="713"/>
                  </a:lnTo>
                  <a:lnTo>
                    <a:pt x="144"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grpSp>
      <p:pic>
        <p:nvPicPr>
          <p:cNvPr id="20" name="Picture 4" descr="TOBB ETÜ">
            <a:extLst>
              <a:ext uri="{FF2B5EF4-FFF2-40B4-BE49-F238E27FC236}">
                <a16:creationId xmlns:a16="http://schemas.microsoft.com/office/drawing/2014/main" id="{A55B448E-4633-4E1D-8104-9A89FA779F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5402" y="5451946"/>
            <a:ext cx="2458198" cy="6555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05843919-8F94-4569-99A9-0DC97889973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1726" y="5194963"/>
            <a:ext cx="2112674" cy="1056337"/>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FBC75051-3FBF-4339-A5BC-CF9A4729FDE7}"/>
              </a:ext>
            </a:extLst>
          </p:cNvPr>
          <p:cNvSpPr txBox="1"/>
          <p:nvPr/>
        </p:nvSpPr>
        <p:spPr>
          <a:xfrm>
            <a:off x="0" y="3013502"/>
            <a:ext cx="9144000" cy="461665"/>
          </a:xfrm>
          <a:prstGeom prst="rect">
            <a:avLst/>
          </a:prstGeom>
          <a:noFill/>
        </p:spPr>
        <p:txBody>
          <a:bodyPr wrap="square" rtlCol="0">
            <a:spAutoFit/>
          </a:bodyPr>
          <a:lstStyle/>
          <a:p>
            <a:pPr algn="ctr"/>
            <a:r>
              <a:rPr lang="en-US" sz="2400" b="1" i="1" dirty="0">
                <a:latin typeface="Cambria" panose="02040503050406030204" pitchFamily="18" charset="0"/>
              </a:rPr>
              <a:t>Hasan Hassan</a:t>
            </a:r>
          </a:p>
        </p:txBody>
      </p:sp>
    </p:spTree>
    <p:extLst>
      <p:ext uri="{BB962C8B-B14F-4D97-AF65-F5344CB8AC3E}">
        <p14:creationId xmlns:p14="http://schemas.microsoft.com/office/powerpoint/2010/main" val="965565822"/>
      </p:ext>
    </p:extLst>
  </p:cSld>
  <p:clrMapOvr>
    <a:masterClrMapping/>
  </p:clrMapOvr>
  <mc:AlternateContent xmlns:mc="http://schemas.openxmlformats.org/markup-compatibility/2006" xmlns:p14="http://schemas.microsoft.com/office/powerpoint/2010/main">
    <mc:Choice Requires="p14">
      <p:transition spd="slow" p14:dur="2000" advTm="10324"/>
    </mc:Choice>
    <mc:Fallback xmlns="">
      <p:transition spd="slow" advTm="1032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7|5.2|15.1|9|9.8|13.4|5.9|11.9|7.6|14.3|11.7"/>
</p:tagLst>
</file>

<file path=ppt/tags/tag2.xml><?xml version="1.0" encoding="utf-8"?>
<p:tagLst xmlns:a="http://schemas.openxmlformats.org/drawingml/2006/main" xmlns:r="http://schemas.openxmlformats.org/officeDocument/2006/relationships" xmlns:p="http://schemas.openxmlformats.org/presentationml/2006/main">
  <p:tag name="TIMING" val="|1.9"/>
</p:tagLst>
</file>

<file path=ppt/tags/tag3.xml><?xml version="1.0" encoding="utf-8"?>
<p:tagLst xmlns:a="http://schemas.openxmlformats.org/drawingml/2006/main" xmlns:r="http://schemas.openxmlformats.org/officeDocument/2006/relationships" xmlns:p="http://schemas.openxmlformats.org/presentationml/2006/main">
  <p:tag name="TIMING" val="|6.2|4.8|4.8|6.2"/>
</p:tagLst>
</file>

<file path=ppt/tags/tag4.xml><?xml version="1.0" encoding="utf-8"?>
<p:tagLst xmlns:a="http://schemas.openxmlformats.org/drawingml/2006/main" xmlns:r="http://schemas.openxmlformats.org/officeDocument/2006/relationships" xmlns:p="http://schemas.openxmlformats.org/presentationml/2006/main">
  <p:tag name="TIMING" val="|4.3|5.4|5.7|2.5"/>
</p:tagLst>
</file>

<file path=ppt/tags/tag5.xml><?xml version="1.0" encoding="utf-8"?>
<p:tagLst xmlns:a="http://schemas.openxmlformats.org/drawingml/2006/main" xmlns:r="http://schemas.openxmlformats.org/officeDocument/2006/relationships" xmlns:p="http://schemas.openxmlformats.org/presentationml/2006/main">
  <p:tag name="TIMING" val="|2.5|7.9|4.2"/>
</p:tagLst>
</file>

<file path=ppt/tags/tag6.xml><?xml version="1.0" encoding="utf-8"?>
<p:tagLst xmlns:a="http://schemas.openxmlformats.org/drawingml/2006/main" xmlns:r="http://schemas.openxmlformats.org/officeDocument/2006/relationships" xmlns:p="http://schemas.openxmlformats.org/presentationml/2006/main">
  <p:tag name="TIMING" val="|4.1|11.1|5.5|9.4|4.4"/>
</p:tagLst>
</file>

<file path=ppt/tags/tag7.xml><?xml version="1.0" encoding="utf-8"?>
<p:tagLst xmlns:a="http://schemas.openxmlformats.org/drawingml/2006/main" xmlns:r="http://schemas.openxmlformats.org/officeDocument/2006/relationships" xmlns:p="http://schemas.openxmlformats.org/presentationml/2006/main">
  <p:tag name="TIMING" val="|2"/>
</p:tagLst>
</file>

<file path=ppt/tags/tag8.xml><?xml version="1.0" encoding="utf-8"?>
<p:tagLst xmlns:a="http://schemas.openxmlformats.org/drawingml/2006/main" xmlns:r="http://schemas.openxmlformats.org/officeDocument/2006/relationships" xmlns:p="http://schemas.openxmlformats.org/presentationml/2006/main">
  <p:tag name="TIMING" val="|8.7|2.9|4.5|4.4|1.4|2.3|1.4|2.6|4.5"/>
</p:tagLst>
</file>

<file path=ppt/tags/tag9.xml><?xml version="1.0" encoding="utf-8"?>
<p:tagLst xmlns:a="http://schemas.openxmlformats.org/drawingml/2006/main" xmlns:r="http://schemas.openxmlformats.org/officeDocument/2006/relationships" xmlns:p="http://schemas.openxmlformats.org/presentationml/2006/main">
  <p:tag name="TIMING" val="|9.1|3.9|3|1.4|1.5|1.7|1.3|2.6"/>
</p:tagLst>
</file>

<file path=ppt/tags/tag10.xml><?xml version="1.0" encoding="utf-8"?>
<p:tagLst xmlns:a="http://schemas.openxmlformats.org/drawingml/2006/main" xmlns:r="http://schemas.openxmlformats.org/officeDocument/2006/relationships" xmlns:p="http://schemas.openxmlformats.org/presentationml/2006/main">
  <p:tag name="TIMING" val="|13.1"/>
</p:tagLst>
</file>

<file path=ppt/tags/tag11.xml><?xml version="1.0" encoding="utf-8"?>
<p:tagLst xmlns:a="http://schemas.openxmlformats.org/drawingml/2006/main" xmlns:r="http://schemas.openxmlformats.org/officeDocument/2006/relationships" xmlns:p="http://schemas.openxmlformats.org/presentationml/2006/main">
  <p:tag name="TIMING" val="|3.9|1.3|1.3"/>
</p:tagLst>
</file>

<file path=ppt/tags/tag12.xml><?xml version="1.0" encoding="utf-8"?>
<p:tagLst xmlns:a="http://schemas.openxmlformats.org/drawingml/2006/main" xmlns:r="http://schemas.openxmlformats.org/officeDocument/2006/relationships" xmlns:p="http://schemas.openxmlformats.org/presentationml/2006/main">
  <p:tag name="TIMING" val="|2"/>
</p:tagLst>
</file>

<file path=ppt/tags/tag13.xml><?xml version="1.0" encoding="utf-8"?>
<p:tagLst xmlns:a="http://schemas.openxmlformats.org/drawingml/2006/main" xmlns:r="http://schemas.openxmlformats.org/officeDocument/2006/relationships" xmlns:p="http://schemas.openxmlformats.org/presentationml/2006/main">
  <p:tag name="TIMING" val="|5"/>
</p:tagLst>
</file>

<file path=ppt/tags/tag14.xml><?xml version="1.0" encoding="utf-8"?>
<p:tagLst xmlns:a="http://schemas.openxmlformats.org/drawingml/2006/main" xmlns:r="http://schemas.openxmlformats.org/officeDocument/2006/relationships" xmlns:p="http://schemas.openxmlformats.org/presentationml/2006/main">
  <p:tag name="TIMING" val="|4.6|2.8|2.5|3.1|2.9|3.3"/>
</p:tagLst>
</file>

<file path=ppt/tags/tag15.xml><?xml version="1.0" encoding="utf-8"?>
<p:tagLst xmlns:a="http://schemas.openxmlformats.org/drawingml/2006/main" xmlns:r="http://schemas.openxmlformats.org/officeDocument/2006/relationships" xmlns:p="http://schemas.openxmlformats.org/presentationml/2006/main">
  <p:tag name="TIMING" val="|3.7|7.5|1.2|15.8"/>
</p:tagLst>
</file>

<file path=ppt/tags/tag16.xml><?xml version="1.0" encoding="utf-8"?>
<p:tagLst xmlns:a="http://schemas.openxmlformats.org/drawingml/2006/main" xmlns:r="http://schemas.openxmlformats.org/officeDocument/2006/relationships" xmlns:p="http://schemas.openxmlformats.org/presentationml/2006/main">
  <p:tag name="TIMING" val="|3.5|4.4|28.1|5.3|17.9|2.9|5.7|21.4|2.8|4.7"/>
</p:tagLst>
</file>

<file path=ppt/tags/tag17.xml><?xml version="1.0" encoding="utf-8"?>
<p:tagLst xmlns:a="http://schemas.openxmlformats.org/drawingml/2006/main" xmlns:r="http://schemas.openxmlformats.org/officeDocument/2006/relationships" xmlns:p="http://schemas.openxmlformats.org/presentationml/2006/main">
  <p:tag name="TIMING" val="|3|6.4|6.4|8.1"/>
</p:tagLst>
</file>

<file path=ppt/tags/tag18.xml><?xml version="1.0" encoding="utf-8"?>
<p:tagLst xmlns:a="http://schemas.openxmlformats.org/drawingml/2006/main" xmlns:r="http://schemas.openxmlformats.org/officeDocument/2006/relationships" xmlns:p="http://schemas.openxmlformats.org/presentationml/2006/main">
  <p:tag name="TIMING" val="|3|17.8|7.9|12.9|11.7|21.7|4.9|5.5|9.5|3.1|5.7|6.3|34.2|7.1"/>
</p:tagLst>
</file>

<file path=ppt/tags/tag19.xml><?xml version="1.0" encoding="utf-8"?>
<p:tagLst xmlns:a="http://schemas.openxmlformats.org/drawingml/2006/main" xmlns:r="http://schemas.openxmlformats.org/officeDocument/2006/relationships" xmlns:p="http://schemas.openxmlformats.org/presentationml/2006/main">
  <p:tag name="TIMING" val="|2"/>
</p:tagLst>
</file>

<file path=ppt/tags/tag20.xml><?xml version="1.0" encoding="utf-8"?>
<p:tagLst xmlns:a="http://schemas.openxmlformats.org/drawingml/2006/main" xmlns:r="http://schemas.openxmlformats.org/officeDocument/2006/relationships" xmlns:p="http://schemas.openxmlformats.org/presentationml/2006/main">
  <p:tag name="TIMING" val="|10.8|6|5.3"/>
</p:tagLst>
</file>

<file path=ppt/tags/tag21.xml><?xml version="1.0" encoding="utf-8"?>
<p:tagLst xmlns:a="http://schemas.openxmlformats.org/drawingml/2006/main" xmlns:r="http://schemas.openxmlformats.org/officeDocument/2006/relationships" xmlns:p="http://schemas.openxmlformats.org/presentationml/2006/main">
  <p:tag name="TIMING" val="|23.3|15.3|5.5|4.7|7|3.9|12.7|16.3|7.7"/>
</p:tagLst>
</file>

<file path=ppt/tags/tag22.xml><?xml version="1.0" encoding="utf-8"?>
<p:tagLst xmlns:a="http://schemas.openxmlformats.org/drawingml/2006/main" xmlns:r="http://schemas.openxmlformats.org/officeDocument/2006/relationships" xmlns:p="http://schemas.openxmlformats.org/presentationml/2006/main">
  <p:tag name="TIMING" val="|5.8|21.8|2.3|8.5|21.4|10.1|9.4"/>
</p:tagLst>
</file>

<file path=ppt/tags/tag23.xml><?xml version="1.0" encoding="utf-8"?>
<p:tagLst xmlns:a="http://schemas.openxmlformats.org/drawingml/2006/main" xmlns:r="http://schemas.openxmlformats.org/officeDocument/2006/relationships" xmlns:p="http://schemas.openxmlformats.org/presentationml/2006/main">
  <p:tag name="TIMING" val="|3.2|4.3|12.3|6.2|19.2"/>
</p:tagLst>
</file>

<file path=ppt/tags/tag24.xml><?xml version="1.0" encoding="utf-8"?>
<p:tagLst xmlns:a="http://schemas.openxmlformats.org/drawingml/2006/main" xmlns:r="http://schemas.openxmlformats.org/officeDocument/2006/relationships" xmlns:p="http://schemas.openxmlformats.org/presentationml/2006/main">
  <p:tag name="TIMING" val="|1.9|9.7|2.1|12.2|16.2|10.2"/>
</p:tagLst>
</file>

<file path=ppt/tags/tag25.xml><?xml version="1.0" encoding="utf-8"?>
<p:tagLst xmlns:a="http://schemas.openxmlformats.org/drawingml/2006/main" xmlns:r="http://schemas.openxmlformats.org/officeDocument/2006/relationships" xmlns:p="http://schemas.openxmlformats.org/presentationml/2006/main">
  <p:tag name="TIMING" val="|1.3|4.1|20.5|9.7|7"/>
</p:tagLst>
</file>

<file path=ppt/tags/tag26.xml><?xml version="1.0" encoding="utf-8"?>
<p:tagLst xmlns:a="http://schemas.openxmlformats.org/drawingml/2006/main" xmlns:r="http://schemas.openxmlformats.org/officeDocument/2006/relationships" xmlns:p="http://schemas.openxmlformats.org/presentationml/2006/main">
  <p:tag name="TIMING" val="|2.8|9.4|1.9|1.9|5.1|7.3"/>
</p:tagLst>
</file>

<file path=ppt/tags/tag27.xml><?xml version="1.0" encoding="utf-8"?>
<p:tagLst xmlns:a="http://schemas.openxmlformats.org/drawingml/2006/main" xmlns:r="http://schemas.openxmlformats.org/officeDocument/2006/relationships" xmlns:p="http://schemas.openxmlformats.org/presentationml/2006/main">
  <p:tag name="TIMING" val="|2"/>
</p:tagLst>
</file>

<file path=ppt/tags/tag28.xml><?xml version="1.0" encoding="utf-8"?>
<p:tagLst xmlns:a="http://schemas.openxmlformats.org/drawingml/2006/main" xmlns:r="http://schemas.openxmlformats.org/officeDocument/2006/relationships" xmlns:p="http://schemas.openxmlformats.org/presentationml/2006/main">
  <p:tag name="TIMING" val="|8.3"/>
</p:tagLst>
</file>

<file path=ppt/tags/tag29.xml><?xml version="1.0" encoding="utf-8"?>
<p:tagLst xmlns:a="http://schemas.openxmlformats.org/drawingml/2006/main" xmlns:r="http://schemas.openxmlformats.org/officeDocument/2006/relationships" xmlns:p="http://schemas.openxmlformats.org/presentationml/2006/main">
  <p:tag name="TIMING" val="|5.3|9.8|5.2|6.7|5.3|11|13.9"/>
</p:tagLst>
</file>

<file path=ppt/tags/tag30.xml><?xml version="1.0" encoding="utf-8"?>
<p:tagLst xmlns:a="http://schemas.openxmlformats.org/drawingml/2006/main" xmlns:r="http://schemas.openxmlformats.org/officeDocument/2006/relationships" xmlns:p="http://schemas.openxmlformats.org/presentationml/2006/main">
  <p:tag name="TIMING" val="|4.5|9.1|5.2|5.6|6.1|9.4|13.8"/>
</p:tagLst>
</file>

<file path=ppt/tags/tag31.xml><?xml version="1.0" encoding="utf-8"?>
<p:tagLst xmlns:a="http://schemas.openxmlformats.org/drawingml/2006/main" xmlns:r="http://schemas.openxmlformats.org/officeDocument/2006/relationships" xmlns:p="http://schemas.openxmlformats.org/presentationml/2006/main">
  <p:tag name="TIMING" val="|10.4|3.1|5.9|3.6|2.5|2.8|4.1|5|7.6"/>
</p:tagLst>
</file>

<file path=ppt/tags/tag32.xml><?xml version="1.0" encoding="utf-8"?>
<p:tagLst xmlns:a="http://schemas.openxmlformats.org/drawingml/2006/main" xmlns:r="http://schemas.openxmlformats.org/officeDocument/2006/relationships" xmlns:p="http://schemas.openxmlformats.org/presentationml/2006/main">
  <p:tag name="TIMING" val="|18|10.1|7.9|5.6|5.9"/>
</p:tagLst>
</file>

<file path=ppt/tags/tag33.xml><?xml version="1.0" encoding="utf-8"?>
<p:tagLst xmlns:a="http://schemas.openxmlformats.org/drawingml/2006/main" xmlns:r="http://schemas.openxmlformats.org/officeDocument/2006/relationships" xmlns:p="http://schemas.openxmlformats.org/presentationml/2006/main">
  <p:tag name="TIMING" val="|1.2|4|2.8|6.2"/>
</p:tagLst>
</file>

<file path=ppt/tags/tag34.xml><?xml version="1.0" encoding="utf-8"?>
<p:tagLst xmlns:a="http://schemas.openxmlformats.org/drawingml/2006/main" xmlns:r="http://schemas.openxmlformats.org/officeDocument/2006/relationships" xmlns:p="http://schemas.openxmlformats.org/presentationml/2006/main">
  <p:tag name="TIMING" val="|2"/>
</p:tagLst>
</file>

<file path=ppt/tags/tag35.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6991</Words>
  <Application>Microsoft Office PowerPoint</Application>
  <PresentationFormat>On-screen Show (4:3)</PresentationFormat>
  <Paragraphs>702</Paragraphs>
  <Slides>37</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Cambria</vt:lpstr>
      <vt:lpstr>Cambria Math</vt:lpstr>
      <vt:lpstr>Segoe UI</vt:lpstr>
      <vt:lpstr>Tahoma</vt:lpstr>
      <vt:lpstr>Wingdings</vt:lpstr>
      <vt:lpstr>Office Theme</vt:lpstr>
      <vt:lpstr>PowerPoint Presentation</vt:lpstr>
      <vt:lpstr>Summary</vt:lpstr>
      <vt:lpstr>Outline</vt:lpstr>
      <vt:lpstr>DRAM Organization</vt:lpstr>
      <vt:lpstr>Accessing DRAM</vt:lpstr>
      <vt:lpstr>DRAM Cell Leakage</vt:lpstr>
      <vt:lpstr>DRAM Refresh</vt:lpstr>
      <vt:lpstr>Outline</vt:lpstr>
      <vt:lpstr>The RowHammer Vulnerability</vt:lpstr>
      <vt:lpstr>Target Row Refresh (TRR)</vt:lpstr>
      <vt:lpstr>The Problem with TRR</vt:lpstr>
      <vt:lpstr>Goal</vt:lpstr>
      <vt:lpstr>Outline</vt:lpstr>
      <vt:lpstr>Overview of U-TRR</vt:lpstr>
      <vt:lpstr>High-Level U-TRR Operation</vt:lpstr>
      <vt:lpstr>Row Scout (RS)</vt:lpstr>
      <vt:lpstr>Row Scout (RS) Operation</vt:lpstr>
      <vt:lpstr>TRR Analyzer (TRR-A)</vt:lpstr>
      <vt:lpstr>TRR Analyzer (TRR-A) Operation</vt:lpstr>
      <vt:lpstr>Outline</vt:lpstr>
      <vt:lpstr>DRAM Testing Infrastructure</vt:lpstr>
      <vt:lpstr>Key Observations: Vendor A</vt:lpstr>
      <vt:lpstr>Circumventing Vendor A’s TRR</vt:lpstr>
      <vt:lpstr>Key Observations: Vendor B</vt:lpstr>
      <vt:lpstr>Circumventing Vendor B’s TRR</vt:lpstr>
      <vt:lpstr>Key Observations: Vendor C</vt:lpstr>
      <vt:lpstr>Circumventing Vendor C’s TRR</vt:lpstr>
      <vt:lpstr>Outline</vt:lpstr>
      <vt:lpstr>Bypassing TRR with New RowHammer Access Patterns</vt:lpstr>
      <vt:lpstr>Effect on Individual Rows</vt:lpstr>
      <vt:lpstr>Effect on Individual Rows</vt:lpstr>
      <vt:lpstr>Can ECC Protect Against Our Access Patterns?</vt:lpstr>
      <vt:lpstr>Bypassing ECC with New RowHammer Patterns</vt:lpstr>
      <vt:lpstr>Other Observations and Results in the Paper</vt:lpstr>
      <vt:lpstr>Outline</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Hasan Hassan</dc:creator>
  <cp:lastModifiedBy>Hasan Hassan</cp:lastModifiedBy>
  <cp:revision>6228</cp:revision>
  <cp:lastPrinted>2014-06-12T23:10:00Z</cp:lastPrinted>
  <dcterms:created xsi:type="dcterms:W3CDTF">2014-06-05T00:32:34Z</dcterms:created>
  <dcterms:modified xsi:type="dcterms:W3CDTF">2021-10-13T05:32:24Z</dcterms:modified>
</cp:coreProperties>
</file>