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9" r:id="rId2"/>
    <p:sldId id="259" r:id="rId3"/>
    <p:sldId id="258" r:id="rId4"/>
    <p:sldId id="260" r:id="rId5"/>
    <p:sldId id="273" r:id="rId6"/>
    <p:sldId id="272" r:id="rId7"/>
    <p:sldId id="274" r:id="rId8"/>
    <p:sldId id="265" r:id="rId9"/>
    <p:sldId id="264" r:id="rId10"/>
    <p:sldId id="267" r:id="rId11"/>
    <p:sldId id="271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45" d="100"/>
          <a:sy n="45" d="100"/>
        </p:scale>
        <p:origin x="-179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DE921A-0E6F-FB40-9CA4-F7BC8BEB4CAE}" type="datetimeFigureOut">
              <a:rPr lang="en-US" smtClean="0"/>
              <a:t>12/6/15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A3751-CEAA-FE4D-BEAD-CC1BE73C7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6790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348AD-2D26-CB48-BBC4-3C885F3B0AD3}" type="datetimeFigureOut">
              <a:rPr lang="en-US" smtClean="0"/>
              <a:t>12/6/15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007EF-CD01-7B45-B230-9FBBB8DF0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2118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emerging fast, byte addressable</a:t>
            </a:r>
            <a:r>
              <a:rPr lang="en-US" baseline="0" dirty="0" smtClean="0"/>
              <a:t> non-volatile memories provide a new opportunity to manipulate persistent data directly in the main memory.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381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381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let’s see what happens when we run an application in such a persistent memory system.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78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we run the application as it is</a:t>
            </a:r>
            <a:r>
              <a:rPr lang="en-US" baseline="0" dirty="0" smtClean="0"/>
              <a:t>, a power crash may introduce a permanent data corruption in NVM, leading to an inconsistent memory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3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current solutions propose to use specific transactional interface to protect data from crashes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52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However, the</a:t>
            </a:r>
            <a:r>
              <a:rPr lang="en-US" baseline="0" dirty="0" smtClean="0"/>
              <a:t> programmers need to rewrite the code with a with clear partition between volatile and non-volatile data, which is a burden on he programmers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46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this work we propose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ThynNVM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29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Which</a:t>
            </a:r>
            <a:r>
              <a:rPr lang="en-US" baseline="0" dirty="0" smtClean="0"/>
              <a:t> does not require any modification in the 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11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 still provides</a:t>
            </a:r>
            <a:r>
              <a:rPr lang="en-US" baseline="0" dirty="0" smtClean="0"/>
              <a:t> crash consistency support which is completely transparent to the software.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50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455D5-469B-CD4C-A591-812F7BD1842B}" type="datetime1">
              <a:rPr lang="en-US" smtClean="0"/>
              <a:t>12/6/15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522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6377-5434-9F47-94F9-90DEECDFE6EE}" type="datetime1">
              <a:rPr lang="en-US" smtClean="0"/>
              <a:t>12/6/15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738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597CF-6037-A442-856E-B719858D92F7}" type="datetime1">
              <a:rPr lang="en-US" smtClean="0"/>
              <a:t>12/6/15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60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75525-EAAA-B740-928A-5C74F148D8D8}" type="datetime1">
              <a:rPr lang="en-US" smtClean="0"/>
              <a:t>12/6/15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39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F5D5B-6CA5-0049-9BE9-393EE95ADFB5}" type="datetime1">
              <a:rPr lang="en-US" smtClean="0"/>
              <a:t>12/6/15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04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779B-CFE9-5543-A5ED-935FBB6F2682}" type="datetime1">
              <a:rPr lang="en-US" smtClean="0"/>
              <a:t>12/6/15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91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02283-D209-3E4C-8E1A-3656DDB529B6}" type="datetime1">
              <a:rPr lang="en-US" smtClean="0"/>
              <a:t>12/6/15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845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6063F-0119-0141-99B8-E479A914D7DA}" type="datetime1">
              <a:rPr lang="en-US" smtClean="0"/>
              <a:t>12/6/15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19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C7C6A-F539-B044-BBBE-3BE3ED2323A8}" type="datetime1">
              <a:rPr lang="en-US" smtClean="0"/>
              <a:t>12/6/15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2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68BEB-4E8F-A34F-9162-39AB0806D2B5}" type="datetime1">
              <a:rPr lang="en-US" smtClean="0"/>
              <a:t>12/6/15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8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E1EAC-67B1-B84E-86DE-B173AE65344F}" type="datetime1">
              <a:rPr lang="en-US" smtClean="0"/>
              <a:t>12/6/15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63CDB-CD70-3C4C-82E3-B130A1193E79}" type="datetime1">
              <a:rPr lang="en-US" smtClean="0"/>
              <a:t>12/6/15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D2909-D907-8142-8B43-F10FF8A74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51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1.wdp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1.wdp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4" Type="http://schemas.openxmlformats.org/officeDocument/2006/relationships/image" Target="../media/image9.tiff"/><Relationship Id="rId5" Type="http://schemas.openxmlformats.org/officeDocument/2006/relationships/image" Target="../media/image10.tiff"/><Relationship Id="rId6" Type="http://schemas.openxmlformats.org/officeDocument/2006/relationships/image" Target="../media/image11.tiff"/><Relationship Id="rId7" Type="http://schemas.openxmlformats.org/officeDocument/2006/relationships/image" Target="../media/image12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1451291"/>
            <a:ext cx="9144000" cy="390120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36247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cs typeface="Charter Black"/>
              </a:rPr>
              <a:t>PERSISTENT MEMORY</a:t>
            </a:r>
            <a:endParaRPr lang="en-US" b="1" dirty="0">
              <a:cs typeface="Charter Black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79289" y="1425375"/>
            <a:ext cx="7188567" cy="384937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26" name="Picture 4" descr="24342616_s.jpg"/>
          <p:cNvPicPr>
            <a:picLocks noChangeAspect="1"/>
          </p:cNvPicPr>
          <p:nvPr/>
        </p:nvPicPr>
        <p:blipFill>
          <a:blip r:embed="rId3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306" y="2659365"/>
            <a:ext cx="3429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5094840" y="3467300"/>
            <a:ext cx="12742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FFFFF"/>
                </a:solidFill>
              </a:rPr>
              <a:t>NVM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152176" y="2911689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FAST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152176" y="3445089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BYTE ADDR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52176" y="3982596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NONVOLATILE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06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1451291"/>
            <a:ext cx="9144000" cy="390120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36247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cs typeface="Charter Black"/>
              </a:rPr>
              <a:t>PERSISTENT MEMORY</a:t>
            </a:r>
            <a:endParaRPr lang="en-US" b="1" dirty="0">
              <a:cs typeface="Charter Black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087851" y="1425375"/>
            <a:ext cx="3980005" cy="384937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26" name="Picture 4" descr="24342616_s.jpg"/>
          <p:cNvPicPr>
            <a:picLocks noChangeAspect="1"/>
          </p:cNvPicPr>
          <p:nvPr/>
        </p:nvPicPr>
        <p:blipFill>
          <a:blip r:embed="rId3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306" y="2659365"/>
            <a:ext cx="3429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981" y="1617228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" name="Straight Arrow Connector 27"/>
          <p:cNvCxnSpPr/>
          <p:nvPr/>
        </p:nvCxnSpPr>
        <p:spPr>
          <a:xfrm>
            <a:off x="5701231" y="2568140"/>
            <a:ext cx="0" cy="594360"/>
          </a:xfrm>
          <a:prstGeom prst="straightConnector1">
            <a:avLst/>
          </a:prstGeom>
          <a:ln w="57150" cmpd="sng">
            <a:solidFill>
              <a:srgbClr val="8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7202306" y="1714700"/>
            <a:ext cx="841248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400" b="1" dirty="0" smtClean="0"/>
              <a:t>CPU</a:t>
            </a:r>
            <a:endParaRPr lang="en-US" sz="2400" b="1" dirty="0"/>
          </a:p>
        </p:txBody>
      </p:sp>
      <p:sp>
        <p:nvSpPr>
          <p:cNvPr id="62" name="Rounded Rectangle 61"/>
          <p:cNvSpPr/>
          <p:nvPr/>
        </p:nvSpPr>
        <p:spPr>
          <a:xfrm>
            <a:off x="7177881" y="2946651"/>
            <a:ext cx="838200" cy="173736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400" b="1" dirty="0" smtClean="0"/>
              <a:t>PERSISTENTMEMORY</a:t>
            </a:r>
            <a:endParaRPr lang="en-US" sz="2400" b="1" dirty="0"/>
          </a:p>
        </p:txBody>
      </p:sp>
      <p:sp>
        <p:nvSpPr>
          <p:cNvPr id="73" name="Rounded Rectangle 72"/>
          <p:cNvSpPr/>
          <p:nvPr/>
        </p:nvSpPr>
        <p:spPr>
          <a:xfrm>
            <a:off x="0" y="5257800"/>
            <a:ext cx="9143999" cy="108267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FFFF"/>
                </a:solidFill>
              </a:rPr>
              <a:t>Provides an opportunity to manipulate persistent data directly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366555" y="2476700"/>
            <a:ext cx="1204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800000"/>
                </a:solidFill>
              </a:rPr>
              <a:t>Ld/St</a:t>
            </a:r>
            <a:endParaRPr lang="en-US" sz="3600" b="1" dirty="0">
              <a:solidFill>
                <a:srgbClr val="80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094840" y="3467300"/>
            <a:ext cx="12742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FFFFF"/>
                </a:solidFill>
              </a:rPr>
              <a:t>NVM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152176" y="2911689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FAST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152176" y="3445089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BYTE ADDR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52176" y="3982596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NONVOLATILE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030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1726765"/>
            <a:ext cx="9144000" cy="480770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492058"/>
            <a:ext cx="9144000" cy="114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FF0000"/>
                </a:solidFill>
                <a:cs typeface="Charter Black"/>
              </a:rPr>
              <a:t>WHAT HAPPENS WHEN </a:t>
            </a:r>
            <a:br>
              <a:rPr lang="en-US" b="1" dirty="0" smtClean="0">
                <a:solidFill>
                  <a:srgbClr val="FF0000"/>
                </a:solidFill>
                <a:cs typeface="Charter Black"/>
              </a:rPr>
            </a:br>
            <a:r>
              <a:rPr lang="en-US" b="1" dirty="0" smtClean="0">
                <a:solidFill>
                  <a:srgbClr val="FF0000"/>
                </a:solidFill>
                <a:cs typeface="Charter Black"/>
              </a:rPr>
              <a:t>WE RUN AN APPLICATION?</a:t>
            </a:r>
            <a:endParaRPr lang="en-US" b="1" dirty="0">
              <a:solidFill>
                <a:srgbClr val="FF0000"/>
              </a:solidFill>
              <a:cs typeface="Charter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677" y="1900020"/>
            <a:ext cx="9188596" cy="37164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3000" dirty="0">
                <a:latin typeface="Courier New"/>
                <a:cs typeface="Courier New"/>
              </a:rPr>
              <a:t>v</a:t>
            </a:r>
            <a:r>
              <a:rPr lang="en-US" sz="3000" dirty="0" smtClean="0">
                <a:latin typeface="Courier New"/>
                <a:cs typeface="Courier New"/>
              </a:rPr>
              <a:t>oid </a:t>
            </a:r>
            <a:r>
              <a:rPr lang="en-US" sz="3000" b="1" i="1" dirty="0" err="1" smtClean="0">
                <a:latin typeface="Courier New"/>
                <a:cs typeface="Courier New"/>
              </a:rPr>
              <a:t>hashtable_update</a:t>
            </a:r>
            <a:r>
              <a:rPr lang="en-US" sz="3000" b="1" i="1" dirty="0" smtClean="0">
                <a:latin typeface="Courier New"/>
                <a:cs typeface="Courier New"/>
              </a:rPr>
              <a:t> </a:t>
            </a:r>
            <a:r>
              <a:rPr lang="en-US" sz="3000" dirty="0" smtClean="0">
                <a:latin typeface="Courier New"/>
                <a:cs typeface="Courier New"/>
              </a:rPr>
              <a:t>(</a:t>
            </a:r>
            <a:r>
              <a:rPr lang="en-US" sz="3000" dirty="0" err="1" smtClean="0">
                <a:latin typeface="Courier New"/>
                <a:cs typeface="Courier New"/>
              </a:rPr>
              <a:t>hashtable_t</a:t>
            </a:r>
            <a:r>
              <a:rPr lang="en-US" sz="3000" dirty="0" smtClean="0">
                <a:latin typeface="Courier New"/>
                <a:cs typeface="Courier New"/>
              </a:rPr>
              <a:t>* </a:t>
            </a:r>
            <a:r>
              <a:rPr lang="en-US" sz="3000" dirty="0" err="1" smtClean="0">
                <a:latin typeface="Courier New"/>
                <a:cs typeface="Courier New"/>
              </a:rPr>
              <a:t>ht</a:t>
            </a:r>
            <a:r>
              <a:rPr lang="en-US" sz="3000" dirty="0" smtClean="0">
                <a:latin typeface="Courier New"/>
                <a:cs typeface="Courier New"/>
              </a:rPr>
              <a:t>,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            void *key, void *data)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{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latin typeface="Courier New"/>
                <a:cs typeface="Courier New"/>
              </a:rPr>
              <a:t>list_t</a:t>
            </a:r>
            <a:r>
              <a:rPr lang="en-US" sz="3000" dirty="0" smtClean="0">
                <a:latin typeface="Courier New"/>
                <a:cs typeface="Courier New"/>
              </a:rPr>
              <a:t>* chain = </a:t>
            </a:r>
            <a:r>
              <a:rPr lang="en-US" sz="3000" dirty="0" err="1" smtClean="0">
                <a:latin typeface="Courier New"/>
                <a:cs typeface="Courier New"/>
              </a:rPr>
              <a:t>get_chain</a:t>
            </a:r>
            <a:r>
              <a:rPr lang="en-US" sz="3000" dirty="0" smtClean="0">
                <a:latin typeface="Courier New"/>
                <a:cs typeface="Courier New"/>
              </a:rPr>
              <a:t> (</a:t>
            </a:r>
            <a:r>
              <a:rPr lang="en-US" sz="3000" dirty="0" err="1" smtClean="0">
                <a:latin typeface="Courier New"/>
                <a:cs typeface="Courier New"/>
              </a:rPr>
              <a:t>ht</a:t>
            </a:r>
            <a:r>
              <a:rPr lang="en-US" sz="3000" dirty="0" smtClean="0">
                <a:latin typeface="Courier New"/>
                <a:cs typeface="Courier New"/>
              </a:rPr>
              <a:t>, key);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latin typeface="Courier New"/>
                <a:cs typeface="Courier New"/>
              </a:rPr>
              <a:t>pair_t</a:t>
            </a:r>
            <a:r>
              <a:rPr lang="en-US" sz="3000" dirty="0" smtClean="0">
                <a:latin typeface="Courier New"/>
                <a:cs typeface="Courier New"/>
              </a:rPr>
              <a:t>* pair;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latin typeface="Courier New"/>
                <a:cs typeface="Courier New"/>
              </a:rPr>
              <a:t>pair_t</a:t>
            </a:r>
            <a:r>
              <a:rPr lang="en-US" sz="3000" dirty="0" smtClean="0">
                <a:latin typeface="Courier New"/>
                <a:cs typeface="Courier New"/>
              </a:rPr>
              <a:t> </a:t>
            </a:r>
            <a:r>
              <a:rPr lang="en-US" sz="3000" dirty="0" err="1" smtClean="0">
                <a:latin typeface="Courier New"/>
                <a:cs typeface="Courier New"/>
              </a:rPr>
              <a:t>updatePair</a:t>
            </a:r>
            <a:r>
              <a:rPr lang="en-US" sz="3000" dirty="0" smtClean="0">
                <a:latin typeface="Courier New"/>
                <a:cs typeface="Courier New"/>
              </a:rPr>
              <a:t>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latin typeface="Courier New"/>
                <a:cs typeface="Courier New"/>
              </a:rPr>
              <a:t>updatePair.first</a:t>
            </a:r>
            <a:r>
              <a:rPr lang="en-US" sz="3000" dirty="0" smtClean="0">
                <a:latin typeface="Courier New"/>
                <a:cs typeface="Courier New"/>
              </a:rPr>
              <a:t> = key;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pair = (</a:t>
            </a:r>
            <a:r>
              <a:rPr lang="en-US" sz="3000" dirty="0" err="1" smtClean="0">
                <a:latin typeface="Courier New"/>
                <a:cs typeface="Courier New"/>
              </a:rPr>
              <a:t>pair_t</a:t>
            </a:r>
            <a:r>
              <a:rPr lang="en-US" sz="3000" dirty="0" smtClean="0">
                <a:latin typeface="Courier New"/>
                <a:cs typeface="Courier New"/>
              </a:rPr>
              <a:t>*) </a:t>
            </a:r>
            <a:r>
              <a:rPr lang="en-US" sz="3000" dirty="0" err="1" smtClean="0">
                <a:latin typeface="Courier New"/>
                <a:cs typeface="Courier New"/>
              </a:rPr>
              <a:t>list_find</a:t>
            </a:r>
            <a:r>
              <a:rPr lang="en-US" sz="3000" dirty="0" smtClean="0">
                <a:latin typeface="Courier New"/>
                <a:cs typeface="Courier New"/>
              </a:rPr>
              <a:t> (chain, </a:t>
            </a:r>
          </a:p>
          <a:p>
            <a:pPr>
              <a:lnSpc>
                <a:spcPct val="70000"/>
              </a:lnSpc>
            </a:pPr>
            <a:r>
              <a:rPr lang="en-US" sz="3000" dirty="0">
                <a:latin typeface="Courier New"/>
                <a:cs typeface="Courier New"/>
              </a:rPr>
              <a:t>	</a:t>
            </a:r>
            <a:r>
              <a:rPr lang="en-US" sz="3000" dirty="0" smtClean="0">
                <a:latin typeface="Courier New"/>
                <a:cs typeface="Courier New"/>
              </a:rPr>
              <a:t>								      &amp;</a:t>
            </a:r>
            <a:r>
              <a:rPr lang="en-US" sz="3000" dirty="0" err="1" smtClean="0">
                <a:latin typeface="Courier New"/>
                <a:cs typeface="Courier New"/>
              </a:rPr>
              <a:t>updatePair</a:t>
            </a:r>
            <a:r>
              <a:rPr lang="en-US" sz="3000" dirty="0" smtClean="0">
                <a:latin typeface="Courier New"/>
                <a:cs typeface="Courier New"/>
              </a:rPr>
              <a:t>);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pair-&gt;second = data;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60195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Rectangle 919"/>
          <p:cNvSpPr/>
          <p:nvPr/>
        </p:nvSpPr>
        <p:spPr>
          <a:xfrm>
            <a:off x="-1" y="1066800"/>
            <a:ext cx="9144000" cy="390905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RUN THE CODE…</a:t>
            </a:r>
            <a:endParaRPr lang="en-US" b="1" dirty="0"/>
          </a:p>
        </p:txBody>
      </p:sp>
      <p:pic>
        <p:nvPicPr>
          <p:cNvPr id="760" name="Picture 759" descr="24342616_s.jp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343" y="2522695"/>
            <a:ext cx="3429000" cy="2286000"/>
          </a:xfrm>
          <a:prstGeom prst="rect">
            <a:avLst/>
          </a:prstGeom>
        </p:spPr>
      </p:pic>
      <p:sp>
        <p:nvSpPr>
          <p:cNvPr id="918" name="TextBox 917"/>
          <p:cNvSpPr txBox="1"/>
          <p:nvPr/>
        </p:nvSpPr>
        <p:spPr>
          <a:xfrm>
            <a:off x="353675" y="4322786"/>
            <a:ext cx="45974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800" b="1" dirty="0" smtClean="0"/>
              <a:t>Persistent Memory System</a:t>
            </a:r>
            <a:endParaRPr lang="en-US" sz="2800" b="1" dirty="0"/>
          </a:p>
        </p:txBody>
      </p:sp>
      <p:pic>
        <p:nvPicPr>
          <p:cNvPr id="922" name="Picture 921" descr="6106097_s_clipped_rev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066800"/>
            <a:ext cx="2857500" cy="1936750"/>
          </a:xfrm>
          <a:prstGeom prst="rect">
            <a:avLst/>
          </a:prstGeom>
        </p:spPr>
      </p:pic>
      <p:sp>
        <p:nvSpPr>
          <p:cNvPr id="302" name="Lightning Bolt 301"/>
          <p:cNvSpPr>
            <a:spLocks noChangeAspect="1"/>
          </p:cNvSpPr>
          <p:nvPr/>
        </p:nvSpPr>
        <p:spPr>
          <a:xfrm>
            <a:off x="1883561" y="1071599"/>
            <a:ext cx="1273340" cy="141753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0" y="5334000"/>
            <a:ext cx="9143999" cy="115887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System crash can result in </a:t>
            </a:r>
          </a:p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permanent data corruption in NVM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61" name="TextBox 160"/>
          <p:cNvSpPr txBox="1">
            <a:spLocks noChangeAspect="1"/>
          </p:cNvSpPr>
          <p:nvPr/>
        </p:nvSpPr>
        <p:spPr>
          <a:xfrm>
            <a:off x="4640046" y="1326358"/>
            <a:ext cx="3919892" cy="1938992"/>
          </a:xfrm>
          <a:prstGeom prst="rect">
            <a:avLst/>
          </a:prstGeom>
          <a:solidFill>
            <a:schemeClr val="bg1"/>
          </a:solidFill>
          <a:ln w="571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 New"/>
                <a:cs typeface="Courier New"/>
              </a:rPr>
              <a:t>v</a:t>
            </a:r>
            <a:r>
              <a:rPr lang="en-US" sz="1200" dirty="0" smtClean="0">
                <a:latin typeface="Courier New"/>
                <a:cs typeface="Courier New"/>
              </a:rPr>
              <a:t>oid </a:t>
            </a:r>
            <a:r>
              <a:rPr lang="en-US" sz="1200" b="1" i="1" dirty="0" err="1" smtClean="0">
                <a:latin typeface="Courier New"/>
                <a:cs typeface="Courier New"/>
              </a:rPr>
              <a:t>hashtable_update</a:t>
            </a:r>
            <a:r>
              <a:rPr lang="en-US" sz="1200" dirty="0" smtClean="0">
                <a:latin typeface="Courier New"/>
                <a:cs typeface="Courier New"/>
              </a:rPr>
              <a:t>(</a:t>
            </a:r>
            <a:r>
              <a:rPr lang="en-US" sz="1200" dirty="0" err="1" smtClean="0">
                <a:latin typeface="Courier New"/>
                <a:cs typeface="Courier New"/>
              </a:rPr>
              <a:t>hashtable_t</a:t>
            </a:r>
            <a:r>
              <a:rPr lang="en-US" sz="1200" dirty="0" smtClean="0">
                <a:latin typeface="Courier New"/>
                <a:cs typeface="Courier New"/>
              </a:rPr>
              <a:t>* </a:t>
            </a:r>
            <a:r>
              <a:rPr lang="en-US" sz="1200" dirty="0" err="1" smtClean="0">
                <a:latin typeface="Courier New"/>
                <a:cs typeface="Courier New"/>
              </a:rPr>
              <a:t>ht</a:t>
            </a:r>
            <a:r>
              <a:rPr lang="en-US" sz="1200" dirty="0" smtClean="0">
                <a:latin typeface="Courier New"/>
                <a:cs typeface="Courier New"/>
              </a:rPr>
              <a:t>,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             void *key, void *data){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latin typeface="Courier New"/>
                <a:cs typeface="Courier New"/>
              </a:rPr>
              <a:t>list_t</a:t>
            </a:r>
            <a:r>
              <a:rPr lang="en-US" sz="1200" dirty="0" smtClean="0">
                <a:latin typeface="Courier New"/>
                <a:cs typeface="Courier New"/>
              </a:rPr>
              <a:t>* chain = </a:t>
            </a:r>
            <a:r>
              <a:rPr lang="en-US" sz="1200" dirty="0" err="1" smtClean="0">
                <a:latin typeface="Courier New"/>
                <a:cs typeface="Courier New"/>
              </a:rPr>
              <a:t>get_chain</a:t>
            </a:r>
            <a:r>
              <a:rPr lang="en-US" sz="1200" dirty="0" smtClean="0">
                <a:latin typeface="Courier New"/>
                <a:cs typeface="Courier New"/>
              </a:rPr>
              <a:t>(</a:t>
            </a:r>
            <a:r>
              <a:rPr lang="en-US" sz="1200" dirty="0" err="1" smtClean="0">
                <a:latin typeface="Courier New"/>
                <a:cs typeface="Courier New"/>
              </a:rPr>
              <a:t>ht</a:t>
            </a:r>
            <a:r>
              <a:rPr lang="en-US" sz="1200" dirty="0" smtClean="0">
                <a:latin typeface="Courier New"/>
                <a:cs typeface="Courier New"/>
              </a:rPr>
              <a:t>, key);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latin typeface="Courier New"/>
                <a:cs typeface="Courier New"/>
              </a:rPr>
              <a:t>pair_t</a:t>
            </a:r>
            <a:r>
              <a:rPr lang="en-US" sz="1200" dirty="0" smtClean="0">
                <a:latin typeface="Courier New"/>
                <a:cs typeface="Courier New"/>
              </a:rPr>
              <a:t>* pair;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latin typeface="Courier New"/>
                <a:cs typeface="Courier New"/>
              </a:rPr>
              <a:t>pair_t</a:t>
            </a:r>
            <a:r>
              <a:rPr lang="en-US" sz="1200" dirty="0" smtClean="0">
                <a:latin typeface="Courier New"/>
                <a:cs typeface="Courier New"/>
              </a:rPr>
              <a:t> </a:t>
            </a:r>
            <a:r>
              <a:rPr lang="en-US" sz="1200" dirty="0" err="1" smtClean="0">
                <a:latin typeface="Courier New"/>
                <a:cs typeface="Courier New"/>
              </a:rPr>
              <a:t>updatePair</a:t>
            </a:r>
            <a:r>
              <a:rPr lang="en-US" sz="1200" dirty="0" smtClean="0">
                <a:latin typeface="Courier New"/>
                <a:cs typeface="Courier New"/>
              </a:rPr>
              <a:t>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latin typeface="Courier New"/>
                <a:cs typeface="Courier New"/>
              </a:rPr>
              <a:t>updatePair.first</a:t>
            </a:r>
            <a:r>
              <a:rPr lang="en-US" sz="1200" dirty="0" smtClean="0">
                <a:latin typeface="Courier New"/>
                <a:cs typeface="Courier New"/>
              </a:rPr>
              <a:t> = key;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pair = (</a:t>
            </a:r>
            <a:r>
              <a:rPr lang="en-US" sz="1200" dirty="0" err="1" smtClean="0">
                <a:latin typeface="Courier New"/>
                <a:cs typeface="Courier New"/>
              </a:rPr>
              <a:t>pair_t</a:t>
            </a:r>
            <a:r>
              <a:rPr lang="en-US" sz="1200" dirty="0" smtClean="0">
                <a:latin typeface="Courier New"/>
                <a:cs typeface="Courier New"/>
              </a:rPr>
              <a:t>*) </a:t>
            </a:r>
            <a:r>
              <a:rPr lang="en-US" sz="1200" dirty="0" err="1" smtClean="0">
                <a:latin typeface="Courier New"/>
                <a:cs typeface="Courier New"/>
              </a:rPr>
              <a:t>list_find</a:t>
            </a:r>
            <a:r>
              <a:rPr lang="en-US" sz="1200" dirty="0" smtClean="0">
                <a:latin typeface="Courier New"/>
                <a:cs typeface="Courier New"/>
              </a:rPr>
              <a:t>(chain, </a:t>
            </a:r>
          </a:p>
          <a:p>
            <a:r>
              <a:rPr lang="en-US" sz="1200" dirty="0">
                <a:latin typeface="Courier New"/>
                <a:cs typeface="Courier New"/>
              </a:rPr>
              <a:t>	</a:t>
            </a:r>
            <a:r>
              <a:rPr lang="en-US" sz="1200" dirty="0" smtClean="0">
                <a:latin typeface="Courier New"/>
                <a:cs typeface="Courier New"/>
              </a:rPr>
              <a:t>		      &amp;</a:t>
            </a:r>
            <a:r>
              <a:rPr lang="en-US" sz="1200" dirty="0" err="1" smtClean="0">
                <a:latin typeface="Courier New"/>
                <a:cs typeface="Courier New"/>
              </a:rPr>
              <a:t>updatePair</a:t>
            </a:r>
            <a:r>
              <a:rPr lang="en-US" sz="1200" dirty="0" smtClean="0">
                <a:latin typeface="Courier New"/>
                <a:cs typeface="Courier New"/>
              </a:rPr>
              <a:t>);</a:t>
            </a:r>
          </a:p>
          <a:p>
            <a:r>
              <a:rPr lang="en-US" sz="1200" dirty="0">
                <a:latin typeface="Courier New"/>
                <a:cs typeface="Courier New"/>
              </a:rPr>
              <a:t> </a:t>
            </a:r>
            <a:r>
              <a:rPr lang="en-US" sz="1200" dirty="0" smtClean="0">
                <a:latin typeface="Courier New"/>
                <a:cs typeface="Courier New"/>
              </a:rPr>
              <a:t> pair-&gt;second = data;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}</a:t>
            </a:r>
          </a:p>
        </p:txBody>
      </p:sp>
      <p:pic>
        <p:nvPicPr>
          <p:cNvPr id="162" name="Picture 161" descr="30981636_s.jp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6889" r="94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366" y="2824837"/>
            <a:ext cx="1578135" cy="157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886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1338025"/>
            <a:ext cx="9144000" cy="480770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CURRENT SOLUTION</a:t>
            </a:r>
            <a:endParaRPr lang="en-US" b="1" dirty="0">
              <a:cs typeface="Charter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677" y="1640860"/>
            <a:ext cx="9006323" cy="4244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000" b="1" dirty="0">
                <a:latin typeface="Courier New"/>
                <a:cs typeface="Courier New"/>
              </a:rPr>
              <a:t>v</a:t>
            </a:r>
            <a:r>
              <a:rPr lang="en-US" sz="3000" b="1" dirty="0" smtClean="0">
                <a:latin typeface="Courier New"/>
                <a:cs typeface="Courier New"/>
              </a:rPr>
              <a:t>oid </a:t>
            </a:r>
            <a:r>
              <a:rPr lang="en-US" sz="3000" b="1" i="1" dirty="0" err="1" smtClean="0">
                <a:solidFill>
                  <a:srgbClr val="FF0000"/>
                </a:solidFill>
                <a:latin typeface="Courier New"/>
                <a:cs typeface="Courier New"/>
              </a:rPr>
              <a:t>TM</a:t>
            </a:r>
            <a:r>
              <a:rPr lang="en-US" sz="3000" b="1" i="1" dirty="0" err="1" smtClean="0">
                <a:latin typeface="Courier New"/>
                <a:cs typeface="Courier New"/>
              </a:rPr>
              <a:t>hashtable_update</a:t>
            </a:r>
            <a:r>
              <a:rPr lang="en-US" sz="3000" b="1" i="1" dirty="0" smtClean="0">
                <a:latin typeface="Courier New"/>
                <a:cs typeface="Courier New"/>
              </a:rPr>
              <a:t> </a:t>
            </a:r>
            <a:r>
              <a:rPr lang="en-US" sz="3000" b="1" dirty="0" smtClean="0">
                <a:latin typeface="Courier New"/>
                <a:cs typeface="Courier New"/>
              </a:rPr>
              <a:t>(</a:t>
            </a:r>
            <a:r>
              <a:rPr lang="en-US" sz="3000" b="1" dirty="0" smtClean="0">
                <a:solidFill>
                  <a:srgbClr val="FF0000"/>
                </a:solidFill>
                <a:latin typeface="Courier New"/>
                <a:cs typeface="Courier New"/>
              </a:rPr>
              <a:t>TMARCGDECL</a:t>
            </a:r>
            <a:r>
              <a:rPr lang="en-US" sz="3000" b="1" dirty="0" smtClean="0">
                <a:latin typeface="Courier New"/>
                <a:cs typeface="Courier New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3000" dirty="0" err="1" smtClean="0">
                <a:latin typeface="Courier New"/>
                <a:cs typeface="Courier New"/>
              </a:rPr>
              <a:t>hashtable_t</a:t>
            </a:r>
            <a:r>
              <a:rPr lang="en-US" sz="3000" dirty="0" smtClean="0">
                <a:latin typeface="Courier New"/>
                <a:cs typeface="Courier New"/>
              </a:rPr>
              <a:t>* </a:t>
            </a:r>
            <a:r>
              <a:rPr lang="en-US" sz="3000" dirty="0" err="1" smtClean="0">
                <a:latin typeface="Courier New"/>
                <a:cs typeface="Courier New"/>
              </a:rPr>
              <a:t>ht</a:t>
            </a:r>
            <a:r>
              <a:rPr lang="en-US" sz="3000" dirty="0" smtClean="0">
                <a:latin typeface="Courier New"/>
                <a:cs typeface="Courier New"/>
              </a:rPr>
              <a:t>, void *key, void*data){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latin typeface="Courier New"/>
                <a:cs typeface="Courier New"/>
              </a:rPr>
              <a:t>list_t</a:t>
            </a:r>
            <a:r>
              <a:rPr lang="en-US" sz="3000" dirty="0" smtClean="0">
                <a:latin typeface="Courier New"/>
                <a:cs typeface="Courier New"/>
              </a:rPr>
              <a:t>* chain = </a:t>
            </a:r>
            <a:r>
              <a:rPr lang="en-US" sz="3000" b="1" dirty="0" err="1" smtClean="0">
                <a:latin typeface="Courier New"/>
                <a:cs typeface="Courier New"/>
              </a:rPr>
              <a:t>get_chain</a:t>
            </a:r>
            <a:r>
              <a:rPr lang="en-US" sz="3000" b="1" dirty="0" smtClean="0">
                <a:latin typeface="Courier New"/>
                <a:cs typeface="Courier New"/>
              </a:rPr>
              <a:t> (</a:t>
            </a:r>
            <a:r>
              <a:rPr lang="en-US" sz="3000" b="1" dirty="0" err="1" smtClean="0">
                <a:latin typeface="Courier New"/>
                <a:cs typeface="Courier New"/>
              </a:rPr>
              <a:t>ht</a:t>
            </a:r>
            <a:r>
              <a:rPr lang="en-US" sz="3000" b="1" dirty="0" smtClean="0">
                <a:latin typeface="Courier New"/>
                <a:cs typeface="Courier New"/>
              </a:rPr>
              <a:t>, key);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latin typeface="Courier New"/>
                <a:cs typeface="Courier New"/>
              </a:rPr>
              <a:t>pair_t</a:t>
            </a:r>
            <a:r>
              <a:rPr lang="en-US" sz="3000" dirty="0" smtClean="0">
                <a:latin typeface="Courier New"/>
                <a:cs typeface="Courier New"/>
              </a:rPr>
              <a:t>* pair;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latin typeface="Courier New"/>
                <a:cs typeface="Courier New"/>
              </a:rPr>
              <a:t>pair_t</a:t>
            </a:r>
            <a:r>
              <a:rPr lang="en-US" sz="3000" dirty="0" smtClean="0">
                <a:latin typeface="Courier New"/>
                <a:cs typeface="Courier New"/>
              </a:rPr>
              <a:t> </a:t>
            </a:r>
            <a:r>
              <a:rPr lang="en-US" sz="3000" dirty="0" err="1" smtClean="0">
                <a:latin typeface="Courier New"/>
                <a:cs typeface="Courier New"/>
              </a:rPr>
              <a:t>updatePair</a:t>
            </a:r>
            <a:r>
              <a:rPr lang="en-US" sz="3000" dirty="0" smtClean="0">
                <a:latin typeface="Courier New"/>
                <a:cs typeface="Courier New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latin typeface="Courier New"/>
                <a:cs typeface="Courier New"/>
              </a:rPr>
              <a:t>updatePair.first</a:t>
            </a:r>
            <a:r>
              <a:rPr lang="en-US" sz="3000" dirty="0" smtClean="0">
                <a:latin typeface="Courier New"/>
                <a:cs typeface="Courier New"/>
              </a:rPr>
              <a:t> = key;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pair = (</a:t>
            </a:r>
            <a:r>
              <a:rPr lang="en-US" sz="3000" dirty="0" err="1" smtClean="0">
                <a:latin typeface="Courier New"/>
                <a:cs typeface="Courier New"/>
              </a:rPr>
              <a:t>pair_t</a:t>
            </a:r>
            <a:r>
              <a:rPr lang="en-US" sz="3000" dirty="0" smtClean="0">
                <a:latin typeface="Courier New"/>
                <a:cs typeface="Courier New"/>
              </a:rPr>
              <a:t>*</a:t>
            </a:r>
            <a:r>
              <a:rPr lang="en-US" sz="3000" b="1" dirty="0" smtClean="0">
                <a:latin typeface="Courier New"/>
                <a:cs typeface="Courier New"/>
              </a:rPr>
              <a:t>) </a:t>
            </a:r>
            <a:r>
              <a:rPr lang="en-US" sz="3000" b="1" dirty="0" smtClean="0">
                <a:solidFill>
                  <a:srgbClr val="FF0000"/>
                </a:solidFill>
                <a:latin typeface="Courier New"/>
                <a:cs typeface="Courier New"/>
              </a:rPr>
              <a:t>TMLIST_FIND </a:t>
            </a:r>
            <a:r>
              <a:rPr lang="en-US" sz="3000" dirty="0" smtClean="0">
                <a:solidFill>
                  <a:srgbClr val="000000"/>
                </a:solidFill>
                <a:latin typeface="Courier New"/>
                <a:cs typeface="Courier New"/>
              </a:rPr>
              <a:t>(chain, </a:t>
            </a:r>
          </a:p>
          <a:p>
            <a:pPr>
              <a:lnSpc>
                <a:spcPct val="80000"/>
              </a:lnSpc>
            </a:pPr>
            <a:r>
              <a:rPr lang="en-US" sz="300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en-US" sz="3000" dirty="0" smtClean="0">
                <a:solidFill>
                  <a:srgbClr val="000000"/>
                </a:solidFill>
                <a:latin typeface="Courier New"/>
                <a:cs typeface="Courier New"/>
              </a:rPr>
              <a:t>								      &amp;</a:t>
            </a:r>
            <a:r>
              <a:rPr lang="en-US" sz="3000" dirty="0" err="1" smtClean="0">
                <a:solidFill>
                  <a:srgbClr val="000000"/>
                </a:solidFill>
                <a:latin typeface="Courier New"/>
                <a:cs typeface="Courier New"/>
              </a:rPr>
              <a:t>updatePair</a:t>
            </a:r>
            <a:r>
              <a:rPr lang="en-US" sz="3000" dirty="0" smtClean="0">
                <a:solidFill>
                  <a:srgbClr val="000000"/>
                </a:solidFill>
                <a:latin typeface="Courier New"/>
                <a:cs typeface="Courier New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000000"/>
                </a:solidFill>
                <a:latin typeface="Courier New"/>
                <a:cs typeface="Courier New"/>
              </a:rPr>
              <a:t>  pair-&gt;second </a:t>
            </a:r>
            <a:r>
              <a:rPr lang="en-US" sz="3000" b="1" dirty="0" smtClean="0">
                <a:solidFill>
                  <a:srgbClr val="000000"/>
                </a:solidFill>
                <a:latin typeface="Courier New"/>
                <a:cs typeface="Courier New"/>
              </a:rPr>
              <a:t>=</a:t>
            </a:r>
            <a:r>
              <a:rPr lang="en-US" sz="3000" dirty="0" smtClean="0">
                <a:solidFill>
                  <a:srgbClr val="000000"/>
                </a:solidFill>
                <a:latin typeface="Courier New"/>
                <a:cs typeface="Courier New"/>
              </a:rPr>
              <a:t> data;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000000"/>
                </a:solidFill>
                <a:latin typeface="Courier New"/>
                <a:cs typeface="Courier New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81850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1338025"/>
            <a:ext cx="9144000" cy="480770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CURRENT SOLUTION</a:t>
            </a:r>
            <a:endParaRPr lang="en-US" b="1" dirty="0">
              <a:cs typeface="Charter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677" y="1640860"/>
            <a:ext cx="9006323" cy="421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000" b="1" dirty="0">
                <a:latin typeface="Courier New"/>
                <a:cs typeface="Courier New"/>
              </a:rPr>
              <a:t>v</a:t>
            </a:r>
            <a:r>
              <a:rPr lang="en-US" sz="3000" b="1" dirty="0" smtClean="0">
                <a:latin typeface="Courier New"/>
                <a:cs typeface="Courier New"/>
              </a:rPr>
              <a:t>oid </a:t>
            </a:r>
            <a:r>
              <a:rPr lang="en-US" sz="3000" b="1" i="1" dirty="0" err="1" smtClean="0">
                <a:solidFill>
                  <a:srgbClr val="FF0000"/>
                </a:solidFill>
                <a:latin typeface="Courier New"/>
                <a:cs typeface="Courier New"/>
              </a:rPr>
              <a:t>TM</a:t>
            </a:r>
            <a:r>
              <a:rPr lang="en-US" sz="3000" b="1" i="1" dirty="0" err="1" smtClean="0">
                <a:latin typeface="Courier New"/>
                <a:cs typeface="Courier New"/>
              </a:rPr>
              <a:t>hashtable_update</a:t>
            </a:r>
            <a:r>
              <a:rPr lang="en-US" sz="3000" b="1" i="1" dirty="0" smtClean="0">
                <a:latin typeface="Courier New"/>
                <a:cs typeface="Courier New"/>
              </a:rPr>
              <a:t> </a:t>
            </a:r>
            <a:r>
              <a:rPr lang="en-US" sz="3000" b="1" dirty="0" smtClean="0">
                <a:latin typeface="Courier New"/>
                <a:cs typeface="Courier New"/>
              </a:rPr>
              <a:t>(</a:t>
            </a:r>
            <a:r>
              <a:rPr lang="en-US" sz="3000" b="1" dirty="0" smtClean="0">
                <a:solidFill>
                  <a:srgbClr val="FF0000"/>
                </a:solidFill>
                <a:latin typeface="Courier New"/>
                <a:cs typeface="Courier New"/>
              </a:rPr>
              <a:t>TMARCGDECL</a:t>
            </a:r>
            <a:r>
              <a:rPr lang="en-US" sz="3000" b="1" dirty="0" smtClean="0">
                <a:latin typeface="Courier New"/>
                <a:cs typeface="Courier New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3000" dirty="0" err="1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hashtable_t</a:t>
            </a: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* </a:t>
            </a:r>
            <a:r>
              <a:rPr lang="en-US" sz="3000" dirty="0" err="1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ht</a:t>
            </a: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, void *key, void*data){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list_t</a:t>
            </a: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* chain =</a:t>
            </a:r>
            <a:r>
              <a:rPr lang="en-US" sz="3000" dirty="0" smtClean="0">
                <a:solidFill>
                  <a:schemeClr val="bg1">
                    <a:lumMod val="85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en-US" sz="3000" b="1" dirty="0" err="1" smtClean="0">
                <a:latin typeface="Courier New"/>
                <a:cs typeface="Courier New"/>
              </a:rPr>
              <a:t>get_chain</a:t>
            </a:r>
            <a:r>
              <a:rPr lang="en-US" sz="3000" b="1" dirty="0" smtClean="0">
                <a:latin typeface="Courier New"/>
                <a:cs typeface="Courier New"/>
              </a:rPr>
              <a:t> (</a:t>
            </a:r>
            <a:r>
              <a:rPr lang="en-US" sz="3000" b="1" dirty="0" err="1" smtClean="0">
                <a:latin typeface="Courier New"/>
                <a:cs typeface="Courier New"/>
              </a:rPr>
              <a:t>ht</a:t>
            </a:r>
            <a:r>
              <a:rPr lang="en-US" sz="3000" b="1" dirty="0" smtClean="0">
                <a:latin typeface="Courier New"/>
                <a:cs typeface="Courier New"/>
              </a:rPr>
              <a:t>, key);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solidFill>
                  <a:srgbClr val="BFBFBF"/>
                </a:solidFill>
                <a:latin typeface="Courier New"/>
                <a:cs typeface="Courier New"/>
              </a:rPr>
              <a:t>pair_t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* pair;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solidFill>
                  <a:srgbClr val="BFBFBF"/>
                </a:solidFill>
                <a:latin typeface="Courier New"/>
                <a:cs typeface="Courier New"/>
              </a:rPr>
              <a:t>pair_t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</a:t>
            </a:r>
            <a:r>
              <a:rPr lang="en-US" sz="3000" dirty="0" err="1" smtClean="0">
                <a:solidFill>
                  <a:srgbClr val="BFBFBF"/>
                </a:solidFill>
                <a:latin typeface="Courier New"/>
                <a:cs typeface="Courier New"/>
              </a:rPr>
              <a:t>updatePair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solidFill>
                  <a:srgbClr val="BFBFBF"/>
                </a:solidFill>
                <a:latin typeface="Courier New"/>
                <a:cs typeface="Courier New"/>
              </a:rPr>
              <a:t>updatePair.first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= key;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 = (</a:t>
            </a:r>
            <a:r>
              <a:rPr lang="en-US" sz="3000" dirty="0" err="1" smtClean="0">
                <a:solidFill>
                  <a:srgbClr val="BFBFBF"/>
                </a:solidFill>
                <a:latin typeface="Courier New"/>
                <a:cs typeface="Courier New"/>
              </a:rPr>
              <a:t>pair_t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*</a:t>
            </a:r>
            <a:r>
              <a:rPr lang="en-US" sz="3000" b="1" dirty="0" smtClean="0">
                <a:solidFill>
                  <a:srgbClr val="BFBFBF"/>
                </a:solidFill>
                <a:latin typeface="Courier New"/>
                <a:cs typeface="Courier New"/>
              </a:rPr>
              <a:t>)</a:t>
            </a:r>
            <a:r>
              <a:rPr lang="en-US" sz="3000" b="1" dirty="0" smtClean="0">
                <a:solidFill>
                  <a:srgbClr val="D9D9D9"/>
                </a:solidFill>
                <a:latin typeface="Courier New"/>
                <a:cs typeface="Courier New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Courier New"/>
                <a:cs typeface="Courier New"/>
              </a:rPr>
              <a:t>TMLIST_FIND 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(chain, </a:t>
            </a:r>
          </a:p>
          <a:p>
            <a:pPr>
              <a:lnSpc>
                <a:spcPct val="80000"/>
              </a:lnSpc>
            </a:pPr>
            <a:r>
              <a:rPr lang="en-US" sz="3000" dirty="0">
                <a:solidFill>
                  <a:srgbClr val="BFBFBF"/>
                </a:solidFill>
                <a:latin typeface="Courier New"/>
                <a:cs typeface="Courier New"/>
              </a:rPr>
              <a:t>	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								      &amp;</a:t>
            </a:r>
            <a:r>
              <a:rPr lang="en-US" sz="3000" dirty="0" err="1" smtClean="0">
                <a:solidFill>
                  <a:srgbClr val="BFBFBF"/>
                </a:solidFill>
                <a:latin typeface="Courier New"/>
                <a:cs typeface="Courier New"/>
              </a:rPr>
              <a:t>updatePair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pair-&gt;second</a:t>
            </a:r>
            <a:r>
              <a:rPr lang="en-US" sz="3000" dirty="0" smtClean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en-US" sz="3000" b="1" dirty="0" smtClean="0">
                <a:latin typeface="Courier New"/>
                <a:cs typeface="Courier New"/>
              </a:rPr>
              <a:t>=</a:t>
            </a:r>
            <a:r>
              <a:rPr lang="en-US" sz="3000" dirty="0" smtClean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data;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6" name="TextBox 10"/>
          <p:cNvSpPr txBox="1"/>
          <p:nvPr/>
        </p:nvSpPr>
        <p:spPr>
          <a:xfrm>
            <a:off x="33989" y="806936"/>
            <a:ext cx="9006323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+mj-lt"/>
                <a:cs typeface="Times New Roman"/>
              </a:rPr>
              <a:t>Manual declaration of persistent components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/>
            </a:endParaRPr>
          </a:p>
        </p:txBody>
      </p:sp>
      <p:sp>
        <p:nvSpPr>
          <p:cNvPr id="7" name="TextBox 38"/>
          <p:cNvSpPr txBox="1"/>
          <p:nvPr/>
        </p:nvSpPr>
        <p:spPr>
          <a:xfrm>
            <a:off x="3447554" y="3299846"/>
            <a:ext cx="596010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3600" b="1" dirty="0" smtClean="0">
                <a:solidFill>
                  <a:srgbClr val="FF0000"/>
                </a:solidFill>
                <a:cs typeface="Times New Roman"/>
              </a:rPr>
              <a:t>Needs a new implementation</a:t>
            </a:r>
            <a:endParaRPr lang="en-US" sz="3600" b="1" dirty="0">
              <a:solidFill>
                <a:srgbClr val="FF0000"/>
              </a:solidFill>
              <a:cs typeface="Times New Roman"/>
            </a:endParaRPr>
          </a:p>
        </p:txBody>
      </p:sp>
      <p:sp>
        <p:nvSpPr>
          <p:cNvPr id="10" name="TextBox 38"/>
          <p:cNvSpPr txBox="1"/>
          <p:nvPr/>
        </p:nvSpPr>
        <p:spPr>
          <a:xfrm>
            <a:off x="3779438" y="4754002"/>
            <a:ext cx="4369901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cs typeface="Times New Roman"/>
              </a:rPr>
              <a:t>Third party code </a:t>
            </a:r>
          </a:p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cs typeface="Times New Roman"/>
              </a:rPr>
              <a:t>can be inconsistent</a:t>
            </a:r>
            <a:endParaRPr lang="en-US" sz="3600" b="1" dirty="0">
              <a:solidFill>
                <a:srgbClr val="FF0000"/>
              </a:solidFill>
              <a:cs typeface="Times New Roman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9521" y="1511280"/>
            <a:ext cx="8798947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183161" y="2570740"/>
            <a:ext cx="4600067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4365638" y="4044856"/>
            <a:ext cx="3073799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3259131" y="4832358"/>
            <a:ext cx="892498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8"/>
          <p:cNvSpPr txBox="1"/>
          <p:nvPr/>
        </p:nvSpPr>
        <p:spPr>
          <a:xfrm>
            <a:off x="622836" y="4691886"/>
            <a:ext cx="2801453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cs typeface="Times New Roman"/>
              </a:rPr>
              <a:t>Prohibited</a:t>
            </a:r>
          </a:p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cs typeface="Times New Roman"/>
              </a:rPr>
              <a:t>Operation</a:t>
            </a:r>
            <a:endParaRPr lang="en-US" sz="3600" b="1" dirty="0">
              <a:solidFill>
                <a:srgbClr val="FF0000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06072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1338025"/>
            <a:ext cx="9144000" cy="480770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CURRENT SOLUTION</a:t>
            </a:r>
            <a:endParaRPr lang="en-US" b="1" dirty="0">
              <a:cs typeface="Charter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677" y="1640860"/>
            <a:ext cx="9006323" cy="421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000" b="1" dirty="0">
                <a:latin typeface="Courier New"/>
                <a:cs typeface="Courier New"/>
              </a:rPr>
              <a:t>v</a:t>
            </a:r>
            <a:r>
              <a:rPr lang="en-US" sz="3000" b="1" dirty="0" smtClean="0">
                <a:latin typeface="Courier New"/>
                <a:cs typeface="Courier New"/>
              </a:rPr>
              <a:t>oid </a:t>
            </a:r>
            <a:r>
              <a:rPr lang="en-US" sz="3000" b="1" i="1" dirty="0" err="1" smtClean="0">
                <a:solidFill>
                  <a:srgbClr val="FF0000"/>
                </a:solidFill>
                <a:latin typeface="Courier New"/>
                <a:cs typeface="Courier New"/>
              </a:rPr>
              <a:t>TM</a:t>
            </a:r>
            <a:r>
              <a:rPr lang="en-US" sz="3000" b="1" i="1" dirty="0" err="1" smtClean="0">
                <a:latin typeface="Courier New"/>
                <a:cs typeface="Courier New"/>
              </a:rPr>
              <a:t>hashtable_update</a:t>
            </a:r>
            <a:r>
              <a:rPr lang="en-US" sz="3000" b="1" i="1" dirty="0" smtClean="0">
                <a:latin typeface="Courier New"/>
                <a:cs typeface="Courier New"/>
              </a:rPr>
              <a:t> </a:t>
            </a:r>
            <a:r>
              <a:rPr lang="en-US" sz="3000" b="1" dirty="0" smtClean="0">
                <a:latin typeface="Courier New"/>
                <a:cs typeface="Courier New"/>
              </a:rPr>
              <a:t>(</a:t>
            </a:r>
            <a:r>
              <a:rPr lang="en-US" sz="3000" b="1" dirty="0" smtClean="0">
                <a:solidFill>
                  <a:srgbClr val="FF0000"/>
                </a:solidFill>
                <a:latin typeface="Courier New"/>
                <a:cs typeface="Courier New"/>
              </a:rPr>
              <a:t>TMARCGDECL</a:t>
            </a:r>
            <a:r>
              <a:rPr lang="en-US" sz="3000" b="1" dirty="0" smtClean="0">
                <a:latin typeface="Courier New"/>
                <a:cs typeface="Courier New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3000" dirty="0" err="1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hashtable_t</a:t>
            </a: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* </a:t>
            </a:r>
            <a:r>
              <a:rPr lang="en-US" sz="3000" dirty="0" err="1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ht</a:t>
            </a: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, void *key, void*data){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list_t</a:t>
            </a: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* chain =</a:t>
            </a:r>
            <a:r>
              <a:rPr lang="en-US" sz="3000" dirty="0" smtClean="0">
                <a:solidFill>
                  <a:schemeClr val="bg1">
                    <a:lumMod val="85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en-US" sz="3000" b="1" dirty="0" err="1" smtClean="0">
                <a:latin typeface="Courier New"/>
                <a:cs typeface="Courier New"/>
              </a:rPr>
              <a:t>get_chain</a:t>
            </a:r>
            <a:r>
              <a:rPr lang="en-US" sz="3000" b="1" dirty="0" smtClean="0">
                <a:latin typeface="Courier New"/>
                <a:cs typeface="Courier New"/>
              </a:rPr>
              <a:t> (</a:t>
            </a:r>
            <a:r>
              <a:rPr lang="en-US" sz="3000" b="1" dirty="0" err="1" smtClean="0">
                <a:latin typeface="Courier New"/>
                <a:cs typeface="Courier New"/>
              </a:rPr>
              <a:t>ht</a:t>
            </a:r>
            <a:r>
              <a:rPr lang="en-US" sz="3000" b="1" dirty="0" smtClean="0">
                <a:latin typeface="Courier New"/>
                <a:cs typeface="Courier New"/>
              </a:rPr>
              <a:t>, key);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solidFill>
                  <a:srgbClr val="BFBFBF"/>
                </a:solidFill>
                <a:latin typeface="Courier New"/>
                <a:cs typeface="Courier New"/>
              </a:rPr>
              <a:t>pair_t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* pair;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solidFill>
                  <a:srgbClr val="BFBFBF"/>
                </a:solidFill>
                <a:latin typeface="Courier New"/>
                <a:cs typeface="Courier New"/>
              </a:rPr>
              <a:t>pair_t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</a:t>
            </a:r>
            <a:r>
              <a:rPr lang="en-US" sz="3000" dirty="0" err="1" smtClean="0">
                <a:solidFill>
                  <a:srgbClr val="BFBFBF"/>
                </a:solidFill>
                <a:latin typeface="Courier New"/>
                <a:cs typeface="Courier New"/>
              </a:rPr>
              <a:t>updatePair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solidFill>
                  <a:srgbClr val="BFBFBF"/>
                </a:solidFill>
                <a:latin typeface="Courier New"/>
                <a:cs typeface="Courier New"/>
              </a:rPr>
              <a:t>updatePair.first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= key;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 = (</a:t>
            </a:r>
            <a:r>
              <a:rPr lang="en-US" sz="3000" dirty="0" err="1" smtClean="0">
                <a:solidFill>
                  <a:srgbClr val="BFBFBF"/>
                </a:solidFill>
                <a:latin typeface="Courier New"/>
                <a:cs typeface="Courier New"/>
              </a:rPr>
              <a:t>pair_t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*</a:t>
            </a:r>
            <a:r>
              <a:rPr lang="en-US" sz="3000" b="1" dirty="0" smtClean="0">
                <a:solidFill>
                  <a:srgbClr val="BFBFBF"/>
                </a:solidFill>
                <a:latin typeface="Courier New"/>
                <a:cs typeface="Courier New"/>
              </a:rPr>
              <a:t>)</a:t>
            </a:r>
            <a:r>
              <a:rPr lang="en-US" sz="3000" b="1" dirty="0" smtClean="0">
                <a:solidFill>
                  <a:srgbClr val="D9D9D9"/>
                </a:solidFill>
                <a:latin typeface="Courier New"/>
                <a:cs typeface="Courier New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Courier New"/>
                <a:cs typeface="Courier New"/>
              </a:rPr>
              <a:t>TMLIST_FIND 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(chain, </a:t>
            </a:r>
          </a:p>
          <a:p>
            <a:pPr>
              <a:lnSpc>
                <a:spcPct val="80000"/>
              </a:lnSpc>
            </a:pPr>
            <a:r>
              <a:rPr lang="en-US" sz="3000" dirty="0">
                <a:solidFill>
                  <a:srgbClr val="BFBFBF"/>
                </a:solidFill>
                <a:latin typeface="Courier New"/>
                <a:cs typeface="Courier New"/>
              </a:rPr>
              <a:t>	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								      &amp;</a:t>
            </a:r>
            <a:r>
              <a:rPr lang="en-US" sz="3000" dirty="0" err="1" smtClean="0">
                <a:solidFill>
                  <a:srgbClr val="BFBFBF"/>
                </a:solidFill>
                <a:latin typeface="Courier New"/>
                <a:cs typeface="Courier New"/>
              </a:rPr>
              <a:t>updatePair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);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pair-&gt;second</a:t>
            </a:r>
            <a:r>
              <a:rPr lang="en-US" sz="3000" dirty="0" smtClean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en-US" sz="3000" b="1" dirty="0" smtClean="0">
                <a:latin typeface="Courier New"/>
                <a:cs typeface="Courier New"/>
              </a:rPr>
              <a:t>=</a:t>
            </a:r>
            <a:r>
              <a:rPr lang="en-US" sz="3000" dirty="0" smtClean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data;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6" name="TextBox 10"/>
          <p:cNvSpPr txBox="1"/>
          <p:nvPr/>
        </p:nvSpPr>
        <p:spPr>
          <a:xfrm>
            <a:off x="33989" y="806936"/>
            <a:ext cx="9006323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+mj-lt"/>
                <a:cs typeface="Times New Roman"/>
              </a:rPr>
              <a:t>Manual declaration of persistent components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/>
            </a:endParaRPr>
          </a:p>
        </p:txBody>
      </p:sp>
      <p:sp>
        <p:nvSpPr>
          <p:cNvPr id="7" name="TextBox 38"/>
          <p:cNvSpPr txBox="1"/>
          <p:nvPr/>
        </p:nvSpPr>
        <p:spPr>
          <a:xfrm>
            <a:off x="3447554" y="3299846"/>
            <a:ext cx="596010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3600" b="1" dirty="0" smtClean="0">
                <a:solidFill>
                  <a:srgbClr val="FF0000"/>
                </a:solidFill>
                <a:cs typeface="Times New Roman"/>
              </a:rPr>
              <a:t>Needs a new implementation</a:t>
            </a:r>
            <a:endParaRPr lang="en-US" sz="3600" b="1" dirty="0">
              <a:solidFill>
                <a:srgbClr val="FF0000"/>
              </a:solidFill>
              <a:cs typeface="Times New Roman"/>
            </a:endParaRPr>
          </a:p>
        </p:txBody>
      </p:sp>
      <p:sp>
        <p:nvSpPr>
          <p:cNvPr id="10" name="TextBox 38"/>
          <p:cNvSpPr txBox="1"/>
          <p:nvPr/>
        </p:nvSpPr>
        <p:spPr>
          <a:xfrm>
            <a:off x="3779438" y="4754002"/>
            <a:ext cx="4369901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cs typeface="Times New Roman"/>
              </a:rPr>
              <a:t>Third party code </a:t>
            </a:r>
          </a:p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cs typeface="Times New Roman"/>
              </a:rPr>
              <a:t>can be inconsistent</a:t>
            </a:r>
            <a:endParaRPr lang="en-US" sz="3600" b="1" dirty="0">
              <a:solidFill>
                <a:srgbClr val="FF0000"/>
              </a:solidFill>
              <a:cs typeface="Times New Roman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9521" y="1511280"/>
            <a:ext cx="8798947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183161" y="2570740"/>
            <a:ext cx="4600067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4365638" y="4044856"/>
            <a:ext cx="3073799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3259131" y="4832358"/>
            <a:ext cx="892498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8"/>
          <p:cNvSpPr txBox="1"/>
          <p:nvPr/>
        </p:nvSpPr>
        <p:spPr>
          <a:xfrm>
            <a:off x="622836" y="4691886"/>
            <a:ext cx="2801453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cs typeface="Times New Roman"/>
              </a:rPr>
              <a:t>Prohibited</a:t>
            </a:r>
          </a:p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cs typeface="Times New Roman"/>
              </a:rPr>
              <a:t>Operation</a:t>
            </a:r>
            <a:endParaRPr lang="en-US" sz="3600" b="1" dirty="0">
              <a:solidFill>
                <a:srgbClr val="FF0000"/>
              </a:solidFill>
              <a:cs typeface="Times New Roman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0" y="5888980"/>
            <a:ext cx="9143999" cy="681643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Burden on the programmers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325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0" y="838200"/>
            <a:ext cx="9143999" cy="2743200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0" y="1072972"/>
            <a:ext cx="9144000" cy="224426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6000" b="1" dirty="0" smtClean="0">
                <a:solidFill>
                  <a:srgbClr val="FF0000"/>
                </a:solidFill>
              </a:rPr>
              <a:t>Our Solution:</a:t>
            </a:r>
          </a:p>
          <a:p>
            <a:pPr algn="ctr">
              <a:lnSpc>
                <a:spcPct val="80000"/>
              </a:lnSpc>
            </a:pPr>
            <a:r>
              <a:rPr lang="en-US" sz="8800" b="1" dirty="0" err="1" smtClean="0">
                <a:solidFill>
                  <a:srgbClr val="FF0000"/>
                </a:solidFill>
              </a:rPr>
              <a:t>ThyNVM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1866203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1338025"/>
            <a:ext cx="9144000" cy="480770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Courier New"/>
              <a:cs typeface="Courier New"/>
            </a:endParaRPr>
          </a:p>
          <a:p>
            <a:pPr algn="ctr"/>
            <a:endParaRPr lang="en-US" dirty="0">
              <a:latin typeface="Courier New"/>
              <a:cs typeface="Courier New"/>
            </a:endParaRPr>
          </a:p>
          <a:p>
            <a:pPr algn="ctr"/>
            <a:endParaRPr lang="en-US" dirty="0" smtClean="0">
              <a:latin typeface="Courier New"/>
              <a:cs typeface="Courier New"/>
            </a:endParaRPr>
          </a:p>
          <a:p>
            <a:pPr algn="ctr"/>
            <a:endParaRPr lang="en-US" dirty="0">
              <a:latin typeface="Courier New"/>
              <a:cs typeface="Courier New"/>
            </a:endParaRPr>
          </a:p>
          <a:p>
            <a:pPr algn="ctr"/>
            <a:endParaRPr lang="en-US" dirty="0" smtClean="0">
              <a:latin typeface="Courier New"/>
              <a:cs typeface="Courier New"/>
            </a:endParaRPr>
          </a:p>
          <a:p>
            <a:pPr algn="ctr"/>
            <a:endParaRPr lang="en-US" dirty="0">
              <a:latin typeface="Courier New"/>
              <a:cs typeface="Courier New"/>
            </a:endParaRPr>
          </a:p>
          <a:p>
            <a:pPr algn="ctr"/>
            <a:endParaRPr lang="en-US" dirty="0" smtClean="0">
              <a:latin typeface="Courier New"/>
              <a:cs typeface="Courier New"/>
            </a:endParaRPr>
          </a:p>
          <a:p>
            <a:pPr algn="ctr"/>
            <a:endParaRPr lang="en-US" dirty="0">
              <a:latin typeface="Courier New"/>
              <a:cs typeface="Courier New"/>
            </a:endParaRPr>
          </a:p>
          <a:p>
            <a:pPr algn="ctr"/>
            <a:endParaRPr lang="en-US" dirty="0" smtClean="0">
              <a:latin typeface="Courier New"/>
              <a:cs typeface="Courier New"/>
            </a:endParaRPr>
          </a:p>
          <a:p>
            <a:pPr algn="ctr"/>
            <a:endParaRPr lang="en-US" dirty="0">
              <a:latin typeface="Courier New"/>
              <a:cs typeface="Courier New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33656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NO MODIFICATION IN THE CODE</a:t>
            </a:r>
            <a:endParaRPr lang="en-US" b="1" dirty="0">
              <a:cs typeface="Charter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677" y="1511280"/>
            <a:ext cx="9188596" cy="37164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3000" dirty="0">
                <a:latin typeface="Courier New"/>
                <a:cs typeface="Courier New"/>
              </a:rPr>
              <a:t>v</a:t>
            </a:r>
            <a:r>
              <a:rPr lang="en-US" sz="3000" dirty="0" smtClean="0">
                <a:latin typeface="Courier New"/>
                <a:cs typeface="Courier New"/>
              </a:rPr>
              <a:t>oid </a:t>
            </a:r>
            <a:r>
              <a:rPr lang="en-US" sz="3000" b="1" i="1" dirty="0" err="1" smtClean="0">
                <a:latin typeface="Courier New"/>
                <a:cs typeface="Courier New"/>
              </a:rPr>
              <a:t>hashtable_update</a:t>
            </a:r>
            <a:r>
              <a:rPr lang="en-US" sz="3000" b="1" i="1" dirty="0" smtClean="0">
                <a:latin typeface="Courier New"/>
                <a:cs typeface="Courier New"/>
              </a:rPr>
              <a:t> </a:t>
            </a:r>
            <a:r>
              <a:rPr lang="en-US" sz="3000" dirty="0" smtClean="0">
                <a:latin typeface="Courier New"/>
                <a:cs typeface="Courier New"/>
              </a:rPr>
              <a:t>(</a:t>
            </a:r>
            <a:r>
              <a:rPr lang="en-US" sz="3000" dirty="0" err="1" smtClean="0">
                <a:latin typeface="Courier New"/>
                <a:cs typeface="Courier New"/>
              </a:rPr>
              <a:t>hashtable_t</a:t>
            </a:r>
            <a:r>
              <a:rPr lang="en-US" sz="3000" dirty="0" smtClean="0">
                <a:latin typeface="Courier New"/>
                <a:cs typeface="Courier New"/>
              </a:rPr>
              <a:t>* </a:t>
            </a:r>
            <a:r>
              <a:rPr lang="en-US" sz="3000" dirty="0" err="1" smtClean="0">
                <a:latin typeface="Courier New"/>
                <a:cs typeface="Courier New"/>
              </a:rPr>
              <a:t>ht</a:t>
            </a:r>
            <a:r>
              <a:rPr lang="en-US" sz="3000" dirty="0" smtClean="0">
                <a:latin typeface="Courier New"/>
                <a:cs typeface="Courier New"/>
              </a:rPr>
              <a:t>,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            void *key, void *data)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{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latin typeface="Courier New"/>
                <a:cs typeface="Courier New"/>
              </a:rPr>
              <a:t>list_t</a:t>
            </a:r>
            <a:r>
              <a:rPr lang="en-US" sz="3000" dirty="0" smtClean="0">
                <a:latin typeface="Courier New"/>
                <a:cs typeface="Courier New"/>
              </a:rPr>
              <a:t>* chain = </a:t>
            </a:r>
            <a:r>
              <a:rPr lang="en-US" sz="3000" dirty="0" err="1" smtClean="0">
                <a:latin typeface="Courier New"/>
                <a:cs typeface="Courier New"/>
              </a:rPr>
              <a:t>get_chain</a:t>
            </a:r>
            <a:r>
              <a:rPr lang="en-US" sz="3000" dirty="0" smtClean="0">
                <a:latin typeface="Courier New"/>
                <a:cs typeface="Courier New"/>
              </a:rPr>
              <a:t> (</a:t>
            </a:r>
            <a:r>
              <a:rPr lang="en-US" sz="3000" dirty="0" err="1" smtClean="0">
                <a:latin typeface="Courier New"/>
                <a:cs typeface="Courier New"/>
              </a:rPr>
              <a:t>ht</a:t>
            </a:r>
            <a:r>
              <a:rPr lang="en-US" sz="3000" dirty="0" smtClean="0">
                <a:latin typeface="Courier New"/>
                <a:cs typeface="Courier New"/>
              </a:rPr>
              <a:t>, key);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latin typeface="Courier New"/>
                <a:cs typeface="Courier New"/>
              </a:rPr>
              <a:t>pair_t</a:t>
            </a:r>
            <a:r>
              <a:rPr lang="en-US" sz="3000" dirty="0" smtClean="0">
                <a:latin typeface="Courier New"/>
                <a:cs typeface="Courier New"/>
              </a:rPr>
              <a:t>* pair;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latin typeface="Courier New"/>
                <a:cs typeface="Courier New"/>
              </a:rPr>
              <a:t>pair_t</a:t>
            </a:r>
            <a:r>
              <a:rPr lang="en-US" sz="3000" dirty="0" smtClean="0">
                <a:latin typeface="Courier New"/>
                <a:cs typeface="Courier New"/>
              </a:rPr>
              <a:t> </a:t>
            </a:r>
            <a:r>
              <a:rPr lang="en-US" sz="3000" dirty="0" err="1" smtClean="0">
                <a:latin typeface="Courier New"/>
                <a:cs typeface="Courier New"/>
              </a:rPr>
              <a:t>updatePair</a:t>
            </a:r>
            <a:r>
              <a:rPr lang="en-US" sz="3000" dirty="0" smtClean="0">
                <a:latin typeface="Courier New"/>
                <a:cs typeface="Courier New"/>
              </a:rPr>
              <a:t>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</a:t>
            </a:r>
            <a:r>
              <a:rPr lang="en-US" sz="3000" dirty="0" err="1" smtClean="0">
                <a:latin typeface="Courier New"/>
                <a:cs typeface="Courier New"/>
              </a:rPr>
              <a:t>updatePair.first</a:t>
            </a:r>
            <a:r>
              <a:rPr lang="en-US" sz="3000" dirty="0" smtClean="0">
                <a:latin typeface="Courier New"/>
                <a:cs typeface="Courier New"/>
              </a:rPr>
              <a:t> = key;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pair = (</a:t>
            </a:r>
            <a:r>
              <a:rPr lang="en-US" sz="3000" dirty="0" err="1" smtClean="0">
                <a:latin typeface="Courier New"/>
                <a:cs typeface="Courier New"/>
              </a:rPr>
              <a:t>pair_t</a:t>
            </a:r>
            <a:r>
              <a:rPr lang="en-US" sz="3000" dirty="0" smtClean="0">
                <a:latin typeface="Courier New"/>
                <a:cs typeface="Courier New"/>
              </a:rPr>
              <a:t>*) </a:t>
            </a:r>
            <a:r>
              <a:rPr lang="en-US" sz="3000" dirty="0" err="1" smtClean="0">
                <a:latin typeface="Courier New"/>
                <a:cs typeface="Courier New"/>
              </a:rPr>
              <a:t>list_find</a:t>
            </a:r>
            <a:r>
              <a:rPr lang="en-US" sz="3000" dirty="0" smtClean="0">
                <a:latin typeface="Courier New"/>
                <a:cs typeface="Courier New"/>
              </a:rPr>
              <a:t> (chain, </a:t>
            </a:r>
          </a:p>
          <a:p>
            <a:pPr>
              <a:lnSpc>
                <a:spcPct val="70000"/>
              </a:lnSpc>
            </a:pPr>
            <a:r>
              <a:rPr lang="en-US" sz="3000" dirty="0">
                <a:latin typeface="Courier New"/>
                <a:cs typeface="Courier New"/>
              </a:rPr>
              <a:t>	</a:t>
            </a:r>
            <a:r>
              <a:rPr lang="en-US" sz="3000" dirty="0" smtClean="0">
                <a:latin typeface="Courier New"/>
                <a:cs typeface="Courier New"/>
              </a:rPr>
              <a:t>								      &amp;</a:t>
            </a:r>
            <a:r>
              <a:rPr lang="en-US" sz="3000" dirty="0" err="1" smtClean="0">
                <a:latin typeface="Courier New"/>
                <a:cs typeface="Courier New"/>
              </a:rPr>
              <a:t>updatePair</a:t>
            </a:r>
            <a:r>
              <a:rPr lang="en-US" sz="3000" dirty="0" smtClean="0">
                <a:latin typeface="Courier New"/>
                <a:cs typeface="Courier New"/>
              </a:rPr>
              <a:t>);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pair-&gt;second = data;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57661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Rectangle 919"/>
          <p:cNvSpPr/>
          <p:nvPr/>
        </p:nvSpPr>
        <p:spPr>
          <a:xfrm>
            <a:off x="-1" y="1066800"/>
            <a:ext cx="9144000" cy="390905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RUN THE EXACT SAME CODE…</a:t>
            </a:r>
            <a:endParaRPr lang="en-US" b="1" dirty="0"/>
          </a:p>
        </p:txBody>
      </p:sp>
      <p:pic>
        <p:nvPicPr>
          <p:cNvPr id="760" name="Picture 759" descr="24342616_s.jp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18" y="2595976"/>
            <a:ext cx="3429000" cy="2286000"/>
          </a:xfrm>
          <a:prstGeom prst="rect">
            <a:avLst/>
          </a:prstGeom>
        </p:spPr>
      </p:pic>
      <p:sp>
        <p:nvSpPr>
          <p:cNvPr id="918" name="TextBox 917"/>
          <p:cNvSpPr txBox="1"/>
          <p:nvPr/>
        </p:nvSpPr>
        <p:spPr>
          <a:xfrm>
            <a:off x="353675" y="4322786"/>
            <a:ext cx="45974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800" b="1" dirty="0" smtClean="0"/>
              <a:t>Persistent Memory System</a:t>
            </a:r>
            <a:endParaRPr lang="en-US" sz="2800" b="1" dirty="0"/>
          </a:p>
        </p:txBody>
      </p:sp>
      <p:pic>
        <p:nvPicPr>
          <p:cNvPr id="922" name="Picture 921" descr="6106097_s_clipped_rev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066800"/>
            <a:ext cx="2857500" cy="1936750"/>
          </a:xfrm>
          <a:prstGeom prst="rect">
            <a:avLst/>
          </a:prstGeom>
        </p:spPr>
      </p:pic>
      <p:sp>
        <p:nvSpPr>
          <p:cNvPr id="302" name="Lightning Bolt 301"/>
          <p:cNvSpPr>
            <a:spLocks noChangeAspect="1"/>
          </p:cNvSpPr>
          <p:nvPr/>
        </p:nvSpPr>
        <p:spPr>
          <a:xfrm>
            <a:off x="1883561" y="1071599"/>
            <a:ext cx="1273340" cy="141753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0" y="5334000"/>
            <a:ext cx="9143999" cy="115887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Software transparent </a:t>
            </a:r>
          </a:p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memory crash consistency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61" name="TextBox 160"/>
          <p:cNvSpPr txBox="1">
            <a:spLocks noChangeAspect="1"/>
          </p:cNvSpPr>
          <p:nvPr/>
        </p:nvSpPr>
        <p:spPr>
          <a:xfrm>
            <a:off x="4640046" y="1326358"/>
            <a:ext cx="3919892" cy="1938992"/>
          </a:xfrm>
          <a:prstGeom prst="rect">
            <a:avLst/>
          </a:prstGeom>
          <a:solidFill>
            <a:schemeClr val="bg1"/>
          </a:solidFill>
          <a:ln w="571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 New"/>
                <a:cs typeface="Courier New"/>
              </a:rPr>
              <a:t>v</a:t>
            </a:r>
            <a:r>
              <a:rPr lang="en-US" sz="1200" dirty="0" smtClean="0">
                <a:latin typeface="Courier New"/>
                <a:cs typeface="Courier New"/>
              </a:rPr>
              <a:t>oid </a:t>
            </a:r>
            <a:r>
              <a:rPr lang="en-US" sz="1200" b="1" i="1" dirty="0" err="1" smtClean="0">
                <a:latin typeface="Courier New"/>
                <a:cs typeface="Courier New"/>
              </a:rPr>
              <a:t>hashtable_update</a:t>
            </a:r>
            <a:r>
              <a:rPr lang="en-US" sz="1200" dirty="0" smtClean="0">
                <a:latin typeface="Courier New"/>
                <a:cs typeface="Courier New"/>
              </a:rPr>
              <a:t>(</a:t>
            </a:r>
            <a:r>
              <a:rPr lang="en-US" sz="1200" dirty="0" err="1" smtClean="0">
                <a:latin typeface="Courier New"/>
                <a:cs typeface="Courier New"/>
              </a:rPr>
              <a:t>hashtable_t</a:t>
            </a:r>
            <a:r>
              <a:rPr lang="en-US" sz="1200" dirty="0" smtClean="0">
                <a:latin typeface="Courier New"/>
                <a:cs typeface="Courier New"/>
              </a:rPr>
              <a:t>* </a:t>
            </a:r>
            <a:r>
              <a:rPr lang="en-US" sz="1200" dirty="0" err="1" smtClean="0">
                <a:latin typeface="Courier New"/>
                <a:cs typeface="Courier New"/>
              </a:rPr>
              <a:t>ht</a:t>
            </a:r>
            <a:r>
              <a:rPr lang="en-US" sz="1200" dirty="0" smtClean="0">
                <a:latin typeface="Courier New"/>
                <a:cs typeface="Courier New"/>
              </a:rPr>
              <a:t>,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             void *key, void *data){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latin typeface="Courier New"/>
                <a:cs typeface="Courier New"/>
              </a:rPr>
              <a:t>list_t</a:t>
            </a:r>
            <a:r>
              <a:rPr lang="en-US" sz="1200" dirty="0" smtClean="0">
                <a:latin typeface="Courier New"/>
                <a:cs typeface="Courier New"/>
              </a:rPr>
              <a:t>* chain = </a:t>
            </a:r>
            <a:r>
              <a:rPr lang="en-US" sz="1200" dirty="0" err="1" smtClean="0">
                <a:latin typeface="Courier New"/>
                <a:cs typeface="Courier New"/>
              </a:rPr>
              <a:t>get_chain</a:t>
            </a:r>
            <a:r>
              <a:rPr lang="en-US" sz="1200" dirty="0" smtClean="0">
                <a:latin typeface="Courier New"/>
                <a:cs typeface="Courier New"/>
              </a:rPr>
              <a:t>(</a:t>
            </a:r>
            <a:r>
              <a:rPr lang="en-US" sz="1200" dirty="0" err="1" smtClean="0">
                <a:latin typeface="Courier New"/>
                <a:cs typeface="Courier New"/>
              </a:rPr>
              <a:t>ht</a:t>
            </a:r>
            <a:r>
              <a:rPr lang="en-US" sz="1200" dirty="0" smtClean="0">
                <a:latin typeface="Courier New"/>
                <a:cs typeface="Courier New"/>
              </a:rPr>
              <a:t>, key);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latin typeface="Courier New"/>
                <a:cs typeface="Courier New"/>
              </a:rPr>
              <a:t>pair_t</a:t>
            </a:r>
            <a:r>
              <a:rPr lang="en-US" sz="1200" dirty="0" smtClean="0">
                <a:latin typeface="Courier New"/>
                <a:cs typeface="Courier New"/>
              </a:rPr>
              <a:t>* pair;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latin typeface="Courier New"/>
                <a:cs typeface="Courier New"/>
              </a:rPr>
              <a:t>pair_t</a:t>
            </a:r>
            <a:r>
              <a:rPr lang="en-US" sz="1200" dirty="0" smtClean="0">
                <a:latin typeface="Courier New"/>
                <a:cs typeface="Courier New"/>
              </a:rPr>
              <a:t> </a:t>
            </a:r>
            <a:r>
              <a:rPr lang="en-US" sz="1200" dirty="0" err="1" smtClean="0">
                <a:latin typeface="Courier New"/>
                <a:cs typeface="Courier New"/>
              </a:rPr>
              <a:t>updatePair</a:t>
            </a:r>
            <a:r>
              <a:rPr lang="en-US" sz="1200" dirty="0" smtClean="0">
                <a:latin typeface="Courier New"/>
                <a:cs typeface="Courier New"/>
              </a:rPr>
              <a:t>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</a:t>
            </a:r>
            <a:r>
              <a:rPr lang="en-US" sz="1200" dirty="0" err="1" smtClean="0">
                <a:latin typeface="Courier New"/>
                <a:cs typeface="Courier New"/>
              </a:rPr>
              <a:t>updatePair.first</a:t>
            </a:r>
            <a:r>
              <a:rPr lang="en-US" sz="1200" dirty="0" smtClean="0">
                <a:latin typeface="Courier New"/>
                <a:cs typeface="Courier New"/>
              </a:rPr>
              <a:t> = key;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pair = (</a:t>
            </a:r>
            <a:r>
              <a:rPr lang="en-US" sz="1200" dirty="0" err="1" smtClean="0">
                <a:latin typeface="Courier New"/>
                <a:cs typeface="Courier New"/>
              </a:rPr>
              <a:t>pair_t</a:t>
            </a:r>
            <a:r>
              <a:rPr lang="en-US" sz="1200" dirty="0" smtClean="0">
                <a:latin typeface="Courier New"/>
                <a:cs typeface="Courier New"/>
              </a:rPr>
              <a:t>*) </a:t>
            </a:r>
            <a:r>
              <a:rPr lang="en-US" sz="1200" dirty="0" err="1" smtClean="0">
                <a:latin typeface="Courier New"/>
                <a:cs typeface="Courier New"/>
              </a:rPr>
              <a:t>list_find</a:t>
            </a:r>
            <a:r>
              <a:rPr lang="en-US" sz="1200" dirty="0" smtClean="0">
                <a:latin typeface="Courier New"/>
                <a:cs typeface="Courier New"/>
              </a:rPr>
              <a:t>(chain, </a:t>
            </a:r>
          </a:p>
          <a:p>
            <a:r>
              <a:rPr lang="en-US" sz="1200" dirty="0">
                <a:latin typeface="Courier New"/>
                <a:cs typeface="Courier New"/>
              </a:rPr>
              <a:t>	</a:t>
            </a:r>
            <a:r>
              <a:rPr lang="en-US" sz="1200" dirty="0" smtClean="0">
                <a:latin typeface="Courier New"/>
                <a:cs typeface="Courier New"/>
              </a:rPr>
              <a:t>		      &amp;</a:t>
            </a:r>
            <a:r>
              <a:rPr lang="en-US" sz="1200" dirty="0" err="1" smtClean="0">
                <a:latin typeface="Courier New"/>
                <a:cs typeface="Courier New"/>
              </a:rPr>
              <a:t>updatePair</a:t>
            </a:r>
            <a:r>
              <a:rPr lang="en-US" sz="1200" dirty="0" smtClean="0">
                <a:latin typeface="Courier New"/>
                <a:cs typeface="Courier New"/>
              </a:rPr>
              <a:t>);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pair-&gt;second = data;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}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4184" y="2718894"/>
            <a:ext cx="1975424" cy="185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93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56914"/>
            <a:ext cx="9144000" cy="5486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err="1" smtClean="0">
                <a:cs typeface="Charter Black"/>
              </a:rPr>
              <a:t>ThyNVM</a:t>
            </a:r>
            <a:endParaRPr lang="en-US" b="1" dirty="0">
              <a:cs typeface="Charter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440" y="2424671"/>
            <a:ext cx="8683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/>
          </a:p>
        </p:txBody>
      </p:sp>
      <p:sp>
        <p:nvSpPr>
          <p:cNvPr id="26" name="Rounded Rectangle 25"/>
          <p:cNvSpPr/>
          <p:nvPr/>
        </p:nvSpPr>
        <p:spPr>
          <a:xfrm>
            <a:off x="0" y="944219"/>
            <a:ext cx="9143999" cy="1054862"/>
          </a:xfrm>
          <a:prstGeom prst="roundRect">
            <a:avLst/>
          </a:prstGeom>
          <a:solidFill>
            <a:schemeClr val="bg2"/>
          </a:solidFill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charset="0"/>
              </a:rPr>
              <a:t>A new hardware-based </a:t>
            </a:r>
          </a:p>
          <a:p>
            <a:pPr algn="ctr">
              <a:lnSpc>
                <a:spcPct val="80000"/>
              </a:lnSpc>
            </a:pPr>
            <a:r>
              <a:rPr lang="en-US" sz="3600" b="1" dirty="0" err="1">
                <a:solidFill>
                  <a:srgbClr val="FF0000"/>
                </a:solidFill>
                <a:latin typeface="Arial" charset="0"/>
              </a:rPr>
              <a:t>c</a:t>
            </a:r>
            <a:r>
              <a:rPr lang="en-US" sz="3600" b="1" dirty="0" err="1" smtClean="0">
                <a:solidFill>
                  <a:srgbClr val="FF0000"/>
                </a:solidFill>
                <a:latin typeface="Arial" charset="0"/>
              </a:rPr>
              <a:t>heckpointing</a:t>
            </a:r>
            <a:r>
              <a:rPr lang="en-US" sz="3600" b="1" dirty="0" smtClean="0">
                <a:solidFill>
                  <a:srgbClr val="FF0000"/>
                </a:solidFill>
                <a:latin typeface="Arial" charset="0"/>
              </a:rPr>
              <a:t> mechanism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0" y="2126392"/>
            <a:ext cx="9143998" cy="3052974"/>
          </a:xfrm>
          <a:prstGeom prst="roundRect">
            <a:avLst/>
          </a:prstGeom>
          <a:solidFill>
            <a:srgbClr val="EEE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lnSpc>
                <a:spcPct val="80000"/>
              </a:lnSpc>
              <a:buFont typeface="Arial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Checkpoints</a:t>
            </a:r>
            <a:r>
              <a:rPr lang="en-US" sz="3600" dirty="0" smtClean="0">
                <a:solidFill>
                  <a:srgbClr val="000000"/>
                </a:solidFill>
              </a:rPr>
              <a:t> </a:t>
            </a:r>
            <a:r>
              <a:rPr lang="en-US" sz="3600" dirty="0">
                <a:solidFill>
                  <a:srgbClr val="000000"/>
                </a:solidFill>
              </a:rPr>
              <a:t>at </a:t>
            </a:r>
            <a:r>
              <a:rPr lang="en-US" sz="3600" i="1" dirty="0">
                <a:solidFill>
                  <a:schemeClr val="tx2"/>
                </a:solidFill>
              </a:rPr>
              <a:t>multiple granularities </a:t>
            </a:r>
            <a:r>
              <a:rPr lang="en-US" sz="3600" dirty="0">
                <a:solidFill>
                  <a:srgbClr val="000000"/>
                </a:solidFill>
              </a:rPr>
              <a:t>to minimize both latency and </a:t>
            </a:r>
            <a:r>
              <a:rPr lang="en-US" sz="3600" dirty="0" smtClean="0">
                <a:solidFill>
                  <a:srgbClr val="000000"/>
                </a:solidFill>
              </a:rPr>
              <a:t>metadata</a:t>
            </a:r>
          </a:p>
          <a:p>
            <a:pPr marL="571500" indent="-571500">
              <a:lnSpc>
                <a:spcPct val="80000"/>
              </a:lnSpc>
              <a:buFont typeface="Arial"/>
              <a:buChar char="•"/>
            </a:pPr>
            <a:endParaRPr lang="en-US" sz="3600" dirty="0" smtClean="0">
              <a:solidFill>
                <a:srgbClr val="000000"/>
              </a:solidFill>
            </a:endParaRPr>
          </a:p>
          <a:p>
            <a:pPr marL="571500" indent="-571500">
              <a:lnSpc>
                <a:spcPct val="80000"/>
              </a:lnSpc>
              <a:buFont typeface="Arial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Overlaps</a:t>
            </a:r>
            <a:r>
              <a:rPr lang="en-US" sz="3600" dirty="0" smtClean="0">
                <a:solidFill>
                  <a:srgbClr val="000000"/>
                </a:solidFill>
              </a:rPr>
              <a:t> </a:t>
            </a:r>
            <a:r>
              <a:rPr lang="en-US" sz="3600" i="1" dirty="0" err="1" smtClean="0">
                <a:solidFill>
                  <a:schemeClr val="tx2"/>
                </a:solidFill>
              </a:rPr>
              <a:t>checkpointing</a:t>
            </a:r>
            <a:r>
              <a:rPr lang="en-US" sz="3600" dirty="0" smtClean="0">
                <a:solidFill>
                  <a:srgbClr val="000000"/>
                </a:solidFill>
              </a:rPr>
              <a:t> and </a:t>
            </a:r>
            <a:r>
              <a:rPr lang="en-US" sz="3600" i="1" dirty="0" smtClean="0">
                <a:solidFill>
                  <a:srgbClr val="1F497D"/>
                </a:solidFill>
              </a:rPr>
              <a:t>execution</a:t>
            </a:r>
          </a:p>
          <a:p>
            <a:pPr marL="571500" indent="-571500">
              <a:lnSpc>
                <a:spcPct val="80000"/>
              </a:lnSpc>
              <a:buFont typeface="Arial"/>
              <a:buChar char="•"/>
            </a:pPr>
            <a:endParaRPr lang="en-US" sz="3600" dirty="0" smtClean="0">
              <a:solidFill>
                <a:srgbClr val="000000"/>
              </a:solidFill>
            </a:endParaRPr>
          </a:p>
          <a:p>
            <a:pPr marL="571500" indent="-571500">
              <a:lnSpc>
                <a:spcPct val="80000"/>
              </a:lnSpc>
              <a:buFont typeface="Arial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Adapts</a:t>
            </a:r>
            <a:r>
              <a:rPr lang="en-US" sz="3600" dirty="0" smtClean="0">
                <a:solidFill>
                  <a:srgbClr val="000000"/>
                </a:solidFill>
              </a:rPr>
              <a:t> to </a:t>
            </a:r>
            <a:r>
              <a:rPr lang="en-US" sz="3600" i="1" dirty="0" smtClean="0">
                <a:solidFill>
                  <a:schemeClr val="tx2"/>
                </a:solidFill>
              </a:rPr>
              <a:t>DRAM and NVM </a:t>
            </a:r>
            <a:r>
              <a:rPr lang="en-US" sz="3600" dirty="0" smtClean="0">
                <a:solidFill>
                  <a:srgbClr val="000000"/>
                </a:solidFill>
              </a:rPr>
              <a:t>characteristics</a:t>
            </a: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740" y="5268077"/>
            <a:ext cx="9143998" cy="1273320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</a:rPr>
              <a:t>Performs within </a:t>
            </a:r>
            <a:r>
              <a:rPr lang="en-US" sz="5400" b="1" dirty="0" smtClean="0">
                <a:solidFill>
                  <a:schemeClr val="bg1"/>
                </a:solidFill>
              </a:rPr>
              <a:t>4.9%</a:t>
            </a:r>
            <a:r>
              <a:rPr lang="en-US" sz="3600" b="1" dirty="0" smtClean="0">
                <a:solidFill>
                  <a:schemeClr val="bg1"/>
                </a:solidFill>
              </a:rPr>
              <a:t> of an </a:t>
            </a:r>
            <a:r>
              <a:rPr lang="en-US" sz="3600" b="1" i="1" dirty="0" smtClean="0">
                <a:solidFill>
                  <a:schemeClr val="bg1"/>
                </a:solidFill>
              </a:rPr>
              <a:t>idealized DRAM </a:t>
            </a:r>
            <a:r>
              <a:rPr lang="en-US" sz="3600" b="1" dirty="0" smtClean="0">
                <a:solidFill>
                  <a:schemeClr val="bg1"/>
                </a:solidFill>
              </a:rPr>
              <a:t>with zero cost consistency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433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0" y="2273710"/>
            <a:ext cx="9143998" cy="3390791"/>
          </a:xfrm>
          <a:prstGeom prst="roundRect">
            <a:avLst/>
          </a:prstGeom>
          <a:solidFill>
            <a:srgbClr val="EEE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0" y="2084859"/>
            <a:ext cx="9143999" cy="2320282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0" y="2267799"/>
            <a:ext cx="9144000" cy="103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8800" b="1" dirty="0" err="1" smtClean="0">
                <a:solidFill>
                  <a:srgbClr val="FF0000"/>
                </a:solidFill>
              </a:rPr>
              <a:t>ThyNVM</a:t>
            </a:r>
            <a:endParaRPr lang="en-US" sz="8800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2976110"/>
            <a:ext cx="9144000" cy="157316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3600" b="1" dirty="0"/>
              <a:t>E</a:t>
            </a:r>
            <a:r>
              <a:rPr lang="en-US" sz="3600" b="1" dirty="0" smtClean="0"/>
              <a:t>nabling </a:t>
            </a:r>
            <a:r>
              <a:rPr lang="en-US" sz="3600" b="1" dirty="0"/>
              <a:t>S</a:t>
            </a:r>
            <a:r>
              <a:rPr lang="en-US" sz="3600" b="1" dirty="0" smtClean="0"/>
              <a:t>oftware-Transparent </a:t>
            </a:r>
            <a:br>
              <a:rPr lang="en-US" sz="3600" b="1" dirty="0" smtClean="0"/>
            </a:br>
            <a:r>
              <a:rPr lang="en-US" sz="3600" b="1" dirty="0" smtClean="0"/>
              <a:t>Crash </a:t>
            </a:r>
            <a:r>
              <a:rPr lang="en-US" sz="3600" b="1" dirty="0"/>
              <a:t>C</a:t>
            </a:r>
            <a:r>
              <a:rPr lang="en-US" sz="3600" b="1" dirty="0" smtClean="0"/>
              <a:t>onsistency in Persistent </a:t>
            </a:r>
            <a:r>
              <a:rPr lang="en-US" sz="3600" b="1" dirty="0"/>
              <a:t>M</a:t>
            </a:r>
            <a:r>
              <a:rPr lang="en-US" sz="3600" b="1" dirty="0" smtClean="0"/>
              <a:t>emory</a:t>
            </a:r>
            <a:endParaRPr lang="en-US" sz="4800" b="1" dirty="0">
              <a:latin typeface="Charter Black"/>
              <a:cs typeface="Charter Black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0" y="4229678"/>
            <a:ext cx="9144000" cy="129579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2400" dirty="0" err="1">
                <a:solidFill>
                  <a:schemeClr val="tx1"/>
                </a:solidFill>
                <a:latin typeface="+mj-lt"/>
              </a:rPr>
              <a:t>Jinglei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j-lt"/>
              </a:rPr>
              <a:t>Ren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+mj-lt"/>
              </a:rPr>
              <a:t>Jishen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Zhao, </a:t>
            </a:r>
            <a:r>
              <a:rPr lang="en-US" sz="2400" b="1" dirty="0" smtClean="0">
                <a:solidFill>
                  <a:srgbClr val="800000"/>
                </a:solidFill>
                <a:latin typeface="+mj-lt"/>
              </a:rPr>
              <a:t>Samira Khan</a:t>
            </a:r>
            <a:r>
              <a:rPr lang="en-US" sz="2400" dirty="0" smtClean="0">
                <a:solidFill>
                  <a:srgbClr val="800000"/>
                </a:solidFill>
                <a:latin typeface="+mj-lt"/>
              </a:rPr>
              <a:t>, </a:t>
            </a:r>
          </a:p>
          <a:p>
            <a:pPr algn="ctr">
              <a:lnSpc>
                <a:spcPct val="80000"/>
              </a:lnSpc>
            </a:pPr>
            <a:r>
              <a:rPr lang="en-US" sz="2400" dirty="0" err="1" smtClean="0">
                <a:solidFill>
                  <a:srgbClr val="000000"/>
                </a:solidFill>
                <a:latin typeface="+mj-lt"/>
              </a:rPr>
              <a:t>Jongmoo</a:t>
            </a: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 Choi, </a:t>
            </a:r>
            <a:r>
              <a:rPr lang="en-US" sz="2400" dirty="0" err="1" smtClean="0">
                <a:solidFill>
                  <a:srgbClr val="000000"/>
                </a:solidFill>
                <a:latin typeface="+mj-lt"/>
              </a:rPr>
              <a:t>Yongwei</a:t>
            </a: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 Wu,</a:t>
            </a:r>
            <a:r>
              <a:rPr lang="zh-CN" altLang="en-US" sz="24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+mj-lt"/>
              </a:rPr>
              <a:t>and </a:t>
            </a:r>
            <a:r>
              <a:rPr lang="en-US" sz="2400" dirty="0" err="1" smtClean="0">
                <a:solidFill>
                  <a:srgbClr val="000000"/>
                </a:solidFill>
                <a:latin typeface="+mj-lt"/>
              </a:rPr>
              <a:t>Onur</a:t>
            </a: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+mj-lt"/>
              </a:rPr>
              <a:t>Mutlu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-1"/>
            <a:ext cx="9144000" cy="1608471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>
              <a:lnSpc>
                <a:spcPct val="80000"/>
              </a:lnSpc>
            </a:pPr>
            <a:r>
              <a:rPr lang="en-US" sz="6600" b="1" dirty="0">
                <a:solidFill>
                  <a:srgbClr val="FFFFFF"/>
                </a:solidFill>
              </a:rPr>
              <a:t>WEDNESDAY 10:20 am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485" y="5842566"/>
            <a:ext cx="806606" cy="8066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820" y="5851991"/>
            <a:ext cx="1174415" cy="76189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2091" y="5822283"/>
            <a:ext cx="851316" cy="8513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5812" y="5803137"/>
            <a:ext cx="909673" cy="90967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1525" y="5880829"/>
            <a:ext cx="804914" cy="76189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1510" y="5925272"/>
            <a:ext cx="1141027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395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1971</TotalTime>
  <Words>712</Words>
  <Application>Microsoft Macintosh PowerPoint</Application>
  <PresentationFormat>On-screen Show (4:3)</PresentationFormat>
  <Paragraphs>225</Paragraphs>
  <Slides>12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PERSISTENT MEMORY</vt:lpstr>
      <vt:lpstr>PERSISTENT MEMORY</vt:lpstr>
      <vt:lpstr>WHAT HAPPENS WHEN  WE RUN AN APPLICATION?</vt:lpstr>
      <vt:lpstr>RUN THE CODE…</vt:lpstr>
      <vt:lpstr>CURRENT SOLUTION</vt:lpstr>
      <vt:lpstr>CURRENT SOLUTION</vt:lpstr>
      <vt:lpstr>CURRENT SOLUTION</vt:lpstr>
      <vt:lpstr>PowerPoint Presentation</vt:lpstr>
      <vt:lpstr>NO MODIFICATION IN THE CODE</vt:lpstr>
      <vt:lpstr>RUN THE EXACT SAME CODE…</vt:lpstr>
      <vt:lpstr>ThyNVM</vt:lpstr>
      <vt:lpstr>Enabling Software-Transparent  Crash Consistency in Persistent Memory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Samira Khan</dc:creator>
  <cp:lastModifiedBy>Samira Khan</cp:lastModifiedBy>
  <cp:revision>178</cp:revision>
  <cp:lastPrinted>2015-12-07T07:24:07Z</cp:lastPrinted>
  <dcterms:created xsi:type="dcterms:W3CDTF">2015-12-05T04:07:15Z</dcterms:created>
  <dcterms:modified xsi:type="dcterms:W3CDTF">2015-12-07T18:42:49Z</dcterms:modified>
</cp:coreProperties>
</file>