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256" r:id="rId2"/>
    <p:sldId id="268" r:id="rId3"/>
    <p:sldId id="270" r:id="rId4"/>
    <p:sldId id="266" r:id="rId5"/>
    <p:sldId id="273" r:id="rId6"/>
    <p:sldId id="271" r:id="rId7"/>
    <p:sldId id="283" r:id="rId8"/>
    <p:sldId id="280" r:id="rId9"/>
    <p:sldId id="284" r:id="rId10"/>
    <p:sldId id="287" r:id="rId11"/>
    <p:sldId id="288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CC0000"/>
    <a:srgbClr val="4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5221" autoAdjust="0"/>
  </p:normalViewPr>
  <p:slideViewPr>
    <p:cSldViewPr snapToGrid="0">
      <p:cViewPr varScale="1">
        <p:scale>
          <a:sx n="81" d="100"/>
          <a:sy n="81" d="100"/>
        </p:scale>
        <p:origin x="1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85CC-C942-4BEA-8A51-D004A285CE75}" type="datetimeFigureOut">
              <a:rPr lang="en-US" smtClean="0"/>
              <a:t>6/26/16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70261-DDF3-4A25-A57F-F361917EC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/>
              <a:t>6/26/16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98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4966472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Gill Sans MT" panose="020B0502020104020203" pitchFamily="34" charset="0"/>
              </a:defRPr>
            </a:lvl2pPr>
            <a:lvl3pPr>
              <a:defRPr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419-6133-49E9-B2AC-5BC3AB74657C}" type="datetime1">
              <a:rPr lang="en-US" smtClean="0"/>
              <a:t>6/26/16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15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/>
              <a:t>6/26/16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/>
              <a:t>6/26/16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45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/>
              <a:t>6/26/16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63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/>
              <a:t>6/26/16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7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/>
              <a:t>6/26/16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54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/>
              <a:t>6/26/16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36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/>
              <a:t>6/26/16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1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/>
              <a:t>6/26/16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33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/>
              <a:t>6/26/16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0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/>
              <a:t>6/26/16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9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172" y="425450"/>
            <a:ext cx="8001000" cy="2570018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Gill Sans MT" panose="020B0502020104020203" pitchFamily="34" charset="0"/>
              </a:rPr>
              <a:t>Transparent Offloading and Mapping (TOM)</a:t>
            </a:r>
            <a:br>
              <a:rPr lang="en-US" sz="3600" b="1" dirty="0">
                <a:solidFill>
                  <a:srgbClr val="0070C0"/>
                </a:solidFill>
                <a:latin typeface="Gill Sans MT" panose="020B0502020104020203" pitchFamily="34" charset="0"/>
              </a:rPr>
            </a:b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Enabling Programmer-Transparent </a:t>
            </a:r>
            <a:b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Near-Data Processing in GPU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30642"/>
            <a:ext cx="9079345" cy="207685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Gill Sans MT" panose="020B0502020104020203" pitchFamily="34" charset="0"/>
              </a:rPr>
              <a:t>Kevin Hsieh</a:t>
            </a: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Eiman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Ebrahimi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Gwangsun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Kim,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Niladrish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Chatterjee, 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Mike O’Connor,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Nandita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Vijaykumar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, </a:t>
            </a:r>
          </a:p>
          <a:p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Onur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Mutlu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, Stephen W.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Keckler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15" y="5621263"/>
            <a:ext cx="1300940" cy="37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24" y="5566179"/>
            <a:ext cx="1751708" cy="486585"/>
          </a:xfrm>
          <a:prstGeom prst="rect">
            <a:avLst/>
          </a:prstGeom>
        </p:spPr>
      </p:pic>
      <p:pic>
        <p:nvPicPr>
          <p:cNvPr id="8" name="Picture 2" descr="http://www.v3.co.uk/IMG/367/176367/nividia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416" y="5253631"/>
            <a:ext cx="1328652" cy="103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5642" y="5411964"/>
            <a:ext cx="2201586" cy="795017"/>
          </a:xfrm>
          <a:prstGeom prst="rect">
            <a:avLst/>
          </a:prstGeom>
        </p:spPr>
      </p:pic>
      <p:pic>
        <p:nvPicPr>
          <p:cNvPr id="1026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7056582" y="5525566"/>
            <a:ext cx="1717964" cy="48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42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102" name="Straight Connector 101"/>
          <p:cNvCxnSpPr/>
          <p:nvPr/>
        </p:nvCxnSpPr>
        <p:spPr>
          <a:xfrm flipV="1">
            <a:off x="6175231" y="322126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103" name="Straight Connector 102"/>
          <p:cNvCxnSpPr/>
          <p:nvPr/>
        </p:nvCxnSpPr>
        <p:spPr>
          <a:xfrm>
            <a:off x="5687292" y="433577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122" name="Rectangle 121"/>
          <p:cNvSpPr/>
          <p:nvPr/>
        </p:nvSpPr>
        <p:spPr>
          <a:xfrm>
            <a:off x="6648206" y="319706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"/>
              <a:cs typeface="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6953184" y="323557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6730825" y="388735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6719812" y="425205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7376106" y="425541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7" name="Straight Connector 126"/>
          <p:cNvCxnSpPr/>
          <p:nvPr/>
        </p:nvCxnSpPr>
        <p:spPr>
          <a:xfrm flipH="1">
            <a:off x="7579325" y="380761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8" name="Straight Connector 127"/>
          <p:cNvCxnSpPr/>
          <p:nvPr/>
        </p:nvCxnSpPr>
        <p:spPr>
          <a:xfrm>
            <a:off x="7004197" y="415110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9" name="Straight Connector 128"/>
          <p:cNvCxnSpPr/>
          <p:nvPr/>
        </p:nvCxnSpPr>
        <p:spPr>
          <a:xfrm>
            <a:off x="8112043" y="415525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30" name="Rectangle 129"/>
          <p:cNvSpPr/>
          <p:nvPr/>
        </p:nvSpPr>
        <p:spPr>
          <a:xfrm>
            <a:off x="7877688" y="425205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2432635" y="376619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 flipV="1">
            <a:off x="4661744" y="305976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 flipH="1">
            <a:off x="1709972" y="310210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 flipH="1">
            <a:off x="5251471" y="308589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2334512" y="413708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3023146" y="272257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2868543" y="288535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" name="Straight Connector 76"/>
          <p:cNvCxnSpPr/>
          <p:nvPr/>
        </p:nvCxnSpPr>
        <p:spPr>
          <a:xfrm>
            <a:off x="4371371" y="362770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78" name="Group 77"/>
          <p:cNvGrpSpPr/>
          <p:nvPr/>
        </p:nvGrpSpPr>
        <p:grpSpPr>
          <a:xfrm>
            <a:off x="1714577" y="2219413"/>
            <a:ext cx="1386451" cy="904640"/>
            <a:chOff x="1783056" y="1197864"/>
            <a:chExt cx="1207032" cy="713232"/>
          </a:xfrm>
        </p:grpSpPr>
        <p:sp>
          <p:nvSpPr>
            <p:cNvPr id="79" name="Cube 78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0" name="Cube 79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1" name="Cube 80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2" name="Cube 81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217540" y="3440280"/>
            <a:ext cx="1386451" cy="904640"/>
            <a:chOff x="1783056" y="1140582"/>
            <a:chExt cx="1844298" cy="1027220"/>
          </a:xfrm>
        </p:grpSpPr>
        <p:sp>
          <p:nvSpPr>
            <p:cNvPr id="84" name="Cube 83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5" name="Cube 84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6" name="Cube 85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7" name="Cube 86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88" name="Cube 87"/>
          <p:cNvSpPr/>
          <p:nvPr/>
        </p:nvSpPr>
        <p:spPr>
          <a:xfrm>
            <a:off x="2953471" y="304406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89" name="Cube 88"/>
          <p:cNvSpPr/>
          <p:nvPr/>
        </p:nvSpPr>
        <p:spPr>
          <a:xfrm>
            <a:off x="3061157" y="307912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5251471" y="2197394"/>
            <a:ext cx="1386451" cy="904640"/>
            <a:chOff x="1783056" y="1197864"/>
            <a:chExt cx="1207032" cy="713232"/>
          </a:xfrm>
        </p:grpSpPr>
        <p:sp>
          <p:nvSpPr>
            <p:cNvPr id="91" name="Cube 90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2" name="Cube 91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3" name="Cube 92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4" name="Cube 93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778495" y="3437920"/>
            <a:ext cx="1386451" cy="904640"/>
            <a:chOff x="1783056" y="1140582"/>
            <a:chExt cx="1844298" cy="1027220"/>
          </a:xfrm>
        </p:grpSpPr>
        <p:sp>
          <p:nvSpPr>
            <p:cNvPr id="96" name="Cube 95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7" name="Cube 96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8" name="Cube 97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9" name="Cube 98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105" name="Rectangle 104"/>
          <p:cNvSpPr/>
          <p:nvPr/>
        </p:nvSpPr>
        <p:spPr>
          <a:xfrm>
            <a:off x="6752190" y="264408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06" name="Straight Arrow Connector 105"/>
          <p:cNvCxnSpPr/>
          <p:nvPr/>
        </p:nvCxnSpPr>
        <p:spPr>
          <a:xfrm flipH="1" flipV="1">
            <a:off x="6481250" y="280669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108" name="Group 107"/>
          <p:cNvGrpSpPr/>
          <p:nvPr/>
        </p:nvGrpSpPr>
        <p:grpSpPr>
          <a:xfrm>
            <a:off x="3516974" y="3098334"/>
            <a:ext cx="1131475" cy="165803"/>
            <a:chOff x="3727519" y="1965605"/>
            <a:chExt cx="985052" cy="130722"/>
          </a:xfrm>
        </p:grpSpPr>
        <p:sp>
          <p:nvSpPr>
            <p:cNvPr id="109" name="Parallelogram 10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0" name="Parallelogram 10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1" name="Parallelogram 11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3344838" y="3283579"/>
            <a:ext cx="1131475" cy="165803"/>
            <a:chOff x="3727519" y="1965605"/>
            <a:chExt cx="985052" cy="130722"/>
          </a:xfrm>
        </p:grpSpPr>
        <p:sp>
          <p:nvSpPr>
            <p:cNvPr id="113" name="Parallelogram 11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4" name="Parallelogram 11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5" name="Parallelogram 11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3172702" y="3468823"/>
            <a:ext cx="1131475" cy="165803"/>
            <a:chOff x="3727519" y="1965605"/>
            <a:chExt cx="985052" cy="130722"/>
          </a:xfrm>
        </p:grpSpPr>
        <p:sp>
          <p:nvSpPr>
            <p:cNvPr id="117" name="Parallelogram 11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8" name="Parallelogram 11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9" name="Parallelogram 11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120" name="Rectangle 119"/>
          <p:cNvSpPr/>
          <p:nvPr/>
        </p:nvSpPr>
        <p:spPr>
          <a:xfrm>
            <a:off x="4140551" y="1768007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1" name="Straight Arrow Connector 120"/>
          <p:cNvCxnSpPr/>
          <p:nvPr/>
        </p:nvCxnSpPr>
        <p:spPr>
          <a:xfrm flipH="1">
            <a:off x="4480056" y="211390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131" name="Rectangle 130"/>
          <p:cNvSpPr/>
          <p:nvPr/>
        </p:nvSpPr>
        <p:spPr>
          <a:xfrm>
            <a:off x="2994311" y="380531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998829" y="141871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133" name="goal"/>
          <p:cNvSpPr/>
          <p:nvPr/>
        </p:nvSpPr>
        <p:spPr>
          <a:xfrm>
            <a:off x="0" y="5222882"/>
            <a:ext cx="9144000" cy="102971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Processing data directly in 3D-stacked memories is a promising direction</a:t>
            </a:r>
            <a:endParaRPr lang="en-US" sz="3200" b="1" dirty="0">
              <a:solidFill>
                <a:schemeClr val="bg1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7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102" name="Straight Connector 101"/>
          <p:cNvCxnSpPr/>
          <p:nvPr/>
        </p:nvCxnSpPr>
        <p:spPr>
          <a:xfrm flipV="1">
            <a:off x="6175231" y="322126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103" name="Straight Connector 102"/>
          <p:cNvCxnSpPr/>
          <p:nvPr/>
        </p:nvCxnSpPr>
        <p:spPr>
          <a:xfrm>
            <a:off x="5687292" y="433577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122" name="Rectangle 121"/>
          <p:cNvSpPr/>
          <p:nvPr/>
        </p:nvSpPr>
        <p:spPr>
          <a:xfrm>
            <a:off x="6648206" y="319706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"/>
              <a:cs typeface="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6953184" y="323557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6730825" y="388735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6719812" y="425205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7376106" y="425541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7" name="Straight Connector 126"/>
          <p:cNvCxnSpPr/>
          <p:nvPr/>
        </p:nvCxnSpPr>
        <p:spPr>
          <a:xfrm flipH="1">
            <a:off x="7579325" y="380761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8" name="Straight Connector 127"/>
          <p:cNvCxnSpPr/>
          <p:nvPr/>
        </p:nvCxnSpPr>
        <p:spPr>
          <a:xfrm>
            <a:off x="7004197" y="415110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9" name="Straight Connector 128"/>
          <p:cNvCxnSpPr/>
          <p:nvPr/>
        </p:nvCxnSpPr>
        <p:spPr>
          <a:xfrm>
            <a:off x="8112043" y="415525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30" name="Rectangle 129"/>
          <p:cNvSpPr/>
          <p:nvPr/>
        </p:nvSpPr>
        <p:spPr>
          <a:xfrm>
            <a:off x="7877688" y="425205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2432635" y="376619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1" name="Straight Connector 70"/>
          <p:cNvCxnSpPr/>
          <p:nvPr/>
        </p:nvCxnSpPr>
        <p:spPr>
          <a:xfrm flipV="1">
            <a:off x="4661744" y="305976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2" name="Straight Connector 71"/>
          <p:cNvCxnSpPr/>
          <p:nvPr/>
        </p:nvCxnSpPr>
        <p:spPr>
          <a:xfrm flipH="1">
            <a:off x="1709972" y="310210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 flipH="1">
            <a:off x="5251471" y="308589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2334512" y="413708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5" name="Straight Connector 74"/>
          <p:cNvCxnSpPr/>
          <p:nvPr/>
        </p:nvCxnSpPr>
        <p:spPr>
          <a:xfrm>
            <a:off x="3023146" y="272257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6" name="Straight Connector 75"/>
          <p:cNvCxnSpPr/>
          <p:nvPr/>
        </p:nvCxnSpPr>
        <p:spPr>
          <a:xfrm>
            <a:off x="2868543" y="288535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" name="Straight Connector 76"/>
          <p:cNvCxnSpPr/>
          <p:nvPr/>
        </p:nvCxnSpPr>
        <p:spPr>
          <a:xfrm>
            <a:off x="4371371" y="362770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78" name="Group 77"/>
          <p:cNvGrpSpPr/>
          <p:nvPr/>
        </p:nvGrpSpPr>
        <p:grpSpPr>
          <a:xfrm>
            <a:off x="1714577" y="2219413"/>
            <a:ext cx="1386451" cy="904640"/>
            <a:chOff x="1783056" y="1197864"/>
            <a:chExt cx="1207032" cy="713232"/>
          </a:xfrm>
        </p:grpSpPr>
        <p:sp>
          <p:nvSpPr>
            <p:cNvPr id="79" name="Cube 78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0" name="Cube 79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1" name="Cube 80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2" name="Cube 81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217540" y="3440280"/>
            <a:ext cx="1386451" cy="904640"/>
            <a:chOff x="1783056" y="1140582"/>
            <a:chExt cx="1844298" cy="1027220"/>
          </a:xfrm>
        </p:grpSpPr>
        <p:sp>
          <p:nvSpPr>
            <p:cNvPr id="84" name="Cube 83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5" name="Cube 84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6" name="Cube 85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87" name="Cube 86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88" name="Cube 87"/>
          <p:cNvSpPr/>
          <p:nvPr/>
        </p:nvSpPr>
        <p:spPr>
          <a:xfrm>
            <a:off x="2953471" y="304406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89" name="Cube 88"/>
          <p:cNvSpPr/>
          <p:nvPr/>
        </p:nvSpPr>
        <p:spPr>
          <a:xfrm>
            <a:off x="3061157" y="307912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5251471" y="2197394"/>
            <a:ext cx="1386451" cy="904640"/>
            <a:chOff x="1783056" y="1197864"/>
            <a:chExt cx="1207032" cy="713232"/>
          </a:xfrm>
        </p:grpSpPr>
        <p:sp>
          <p:nvSpPr>
            <p:cNvPr id="91" name="Cube 90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2" name="Cube 91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3" name="Cube 92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4" name="Cube 93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778495" y="3437920"/>
            <a:ext cx="1386451" cy="904640"/>
            <a:chOff x="1783056" y="1140582"/>
            <a:chExt cx="1844298" cy="1027220"/>
          </a:xfrm>
        </p:grpSpPr>
        <p:sp>
          <p:nvSpPr>
            <p:cNvPr id="96" name="Cube 95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7" name="Cube 96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8" name="Cube 97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9" name="Cube 98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105" name="Rectangle 104"/>
          <p:cNvSpPr/>
          <p:nvPr/>
        </p:nvSpPr>
        <p:spPr>
          <a:xfrm>
            <a:off x="6752190" y="264408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06" name="Straight Arrow Connector 105"/>
          <p:cNvCxnSpPr/>
          <p:nvPr/>
        </p:nvCxnSpPr>
        <p:spPr>
          <a:xfrm flipH="1" flipV="1">
            <a:off x="6481250" y="280669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108" name="Group 107"/>
          <p:cNvGrpSpPr/>
          <p:nvPr/>
        </p:nvGrpSpPr>
        <p:grpSpPr>
          <a:xfrm>
            <a:off x="3516974" y="3098334"/>
            <a:ext cx="1131475" cy="165803"/>
            <a:chOff x="3727519" y="1965605"/>
            <a:chExt cx="985052" cy="130722"/>
          </a:xfrm>
        </p:grpSpPr>
        <p:sp>
          <p:nvSpPr>
            <p:cNvPr id="109" name="Parallelogram 10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0" name="Parallelogram 10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1" name="Parallelogram 11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3344838" y="3283579"/>
            <a:ext cx="1131475" cy="165803"/>
            <a:chOff x="3727519" y="1965605"/>
            <a:chExt cx="985052" cy="130722"/>
          </a:xfrm>
        </p:grpSpPr>
        <p:sp>
          <p:nvSpPr>
            <p:cNvPr id="113" name="Parallelogram 11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4" name="Parallelogram 11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5" name="Parallelogram 11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3172702" y="3468823"/>
            <a:ext cx="1131475" cy="165803"/>
            <a:chOff x="3727519" y="1965605"/>
            <a:chExt cx="985052" cy="130722"/>
          </a:xfrm>
        </p:grpSpPr>
        <p:sp>
          <p:nvSpPr>
            <p:cNvPr id="117" name="Parallelogram 11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8" name="Parallelogram 11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19" name="Parallelogram 11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cxnSp>
        <p:nvCxnSpPr>
          <p:cNvPr id="121" name="Straight Arrow Connector 120"/>
          <p:cNvCxnSpPr/>
          <p:nvPr/>
        </p:nvCxnSpPr>
        <p:spPr>
          <a:xfrm flipH="1">
            <a:off x="4480056" y="211390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131" name="Rectangle 130"/>
          <p:cNvSpPr/>
          <p:nvPr/>
        </p:nvSpPr>
        <p:spPr>
          <a:xfrm>
            <a:off x="2994311" y="380531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998829" y="141871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64" name="goal"/>
          <p:cNvSpPr/>
          <p:nvPr/>
        </p:nvSpPr>
        <p:spPr>
          <a:xfrm>
            <a:off x="0" y="5217282"/>
            <a:ext cx="9144000" cy="10297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However, it requires 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significant programmer effort</a:t>
            </a:r>
            <a:endParaRPr lang="en-US" sz="3600" b="1" dirty="0">
              <a:solidFill>
                <a:schemeClr val="bg1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140551" y="1768007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884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Challenge </a:t>
            </a:r>
            <a:r>
              <a:rPr lang="en-US" dirty="0" smtClean="0">
                <a:latin typeface="+mn-lt"/>
              </a:rPr>
              <a:t>1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"/>
              <a:cs typeface="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pic>
        <p:nvPicPr>
          <p:cNvPr id="64" name="Picture 2" descr="http://www.mathworks.com/cmsimages/76061_wl_CUDA_code2_w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38" b="31908"/>
          <a:stretch/>
        </p:blipFill>
        <p:spPr bwMode="auto">
          <a:xfrm>
            <a:off x="5757822" y="1768993"/>
            <a:ext cx="3245771" cy="165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476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Challenge </a:t>
            </a:r>
            <a:r>
              <a:rPr lang="en-US" dirty="0" smtClean="0">
                <a:latin typeface="+mn-lt"/>
              </a:rPr>
              <a:t>1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"/>
              <a:cs typeface="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4820948" y="1813082"/>
            <a:ext cx="530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a typeface="Times New Roman" charset="0"/>
                <a:cs typeface="Times New Roman" charset="0"/>
              </a:rPr>
              <a:t>?</a:t>
            </a:r>
            <a:endParaRPr lang="en-US" sz="3600" b="1" dirty="0">
              <a:solidFill>
                <a:srgbClr val="C00000"/>
              </a:solidFill>
              <a:ea typeface="Times New Roman" charset="0"/>
              <a:cs typeface="Times New Roman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pic>
        <p:nvPicPr>
          <p:cNvPr id="64" name="Picture 2" descr="http://www.mathworks.com/cmsimages/76061_wl_CUDA_code2_w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38" b="31908"/>
          <a:stretch/>
        </p:blipFill>
        <p:spPr bwMode="auto">
          <a:xfrm>
            <a:off x="5757822" y="1768993"/>
            <a:ext cx="3245771" cy="165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Straight Arrow Connector 64"/>
          <p:cNvCxnSpPr/>
          <p:nvPr/>
        </p:nvCxnSpPr>
        <p:spPr>
          <a:xfrm>
            <a:off x="7910782" y="3507815"/>
            <a:ext cx="34338" cy="1338505"/>
          </a:xfrm>
          <a:prstGeom prst="straightConnector1">
            <a:avLst/>
          </a:prstGeom>
          <a:ln w="762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143"/>
          <p:cNvCxnSpPr>
            <a:endCxn id="50" idx="1"/>
          </p:cNvCxnSpPr>
          <p:nvPr/>
        </p:nvCxnSpPr>
        <p:spPr>
          <a:xfrm rot="5400000">
            <a:off x="3823168" y="2815999"/>
            <a:ext cx="2189702" cy="1483929"/>
          </a:xfrm>
          <a:prstGeom prst="bentConnector3">
            <a:avLst>
              <a:gd name="adj1" fmla="val -1039"/>
            </a:avLst>
          </a:prstGeom>
          <a:ln w="762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610146" y="1123094"/>
            <a:ext cx="8300174" cy="90987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Challenge </a:t>
            </a:r>
            <a:r>
              <a:rPr lang="en-US" b="1" dirty="0" smtClean="0">
                <a:solidFill>
                  <a:srgbClr val="0070C0"/>
                </a:solidFill>
                <a:latin typeface="+mn-lt"/>
              </a:rPr>
              <a:t>1</a:t>
            </a:r>
            <a:r>
              <a:rPr lang="en-US" b="1" dirty="0" smtClean="0">
                <a:solidFill>
                  <a:srgbClr val="0070C0"/>
                </a:solidFill>
              </a:rPr>
              <a:t>: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Which operations should be executed on </a:t>
            </a:r>
            <a:r>
              <a:rPr lang="en-US" dirty="0" smtClean="0">
                <a:solidFill>
                  <a:srgbClr val="0070C0"/>
                </a:solidFill>
              </a:rPr>
              <a:t>the logic layer SMs?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992481" y="3532975"/>
            <a:ext cx="530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a typeface="Times New Roman" charset="0"/>
                <a:cs typeface="Times New Roman" charset="0"/>
              </a:rPr>
              <a:t>?</a:t>
            </a:r>
            <a:endParaRPr lang="en-US" sz="3600" b="1" dirty="0">
              <a:solidFill>
                <a:srgbClr val="C00000"/>
              </a:solidFill>
              <a:ea typeface="Times New Roman" charset="0"/>
              <a:cs typeface="Times New Roman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1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Challenge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"/>
              <a:cs typeface="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700063" y="1386295"/>
            <a:ext cx="7799174" cy="1079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70C0"/>
                </a:solidFill>
              </a:rPr>
              <a:t>Challenge 2:</a:t>
            </a:r>
            <a:r>
              <a:rPr lang="en-US" dirty="0">
                <a:solidFill>
                  <a:srgbClr val="0070C0"/>
                </a:solidFill>
              </a:rPr>
              <a:t> How should data be mapped to different 3D memory stacks? 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1390900" y="3668380"/>
            <a:ext cx="1953938" cy="116967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54333" y="4885098"/>
            <a:ext cx="1774621" cy="116390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4476313" y="4842578"/>
            <a:ext cx="1889711" cy="119138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4974267" y="3668380"/>
            <a:ext cx="1870825" cy="108482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967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 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8891"/>
            <a:ext cx="7886700" cy="4966472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chemeClr val="accent5"/>
                </a:solidFill>
              </a:rPr>
              <a:t>Component </a:t>
            </a:r>
            <a:r>
              <a:rPr lang="en-US" sz="2700" b="1" dirty="0">
                <a:solidFill>
                  <a:schemeClr val="accent5"/>
                </a:solidFill>
                <a:latin typeface="+mn-lt"/>
              </a:rPr>
              <a:t>1</a:t>
            </a:r>
            <a:r>
              <a:rPr lang="en-US" sz="2700" b="1" dirty="0">
                <a:solidFill>
                  <a:schemeClr val="accent5"/>
                </a:solidFill>
              </a:rPr>
              <a:t>:</a:t>
            </a:r>
            <a:r>
              <a:rPr lang="en-US" sz="2700" dirty="0">
                <a:solidFill>
                  <a:srgbClr val="0070C0"/>
                </a:solidFill>
              </a:rPr>
              <a:t> </a:t>
            </a:r>
            <a:r>
              <a:rPr lang="en-US" sz="2700" dirty="0"/>
              <a:t>A new programmer-transparent mechanism to </a:t>
            </a:r>
            <a:r>
              <a:rPr lang="en-US" sz="2700" dirty="0">
                <a:solidFill>
                  <a:srgbClr val="FF0000"/>
                </a:solidFill>
              </a:rPr>
              <a:t>identify and decide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what </a:t>
            </a:r>
            <a:r>
              <a:rPr lang="en-US" sz="2700" dirty="0" smtClean="0">
                <a:solidFill>
                  <a:schemeClr val="accent6">
                    <a:lumMod val="75000"/>
                  </a:schemeClr>
                </a:solidFill>
              </a:rPr>
              <a:t>code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portions to offload</a:t>
            </a:r>
          </a:p>
          <a:p>
            <a:pPr lvl="1"/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37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 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8891"/>
            <a:ext cx="8073916" cy="4966472"/>
          </a:xfrm>
        </p:spPr>
        <p:txBody>
          <a:bodyPr>
            <a:normAutofit/>
          </a:bodyPr>
          <a:lstStyle/>
          <a:p>
            <a:pPr lvl="0"/>
            <a:r>
              <a:rPr lang="en-US" sz="2700" b="1" dirty="0">
                <a:solidFill>
                  <a:srgbClr val="4472C4"/>
                </a:solidFill>
              </a:rPr>
              <a:t>Component </a:t>
            </a:r>
            <a:r>
              <a:rPr lang="en-US" sz="2700" b="1" dirty="0">
                <a:solidFill>
                  <a:srgbClr val="4472C4"/>
                </a:solidFill>
                <a:latin typeface="Calibri" panose="020F0502020204030204"/>
              </a:rPr>
              <a:t>1</a:t>
            </a:r>
            <a:r>
              <a:rPr lang="en-US" sz="2700" b="1" dirty="0">
                <a:solidFill>
                  <a:srgbClr val="4472C4"/>
                </a:solidFill>
              </a:rPr>
              <a:t>:</a:t>
            </a:r>
            <a:r>
              <a:rPr lang="en-US" sz="2700" dirty="0">
                <a:solidFill>
                  <a:srgbClr val="0070C0"/>
                </a:solidFill>
              </a:rPr>
              <a:t> </a:t>
            </a:r>
            <a:r>
              <a:rPr lang="en-US" sz="2700" dirty="0">
                <a:solidFill>
                  <a:prstClr val="black"/>
                </a:solidFill>
              </a:rPr>
              <a:t>A new programmer-transparent mechanism to </a:t>
            </a:r>
            <a:r>
              <a:rPr lang="en-US" sz="2700" dirty="0">
                <a:solidFill>
                  <a:srgbClr val="FF0000"/>
                </a:solidFill>
              </a:rPr>
              <a:t>identify and decide </a:t>
            </a:r>
            <a:r>
              <a:rPr lang="en-US" sz="2700" dirty="0">
                <a:solidFill>
                  <a:srgbClr val="70AD47">
                    <a:lumMod val="75000"/>
                  </a:srgbClr>
                </a:solidFill>
              </a:rPr>
              <a:t>what code portions to offload</a:t>
            </a:r>
          </a:p>
          <a:p>
            <a:pPr lvl="1"/>
            <a:r>
              <a:rPr lang="en-US" sz="2500" dirty="0" smtClean="0"/>
              <a:t>The 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</a:rPr>
              <a:t>compiler</a:t>
            </a:r>
            <a:r>
              <a:rPr lang="en-US" sz="2500" dirty="0"/>
              <a:t> </a:t>
            </a:r>
            <a:r>
              <a:rPr lang="en-US" sz="2500" dirty="0">
                <a:solidFill>
                  <a:srgbClr val="FF0000"/>
                </a:solidFill>
              </a:rPr>
              <a:t>identifies</a:t>
            </a:r>
            <a:r>
              <a:rPr lang="en-US" sz="2500" dirty="0"/>
              <a:t> code portions to </a:t>
            </a:r>
            <a:r>
              <a:rPr lang="en-US" sz="2500" i="1" dirty="0"/>
              <a:t>potentially</a:t>
            </a:r>
            <a:r>
              <a:rPr lang="en-US" sz="2500" dirty="0"/>
              <a:t> offload based on memory profile.</a:t>
            </a:r>
          </a:p>
          <a:p>
            <a:pPr lvl="1"/>
            <a:endParaRPr lang="en-US" sz="2500" b="1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3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 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8891"/>
            <a:ext cx="8136978" cy="4966472"/>
          </a:xfrm>
        </p:spPr>
        <p:txBody>
          <a:bodyPr>
            <a:normAutofit/>
          </a:bodyPr>
          <a:lstStyle/>
          <a:p>
            <a:pPr lvl="0"/>
            <a:r>
              <a:rPr lang="en-US" sz="2700" b="1" dirty="0">
                <a:solidFill>
                  <a:srgbClr val="4472C4"/>
                </a:solidFill>
              </a:rPr>
              <a:t>Component </a:t>
            </a:r>
            <a:r>
              <a:rPr lang="en-US" sz="2700" b="1" dirty="0">
                <a:solidFill>
                  <a:srgbClr val="4472C4"/>
                </a:solidFill>
                <a:latin typeface="Calibri" panose="020F0502020204030204"/>
              </a:rPr>
              <a:t>1</a:t>
            </a:r>
            <a:r>
              <a:rPr lang="en-US" sz="2700" b="1" dirty="0">
                <a:solidFill>
                  <a:srgbClr val="4472C4"/>
                </a:solidFill>
              </a:rPr>
              <a:t>:</a:t>
            </a:r>
            <a:r>
              <a:rPr lang="en-US" sz="2700" dirty="0">
                <a:solidFill>
                  <a:srgbClr val="0070C0"/>
                </a:solidFill>
              </a:rPr>
              <a:t> </a:t>
            </a:r>
            <a:r>
              <a:rPr lang="en-US" sz="2700" dirty="0">
                <a:solidFill>
                  <a:prstClr val="black"/>
                </a:solidFill>
              </a:rPr>
              <a:t>A new programmer-transparent mechanism to </a:t>
            </a:r>
            <a:r>
              <a:rPr lang="en-US" sz="2700" dirty="0">
                <a:solidFill>
                  <a:srgbClr val="FF0000"/>
                </a:solidFill>
              </a:rPr>
              <a:t>identify and decide </a:t>
            </a:r>
            <a:r>
              <a:rPr lang="en-US" sz="2700" dirty="0">
                <a:solidFill>
                  <a:srgbClr val="70AD47">
                    <a:lumMod val="75000"/>
                  </a:srgbClr>
                </a:solidFill>
              </a:rPr>
              <a:t>what code portions to offload</a:t>
            </a:r>
          </a:p>
          <a:p>
            <a:pPr lvl="1"/>
            <a:r>
              <a:rPr lang="en-US" sz="2500" dirty="0" smtClean="0"/>
              <a:t>The 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</a:rPr>
              <a:t>compiler</a:t>
            </a:r>
            <a:r>
              <a:rPr lang="en-US" sz="2500" dirty="0"/>
              <a:t> </a:t>
            </a:r>
            <a:r>
              <a:rPr lang="en-US" sz="2500" dirty="0">
                <a:solidFill>
                  <a:srgbClr val="FF0000"/>
                </a:solidFill>
              </a:rPr>
              <a:t>identifies</a:t>
            </a:r>
            <a:r>
              <a:rPr lang="en-US" sz="2500" dirty="0"/>
              <a:t> code portions to </a:t>
            </a:r>
            <a:r>
              <a:rPr lang="en-US" sz="2500" i="1" dirty="0"/>
              <a:t>potentially</a:t>
            </a:r>
            <a:r>
              <a:rPr lang="en-US" sz="2500" dirty="0"/>
              <a:t> offload based on memory profile.</a:t>
            </a:r>
          </a:p>
          <a:p>
            <a:pPr lvl="1"/>
            <a:r>
              <a:rPr lang="en-US" sz="2500" dirty="0"/>
              <a:t>The 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</a:rPr>
              <a:t>runtime system </a:t>
            </a:r>
            <a:r>
              <a:rPr lang="en-US" sz="2500" dirty="0">
                <a:solidFill>
                  <a:srgbClr val="FF0000"/>
                </a:solidFill>
              </a:rPr>
              <a:t>decides</a:t>
            </a:r>
            <a:r>
              <a:rPr lang="en-US" sz="2500" dirty="0"/>
              <a:t> whether or not to offload each code portion based on </a:t>
            </a:r>
            <a:r>
              <a:rPr lang="en-US" sz="2500" dirty="0" smtClean="0"/>
              <a:t>runtime </a:t>
            </a:r>
            <a:r>
              <a:rPr lang="en-US" sz="2500" dirty="0"/>
              <a:t>characteristics.</a:t>
            </a:r>
          </a:p>
          <a:p>
            <a:pPr lvl="1"/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0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 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8891"/>
            <a:ext cx="8136978" cy="4966472"/>
          </a:xfrm>
        </p:spPr>
        <p:txBody>
          <a:bodyPr>
            <a:normAutofit/>
          </a:bodyPr>
          <a:lstStyle/>
          <a:p>
            <a:pPr lvl="0"/>
            <a:r>
              <a:rPr lang="en-US" sz="2700" b="1" dirty="0">
                <a:solidFill>
                  <a:srgbClr val="4472C4"/>
                </a:solidFill>
              </a:rPr>
              <a:t>Component </a:t>
            </a:r>
            <a:r>
              <a:rPr lang="en-US" sz="2700" b="1" dirty="0">
                <a:solidFill>
                  <a:srgbClr val="4472C4"/>
                </a:solidFill>
                <a:latin typeface="Calibri" panose="020F0502020204030204"/>
              </a:rPr>
              <a:t>1</a:t>
            </a:r>
            <a:r>
              <a:rPr lang="en-US" sz="2700" b="1" dirty="0">
                <a:solidFill>
                  <a:srgbClr val="4472C4"/>
                </a:solidFill>
              </a:rPr>
              <a:t>:</a:t>
            </a:r>
            <a:r>
              <a:rPr lang="en-US" sz="2700" dirty="0">
                <a:solidFill>
                  <a:srgbClr val="0070C0"/>
                </a:solidFill>
              </a:rPr>
              <a:t> </a:t>
            </a:r>
            <a:r>
              <a:rPr lang="en-US" sz="2700" dirty="0">
                <a:solidFill>
                  <a:prstClr val="black"/>
                </a:solidFill>
              </a:rPr>
              <a:t>A new programmer-transparent mechanism to </a:t>
            </a:r>
            <a:r>
              <a:rPr lang="en-US" sz="2700" dirty="0">
                <a:solidFill>
                  <a:srgbClr val="FF0000"/>
                </a:solidFill>
              </a:rPr>
              <a:t>identify and decide </a:t>
            </a:r>
            <a:r>
              <a:rPr lang="en-US" sz="2700" dirty="0">
                <a:solidFill>
                  <a:srgbClr val="70AD47">
                    <a:lumMod val="75000"/>
                  </a:srgbClr>
                </a:solidFill>
              </a:rPr>
              <a:t>what code portions to offload</a:t>
            </a:r>
          </a:p>
          <a:p>
            <a:pPr lvl="1"/>
            <a:r>
              <a:rPr lang="en-US" sz="2500" dirty="0" smtClean="0"/>
              <a:t>The 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</a:rPr>
              <a:t>compiler</a:t>
            </a:r>
            <a:r>
              <a:rPr lang="en-US" sz="2500" dirty="0"/>
              <a:t> </a:t>
            </a:r>
            <a:r>
              <a:rPr lang="en-US" sz="2500" dirty="0">
                <a:solidFill>
                  <a:srgbClr val="FF0000"/>
                </a:solidFill>
              </a:rPr>
              <a:t>identifies</a:t>
            </a:r>
            <a:r>
              <a:rPr lang="en-US" sz="2500" dirty="0"/>
              <a:t> code portions to </a:t>
            </a:r>
            <a:r>
              <a:rPr lang="en-US" sz="2500" i="1" dirty="0"/>
              <a:t>potentially</a:t>
            </a:r>
            <a:r>
              <a:rPr lang="en-US" sz="2500" dirty="0"/>
              <a:t> offload based on memory profile.</a:t>
            </a:r>
          </a:p>
          <a:p>
            <a:pPr lvl="1"/>
            <a:r>
              <a:rPr lang="en-US" sz="2500" dirty="0"/>
              <a:t>The 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</a:rPr>
              <a:t>runtime system </a:t>
            </a:r>
            <a:r>
              <a:rPr lang="en-US" sz="2500" dirty="0">
                <a:solidFill>
                  <a:srgbClr val="FF0000"/>
                </a:solidFill>
              </a:rPr>
              <a:t>decides</a:t>
            </a:r>
            <a:r>
              <a:rPr lang="en-US" sz="2500" dirty="0"/>
              <a:t> whether or not to offload each code portion based on </a:t>
            </a:r>
            <a:r>
              <a:rPr lang="en-US" sz="2500" dirty="0" smtClean="0"/>
              <a:t>runtime </a:t>
            </a:r>
            <a:r>
              <a:rPr lang="en-US" sz="2500" dirty="0"/>
              <a:t>characteristics.</a:t>
            </a:r>
          </a:p>
          <a:p>
            <a:pPr lvl="1"/>
            <a:endParaRPr lang="en-US" sz="800" dirty="0"/>
          </a:p>
          <a:p>
            <a:r>
              <a:rPr lang="en-US" sz="2700" b="1" dirty="0">
                <a:solidFill>
                  <a:schemeClr val="accent5"/>
                </a:solidFill>
              </a:rPr>
              <a:t>Component 2:</a:t>
            </a:r>
            <a:r>
              <a:rPr lang="en-US" sz="2700" dirty="0">
                <a:solidFill>
                  <a:srgbClr val="0070C0"/>
                </a:solidFill>
              </a:rPr>
              <a:t> </a:t>
            </a:r>
            <a:r>
              <a:rPr lang="en-US" sz="2700" dirty="0"/>
              <a:t>A new, simple,                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programmer-transparent data mapping</a:t>
            </a:r>
            <a:r>
              <a:rPr lang="en-US" sz="2700" dirty="0"/>
              <a:t> mechanism to maximize code/data co-location</a:t>
            </a:r>
            <a:endParaRPr lang="en-US" sz="2700" b="1" dirty="0">
              <a:solidFill>
                <a:schemeClr val="accent5"/>
              </a:solidFill>
            </a:endParaRPr>
          </a:p>
          <a:p>
            <a:pPr lvl="1"/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9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 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8891"/>
            <a:ext cx="8136978" cy="4966472"/>
          </a:xfrm>
        </p:spPr>
        <p:txBody>
          <a:bodyPr>
            <a:noAutofit/>
          </a:bodyPr>
          <a:lstStyle/>
          <a:p>
            <a:pPr lvl="0"/>
            <a:r>
              <a:rPr lang="en-US" sz="2700" b="1" dirty="0">
                <a:solidFill>
                  <a:srgbClr val="4472C4"/>
                </a:solidFill>
              </a:rPr>
              <a:t>Component </a:t>
            </a:r>
            <a:r>
              <a:rPr lang="en-US" sz="2700" b="1" dirty="0">
                <a:solidFill>
                  <a:srgbClr val="4472C4"/>
                </a:solidFill>
                <a:latin typeface="Calibri" panose="020F0502020204030204"/>
              </a:rPr>
              <a:t>1</a:t>
            </a:r>
            <a:r>
              <a:rPr lang="en-US" sz="2700" b="1" dirty="0">
                <a:solidFill>
                  <a:srgbClr val="4472C4"/>
                </a:solidFill>
              </a:rPr>
              <a:t>:</a:t>
            </a:r>
            <a:r>
              <a:rPr lang="en-US" sz="2700" dirty="0">
                <a:solidFill>
                  <a:srgbClr val="0070C0"/>
                </a:solidFill>
              </a:rPr>
              <a:t> </a:t>
            </a:r>
            <a:r>
              <a:rPr lang="en-US" sz="2700" dirty="0">
                <a:solidFill>
                  <a:prstClr val="black"/>
                </a:solidFill>
              </a:rPr>
              <a:t>A new programmer-transparent mechanism to </a:t>
            </a:r>
            <a:r>
              <a:rPr lang="en-US" sz="2700" dirty="0">
                <a:solidFill>
                  <a:srgbClr val="FF0000"/>
                </a:solidFill>
              </a:rPr>
              <a:t>identify and decide </a:t>
            </a:r>
            <a:r>
              <a:rPr lang="en-US" sz="2700" dirty="0">
                <a:solidFill>
                  <a:srgbClr val="70AD47">
                    <a:lumMod val="75000"/>
                  </a:srgbClr>
                </a:solidFill>
              </a:rPr>
              <a:t>what code portions to offload</a:t>
            </a:r>
          </a:p>
          <a:p>
            <a:pPr lvl="1"/>
            <a:r>
              <a:rPr lang="en-US" sz="2500" dirty="0" smtClean="0"/>
              <a:t>The 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</a:rPr>
              <a:t>compiler</a:t>
            </a:r>
            <a:r>
              <a:rPr lang="en-US" sz="2500" dirty="0"/>
              <a:t> </a:t>
            </a:r>
            <a:r>
              <a:rPr lang="en-US" sz="2500" dirty="0">
                <a:solidFill>
                  <a:srgbClr val="FF0000"/>
                </a:solidFill>
              </a:rPr>
              <a:t>identifies</a:t>
            </a:r>
            <a:r>
              <a:rPr lang="en-US" sz="2500" dirty="0"/>
              <a:t> code portions to </a:t>
            </a:r>
            <a:r>
              <a:rPr lang="en-US" sz="2500" i="1" dirty="0"/>
              <a:t>potentially</a:t>
            </a:r>
            <a:r>
              <a:rPr lang="en-US" sz="2500" dirty="0"/>
              <a:t> offload based on memory profile.</a:t>
            </a:r>
          </a:p>
          <a:p>
            <a:pPr lvl="1"/>
            <a:r>
              <a:rPr lang="en-US" sz="2500" dirty="0"/>
              <a:t>The 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</a:rPr>
              <a:t>runtime system </a:t>
            </a:r>
            <a:r>
              <a:rPr lang="en-US" sz="2500" dirty="0">
                <a:solidFill>
                  <a:srgbClr val="FF0000"/>
                </a:solidFill>
              </a:rPr>
              <a:t>decides</a:t>
            </a:r>
            <a:r>
              <a:rPr lang="en-US" sz="2500" dirty="0"/>
              <a:t> whether or not to offload each code portion based on </a:t>
            </a:r>
            <a:r>
              <a:rPr lang="en-US" sz="2500" dirty="0" smtClean="0"/>
              <a:t>runtime </a:t>
            </a:r>
            <a:r>
              <a:rPr lang="en-US" sz="2500" dirty="0"/>
              <a:t>characteristics.</a:t>
            </a:r>
          </a:p>
          <a:p>
            <a:pPr lvl="1"/>
            <a:endParaRPr lang="en-US" sz="800" dirty="0"/>
          </a:p>
          <a:p>
            <a:r>
              <a:rPr lang="en-US" sz="2700" b="1" dirty="0">
                <a:solidFill>
                  <a:schemeClr val="accent5"/>
                </a:solidFill>
              </a:rPr>
              <a:t>Component 2:</a:t>
            </a:r>
            <a:r>
              <a:rPr lang="en-US" sz="2700" dirty="0">
                <a:solidFill>
                  <a:srgbClr val="0070C0"/>
                </a:solidFill>
              </a:rPr>
              <a:t> </a:t>
            </a:r>
            <a:r>
              <a:rPr lang="en-US" sz="2700" dirty="0"/>
              <a:t>A new, simple,                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</a:rPr>
              <a:t>programmer-transparent data mapping</a:t>
            </a:r>
            <a:r>
              <a:rPr lang="en-US" sz="2700" dirty="0"/>
              <a:t> mechanism to maximize code/data </a:t>
            </a:r>
            <a:r>
              <a:rPr lang="en-US" sz="2700" dirty="0" smtClean="0"/>
              <a:t>co-location</a:t>
            </a:r>
          </a:p>
          <a:p>
            <a:endParaRPr lang="en-US" sz="800" b="1" dirty="0">
              <a:solidFill>
                <a:schemeClr val="accent5"/>
              </a:solidFill>
            </a:endParaRPr>
          </a:p>
          <a:p>
            <a:r>
              <a:rPr lang="en-US" b="1" dirty="0">
                <a:solidFill>
                  <a:schemeClr val="accent5"/>
                </a:solidFill>
              </a:rPr>
              <a:t>Key Results</a:t>
            </a:r>
            <a:r>
              <a:rPr lang="en-US" dirty="0">
                <a:solidFill>
                  <a:schemeClr val="accent5"/>
                </a:solidFill>
              </a:rPr>
              <a:t>: </a:t>
            </a:r>
            <a:r>
              <a:rPr lang="en-US" dirty="0"/>
              <a:t>30% average (76% max) performance improvement in GPU </a:t>
            </a:r>
            <a:r>
              <a:rPr lang="en-US" dirty="0" smtClean="0"/>
              <a:t>workloads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172" y="1812501"/>
            <a:ext cx="8001000" cy="1200150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Gill Sans MT" panose="020B0502020104020203" pitchFamily="34" charset="0"/>
              </a:rPr>
              <a:t>Transparent Offloading and Mapping (TOM)</a:t>
            </a:r>
            <a:br>
              <a:rPr lang="en-US" sz="3600" b="1" dirty="0">
                <a:solidFill>
                  <a:srgbClr val="0070C0"/>
                </a:solidFill>
                <a:latin typeface="Gill Sans MT" panose="020B0502020104020203" pitchFamily="34" charset="0"/>
              </a:rPr>
            </a:br>
            <a:endParaRPr lang="en-US" sz="36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30642"/>
            <a:ext cx="9079345" cy="207685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Gill Sans MT" panose="020B0502020104020203" pitchFamily="34" charset="0"/>
              </a:rPr>
              <a:t>Kevin Hsieh</a:t>
            </a: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Eiman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Ebrahimi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Gwangsun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Kim,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Niladrish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Chatterjee, 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Mike O’Connor,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Nandita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Vijaykumar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, </a:t>
            </a:r>
          </a:p>
          <a:p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Onur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Mutlu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, Stephen W.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Keckler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15" y="5621263"/>
            <a:ext cx="1300940" cy="37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24" y="5566179"/>
            <a:ext cx="1751708" cy="486585"/>
          </a:xfrm>
          <a:prstGeom prst="rect">
            <a:avLst/>
          </a:prstGeom>
        </p:spPr>
      </p:pic>
      <p:pic>
        <p:nvPicPr>
          <p:cNvPr id="8" name="Picture 2" descr="http://www.v3.co.uk/IMG/367/176367/nividia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416" y="5253631"/>
            <a:ext cx="1328652" cy="103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5642" y="5411964"/>
            <a:ext cx="2201586" cy="795017"/>
          </a:xfrm>
          <a:prstGeom prst="rect">
            <a:avLst/>
          </a:prstGeom>
        </p:spPr>
      </p:pic>
      <p:pic>
        <p:nvPicPr>
          <p:cNvPr id="1026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7056582" y="5525566"/>
            <a:ext cx="1717964" cy="48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al"/>
          <p:cNvSpPr/>
          <p:nvPr/>
        </p:nvSpPr>
        <p:spPr>
          <a:xfrm>
            <a:off x="0" y="379232"/>
            <a:ext cx="9144000" cy="139559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Talk at Monday 2:50pm (Session 3B)</a:t>
            </a:r>
            <a:endParaRPr lang="en-US" sz="3600" b="1" dirty="0">
              <a:solidFill>
                <a:schemeClr val="bg1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14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10850</TotalTime>
  <Words>515</Words>
  <Application>Microsoft Macintosh PowerPoint</Application>
  <PresentationFormat>On-screen Show (4:3)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 Rounded MT Bold</vt:lpstr>
      <vt:lpstr>Calibri</vt:lpstr>
      <vt:lpstr>Gill Sans MT</vt:lpstr>
      <vt:lpstr>Times New Roman</vt:lpstr>
      <vt:lpstr>Arial</vt:lpstr>
      <vt:lpstr>Office Theme</vt:lpstr>
      <vt:lpstr>Transparent Offloading and Mapping (TOM) Enabling Programmer-Transparent  Near-Data Processing in GPU Systems</vt:lpstr>
      <vt:lpstr>Opportunity</vt:lpstr>
      <vt:lpstr>The Problem</vt:lpstr>
      <vt:lpstr>Key Challenge 1</vt:lpstr>
      <vt:lpstr>Key Challenge 1</vt:lpstr>
      <vt:lpstr>Key Challenge 2</vt:lpstr>
      <vt:lpstr>Our Approach:  TOM</vt:lpstr>
      <vt:lpstr>Our Approach:  TOM</vt:lpstr>
      <vt:lpstr>Our Approach:  TOM</vt:lpstr>
      <vt:lpstr>Our Approach:  TOM</vt:lpstr>
      <vt:lpstr>Our Approach:  TOM</vt:lpstr>
      <vt:lpstr>Transparent Offloading and Mapping (TOM)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Transparent Offloading and Mapping (TOM): Enabling Programmer-Transparent Near-Data Processing in GPU Systems</dc:title>
  <dc:creator>Kevin Hsieh</dc:creator>
  <cp:lastModifiedBy>Microsoft Office User</cp:lastModifiedBy>
  <cp:revision>93</cp:revision>
  <cp:lastPrinted>2016-06-15T15:35:05Z</cp:lastPrinted>
  <dcterms:created xsi:type="dcterms:W3CDTF">2016-06-04T20:12:37Z</dcterms:created>
  <dcterms:modified xsi:type="dcterms:W3CDTF">2016-06-26T00:30:24Z</dcterms:modified>
</cp:coreProperties>
</file>