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7" r:id="rId1"/>
  </p:sldMasterIdLst>
  <p:notesMasterIdLst>
    <p:notesMasterId r:id="rId33"/>
  </p:notesMasterIdLst>
  <p:handoutMasterIdLst>
    <p:handoutMasterId r:id="rId34"/>
  </p:handoutMasterIdLst>
  <p:sldIdLst>
    <p:sldId id="394" r:id="rId2"/>
    <p:sldId id="395" r:id="rId3"/>
    <p:sldId id="411" r:id="rId4"/>
    <p:sldId id="410" r:id="rId5"/>
    <p:sldId id="409" r:id="rId6"/>
    <p:sldId id="408" r:id="rId7"/>
    <p:sldId id="407" r:id="rId8"/>
    <p:sldId id="406" r:id="rId9"/>
    <p:sldId id="397" r:id="rId10"/>
    <p:sldId id="412" r:id="rId11"/>
    <p:sldId id="405" r:id="rId12"/>
    <p:sldId id="413" r:id="rId13"/>
    <p:sldId id="403" r:id="rId14"/>
    <p:sldId id="415" r:id="rId15"/>
    <p:sldId id="416" r:id="rId16"/>
    <p:sldId id="414" r:id="rId17"/>
    <p:sldId id="404" r:id="rId18"/>
    <p:sldId id="419" r:id="rId19"/>
    <p:sldId id="420" r:id="rId20"/>
    <p:sldId id="418" r:id="rId21"/>
    <p:sldId id="429" r:id="rId22"/>
    <p:sldId id="417" r:id="rId23"/>
    <p:sldId id="421" r:id="rId24"/>
    <p:sldId id="400" r:id="rId25"/>
    <p:sldId id="427" r:id="rId26"/>
    <p:sldId id="426" r:id="rId27"/>
    <p:sldId id="431" r:id="rId28"/>
    <p:sldId id="432" r:id="rId29"/>
    <p:sldId id="433" r:id="rId30"/>
    <p:sldId id="434" r:id="rId31"/>
    <p:sldId id="428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lvodg" initials="s" lastIdx="1" clrIdx="0">
    <p:extLst>
      <p:ext uri="{19B8F6BF-5375-455C-9EA6-DF929625EA0E}">
        <p15:presenceInfo xmlns:p15="http://schemas.microsoft.com/office/powerpoint/2012/main" userId="salvod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9B178"/>
    <a:srgbClr val="BFBFBF"/>
    <a:srgbClr val="9E9E9E"/>
    <a:srgbClr val="E3E3E3"/>
    <a:srgbClr val="485A2C"/>
    <a:srgbClr val="C7221C"/>
    <a:srgbClr val="EF6363"/>
    <a:srgbClr val="FF6354"/>
    <a:srgbClr val="F9FAEC"/>
    <a:srgbClr val="EEF1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0887" autoAdjust="0"/>
  </p:normalViewPr>
  <p:slideViewPr>
    <p:cSldViewPr>
      <p:cViewPr>
        <p:scale>
          <a:sx n="33" d="100"/>
          <a:sy n="33" d="100"/>
        </p:scale>
        <p:origin x="1947" y="726"/>
      </p:cViewPr>
      <p:guideLst>
        <p:guide orient="horz" pos="1026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4" d="100"/>
          <a:sy n="84" d="100"/>
        </p:scale>
        <p:origin x="2838" y="60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79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A8179D-1DAD-CD45-845D-B90BB87858CA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B31EE3-266A-C644-BD25-CC6FDED947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0376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702F49-AB9F-44E8-AD6D-8B235D6FFA93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C40F40-438B-4741-9663-A745F4A010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4838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44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pl-PL" baseline="0" dirty="0" smtClean="0"/>
              <a:t>Can I call a network` ’efficient’ ?</a:t>
            </a:r>
            <a:r>
              <a:rPr lang="en-US" baseline="0" dirty="0" smtClean="0"/>
              <a:t>?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- can I add ‘using thorough mathematical optimization’ ??</a:t>
            </a:r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4320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pl-PL" baseline="0" dirty="0" smtClean="0"/>
              <a:t>Can I call a network` ’efficient’ ?</a:t>
            </a:r>
            <a:r>
              <a:rPr lang="en-US" baseline="0" dirty="0" smtClean="0"/>
              <a:t>?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- can I add ‘using thorough mathematical optimization’ ??</a:t>
            </a:r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6000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pl-PL" baseline="0" dirty="0" smtClean="0"/>
              <a:t>Can I call a network` ’efficient’ ?</a:t>
            </a:r>
            <a:r>
              <a:rPr lang="en-US" baseline="0" dirty="0" smtClean="0"/>
              <a:t>?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- can I add ‘using thorough mathematical optimization’ ??</a:t>
            </a:r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1448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pl-PL" baseline="0" dirty="0" smtClean="0"/>
              <a:t>Can I call a network` ’efficient’ ?</a:t>
            </a:r>
            <a:r>
              <a:rPr lang="en-US" baseline="0" dirty="0" smtClean="0"/>
              <a:t>?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- can I add ‘using thorough mathematical optimization’ ??</a:t>
            </a:r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0881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pl-PL" baseline="0" dirty="0" smtClean="0"/>
              <a:t>Can I call a network` ’efficient’ ?</a:t>
            </a:r>
            <a:r>
              <a:rPr lang="en-US" baseline="0" dirty="0" smtClean="0"/>
              <a:t>?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- can I add ‘using thorough mathematical optimization’ ??</a:t>
            </a:r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766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pl-PL" baseline="0" dirty="0" smtClean="0"/>
              <a:t>Can I call a network` ’efficient’ ?</a:t>
            </a:r>
            <a:r>
              <a:rPr lang="en-US" baseline="0" dirty="0" smtClean="0"/>
              <a:t>?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- can I add ‘using thorough mathematical optimization’ ??</a:t>
            </a:r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4225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pl-PL" baseline="0" dirty="0" smtClean="0"/>
              <a:t>Can I call a network` ’efficient’ ?</a:t>
            </a:r>
            <a:r>
              <a:rPr lang="en-US" baseline="0" dirty="0" smtClean="0"/>
              <a:t>?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- can I add ‘using thorough mathematical optimization’ ??</a:t>
            </a:r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2866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pl-PL" baseline="0" dirty="0" smtClean="0"/>
              <a:t>Can I call a network` ’efficient’ ?</a:t>
            </a:r>
            <a:r>
              <a:rPr lang="en-US" baseline="0" dirty="0" smtClean="0"/>
              <a:t>?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- can I add ‘using thorough mathematical optimization’ ??</a:t>
            </a:r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8181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pl-PL" baseline="0" dirty="0" smtClean="0"/>
              <a:t>Can I call a network` ’efficient’ ?</a:t>
            </a:r>
            <a:r>
              <a:rPr lang="en-US" baseline="0" dirty="0" smtClean="0"/>
              <a:t>?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- can I add ‘using thorough mathematical optimization’ ??</a:t>
            </a:r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2679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r>
              <a:rPr lang="en-US" dirty="0" smtClean="0"/>
              <a:t>What does “fewer groups/router” mean?</a:t>
            </a:r>
            <a:endParaRPr lang="pl-PL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smtClean="0"/>
              <a:t>[fixed]</a:t>
            </a:r>
            <a:endParaRPr lang="en-US" dirty="0" smtClean="0"/>
          </a:p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4813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r>
              <a:rPr lang="en-US" dirty="0" smtClean="0"/>
              <a:t>What does “fewer groups/router” mean?</a:t>
            </a:r>
            <a:endParaRPr lang="pl-PL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smtClean="0"/>
              <a:t>[fixed]</a:t>
            </a:r>
            <a:endParaRPr lang="en-US" dirty="0" smtClean="0"/>
          </a:p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0833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</a:t>
            </a:r>
            <a:r>
              <a:rPr lang="en-US" baseline="0" dirty="0" smtClean="0"/>
              <a:t> Introduce cost model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8278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</a:t>
            </a:r>
            <a:r>
              <a:rPr lang="en-US" baseline="0" dirty="0" smtClean="0"/>
              <a:t> Introduce cost model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3270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</a:t>
            </a:r>
            <a:r>
              <a:rPr lang="en-US" baseline="0" dirty="0" smtClean="0"/>
              <a:t> Introduce cost model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8669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</a:t>
            </a:r>
            <a:r>
              <a:rPr lang="en-US" baseline="0" dirty="0" smtClean="0"/>
              <a:t> Introduce cost model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8249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</a:t>
            </a:r>
            <a:r>
              <a:rPr lang="en-US" baseline="0" dirty="0" smtClean="0"/>
              <a:t> Introduce cost model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8919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</a:t>
            </a:r>
            <a:r>
              <a:rPr lang="en-US" baseline="0" dirty="0" smtClean="0"/>
              <a:t> Introduce cost model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650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</a:t>
            </a:r>
            <a:r>
              <a:rPr lang="en-US" baseline="0" dirty="0" smtClean="0"/>
              <a:t> Introduce cost model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4027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r>
              <a:rPr lang="en-US" baseline="0" dirty="0" smtClean="0"/>
              <a:t>Say what these patterns are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Maybe </a:t>
            </a:r>
            <a:r>
              <a:rPr lang="en-US" baseline="0" smtClean="0"/>
              <a:t>show pictures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4353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r>
              <a:rPr lang="en-US" baseline="0" dirty="0" smtClean="0"/>
              <a:t>Say what these patterns are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Maybe </a:t>
            </a:r>
            <a:r>
              <a:rPr lang="en-US" baseline="0" smtClean="0"/>
              <a:t>show pictures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271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r>
              <a:rPr lang="en-US" baseline="0" dirty="0" smtClean="0"/>
              <a:t>Say what these patterns are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Maybe </a:t>
            </a:r>
            <a:r>
              <a:rPr lang="en-US" baseline="0" smtClean="0"/>
              <a:t>show pictures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6747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r>
              <a:rPr lang="en-US" baseline="0" dirty="0" smtClean="0"/>
              <a:t>Say what these patterns are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Maybe </a:t>
            </a:r>
            <a:r>
              <a:rPr lang="en-US" baseline="0" smtClean="0"/>
              <a:t>show pictures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1046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r>
              <a:rPr lang="en-US" baseline="0" dirty="0" smtClean="0"/>
              <a:t>Say what these patterns are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Maybe </a:t>
            </a:r>
            <a:r>
              <a:rPr lang="en-US" baseline="0" smtClean="0"/>
              <a:t>show pictures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2060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r>
              <a:rPr lang="en-US" baseline="0" dirty="0" smtClean="0"/>
              <a:t>Say what these patterns are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Maybe </a:t>
            </a:r>
            <a:r>
              <a:rPr lang="en-US" baseline="0" smtClean="0"/>
              <a:t>show pictures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4184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r>
              <a:rPr lang="en-US" baseline="0" dirty="0" smtClean="0"/>
              <a:t>Say what these patterns are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Maybe </a:t>
            </a:r>
            <a:r>
              <a:rPr lang="en-US" baseline="0" smtClean="0"/>
              <a:t>show pictures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7603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40F40-438B-4741-9663-A745F4A010DD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52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 D (Hintergrundbild)"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8096" cy="466344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31800" y="620714"/>
            <a:ext cx="11328397" cy="465726"/>
          </a:xfrm>
          <a:noFill/>
          <a:ln>
            <a:noFill/>
          </a:ln>
        </p:spPr>
        <p:txBody>
          <a:bodyPr lIns="144000" tIns="108000" anchor="t" anchorCtr="0"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31803" y="1063259"/>
            <a:ext cx="11328399" cy="960809"/>
          </a:xfrm>
          <a:noFill/>
        </p:spPr>
        <p:txBody>
          <a:bodyPr wrap="square" lIns="144000" tIns="0" anchor="t" anchorCtr="0"/>
          <a:lstStyle>
            <a:lvl1pPr>
              <a:lnSpc>
                <a:spcPct val="100000"/>
              </a:lnSpc>
              <a:spcBef>
                <a:spcPts val="0"/>
              </a:spcBef>
              <a:defRPr sz="2800"/>
            </a:lvl1pPr>
          </a:lstStyle>
          <a:p>
            <a:r>
              <a:rPr lang="en-US" dirty="0"/>
              <a:t>Click to edit Master title style</a:t>
            </a:r>
            <a:endParaRPr lang="de-DE" dirty="0"/>
          </a:p>
        </p:txBody>
      </p:sp>
      <p:pic>
        <p:nvPicPr>
          <p:cNvPr id="12" name="Bild 18" descr="g_eth_logo_kurz_neg_Schutzraum.eps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116632"/>
            <a:ext cx="1621226" cy="2644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27348" y="4545124"/>
            <a:ext cx="6208046" cy="28083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1450" y="85920"/>
            <a:ext cx="990602" cy="280417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10092444" y="26813"/>
            <a:ext cx="101822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b="1" i="1" dirty="0">
                <a:solidFill>
                  <a:schemeClr val="bg1">
                    <a:lumMod val="95000"/>
                  </a:schemeClr>
                </a:solidFill>
              </a:rPr>
              <a:t>spcl.inf.ethz.ch</a:t>
            </a:r>
          </a:p>
        </p:txBody>
      </p:sp>
      <p:pic>
        <p:nvPicPr>
          <p:cNvPr id="14" name="Picture 2" descr="X:\pubs\2013\einfuehrungsvorlesung\twitter-bird-dark-bgs.png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281885" y="169053"/>
            <a:ext cx="256032" cy="256032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 userDrawn="1"/>
        </p:nvSpPr>
        <p:spPr>
          <a:xfrm>
            <a:off x="10345718" y="179213"/>
            <a:ext cx="76495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b="1" i="1" dirty="0">
                <a:solidFill>
                  <a:schemeClr val="bg1">
                    <a:lumMod val="95000"/>
                  </a:schemeClr>
                </a:solidFill>
              </a:rPr>
              <a:t>@spcl_eth</a:t>
            </a:r>
          </a:p>
        </p:txBody>
      </p:sp>
    </p:spTree>
    <p:extLst>
      <p:ext uri="{BB962C8B-B14F-4D97-AF65-F5344CB8AC3E}">
        <p14:creationId xmlns:p14="http://schemas.microsoft.com/office/powerpoint/2010/main" val="198072313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1-spalti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91344" y="1352554"/>
            <a:ext cx="11773308" cy="4895846"/>
          </a:xfrm>
        </p:spPr>
        <p:txBody>
          <a:bodyPr/>
          <a:lstStyle>
            <a:lvl1pPr>
              <a:defRPr sz="2000" b="1"/>
            </a:lvl1pPr>
            <a:lvl2pPr>
              <a:buClrTx/>
              <a:buFont typeface="Wingdings" pitchFamily="2" charset="2"/>
              <a:buChar char="§"/>
              <a:defRPr sz="1800"/>
            </a:lvl2pPr>
            <a:lvl3pPr>
              <a:buNone/>
              <a:defRPr i="1"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((Vorname Nachname))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6C6AE60A-B69C-4790-82F7-3882EDF23186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91344" y="533400"/>
            <a:ext cx="11773308" cy="533400"/>
          </a:xfrm>
          <a:solidFill>
            <a:schemeClr val="bg1"/>
          </a:solidFill>
        </p:spPr>
        <p:txBody>
          <a:bodyPr/>
          <a:lstStyle/>
          <a:p>
            <a:r>
              <a:rPr lang="en-US" dirty="0"/>
              <a:t>Click to edit Master title style</a:t>
            </a:r>
            <a:endParaRPr lang="de-CH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203596" y="2024068"/>
            <a:ext cx="5676380" cy="4213225"/>
          </a:xfrm>
        </p:spPr>
        <p:txBody>
          <a:bodyPr lIns="140400" rIns="0"/>
          <a:lstStyle>
            <a:lvl1pPr>
              <a:lnSpc>
                <a:spcPct val="100000"/>
              </a:lnSpc>
              <a:spcBef>
                <a:spcPts val="500"/>
              </a:spcBef>
              <a:defRPr sz="2000"/>
            </a:lvl1pPr>
            <a:lvl2pPr>
              <a:lnSpc>
                <a:spcPct val="100000"/>
              </a:lnSpc>
              <a:spcBef>
                <a:spcPts val="400"/>
              </a:spcBef>
              <a:defRPr sz="1800"/>
            </a:lvl2pPr>
            <a:lvl3pPr>
              <a:lnSpc>
                <a:spcPct val="100000"/>
              </a:lnSpc>
              <a:spcBef>
                <a:spcPts val="400"/>
              </a:spcBef>
              <a:defRPr sz="1600"/>
            </a:lvl3pPr>
            <a:lvl4pPr marL="1077913" indent="-177800">
              <a:lnSpc>
                <a:spcPct val="100000"/>
              </a:lnSpc>
              <a:spcBef>
                <a:spcPts val="400"/>
              </a:spcBef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6023992" y="2024068"/>
            <a:ext cx="5945503" cy="4213225"/>
          </a:xfrm>
        </p:spPr>
        <p:txBody>
          <a:bodyPr lIns="140400" rIns="0"/>
          <a:lstStyle>
            <a:lvl1pPr>
              <a:lnSpc>
                <a:spcPct val="100000"/>
              </a:lnSpc>
              <a:spcBef>
                <a:spcPts val="500"/>
              </a:spcBef>
              <a:defRPr sz="2000"/>
            </a:lvl1pPr>
            <a:lvl2pPr>
              <a:lnSpc>
                <a:spcPct val="100000"/>
              </a:lnSpc>
              <a:spcBef>
                <a:spcPts val="400"/>
              </a:spcBef>
              <a:defRPr sz="1800"/>
            </a:lvl2pPr>
            <a:lvl3pPr>
              <a:lnSpc>
                <a:spcPct val="100000"/>
              </a:lnSpc>
              <a:spcBef>
                <a:spcPts val="400"/>
              </a:spcBef>
              <a:defRPr sz="1600"/>
            </a:lvl3pPr>
            <a:lvl4pPr>
              <a:lnSpc>
                <a:spcPct val="100000"/>
              </a:lnSpc>
              <a:spcBef>
                <a:spcPts val="400"/>
              </a:spcBef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((Vorname Nachname))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6C6AE60A-B69C-4790-82F7-3882EDF23186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92024" y="533400"/>
            <a:ext cx="11777472" cy="533400"/>
          </a:xfrm>
          <a:solidFill>
            <a:schemeClr val="bg1"/>
          </a:solidFill>
        </p:spPr>
        <p:txBody>
          <a:bodyPr/>
          <a:lstStyle/>
          <a:p>
            <a:r>
              <a:rPr lang="en-US" dirty="0"/>
              <a:t>Click to edit Master title style</a:t>
            </a:r>
            <a:endParaRPr lang="de-CH" dirty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Freiflä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((Vorname Nachname))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6C6AE60A-B69C-4790-82F7-3882EDF23186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192024" y="533400"/>
            <a:ext cx="11777472" cy="533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Vol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((Vorname Nachname))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3"/>
          </p:nvPr>
        </p:nvSpPr>
        <p:spPr>
          <a:xfrm>
            <a:off x="431800" y="620713"/>
            <a:ext cx="11328400" cy="5607860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35389624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31800" y="4563876"/>
            <a:ext cx="11328400" cy="1673412"/>
          </a:xfrm>
          <a:solidFill>
            <a:schemeClr val="bg2"/>
          </a:solidFill>
        </p:spPr>
        <p:txBody>
          <a:bodyPr lIns="144000" tIns="108000" bIns="0" anchor="t" anchorCtr="0"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10583501" y="6308726"/>
            <a:ext cx="816091" cy="468312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((Vorname Nachname))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" t="19025" r="112" b="21320"/>
          <a:stretch/>
        </p:blipFill>
        <p:spPr>
          <a:xfrm>
            <a:off x="431800" y="620713"/>
            <a:ext cx="11328400" cy="2808287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31800" y="3429000"/>
            <a:ext cx="11328400" cy="1152128"/>
          </a:xfrm>
          <a:solidFill>
            <a:schemeClr val="bg2"/>
          </a:solidFill>
        </p:spPr>
        <p:txBody>
          <a:bodyPr wrap="square" lIns="144000" tIns="72000" anchor="t" anchorCtr="0"/>
          <a:lstStyle>
            <a:lvl1pPr>
              <a:lnSpc>
                <a:spcPct val="100000"/>
              </a:lnSpc>
              <a:spcBef>
                <a:spcPts val="0"/>
              </a:spcBef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2600996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8096" cy="466344"/>
          </a:xfrm>
          <a:prstGeom prst="rect">
            <a:avLst/>
          </a:prstGeom>
        </p:spPr>
      </p:pic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7416803" y="6389688"/>
            <a:ext cx="4278151" cy="468312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((Vorname Nachname))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1836400" y="6465888"/>
            <a:ext cx="355600" cy="468312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ctr">
              <a:defRPr sz="12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fld id="{6C6AE60A-B69C-4790-82F7-3882EDF23186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31800" y="1349376"/>
            <a:ext cx="11311917" cy="5127624"/>
          </a:xfrm>
          <a:prstGeom prst="rect">
            <a:avLst/>
          </a:prstGeom>
        </p:spPr>
        <p:txBody>
          <a:bodyPr vert="horz" lIns="140400" tIns="0" rIns="144000" bIns="0" rtlCol="0">
            <a:no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31800" y="533400"/>
            <a:ext cx="11328400" cy="533400"/>
          </a:xfrm>
          <a:prstGeom prst="rect">
            <a:avLst/>
          </a:prstGeom>
          <a:solidFill>
            <a:schemeClr val="bg1"/>
          </a:solidFill>
        </p:spPr>
        <p:txBody>
          <a:bodyPr vert="horz" lIns="140400" tIns="0" rIns="144000" bIns="0" rtlCol="0" anchor="b" anchorCtr="0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pic>
        <p:nvPicPr>
          <p:cNvPr id="13" name="Picture 12"/>
          <p:cNvPicPr>
            <a:picLocks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8096" cy="466344"/>
          </a:xfrm>
          <a:prstGeom prst="rect">
            <a:avLst/>
          </a:prstGeom>
        </p:spPr>
      </p:pic>
      <p:pic>
        <p:nvPicPr>
          <p:cNvPr id="16" name="Bild 18" descr="g_eth_logo_kurz_neg_Schutzraum.eps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6768" y="142430"/>
            <a:ext cx="1331052" cy="217123"/>
          </a:xfrm>
          <a:prstGeom prst="rect">
            <a:avLst/>
          </a:prstGeom>
        </p:spPr>
      </p:pic>
      <p:sp>
        <p:nvSpPr>
          <p:cNvPr id="19" name="TextBox 18"/>
          <p:cNvSpPr txBox="1"/>
          <p:nvPr userDrawn="1"/>
        </p:nvSpPr>
        <p:spPr>
          <a:xfrm>
            <a:off x="9552384" y="32236"/>
            <a:ext cx="101822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b="1" i="1" dirty="0">
                <a:solidFill>
                  <a:schemeClr val="bg1">
                    <a:lumMod val="95000"/>
                  </a:schemeClr>
                </a:solidFill>
              </a:rPr>
              <a:t>spcl.inf.ethz.ch</a:t>
            </a:r>
          </a:p>
        </p:txBody>
      </p:sp>
      <p:pic>
        <p:nvPicPr>
          <p:cNvPr id="20" name="Picture 2" descr="X:\pubs\2013\einfuehrungsvorlesung\twitter-bird-dark-bgs.png"/>
          <p:cNvPicPr>
            <a:picLocks noChangeAspect="1" noChangeArrowheads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721505" y="194796"/>
            <a:ext cx="256032" cy="256032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 userDrawn="1"/>
        </p:nvSpPr>
        <p:spPr>
          <a:xfrm>
            <a:off x="9805658" y="184636"/>
            <a:ext cx="76495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b="1" i="1" dirty="0">
                <a:solidFill>
                  <a:schemeClr val="bg1">
                    <a:lumMod val="95000"/>
                  </a:schemeClr>
                </a:solidFill>
              </a:rPr>
              <a:t>@spcl_eth</a:t>
            </a:r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83332" y="-82296"/>
            <a:ext cx="1782311" cy="64811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2" r:id="rId2"/>
    <p:sldLayoutId id="2147483683" r:id="rId3"/>
    <p:sldLayoutId id="2147483684" r:id="rId4"/>
    <p:sldLayoutId id="2147483685" r:id="rId5"/>
    <p:sldLayoutId id="2147483678" r:id="rId6"/>
  </p:sldLayoutIdLst>
  <p:transition>
    <p:fade/>
  </p:transition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i="0" kern="1200">
          <a:solidFill>
            <a:schemeClr val="tx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361950" indent="-361950" algn="l" defTabSz="914400" rtl="0" eaLnBrk="1" latinLnBrk="0" hangingPunct="1">
        <a:lnSpc>
          <a:spcPct val="100000"/>
        </a:lnSpc>
        <a:spcBef>
          <a:spcPts val="500"/>
        </a:spcBef>
        <a:buClr>
          <a:schemeClr val="bg2"/>
        </a:buClr>
        <a:buFont typeface="Wingdings" pitchFamily="2" charset="2"/>
        <a:buChar char="§"/>
        <a:defRPr sz="2000" b="1" i="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627063" indent="-265113" algn="l" defTabSz="914400" rtl="0" eaLnBrk="1" latinLnBrk="0" hangingPunct="1">
        <a:lnSpc>
          <a:spcPct val="100000"/>
        </a:lnSpc>
        <a:spcBef>
          <a:spcPts val="400"/>
        </a:spcBef>
        <a:buClrTx/>
        <a:buFont typeface="Wingdings" pitchFamily="2" charset="2"/>
        <a:buChar char="§"/>
        <a:defRPr sz="1800" b="0" i="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893763" indent="-266700" algn="l" defTabSz="914400" rtl="0" eaLnBrk="1" latinLnBrk="0" hangingPunct="1">
        <a:lnSpc>
          <a:spcPct val="100000"/>
        </a:lnSpc>
        <a:spcBef>
          <a:spcPts val="400"/>
        </a:spcBef>
        <a:buClr>
          <a:schemeClr val="bg2"/>
        </a:buClr>
        <a:buFont typeface="Wingdings" pitchFamily="2" charset="2"/>
        <a:buNone/>
        <a:defRPr sz="1800" b="0" i="1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077913" indent="-177800" algn="l" defTabSz="914400" rtl="0" eaLnBrk="1" latinLnBrk="0" hangingPunct="1">
        <a:lnSpc>
          <a:spcPct val="100000"/>
        </a:lnSpc>
        <a:spcBef>
          <a:spcPts val="400"/>
        </a:spcBef>
        <a:buClr>
          <a:schemeClr val="bg2"/>
        </a:buClr>
        <a:buFont typeface="Wingdings" pitchFamily="2" charset="2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62063" indent="-184150" algn="l" defTabSz="914400" rtl="0" eaLnBrk="1" latinLnBrk="0" hangingPunct="1">
        <a:lnSpc>
          <a:spcPct val="100000"/>
        </a:lnSpc>
        <a:spcBef>
          <a:spcPts val="400"/>
        </a:spcBef>
        <a:buClr>
          <a:schemeClr val="bg2"/>
        </a:buClr>
        <a:buFont typeface="Wingdings" pitchFamily="2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3.jpe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image" Target="../media/image12.jpeg"/><Relationship Id="rId7" Type="http://schemas.openxmlformats.org/officeDocument/2006/relationships/image" Target="../media/image14.png"/><Relationship Id="rId12" Type="http://schemas.openxmlformats.org/officeDocument/2006/relationships/image" Target="../media/image21.png"/><Relationship Id="rId17" Type="http://schemas.openxmlformats.org/officeDocument/2006/relationships/image" Target="../media/image26.gif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11" Type="http://schemas.openxmlformats.org/officeDocument/2006/relationships/image" Target="../media/image20.png"/><Relationship Id="rId5" Type="http://schemas.openxmlformats.org/officeDocument/2006/relationships/image" Target="../media/image13.jpe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15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image" Target="../media/image12.jpeg"/><Relationship Id="rId7" Type="http://schemas.openxmlformats.org/officeDocument/2006/relationships/image" Target="../media/image14.png"/><Relationship Id="rId12" Type="http://schemas.openxmlformats.org/officeDocument/2006/relationships/image" Target="../media/image21.png"/><Relationship Id="rId17" Type="http://schemas.openxmlformats.org/officeDocument/2006/relationships/image" Target="../media/image26.gif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5.png"/><Relationship Id="rId20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11" Type="http://schemas.openxmlformats.org/officeDocument/2006/relationships/image" Target="../media/image20.png"/><Relationship Id="rId5" Type="http://schemas.openxmlformats.org/officeDocument/2006/relationships/image" Target="../media/image13.jpe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15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image" Target="../media/image12.jpeg"/><Relationship Id="rId21" Type="http://schemas.openxmlformats.org/officeDocument/2006/relationships/image" Target="../media/image30.jpeg"/><Relationship Id="rId7" Type="http://schemas.openxmlformats.org/officeDocument/2006/relationships/image" Target="../media/image14.png"/><Relationship Id="rId12" Type="http://schemas.openxmlformats.org/officeDocument/2006/relationships/image" Target="../media/image21.png"/><Relationship Id="rId17" Type="http://schemas.openxmlformats.org/officeDocument/2006/relationships/image" Target="../media/image26.gif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5.png"/><Relationship Id="rId20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11" Type="http://schemas.openxmlformats.org/officeDocument/2006/relationships/image" Target="../media/image20.png"/><Relationship Id="rId5" Type="http://schemas.openxmlformats.org/officeDocument/2006/relationships/image" Target="../media/image13.jpe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15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image" Target="../media/image12.jpeg"/><Relationship Id="rId21" Type="http://schemas.openxmlformats.org/officeDocument/2006/relationships/image" Target="../media/image30.jpeg"/><Relationship Id="rId7" Type="http://schemas.openxmlformats.org/officeDocument/2006/relationships/image" Target="../media/image14.png"/><Relationship Id="rId12" Type="http://schemas.openxmlformats.org/officeDocument/2006/relationships/image" Target="../media/image21.png"/><Relationship Id="rId17" Type="http://schemas.openxmlformats.org/officeDocument/2006/relationships/image" Target="../media/image26.gif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5.png"/><Relationship Id="rId20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11" Type="http://schemas.openxmlformats.org/officeDocument/2006/relationships/image" Target="../media/image20.png"/><Relationship Id="rId5" Type="http://schemas.openxmlformats.org/officeDocument/2006/relationships/image" Target="../media/image13.jpe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15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Relationship Id="rId22" Type="http://schemas.openxmlformats.org/officeDocument/2006/relationships/image" Target="../media/image3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image" Target="../media/image12.jpeg"/><Relationship Id="rId21" Type="http://schemas.openxmlformats.org/officeDocument/2006/relationships/image" Target="../media/image30.jpeg"/><Relationship Id="rId7" Type="http://schemas.openxmlformats.org/officeDocument/2006/relationships/image" Target="../media/image14.png"/><Relationship Id="rId12" Type="http://schemas.openxmlformats.org/officeDocument/2006/relationships/image" Target="../media/image21.png"/><Relationship Id="rId17" Type="http://schemas.openxmlformats.org/officeDocument/2006/relationships/image" Target="../media/image26.gif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5.png"/><Relationship Id="rId20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11" Type="http://schemas.openxmlformats.org/officeDocument/2006/relationships/image" Target="../media/image20.png"/><Relationship Id="rId5" Type="http://schemas.openxmlformats.org/officeDocument/2006/relationships/image" Target="../media/image13.jpe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15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Relationship Id="rId22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3.png"/><Relationship Id="rId18" Type="http://schemas.openxmlformats.org/officeDocument/2006/relationships/image" Target="../media/image49.png"/><Relationship Id="rId26" Type="http://schemas.openxmlformats.org/officeDocument/2006/relationships/image" Target="../media/image71.png"/><Relationship Id="rId3" Type="http://schemas.openxmlformats.org/officeDocument/2006/relationships/image" Target="../media/image56.png"/><Relationship Id="rId21" Type="http://schemas.openxmlformats.org/officeDocument/2006/relationships/image" Target="../media/image51.png"/><Relationship Id="rId7" Type="http://schemas.openxmlformats.org/officeDocument/2006/relationships/image" Target="../media/image46.png"/><Relationship Id="rId12" Type="http://schemas.openxmlformats.org/officeDocument/2006/relationships/image" Target="../media/image62.png"/><Relationship Id="rId17" Type="http://schemas.openxmlformats.org/officeDocument/2006/relationships/image" Target="../media/image48.png"/><Relationship Id="rId25" Type="http://schemas.openxmlformats.org/officeDocument/2006/relationships/image" Target="../media/image70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66.png"/><Relationship Id="rId20" Type="http://schemas.openxmlformats.org/officeDocument/2006/relationships/image" Target="../media/image50.png"/><Relationship Id="rId29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11" Type="http://schemas.openxmlformats.org/officeDocument/2006/relationships/image" Target="../media/image61.png"/><Relationship Id="rId24" Type="http://schemas.openxmlformats.org/officeDocument/2006/relationships/image" Target="../media/image52.png"/><Relationship Id="rId5" Type="http://schemas.openxmlformats.org/officeDocument/2006/relationships/image" Target="../media/image57.png"/><Relationship Id="rId15" Type="http://schemas.openxmlformats.org/officeDocument/2006/relationships/image" Target="../media/image65.png"/><Relationship Id="rId23" Type="http://schemas.openxmlformats.org/officeDocument/2006/relationships/image" Target="../media/image69.png"/><Relationship Id="rId28" Type="http://schemas.openxmlformats.org/officeDocument/2006/relationships/image" Target="../media/image53.png"/><Relationship Id="rId10" Type="http://schemas.openxmlformats.org/officeDocument/2006/relationships/image" Target="../media/image60.png"/><Relationship Id="rId19" Type="http://schemas.openxmlformats.org/officeDocument/2006/relationships/image" Target="../media/image67.png"/><Relationship Id="rId4" Type="http://schemas.openxmlformats.org/officeDocument/2006/relationships/image" Target="../media/image45.png"/><Relationship Id="rId9" Type="http://schemas.openxmlformats.org/officeDocument/2006/relationships/image" Target="../media/image47.png"/><Relationship Id="rId14" Type="http://schemas.openxmlformats.org/officeDocument/2006/relationships/image" Target="../media/image64.png"/><Relationship Id="rId22" Type="http://schemas.openxmlformats.org/officeDocument/2006/relationships/image" Target="../media/image68.png"/><Relationship Id="rId27" Type="http://schemas.openxmlformats.org/officeDocument/2006/relationships/image" Target="../media/image72.png"/><Relationship Id="rId30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7.png"/><Relationship Id="rId18" Type="http://schemas.openxmlformats.org/officeDocument/2006/relationships/image" Target="../media/image80.png"/><Relationship Id="rId26" Type="http://schemas.openxmlformats.org/officeDocument/2006/relationships/image" Target="../media/image49.png"/><Relationship Id="rId39" Type="http://schemas.openxmlformats.org/officeDocument/2006/relationships/image" Target="../media/image52.png"/><Relationship Id="rId21" Type="http://schemas.openxmlformats.org/officeDocument/2006/relationships/image" Target="../media/image63.png"/><Relationship Id="rId34" Type="http://schemas.openxmlformats.org/officeDocument/2006/relationships/image" Target="../media/image86.png"/><Relationship Id="rId42" Type="http://schemas.openxmlformats.org/officeDocument/2006/relationships/image" Target="../media/image88.png"/><Relationship Id="rId47" Type="http://schemas.openxmlformats.org/officeDocument/2006/relationships/image" Target="../media/image90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60.png"/><Relationship Id="rId29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11" Type="http://schemas.openxmlformats.org/officeDocument/2006/relationships/image" Target="../media/image76.png"/><Relationship Id="rId24" Type="http://schemas.openxmlformats.org/officeDocument/2006/relationships/image" Target="../media/image66.png"/><Relationship Id="rId32" Type="http://schemas.openxmlformats.org/officeDocument/2006/relationships/image" Target="../media/image85.png"/><Relationship Id="rId37" Type="http://schemas.openxmlformats.org/officeDocument/2006/relationships/image" Target="../media/image68.png"/><Relationship Id="rId40" Type="http://schemas.openxmlformats.org/officeDocument/2006/relationships/image" Target="../media/image70.png"/><Relationship Id="rId45" Type="http://schemas.openxmlformats.org/officeDocument/2006/relationships/image" Target="../media/image54.png"/><Relationship Id="rId5" Type="http://schemas.openxmlformats.org/officeDocument/2006/relationships/image" Target="../media/image45.png"/><Relationship Id="rId15" Type="http://schemas.openxmlformats.org/officeDocument/2006/relationships/image" Target="../media/image47.png"/><Relationship Id="rId23" Type="http://schemas.openxmlformats.org/officeDocument/2006/relationships/image" Target="../media/image65.png"/><Relationship Id="rId28" Type="http://schemas.openxmlformats.org/officeDocument/2006/relationships/image" Target="../media/image82.png"/><Relationship Id="rId36" Type="http://schemas.openxmlformats.org/officeDocument/2006/relationships/image" Target="../media/image87.png"/><Relationship Id="rId10" Type="http://schemas.openxmlformats.org/officeDocument/2006/relationships/image" Target="../media/image46.png"/><Relationship Id="rId19" Type="http://schemas.openxmlformats.org/officeDocument/2006/relationships/image" Target="../media/image61.png"/><Relationship Id="rId31" Type="http://schemas.openxmlformats.org/officeDocument/2006/relationships/image" Target="../media/image84.png"/><Relationship Id="rId44" Type="http://schemas.openxmlformats.org/officeDocument/2006/relationships/image" Target="../media/image53.png"/><Relationship Id="rId4" Type="http://schemas.openxmlformats.org/officeDocument/2006/relationships/image" Target="../media/image73.png"/><Relationship Id="rId9" Type="http://schemas.openxmlformats.org/officeDocument/2006/relationships/image" Target="../media/image58.png"/><Relationship Id="rId14" Type="http://schemas.openxmlformats.org/officeDocument/2006/relationships/image" Target="../media/image78.png"/><Relationship Id="rId22" Type="http://schemas.openxmlformats.org/officeDocument/2006/relationships/image" Target="../media/image64.png"/><Relationship Id="rId27" Type="http://schemas.openxmlformats.org/officeDocument/2006/relationships/image" Target="../media/image81.png"/><Relationship Id="rId30" Type="http://schemas.openxmlformats.org/officeDocument/2006/relationships/image" Target="../media/image83.png"/><Relationship Id="rId35" Type="http://schemas.openxmlformats.org/officeDocument/2006/relationships/image" Target="../media/image51.png"/><Relationship Id="rId43" Type="http://schemas.openxmlformats.org/officeDocument/2006/relationships/image" Target="../media/image72.png"/><Relationship Id="rId48" Type="http://schemas.openxmlformats.org/officeDocument/2006/relationships/image" Target="../media/image55.png"/><Relationship Id="rId8" Type="http://schemas.openxmlformats.org/officeDocument/2006/relationships/image" Target="../media/image75.png"/><Relationship Id="rId3" Type="http://schemas.openxmlformats.org/officeDocument/2006/relationships/image" Target="../media/image56.png"/><Relationship Id="rId12" Type="http://schemas.openxmlformats.org/officeDocument/2006/relationships/image" Target="../media/image59.png"/><Relationship Id="rId17" Type="http://schemas.openxmlformats.org/officeDocument/2006/relationships/image" Target="../media/image79.png"/><Relationship Id="rId25" Type="http://schemas.openxmlformats.org/officeDocument/2006/relationships/image" Target="../media/image48.png"/><Relationship Id="rId33" Type="http://schemas.openxmlformats.org/officeDocument/2006/relationships/image" Target="../media/image50.png"/><Relationship Id="rId38" Type="http://schemas.openxmlformats.org/officeDocument/2006/relationships/image" Target="../media/image69.png"/><Relationship Id="rId46" Type="http://schemas.openxmlformats.org/officeDocument/2006/relationships/image" Target="../media/image89.png"/><Relationship Id="rId20" Type="http://schemas.openxmlformats.org/officeDocument/2006/relationships/image" Target="../media/image62.png"/><Relationship Id="rId41" Type="http://schemas.openxmlformats.org/officeDocument/2006/relationships/image" Target="../media/image71.png"/></Relationships>
</file>

<file path=ppt/slides/_rels/slide2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7.png"/><Relationship Id="rId18" Type="http://schemas.openxmlformats.org/officeDocument/2006/relationships/image" Target="../media/image80.png"/><Relationship Id="rId26" Type="http://schemas.openxmlformats.org/officeDocument/2006/relationships/image" Target="../media/image49.png"/><Relationship Id="rId39" Type="http://schemas.openxmlformats.org/officeDocument/2006/relationships/image" Target="../media/image52.png"/><Relationship Id="rId21" Type="http://schemas.openxmlformats.org/officeDocument/2006/relationships/image" Target="../media/image63.png"/><Relationship Id="rId34" Type="http://schemas.openxmlformats.org/officeDocument/2006/relationships/image" Target="../media/image86.png"/><Relationship Id="rId42" Type="http://schemas.openxmlformats.org/officeDocument/2006/relationships/image" Target="../media/image88.png"/><Relationship Id="rId47" Type="http://schemas.openxmlformats.org/officeDocument/2006/relationships/image" Target="../media/image90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60.png"/><Relationship Id="rId29" Type="http://schemas.openxmlformats.org/officeDocument/2006/relationships/image" Target="../media/image67.png"/><Relationship Id="rId11" Type="http://schemas.openxmlformats.org/officeDocument/2006/relationships/image" Target="../media/image76.png"/><Relationship Id="rId24" Type="http://schemas.openxmlformats.org/officeDocument/2006/relationships/image" Target="../media/image66.png"/><Relationship Id="rId32" Type="http://schemas.openxmlformats.org/officeDocument/2006/relationships/image" Target="../media/image85.png"/><Relationship Id="rId37" Type="http://schemas.openxmlformats.org/officeDocument/2006/relationships/image" Target="../media/image68.png"/><Relationship Id="rId40" Type="http://schemas.openxmlformats.org/officeDocument/2006/relationships/image" Target="../media/image70.png"/><Relationship Id="rId45" Type="http://schemas.openxmlformats.org/officeDocument/2006/relationships/image" Target="../media/image54.png"/><Relationship Id="rId5" Type="http://schemas.openxmlformats.org/officeDocument/2006/relationships/image" Target="../media/image45.png"/><Relationship Id="rId15" Type="http://schemas.openxmlformats.org/officeDocument/2006/relationships/image" Target="../media/image47.png"/><Relationship Id="rId23" Type="http://schemas.openxmlformats.org/officeDocument/2006/relationships/image" Target="../media/image65.png"/><Relationship Id="rId28" Type="http://schemas.openxmlformats.org/officeDocument/2006/relationships/image" Target="../media/image82.png"/><Relationship Id="rId36" Type="http://schemas.openxmlformats.org/officeDocument/2006/relationships/image" Target="../media/image87.png"/><Relationship Id="rId49" Type="http://schemas.openxmlformats.org/officeDocument/2006/relationships/image" Target="../media/image91.png"/><Relationship Id="rId10" Type="http://schemas.openxmlformats.org/officeDocument/2006/relationships/image" Target="../media/image46.png"/><Relationship Id="rId19" Type="http://schemas.openxmlformats.org/officeDocument/2006/relationships/image" Target="../media/image61.png"/><Relationship Id="rId31" Type="http://schemas.openxmlformats.org/officeDocument/2006/relationships/image" Target="../media/image84.png"/><Relationship Id="rId44" Type="http://schemas.openxmlformats.org/officeDocument/2006/relationships/image" Target="../media/image53.png"/><Relationship Id="rId4" Type="http://schemas.openxmlformats.org/officeDocument/2006/relationships/image" Target="../media/image73.png"/><Relationship Id="rId9" Type="http://schemas.openxmlformats.org/officeDocument/2006/relationships/image" Target="../media/image58.png"/><Relationship Id="rId14" Type="http://schemas.openxmlformats.org/officeDocument/2006/relationships/image" Target="../media/image78.png"/><Relationship Id="rId22" Type="http://schemas.openxmlformats.org/officeDocument/2006/relationships/image" Target="../media/image64.png"/><Relationship Id="rId27" Type="http://schemas.openxmlformats.org/officeDocument/2006/relationships/image" Target="../media/image81.png"/><Relationship Id="rId30" Type="http://schemas.openxmlformats.org/officeDocument/2006/relationships/image" Target="../media/image83.png"/><Relationship Id="rId35" Type="http://schemas.openxmlformats.org/officeDocument/2006/relationships/image" Target="../media/image51.png"/><Relationship Id="rId43" Type="http://schemas.openxmlformats.org/officeDocument/2006/relationships/image" Target="../media/image72.png"/><Relationship Id="rId48" Type="http://schemas.openxmlformats.org/officeDocument/2006/relationships/image" Target="../media/image55.png"/><Relationship Id="rId8" Type="http://schemas.openxmlformats.org/officeDocument/2006/relationships/image" Target="../media/image75.png"/><Relationship Id="rId3" Type="http://schemas.openxmlformats.org/officeDocument/2006/relationships/image" Target="../media/image56.png"/><Relationship Id="rId12" Type="http://schemas.openxmlformats.org/officeDocument/2006/relationships/image" Target="../media/image59.png"/><Relationship Id="rId17" Type="http://schemas.openxmlformats.org/officeDocument/2006/relationships/image" Target="../media/image79.png"/><Relationship Id="rId25" Type="http://schemas.openxmlformats.org/officeDocument/2006/relationships/image" Target="../media/image48.png"/><Relationship Id="rId33" Type="http://schemas.openxmlformats.org/officeDocument/2006/relationships/image" Target="../media/image50.png"/><Relationship Id="rId38" Type="http://schemas.openxmlformats.org/officeDocument/2006/relationships/image" Target="../media/image69.png"/><Relationship Id="rId46" Type="http://schemas.openxmlformats.org/officeDocument/2006/relationships/image" Target="../media/image89.png"/><Relationship Id="rId20" Type="http://schemas.openxmlformats.org/officeDocument/2006/relationships/image" Target="../media/image62.png"/><Relationship Id="rId41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/Relationships>
</file>

<file path=ppt/slides/_rels/slide2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7.png"/><Relationship Id="rId18" Type="http://schemas.openxmlformats.org/officeDocument/2006/relationships/image" Target="../media/image80.png"/><Relationship Id="rId26" Type="http://schemas.openxmlformats.org/officeDocument/2006/relationships/image" Target="../media/image49.png"/><Relationship Id="rId39" Type="http://schemas.openxmlformats.org/officeDocument/2006/relationships/image" Target="../media/image52.png"/><Relationship Id="rId21" Type="http://schemas.openxmlformats.org/officeDocument/2006/relationships/image" Target="../media/image63.png"/><Relationship Id="rId34" Type="http://schemas.openxmlformats.org/officeDocument/2006/relationships/image" Target="../media/image86.png"/><Relationship Id="rId42" Type="http://schemas.openxmlformats.org/officeDocument/2006/relationships/image" Target="../media/image88.png"/><Relationship Id="rId47" Type="http://schemas.openxmlformats.org/officeDocument/2006/relationships/image" Target="../media/image90.png"/><Relationship Id="rId50" Type="http://schemas.openxmlformats.org/officeDocument/2006/relationships/image" Target="../media/image92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60.png"/><Relationship Id="rId29" Type="http://schemas.openxmlformats.org/officeDocument/2006/relationships/image" Target="../media/image67.png"/><Relationship Id="rId11" Type="http://schemas.openxmlformats.org/officeDocument/2006/relationships/image" Target="../media/image76.png"/><Relationship Id="rId24" Type="http://schemas.openxmlformats.org/officeDocument/2006/relationships/image" Target="../media/image66.png"/><Relationship Id="rId32" Type="http://schemas.openxmlformats.org/officeDocument/2006/relationships/image" Target="../media/image85.png"/><Relationship Id="rId37" Type="http://schemas.openxmlformats.org/officeDocument/2006/relationships/image" Target="../media/image68.png"/><Relationship Id="rId40" Type="http://schemas.openxmlformats.org/officeDocument/2006/relationships/image" Target="../media/image70.png"/><Relationship Id="rId45" Type="http://schemas.openxmlformats.org/officeDocument/2006/relationships/image" Target="../media/image54.png"/><Relationship Id="rId5" Type="http://schemas.openxmlformats.org/officeDocument/2006/relationships/image" Target="../media/image45.png"/><Relationship Id="rId15" Type="http://schemas.openxmlformats.org/officeDocument/2006/relationships/image" Target="../media/image47.png"/><Relationship Id="rId23" Type="http://schemas.openxmlformats.org/officeDocument/2006/relationships/image" Target="../media/image65.png"/><Relationship Id="rId28" Type="http://schemas.openxmlformats.org/officeDocument/2006/relationships/image" Target="../media/image82.png"/><Relationship Id="rId36" Type="http://schemas.openxmlformats.org/officeDocument/2006/relationships/image" Target="../media/image87.png"/><Relationship Id="rId49" Type="http://schemas.openxmlformats.org/officeDocument/2006/relationships/image" Target="../media/image91.png"/><Relationship Id="rId10" Type="http://schemas.openxmlformats.org/officeDocument/2006/relationships/image" Target="../media/image46.png"/><Relationship Id="rId19" Type="http://schemas.openxmlformats.org/officeDocument/2006/relationships/image" Target="../media/image61.png"/><Relationship Id="rId31" Type="http://schemas.openxmlformats.org/officeDocument/2006/relationships/image" Target="../media/image84.png"/><Relationship Id="rId44" Type="http://schemas.openxmlformats.org/officeDocument/2006/relationships/image" Target="../media/image53.png"/><Relationship Id="rId4" Type="http://schemas.openxmlformats.org/officeDocument/2006/relationships/image" Target="../media/image73.png"/><Relationship Id="rId9" Type="http://schemas.openxmlformats.org/officeDocument/2006/relationships/image" Target="../media/image58.png"/><Relationship Id="rId14" Type="http://schemas.openxmlformats.org/officeDocument/2006/relationships/image" Target="../media/image78.png"/><Relationship Id="rId22" Type="http://schemas.openxmlformats.org/officeDocument/2006/relationships/image" Target="../media/image64.png"/><Relationship Id="rId27" Type="http://schemas.openxmlformats.org/officeDocument/2006/relationships/image" Target="../media/image81.png"/><Relationship Id="rId30" Type="http://schemas.openxmlformats.org/officeDocument/2006/relationships/image" Target="../media/image83.png"/><Relationship Id="rId35" Type="http://schemas.openxmlformats.org/officeDocument/2006/relationships/image" Target="../media/image51.png"/><Relationship Id="rId43" Type="http://schemas.openxmlformats.org/officeDocument/2006/relationships/image" Target="../media/image72.png"/><Relationship Id="rId48" Type="http://schemas.openxmlformats.org/officeDocument/2006/relationships/image" Target="../media/image55.png"/><Relationship Id="rId8" Type="http://schemas.openxmlformats.org/officeDocument/2006/relationships/image" Target="../media/image75.png"/><Relationship Id="rId3" Type="http://schemas.openxmlformats.org/officeDocument/2006/relationships/image" Target="../media/image56.png"/><Relationship Id="rId12" Type="http://schemas.openxmlformats.org/officeDocument/2006/relationships/image" Target="../media/image59.png"/><Relationship Id="rId17" Type="http://schemas.openxmlformats.org/officeDocument/2006/relationships/image" Target="../media/image79.png"/><Relationship Id="rId25" Type="http://schemas.openxmlformats.org/officeDocument/2006/relationships/image" Target="../media/image48.png"/><Relationship Id="rId33" Type="http://schemas.openxmlformats.org/officeDocument/2006/relationships/image" Target="../media/image50.png"/><Relationship Id="rId38" Type="http://schemas.openxmlformats.org/officeDocument/2006/relationships/image" Target="../media/image69.png"/><Relationship Id="rId46" Type="http://schemas.openxmlformats.org/officeDocument/2006/relationships/image" Target="../media/image89.png"/><Relationship Id="rId20" Type="http://schemas.openxmlformats.org/officeDocument/2006/relationships/image" Target="../media/image62.png"/><Relationship Id="rId41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/Relationships>
</file>

<file path=ppt/slides/_rels/slide2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7.png"/><Relationship Id="rId18" Type="http://schemas.openxmlformats.org/officeDocument/2006/relationships/image" Target="../media/image80.png"/><Relationship Id="rId26" Type="http://schemas.openxmlformats.org/officeDocument/2006/relationships/image" Target="../media/image49.png"/><Relationship Id="rId39" Type="http://schemas.openxmlformats.org/officeDocument/2006/relationships/image" Target="../media/image52.png"/><Relationship Id="rId21" Type="http://schemas.openxmlformats.org/officeDocument/2006/relationships/image" Target="../media/image63.png"/><Relationship Id="rId34" Type="http://schemas.openxmlformats.org/officeDocument/2006/relationships/image" Target="../media/image86.png"/><Relationship Id="rId42" Type="http://schemas.openxmlformats.org/officeDocument/2006/relationships/image" Target="../media/image88.png"/><Relationship Id="rId47" Type="http://schemas.openxmlformats.org/officeDocument/2006/relationships/image" Target="../media/image90.png"/><Relationship Id="rId50" Type="http://schemas.openxmlformats.org/officeDocument/2006/relationships/image" Target="../media/image92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60.png"/><Relationship Id="rId29" Type="http://schemas.openxmlformats.org/officeDocument/2006/relationships/image" Target="../media/image67.png"/><Relationship Id="rId11" Type="http://schemas.openxmlformats.org/officeDocument/2006/relationships/image" Target="../media/image76.png"/><Relationship Id="rId24" Type="http://schemas.openxmlformats.org/officeDocument/2006/relationships/image" Target="../media/image66.png"/><Relationship Id="rId32" Type="http://schemas.openxmlformats.org/officeDocument/2006/relationships/image" Target="../media/image85.png"/><Relationship Id="rId37" Type="http://schemas.openxmlformats.org/officeDocument/2006/relationships/image" Target="../media/image68.png"/><Relationship Id="rId40" Type="http://schemas.openxmlformats.org/officeDocument/2006/relationships/image" Target="../media/image70.png"/><Relationship Id="rId45" Type="http://schemas.openxmlformats.org/officeDocument/2006/relationships/image" Target="../media/image54.png"/><Relationship Id="rId5" Type="http://schemas.openxmlformats.org/officeDocument/2006/relationships/image" Target="../media/image45.png"/><Relationship Id="rId15" Type="http://schemas.openxmlformats.org/officeDocument/2006/relationships/image" Target="../media/image47.png"/><Relationship Id="rId23" Type="http://schemas.openxmlformats.org/officeDocument/2006/relationships/image" Target="../media/image65.png"/><Relationship Id="rId28" Type="http://schemas.openxmlformats.org/officeDocument/2006/relationships/image" Target="../media/image82.png"/><Relationship Id="rId36" Type="http://schemas.openxmlformats.org/officeDocument/2006/relationships/image" Target="../media/image87.png"/><Relationship Id="rId49" Type="http://schemas.openxmlformats.org/officeDocument/2006/relationships/image" Target="../media/image91.png"/><Relationship Id="rId10" Type="http://schemas.openxmlformats.org/officeDocument/2006/relationships/image" Target="../media/image46.png"/><Relationship Id="rId19" Type="http://schemas.openxmlformats.org/officeDocument/2006/relationships/image" Target="../media/image61.png"/><Relationship Id="rId31" Type="http://schemas.openxmlformats.org/officeDocument/2006/relationships/image" Target="../media/image84.png"/><Relationship Id="rId44" Type="http://schemas.openxmlformats.org/officeDocument/2006/relationships/image" Target="../media/image53.png"/><Relationship Id="rId4" Type="http://schemas.openxmlformats.org/officeDocument/2006/relationships/image" Target="../media/image73.png"/><Relationship Id="rId9" Type="http://schemas.openxmlformats.org/officeDocument/2006/relationships/image" Target="../media/image58.png"/><Relationship Id="rId14" Type="http://schemas.openxmlformats.org/officeDocument/2006/relationships/image" Target="../media/image78.png"/><Relationship Id="rId22" Type="http://schemas.openxmlformats.org/officeDocument/2006/relationships/image" Target="../media/image64.png"/><Relationship Id="rId27" Type="http://schemas.openxmlformats.org/officeDocument/2006/relationships/image" Target="../media/image81.png"/><Relationship Id="rId30" Type="http://schemas.openxmlformats.org/officeDocument/2006/relationships/image" Target="../media/image83.png"/><Relationship Id="rId35" Type="http://schemas.openxmlformats.org/officeDocument/2006/relationships/image" Target="../media/image51.png"/><Relationship Id="rId43" Type="http://schemas.openxmlformats.org/officeDocument/2006/relationships/image" Target="../media/image72.png"/><Relationship Id="rId48" Type="http://schemas.openxmlformats.org/officeDocument/2006/relationships/image" Target="../media/image55.png"/><Relationship Id="rId8" Type="http://schemas.openxmlformats.org/officeDocument/2006/relationships/image" Target="../media/image75.png"/><Relationship Id="rId51" Type="http://schemas.openxmlformats.org/officeDocument/2006/relationships/image" Target="../media/image93.png"/><Relationship Id="rId3" Type="http://schemas.openxmlformats.org/officeDocument/2006/relationships/image" Target="../media/image56.png"/><Relationship Id="rId12" Type="http://schemas.openxmlformats.org/officeDocument/2006/relationships/image" Target="../media/image59.png"/><Relationship Id="rId17" Type="http://schemas.openxmlformats.org/officeDocument/2006/relationships/image" Target="../media/image79.png"/><Relationship Id="rId25" Type="http://schemas.openxmlformats.org/officeDocument/2006/relationships/image" Target="../media/image48.png"/><Relationship Id="rId33" Type="http://schemas.openxmlformats.org/officeDocument/2006/relationships/image" Target="../media/image50.png"/><Relationship Id="rId38" Type="http://schemas.openxmlformats.org/officeDocument/2006/relationships/image" Target="../media/image69.png"/><Relationship Id="rId46" Type="http://schemas.openxmlformats.org/officeDocument/2006/relationships/image" Target="../media/image89.png"/><Relationship Id="rId20" Type="http://schemas.openxmlformats.org/officeDocument/2006/relationships/image" Target="../media/image62.png"/><Relationship Id="rId41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7.png"/><Relationship Id="rId18" Type="http://schemas.openxmlformats.org/officeDocument/2006/relationships/image" Target="../media/image80.png"/><Relationship Id="rId26" Type="http://schemas.openxmlformats.org/officeDocument/2006/relationships/image" Target="../media/image49.png"/><Relationship Id="rId39" Type="http://schemas.openxmlformats.org/officeDocument/2006/relationships/image" Target="../media/image52.png"/><Relationship Id="rId21" Type="http://schemas.openxmlformats.org/officeDocument/2006/relationships/image" Target="../media/image63.png"/><Relationship Id="rId34" Type="http://schemas.openxmlformats.org/officeDocument/2006/relationships/image" Target="../media/image86.png"/><Relationship Id="rId42" Type="http://schemas.openxmlformats.org/officeDocument/2006/relationships/image" Target="../media/image88.png"/><Relationship Id="rId47" Type="http://schemas.openxmlformats.org/officeDocument/2006/relationships/image" Target="../media/image90.png"/><Relationship Id="rId50" Type="http://schemas.openxmlformats.org/officeDocument/2006/relationships/image" Target="../media/image92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60.png"/><Relationship Id="rId29" Type="http://schemas.openxmlformats.org/officeDocument/2006/relationships/image" Target="../media/image67.png"/><Relationship Id="rId11" Type="http://schemas.openxmlformats.org/officeDocument/2006/relationships/image" Target="../media/image76.png"/><Relationship Id="rId24" Type="http://schemas.openxmlformats.org/officeDocument/2006/relationships/image" Target="../media/image66.png"/><Relationship Id="rId32" Type="http://schemas.openxmlformats.org/officeDocument/2006/relationships/image" Target="../media/image85.png"/><Relationship Id="rId37" Type="http://schemas.openxmlformats.org/officeDocument/2006/relationships/image" Target="../media/image68.png"/><Relationship Id="rId40" Type="http://schemas.openxmlformats.org/officeDocument/2006/relationships/image" Target="../media/image70.png"/><Relationship Id="rId45" Type="http://schemas.openxmlformats.org/officeDocument/2006/relationships/image" Target="../media/image54.png"/><Relationship Id="rId5" Type="http://schemas.openxmlformats.org/officeDocument/2006/relationships/image" Target="../media/image45.png"/><Relationship Id="rId15" Type="http://schemas.openxmlformats.org/officeDocument/2006/relationships/image" Target="../media/image47.png"/><Relationship Id="rId23" Type="http://schemas.openxmlformats.org/officeDocument/2006/relationships/image" Target="../media/image65.png"/><Relationship Id="rId28" Type="http://schemas.openxmlformats.org/officeDocument/2006/relationships/image" Target="../media/image82.png"/><Relationship Id="rId36" Type="http://schemas.openxmlformats.org/officeDocument/2006/relationships/image" Target="../media/image87.png"/><Relationship Id="rId49" Type="http://schemas.openxmlformats.org/officeDocument/2006/relationships/image" Target="../media/image91.png"/><Relationship Id="rId10" Type="http://schemas.openxmlformats.org/officeDocument/2006/relationships/image" Target="../media/image46.png"/><Relationship Id="rId19" Type="http://schemas.openxmlformats.org/officeDocument/2006/relationships/image" Target="../media/image61.png"/><Relationship Id="rId31" Type="http://schemas.openxmlformats.org/officeDocument/2006/relationships/image" Target="../media/image84.png"/><Relationship Id="rId44" Type="http://schemas.openxmlformats.org/officeDocument/2006/relationships/image" Target="../media/image53.png"/><Relationship Id="rId4" Type="http://schemas.openxmlformats.org/officeDocument/2006/relationships/image" Target="../media/image73.png"/><Relationship Id="rId9" Type="http://schemas.openxmlformats.org/officeDocument/2006/relationships/image" Target="../media/image58.png"/><Relationship Id="rId14" Type="http://schemas.openxmlformats.org/officeDocument/2006/relationships/image" Target="../media/image78.png"/><Relationship Id="rId22" Type="http://schemas.openxmlformats.org/officeDocument/2006/relationships/image" Target="../media/image64.png"/><Relationship Id="rId27" Type="http://schemas.openxmlformats.org/officeDocument/2006/relationships/image" Target="../media/image81.png"/><Relationship Id="rId30" Type="http://schemas.openxmlformats.org/officeDocument/2006/relationships/image" Target="../media/image83.png"/><Relationship Id="rId35" Type="http://schemas.openxmlformats.org/officeDocument/2006/relationships/image" Target="../media/image51.png"/><Relationship Id="rId43" Type="http://schemas.openxmlformats.org/officeDocument/2006/relationships/image" Target="../media/image72.png"/><Relationship Id="rId48" Type="http://schemas.openxmlformats.org/officeDocument/2006/relationships/image" Target="../media/image55.png"/><Relationship Id="rId8" Type="http://schemas.openxmlformats.org/officeDocument/2006/relationships/image" Target="../media/image75.png"/><Relationship Id="rId51" Type="http://schemas.openxmlformats.org/officeDocument/2006/relationships/image" Target="../media/image93.png"/><Relationship Id="rId3" Type="http://schemas.openxmlformats.org/officeDocument/2006/relationships/image" Target="../media/image56.png"/><Relationship Id="rId12" Type="http://schemas.openxmlformats.org/officeDocument/2006/relationships/image" Target="../media/image59.png"/><Relationship Id="rId17" Type="http://schemas.openxmlformats.org/officeDocument/2006/relationships/image" Target="../media/image79.png"/><Relationship Id="rId25" Type="http://schemas.openxmlformats.org/officeDocument/2006/relationships/image" Target="../media/image48.png"/><Relationship Id="rId33" Type="http://schemas.openxmlformats.org/officeDocument/2006/relationships/image" Target="../media/image50.png"/><Relationship Id="rId38" Type="http://schemas.openxmlformats.org/officeDocument/2006/relationships/image" Target="../media/image69.png"/><Relationship Id="rId46" Type="http://schemas.openxmlformats.org/officeDocument/2006/relationships/image" Target="../media/image89.png"/><Relationship Id="rId20" Type="http://schemas.openxmlformats.org/officeDocument/2006/relationships/image" Target="../media/image62.png"/><Relationship Id="rId41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340" y="584685"/>
            <a:ext cx="8316924" cy="960809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/>
          <a:p>
            <a:r>
              <a:rPr lang="pl-PL" dirty="0"/>
              <a:t>Slim</a:t>
            </a:r>
            <a:r>
              <a:rPr lang="en-US" dirty="0"/>
              <a:t> </a:t>
            </a:r>
            <a:r>
              <a:rPr lang="en-US" dirty="0" err="1"/>
              <a:t>NoC</a:t>
            </a:r>
            <a:r>
              <a:rPr lang="pl-PL" dirty="0"/>
              <a:t>: </a:t>
            </a:r>
            <a:r>
              <a:rPr lang="en-US" dirty="0"/>
              <a:t>A Low-Diameter On-Chip Network </a:t>
            </a:r>
            <a:r>
              <a:rPr lang="en-US" dirty="0" smtClean="0"/>
              <a:t>Topology</a:t>
            </a:r>
            <a:br>
              <a:rPr lang="en-US" dirty="0" smtClean="0"/>
            </a:br>
            <a:r>
              <a:rPr lang="en-US" dirty="0" smtClean="0"/>
              <a:t>for </a:t>
            </a:r>
            <a:r>
              <a:rPr lang="en-US" dirty="0"/>
              <a:t>High Energy Efficiency and Scalability</a:t>
            </a:r>
            <a:endParaRPr lang="de-DE" dirty="0"/>
          </a:p>
        </p:txBody>
      </p:sp>
      <p:pic>
        <p:nvPicPr>
          <p:cNvPr id="1026" name="Picture 2" descr="Znalezione obrazy dla zapytania georgiatech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4609" y="4869160"/>
            <a:ext cx="1839752" cy="1839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Znalezione obrazy dla zapytania carnegie mellon universit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6380" y="4185084"/>
            <a:ext cx="2472576" cy="247257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Rectangle 2"/>
          <p:cNvSpPr/>
          <p:nvPr/>
        </p:nvSpPr>
        <p:spPr>
          <a:xfrm>
            <a:off x="9510556" y="3082844"/>
            <a:ext cx="2478399" cy="6445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691294" y="3082843"/>
            <a:ext cx="2227720" cy="644568"/>
          </a:xfrm>
          <a:prstGeom prst="rect">
            <a:avLst/>
          </a:prstGeom>
        </p:spPr>
      </p:pic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456039" y="1047698"/>
            <a:ext cx="5796644" cy="851743"/>
          </a:xfrm>
          <a:solidFill>
            <a:schemeClr val="bg1">
              <a:alpha val="0"/>
            </a:schemeClr>
          </a:solidFill>
        </p:spPr>
        <p:txBody>
          <a:bodyPr>
            <a:normAutofit/>
          </a:bodyPr>
          <a:lstStyle/>
          <a:p>
            <a:r>
              <a:rPr lang="en-US" u="sng" cap="small" dirty="0" smtClean="0"/>
              <a:t>Maciej Besta</a:t>
            </a:r>
            <a:r>
              <a:rPr lang="en-US" cap="small" dirty="0" smtClean="0"/>
              <a:t>, </a:t>
            </a:r>
            <a:r>
              <a:rPr lang="pl-PL" cap="small" dirty="0" smtClean="0"/>
              <a:t>Syed Minhaj Hassan, Sudhakar Yalamanchili,</a:t>
            </a:r>
            <a:br>
              <a:rPr lang="pl-PL" cap="small" dirty="0" smtClean="0"/>
            </a:br>
            <a:r>
              <a:rPr lang="pl-PL" cap="small" dirty="0" smtClean="0"/>
              <a:t>Rachata Ausavarungnirun, Onur Mutlu, </a:t>
            </a:r>
            <a:r>
              <a:rPr lang="en-US" cap="small" dirty="0" err="1" smtClean="0"/>
              <a:t>Torsten</a:t>
            </a:r>
            <a:r>
              <a:rPr lang="en-US" cap="small" dirty="0" smtClean="0"/>
              <a:t> </a:t>
            </a:r>
            <a:r>
              <a:rPr lang="en-US" cap="small" dirty="0" err="1" smtClean="0"/>
              <a:t>Hoefler</a:t>
            </a:r>
            <a:endParaRPr lang="en-US" cap="small" dirty="0"/>
          </a:p>
        </p:txBody>
      </p:sp>
    </p:spTree>
    <p:extLst>
      <p:ext uri="{BB962C8B-B14F-4D97-AF65-F5344CB8AC3E}">
        <p14:creationId xmlns:p14="http://schemas.microsoft.com/office/powerpoint/2010/main" val="13561736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568311" y="1263289"/>
            <a:ext cx="2953309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>
                <a:sym typeface="Wingdings" panose="05000000000000000000" pitchFamily="2" charset="2"/>
              </a:rPr>
              <a:t>SW26010: </a:t>
            </a:r>
            <a:r>
              <a:rPr lang="en-US" sz="2600" b="1" dirty="0">
                <a:sym typeface="Wingdings" panose="05000000000000000000" pitchFamily="2" charset="2"/>
              </a:rPr>
              <a:t>260 cores</a:t>
            </a:r>
            <a:endParaRPr lang="en-US" sz="2600" b="1" dirty="0"/>
          </a:p>
        </p:txBody>
      </p:sp>
      <p:pic>
        <p:nvPicPr>
          <p:cNvPr id="11" name="Picture 2" descr="Bildergebnis für sw260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088" y="1697751"/>
            <a:ext cx="2313756" cy="1480804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Bildergebnis für PEZY-SC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16" y="2137138"/>
            <a:ext cx="2963708" cy="2222781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718690" y="1701627"/>
            <a:ext cx="308443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>
                <a:sym typeface="Wingdings" panose="05000000000000000000" pitchFamily="2" charset="2"/>
              </a:rPr>
              <a:t>PEZY-SC2: </a:t>
            </a:r>
            <a:r>
              <a:rPr lang="en-US" sz="2600" b="1" dirty="0">
                <a:sym typeface="Wingdings" panose="05000000000000000000" pitchFamily="2" charset="2"/>
              </a:rPr>
              <a:t>2048 cores</a:t>
            </a:r>
            <a:endParaRPr lang="en-US" sz="2600" b="1" dirty="0"/>
          </a:p>
        </p:txBody>
      </p:sp>
      <p:sp>
        <p:nvSpPr>
          <p:cNvPr id="19" name="Rectangle 18"/>
          <p:cNvSpPr/>
          <p:nvPr/>
        </p:nvSpPr>
        <p:spPr>
          <a:xfrm>
            <a:off x="5408555" y="3614168"/>
            <a:ext cx="443044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err="1">
                <a:sym typeface="Wingdings" panose="05000000000000000000" pitchFamily="2" charset="2"/>
              </a:rPr>
              <a:t>Adapteva</a:t>
            </a:r>
            <a:r>
              <a:rPr lang="en-US" sz="2600" dirty="0">
                <a:sym typeface="Wingdings" panose="05000000000000000000" pitchFamily="2" charset="2"/>
              </a:rPr>
              <a:t> Epiphany: </a:t>
            </a:r>
            <a:r>
              <a:rPr lang="en-US" sz="2600" b="1" dirty="0">
                <a:sym typeface="Wingdings" panose="05000000000000000000" pitchFamily="2" charset="2"/>
              </a:rPr>
              <a:t>1024 cores</a:t>
            </a:r>
            <a:endParaRPr lang="en-US" sz="2600" b="1" dirty="0"/>
          </a:p>
        </p:txBody>
      </p:sp>
      <p:pic>
        <p:nvPicPr>
          <p:cNvPr id="1038" name="Picture 14" descr="e5_epiphany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936" y="4072778"/>
            <a:ext cx="4116854" cy="2287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Title 3"/>
          <p:cNvSpPr>
            <a:spLocks noGrp="1"/>
          </p:cNvSpPr>
          <p:nvPr>
            <p:ph type="title"/>
          </p:nvPr>
        </p:nvSpPr>
        <p:spPr>
          <a:xfrm>
            <a:off x="191344" y="533400"/>
            <a:ext cx="7416824" cy="627348"/>
          </a:xfrm>
          <a:effectLst>
            <a:softEdge rad="63500"/>
          </a:effectLst>
        </p:spPr>
        <p:txBody>
          <a:bodyPr/>
          <a:lstStyle/>
          <a:p>
            <a:r>
              <a:rPr lang="en-US" sz="3600" cap="small" dirty="0"/>
              <a:t>Massively Parallel </a:t>
            </a:r>
            <a:r>
              <a:rPr lang="en-US" sz="3600" cap="small" dirty="0" err="1"/>
              <a:t>Manycores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9529199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888088" y="1254335"/>
            <a:ext cx="20984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SW26010: 260 cores</a:t>
            </a:r>
            <a:endParaRPr lang="en-US" dirty="0"/>
          </a:p>
        </p:txBody>
      </p:sp>
      <p:pic>
        <p:nvPicPr>
          <p:cNvPr id="11" name="Picture 2" descr="Bildergebnis für sw260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088" y="1697751"/>
            <a:ext cx="2313756" cy="1480804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ildergebnis für Sunway TaihuLigh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8613" y="2086583"/>
            <a:ext cx="3052199" cy="1358721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Bildergebnis für PEZY-SC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16" y="2137138"/>
            <a:ext cx="2963708" cy="2222781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Bildergebnis für ZettaScaler-2.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000" y="4072778"/>
            <a:ext cx="3157048" cy="188262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839416" y="1706380"/>
            <a:ext cx="21863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PEZY-SC2: 2048 cores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5719969" y="3736945"/>
            <a:ext cx="31232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ym typeface="Wingdings" panose="05000000000000000000" pitchFamily="2" charset="2"/>
              </a:rPr>
              <a:t>Adapteva</a:t>
            </a:r>
            <a:r>
              <a:rPr lang="en-US" dirty="0">
                <a:sym typeface="Wingdings" panose="05000000000000000000" pitchFamily="2" charset="2"/>
              </a:rPr>
              <a:t> Epiphany: 1024 cores</a:t>
            </a:r>
            <a:endParaRPr lang="en-US" dirty="0"/>
          </a:p>
        </p:txBody>
      </p:sp>
      <p:pic>
        <p:nvPicPr>
          <p:cNvPr id="1038" name="Picture 14" descr="e5_epiphany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936" y="4072778"/>
            <a:ext cx="4116854" cy="2287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ounded Rectangle 11"/>
          <p:cNvSpPr/>
          <p:nvPr/>
        </p:nvSpPr>
        <p:spPr>
          <a:xfrm>
            <a:off x="191344" y="1128226"/>
            <a:ext cx="11701300" cy="5577138"/>
          </a:xfrm>
          <a:prstGeom prst="roundRect">
            <a:avLst>
              <a:gd name="adj" fmla="val 0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7" name="Title 3"/>
          <p:cNvSpPr>
            <a:spLocks noGrp="1"/>
          </p:cNvSpPr>
          <p:nvPr>
            <p:ph type="title"/>
          </p:nvPr>
        </p:nvSpPr>
        <p:spPr>
          <a:xfrm>
            <a:off x="191344" y="533400"/>
            <a:ext cx="6768752" cy="533400"/>
          </a:xfrm>
          <a:effectLst>
            <a:softEdge rad="63500"/>
          </a:effectLst>
        </p:spPr>
        <p:txBody>
          <a:bodyPr/>
          <a:lstStyle/>
          <a:p>
            <a:r>
              <a:rPr lang="en-US" sz="3600" cap="small" dirty="0"/>
              <a:t>Massively Parallel </a:t>
            </a:r>
            <a:r>
              <a:rPr lang="en-US" sz="3600" cap="small" dirty="0" err="1"/>
              <a:t>Manycores</a:t>
            </a:r>
            <a:endParaRPr lang="en-US" sz="3600" dirty="0"/>
          </a:p>
        </p:txBody>
      </p:sp>
      <p:sp>
        <p:nvSpPr>
          <p:cNvPr id="133" name="Freeform 132"/>
          <p:cNvSpPr/>
          <p:nvPr/>
        </p:nvSpPr>
        <p:spPr>
          <a:xfrm>
            <a:off x="2296818" y="4499960"/>
            <a:ext cx="507170" cy="1545590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Freeform 133"/>
          <p:cNvSpPr/>
          <p:nvPr/>
        </p:nvSpPr>
        <p:spPr>
          <a:xfrm flipH="1">
            <a:off x="9151366" y="4375940"/>
            <a:ext cx="818632" cy="1668972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Freeform 135"/>
          <p:cNvSpPr/>
          <p:nvPr/>
        </p:nvSpPr>
        <p:spPr>
          <a:xfrm>
            <a:off x="2492724" y="5070837"/>
            <a:ext cx="773622" cy="935917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Freeform 136"/>
          <p:cNvSpPr/>
          <p:nvPr/>
        </p:nvSpPr>
        <p:spPr>
          <a:xfrm>
            <a:off x="3306598" y="5347836"/>
            <a:ext cx="406334" cy="658917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Freeform 137"/>
          <p:cNvSpPr/>
          <p:nvPr/>
        </p:nvSpPr>
        <p:spPr>
          <a:xfrm>
            <a:off x="3485291" y="5347835"/>
            <a:ext cx="406334" cy="658917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Freeform 138"/>
          <p:cNvSpPr/>
          <p:nvPr/>
        </p:nvSpPr>
        <p:spPr>
          <a:xfrm>
            <a:off x="4337293" y="5203005"/>
            <a:ext cx="186799" cy="803746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Freeform 139"/>
          <p:cNvSpPr/>
          <p:nvPr/>
        </p:nvSpPr>
        <p:spPr>
          <a:xfrm>
            <a:off x="4542844" y="5189534"/>
            <a:ext cx="186799" cy="803746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Freeform 140"/>
          <p:cNvSpPr/>
          <p:nvPr/>
        </p:nvSpPr>
        <p:spPr>
          <a:xfrm>
            <a:off x="5326581" y="5070836"/>
            <a:ext cx="60563" cy="945998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Freeform 141"/>
          <p:cNvSpPr/>
          <p:nvPr/>
        </p:nvSpPr>
        <p:spPr>
          <a:xfrm>
            <a:off x="5542982" y="5059029"/>
            <a:ext cx="60563" cy="945998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Freeform 142"/>
          <p:cNvSpPr/>
          <p:nvPr/>
        </p:nvSpPr>
        <p:spPr>
          <a:xfrm flipH="1">
            <a:off x="6238205" y="4987566"/>
            <a:ext cx="226965" cy="1029268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Freeform 143"/>
          <p:cNvSpPr/>
          <p:nvPr/>
        </p:nvSpPr>
        <p:spPr>
          <a:xfrm flipH="1">
            <a:off x="6418112" y="4974031"/>
            <a:ext cx="226965" cy="1029268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Freeform 144"/>
          <p:cNvSpPr/>
          <p:nvPr/>
        </p:nvSpPr>
        <p:spPr>
          <a:xfrm flipH="1">
            <a:off x="7155590" y="5128223"/>
            <a:ext cx="444036" cy="876143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Freeform 145"/>
          <p:cNvSpPr/>
          <p:nvPr/>
        </p:nvSpPr>
        <p:spPr>
          <a:xfrm flipH="1">
            <a:off x="7508275" y="5070837"/>
            <a:ext cx="281520" cy="933529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Freeform 146"/>
          <p:cNvSpPr/>
          <p:nvPr/>
        </p:nvSpPr>
        <p:spPr>
          <a:xfrm flipH="1">
            <a:off x="9521343" y="4472764"/>
            <a:ext cx="558901" cy="1543490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Freeform 147"/>
          <p:cNvSpPr/>
          <p:nvPr/>
        </p:nvSpPr>
        <p:spPr>
          <a:xfrm>
            <a:off x="2353762" y="4461164"/>
            <a:ext cx="507170" cy="1545590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Freeform 148"/>
          <p:cNvSpPr/>
          <p:nvPr/>
        </p:nvSpPr>
        <p:spPr>
          <a:xfrm flipH="1">
            <a:off x="8476857" y="4461164"/>
            <a:ext cx="1389893" cy="1606107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246126 w 876300"/>
              <a:gd name="connsiteY1" fmla="*/ 271187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246126 w 876300"/>
              <a:gd name="connsiteY1" fmla="*/ 271187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00076" y="442637"/>
                  <a:pt x="246126" y="271187"/>
                </a:cubicBezTo>
                <a:cubicBezTo>
                  <a:pt x="392176" y="99737"/>
                  <a:pt x="658259" y="1936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Freeform 149"/>
          <p:cNvSpPr/>
          <p:nvPr/>
        </p:nvSpPr>
        <p:spPr>
          <a:xfrm>
            <a:off x="2411915" y="4174739"/>
            <a:ext cx="2379253" cy="1973645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222463 w 876300"/>
              <a:gd name="connsiteY1" fmla="*/ 292791 h 1028700"/>
              <a:gd name="connsiteX2" fmla="*/ 876300 w 876300"/>
              <a:gd name="connsiteY2" fmla="*/ 0 h 1028700"/>
              <a:gd name="connsiteX0" fmla="*/ 0 w 876300"/>
              <a:gd name="connsiteY0" fmla="*/ 957030 h 957030"/>
              <a:gd name="connsiteX1" fmla="*/ 222463 w 876300"/>
              <a:gd name="connsiteY1" fmla="*/ 221121 h 957030"/>
              <a:gd name="connsiteX2" fmla="*/ 876300 w 876300"/>
              <a:gd name="connsiteY2" fmla="*/ 0 h 957030"/>
              <a:gd name="connsiteX0" fmla="*/ 0 w 876300"/>
              <a:gd name="connsiteY0" fmla="*/ 957030 h 957030"/>
              <a:gd name="connsiteX1" fmla="*/ 222463 w 876300"/>
              <a:gd name="connsiteY1" fmla="*/ 221121 h 957030"/>
              <a:gd name="connsiteX2" fmla="*/ 876300 w 876300"/>
              <a:gd name="connsiteY2" fmla="*/ 0 h 957030"/>
              <a:gd name="connsiteX0" fmla="*/ 0 w 888975"/>
              <a:gd name="connsiteY0" fmla="*/ 1023187 h 1023187"/>
              <a:gd name="connsiteX1" fmla="*/ 222463 w 888975"/>
              <a:gd name="connsiteY1" fmla="*/ 287278 h 1023187"/>
              <a:gd name="connsiteX2" fmla="*/ 888975 w 888975"/>
              <a:gd name="connsiteY2" fmla="*/ 0 h 1023187"/>
              <a:gd name="connsiteX0" fmla="*/ 0 w 888975"/>
              <a:gd name="connsiteY0" fmla="*/ 1023187 h 1023187"/>
              <a:gd name="connsiteX1" fmla="*/ 172639 w 888975"/>
              <a:gd name="connsiteY1" fmla="*/ 242836 h 1023187"/>
              <a:gd name="connsiteX2" fmla="*/ 888975 w 888975"/>
              <a:gd name="connsiteY2" fmla="*/ 0 h 1023187"/>
              <a:gd name="connsiteX0" fmla="*/ 0 w 888975"/>
              <a:gd name="connsiteY0" fmla="*/ 1023187 h 1023187"/>
              <a:gd name="connsiteX1" fmla="*/ 172639 w 888975"/>
              <a:gd name="connsiteY1" fmla="*/ 242836 h 1023187"/>
              <a:gd name="connsiteX2" fmla="*/ 888975 w 888975"/>
              <a:gd name="connsiteY2" fmla="*/ 0 h 1023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88975" h="1023187">
                <a:moveTo>
                  <a:pt x="0" y="1023187"/>
                </a:moveTo>
                <a:cubicBezTo>
                  <a:pt x="49369" y="715930"/>
                  <a:pt x="26589" y="414286"/>
                  <a:pt x="172639" y="242836"/>
                </a:cubicBezTo>
                <a:cubicBezTo>
                  <a:pt x="318689" y="71386"/>
                  <a:pt x="688950" y="11053"/>
                  <a:pt x="888975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Freeform 150"/>
          <p:cNvSpPr/>
          <p:nvPr/>
        </p:nvSpPr>
        <p:spPr>
          <a:xfrm flipH="1">
            <a:off x="7178210" y="4193018"/>
            <a:ext cx="2656067" cy="1931566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246126 w 876300"/>
              <a:gd name="connsiteY1" fmla="*/ 271187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246126 w 876300"/>
              <a:gd name="connsiteY1" fmla="*/ 271187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170705 w 876300"/>
              <a:gd name="connsiteY1" fmla="*/ 332060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170705 w 876300"/>
              <a:gd name="connsiteY1" fmla="*/ 33206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51222" y="775357"/>
                  <a:pt x="24655" y="503510"/>
                  <a:pt x="170705" y="332060"/>
                </a:cubicBezTo>
                <a:cubicBezTo>
                  <a:pt x="316755" y="160610"/>
                  <a:pt x="658259" y="1936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Freeform 151"/>
          <p:cNvSpPr/>
          <p:nvPr/>
        </p:nvSpPr>
        <p:spPr>
          <a:xfrm>
            <a:off x="3414603" y="5329981"/>
            <a:ext cx="406334" cy="658917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Freeform 152"/>
          <p:cNvSpPr/>
          <p:nvPr/>
        </p:nvSpPr>
        <p:spPr>
          <a:xfrm flipH="1">
            <a:off x="7230489" y="5112755"/>
            <a:ext cx="444036" cy="876143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Freeform 153"/>
          <p:cNvSpPr/>
          <p:nvPr/>
        </p:nvSpPr>
        <p:spPr>
          <a:xfrm flipH="1">
            <a:off x="6322846" y="4971867"/>
            <a:ext cx="226965" cy="1029268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Freeform 154"/>
          <p:cNvSpPr/>
          <p:nvPr/>
        </p:nvSpPr>
        <p:spPr>
          <a:xfrm>
            <a:off x="5434786" y="5042900"/>
            <a:ext cx="60563" cy="945998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Freeform 155"/>
          <p:cNvSpPr/>
          <p:nvPr/>
        </p:nvSpPr>
        <p:spPr>
          <a:xfrm>
            <a:off x="4432559" y="5192694"/>
            <a:ext cx="186799" cy="803746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Cloud 156"/>
          <p:cNvSpPr/>
          <p:nvPr/>
        </p:nvSpPr>
        <p:spPr>
          <a:xfrm rot="11136183">
            <a:off x="450840" y="780690"/>
            <a:ext cx="11383816" cy="5135146"/>
          </a:xfrm>
          <a:prstGeom prst="cloud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8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301" y="5956388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9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2501" y="6024606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0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903" y="6003299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1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341" y="5996440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2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056" y="5984345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1538" y="5985787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6600" y="5985202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Rectangle 67"/>
          <p:cNvSpPr/>
          <p:nvPr/>
        </p:nvSpPr>
        <p:spPr>
          <a:xfrm>
            <a:off x="8453187" y="5836204"/>
            <a:ext cx="631904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4600" cap="small" dirty="0" smtClean="0">
                <a:solidFill>
                  <a:prstClr val="black"/>
                </a:solidFill>
              </a:rPr>
              <a:t>...</a:t>
            </a:r>
            <a:endParaRPr lang="en-US" sz="4600" dirty="0"/>
          </a:p>
        </p:txBody>
      </p:sp>
    </p:spTree>
    <p:extLst>
      <p:ext uri="{BB962C8B-B14F-4D97-AF65-F5344CB8AC3E}">
        <p14:creationId xmlns:p14="http://schemas.microsoft.com/office/powerpoint/2010/main" val="24706305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/>
      <p:bldP spid="19" grpId="0"/>
      <p:bldP spid="12" grpId="0" animBg="1"/>
      <p:bldP spid="133" grpId="0" animBg="1"/>
      <p:bldP spid="134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6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888088" y="1254335"/>
            <a:ext cx="20984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SW26010: 260 cores</a:t>
            </a:r>
            <a:endParaRPr lang="en-US" dirty="0"/>
          </a:p>
        </p:txBody>
      </p:sp>
      <p:pic>
        <p:nvPicPr>
          <p:cNvPr id="11" name="Picture 2" descr="Bildergebnis für sw260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088" y="1697751"/>
            <a:ext cx="2313756" cy="1480804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ildergebnis für Sunway TaihuLigh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8613" y="2086583"/>
            <a:ext cx="3052199" cy="1358721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Bildergebnis für PEZY-SC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16" y="2137138"/>
            <a:ext cx="2963708" cy="2222781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Bildergebnis für ZettaScaler-2.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000" y="4072778"/>
            <a:ext cx="3157048" cy="188262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839416" y="1706380"/>
            <a:ext cx="21863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PEZY-SC2: 2048 cores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5719969" y="3736945"/>
            <a:ext cx="31232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ym typeface="Wingdings" panose="05000000000000000000" pitchFamily="2" charset="2"/>
              </a:rPr>
              <a:t>Adapteva</a:t>
            </a:r>
            <a:r>
              <a:rPr lang="en-US" dirty="0">
                <a:sym typeface="Wingdings" panose="05000000000000000000" pitchFamily="2" charset="2"/>
              </a:rPr>
              <a:t> Epiphany: 1024 cores</a:t>
            </a:r>
            <a:endParaRPr lang="en-US" dirty="0"/>
          </a:p>
        </p:txBody>
      </p:sp>
      <p:pic>
        <p:nvPicPr>
          <p:cNvPr id="1038" name="Picture 14" descr="e5_epiphany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936" y="4072778"/>
            <a:ext cx="4116854" cy="2287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ounded Rectangle 11"/>
          <p:cNvSpPr/>
          <p:nvPr/>
        </p:nvSpPr>
        <p:spPr>
          <a:xfrm>
            <a:off x="191344" y="1128226"/>
            <a:ext cx="11701300" cy="5577138"/>
          </a:xfrm>
          <a:prstGeom prst="roundRect">
            <a:avLst>
              <a:gd name="adj" fmla="val 0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7" name="Title 3"/>
          <p:cNvSpPr>
            <a:spLocks noGrp="1"/>
          </p:cNvSpPr>
          <p:nvPr>
            <p:ph type="title"/>
          </p:nvPr>
        </p:nvSpPr>
        <p:spPr>
          <a:xfrm>
            <a:off x="191343" y="533400"/>
            <a:ext cx="6358467" cy="533400"/>
          </a:xfrm>
          <a:effectLst>
            <a:softEdge rad="63500"/>
          </a:effectLst>
        </p:spPr>
        <p:txBody>
          <a:bodyPr/>
          <a:lstStyle/>
          <a:p>
            <a:r>
              <a:rPr lang="en-US" sz="3600" cap="small" dirty="0"/>
              <a:t>Massively Parallel </a:t>
            </a:r>
            <a:r>
              <a:rPr lang="en-US" sz="3600" cap="small" dirty="0" err="1"/>
              <a:t>Manycores</a:t>
            </a:r>
            <a:endParaRPr lang="en-US" sz="3600" dirty="0"/>
          </a:p>
        </p:txBody>
      </p:sp>
      <p:sp>
        <p:nvSpPr>
          <p:cNvPr id="133" name="Freeform 132"/>
          <p:cNvSpPr/>
          <p:nvPr/>
        </p:nvSpPr>
        <p:spPr>
          <a:xfrm>
            <a:off x="2296818" y="4499960"/>
            <a:ext cx="507170" cy="1545590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Freeform 133"/>
          <p:cNvSpPr/>
          <p:nvPr/>
        </p:nvSpPr>
        <p:spPr>
          <a:xfrm flipH="1">
            <a:off x="9151366" y="4375940"/>
            <a:ext cx="818632" cy="1668972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Freeform 135"/>
          <p:cNvSpPr/>
          <p:nvPr/>
        </p:nvSpPr>
        <p:spPr>
          <a:xfrm>
            <a:off x="2492724" y="5070837"/>
            <a:ext cx="773622" cy="935917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Freeform 136"/>
          <p:cNvSpPr/>
          <p:nvPr/>
        </p:nvSpPr>
        <p:spPr>
          <a:xfrm>
            <a:off x="3306598" y="5347836"/>
            <a:ext cx="406334" cy="658917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Freeform 137"/>
          <p:cNvSpPr/>
          <p:nvPr/>
        </p:nvSpPr>
        <p:spPr>
          <a:xfrm>
            <a:off x="3485291" y="5347835"/>
            <a:ext cx="406334" cy="658917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Freeform 138"/>
          <p:cNvSpPr/>
          <p:nvPr/>
        </p:nvSpPr>
        <p:spPr>
          <a:xfrm>
            <a:off x="4337293" y="5203005"/>
            <a:ext cx="186799" cy="803746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Freeform 139"/>
          <p:cNvSpPr/>
          <p:nvPr/>
        </p:nvSpPr>
        <p:spPr>
          <a:xfrm>
            <a:off x="4542844" y="5189534"/>
            <a:ext cx="186799" cy="803746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Freeform 140"/>
          <p:cNvSpPr/>
          <p:nvPr/>
        </p:nvSpPr>
        <p:spPr>
          <a:xfrm>
            <a:off x="5326581" y="5070836"/>
            <a:ext cx="60563" cy="945998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Freeform 141"/>
          <p:cNvSpPr/>
          <p:nvPr/>
        </p:nvSpPr>
        <p:spPr>
          <a:xfrm>
            <a:off x="5542982" y="5059029"/>
            <a:ext cx="60563" cy="945998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Freeform 142"/>
          <p:cNvSpPr/>
          <p:nvPr/>
        </p:nvSpPr>
        <p:spPr>
          <a:xfrm flipH="1">
            <a:off x="6238205" y="4987566"/>
            <a:ext cx="226965" cy="1029268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Freeform 143"/>
          <p:cNvSpPr/>
          <p:nvPr/>
        </p:nvSpPr>
        <p:spPr>
          <a:xfrm flipH="1">
            <a:off x="6418112" y="4974031"/>
            <a:ext cx="226965" cy="1029268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Freeform 144"/>
          <p:cNvSpPr/>
          <p:nvPr/>
        </p:nvSpPr>
        <p:spPr>
          <a:xfrm flipH="1">
            <a:off x="7155590" y="5128223"/>
            <a:ext cx="444036" cy="876143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Freeform 145"/>
          <p:cNvSpPr/>
          <p:nvPr/>
        </p:nvSpPr>
        <p:spPr>
          <a:xfrm flipH="1">
            <a:off x="7508275" y="5070837"/>
            <a:ext cx="281520" cy="933529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Freeform 146"/>
          <p:cNvSpPr/>
          <p:nvPr/>
        </p:nvSpPr>
        <p:spPr>
          <a:xfrm flipH="1">
            <a:off x="9521343" y="4472764"/>
            <a:ext cx="558901" cy="1543490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Freeform 147"/>
          <p:cNvSpPr/>
          <p:nvPr/>
        </p:nvSpPr>
        <p:spPr>
          <a:xfrm>
            <a:off x="2353762" y="4461164"/>
            <a:ext cx="507170" cy="1545590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Freeform 148"/>
          <p:cNvSpPr/>
          <p:nvPr/>
        </p:nvSpPr>
        <p:spPr>
          <a:xfrm flipH="1">
            <a:off x="8476857" y="4461164"/>
            <a:ext cx="1389893" cy="1606107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246126 w 876300"/>
              <a:gd name="connsiteY1" fmla="*/ 271187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246126 w 876300"/>
              <a:gd name="connsiteY1" fmla="*/ 271187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00076" y="442637"/>
                  <a:pt x="246126" y="271187"/>
                </a:cubicBezTo>
                <a:cubicBezTo>
                  <a:pt x="392176" y="99737"/>
                  <a:pt x="658259" y="1936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Freeform 149"/>
          <p:cNvSpPr/>
          <p:nvPr/>
        </p:nvSpPr>
        <p:spPr>
          <a:xfrm>
            <a:off x="2411915" y="4174739"/>
            <a:ext cx="2379253" cy="1973645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222463 w 876300"/>
              <a:gd name="connsiteY1" fmla="*/ 292791 h 1028700"/>
              <a:gd name="connsiteX2" fmla="*/ 876300 w 876300"/>
              <a:gd name="connsiteY2" fmla="*/ 0 h 1028700"/>
              <a:gd name="connsiteX0" fmla="*/ 0 w 876300"/>
              <a:gd name="connsiteY0" fmla="*/ 957030 h 957030"/>
              <a:gd name="connsiteX1" fmla="*/ 222463 w 876300"/>
              <a:gd name="connsiteY1" fmla="*/ 221121 h 957030"/>
              <a:gd name="connsiteX2" fmla="*/ 876300 w 876300"/>
              <a:gd name="connsiteY2" fmla="*/ 0 h 957030"/>
              <a:gd name="connsiteX0" fmla="*/ 0 w 876300"/>
              <a:gd name="connsiteY0" fmla="*/ 957030 h 957030"/>
              <a:gd name="connsiteX1" fmla="*/ 222463 w 876300"/>
              <a:gd name="connsiteY1" fmla="*/ 221121 h 957030"/>
              <a:gd name="connsiteX2" fmla="*/ 876300 w 876300"/>
              <a:gd name="connsiteY2" fmla="*/ 0 h 957030"/>
              <a:gd name="connsiteX0" fmla="*/ 0 w 888975"/>
              <a:gd name="connsiteY0" fmla="*/ 1023187 h 1023187"/>
              <a:gd name="connsiteX1" fmla="*/ 222463 w 888975"/>
              <a:gd name="connsiteY1" fmla="*/ 287278 h 1023187"/>
              <a:gd name="connsiteX2" fmla="*/ 888975 w 888975"/>
              <a:gd name="connsiteY2" fmla="*/ 0 h 1023187"/>
              <a:gd name="connsiteX0" fmla="*/ 0 w 888975"/>
              <a:gd name="connsiteY0" fmla="*/ 1023187 h 1023187"/>
              <a:gd name="connsiteX1" fmla="*/ 172639 w 888975"/>
              <a:gd name="connsiteY1" fmla="*/ 242836 h 1023187"/>
              <a:gd name="connsiteX2" fmla="*/ 888975 w 888975"/>
              <a:gd name="connsiteY2" fmla="*/ 0 h 1023187"/>
              <a:gd name="connsiteX0" fmla="*/ 0 w 888975"/>
              <a:gd name="connsiteY0" fmla="*/ 1023187 h 1023187"/>
              <a:gd name="connsiteX1" fmla="*/ 172639 w 888975"/>
              <a:gd name="connsiteY1" fmla="*/ 242836 h 1023187"/>
              <a:gd name="connsiteX2" fmla="*/ 888975 w 888975"/>
              <a:gd name="connsiteY2" fmla="*/ 0 h 1023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88975" h="1023187">
                <a:moveTo>
                  <a:pt x="0" y="1023187"/>
                </a:moveTo>
                <a:cubicBezTo>
                  <a:pt x="49369" y="715930"/>
                  <a:pt x="26589" y="414286"/>
                  <a:pt x="172639" y="242836"/>
                </a:cubicBezTo>
                <a:cubicBezTo>
                  <a:pt x="318689" y="71386"/>
                  <a:pt x="688950" y="11053"/>
                  <a:pt x="888975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Freeform 150"/>
          <p:cNvSpPr/>
          <p:nvPr/>
        </p:nvSpPr>
        <p:spPr>
          <a:xfrm flipH="1">
            <a:off x="7178210" y="4193018"/>
            <a:ext cx="2656067" cy="1931566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246126 w 876300"/>
              <a:gd name="connsiteY1" fmla="*/ 271187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246126 w 876300"/>
              <a:gd name="connsiteY1" fmla="*/ 271187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170705 w 876300"/>
              <a:gd name="connsiteY1" fmla="*/ 332060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170705 w 876300"/>
              <a:gd name="connsiteY1" fmla="*/ 33206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51222" y="775357"/>
                  <a:pt x="24655" y="503510"/>
                  <a:pt x="170705" y="332060"/>
                </a:cubicBezTo>
                <a:cubicBezTo>
                  <a:pt x="316755" y="160610"/>
                  <a:pt x="658259" y="1936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Freeform 151"/>
          <p:cNvSpPr/>
          <p:nvPr/>
        </p:nvSpPr>
        <p:spPr>
          <a:xfrm>
            <a:off x="3414603" y="5329981"/>
            <a:ext cx="406334" cy="658917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Freeform 152"/>
          <p:cNvSpPr/>
          <p:nvPr/>
        </p:nvSpPr>
        <p:spPr>
          <a:xfrm flipH="1">
            <a:off x="7230489" y="5112755"/>
            <a:ext cx="444036" cy="876143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Freeform 153"/>
          <p:cNvSpPr/>
          <p:nvPr/>
        </p:nvSpPr>
        <p:spPr>
          <a:xfrm flipH="1">
            <a:off x="6322846" y="4971867"/>
            <a:ext cx="226965" cy="1029268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Freeform 154"/>
          <p:cNvSpPr/>
          <p:nvPr/>
        </p:nvSpPr>
        <p:spPr>
          <a:xfrm>
            <a:off x="5434786" y="5042900"/>
            <a:ext cx="60563" cy="945998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Freeform 155"/>
          <p:cNvSpPr/>
          <p:nvPr/>
        </p:nvSpPr>
        <p:spPr>
          <a:xfrm>
            <a:off x="4432559" y="5192694"/>
            <a:ext cx="186799" cy="803746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Cloud 156"/>
          <p:cNvSpPr/>
          <p:nvPr/>
        </p:nvSpPr>
        <p:spPr>
          <a:xfrm rot="11136183">
            <a:off x="450840" y="780690"/>
            <a:ext cx="11383816" cy="5135146"/>
          </a:xfrm>
          <a:prstGeom prst="cloud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8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301" y="5956388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9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2501" y="6024606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0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903" y="6003299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1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341" y="5996440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2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056" y="5984345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1538" y="5985787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6600" y="5985202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5" name="Picture 26" descr="File:Hoffman-Singleton graph.sv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014" y="2642846"/>
            <a:ext cx="2927191" cy="2927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6" name="Picture 26" descr="File:Hoffman-Singleton graph.sv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533" y="1918740"/>
            <a:ext cx="2927191" cy="2927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7" name="Picture 36" descr="http://upload.wikimedia.org/wikipedia/commons/thumb/5/5f/Octeract_Petrie_polygon.svg/2000px-Octeract_Petrie_polygon.svg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9132" y="1218345"/>
            <a:ext cx="4647136" cy="4647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8" name="Picture 38" descr="http://www.ics.uci.edu/~eppstein/0xDE/F24/gp125.png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2165" y="3132951"/>
            <a:ext cx="2272787" cy="2272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9" name="Picture 20" descr="File:Petersen graph, two crossings.sv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043" y="4493992"/>
            <a:ext cx="1189919" cy="1189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0" name="Picture 169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27877" y="785417"/>
            <a:ext cx="3720972" cy="3837253"/>
          </a:xfrm>
          <a:prstGeom prst="rect">
            <a:avLst/>
          </a:prstGeom>
        </p:spPr>
      </p:pic>
      <p:pic>
        <p:nvPicPr>
          <p:cNvPr id="171" name="Picture 20" descr="File:Petersen graph, two crossings.sv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090" y="1697744"/>
            <a:ext cx="2433400" cy="24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2" name="Picture 22" descr="File:Petersen2 tiny.sv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5048" y="3146577"/>
            <a:ext cx="1602606" cy="1602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3" name="Picture 24" descr="File:Petersen1 tiny.sv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541" y="1584633"/>
            <a:ext cx="1602606" cy="1602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" name="Picture 26" descr="File:Hoffman-Singleton graph.sv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7000" y="1558706"/>
            <a:ext cx="2927191" cy="2927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5" name="Picture 28" descr="File:Hoffman singleton graph circle2.gif"/>
          <p:cNvPicPr>
            <a:picLocks noChangeAspect="1" noChangeArrowheads="1"/>
          </p:cNvPicPr>
          <p:nvPr/>
        </p:nvPicPr>
        <p:blipFill>
          <a:blip r:embed="rId17">
            <a:clrChange>
              <a:clrFrom>
                <a:srgbClr val="FEFFFC"/>
              </a:clrFrom>
              <a:clrTo>
                <a:srgbClr val="FEFF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5919" y="3385139"/>
            <a:ext cx="2630636" cy="1578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6" name="Picture 30" descr="File:Petersen-as-Moore.sv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041" y="1623377"/>
            <a:ext cx="2229080" cy="1966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7" name="Picture 34" descr="http://upload.wikimedia.org/wikipedia/commons/thumb/0/06/Heawood_Graph.svg/1024px-Heawood_Graph.svg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2063" y="2176333"/>
            <a:ext cx="2573978" cy="2523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8" name="Picture 24" descr="File:Petersen1 tiny.sv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81" y="2385936"/>
            <a:ext cx="1085338" cy="108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9" name="Picture 24" descr="File:Petersen1 tiny.sv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812" y="4238797"/>
            <a:ext cx="1085338" cy="108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0" name="Picture 24" descr="File:Petersen1 tiny.sv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930" y="1398355"/>
            <a:ext cx="1085338" cy="108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1" name="Picture 24" descr="File:Petersen1 tiny.sv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420" y="1398440"/>
            <a:ext cx="1085338" cy="108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2" name="Picture 20" descr="File:Petersen graph, two crossings.sv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9497" y="2422764"/>
            <a:ext cx="1189919" cy="1189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3" name="Picture 20" descr="File:Petersen graph, two crossings.sv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067" y="1241677"/>
            <a:ext cx="1189919" cy="1189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" name="Picture 20" descr="File:Petersen graph, two crossings.sv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5637" y="1316538"/>
            <a:ext cx="1189919" cy="1189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Rectangle 67"/>
          <p:cNvSpPr/>
          <p:nvPr/>
        </p:nvSpPr>
        <p:spPr>
          <a:xfrm>
            <a:off x="8453187" y="5836204"/>
            <a:ext cx="631904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4600" cap="small" dirty="0" smtClean="0">
                <a:solidFill>
                  <a:prstClr val="black"/>
                </a:solidFill>
              </a:rPr>
              <a:t>...</a:t>
            </a:r>
            <a:endParaRPr lang="en-US" sz="4600" dirty="0"/>
          </a:p>
        </p:txBody>
      </p:sp>
    </p:spTree>
    <p:extLst>
      <p:ext uri="{BB962C8B-B14F-4D97-AF65-F5344CB8AC3E}">
        <p14:creationId xmlns:p14="http://schemas.microsoft.com/office/powerpoint/2010/main" val="6870276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00"/>
                            </p:stCondLst>
                            <p:childTnLst>
                              <p:par>
                                <p:cTn id="1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200"/>
                            </p:stCondLst>
                            <p:childTnLst>
                              <p:par>
                                <p:cTn id="1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300"/>
                            </p:stCondLst>
                            <p:childTnLst>
                              <p:par>
                                <p:cTn id="1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400"/>
                            </p:stCondLst>
                            <p:childTnLst>
                              <p:par>
                                <p:cTn id="1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500"/>
                            </p:stCondLst>
                            <p:childTnLst>
                              <p:par>
                                <p:cTn id="1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1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600"/>
                            </p:stCondLst>
                            <p:childTnLst>
                              <p:par>
                                <p:cTn id="1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700"/>
                            </p:stCondLst>
                            <p:childTnLst>
                              <p:par>
                                <p:cTn id="1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800"/>
                            </p:stCondLst>
                            <p:childTnLst>
                              <p:par>
                                <p:cTn id="1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900"/>
                            </p:stCondLst>
                            <p:childTnLst>
                              <p:par>
                                <p:cTn id="1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1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1000"/>
                            </p:stCondLst>
                            <p:childTnLst>
                              <p:par>
                                <p:cTn id="1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1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1100"/>
                            </p:stCondLst>
                            <p:childTnLst>
                              <p:par>
                                <p:cTn id="1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1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1200"/>
                            </p:stCondLst>
                            <p:childTnLst>
                              <p:par>
                                <p:cTn id="1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1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300"/>
                            </p:stCondLst>
                            <p:childTnLst>
                              <p:par>
                                <p:cTn id="1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400"/>
                            </p:stCondLst>
                            <p:childTnLst>
                              <p:par>
                                <p:cTn id="1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1500"/>
                            </p:stCondLst>
                            <p:childTnLst>
                              <p:par>
                                <p:cTn id="19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1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1600"/>
                            </p:stCondLst>
                            <p:childTnLst>
                              <p:par>
                                <p:cTn id="20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1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1700"/>
                            </p:stCondLst>
                            <p:childTnLst>
                              <p:par>
                                <p:cTn id="20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1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1800"/>
                            </p:stCondLst>
                            <p:childTnLst>
                              <p:par>
                                <p:cTn id="2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1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1900"/>
                            </p:stCondLst>
                            <p:childTnLst>
                              <p:par>
                                <p:cTn id="2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1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/>
      <p:bldP spid="19" grpId="0"/>
      <p:bldP spid="12" grpId="0" animBg="1"/>
      <p:bldP spid="133" grpId="0" animBg="1"/>
      <p:bldP spid="134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6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888088" y="1254335"/>
            <a:ext cx="20984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SW26010: 260 cores</a:t>
            </a:r>
            <a:endParaRPr lang="en-US" dirty="0"/>
          </a:p>
        </p:txBody>
      </p:sp>
      <p:pic>
        <p:nvPicPr>
          <p:cNvPr id="11" name="Picture 2" descr="Bildergebnis für sw260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088" y="1697751"/>
            <a:ext cx="2313756" cy="1480804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ildergebnis für Sunway TaihuLigh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8613" y="2086583"/>
            <a:ext cx="3052199" cy="1358721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Bildergebnis für PEZY-SC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16" y="2137138"/>
            <a:ext cx="2963708" cy="2222781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Bildergebnis für ZettaScaler-2.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000" y="4072778"/>
            <a:ext cx="3157048" cy="188262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839416" y="1706380"/>
            <a:ext cx="21863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PEZY-SC2: 2048 cores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5719969" y="3736945"/>
            <a:ext cx="31232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ym typeface="Wingdings" panose="05000000000000000000" pitchFamily="2" charset="2"/>
              </a:rPr>
              <a:t>Adapteva</a:t>
            </a:r>
            <a:r>
              <a:rPr lang="en-US" dirty="0">
                <a:sym typeface="Wingdings" panose="05000000000000000000" pitchFamily="2" charset="2"/>
              </a:rPr>
              <a:t> Epiphany: 1024 cores</a:t>
            </a:r>
            <a:endParaRPr lang="en-US" dirty="0"/>
          </a:p>
        </p:txBody>
      </p:sp>
      <p:pic>
        <p:nvPicPr>
          <p:cNvPr id="1038" name="Picture 14" descr="e5_epiphany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936" y="4072778"/>
            <a:ext cx="4116854" cy="2287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ounded Rectangle 11"/>
          <p:cNvSpPr/>
          <p:nvPr/>
        </p:nvSpPr>
        <p:spPr>
          <a:xfrm>
            <a:off x="191344" y="1128226"/>
            <a:ext cx="11701300" cy="5577138"/>
          </a:xfrm>
          <a:prstGeom prst="roundRect">
            <a:avLst>
              <a:gd name="adj" fmla="val 0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7" name="Title 3"/>
          <p:cNvSpPr>
            <a:spLocks noGrp="1"/>
          </p:cNvSpPr>
          <p:nvPr>
            <p:ph type="title"/>
          </p:nvPr>
        </p:nvSpPr>
        <p:spPr>
          <a:xfrm>
            <a:off x="191343" y="533400"/>
            <a:ext cx="6294575" cy="533400"/>
          </a:xfrm>
          <a:effectLst>
            <a:softEdge rad="63500"/>
          </a:effectLst>
        </p:spPr>
        <p:txBody>
          <a:bodyPr/>
          <a:lstStyle/>
          <a:p>
            <a:r>
              <a:rPr lang="en-US" sz="3600" cap="small" dirty="0"/>
              <a:t>Massively Parallel </a:t>
            </a:r>
            <a:r>
              <a:rPr lang="en-US" sz="3600" cap="small" dirty="0" err="1"/>
              <a:t>Manycores</a:t>
            </a:r>
            <a:endParaRPr lang="en-US" sz="3600" dirty="0"/>
          </a:p>
        </p:txBody>
      </p:sp>
      <p:sp>
        <p:nvSpPr>
          <p:cNvPr id="133" name="Freeform 132"/>
          <p:cNvSpPr/>
          <p:nvPr/>
        </p:nvSpPr>
        <p:spPr>
          <a:xfrm>
            <a:off x="2296818" y="4499960"/>
            <a:ext cx="507170" cy="1545590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Freeform 133"/>
          <p:cNvSpPr/>
          <p:nvPr/>
        </p:nvSpPr>
        <p:spPr>
          <a:xfrm flipH="1">
            <a:off x="9151366" y="4375940"/>
            <a:ext cx="818632" cy="1668972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Freeform 135"/>
          <p:cNvSpPr/>
          <p:nvPr/>
        </p:nvSpPr>
        <p:spPr>
          <a:xfrm>
            <a:off x="2492724" y="5070837"/>
            <a:ext cx="773622" cy="935917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Freeform 136"/>
          <p:cNvSpPr/>
          <p:nvPr/>
        </p:nvSpPr>
        <p:spPr>
          <a:xfrm>
            <a:off x="3306598" y="5347836"/>
            <a:ext cx="406334" cy="658917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Freeform 137"/>
          <p:cNvSpPr/>
          <p:nvPr/>
        </p:nvSpPr>
        <p:spPr>
          <a:xfrm>
            <a:off x="3485291" y="5347835"/>
            <a:ext cx="406334" cy="658917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Freeform 138"/>
          <p:cNvSpPr/>
          <p:nvPr/>
        </p:nvSpPr>
        <p:spPr>
          <a:xfrm>
            <a:off x="4337293" y="5203005"/>
            <a:ext cx="186799" cy="803746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Freeform 139"/>
          <p:cNvSpPr/>
          <p:nvPr/>
        </p:nvSpPr>
        <p:spPr>
          <a:xfrm>
            <a:off x="4542844" y="5189534"/>
            <a:ext cx="186799" cy="803746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Freeform 140"/>
          <p:cNvSpPr/>
          <p:nvPr/>
        </p:nvSpPr>
        <p:spPr>
          <a:xfrm>
            <a:off x="5326581" y="5070836"/>
            <a:ext cx="60563" cy="945998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Freeform 141"/>
          <p:cNvSpPr/>
          <p:nvPr/>
        </p:nvSpPr>
        <p:spPr>
          <a:xfrm>
            <a:off x="5542982" y="5059029"/>
            <a:ext cx="60563" cy="945998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Freeform 142"/>
          <p:cNvSpPr/>
          <p:nvPr/>
        </p:nvSpPr>
        <p:spPr>
          <a:xfrm flipH="1">
            <a:off x="6238205" y="4987566"/>
            <a:ext cx="226965" cy="1029268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Freeform 143"/>
          <p:cNvSpPr/>
          <p:nvPr/>
        </p:nvSpPr>
        <p:spPr>
          <a:xfrm flipH="1">
            <a:off x="6418112" y="4974031"/>
            <a:ext cx="226965" cy="1029268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Freeform 144"/>
          <p:cNvSpPr/>
          <p:nvPr/>
        </p:nvSpPr>
        <p:spPr>
          <a:xfrm flipH="1">
            <a:off x="7155590" y="5128223"/>
            <a:ext cx="444036" cy="876143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Freeform 145"/>
          <p:cNvSpPr/>
          <p:nvPr/>
        </p:nvSpPr>
        <p:spPr>
          <a:xfrm flipH="1">
            <a:off x="7508275" y="5070837"/>
            <a:ext cx="281520" cy="933529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Freeform 146"/>
          <p:cNvSpPr/>
          <p:nvPr/>
        </p:nvSpPr>
        <p:spPr>
          <a:xfrm flipH="1">
            <a:off x="9521343" y="4472764"/>
            <a:ext cx="558901" cy="1543490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Freeform 147"/>
          <p:cNvSpPr/>
          <p:nvPr/>
        </p:nvSpPr>
        <p:spPr>
          <a:xfrm>
            <a:off x="2353762" y="4461164"/>
            <a:ext cx="507170" cy="1545590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Freeform 148"/>
          <p:cNvSpPr/>
          <p:nvPr/>
        </p:nvSpPr>
        <p:spPr>
          <a:xfrm flipH="1">
            <a:off x="8476857" y="4461164"/>
            <a:ext cx="1389893" cy="1606107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246126 w 876300"/>
              <a:gd name="connsiteY1" fmla="*/ 271187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246126 w 876300"/>
              <a:gd name="connsiteY1" fmla="*/ 271187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00076" y="442637"/>
                  <a:pt x="246126" y="271187"/>
                </a:cubicBezTo>
                <a:cubicBezTo>
                  <a:pt x="392176" y="99737"/>
                  <a:pt x="658259" y="1936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Freeform 149"/>
          <p:cNvSpPr/>
          <p:nvPr/>
        </p:nvSpPr>
        <p:spPr>
          <a:xfrm>
            <a:off x="2411915" y="4174739"/>
            <a:ext cx="2379253" cy="1973645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222463 w 876300"/>
              <a:gd name="connsiteY1" fmla="*/ 292791 h 1028700"/>
              <a:gd name="connsiteX2" fmla="*/ 876300 w 876300"/>
              <a:gd name="connsiteY2" fmla="*/ 0 h 1028700"/>
              <a:gd name="connsiteX0" fmla="*/ 0 w 876300"/>
              <a:gd name="connsiteY0" fmla="*/ 957030 h 957030"/>
              <a:gd name="connsiteX1" fmla="*/ 222463 w 876300"/>
              <a:gd name="connsiteY1" fmla="*/ 221121 h 957030"/>
              <a:gd name="connsiteX2" fmla="*/ 876300 w 876300"/>
              <a:gd name="connsiteY2" fmla="*/ 0 h 957030"/>
              <a:gd name="connsiteX0" fmla="*/ 0 w 876300"/>
              <a:gd name="connsiteY0" fmla="*/ 957030 h 957030"/>
              <a:gd name="connsiteX1" fmla="*/ 222463 w 876300"/>
              <a:gd name="connsiteY1" fmla="*/ 221121 h 957030"/>
              <a:gd name="connsiteX2" fmla="*/ 876300 w 876300"/>
              <a:gd name="connsiteY2" fmla="*/ 0 h 957030"/>
              <a:gd name="connsiteX0" fmla="*/ 0 w 888975"/>
              <a:gd name="connsiteY0" fmla="*/ 1023187 h 1023187"/>
              <a:gd name="connsiteX1" fmla="*/ 222463 w 888975"/>
              <a:gd name="connsiteY1" fmla="*/ 287278 h 1023187"/>
              <a:gd name="connsiteX2" fmla="*/ 888975 w 888975"/>
              <a:gd name="connsiteY2" fmla="*/ 0 h 1023187"/>
              <a:gd name="connsiteX0" fmla="*/ 0 w 888975"/>
              <a:gd name="connsiteY0" fmla="*/ 1023187 h 1023187"/>
              <a:gd name="connsiteX1" fmla="*/ 172639 w 888975"/>
              <a:gd name="connsiteY1" fmla="*/ 242836 h 1023187"/>
              <a:gd name="connsiteX2" fmla="*/ 888975 w 888975"/>
              <a:gd name="connsiteY2" fmla="*/ 0 h 1023187"/>
              <a:gd name="connsiteX0" fmla="*/ 0 w 888975"/>
              <a:gd name="connsiteY0" fmla="*/ 1023187 h 1023187"/>
              <a:gd name="connsiteX1" fmla="*/ 172639 w 888975"/>
              <a:gd name="connsiteY1" fmla="*/ 242836 h 1023187"/>
              <a:gd name="connsiteX2" fmla="*/ 888975 w 888975"/>
              <a:gd name="connsiteY2" fmla="*/ 0 h 1023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88975" h="1023187">
                <a:moveTo>
                  <a:pt x="0" y="1023187"/>
                </a:moveTo>
                <a:cubicBezTo>
                  <a:pt x="49369" y="715930"/>
                  <a:pt x="26589" y="414286"/>
                  <a:pt x="172639" y="242836"/>
                </a:cubicBezTo>
                <a:cubicBezTo>
                  <a:pt x="318689" y="71386"/>
                  <a:pt x="688950" y="11053"/>
                  <a:pt x="888975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Freeform 150"/>
          <p:cNvSpPr/>
          <p:nvPr/>
        </p:nvSpPr>
        <p:spPr>
          <a:xfrm flipH="1">
            <a:off x="7178210" y="4193018"/>
            <a:ext cx="2656067" cy="1931566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246126 w 876300"/>
              <a:gd name="connsiteY1" fmla="*/ 271187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246126 w 876300"/>
              <a:gd name="connsiteY1" fmla="*/ 271187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170705 w 876300"/>
              <a:gd name="connsiteY1" fmla="*/ 332060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170705 w 876300"/>
              <a:gd name="connsiteY1" fmla="*/ 33206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51222" y="775357"/>
                  <a:pt x="24655" y="503510"/>
                  <a:pt x="170705" y="332060"/>
                </a:cubicBezTo>
                <a:cubicBezTo>
                  <a:pt x="316755" y="160610"/>
                  <a:pt x="658259" y="1936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Freeform 151"/>
          <p:cNvSpPr/>
          <p:nvPr/>
        </p:nvSpPr>
        <p:spPr>
          <a:xfrm>
            <a:off x="3414603" y="5329981"/>
            <a:ext cx="406334" cy="658917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Freeform 152"/>
          <p:cNvSpPr/>
          <p:nvPr/>
        </p:nvSpPr>
        <p:spPr>
          <a:xfrm flipH="1">
            <a:off x="7230489" y="5112755"/>
            <a:ext cx="444036" cy="876143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Freeform 153"/>
          <p:cNvSpPr/>
          <p:nvPr/>
        </p:nvSpPr>
        <p:spPr>
          <a:xfrm flipH="1">
            <a:off x="6322846" y="4971867"/>
            <a:ext cx="226965" cy="1029268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Freeform 154"/>
          <p:cNvSpPr/>
          <p:nvPr/>
        </p:nvSpPr>
        <p:spPr>
          <a:xfrm>
            <a:off x="5434786" y="5042900"/>
            <a:ext cx="60563" cy="945998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Freeform 155"/>
          <p:cNvSpPr/>
          <p:nvPr/>
        </p:nvSpPr>
        <p:spPr>
          <a:xfrm>
            <a:off x="4432559" y="5192694"/>
            <a:ext cx="186799" cy="803746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Cloud 156"/>
          <p:cNvSpPr/>
          <p:nvPr/>
        </p:nvSpPr>
        <p:spPr>
          <a:xfrm rot="11136183">
            <a:off x="450840" y="780690"/>
            <a:ext cx="11383816" cy="5135146"/>
          </a:xfrm>
          <a:prstGeom prst="cloud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8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301" y="5956388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9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2501" y="6024606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0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903" y="6003299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1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341" y="5996440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2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056" y="5984345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1538" y="5985787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6600" y="5985202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5" name="Picture 26" descr="File:Hoffman-Singleton graph.sv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014" y="2642846"/>
            <a:ext cx="2927191" cy="2927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6" name="Picture 26" descr="File:Hoffman-Singleton graph.sv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533" y="1918740"/>
            <a:ext cx="2927191" cy="2927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7" name="Picture 36" descr="http://upload.wikimedia.org/wikipedia/commons/thumb/5/5f/Octeract_Petrie_polygon.svg/2000px-Octeract_Petrie_polygon.svg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9132" y="1218345"/>
            <a:ext cx="4647136" cy="4647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8" name="Picture 38" descr="http://www.ics.uci.edu/~eppstein/0xDE/F24/gp125.png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2165" y="3132951"/>
            <a:ext cx="2272787" cy="2272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9" name="Picture 20" descr="File:Petersen graph, two crossings.sv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043" y="4493992"/>
            <a:ext cx="1189919" cy="1189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0" name="Picture 169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27877" y="785417"/>
            <a:ext cx="3720972" cy="3837253"/>
          </a:xfrm>
          <a:prstGeom prst="rect">
            <a:avLst/>
          </a:prstGeom>
        </p:spPr>
      </p:pic>
      <p:pic>
        <p:nvPicPr>
          <p:cNvPr id="171" name="Picture 20" descr="File:Petersen graph, two crossings.sv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090" y="1697744"/>
            <a:ext cx="2433400" cy="24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2" name="Picture 22" descr="File:Petersen2 tiny.sv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5048" y="3146577"/>
            <a:ext cx="1602606" cy="1602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3" name="Picture 24" descr="File:Petersen1 tiny.sv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541" y="1584633"/>
            <a:ext cx="1602606" cy="1602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" name="Picture 26" descr="File:Hoffman-Singleton graph.sv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7000" y="1558706"/>
            <a:ext cx="2927191" cy="2927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5" name="Picture 28" descr="File:Hoffman singleton graph circle2.gif"/>
          <p:cNvPicPr>
            <a:picLocks noChangeAspect="1" noChangeArrowheads="1"/>
          </p:cNvPicPr>
          <p:nvPr/>
        </p:nvPicPr>
        <p:blipFill>
          <a:blip r:embed="rId17">
            <a:clrChange>
              <a:clrFrom>
                <a:srgbClr val="FEFFFC"/>
              </a:clrFrom>
              <a:clrTo>
                <a:srgbClr val="FEFF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5919" y="3385139"/>
            <a:ext cx="2630636" cy="1578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6" name="Picture 30" descr="File:Petersen-as-Moore.sv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041" y="1623377"/>
            <a:ext cx="2229080" cy="1966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7" name="Picture 34" descr="http://upload.wikimedia.org/wikipedia/commons/thumb/0/06/Heawood_Graph.svg/1024px-Heawood_Graph.svg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2063" y="2176333"/>
            <a:ext cx="2573978" cy="2523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8" name="Picture 24" descr="File:Petersen1 tiny.sv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81" y="2385936"/>
            <a:ext cx="1085338" cy="108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9" name="Picture 24" descr="File:Petersen1 tiny.sv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812" y="4238797"/>
            <a:ext cx="1085338" cy="108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0" name="Picture 24" descr="File:Petersen1 tiny.sv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930" y="1398355"/>
            <a:ext cx="1085338" cy="108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1" name="Picture 24" descr="File:Petersen1 tiny.sv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420" y="1398440"/>
            <a:ext cx="1085338" cy="108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2" name="Picture 20" descr="File:Petersen graph, two crossings.sv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9497" y="2422764"/>
            <a:ext cx="1189919" cy="1189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3" name="Picture 20" descr="File:Petersen graph, two crossings.sv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067" y="1241677"/>
            <a:ext cx="1189919" cy="1189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" name="Picture 20" descr="File:Petersen graph, two crossings.sv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5637" y="1316538"/>
            <a:ext cx="1189919" cy="1189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Bildergebnis für high performance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368" y="2177611"/>
            <a:ext cx="4060572" cy="2700281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Rectangle 67"/>
          <p:cNvSpPr/>
          <p:nvPr/>
        </p:nvSpPr>
        <p:spPr>
          <a:xfrm>
            <a:off x="8453187" y="5836204"/>
            <a:ext cx="631904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4600" cap="small" dirty="0" smtClean="0">
                <a:solidFill>
                  <a:prstClr val="black"/>
                </a:solidFill>
              </a:rPr>
              <a:t>...</a:t>
            </a:r>
            <a:endParaRPr lang="en-US" sz="4600" dirty="0"/>
          </a:p>
        </p:txBody>
      </p:sp>
    </p:spTree>
    <p:extLst>
      <p:ext uri="{BB962C8B-B14F-4D97-AF65-F5344CB8AC3E}">
        <p14:creationId xmlns:p14="http://schemas.microsoft.com/office/powerpoint/2010/main" val="404441848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00"/>
                            </p:stCondLst>
                            <p:childTnLst>
                              <p:par>
                                <p:cTn id="1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200"/>
                            </p:stCondLst>
                            <p:childTnLst>
                              <p:par>
                                <p:cTn id="1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300"/>
                            </p:stCondLst>
                            <p:childTnLst>
                              <p:par>
                                <p:cTn id="1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400"/>
                            </p:stCondLst>
                            <p:childTnLst>
                              <p:par>
                                <p:cTn id="1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500"/>
                            </p:stCondLst>
                            <p:childTnLst>
                              <p:par>
                                <p:cTn id="1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1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600"/>
                            </p:stCondLst>
                            <p:childTnLst>
                              <p:par>
                                <p:cTn id="1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700"/>
                            </p:stCondLst>
                            <p:childTnLst>
                              <p:par>
                                <p:cTn id="1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800"/>
                            </p:stCondLst>
                            <p:childTnLst>
                              <p:par>
                                <p:cTn id="1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900"/>
                            </p:stCondLst>
                            <p:childTnLst>
                              <p:par>
                                <p:cTn id="1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1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1000"/>
                            </p:stCondLst>
                            <p:childTnLst>
                              <p:par>
                                <p:cTn id="1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1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1100"/>
                            </p:stCondLst>
                            <p:childTnLst>
                              <p:par>
                                <p:cTn id="1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1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1200"/>
                            </p:stCondLst>
                            <p:childTnLst>
                              <p:par>
                                <p:cTn id="1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1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300"/>
                            </p:stCondLst>
                            <p:childTnLst>
                              <p:par>
                                <p:cTn id="1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400"/>
                            </p:stCondLst>
                            <p:childTnLst>
                              <p:par>
                                <p:cTn id="1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1500"/>
                            </p:stCondLst>
                            <p:childTnLst>
                              <p:par>
                                <p:cTn id="19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1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1600"/>
                            </p:stCondLst>
                            <p:childTnLst>
                              <p:par>
                                <p:cTn id="20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1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1700"/>
                            </p:stCondLst>
                            <p:childTnLst>
                              <p:par>
                                <p:cTn id="20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1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1800"/>
                            </p:stCondLst>
                            <p:childTnLst>
                              <p:par>
                                <p:cTn id="2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1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1900"/>
                            </p:stCondLst>
                            <p:childTnLst>
                              <p:par>
                                <p:cTn id="2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1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/>
      <p:bldP spid="19" grpId="0"/>
      <p:bldP spid="12" grpId="0" animBg="1"/>
      <p:bldP spid="133" grpId="0" animBg="1"/>
      <p:bldP spid="134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6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888088" y="1254335"/>
            <a:ext cx="20984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SW26010: 260 cores</a:t>
            </a:r>
            <a:endParaRPr lang="en-US" dirty="0"/>
          </a:p>
        </p:txBody>
      </p:sp>
      <p:pic>
        <p:nvPicPr>
          <p:cNvPr id="11" name="Picture 2" descr="Bildergebnis für sw260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088" y="1697751"/>
            <a:ext cx="2313756" cy="1480804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ildergebnis für Sunway TaihuLigh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8613" y="2086583"/>
            <a:ext cx="3052199" cy="1358721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Bildergebnis für PEZY-SC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16" y="2137138"/>
            <a:ext cx="2963708" cy="2222781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Bildergebnis für ZettaScaler-2.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000" y="4072778"/>
            <a:ext cx="3157048" cy="188262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839416" y="1706380"/>
            <a:ext cx="21863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PEZY-SC2: 2048 cores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5719969" y="3736945"/>
            <a:ext cx="31232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ym typeface="Wingdings" panose="05000000000000000000" pitchFamily="2" charset="2"/>
              </a:rPr>
              <a:t>Adapteva</a:t>
            </a:r>
            <a:r>
              <a:rPr lang="en-US" dirty="0">
                <a:sym typeface="Wingdings" panose="05000000000000000000" pitchFamily="2" charset="2"/>
              </a:rPr>
              <a:t> Epiphany: 1024 cores</a:t>
            </a:r>
            <a:endParaRPr lang="en-US" dirty="0"/>
          </a:p>
        </p:txBody>
      </p:sp>
      <p:pic>
        <p:nvPicPr>
          <p:cNvPr id="1038" name="Picture 14" descr="e5_epiphany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936" y="4072778"/>
            <a:ext cx="4116854" cy="2287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ounded Rectangle 11"/>
          <p:cNvSpPr/>
          <p:nvPr/>
        </p:nvSpPr>
        <p:spPr>
          <a:xfrm>
            <a:off x="191344" y="1128226"/>
            <a:ext cx="11701300" cy="5577138"/>
          </a:xfrm>
          <a:prstGeom prst="roundRect">
            <a:avLst>
              <a:gd name="adj" fmla="val 0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7" name="Title 3"/>
          <p:cNvSpPr>
            <a:spLocks noGrp="1"/>
          </p:cNvSpPr>
          <p:nvPr>
            <p:ph type="title"/>
          </p:nvPr>
        </p:nvSpPr>
        <p:spPr>
          <a:xfrm>
            <a:off x="191343" y="533400"/>
            <a:ext cx="7039145" cy="533400"/>
          </a:xfrm>
          <a:effectLst>
            <a:softEdge rad="63500"/>
          </a:effectLst>
        </p:spPr>
        <p:txBody>
          <a:bodyPr/>
          <a:lstStyle/>
          <a:p>
            <a:r>
              <a:rPr lang="en-US" sz="3600" cap="small" dirty="0"/>
              <a:t>Massively Parallel </a:t>
            </a:r>
            <a:r>
              <a:rPr lang="en-US" sz="3600" cap="small" dirty="0" err="1"/>
              <a:t>Manycores</a:t>
            </a:r>
            <a:endParaRPr lang="en-US" sz="3600" dirty="0"/>
          </a:p>
        </p:txBody>
      </p:sp>
      <p:sp>
        <p:nvSpPr>
          <p:cNvPr id="133" name="Freeform 132"/>
          <p:cNvSpPr/>
          <p:nvPr/>
        </p:nvSpPr>
        <p:spPr>
          <a:xfrm>
            <a:off x="2296818" y="4499960"/>
            <a:ext cx="507170" cy="1545590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Freeform 133"/>
          <p:cNvSpPr/>
          <p:nvPr/>
        </p:nvSpPr>
        <p:spPr>
          <a:xfrm flipH="1">
            <a:off x="9151366" y="4375940"/>
            <a:ext cx="818632" cy="1668972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Freeform 135"/>
          <p:cNvSpPr/>
          <p:nvPr/>
        </p:nvSpPr>
        <p:spPr>
          <a:xfrm>
            <a:off x="2492724" y="5070837"/>
            <a:ext cx="773622" cy="935917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Freeform 136"/>
          <p:cNvSpPr/>
          <p:nvPr/>
        </p:nvSpPr>
        <p:spPr>
          <a:xfrm>
            <a:off x="3306598" y="5347836"/>
            <a:ext cx="406334" cy="658917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Freeform 137"/>
          <p:cNvSpPr/>
          <p:nvPr/>
        </p:nvSpPr>
        <p:spPr>
          <a:xfrm>
            <a:off x="3485291" y="5347835"/>
            <a:ext cx="406334" cy="658917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Freeform 138"/>
          <p:cNvSpPr/>
          <p:nvPr/>
        </p:nvSpPr>
        <p:spPr>
          <a:xfrm>
            <a:off x="4337293" y="5203005"/>
            <a:ext cx="186799" cy="803746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Freeform 139"/>
          <p:cNvSpPr/>
          <p:nvPr/>
        </p:nvSpPr>
        <p:spPr>
          <a:xfrm>
            <a:off x="4542844" y="5189534"/>
            <a:ext cx="186799" cy="803746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Freeform 140"/>
          <p:cNvSpPr/>
          <p:nvPr/>
        </p:nvSpPr>
        <p:spPr>
          <a:xfrm>
            <a:off x="5326581" y="5070836"/>
            <a:ext cx="60563" cy="945998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Freeform 141"/>
          <p:cNvSpPr/>
          <p:nvPr/>
        </p:nvSpPr>
        <p:spPr>
          <a:xfrm>
            <a:off x="5542982" y="5059029"/>
            <a:ext cx="60563" cy="945998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Freeform 142"/>
          <p:cNvSpPr/>
          <p:nvPr/>
        </p:nvSpPr>
        <p:spPr>
          <a:xfrm flipH="1">
            <a:off x="6238205" y="4987566"/>
            <a:ext cx="226965" cy="1029268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Freeform 143"/>
          <p:cNvSpPr/>
          <p:nvPr/>
        </p:nvSpPr>
        <p:spPr>
          <a:xfrm flipH="1">
            <a:off x="6418112" y="4974031"/>
            <a:ext cx="226965" cy="1029268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Freeform 144"/>
          <p:cNvSpPr/>
          <p:nvPr/>
        </p:nvSpPr>
        <p:spPr>
          <a:xfrm flipH="1">
            <a:off x="7155590" y="5128223"/>
            <a:ext cx="444036" cy="876143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Freeform 145"/>
          <p:cNvSpPr/>
          <p:nvPr/>
        </p:nvSpPr>
        <p:spPr>
          <a:xfrm flipH="1">
            <a:off x="7508275" y="5070837"/>
            <a:ext cx="281520" cy="933529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Freeform 146"/>
          <p:cNvSpPr/>
          <p:nvPr/>
        </p:nvSpPr>
        <p:spPr>
          <a:xfrm flipH="1">
            <a:off x="9521343" y="4472764"/>
            <a:ext cx="558901" cy="1543490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Freeform 147"/>
          <p:cNvSpPr/>
          <p:nvPr/>
        </p:nvSpPr>
        <p:spPr>
          <a:xfrm>
            <a:off x="2353762" y="4461164"/>
            <a:ext cx="507170" cy="1545590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Freeform 148"/>
          <p:cNvSpPr/>
          <p:nvPr/>
        </p:nvSpPr>
        <p:spPr>
          <a:xfrm flipH="1">
            <a:off x="8476857" y="4461164"/>
            <a:ext cx="1389893" cy="1606107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246126 w 876300"/>
              <a:gd name="connsiteY1" fmla="*/ 271187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246126 w 876300"/>
              <a:gd name="connsiteY1" fmla="*/ 271187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00076" y="442637"/>
                  <a:pt x="246126" y="271187"/>
                </a:cubicBezTo>
                <a:cubicBezTo>
                  <a:pt x="392176" y="99737"/>
                  <a:pt x="658259" y="1936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Freeform 149"/>
          <p:cNvSpPr/>
          <p:nvPr/>
        </p:nvSpPr>
        <p:spPr>
          <a:xfrm>
            <a:off x="2411915" y="4174739"/>
            <a:ext cx="2379253" cy="1973645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222463 w 876300"/>
              <a:gd name="connsiteY1" fmla="*/ 292791 h 1028700"/>
              <a:gd name="connsiteX2" fmla="*/ 876300 w 876300"/>
              <a:gd name="connsiteY2" fmla="*/ 0 h 1028700"/>
              <a:gd name="connsiteX0" fmla="*/ 0 w 876300"/>
              <a:gd name="connsiteY0" fmla="*/ 957030 h 957030"/>
              <a:gd name="connsiteX1" fmla="*/ 222463 w 876300"/>
              <a:gd name="connsiteY1" fmla="*/ 221121 h 957030"/>
              <a:gd name="connsiteX2" fmla="*/ 876300 w 876300"/>
              <a:gd name="connsiteY2" fmla="*/ 0 h 957030"/>
              <a:gd name="connsiteX0" fmla="*/ 0 w 876300"/>
              <a:gd name="connsiteY0" fmla="*/ 957030 h 957030"/>
              <a:gd name="connsiteX1" fmla="*/ 222463 w 876300"/>
              <a:gd name="connsiteY1" fmla="*/ 221121 h 957030"/>
              <a:gd name="connsiteX2" fmla="*/ 876300 w 876300"/>
              <a:gd name="connsiteY2" fmla="*/ 0 h 957030"/>
              <a:gd name="connsiteX0" fmla="*/ 0 w 888975"/>
              <a:gd name="connsiteY0" fmla="*/ 1023187 h 1023187"/>
              <a:gd name="connsiteX1" fmla="*/ 222463 w 888975"/>
              <a:gd name="connsiteY1" fmla="*/ 287278 h 1023187"/>
              <a:gd name="connsiteX2" fmla="*/ 888975 w 888975"/>
              <a:gd name="connsiteY2" fmla="*/ 0 h 1023187"/>
              <a:gd name="connsiteX0" fmla="*/ 0 w 888975"/>
              <a:gd name="connsiteY0" fmla="*/ 1023187 h 1023187"/>
              <a:gd name="connsiteX1" fmla="*/ 172639 w 888975"/>
              <a:gd name="connsiteY1" fmla="*/ 242836 h 1023187"/>
              <a:gd name="connsiteX2" fmla="*/ 888975 w 888975"/>
              <a:gd name="connsiteY2" fmla="*/ 0 h 1023187"/>
              <a:gd name="connsiteX0" fmla="*/ 0 w 888975"/>
              <a:gd name="connsiteY0" fmla="*/ 1023187 h 1023187"/>
              <a:gd name="connsiteX1" fmla="*/ 172639 w 888975"/>
              <a:gd name="connsiteY1" fmla="*/ 242836 h 1023187"/>
              <a:gd name="connsiteX2" fmla="*/ 888975 w 888975"/>
              <a:gd name="connsiteY2" fmla="*/ 0 h 1023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88975" h="1023187">
                <a:moveTo>
                  <a:pt x="0" y="1023187"/>
                </a:moveTo>
                <a:cubicBezTo>
                  <a:pt x="49369" y="715930"/>
                  <a:pt x="26589" y="414286"/>
                  <a:pt x="172639" y="242836"/>
                </a:cubicBezTo>
                <a:cubicBezTo>
                  <a:pt x="318689" y="71386"/>
                  <a:pt x="688950" y="11053"/>
                  <a:pt x="888975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Freeform 150"/>
          <p:cNvSpPr/>
          <p:nvPr/>
        </p:nvSpPr>
        <p:spPr>
          <a:xfrm flipH="1">
            <a:off x="7178210" y="4193018"/>
            <a:ext cx="2656067" cy="1931566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246126 w 876300"/>
              <a:gd name="connsiteY1" fmla="*/ 271187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246126 w 876300"/>
              <a:gd name="connsiteY1" fmla="*/ 271187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170705 w 876300"/>
              <a:gd name="connsiteY1" fmla="*/ 332060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170705 w 876300"/>
              <a:gd name="connsiteY1" fmla="*/ 33206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51222" y="775357"/>
                  <a:pt x="24655" y="503510"/>
                  <a:pt x="170705" y="332060"/>
                </a:cubicBezTo>
                <a:cubicBezTo>
                  <a:pt x="316755" y="160610"/>
                  <a:pt x="658259" y="1936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Freeform 151"/>
          <p:cNvSpPr/>
          <p:nvPr/>
        </p:nvSpPr>
        <p:spPr>
          <a:xfrm>
            <a:off x="3414603" y="5329981"/>
            <a:ext cx="406334" cy="658917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Freeform 152"/>
          <p:cNvSpPr/>
          <p:nvPr/>
        </p:nvSpPr>
        <p:spPr>
          <a:xfrm flipH="1">
            <a:off x="7230489" y="5112755"/>
            <a:ext cx="444036" cy="876143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Freeform 153"/>
          <p:cNvSpPr/>
          <p:nvPr/>
        </p:nvSpPr>
        <p:spPr>
          <a:xfrm flipH="1">
            <a:off x="6322846" y="4971867"/>
            <a:ext cx="226965" cy="1029268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Freeform 154"/>
          <p:cNvSpPr/>
          <p:nvPr/>
        </p:nvSpPr>
        <p:spPr>
          <a:xfrm>
            <a:off x="5434786" y="5042900"/>
            <a:ext cx="60563" cy="945998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Freeform 155"/>
          <p:cNvSpPr/>
          <p:nvPr/>
        </p:nvSpPr>
        <p:spPr>
          <a:xfrm>
            <a:off x="4432559" y="5192694"/>
            <a:ext cx="186799" cy="803746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Cloud 156"/>
          <p:cNvSpPr/>
          <p:nvPr/>
        </p:nvSpPr>
        <p:spPr>
          <a:xfrm rot="11136183">
            <a:off x="450840" y="780690"/>
            <a:ext cx="11383816" cy="5135146"/>
          </a:xfrm>
          <a:prstGeom prst="cloud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8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301" y="5956388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9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2501" y="6024606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0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903" y="6003299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1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341" y="5996440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2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056" y="5984345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1538" y="5985787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6600" y="5985202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5" name="Picture 26" descr="File:Hoffman-Singleton graph.sv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014" y="2642846"/>
            <a:ext cx="2927191" cy="2927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6" name="Picture 26" descr="File:Hoffman-Singleton graph.sv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533" y="1918740"/>
            <a:ext cx="2927191" cy="2927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7" name="Picture 36" descr="http://upload.wikimedia.org/wikipedia/commons/thumb/5/5f/Octeract_Petrie_polygon.svg/2000px-Octeract_Petrie_polygon.svg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9132" y="1218345"/>
            <a:ext cx="4647136" cy="4647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8" name="Picture 38" descr="http://www.ics.uci.edu/~eppstein/0xDE/F24/gp125.png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2165" y="3132951"/>
            <a:ext cx="2272787" cy="2272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9" name="Picture 20" descr="File:Petersen graph, two crossings.sv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043" y="4493992"/>
            <a:ext cx="1189919" cy="1189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0" name="Picture 169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27877" y="785417"/>
            <a:ext cx="3720972" cy="3837253"/>
          </a:xfrm>
          <a:prstGeom prst="rect">
            <a:avLst/>
          </a:prstGeom>
        </p:spPr>
      </p:pic>
      <p:pic>
        <p:nvPicPr>
          <p:cNvPr id="171" name="Picture 20" descr="File:Petersen graph, two crossings.sv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090" y="1697744"/>
            <a:ext cx="2433400" cy="24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2" name="Picture 22" descr="File:Petersen2 tiny.sv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5048" y="3146577"/>
            <a:ext cx="1602606" cy="1602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3" name="Picture 24" descr="File:Petersen1 tiny.sv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541" y="1584633"/>
            <a:ext cx="1602606" cy="1602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" name="Picture 26" descr="File:Hoffman-Singleton graph.sv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7000" y="1558706"/>
            <a:ext cx="2927191" cy="2927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5" name="Picture 28" descr="File:Hoffman singleton graph circle2.gif"/>
          <p:cNvPicPr>
            <a:picLocks noChangeAspect="1" noChangeArrowheads="1"/>
          </p:cNvPicPr>
          <p:nvPr/>
        </p:nvPicPr>
        <p:blipFill>
          <a:blip r:embed="rId17">
            <a:clrChange>
              <a:clrFrom>
                <a:srgbClr val="FEFFFC"/>
              </a:clrFrom>
              <a:clrTo>
                <a:srgbClr val="FEFF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5919" y="3385139"/>
            <a:ext cx="2630636" cy="1578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6" name="Picture 30" descr="File:Petersen-as-Moore.sv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041" y="1623377"/>
            <a:ext cx="2229080" cy="1966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7" name="Picture 34" descr="http://upload.wikimedia.org/wikipedia/commons/thumb/0/06/Heawood_Graph.svg/1024px-Heawood_Graph.svg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2063" y="2176333"/>
            <a:ext cx="2573978" cy="2523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8" name="Picture 24" descr="File:Petersen1 tiny.sv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81" y="2385936"/>
            <a:ext cx="1085338" cy="108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9" name="Picture 24" descr="File:Petersen1 tiny.sv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812" y="4238797"/>
            <a:ext cx="1085338" cy="108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0" name="Picture 24" descr="File:Petersen1 tiny.sv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930" y="1398355"/>
            <a:ext cx="1085338" cy="108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1" name="Picture 24" descr="File:Petersen1 tiny.sv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420" y="1398440"/>
            <a:ext cx="1085338" cy="108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2" name="Picture 20" descr="File:Petersen graph, two crossings.sv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9497" y="2422764"/>
            <a:ext cx="1189919" cy="1189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3" name="Picture 20" descr="File:Petersen graph, two crossings.sv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067" y="1241677"/>
            <a:ext cx="1189919" cy="1189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" name="Picture 20" descr="File:Petersen graph, two crossings.sv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5637" y="1316538"/>
            <a:ext cx="1189919" cy="1189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Bildergebnis für high performance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368" y="2177611"/>
            <a:ext cx="4060572" cy="2700281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2" descr="http://www.omnitracs.com/sites/default/files/images/FS_CostReduction_460x279_0.jp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0088" y="1574123"/>
            <a:ext cx="2921209" cy="177177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Rectangle 67"/>
          <p:cNvSpPr/>
          <p:nvPr/>
        </p:nvSpPr>
        <p:spPr>
          <a:xfrm>
            <a:off x="8453187" y="5836204"/>
            <a:ext cx="631904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4600" cap="small" dirty="0" smtClean="0">
                <a:solidFill>
                  <a:prstClr val="black"/>
                </a:solidFill>
              </a:rPr>
              <a:t>...</a:t>
            </a:r>
            <a:endParaRPr lang="en-US" sz="4600" dirty="0"/>
          </a:p>
        </p:txBody>
      </p:sp>
    </p:spTree>
    <p:extLst>
      <p:ext uri="{BB962C8B-B14F-4D97-AF65-F5344CB8AC3E}">
        <p14:creationId xmlns:p14="http://schemas.microsoft.com/office/powerpoint/2010/main" val="24967304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00"/>
                            </p:stCondLst>
                            <p:childTnLst>
                              <p:par>
                                <p:cTn id="1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200"/>
                            </p:stCondLst>
                            <p:childTnLst>
                              <p:par>
                                <p:cTn id="1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300"/>
                            </p:stCondLst>
                            <p:childTnLst>
                              <p:par>
                                <p:cTn id="1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400"/>
                            </p:stCondLst>
                            <p:childTnLst>
                              <p:par>
                                <p:cTn id="1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500"/>
                            </p:stCondLst>
                            <p:childTnLst>
                              <p:par>
                                <p:cTn id="1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1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600"/>
                            </p:stCondLst>
                            <p:childTnLst>
                              <p:par>
                                <p:cTn id="1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700"/>
                            </p:stCondLst>
                            <p:childTnLst>
                              <p:par>
                                <p:cTn id="1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800"/>
                            </p:stCondLst>
                            <p:childTnLst>
                              <p:par>
                                <p:cTn id="1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900"/>
                            </p:stCondLst>
                            <p:childTnLst>
                              <p:par>
                                <p:cTn id="1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1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1000"/>
                            </p:stCondLst>
                            <p:childTnLst>
                              <p:par>
                                <p:cTn id="1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1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1100"/>
                            </p:stCondLst>
                            <p:childTnLst>
                              <p:par>
                                <p:cTn id="1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1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1200"/>
                            </p:stCondLst>
                            <p:childTnLst>
                              <p:par>
                                <p:cTn id="1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1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300"/>
                            </p:stCondLst>
                            <p:childTnLst>
                              <p:par>
                                <p:cTn id="1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400"/>
                            </p:stCondLst>
                            <p:childTnLst>
                              <p:par>
                                <p:cTn id="1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1500"/>
                            </p:stCondLst>
                            <p:childTnLst>
                              <p:par>
                                <p:cTn id="19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1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1600"/>
                            </p:stCondLst>
                            <p:childTnLst>
                              <p:par>
                                <p:cTn id="20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1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1700"/>
                            </p:stCondLst>
                            <p:childTnLst>
                              <p:par>
                                <p:cTn id="20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1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1800"/>
                            </p:stCondLst>
                            <p:childTnLst>
                              <p:par>
                                <p:cTn id="2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1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1900"/>
                            </p:stCondLst>
                            <p:childTnLst>
                              <p:par>
                                <p:cTn id="2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1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/>
      <p:bldP spid="19" grpId="0"/>
      <p:bldP spid="12" grpId="0" animBg="1"/>
      <p:bldP spid="133" grpId="0" animBg="1"/>
      <p:bldP spid="134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6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888088" y="1254335"/>
            <a:ext cx="20984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SW26010: 260 cores</a:t>
            </a:r>
            <a:endParaRPr lang="en-US" dirty="0"/>
          </a:p>
        </p:txBody>
      </p:sp>
      <p:pic>
        <p:nvPicPr>
          <p:cNvPr id="11" name="Picture 2" descr="Bildergebnis für sw260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088" y="1697751"/>
            <a:ext cx="2313756" cy="1480804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ildergebnis für Sunway TaihuLigh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8613" y="2086583"/>
            <a:ext cx="3052199" cy="1358721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Bildergebnis für PEZY-SC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16" y="2137138"/>
            <a:ext cx="2963708" cy="2222781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Bildergebnis für ZettaScaler-2.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000" y="4072778"/>
            <a:ext cx="3157048" cy="188262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839416" y="1706380"/>
            <a:ext cx="21863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PEZY-SC2: 2048 cores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5719969" y="3736945"/>
            <a:ext cx="31232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ym typeface="Wingdings" panose="05000000000000000000" pitchFamily="2" charset="2"/>
              </a:rPr>
              <a:t>Adapteva</a:t>
            </a:r>
            <a:r>
              <a:rPr lang="en-US" dirty="0">
                <a:sym typeface="Wingdings" panose="05000000000000000000" pitchFamily="2" charset="2"/>
              </a:rPr>
              <a:t> Epiphany: 1024 cores</a:t>
            </a:r>
            <a:endParaRPr lang="en-US" dirty="0"/>
          </a:p>
        </p:txBody>
      </p:sp>
      <p:pic>
        <p:nvPicPr>
          <p:cNvPr id="1038" name="Picture 14" descr="e5_epiphany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936" y="4072778"/>
            <a:ext cx="4116854" cy="2287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ounded Rectangle 11"/>
          <p:cNvSpPr/>
          <p:nvPr/>
        </p:nvSpPr>
        <p:spPr>
          <a:xfrm>
            <a:off x="191344" y="1128226"/>
            <a:ext cx="11701300" cy="5577138"/>
          </a:xfrm>
          <a:prstGeom prst="roundRect">
            <a:avLst>
              <a:gd name="adj" fmla="val 0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7" name="Title 3"/>
          <p:cNvSpPr>
            <a:spLocks noGrp="1"/>
          </p:cNvSpPr>
          <p:nvPr>
            <p:ph type="title"/>
          </p:nvPr>
        </p:nvSpPr>
        <p:spPr>
          <a:xfrm>
            <a:off x="191343" y="533400"/>
            <a:ext cx="6294575" cy="533400"/>
          </a:xfrm>
          <a:effectLst>
            <a:softEdge rad="63500"/>
          </a:effectLst>
        </p:spPr>
        <p:txBody>
          <a:bodyPr/>
          <a:lstStyle/>
          <a:p>
            <a:r>
              <a:rPr lang="en-US" sz="3600" cap="small" dirty="0"/>
              <a:t>Massively Parallel </a:t>
            </a:r>
            <a:r>
              <a:rPr lang="en-US" sz="3600" cap="small" dirty="0" err="1"/>
              <a:t>Manycores</a:t>
            </a:r>
            <a:endParaRPr lang="en-US" sz="3600" dirty="0"/>
          </a:p>
        </p:txBody>
      </p:sp>
      <p:sp>
        <p:nvSpPr>
          <p:cNvPr id="133" name="Freeform 132"/>
          <p:cNvSpPr/>
          <p:nvPr/>
        </p:nvSpPr>
        <p:spPr>
          <a:xfrm>
            <a:off x="2296818" y="4499960"/>
            <a:ext cx="507170" cy="1545590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Freeform 133"/>
          <p:cNvSpPr/>
          <p:nvPr/>
        </p:nvSpPr>
        <p:spPr>
          <a:xfrm flipH="1">
            <a:off x="9151366" y="4375940"/>
            <a:ext cx="818632" cy="1668972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Freeform 135"/>
          <p:cNvSpPr/>
          <p:nvPr/>
        </p:nvSpPr>
        <p:spPr>
          <a:xfrm>
            <a:off x="2492724" y="5070837"/>
            <a:ext cx="773622" cy="935917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Freeform 136"/>
          <p:cNvSpPr/>
          <p:nvPr/>
        </p:nvSpPr>
        <p:spPr>
          <a:xfrm>
            <a:off x="3306598" y="5347836"/>
            <a:ext cx="406334" cy="658917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Freeform 137"/>
          <p:cNvSpPr/>
          <p:nvPr/>
        </p:nvSpPr>
        <p:spPr>
          <a:xfrm>
            <a:off x="3485291" y="5347835"/>
            <a:ext cx="406334" cy="658917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Freeform 138"/>
          <p:cNvSpPr/>
          <p:nvPr/>
        </p:nvSpPr>
        <p:spPr>
          <a:xfrm>
            <a:off x="4337293" y="5203005"/>
            <a:ext cx="186799" cy="803746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Freeform 139"/>
          <p:cNvSpPr/>
          <p:nvPr/>
        </p:nvSpPr>
        <p:spPr>
          <a:xfrm>
            <a:off x="4542844" y="5189534"/>
            <a:ext cx="186799" cy="803746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Freeform 140"/>
          <p:cNvSpPr/>
          <p:nvPr/>
        </p:nvSpPr>
        <p:spPr>
          <a:xfrm>
            <a:off x="5326581" y="5070836"/>
            <a:ext cx="60563" cy="945998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Freeform 141"/>
          <p:cNvSpPr/>
          <p:nvPr/>
        </p:nvSpPr>
        <p:spPr>
          <a:xfrm>
            <a:off x="5542982" y="5059029"/>
            <a:ext cx="60563" cy="945998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Freeform 142"/>
          <p:cNvSpPr/>
          <p:nvPr/>
        </p:nvSpPr>
        <p:spPr>
          <a:xfrm flipH="1">
            <a:off x="6238205" y="4987566"/>
            <a:ext cx="226965" cy="1029268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Freeform 143"/>
          <p:cNvSpPr/>
          <p:nvPr/>
        </p:nvSpPr>
        <p:spPr>
          <a:xfrm flipH="1">
            <a:off x="6418112" y="4974031"/>
            <a:ext cx="226965" cy="1029268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Freeform 144"/>
          <p:cNvSpPr/>
          <p:nvPr/>
        </p:nvSpPr>
        <p:spPr>
          <a:xfrm flipH="1">
            <a:off x="7155590" y="5128223"/>
            <a:ext cx="444036" cy="876143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Freeform 145"/>
          <p:cNvSpPr/>
          <p:nvPr/>
        </p:nvSpPr>
        <p:spPr>
          <a:xfrm flipH="1">
            <a:off x="7508275" y="5070837"/>
            <a:ext cx="281520" cy="933529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Freeform 146"/>
          <p:cNvSpPr/>
          <p:nvPr/>
        </p:nvSpPr>
        <p:spPr>
          <a:xfrm flipH="1">
            <a:off x="9521343" y="4472764"/>
            <a:ext cx="558901" cy="1543490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Freeform 147"/>
          <p:cNvSpPr/>
          <p:nvPr/>
        </p:nvSpPr>
        <p:spPr>
          <a:xfrm>
            <a:off x="2353762" y="4461164"/>
            <a:ext cx="507170" cy="1545590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Freeform 148"/>
          <p:cNvSpPr/>
          <p:nvPr/>
        </p:nvSpPr>
        <p:spPr>
          <a:xfrm flipH="1">
            <a:off x="8476857" y="4461164"/>
            <a:ext cx="1389893" cy="1606107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246126 w 876300"/>
              <a:gd name="connsiteY1" fmla="*/ 271187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246126 w 876300"/>
              <a:gd name="connsiteY1" fmla="*/ 271187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00076" y="442637"/>
                  <a:pt x="246126" y="271187"/>
                </a:cubicBezTo>
                <a:cubicBezTo>
                  <a:pt x="392176" y="99737"/>
                  <a:pt x="658259" y="1936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Freeform 149"/>
          <p:cNvSpPr/>
          <p:nvPr/>
        </p:nvSpPr>
        <p:spPr>
          <a:xfrm>
            <a:off x="2411915" y="4174739"/>
            <a:ext cx="2379253" cy="1973645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222463 w 876300"/>
              <a:gd name="connsiteY1" fmla="*/ 292791 h 1028700"/>
              <a:gd name="connsiteX2" fmla="*/ 876300 w 876300"/>
              <a:gd name="connsiteY2" fmla="*/ 0 h 1028700"/>
              <a:gd name="connsiteX0" fmla="*/ 0 w 876300"/>
              <a:gd name="connsiteY0" fmla="*/ 957030 h 957030"/>
              <a:gd name="connsiteX1" fmla="*/ 222463 w 876300"/>
              <a:gd name="connsiteY1" fmla="*/ 221121 h 957030"/>
              <a:gd name="connsiteX2" fmla="*/ 876300 w 876300"/>
              <a:gd name="connsiteY2" fmla="*/ 0 h 957030"/>
              <a:gd name="connsiteX0" fmla="*/ 0 w 876300"/>
              <a:gd name="connsiteY0" fmla="*/ 957030 h 957030"/>
              <a:gd name="connsiteX1" fmla="*/ 222463 w 876300"/>
              <a:gd name="connsiteY1" fmla="*/ 221121 h 957030"/>
              <a:gd name="connsiteX2" fmla="*/ 876300 w 876300"/>
              <a:gd name="connsiteY2" fmla="*/ 0 h 957030"/>
              <a:gd name="connsiteX0" fmla="*/ 0 w 888975"/>
              <a:gd name="connsiteY0" fmla="*/ 1023187 h 1023187"/>
              <a:gd name="connsiteX1" fmla="*/ 222463 w 888975"/>
              <a:gd name="connsiteY1" fmla="*/ 287278 h 1023187"/>
              <a:gd name="connsiteX2" fmla="*/ 888975 w 888975"/>
              <a:gd name="connsiteY2" fmla="*/ 0 h 1023187"/>
              <a:gd name="connsiteX0" fmla="*/ 0 w 888975"/>
              <a:gd name="connsiteY0" fmla="*/ 1023187 h 1023187"/>
              <a:gd name="connsiteX1" fmla="*/ 172639 w 888975"/>
              <a:gd name="connsiteY1" fmla="*/ 242836 h 1023187"/>
              <a:gd name="connsiteX2" fmla="*/ 888975 w 888975"/>
              <a:gd name="connsiteY2" fmla="*/ 0 h 1023187"/>
              <a:gd name="connsiteX0" fmla="*/ 0 w 888975"/>
              <a:gd name="connsiteY0" fmla="*/ 1023187 h 1023187"/>
              <a:gd name="connsiteX1" fmla="*/ 172639 w 888975"/>
              <a:gd name="connsiteY1" fmla="*/ 242836 h 1023187"/>
              <a:gd name="connsiteX2" fmla="*/ 888975 w 888975"/>
              <a:gd name="connsiteY2" fmla="*/ 0 h 1023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88975" h="1023187">
                <a:moveTo>
                  <a:pt x="0" y="1023187"/>
                </a:moveTo>
                <a:cubicBezTo>
                  <a:pt x="49369" y="715930"/>
                  <a:pt x="26589" y="414286"/>
                  <a:pt x="172639" y="242836"/>
                </a:cubicBezTo>
                <a:cubicBezTo>
                  <a:pt x="318689" y="71386"/>
                  <a:pt x="688950" y="11053"/>
                  <a:pt x="888975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Freeform 150"/>
          <p:cNvSpPr/>
          <p:nvPr/>
        </p:nvSpPr>
        <p:spPr>
          <a:xfrm flipH="1">
            <a:off x="7178210" y="4193018"/>
            <a:ext cx="2656067" cy="1931566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246126 w 876300"/>
              <a:gd name="connsiteY1" fmla="*/ 271187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246126 w 876300"/>
              <a:gd name="connsiteY1" fmla="*/ 271187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170705 w 876300"/>
              <a:gd name="connsiteY1" fmla="*/ 332060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170705 w 876300"/>
              <a:gd name="connsiteY1" fmla="*/ 33206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51222" y="775357"/>
                  <a:pt x="24655" y="503510"/>
                  <a:pt x="170705" y="332060"/>
                </a:cubicBezTo>
                <a:cubicBezTo>
                  <a:pt x="316755" y="160610"/>
                  <a:pt x="658259" y="1936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Freeform 151"/>
          <p:cNvSpPr/>
          <p:nvPr/>
        </p:nvSpPr>
        <p:spPr>
          <a:xfrm>
            <a:off x="3414603" y="5329981"/>
            <a:ext cx="406334" cy="658917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Freeform 152"/>
          <p:cNvSpPr/>
          <p:nvPr/>
        </p:nvSpPr>
        <p:spPr>
          <a:xfrm flipH="1">
            <a:off x="7230489" y="5112755"/>
            <a:ext cx="444036" cy="876143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Freeform 153"/>
          <p:cNvSpPr/>
          <p:nvPr/>
        </p:nvSpPr>
        <p:spPr>
          <a:xfrm flipH="1">
            <a:off x="6322846" y="4971867"/>
            <a:ext cx="226965" cy="1029268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Freeform 154"/>
          <p:cNvSpPr/>
          <p:nvPr/>
        </p:nvSpPr>
        <p:spPr>
          <a:xfrm>
            <a:off x="5434786" y="5042900"/>
            <a:ext cx="60563" cy="945998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Freeform 155"/>
          <p:cNvSpPr/>
          <p:nvPr/>
        </p:nvSpPr>
        <p:spPr>
          <a:xfrm>
            <a:off x="4432559" y="5192694"/>
            <a:ext cx="186799" cy="803746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Cloud 156"/>
          <p:cNvSpPr/>
          <p:nvPr/>
        </p:nvSpPr>
        <p:spPr>
          <a:xfrm rot="11136183">
            <a:off x="450840" y="780690"/>
            <a:ext cx="11383816" cy="5135146"/>
          </a:xfrm>
          <a:prstGeom prst="cloud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8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301" y="5956388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9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2501" y="6024606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0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903" y="6003299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1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341" y="5996440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2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056" y="5984345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1538" y="5985787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6600" y="5985202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5" name="Picture 26" descr="File:Hoffman-Singleton graph.sv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014" y="2642846"/>
            <a:ext cx="2927191" cy="2927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6" name="Picture 26" descr="File:Hoffman-Singleton graph.sv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533" y="1918740"/>
            <a:ext cx="2927191" cy="2927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7" name="Picture 36" descr="http://upload.wikimedia.org/wikipedia/commons/thumb/5/5f/Octeract_Petrie_polygon.svg/2000px-Octeract_Petrie_polygon.svg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9132" y="1218345"/>
            <a:ext cx="4647136" cy="4647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8" name="Picture 38" descr="http://www.ics.uci.edu/~eppstein/0xDE/F24/gp125.png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2165" y="3132951"/>
            <a:ext cx="2272787" cy="2272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9" name="Picture 20" descr="File:Petersen graph, two crossings.sv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043" y="4493992"/>
            <a:ext cx="1189919" cy="1189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0" name="Picture 169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27877" y="785417"/>
            <a:ext cx="3720972" cy="3837253"/>
          </a:xfrm>
          <a:prstGeom prst="rect">
            <a:avLst/>
          </a:prstGeom>
        </p:spPr>
      </p:pic>
      <p:pic>
        <p:nvPicPr>
          <p:cNvPr id="171" name="Picture 20" descr="File:Petersen graph, two crossings.sv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090" y="1697744"/>
            <a:ext cx="2433400" cy="24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2" name="Picture 22" descr="File:Petersen2 tiny.sv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5048" y="3146577"/>
            <a:ext cx="1602606" cy="1602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3" name="Picture 24" descr="File:Petersen1 tiny.sv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541" y="1584633"/>
            <a:ext cx="1602606" cy="1602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" name="Picture 26" descr="File:Hoffman-Singleton graph.sv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7000" y="1558706"/>
            <a:ext cx="2927191" cy="2927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5" name="Picture 28" descr="File:Hoffman singleton graph circle2.gif"/>
          <p:cNvPicPr>
            <a:picLocks noChangeAspect="1" noChangeArrowheads="1"/>
          </p:cNvPicPr>
          <p:nvPr/>
        </p:nvPicPr>
        <p:blipFill>
          <a:blip r:embed="rId17">
            <a:clrChange>
              <a:clrFrom>
                <a:srgbClr val="FEFFFC"/>
              </a:clrFrom>
              <a:clrTo>
                <a:srgbClr val="FEFF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5919" y="3385139"/>
            <a:ext cx="2630636" cy="1578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6" name="Picture 30" descr="File:Petersen-as-Moore.sv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041" y="1623377"/>
            <a:ext cx="2229080" cy="1966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7" name="Picture 34" descr="http://upload.wikimedia.org/wikipedia/commons/thumb/0/06/Heawood_Graph.svg/1024px-Heawood_Graph.svg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2063" y="2176333"/>
            <a:ext cx="2573978" cy="2523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8" name="Picture 24" descr="File:Petersen1 tiny.sv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81" y="2385936"/>
            <a:ext cx="1085338" cy="108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9" name="Picture 24" descr="File:Petersen1 tiny.sv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812" y="4238797"/>
            <a:ext cx="1085338" cy="108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0" name="Picture 24" descr="File:Petersen1 tiny.sv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930" y="1398355"/>
            <a:ext cx="1085338" cy="108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1" name="Picture 24" descr="File:Petersen1 tiny.sv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420" y="1398440"/>
            <a:ext cx="1085338" cy="108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2" name="Picture 20" descr="File:Petersen graph, two crossings.sv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9497" y="2422764"/>
            <a:ext cx="1189919" cy="1189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3" name="Picture 20" descr="File:Petersen graph, two crossings.sv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067" y="1241677"/>
            <a:ext cx="1189919" cy="1189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" name="Picture 20" descr="File:Petersen graph, two crossings.sv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5637" y="1316538"/>
            <a:ext cx="1189919" cy="1189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Bildergebnis für high performance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368" y="2177611"/>
            <a:ext cx="4060572" cy="2700281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2" descr="http://www.omnitracs.com/sites/default/files/images/FS_CostReduction_460x279_0.jp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0088" y="1574123"/>
            <a:ext cx="2921209" cy="177177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6" descr="EnergyBulb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1463" y="3359863"/>
            <a:ext cx="4041562" cy="228767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Rectangle 67"/>
          <p:cNvSpPr/>
          <p:nvPr/>
        </p:nvSpPr>
        <p:spPr>
          <a:xfrm>
            <a:off x="8453187" y="5836204"/>
            <a:ext cx="631904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4600" cap="small" dirty="0" smtClean="0">
                <a:solidFill>
                  <a:prstClr val="black"/>
                </a:solidFill>
              </a:rPr>
              <a:t>...</a:t>
            </a:r>
            <a:endParaRPr lang="en-US" sz="4600" dirty="0"/>
          </a:p>
        </p:txBody>
      </p:sp>
    </p:spTree>
    <p:extLst>
      <p:ext uri="{BB962C8B-B14F-4D97-AF65-F5344CB8AC3E}">
        <p14:creationId xmlns:p14="http://schemas.microsoft.com/office/powerpoint/2010/main" val="15213841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00"/>
                            </p:stCondLst>
                            <p:childTnLst>
                              <p:par>
                                <p:cTn id="1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200"/>
                            </p:stCondLst>
                            <p:childTnLst>
                              <p:par>
                                <p:cTn id="1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300"/>
                            </p:stCondLst>
                            <p:childTnLst>
                              <p:par>
                                <p:cTn id="1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400"/>
                            </p:stCondLst>
                            <p:childTnLst>
                              <p:par>
                                <p:cTn id="1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500"/>
                            </p:stCondLst>
                            <p:childTnLst>
                              <p:par>
                                <p:cTn id="1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1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600"/>
                            </p:stCondLst>
                            <p:childTnLst>
                              <p:par>
                                <p:cTn id="1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700"/>
                            </p:stCondLst>
                            <p:childTnLst>
                              <p:par>
                                <p:cTn id="1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800"/>
                            </p:stCondLst>
                            <p:childTnLst>
                              <p:par>
                                <p:cTn id="1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900"/>
                            </p:stCondLst>
                            <p:childTnLst>
                              <p:par>
                                <p:cTn id="1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1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1000"/>
                            </p:stCondLst>
                            <p:childTnLst>
                              <p:par>
                                <p:cTn id="1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1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1100"/>
                            </p:stCondLst>
                            <p:childTnLst>
                              <p:par>
                                <p:cTn id="1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1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1200"/>
                            </p:stCondLst>
                            <p:childTnLst>
                              <p:par>
                                <p:cTn id="1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1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300"/>
                            </p:stCondLst>
                            <p:childTnLst>
                              <p:par>
                                <p:cTn id="1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400"/>
                            </p:stCondLst>
                            <p:childTnLst>
                              <p:par>
                                <p:cTn id="1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1500"/>
                            </p:stCondLst>
                            <p:childTnLst>
                              <p:par>
                                <p:cTn id="19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1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1600"/>
                            </p:stCondLst>
                            <p:childTnLst>
                              <p:par>
                                <p:cTn id="20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1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1700"/>
                            </p:stCondLst>
                            <p:childTnLst>
                              <p:par>
                                <p:cTn id="20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1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1800"/>
                            </p:stCondLst>
                            <p:childTnLst>
                              <p:par>
                                <p:cTn id="2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1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1900"/>
                            </p:stCondLst>
                            <p:childTnLst>
                              <p:par>
                                <p:cTn id="2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1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/>
      <p:bldP spid="19" grpId="0"/>
      <p:bldP spid="12" grpId="0" animBg="1"/>
      <p:bldP spid="133" grpId="0" animBg="1"/>
      <p:bldP spid="134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6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888088" y="1254335"/>
            <a:ext cx="20984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SW26010: 260 cores</a:t>
            </a:r>
            <a:endParaRPr lang="en-US" dirty="0"/>
          </a:p>
        </p:txBody>
      </p:sp>
      <p:pic>
        <p:nvPicPr>
          <p:cNvPr id="11" name="Picture 2" descr="Bildergebnis für sw260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088" y="1697751"/>
            <a:ext cx="2313756" cy="1480804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ildergebnis für Sunway TaihuLigh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8613" y="2086583"/>
            <a:ext cx="3052199" cy="1358721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Bildergebnis für PEZY-SC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16" y="2137138"/>
            <a:ext cx="2963708" cy="2222781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Bildergebnis für ZettaScaler-2.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000" y="4072778"/>
            <a:ext cx="3157048" cy="188262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839416" y="1706380"/>
            <a:ext cx="21863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PEZY-SC2: 2048 cores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5719969" y="3736945"/>
            <a:ext cx="31232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ym typeface="Wingdings" panose="05000000000000000000" pitchFamily="2" charset="2"/>
              </a:rPr>
              <a:t>Adapteva</a:t>
            </a:r>
            <a:r>
              <a:rPr lang="en-US" dirty="0">
                <a:sym typeface="Wingdings" panose="05000000000000000000" pitchFamily="2" charset="2"/>
              </a:rPr>
              <a:t> Epiphany: 1024 cores</a:t>
            </a:r>
            <a:endParaRPr lang="en-US" dirty="0"/>
          </a:p>
        </p:txBody>
      </p:sp>
      <p:pic>
        <p:nvPicPr>
          <p:cNvPr id="1038" name="Picture 14" descr="e5_epiphany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936" y="4072778"/>
            <a:ext cx="4116854" cy="2287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ounded Rectangle 11"/>
          <p:cNvSpPr/>
          <p:nvPr/>
        </p:nvSpPr>
        <p:spPr>
          <a:xfrm>
            <a:off x="191344" y="1128226"/>
            <a:ext cx="11701300" cy="5577138"/>
          </a:xfrm>
          <a:prstGeom prst="roundRect">
            <a:avLst>
              <a:gd name="adj" fmla="val 0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7" name="Title 3"/>
          <p:cNvSpPr>
            <a:spLocks noGrp="1"/>
          </p:cNvSpPr>
          <p:nvPr>
            <p:ph type="title"/>
          </p:nvPr>
        </p:nvSpPr>
        <p:spPr>
          <a:xfrm>
            <a:off x="191344" y="533400"/>
            <a:ext cx="5994712" cy="533400"/>
          </a:xfrm>
          <a:effectLst>
            <a:softEdge rad="63500"/>
          </a:effectLst>
        </p:spPr>
        <p:txBody>
          <a:bodyPr/>
          <a:lstStyle/>
          <a:p>
            <a:r>
              <a:rPr lang="en-US" sz="3600" cap="small" dirty="0"/>
              <a:t>Massively Parallel </a:t>
            </a:r>
            <a:r>
              <a:rPr lang="en-US" sz="3600" cap="small" dirty="0" err="1"/>
              <a:t>Manycores</a:t>
            </a:r>
            <a:endParaRPr lang="en-US" sz="3600" dirty="0"/>
          </a:p>
        </p:txBody>
      </p:sp>
      <p:sp>
        <p:nvSpPr>
          <p:cNvPr id="133" name="Freeform 132"/>
          <p:cNvSpPr/>
          <p:nvPr/>
        </p:nvSpPr>
        <p:spPr>
          <a:xfrm>
            <a:off x="2296818" y="4499960"/>
            <a:ext cx="507170" cy="1545590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Freeform 133"/>
          <p:cNvSpPr/>
          <p:nvPr/>
        </p:nvSpPr>
        <p:spPr>
          <a:xfrm flipH="1">
            <a:off x="9151366" y="4375940"/>
            <a:ext cx="818632" cy="1668972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Freeform 135"/>
          <p:cNvSpPr/>
          <p:nvPr/>
        </p:nvSpPr>
        <p:spPr>
          <a:xfrm>
            <a:off x="2492724" y="5070837"/>
            <a:ext cx="773622" cy="935917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Freeform 136"/>
          <p:cNvSpPr/>
          <p:nvPr/>
        </p:nvSpPr>
        <p:spPr>
          <a:xfrm>
            <a:off x="3306598" y="5347836"/>
            <a:ext cx="406334" cy="658917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Freeform 137"/>
          <p:cNvSpPr/>
          <p:nvPr/>
        </p:nvSpPr>
        <p:spPr>
          <a:xfrm>
            <a:off x="3485291" y="5347835"/>
            <a:ext cx="406334" cy="658917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Freeform 138"/>
          <p:cNvSpPr/>
          <p:nvPr/>
        </p:nvSpPr>
        <p:spPr>
          <a:xfrm>
            <a:off x="4337293" y="5203005"/>
            <a:ext cx="186799" cy="803746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Freeform 139"/>
          <p:cNvSpPr/>
          <p:nvPr/>
        </p:nvSpPr>
        <p:spPr>
          <a:xfrm>
            <a:off x="4542844" y="5189534"/>
            <a:ext cx="186799" cy="803746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Freeform 140"/>
          <p:cNvSpPr/>
          <p:nvPr/>
        </p:nvSpPr>
        <p:spPr>
          <a:xfrm>
            <a:off x="5326581" y="5070836"/>
            <a:ext cx="60563" cy="945998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Freeform 141"/>
          <p:cNvSpPr/>
          <p:nvPr/>
        </p:nvSpPr>
        <p:spPr>
          <a:xfrm>
            <a:off x="5542982" y="5059029"/>
            <a:ext cx="60563" cy="945998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Freeform 142"/>
          <p:cNvSpPr/>
          <p:nvPr/>
        </p:nvSpPr>
        <p:spPr>
          <a:xfrm flipH="1">
            <a:off x="6238205" y="4987566"/>
            <a:ext cx="226965" cy="1029268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Freeform 143"/>
          <p:cNvSpPr/>
          <p:nvPr/>
        </p:nvSpPr>
        <p:spPr>
          <a:xfrm flipH="1">
            <a:off x="6418112" y="4974031"/>
            <a:ext cx="226965" cy="1029268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Freeform 144"/>
          <p:cNvSpPr/>
          <p:nvPr/>
        </p:nvSpPr>
        <p:spPr>
          <a:xfrm flipH="1">
            <a:off x="7155590" y="5128223"/>
            <a:ext cx="444036" cy="876143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Freeform 145"/>
          <p:cNvSpPr/>
          <p:nvPr/>
        </p:nvSpPr>
        <p:spPr>
          <a:xfrm flipH="1">
            <a:off x="7508275" y="5070837"/>
            <a:ext cx="281520" cy="933529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Freeform 146"/>
          <p:cNvSpPr/>
          <p:nvPr/>
        </p:nvSpPr>
        <p:spPr>
          <a:xfrm flipH="1">
            <a:off x="9521343" y="4472764"/>
            <a:ext cx="558901" cy="1543490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Freeform 147"/>
          <p:cNvSpPr/>
          <p:nvPr/>
        </p:nvSpPr>
        <p:spPr>
          <a:xfrm>
            <a:off x="2353762" y="4461164"/>
            <a:ext cx="507170" cy="1545590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Freeform 148"/>
          <p:cNvSpPr/>
          <p:nvPr/>
        </p:nvSpPr>
        <p:spPr>
          <a:xfrm flipH="1">
            <a:off x="8476857" y="4461164"/>
            <a:ext cx="1389893" cy="1606107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246126 w 876300"/>
              <a:gd name="connsiteY1" fmla="*/ 271187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246126 w 876300"/>
              <a:gd name="connsiteY1" fmla="*/ 271187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00076" y="442637"/>
                  <a:pt x="246126" y="271187"/>
                </a:cubicBezTo>
                <a:cubicBezTo>
                  <a:pt x="392176" y="99737"/>
                  <a:pt x="658259" y="1936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Freeform 149"/>
          <p:cNvSpPr/>
          <p:nvPr/>
        </p:nvSpPr>
        <p:spPr>
          <a:xfrm>
            <a:off x="2411915" y="4174739"/>
            <a:ext cx="2379253" cy="1973645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222463 w 876300"/>
              <a:gd name="connsiteY1" fmla="*/ 292791 h 1028700"/>
              <a:gd name="connsiteX2" fmla="*/ 876300 w 876300"/>
              <a:gd name="connsiteY2" fmla="*/ 0 h 1028700"/>
              <a:gd name="connsiteX0" fmla="*/ 0 w 876300"/>
              <a:gd name="connsiteY0" fmla="*/ 957030 h 957030"/>
              <a:gd name="connsiteX1" fmla="*/ 222463 w 876300"/>
              <a:gd name="connsiteY1" fmla="*/ 221121 h 957030"/>
              <a:gd name="connsiteX2" fmla="*/ 876300 w 876300"/>
              <a:gd name="connsiteY2" fmla="*/ 0 h 957030"/>
              <a:gd name="connsiteX0" fmla="*/ 0 w 876300"/>
              <a:gd name="connsiteY0" fmla="*/ 957030 h 957030"/>
              <a:gd name="connsiteX1" fmla="*/ 222463 w 876300"/>
              <a:gd name="connsiteY1" fmla="*/ 221121 h 957030"/>
              <a:gd name="connsiteX2" fmla="*/ 876300 w 876300"/>
              <a:gd name="connsiteY2" fmla="*/ 0 h 957030"/>
              <a:gd name="connsiteX0" fmla="*/ 0 w 888975"/>
              <a:gd name="connsiteY0" fmla="*/ 1023187 h 1023187"/>
              <a:gd name="connsiteX1" fmla="*/ 222463 w 888975"/>
              <a:gd name="connsiteY1" fmla="*/ 287278 h 1023187"/>
              <a:gd name="connsiteX2" fmla="*/ 888975 w 888975"/>
              <a:gd name="connsiteY2" fmla="*/ 0 h 1023187"/>
              <a:gd name="connsiteX0" fmla="*/ 0 w 888975"/>
              <a:gd name="connsiteY0" fmla="*/ 1023187 h 1023187"/>
              <a:gd name="connsiteX1" fmla="*/ 172639 w 888975"/>
              <a:gd name="connsiteY1" fmla="*/ 242836 h 1023187"/>
              <a:gd name="connsiteX2" fmla="*/ 888975 w 888975"/>
              <a:gd name="connsiteY2" fmla="*/ 0 h 1023187"/>
              <a:gd name="connsiteX0" fmla="*/ 0 w 888975"/>
              <a:gd name="connsiteY0" fmla="*/ 1023187 h 1023187"/>
              <a:gd name="connsiteX1" fmla="*/ 172639 w 888975"/>
              <a:gd name="connsiteY1" fmla="*/ 242836 h 1023187"/>
              <a:gd name="connsiteX2" fmla="*/ 888975 w 888975"/>
              <a:gd name="connsiteY2" fmla="*/ 0 h 1023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88975" h="1023187">
                <a:moveTo>
                  <a:pt x="0" y="1023187"/>
                </a:moveTo>
                <a:cubicBezTo>
                  <a:pt x="49369" y="715930"/>
                  <a:pt x="26589" y="414286"/>
                  <a:pt x="172639" y="242836"/>
                </a:cubicBezTo>
                <a:cubicBezTo>
                  <a:pt x="318689" y="71386"/>
                  <a:pt x="688950" y="11053"/>
                  <a:pt x="888975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Freeform 150"/>
          <p:cNvSpPr/>
          <p:nvPr/>
        </p:nvSpPr>
        <p:spPr>
          <a:xfrm flipH="1">
            <a:off x="7178210" y="4193018"/>
            <a:ext cx="2656067" cy="1931566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246126 w 876300"/>
              <a:gd name="connsiteY1" fmla="*/ 271187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246126 w 876300"/>
              <a:gd name="connsiteY1" fmla="*/ 271187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170705 w 876300"/>
              <a:gd name="connsiteY1" fmla="*/ 332060 h 1028700"/>
              <a:gd name="connsiteX2" fmla="*/ 876300 w 876300"/>
              <a:gd name="connsiteY2" fmla="*/ 0 h 1028700"/>
              <a:gd name="connsiteX0" fmla="*/ 0 w 876300"/>
              <a:gd name="connsiteY0" fmla="*/ 1028700 h 1028700"/>
              <a:gd name="connsiteX1" fmla="*/ 170705 w 876300"/>
              <a:gd name="connsiteY1" fmla="*/ 33206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51222" y="775357"/>
                  <a:pt x="24655" y="503510"/>
                  <a:pt x="170705" y="332060"/>
                </a:cubicBezTo>
                <a:cubicBezTo>
                  <a:pt x="316755" y="160610"/>
                  <a:pt x="658259" y="1936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Freeform 151"/>
          <p:cNvSpPr/>
          <p:nvPr/>
        </p:nvSpPr>
        <p:spPr>
          <a:xfrm>
            <a:off x="3414603" y="5329981"/>
            <a:ext cx="406334" cy="658917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Freeform 152"/>
          <p:cNvSpPr/>
          <p:nvPr/>
        </p:nvSpPr>
        <p:spPr>
          <a:xfrm flipH="1">
            <a:off x="7230489" y="5112755"/>
            <a:ext cx="444036" cy="876143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Freeform 153"/>
          <p:cNvSpPr/>
          <p:nvPr/>
        </p:nvSpPr>
        <p:spPr>
          <a:xfrm flipH="1">
            <a:off x="6322846" y="4971867"/>
            <a:ext cx="226965" cy="1029268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Freeform 154"/>
          <p:cNvSpPr/>
          <p:nvPr/>
        </p:nvSpPr>
        <p:spPr>
          <a:xfrm>
            <a:off x="5434786" y="5042900"/>
            <a:ext cx="60563" cy="945998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Freeform 155"/>
          <p:cNvSpPr/>
          <p:nvPr/>
        </p:nvSpPr>
        <p:spPr>
          <a:xfrm>
            <a:off x="4432559" y="5192694"/>
            <a:ext cx="186799" cy="803746"/>
          </a:xfrm>
          <a:custGeom>
            <a:avLst/>
            <a:gdLst>
              <a:gd name="connsiteX0" fmla="*/ 0 w 876300"/>
              <a:gd name="connsiteY0" fmla="*/ 1028700 h 1028700"/>
              <a:gd name="connsiteX1" fmla="*/ 330200 w 876300"/>
              <a:gd name="connsiteY1" fmla="*/ 381000 h 1028700"/>
              <a:gd name="connsiteX2" fmla="*/ 876300 w 876300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028700">
                <a:moveTo>
                  <a:pt x="0" y="1028700"/>
                </a:moveTo>
                <a:cubicBezTo>
                  <a:pt x="92075" y="790575"/>
                  <a:pt x="184150" y="552450"/>
                  <a:pt x="330200" y="381000"/>
                </a:cubicBezTo>
                <a:cubicBezTo>
                  <a:pt x="476250" y="209550"/>
                  <a:pt x="676275" y="104775"/>
                  <a:pt x="876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Cloud 156"/>
          <p:cNvSpPr/>
          <p:nvPr/>
        </p:nvSpPr>
        <p:spPr>
          <a:xfrm rot="11136183">
            <a:off x="450840" y="780690"/>
            <a:ext cx="11383816" cy="5135146"/>
          </a:xfrm>
          <a:prstGeom prst="cloud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8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301" y="5956388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9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2501" y="6024606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0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903" y="6003299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1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341" y="5996440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2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056" y="5984345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1538" y="5985787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" name="Picture 4" descr="Znalezione obrazy dla zapytania cpu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6600" y="5985202"/>
            <a:ext cx="691076" cy="67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5" name="Picture 26" descr="File:Hoffman-Singleton graph.sv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014" y="2642846"/>
            <a:ext cx="2927191" cy="2927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6" name="Picture 26" descr="File:Hoffman-Singleton graph.sv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533" y="1918740"/>
            <a:ext cx="2927191" cy="2927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7" name="Picture 36" descr="http://upload.wikimedia.org/wikipedia/commons/thumb/5/5f/Octeract_Petrie_polygon.svg/2000px-Octeract_Petrie_polygon.svg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9132" y="1218345"/>
            <a:ext cx="4647136" cy="4647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8" name="Picture 38" descr="http://www.ics.uci.edu/~eppstein/0xDE/F24/gp125.png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2165" y="3132951"/>
            <a:ext cx="2272787" cy="2272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9" name="Picture 20" descr="File:Petersen graph, two crossings.sv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043" y="4493992"/>
            <a:ext cx="1189919" cy="1189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0" name="Picture 169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27877" y="785417"/>
            <a:ext cx="3720972" cy="3837253"/>
          </a:xfrm>
          <a:prstGeom prst="rect">
            <a:avLst/>
          </a:prstGeom>
        </p:spPr>
      </p:pic>
      <p:pic>
        <p:nvPicPr>
          <p:cNvPr id="171" name="Picture 20" descr="File:Petersen graph, two crossings.sv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090" y="1697744"/>
            <a:ext cx="2433400" cy="24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2" name="Picture 22" descr="File:Petersen2 tiny.sv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5048" y="3146577"/>
            <a:ext cx="1602606" cy="1602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3" name="Picture 24" descr="File:Petersen1 tiny.sv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541" y="1584633"/>
            <a:ext cx="1602606" cy="1602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" name="Picture 26" descr="File:Hoffman-Singleton graph.sv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7000" y="1558706"/>
            <a:ext cx="2927191" cy="2927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5" name="Picture 28" descr="File:Hoffman singleton graph circle2.gif"/>
          <p:cNvPicPr>
            <a:picLocks noChangeAspect="1" noChangeArrowheads="1"/>
          </p:cNvPicPr>
          <p:nvPr/>
        </p:nvPicPr>
        <p:blipFill>
          <a:blip r:embed="rId17">
            <a:clrChange>
              <a:clrFrom>
                <a:srgbClr val="FEFFFC"/>
              </a:clrFrom>
              <a:clrTo>
                <a:srgbClr val="FEFF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5919" y="3385139"/>
            <a:ext cx="2630636" cy="1578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6" name="Picture 30" descr="File:Petersen-as-Moore.sv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041" y="1623377"/>
            <a:ext cx="2229080" cy="1966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7" name="Picture 34" descr="http://upload.wikimedia.org/wikipedia/commons/thumb/0/06/Heawood_Graph.svg/1024px-Heawood_Graph.svg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2063" y="2176333"/>
            <a:ext cx="2573978" cy="2523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8" name="Picture 24" descr="File:Petersen1 tiny.sv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681" y="2385936"/>
            <a:ext cx="1085338" cy="108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9" name="Picture 24" descr="File:Petersen1 tiny.sv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812" y="4238797"/>
            <a:ext cx="1085338" cy="108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0" name="Picture 24" descr="File:Petersen1 tiny.sv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930" y="1398355"/>
            <a:ext cx="1085338" cy="108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1" name="Picture 24" descr="File:Petersen1 tiny.sv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420" y="1398440"/>
            <a:ext cx="1085338" cy="108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2" name="Picture 20" descr="File:Petersen graph, two crossings.sv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9497" y="2422764"/>
            <a:ext cx="1189919" cy="1189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3" name="Picture 20" descr="File:Petersen graph, two crossings.sv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067" y="1241677"/>
            <a:ext cx="1189919" cy="1189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" name="Picture 20" descr="File:Petersen graph, two crossings.sv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5637" y="1316538"/>
            <a:ext cx="1189919" cy="1189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Bildergebnis für high performance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368" y="2177611"/>
            <a:ext cx="4060572" cy="2700281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2" descr="http://www.omnitracs.com/sites/default/files/images/FS_CostReduction_460x279_0.jp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0088" y="1574123"/>
            <a:ext cx="2921209" cy="177177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6" descr="EnergyBulb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1463" y="3359863"/>
            <a:ext cx="4041562" cy="228767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Rectangle 66"/>
          <p:cNvSpPr/>
          <p:nvPr/>
        </p:nvSpPr>
        <p:spPr>
          <a:xfrm>
            <a:off x="4328087" y="1731168"/>
            <a:ext cx="3019234" cy="3170099"/>
          </a:xfrm>
          <a:prstGeom prst="rect">
            <a:avLst/>
          </a:prstGeom>
          <a:solidFill>
            <a:srgbClr val="002060"/>
          </a:solidFill>
          <a:effectLst>
            <a:softEdge rad="317500"/>
          </a:effectLst>
        </p:spPr>
        <p:txBody>
          <a:bodyPr wrap="square">
            <a:spAutoFit/>
          </a:bodyPr>
          <a:lstStyle/>
          <a:p>
            <a:pPr algn="ctr"/>
            <a:r>
              <a:rPr lang="en-US" sz="20000" b="1" cap="small" dirty="0" smtClean="0">
                <a:solidFill>
                  <a:schemeClr val="bg1"/>
                </a:solidFill>
              </a:rPr>
              <a:t>?</a:t>
            </a:r>
            <a:endParaRPr lang="en-US" sz="20000" b="1" dirty="0">
              <a:solidFill>
                <a:schemeClr val="bg1"/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8453187" y="5836204"/>
            <a:ext cx="631904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4600" cap="small" dirty="0" smtClean="0">
                <a:solidFill>
                  <a:prstClr val="black"/>
                </a:solidFill>
              </a:rPr>
              <a:t>...</a:t>
            </a:r>
            <a:endParaRPr lang="en-US" sz="4600" dirty="0"/>
          </a:p>
        </p:txBody>
      </p:sp>
    </p:spTree>
    <p:extLst>
      <p:ext uri="{BB962C8B-B14F-4D97-AF65-F5344CB8AC3E}">
        <p14:creationId xmlns:p14="http://schemas.microsoft.com/office/powerpoint/2010/main" val="5210985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00"/>
                            </p:stCondLst>
                            <p:childTnLst>
                              <p:par>
                                <p:cTn id="1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200"/>
                            </p:stCondLst>
                            <p:childTnLst>
                              <p:par>
                                <p:cTn id="1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300"/>
                            </p:stCondLst>
                            <p:childTnLst>
                              <p:par>
                                <p:cTn id="1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400"/>
                            </p:stCondLst>
                            <p:childTnLst>
                              <p:par>
                                <p:cTn id="1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500"/>
                            </p:stCondLst>
                            <p:childTnLst>
                              <p:par>
                                <p:cTn id="1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1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600"/>
                            </p:stCondLst>
                            <p:childTnLst>
                              <p:par>
                                <p:cTn id="1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700"/>
                            </p:stCondLst>
                            <p:childTnLst>
                              <p:par>
                                <p:cTn id="1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800"/>
                            </p:stCondLst>
                            <p:childTnLst>
                              <p:par>
                                <p:cTn id="1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900"/>
                            </p:stCondLst>
                            <p:childTnLst>
                              <p:par>
                                <p:cTn id="1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1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1000"/>
                            </p:stCondLst>
                            <p:childTnLst>
                              <p:par>
                                <p:cTn id="1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1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1100"/>
                            </p:stCondLst>
                            <p:childTnLst>
                              <p:par>
                                <p:cTn id="1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1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1200"/>
                            </p:stCondLst>
                            <p:childTnLst>
                              <p:par>
                                <p:cTn id="1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1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300"/>
                            </p:stCondLst>
                            <p:childTnLst>
                              <p:par>
                                <p:cTn id="1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400"/>
                            </p:stCondLst>
                            <p:childTnLst>
                              <p:par>
                                <p:cTn id="1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1500"/>
                            </p:stCondLst>
                            <p:childTnLst>
                              <p:par>
                                <p:cTn id="19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1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1600"/>
                            </p:stCondLst>
                            <p:childTnLst>
                              <p:par>
                                <p:cTn id="20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1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1700"/>
                            </p:stCondLst>
                            <p:childTnLst>
                              <p:par>
                                <p:cTn id="20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1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1800"/>
                            </p:stCondLst>
                            <p:childTnLst>
                              <p:par>
                                <p:cTn id="2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1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1900"/>
                            </p:stCondLst>
                            <p:childTnLst>
                              <p:par>
                                <p:cTn id="2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1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/>
      <p:bldP spid="19" grpId="0"/>
      <p:bldP spid="12" grpId="0" animBg="1"/>
      <p:bldP spid="133" grpId="0" animBg="1"/>
      <p:bldP spid="134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67" grpId="0" animBg="1"/>
      <p:bldP spid="6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1962"/>
            <a:ext cx="12191999" cy="6426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0253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1962"/>
            <a:ext cx="12191999" cy="6426038"/>
          </a:xfrm>
          <a:prstGeom prst="rect">
            <a:avLst/>
          </a:prstGeom>
        </p:spPr>
      </p:pic>
      <p:sp>
        <p:nvSpPr>
          <p:cNvPr id="135" name="Rectangle 134"/>
          <p:cNvSpPr/>
          <p:nvPr/>
        </p:nvSpPr>
        <p:spPr>
          <a:xfrm>
            <a:off x="-39268" y="6519446"/>
            <a:ext cx="11616899" cy="338554"/>
          </a:xfrm>
          <a:prstGeom prst="rect">
            <a:avLst/>
          </a:prstGeom>
          <a:solidFill>
            <a:schemeClr val="tx1"/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[</a:t>
            </a:r>
            <a:r>
              <a:rPr lang="pl-PL" sz="1600" dirty="0" smtClean="0">
                <a:solidFill>
                  <a:schemeClr val="bg1"/>
                </a:solidFill>
              </a:rPr>
              <a:t>1</a:t>
            </a:r>
            <a:r>
              <a:rPr lang="en-US" sz="1600" dirty="0" smtClean="0">
                <a:solidFill>
                  <a:schemeClr val="bg1"/>
                </a:solidFill>
              </a:rPr>
              <a:t>] M. Besta and T. </a:t>
            </a:r>
            <a:r>
              <a:rPr lang="en-US" sz="1600" dirty="0" err="1" smtClean="0">
                <a:solidFill>
                  <a:schemeClr val="bg1"/>
                </a:solidFill>
              </a:rPr>
              <a:t>Hoefler</a:t>
            </a:r>
            <a:r>
              <a:rPr lang="en-US" sz="1600" dirty="0" smtClean="0">
                <a:solidFill>
                  <a:schemeClr val="bg1"/>
                </a:solidFill>
              </a:rPr>
              <a:t>. Slim Fly: A Cost Effective Low-Diameter Network Topology. SC14.</a:t>
            </a:r>
          </a:p>
        </p:txBody>
      </p:sp>
      <p:sp>
        <p:nvSpPr>
          <p:cNvPr id="136" name="Rounded Rectangle 135"/>
          <p:cNvSpPr/>
          <p:nvPr/>
        </p:nvSpPr>
        <p:spPr>
          <a:xfrm>
            <a:off x="1199456" y="2183061"/>
            <a:ext cx="9721080" cy="2585286"/>
          </a:xfrm>
          <a:prstGeom prst="roundRect">
            <a:avLst>
              <a:gd name="adj" fmla="val 6105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3600" b="1" dirty="0" smtClean="0">
                <a:solidFill>
                  <a:schemeClr val="tx1"/>
                </a:solidFill>
              </a:rPr>
              <a:t>Slim Fly </a:t>
            </a:r>
            <a:r>
              <a:rPr lang="pl-PL" sz="3600" dirty="0" smtClean="0">
                <a:solidFill>
                  <a:schemeClr val="tx1"/>
                </a:solidFill>
              </a:rPr>
              <a:t>[1] ensures</a:t>
            </a:r>
            <a:r>
              <a:rPr lang="pl-PL" sz="3600" dirty="0">
                <a:solidFill>
                  <a:schemeClr val="tx1"/>
                </a:solidFill>
              </a:rPr>
              <a:t> </a:t>
            </a:r>
            <a:r>
              <a:rPr lang="pl-PL" sz="3600" dirty="0" smtClean="0">
                <a:solidFill>
                  <a:schemeClr val="tx1"/>
                </a:solidFill>
              </a:rPr>
              <a:t>the lowest radix</a:t>
            </a:r>
          </a:p>
          <a:p>
            <a:r>
              <a:rPr lang="pl-PL" sz="3600" dirty="0" smtClean="0">
                <a:solidFill>
                  <a:schemeClr val="tx1"/>
                </a:solidFill>
              </a:rPr>
              <a:t>(port count)</a:t>
            </a:r>
            <a:r>
              <a:rPr lang="pl-PL" sz="3600" dirty="0">
                <a:solidFill>
                  <a:schemeClr val="tx1"/>
                </a:solidFill>
              </a:rPr>
              <a:t> </a:t>
            </a:r>
            <a:r>
              <a:rPr lang="pl-PL" sz="3600" dirty="0" smtClean="0">
                <a:solidFill>
                  <a:schemeClr val="tx1"/>
                </a:solidFill>
              </a:rPr>
              <a:t>for a given node count</a:t>
            </a:r>
            <a:r>
              <a:rPr lang="en-US" sz="3600" dirty="0" smtClean="0">
                <a:solidFill>
                  <a:schemeClr val="tx1"/>
                </a:solidFill>
              </a:rPr>
              <a:t/>
            </a:r>
            <a:br>
              <a:rPr lang="en-US" sz="3600" dirty="0" smtClean="0">
                <a:solidFill>
                  <a:schemeClr val="tx1"/>
                </a:solidFill>
              </a:rPr>
            </a:br>
            <a:r>
              <a:rPr lang="pl-PL" sz="3600" dirty="0" smtClean="0">
                <a:solidFill>
                  <a:schemeClr val="tx1"/>
                </a:solidFill>
              </a:rPr>
              <a:t>and for a fixed diameter (we use two)...</a:t>
            </a:r>
            <a:r>
              <a:rPr lang="en-US" sz="3600" dirty="0" smtClean="0">
                <a:solidFill>
                  <a:schemeClr val="tx1"/>
                </a:solidFill>
              </a:rPr>
              <a:t/>
            </a:r>
            <a:br>
              <a:rPr lang="en-US" sz="3600" dirty="0" smtClean="0">
                <a:solidFill>
                  <a:schemeClr val="tx1"/>
                </a:solidFill>
              </a:rPr>
            </a:br>
            <a:r>
              <a:rPr lang="pl-PL" sz="3600" dirty="0" smtClean="0">
                <a:solidFill>
                  <a:schemeClr val="tx1"/>
                </a:solidFill>
              </a:rPr>
              <a:t>Sounds ideal</a:t>
            </a:r>
            <a:r>
              <a:rPr lang="en-US" sz="3600" dirty="0" smtClean="0">
                <a:solidFill>
                  <a:schemeClr val="tx1"/>
                </a:solidFill>
              </a:rPr>
              <a:t> for an on-chip setting</a:t>
            </a:r>
            <a:r>
              <a:rPr lang="pl-PL" sz="3600" dirty="0" smtClean="0">
                <a:solidFill>
                  <a:schemeClr val="tx1"/>
                </a:solidFill>
              </a:rPr>
              <a:t>?</a:t>
            </a:r>
            <a:endParaRPr lang="pl-PL" sz="3600" dirty="0">
              <a:solidFill>
                <a:schemeClr val="tx1"/>
              </a:solidFill>
            </a:endParaRPr>
          </a:p>
        </p:txBody>
      </p:sp>
      <p:pic>
        <p:nvPicPr>
          <p:cNvPr id="10" name="Picture 26" descr="File:Hoffman-Singleton graph.sv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0296" y="2600908"/>
            <a:ext cx="1768236" cy="176823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extLst/>
        </p:spPr>
      </p:pic>
    </p:spTree>
    <p:extLst>
      <p:ext uri="{BB962C8B-B14F-4D97-AF65-F5344CB8AC3E}">
        <p14:creationId xmlns:p14="http://schemas.microsoft.com/office/powerpoint/2010/main" val="34337697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 animBg="1"/>
      <p:bldP spid="13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Picture 2" descr="Bildergebnis für chip cpu performan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2463"/>
            <a:ext cx="12192000" cy="642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6" name="Title 3"/>
          <p:cNvSpPr>
            <a:spLocks noGrp="1"/>
          </p:cNvSpPr>
          <p:nvPr>
            <p:ph type="title"/>
          </p:nvPr>
        </p:nvSpPr>
        <p:spPr>
          <a:xfrm>
            <a:off x="1739516" y="5589811"/>
            <a:ext cx="4857842" cy="972108"/>
          </a:xfrm>
          <a:noFill/>
        </p:spPr>
        <p:txBody>
          <a:bodyPr/>
          <a:lstStyle/>
          <a:p>
            <a:r>
              <a:rPr lang="en-US" sz="3000" cap="small" dirty="0" smtClean="0">
                <a:solidFill>
                  <a:schemeClr val="bg1"/>
                </a:solidFill>
              </a:rPr>
              <a:t>Why not just use Slim Fly</a:t>
            </a:r>
            <a:br>
              <a:rPr lang="en-US" sz="3000" cap="small" dirty="0" smtClean="0">
                <a:solidFill>
                  <a:schemeClr val="bg1"/>
                </a:solidFill>
              </a:rPr>
            </a:br>
            <a:r>
              <a:rPr lang="en-US" sz="3000" cap="small" dirty="0" smtClean="0">
                <a:solidFill>
                  <a:schemeClr val="bg1"/>
                </a:solidFill>
              </a:rPr>
              <a:t>as an on-chip network?</a:t>
            </a:r>
            <a:endParaRPr lang="en-US" sz="30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336" y="620688"/>
            <a:ext cx="5056071" cy="266490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28" name="Picture 4" descr="Podobny obraz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3076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7200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Picture 2" descr="Bildergebnis für chip cpu performan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2463"/>
            <a:ext cx="12192000" cy="642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6" name="Title 3"/>
          <p:cNvSpPr>
            <a:spLocks noGrp="1"/>
          </p:cNvSpPr>
          <p:nvPr>
            <p:ph type="title"/>
          </p:nvPr>
        </p:nvSpPr>
        <p:spPr>
          <a:xfrm>
            <a:off x="1739516" y="5589811"/>
            <a:ext cx="4857842" cy="972108"/>
          </a:xfrm>
          <a:noFill/>
        </p:spPr>
        <p:txBody>
          <a:bodyPr/>
          <a:lstStyle/>
          <a:p>
            <a:r>
              <a:rPr lang="en-US" sz="3000" cap="small" dirty="0" smtClean="0">
                <a:solidFill>
                  <a:schemeClr val="bg1"/>
                </a:solidFill>
              </a:rPr>
              <a:t>Why not just use Slim Fly</a:t>
            </a:r>
            <a:br>
              <a:rPr lang="en-US" sz="3000" cap="small" dirty="0" smtClean="0">
                <a:solidFill>
                  <a:schemeClr val="bg1"/>
                </a:solidFill>
              </a:rPr>
            </a:br>
            <a:r>
              <a:rPr lang="en-US" sz="3000" cap="small" dirty="0" smtClean="0">
                <a:solidFill>
                  <a:schemeClr val="bg1"/>
                </a:solidFill>
              </a:rPr>
              <a:t>as an on-chip network?</a:t>
            </a:r>
            <a:endParaRPr lang="en-US" sz="30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336" y="620688"/>
            <a:ext cx="5056071" cy="266490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28" name="Picture 4" descr="Podobny obraz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3076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7644172" y="3825043"/>
            <a:ext cx="4390769" cy="1548173"/>
          </a:xfrm>
          <a:prstGeom prst="roundRect">
            <a:avLst>
              <a:gd name="adj" fmla="val 8823"/>
            </a:avLst>
          </a:prstGeom>
          <a:solidFill>
            <a:srgbClr val="C00000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Rectangle 6"/>
          <p:cNvSpPr/>
          <p:nvPr/>
        </p:nvSpPr>
        <p:spPr>
          <a:xfrm>
            <a:off x="7824192" y="4026756"/>
            <a:ext cx="4046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Bad! </a:t>
            </a:r>
            <a:br>
              <a:rPr lang="en-US" sz="3600" dirty="0" smtClean="0">
                <a:solidFill>
                  <a:schemeClr val="bg1"/>
                </a:solidFill>
              </a:rPr>
            </a:br>
            <a:r>
              <a:rPr lang="en-US" sz="3600" dirty="0" smtClean="0">
                <a:solidFill>
                  <a:schemeClr val="bg1"/>
                </a:solidFill>
              </a:rPr>
              <a:t>No clear advantages</a:t>
            </a:r>
            <a:endParaRPr lang="pl-PL" sz="3600" dirty="0">
              <a:solidFill>
                <a:schemeClr val="bg1"/>
              </a:solidFill>
            </a:endParaRPr>
          </a:p>
        </p:txBody>
      </p:sp>
      <p:pic>
        <p:nvPicPr>
          <p:cNvPr id="8" name="Picture 16" descr="http://www.rw-designer.com/icon-image/653-256x256x3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164" y="3837445"/>
            <a:ext cx="748883" cy="748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44172" y="1200429"/>
            <a:ext cx="4307383" cy="2422903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558061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3"/>
          <p:cNvSpPr>
            <a:spLocks noGrp="1"/>
          </p:cNvSpPr>
          <p:nvPr>
            <p:ph type="title"/>
          </p:nvPr>
        </p:nvSpPr>
        <p:spPr>
          <a:xfrm>
            <a:off x="191344" y="533400"/>
            <a:ext cx="11773308" cy="533400"/>
          </a:xfrm>
          <a:noFill/>
        </p:spPr>
        <p:txBody>
          <a:bodyPr/>
          <a:lstStyle/>
          <a:p>
            <a:r>
              <a:rPr lang="en-US" sz="3600" cap="small" dirty="0" smtClean="0"/>
              <a:t>Solution: Slim </a:t>
            </a:r>
            <a:r>
              <a:rPr lang="en-US" sz="3600" cap="small" dirty="0" err="1" smtClean="0"/>
              <a:t>NoC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744342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ounded Rectangle 60"/>
          <p:cNvSpPr/>
          <p:nvPr/>
        </p:nvSpPr>
        <p:spPr>
          <a:xfrm>
            <a:off x="191344" y="1068933"/>
            <a:ext cx="5691102" cy="5651424"/>
          </a:xfrm>
          <a:prstGeom prst="roundRect">
            <a:avLst>
              <a:gd name="adj" fmla="val 5990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itle 3"/>
          <p:cNvSpPr txBox="1">
            <a:spLocks/>
          </p:cNvSpPr>
          <p:nvPr/>
        </p:nvSpPr>
        <p:spPr>
          <a:xfrm>
            <a:off x="293845" y="1181948"/>
            <a:ext cx="5588601" cy="524875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400" cap="small" dirty="0" smtClean="0"/>
              <a:t>New cost and </a:t>
            </a:r>
            <a:r>
              <a:rPr lang="pl-PL" sz="3400" cap="small" dirty="0"/>
              <a:t>l</a:t>
            </a:r>
            <a:r>
              <a:rPr lang="pl-PL" sz="3400" cap="small" dirty="0" smtClean="0"/>
              <a:t>ayout models</a:t>
            </a:r>
            <a:endParaRPr lang="en-US" sz="3400" dirty="0"/>
          </a:p>
        </p:txBody>
      </p:sp>
      <p:sp>
        <p:nvSpPr>
          <p:cNvPr id="30" name="Title 3"/>
          <p:cNvSpPr>
            <a:spLocks noGrp="1"/>
          </p:cNvSpPr>
          <p:nvPr>
            <p:ph type="title"/>
          </p:nvPr>
        </p:nvSpPr>
        <p:spPr>
          <a:xfrm>
            <a:off x="191344" y="533400"/>
            <a:ext cx="11773308" cy="533400"/>
          </a:xfrm>
          <a:noFill/>
        </p:spPr>
        <p:txBody>
          <a:bodyPr/>
          <a:lstStyle/>
          <a:p>
            <a:r>
              <a:rPr lang="en-US" sz="3600" cap="small" dirty="0" smtClean="0"/>
              <a:t>Solution: Slim </a:t>
            </a:r>
            <a:r>
              <a:rPr lang="en-US" sz="3600" cap="small" dirty="0" err="1" smtClean="0"/>
              <a:t>NoC</a:t>
            </a:r>
            <a:endParaRPr lang="en-US" sz="3600" dirty="0"/>
          </a:p>
        </p:txBody>
      </p:sp>
      <p:sp>
        <p:nvSpPr>
          <p:cNvPr id="38" name="Rounded Rectangle 37"/>
          <p:cNvSpPr/>
          <p:nvPr/>
        </p:nvSpPr>
        <p:spPr>
          <a:xfrm>
            <a:off x="412397" y="1916832"/>
            <a:ext cx="5254524" cy="2304256"/>
          </a:xfrm>
          <a:prstGeom prst="roundRect">
            <a:avLst>
              <a:gd name="adj" fmla="val 14107"/>
            </a:avLst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sz="2200" dirty="0" smtClean="0"/>
              <a:t>Minimize the average wire length (</a:t>
            </a:r>
            <a:r>
              <a:rPr lang="en-US" sz="2200" i="1" dirty="0" smtClean="0"/>
              <a:t>M)</a:t>
            </a:r>
            <a:r>
              <a:rPr lang="el-GR" sz="2200" i="1" dirty="0" smtClean="0"/>
              <a:t> </a:t>
            </a:r>
            <a:r>
              <a:rPr lang="en-US" sz="2200" dirty="0" smtClean="0"/>
              <a:t>:</a:t>
            </a:r>
            <a:endParaRPr lang="de-CH" sz="2200" dirty="0"/>
          </a:p>
        </p:txBody>
      </p:sp>
      <p:pic>
        <p:nvPicPr>
          <p:cNvPr id="49" name="Picture 4" descr="http://pixabay.com/static/uploads/photo/2014/04/03/10/11/exclamation-mark-310101_64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97" y="1956812"/>
            <a:ext cx="620119" cy="618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505" y="2664458"/>
            <a:ext cx="3060340" cy="1189491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9419221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3" grpId="0"/>
      <p:bldP spid="3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ounded Rectangle 60"/>
          <p:cNvSpPr/>
          <p:nvPr/>
        </p:nvSpPr>
        <p:spPr>
          <a:xfrm>
            <a:off x="191344" y="1125948"/>
            <a:ext cx="5691102" cy="5651424"/>
          </a:xfrm>
          <a:prstGeom prst="roundRect">
            <a:avLst>
              <a:gd name="adj" fmla="val 5990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itle 3"/>
          <p:cNvSpPr txBox="1">
            <a:spLocks/>
          </p:cNvSpPr>
          <p:nvPr/>
        </p:nvSpPr>
        <p:spPr>
          <a:xfrm>
            <a:off x="293845" y="1165767"/>
            <a:ext cx="5588601" cy="524875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400" cap="small" dirty="0" smtClean="0"/>
              <a:t>New cost and </a:t>
            </a:r>
            <a:r>
              <a:rPr lang="pl-PL" sz="3400" cap="small" dirty="0"/>
              <a:t>l</a:t>
            </a:r>
            <a:r>
              <a:rPr lang="pl-PL" sz="3400" cap="small" dirty="0" smtClean="0"/>
              <a:t>ayout models</a:t>
            </a:r>
            <a:endParaRPr lang="en-US" sz="3400" dirty="0"/>
          </a:p>
        </p:txBody>
      </p:sp>
      <p:sp>
        <p:nvSpPr>
          <p:cNvPr id="30" name="Title 3"/>
          <p:cNvSpPr>
            <a:spLocks noGrp="1"/>
          </p:cNvSpPr>
          <p:nvPr>
            <p:ph type="title"/>
          </p:nvPr>
        </p:nvSpPr>
        <p:spPr>
          <a:xfrm>
            <a:off x="191344" y="533400"/>
            <a:ext cx="11773308" cy="533400"/>
          </a:xfrm>
          <a:noFill/>
        </p:spPr>
        <p:txBody>
          <a:bodyPr/>
          <a:lstStyle/>
          <a:p>
            <a:r>
              <a:rPr lang="en-US" sz="3600" cap="small" dirty="0" smtClean="0"/>
              <a:t>Solution: Slim </a:t>
            </a:r>
            <a:r>
              <a:rPr lang="en-US" sz="3600" cap="small" dirty="0" err="1" smtClean="0"/>
              <a:t>NoC</a:t>
            </a:r>
            <a:endParaRPr lang="en-US" sz="3600" dirty="0"/>
          </a:p>
        </p:txBody>
      </p:sp>
      <p:sp>
        <p:nvSpPr>
          <p:cNvPr id="38" name="Rounded Rectangle 37"/>
          <p:cNvSpPr/>
          <p:nvPr/>
        </p:nvSpPr>
        <p:spPr>
          <a:xfrm>
            <a:off x="412397" y="1916832"/>
            <a:ext cx="5254524" cy="2304256"/>
          </a:xfrm>
          <a:prstGeom prst="roundRect">
            <a:avLst>
              <a:gd name="adj" fmla="val 14107"/>
            </a:avLst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sz="2200" dirty="0" smtClean="0"/>
              <a:t>Minimize the average wire length (</a:t>
            </a:r>
            <a:r>
              <a:rPr lang="en-US" sz="2200" i="1" dirty="0" smtClean="0"/>
              <a:t>M)</a:t>
            </a:r>
            <a:r>
              <a:rPr lang="el-GR" sz="2200" i="1" dirty="0" smtClean="0"/>
              <a:t> </a:t>
            </a:r>
            <a:r>
              <a:rPr lang="en-US" sz="2200" dirty="0" smtClean="0"/>
              <a:t>:</a:t>
            </a:r>
            <a:endParaRPr lang="de-CH" sz="2200" dirty="0"/>
          </a:p>
        </p:txBody>
      </p:sp>
      <p:pic>
        <p:nvPicPr>
          <p:cNvPr id="49" name="Picture 4" descr="http://pixabay.com/static/uploads/photo/2014/04/03/10/11/exclamation-mark-310101_64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97" y="1956812"/>
            <a:ext cx="620119" cy="618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505" y="2664458"/>
            <a:ext cx="3060340" cy="1189491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54" name="Rounded Rectangle 53"/>
          <p:cNvSpPr/>
          <p:nvPr/>
        </p:nvSpPr>
        <p:spPr>
          <a:xfrm>
            <a:off x="346218" y="4323841"/>
            <a:ext cx="5294358" cy="2304256"/>
          </a:xfrm>
          <a:prstGeom prst="roundRect">
            <a:avLst>
              <a:gd name="adj" fmla="val 12507"/>
            </a:avLst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200" dirty="0" smtClean="0"/>
              <a:t>Minimize the total buffer area (</a:t>
            </a:r>
            <a:r>
              <a:rPr lang="el-GR" sz="2200" i="1" dirty="0" smtClean="0"/>
              <a:t>Δ</a:t>
            </a:r>
            <a:r>
              <a:rPr lang="en-US" sz="2200" dirty="0" smtClean="0"/>
              <a:t>):</a:t>
            </a:r>
            <a:endParaRPr lang="de-CH" sz="2200" dirty="0"/>
          </a:p>
        </p:txBody>
      </p:sp>
      <p:pic>
        <p:nvPicPr>
          <p:cNvPr id="55" name="Picture 4" descr="http://pixabay.com/static/uploads/photo/2014/04/03/10/11/exclamation-mark-310101_64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218" y="4238812"/>
            <a:ext cx="620119" cy="618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095" y="5007068"/>
            <a:ext cx="4735601" cy="1269817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818446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3" grpId="0"/>
      <p:bldP spid="38" grpId="0" animBg="1"/>
      <p:bldP spid="5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ounded Rectangle 60"/>
          <p:cNvSpPr/>
          <p:nvPr/>
        </p:nvSpPr>
        <p:spPr>
          <a:xfrm>
            <a:off x="191344" y="1125948"/>
            <a:ext cx="5691102" cy="5651424"/>
          </a:xfrm>
          <a:prstGeom prst="roundRect">
            <a:avLst>
              <a:gd name="adj" fmla="val 5990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itle 3"/>
          <p:cNvSpPr txBox="1">
            <a:spLocks/>
          </p:cNvSpPr>
          <p:nvPr/>
        </p:nvSpPr>
        <p:spPr>
          <a:xfrm>
            <a:off x="293845" y="1165767"/>
            <a:ext cx="5373076" cy="524875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400" cap="small" dirty="0" smtClean="0"/>
              <a:t>New cost and </a:t>
            </a:r>
            <a:r>
              <a:rPr lang="pl-PL" sz="3400" cap="small" dirty="0"/>
              <a:t>l</a:t>
            </a:r>
            <a:r>
              <a:rPr lang="pl-PL" sz="3400" cap="small" dirty="0" smtClean="0"/>
              <a:t>ayout models</a:t>
            </a:r>
            <a:endParaRPr lang="en-US" sz="3400" dirty="0"/>
          </a:p>
        </p:txBody>
      </p:sp>
      <p:sp>
        <p:nvSpPr>
          <p:cNvPr id="62" name="Rounded Rectangle 61"/>
          <p:cNvSpPr/>
          <p:nvPr/>
        </p:nvSpPr>
        <p:spPr>
          <a:xfrm>
            <a:off x="6036212" y="533400"/>
            <a:ext cx="6066249" cy="4428492"/>
          </a:xfrm>
          <a:prstGeom prst="roundRect">
            <a:avLst>
              <a:gd name="adj" fmla="val 5990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6411778" y="1144116"/>
                <a:ext cx="1540230" cy="3978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ℱ</m:t>
                          </m:r>
                        </m:e>
                        <m:sub>
                          <m:r>
                            <a:rPr lang="pl-PL" sz="2400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pl-PL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l-P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  <m:r>
                        <a:rPr lang="pl-P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pl-P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r>
                        <a:rPr lang="pl-P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  <m:r>
                        <a:rPr lang="pl-P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pl-PL" sz="24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1778" y="1144116"/>
                <a:ext cx="1540230" cy="397866"/>
              </a:xfrm>
              <a:prstGeom prst="rect">
                <a:avLst/>
              </a:prstGeom>
              <a:blipFill>
                <a:blip r:embed="rId2"/>
                <a:stretch>
                  <a:fillRect l="-4365" r="-2381" b="-26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7925997" y="1142111"/>
                <a:ext cx="2451569" cy="3978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2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{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pl-PL" sz="2400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5997" y="1142111"/>
                <a:ext cx="2451569" cy="397866"/>
              </a:xfrm>
              <a:prstGeom prst="rect">
                <a:avLst/>
              </a:prstGeom>
              <a:blipFill>
                <a:blip r:embed="rId3"/>
                <a:stretch>
                  <a:fillRect l="-746" r="-4229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itle 3"/>
          <p:cNvSpPr>
            <a:spLocks noGrp="1"/>
          </p:cNvSpPr>
          <p:nvPr>
            <p:ph type="title"/>
          </p:nvPr>
        </p:nvSpPr>
        <p:spPr>
          <a:xfrm>
            <a:off x="191344" y="533400"/>
            <a:ext cx="11773308" cy="533400"/>
          </a:xfrm>
          <a:noFill/>
        </p:spPr>
        <p:txBody>
          <a:bodyPr/>
          <a:lstStyle/>
          <a:p>
            <a:r>
              <a:rPr lang="en-US" sz="3600" cap="small" dirty="0" smtClean="0"/>
              <a:t>Solution: Slim </a:t>
            </a:r>
            <a:r>
              <a:rPr lang="en-US" sz="3600" cap="small" dirty="0" err="1" smtClean="0"/>
              <a:t>NoC</a:t>
            </a:r>
            <a:endParaRPr lang="en-US" sz="3600" dirty="0"/>
          </a:p>
        </p:txBody>
      </p:sp>
      <p:sp>
        <p:nvSpPr>
          <p:cNvPr id="31" name="Title 3"/>
          <p:cNvSpPr txBox="1">
            <a:spLocks/>
          </p:cNvSpPr>
          <p:nvPr/>
        </p:nvSpPr>
        <p:spPr>
          <a:xfrm>
            <a:off x="6279551" y="573219"/>
            <a:ext cx="4857009" cy="524875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cap="small" dirty="0" smtClean="0"/>
              <a:t>Non-</a:t>
            </a:r>
            <a:r>
              <a:rPr lang="pl-PL" sz="3400" cap="small" dirty="0" smtClean="0"/>
              <a:t>p</a:t>
            </a:r>
            <a:r>
              <a:rPr lang="en-US" sz="3400" cap="small" dirty="0" smtClean="0"/>
              <a:t>rime </a:t>
            </a:r>
            <a:r>
              <a:rPr lang="pl-PL" sz="3400" cap="small" dirty="0"/>
              <a:t>f</a:t>
            </a:r>
            <a:r>
              <a:rPr lang="en-US" sz="3400" cap="small" dirty="0" err="1" smtClean="0"/>
              <a:t>inite</a:t>
            </a:r>
            <a:r>
              <a:rPr lang="en-US" sz="3400" cap="small" dirty="0" smtClean="0"/>
              <a:t> </a:t>
            </a:r>
            <a:r>
              <a:rPr lang="pl-PL" sz="3400" cap="small" dirty="0"/>
              <a:t>f</a:t>
            </a:r>
            <a:r>
              <a:rPr lang="en-US" sz="3400" cap="small" dirty="0" err="1" smtClean="0"/>
              <a:t>ields</a:t>
            </a:r>
            <a:endParaRPr lang="en-US" sz="3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8083" y="1663269"/>
            <a:ext cx="5617143" cy="2857173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35" name="Rectangle 34"/>
          <p:cNvSpPr/>
          <p:nvPr/>
        </p:nvSpPr>
        <p:spPr>
          <a:xfrm>
            <a:off x="6492044" y="4320929"/>
            <a:ext cx="161499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dirty="0" smtClean="0"/>
              <a:t>Addition</a:t>
            </a:r>
            <a:endParaRPr lang="pl-PL" sz="2600" b="1" dirty="0"/>
          </a:p>
        </p:txBody>
      </p:sp>
      <p:sp>
        <p:nvSpPr>
          <p:cNvPr id="36" name="Rectangle 35"/>
          <p:cNvSpPr/>
          <p:nvPr/>
        </p:nvSpPr>
        <p:spPr>
          <a:xfrm>
            <a:off x="8348914" y="4336163"/>
            <a:ext cx="227646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dirty="0" smtClean="0"/>
              <a:t>Multiplication</a:t>
            </a:r>
            <a:endParaRPr lang="pl-PL" sz="2600" b="1" dirty="0"/>
          </a:p>
        </p:txBody>
      </p:sp>
      <p:sp>
        <p:nvSpPr>
          <p:cNvPr id="37" name="Rectangle 36"/>
          <p:cNvSpPr/>
          <p:nvPr/>
        </p:nvSpPr>
        <p:spPr>
          <a:xfrm>
            <a:off x="10329060" y="4336163"/>
            <a:ext cx="161499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dirty="0" smtClean="0"/>
              <a:t>Inverse</a:t>
            </a:r>
            <a:endParaRPr lang="pl-PL" sz="2600" b="1" dirty="0"/>
          </a:p>
        </p:txBody>
      </p:sp>
      <p:sp>
        <p:nvSpPr>
          <p:cNvPr id="38" name="Rounded Rectangle 37"/>
          <p:cNvSpPr/>
          <p:nvPr/>
        </p:nvSpPr>
        <p:spPr>
          <a:xfrm>
            <a:off x="412397" y="1916832"/>
            <a:ext cx="5254524" cy="2304256"/>
          </a:xfrm>
          <a:prstGeom prst="roundRect">
            <a:avLst>
              <a:gd name="adj" fmla="val 14107"/>
            </a:avLst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sz="2200" dirty="0" smtClean="0"/>
              <a:t>Minimize the average wire length (</a:t>
            </a:r>
            <a:r>
              <a:rPr lang="en-US" sz="2200" i="1" dirty="0" smtClean="0"/>
              <a:t>M)</a:t>
            </a:r>
            <a:r>
              <a:rPr lang="el-GR" sz="2200" i="1" dirty="0" smtClean="0"/>
              <a:t> </a:t>
            </a:r>
            <a:r>
              <a:rPr lang="en-US" sz="2200" dirty="0" smtClean="0"/>
              <a:t>:</a:t>
            </a:r>
            <a:endParaRPr lang="de-CH" sz="2200" dirty="0"/>
          </a:p>
        </p:txBody>
      </p:sp>
      <p:pic>
        <p:nvPicPr>
          <p:cNvPr id="49" name="Picture 4" descr="http://pixabay.com/static/uploads/photo/2014/04/03/10/11/exclamation-mark-310101_64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97" y="1956812"/>
            <a:ext cx="620119" cy="618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4505" y="2664458"/>
            <a:ext cx="3060340" cy="1189491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54" name="Rounded Rectangle 53"/>
          <p:cNvSpPr/>
          <p:nvPr/>
        </p:nvSpPr>
        <p:spPr>
          <a:xfrm>
            <a:off x="346218" y="4323841"/>
            <a:ext cx="5294358" cy="2304256"/>
          </a:xfrm>
          <a:prstGeom prst="roundRect">
            <a:avLst>
              <a:gd name="adj" fmla="val 12507"/>
            </a:avLst>
          </a:prstGeom>
          <a:solidFill>
            <a:schemeClr val="tx2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200" dirty="0" smtClean="0"/>
              <a:t>Minimize the total buffer area (</a:t>
            </a:r>
            <a:r>
              <a:rPr lang="el-GR" sz="2200" i="1" dirty="0" smtClean="0"/>
              <a:t>Δ</a:t>
            </a:r>
            <a:r>
              <a:rPr lang="en-US" sz="2200" dirty="0" smtClean="0"/>
              <a:t>):</a:t>
            </a:r>
            <a:endParaRPr lang="de-CH" sz="2200" dirty="0"/>
          </a:p>
        </p:txBody>
      </p:sp>
      <p:pic>
        <p:nvPicPr>
          <p:cNvPr id="55" name="Picture 4" descr="http://pixabay.com/static/uploads/photo/2014/04/03/10/11/exclamation-mark-310101_64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218" y="4238812"/>
            <a:ext cx="620119" cy="618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095" y="5007068"/>
            <a:ext cx="4735601" cy="1269817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1893140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3" grpId="0"/>
      <p:bldP spid="62" grpId="0" animBg="1"/>
      <p:bldP spid="65" grpId="0"/>
      <p:bldP spid="67" grpId="0"/>
      <p:bldP spid="31" grpId="0"/>
      <p:bldP spid="35" grpId="0"/>
      <p:bldP spid="36" grpId="0"/>
      <p:bldP spid="37" grpId="0"/>
      <p:bldP spid="38" grpId="0" animBg="1"/>
      <p:bldP spid="5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3"/>
          <p:cNvSpPr txBox="1">
            <a:spLocks/>
          </p:cNvSpPr>
          <p:nvPr/>
        </p:nvSpPr>
        <p:spPr>
          <a:xfrm>
            <a:off x="119336" y="500150"/>
            <a:ext cx="8496300" cy="533400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cap="small" dirty="0" smtClean="0"/>
              <a:t>Slim </a:t>
            </a:r>
            <a:r>
              <a:rPr lang="en-US" sz="3600" cap="small" dirty="0" err="1" smtClean="0"/>
              <a:t>NoC</a:t>
            </a:r>
            <a:r>
              <a:rPr lang="en-US" sz="3600" cap="small" dirty="0" smtClean="0"/>
              <a:t> Router Microarchitecture</a:t>
            </a:r>
            <a:endParaRPr lang="en-US" sz="3600" dirty="0"/>
          </a:p>
        </p:txBody>
      </p:sp>
      <p:sp>
        <p:nvSpPr>
          <p:cNvPr id="86" name="Rectangle 85"/>
          <p:cNvSpPr/>
          <p:nvPr/>
        </p:nvSpPr>
        <p:spPr>
          <a:xfrm>
            <a:off x="7248128" y="2476065"/>
            <a:ext cx="4310370" cy="3106546"/>
          </a:xfrm>
          <a:prstGeom prst="rect">
            <a:avLst/>
          </a:prstGeom>
          <a:solidFill>
            <a:srgbClr val="E3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5870" y="3134626"/>
            <a:ext cx="2007504" cy="1424347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6590745" y="2774299"/>
            <a:ext cx="1070171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589555" y="3432860"/>
            <a:ext cx="1070171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589554" y="4780958"/>
            <a:ext cx="1070171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 rot="5400000">
            <a:off x="6896362" y="3921091"/>
            <a:ext cx="631904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4600" cap="small" dirty="0" smtClean="0">
                <a:solidFill>
                  <a:prstClr val="black"/>
                </a:solidFill>
              </a:rPr>
              <a:t>...</a:t>
            </a:r>
            <a:endParaRPr lang="en-US" sz="4600" dirty="0"/>
          </a:p>
        </p:txBody>
      </p:sp>
      <p:sp>
        <p:nvSpPr>
          <p:cNvPr id="30" name="Rectangle 29"/>
          <p:cNvSpPr/>
          <p:nvPr/>
        </p:nvSpPr>
        <p:spPr>
          <a:xfrm>
            <a:off x="7079957" y="2776452"/>
            <a:ext cx="483745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7078767" y="3435013"/>
            <a:ext cx="483745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7078766" y="4783111"/>
            <a:ext cx="483745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7145980" y="2787465"/>
            <a:ext cx="252651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7144790" y="3446026"/>
            <a:ext cx="252651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7144789" y="4794124"/>
            <a:ext cx="252651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5707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1" animBg="1"/>
      <p:bldP spid="22" grpId="1" animBg="1"/>
      <p:bldP spid="23" grpId="1" animBg="1"/>
      <p:bldP spid="24" grpId="0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8" grpId="0" animBg="1"/>
      <p:bldP spid="39" grpId="0" animBg="1"/>
      <p:bldP spid="4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ounded Rectangle 76"/>
          <p:cNvSpPr/>
          <p:nvPr/>
        </p:nvSpPr>
        <p:spPr>
          <a:xfrm>
            <a:off x="518832" y="1376341"/>
            <a:ext cx="3243224" cy="1382077"/>
          </a:xfrm>
          <a:prstGeom prst="roundRect">
            <a:avLst>
              <a:gd name="adj" fmla="val 8124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itle 3"/>
          <p:cNvSpPr txBox="1">
            <a:spLocks/>
          </p:cNvSpPr>
          <p:nvPr/>
        </p:nvSpPr>
        <p:spPr>
          <a:xfrm>
            <a:off x="701716" y="1594036"/>
            <a:ext cx="2910427" cy="1320652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200" cap="small" dirty="0" smtClean="0">
                <a:solidFill>
                  <a:prstClr val="black"/>
                </a:solidFill>
              </a:rPr>
              <a:t>Enhancement 1: </a:t>
            </a:r>
            <a:br>
              <a:rPr lang="pl-PL" sz="2200" cap="small" dirty="0" smtClean="0">
                <a:solidFill>
                  <a:prstClr val="black"/>
                </a:solidFill>
              </a:rPr>
            </a:br>
            <a:r>
              <a:rPr lang="pl-PL" sz="2200" b="0" cap="small" dirty="0" smtClean="0">
                <a:solidFill>
                  <a:prstClr val="black"/>
                </a:solidFill>
              </a:rPr>
              <a:t>Elastic Buffer links [1] + ElastiStore [2]</a:t>
            </a:r>
          </a:p>
        </p:txBody>
      </p:sp>
      <p:sp>
        <p:nvSpPr>
          <p:cNvPr id="79" name="Rectangle 78"/>
          <p:cNvSpPr/>
          <p:nvPr/>
        </p:nvSpPr>
        <p:spPr>
          <a:xfrm>
            <a:off x="15876" y="5803922"/>
            <a:ext cx="86196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dirty="0" smtClean="0">
                <a:solidFill>
                  <a:prstClr val="black"/>
                </a:solidFill>
              </a:rPr>
              <a:t>[1] </a:t>
            </a:r>
            <a:r>
              <a:rPr lang="en-US" sz="1600" dirty="0"/>
              <a:t>G. </a:t>
            </a:r>
            <a:r>
              <a:rPr lang="en-US" sz="1600" dirty="0" err="1" smtClean="0"/>
              <a:t>Michelogiannakis</a:t>
            </a:r>
            <a:r>
              <a:rPr lang="pl-PL" sz="1600" dirty="0"/>
              <a:t> </a:t>
            </a:r>
            <a:r>
              <a:rPr lang="pl-PL" sz="1600" dirty="0" smtClean="0"/>
              <a:t>et al.</a:t>
            </a:r>
            <a:r>
              <a:rPr lang="en-US" sz="1600" dirty="0" smtClean="0"/>
              <a:t> </a:t>
            </a:r>
            <a:r>
              <a:rPr lang="en-US" sz="1600" dirty="0"/>
              <a:t>Elastic-Buffer Flow Control for On-Chip Networks. </a:t>
            </a:r>
            <a:r>
              <a:rPr lang="en-US" sz="1600" dirty="0" smtClean="0"/>
              <a:t>HPCA</a:t>
            </a:r>
            <a:r>
              <a:rPr lang="pl-PL" sz="1600" dirty="0" smtClean="0"/>
              <a:t>’09.</a:t>
            </a:r>
            <a:endParaRPr lang="pl-PL" sz="1600" dirty="0" smtClean="0">
              <a:solidFill>
                <a:prstClr val="black"/>
              </a:solidFill>
            </a:endParaRPr>
          </a:p>
          <a:p>
            <a:r>
              <a:rPr lang="pl-PL" sz="1600" dirty="0" smtClean="0">
                <a:solidFill>
                  <a:prstClr val="black"/>
                </a:solidFill>
              </a:rPr>
              <a:t>[</a:t>
            </a:r>
            <a:r>
              <a:rPr lang="pl-PL" sz="1600" dirty="0">
                <a:solidFill>
                  <a:prstClr val="black"/>
                </a:solidFill>
              </a:rPr>
              <a:t>2</a:t>
            </a:r>
            <a:r>
              <a:rPr lang="pl-PL" sz="1600" dirty="0" smtClean="0">
                <a:solidFill>
                  <a:prstClr val="black"/>
                </a:solidFill>
              </a:rPr>
              <a:t>] </a:t>
            </a:r>
            <a:r>
              <a:rPr lang="en-US" sz="1600" dirty="0"/>
              <a:t>I. </a:t>
            </a:r>
            <a:r>
              <a:rPr lang="en-US" sz="1600" dirty="0" err="1" smtClean="0"/>
              <a:t>Seitanidis</a:t>
            </a:r>
            <a:r>
              <a:rPr lang="pl-PL" sz="1600" dirty="0" smtClean="0"/>
              <a:t> et al</a:t>
            </a:r>
            <a:r>
              <a:rPr lang="en-US" sz="1600" dirty="0" smtClean="0"/>
              <a:t>. </a:t>
            </a:r>
            <a:r>
              <a:rPr lang="en-US" sz="1600" dirty="0" err="1"/>
              <a:t>ElastiStore</a:t>
            </a:r>
            <a:r>
              <a:rPr lang="en-US" sz="1600" dirty="0"/>
              <a:t>: An Elastic Buffer Architecture for Network-on-Chip Routers. </a:t>
            </a:r>
            <a:r>
              <a:rPr lang="en-US" sz="1600" dirty="0" smtClean="0"/>
              <a:t>DATE</a:t>
            </a:r>
            <a:r>
              <a:rPr lang="pl-PL" sz="1600" dirty="0" smtClean="0"/>
              <a:t>’</a:t>
            </a:r>
            <a:r>
              <a:rPr lang="en-US" sz="1600" dirty="0" smtClean="0"/>
              <a:t>14.</a:t>
            </a:r>
            <a:endParaRPr lang="pl-PL" sz="1600" dirty="0" smtClean="0"/>
          </a:p>
        </p:txBody>
      </p:sp>
      <p:sp>
        <p:nvSpPr>
          <p:cNvPr id="86" name="Rectangle 85"/>
          <p:cNvSpPr/>
          <p:nvPr/>
        </p:nvSpPr>
        <p:spPr>
          <a:xfrm>
            <a:off x="7248128" y="2476065"/>
            <a:ext cx="4310370" cy="3106546"/>
          </a:xfrm>
          <a:prstGeom prst="rect">
            <a:avLst/>
          </a:prstGeom>
          <a:solidFill>
            <a:srgbClr val="E3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5870" y="3134626"/>
            <a:ext cx="2007504" cy="1424347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6590745" y="2774299"/>
            <a:ext cx="1070171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589555" y="3432860"/>
            <a:ext cx="1070171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589554" y="4780958"/>
            <a:ext cx="1070171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 rot="5400000">
            <a:off x="6896362" y="3921091"/>
            <a:ext cx="631904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4600" cap="small" dirty="0" smtClean="0">
                <a:solidFill>
                  <a:prstClr val="black"/>
                </a:solidFill>
              </a:rPr>
              <a:t>...</a:t>
            </a:r>
            <a:endParaRPr lang="en-US" sz="4600" dirty="0"/>
          </a:p>
        </p:txBody>
      </p:sp>
      <p:sp>
        <p:nvSpPr>
          <p:cNvPr id="9" name="Rounded Rectangular Callout 8"/>
          <p:cNvSpPr/>
          <p:nvPr/>
        </p:nvSpPr>
        <p:spPr>
          <a:xfrm>
            <a:off x="3825357" y="1470096"/>
            <a:ext cx="2863133" cy="1188132"/>
          </a:xfrm>
          <a:prstGeom prst="wedgeRoundRectCallout">
            <a:avLst>
              <a:gd name="adj1" fmla="val 90096"/>
              <a:gd name="adj2" fmla="val 84589"/>
              <a:gd name="adj3" fmla="val 16667"/>
            </a:avLst>
          </a:prstGeom>
          <a:solidFill>
            <a:srgbClr val="49B178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No deadlock</a:t>
            </a:r>
            <a:endParaRPr lang="en-US" sz="3200" dirty="0"/>
          </a:p>
        </p:txBody>
      </p:sp>
      <p:sp>
        <p:nvSpPr>
          <p:cNvPr id="30" name="Rectangle 29"/>
          <p:cNvSpPr/>
          <p:nvPr/>
        </p:nvSpPr>
        <p:spPr>
          <a:xfrm>
            <a:off x="7079957" y="2776452"/>
            <a:ext cx="483745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7078767" y="3435013"/>
            <a:ext cx="483745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7078766" y="4783111"/>
            <a:ext cx="483745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7145980" y="2787465"/>
            <a:ext cx="252651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7144790" y="3446026"/>
            <a:ext cx="252651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7144789" y="4794124"/>
            <a:ext cx="252651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itle 3"/>
          <p:cNvSpPr txBox="1">
            <a:spLocks/>
          </p:cNvSpPr>
          <p:nvPr/>
        </p:nvSpPr>
        <p:spPr>
          <a:xfrm>
            <a:off x="119336" y="500150"/>
            <a:ext cx="8496300" cy="533400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cap="small" dirty="0" smtClean="0"/>
              <a:t>Slim </a:t>
            </a:r>
            <a:r>
              <a:rPr lang="en-US" sz="3600" cap="small" dirty="0" err="1" smtClean="0"/>
              <a:t>NoC</a:t>
            </a:r>
            <a:r>
              <a:rPr lang="en-US" sz="3600" cap="small" dirty="0" smtClean="0"/>
              <a:t> Router Microarchitecture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913253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/>
      <p:bldP spid="21" grpId="0" animBg="1"/>
      <p:bldP spid="22" grpId="0" animBg="1"/>
      <p:bldP spid="23" grpId="0" animBg="1"/>
      <p:bldP spid="24" grpId="0"/>
      <p:bldP spid="9" grpId="0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8" grpId="0" animBg="1"/>
      <p:bldP spid="39" grpId="0" animBg="1"/>
      <p:bldP spid="4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ounded Rectangle 76"/>
          <p:cNvSpPr/>
          <p:nvPr/>
        </p:nvSpPr>
        <p:spPr>
          <a:xfrm>
            <a:off x="518832" y="1376341"/>
            <a:ext cx="3243224" cy="1382077"/>
          </a:xfrm>
          <a:prstGeom prst="roundRect">
            <a:avLst>
              <a:gd name="adj" fmla="val 8124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itle 3"/>
          <p:cNvSpPr txBox="1">
            <a:spLocks/>
          </p:cNvSpPr>
          <p:nvPr/>
        </p:nvSpPr>
        <p:spPr>
          <a:xfrm>
            <a:off x="701716" y="1594036"/>
            <a:ext cx="2910427" cy="1320652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200" cap="small" dirty="0" smtClean="0">
                <a:solidFill>
                  <a:prstClr val="black"/>
                </a:solidFill>
              </a:rPr>
              <a:t>Enhancement 1: </a:t>
            </a:r>
            <a:br>
              <a:rPr lang="pl-PL" sz="2200" cap="small" dirty="0" smtClean="0">
                <a:solidFill>
                  <a:prstClr val="black"/>
                </a:solidFill>
              </a:rPr>
            </a:br>
            <a:r>
              <a:rPr lang="pl-PL" sz="2200" b="0" cap="small" dirty="0" smtClean="0">
                <a:solidFill>
                  <a:prstClr val="black"/>
                </a:solidFill>
              </a:rPr>
              <a:t>Elastic Buffer links [1] + ElastiStore [2]</a:t>
            </a:r>
          </a:p>
        </p:txBody>
      </p:sp>
      <p:sp>
        <p:nvSpPr>
          <p:cNvPr id="79" name="Rectangle 78"/>
          <p:cNvSpPr/>
          <p:nvPr/>
        </p:nvSpPr>
        <p:spPr>
          <a:xfrm>
            <a:off x="15876" y="5803922"/>
            <a:ext cx="86196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dirty="0" smtClean="0">
                <a:solidFill>
                  <a:prstClr val="black"/>
                </a:solidFill>
              </a:rPr>
              <a:t>[1] </a:t>
            </a:r>
            <a:r>
              <a:rPr lang="en-US" sz="1600" dirty="0"/>
              <a:t>G. </a:t>
            </a:r>
            <a:r>
              <a:rPr lang="en-US" sz="1600" dirty="0" err="1" smtClean="0"/>
              <a:t>Michelogiannakis</a:t>
            </a:r>
            <a:r>
              <a:rPr lang="pl-PL" sz="1600" dirty="0"/>
              <a:t> </a:t>
            </a:r>
            <a:r>
              <a:rPr lang="pl-PL" sz="1600" dirty="0" smtClean="0"/>
              <a:t>et al.</a:t>
            </a:r>
            <a:r>
              <a:rPr lang="en-US" sz="1600" dirty="0" smtClean="0"/>
              <a:t> </a:t>
            </a:r>
            <a:r>
              <a:rPr lang="en-US" sz="1600" dirty="0"/>
              <a:t>Elastic-Buffer Flow Control for On-Chip Networks. </a:t>
            </a:r>
            <a:r>
              <a:rPr lang="en-US" sz="1600" dirty="0" smtClean="0"/>
              <a:t>HPCA</a:t>
            </a:r>
            <a:r>
              <a:rPr lang="pl-PL" sz="1600" dirty="0" smtClean="0"/>
              <a:t>’09.</a:t>
            </a:r>
            <a:endParaRPr lang="pl-PL" sz="1600" dirty="0" smtClean="0">
              <a:solidFill>
                <a:prstClr val="black"/>
              </a:solidFill>
            </a:endParaRPr>
          </a:p>
          <a:p>
            <a:r>
              <a:rPr lang="pl-PL" sz="1600" dirty="0" smtClean="0">
                <a:solidFill>
                  <a:prstClr val="black"/>
                </a:solidFill>
              </a:rPr>
              <a:t>[</a:t>
            </a:r>
            <a:r>
              <a:rPr lang="pl-PL" sz="1600" dirty="0">
                <a:solidFill>
                  <a:prstClr val="black"/>
                </a:solidFill>
              </a:rPr>
              <a:t>2</a:t>
            </a:r>
            <a:r>
              <a:rPr lang="pl-PL" sz="1600" dirty="0" smtClean="0">
                <a:solidFill>
                  <a:prstClr val="black"/>
                </a:solidFill>
              </a:rPr>
              <a:t>] </a:t>
            </a:r>
            <a:r>
              <a:rPr lang="en-US" sz="1600" dirty="0"/>
              <a:t>I. </a:t>
            </a:r>
            <a:r>
              <a:rPr lang="en-US" sz="1600" dirty="0" err="1" smtClean="0"/>
              <a:t>Seitanidis</a:t>
            </a:r>
            <a:r>
              <a:rPr lang="pl-PL" sz="1600" dirty="0" smtClean="0"/>
              <a:t> et al</a:t>
            </a:r>
            <a:r>
              <a:rPr lang="en-US" sz="1600" dirty="0" smtClean="0"/>
              <a:t>. </a:t>
            </a:r>
            <a:r>
              <a:rPr lang="en-US" sz="1600" dirty="0" err="1"/>
              <a:t>ElastiStore</a:t>
            </a:r>
            <a:r>
              <a:rPr lang="en-US" sz="1600" dirty="0"/>
              <a:t>: An Elastic Buffer Architecture for Network-on-Chip Routers. </a:t>
            </a:r>
            <a:r>
              <a:rPr lang="en-US" sz="1600" dirty="0" smtClean="0"/>
              <a:t>DATE</a:t>
            </a:r>
            <a:r>
              <a:rPr lang="pl-PL" sz="1600" dirty="0" smtClean="0"/>
              <a:t>’</a:t>
            </a:r>
            <a:r>
              <a:rPr lang="en-US" sz="1600" dirty="0" smtClean="0"/>
              <a:t>14.</a:t>
            </a:r>
            <a:endParaRPr lang="pl-PL" sz="1600" dirty="0" smtClean="0"/>
          </a:p>
        </p:txBody>
      </p:sp>
      <p:sp>
        <p:nvSpPr>
          <p:cNvPr id="86" name="Rectangle 85"/>
          <p:cNvSpPr/>
          <p:nvPr/>
        </p:nvSpPr>
        <p:spPr>
          <a:xfrm>
            <a:off x="7248128" y="2476065"/>
            <a:ext cx="4310370" cy="3106546"/>
          </a:xfrm>
          <a:prstGeom prst="rect">
            <a:avLst/>
          </a:prstGeom>
          <a:solidFill>
            <a:srgbClr val="E3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5870" y="3134626"/>
            <a:ext cx="2007504" cy="1424347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 rot="5400000">
            <a:off x="6896362" y="3921091"/>
            <a:ext cx="631904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4600" cap="small" dirty="0" smtClean="0">
                <a:solidFill>
                  <a:prstClr val="black"/>
                </a:solidFill>
              </a:rPr>
              <a:t>...</a:t>
            </a:r>
            <a:endParaRPr lang="en-US" sz="4600" dirty="0"/>
          </a:p>
        </p:txBody>
      </p:sp>
      <p:sp>
        <p:nvSpPr>
          <p:cNvPr id="9" name="Rounded Rectangular Callout 8"/>
          <p:cNvSpPr/>
          <p:nvPr/>
        </p:nvSpPr>
        <p:spPr>
          <a:xfrm>
            <a:off x="3825357" y="1470096"/>
            <a:ext cx="2863133" cy="1188132"/>
          </a:xfrm>
          <a:prstGeom prst="wedgeRoundRectCallout">
            <a:avLst>
              <a:gd name="adj1" fmla="val 90096"/>
              <a:gd name="adj2" fmla="val 84589"/>
              <a:gd name="adj3" fmla="val 16667"/>
            </a:avLst>
          </a:prstGeom>
          <a:solidFill>
            <a:srgbClr val="49B178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No deadlock</a:t>
            </a:r>
            <a:endParaRPr lang="en-US" sz="3200" dirty="0"/>
          </a:p>
        </p:txBody>
      </p:sp>
      <p:sp>
        <p:nvSpPr>
          <p:cNvPr id="30" name="Rectangle 29"/>
          <p:cNvSpPr/>
          <p:nvPr/>
        </p:nvSpPr>
        <p:spPr>
          <a:xfrm>
            <a:off x="7079957" y="2776452"/>
            <a:ext cx="483745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7078767" y="3435013"/>
            <a:ext cx="483745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7078766" y="4783111"/>
            <a:ext cx="483745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7145980" y="2787465"/>
            <a:ext cx="252651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7144790" y="3446026"/>
            <a:ext cx="252651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7144789" y="4794124"/>
            <a:ext cx="252651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itle 3"/>
          <p:cNvSpPr txBox="1">
            <a:spLocks/>
          </p:cNvSpPr>
          <p:nvPr/>
        </p:nvSpPr>
        <p:spPr>
          <a:xfrm>
            <a:off x="119336" y="500150"/>
            <a:ext cx="8496300" cy="533400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cap="small" dirty="0" smtClean="0"/>
              <a:t>Slim </a:t>
            </a:r>
            <a:r>
              <a:rPr lang="en-US" sz="3600" cap="small" dirty="0" err="1" smtClean="0"/>
              <a:t>NoC</a:t>
            </a:r>
            <a:r>
              <a:rPr lang="en-US" sz="3600" cap="small" dirty="0" smtClean="0"/>
              <a:t> Router Microarchitecture</a:t>
            </a:r>
            <a:endParaRPr lang="en-US" sz="3600" dirty="0"/>
          </a:p>
        </p:txBody>
      </p:sp>
      <p:sp>
        <p:nvSpPr>
          <p:cNvPr id="16" name="Rectangle 15"/>
          <p:cNvSpPr/>
          <p:nvPr/>
        </p:nvSpPr>
        <p:spPr>
          <a:xfrm>
            <a:off x="6590745" y="2774299"/>
            <a:ext cx="1070171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589555" y="3432860"/>
            <a:ext cx="1070171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589554" y="4780958"/>
            <a:ext cx="1070171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0426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/>
      <p:bldP spid="24" grpId="0"/>
      <p:bldP spid="9" grpId="0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8" grpId="0" animBg="1"/>
      <p:bldP spid="39" grpId="0" animBg="1"/>
      <p:bldP spid="40" grpId="0" animBg="1"/>
      <p:bldP spid="16" grpId="0" animBg="1"/>
      <p:bldP spid="17" grpId="0" animBg="1"/>
      <p:bldP spid="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ounded Rectangle 76"/>
          <p:cNvSpPr/>
          <p:nvPr/>
        </p:nvSpPr>
        <p:spPr>
          <a:xfrm>
            <a:off x="518832" y="1376341"/>
            <a:ext cx="3243224" cy="1382077"/>
          </a:xfrm>
          <a:prstGeom prst="roundRect">
            <a:avLst>
              <a:gd name="adj" fmla="val 8124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itle 3"/>
          <p:cNvSpPr txBox="1">
            <a:spLocks/>
          </p:cNvSpPr>
          <p:nvPr/>
        </p:nvSpPr>
        <p:spPr>
          <a:xfrm>
            <a:off x="701716" y="1594036"/>
            <a:ext cx="2910427" cy="1320652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200" cap="small" dirty="0" smtClean="0">
                <a:solidFill>
                  <a:prstClr val="black"/>
                </a:solidFill>
              </a:rPr>
              <a:t>Enhancement 1: </a:t>
            </a:r>
            <a:br>
              <a:rPr lang="pl-PL" sz="2200" cap="small" dirty="0" smtClean="0">
                <a:solidFill>
                  <a:prstClr val="black"/>
                </a:solidFill>
              </a:rPr>
            </a:br>
            <a:r>
              <a:rPr lang="pl-PL" sz="2200" b="0" cap="small" dirty="0" smtClean="0">
                <a:solidFill>
                  <a:prstClr val="black"/>
                </a:solidFill>
              </a:rPr>
              <a:t>Elastic Buffer links [1] + ElastiStore [2]</a:t>
            </a:r>
          </a:p>
        </p:txBody>
      </p:sp>
      <p:sp>
        <p:nvSpPr>
          <p:cNvPr id="79" name="Rectangle 78"/>
          <p:cNvSpPr/>
          <p:nvPr/>
        </p:nvSpPr>
        <p:spPr>
          <a:xfrm>
            <a:off x="15876" y="5803922"/>
            <a:ext cx="861960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dirty="0" smtClean="0">
                <a:solidFill>
                  <a:prstClr val="black"/>
                </a:solidFill>
              </a:rPr>
              <a:t>[1] </a:t>
            </a:r>
            <a:r>
              <a:rPr lang="en-US" sz="1600" dirty="0"/>
              <a:t>G. </a:t>
            </a:r>
            <a:r>
              <a:rPr lang="en-US" sz="1600" dirty="0" err="1" smtClean="0"/>
              <a:t>Michelogiannakis</a:t>
            </a:r>
            <a:r>
              <a:rPr lang="pl-PL" sz="1600" dirty="0"/>
              <a:t> </a:t>
            </a:r>
            <a:r>
              <a:rPr lang="pl-PL" sz="1600" dirty="0" smtClean="0"/>
              <a:t>et al.</a:t>
            </a:r>
            <a:r>
              <a:rPr lang="en-US" sz="1600" dirty="0" smtClean="0"/>
              <a:t> </a:t>
            </a:r>
            <a:r>
              <a:rPr lang="en-US" sz="1600" dirty="0"/>
              <a:t>Elastic-Buffer Flow Control for On-Chip Networks. </a:t>
            </a:r>
            <a:r>
              <a:rPr lang="en-US" sz="1600" dirty="0" smtClean="0"/>
              <a:t>HPCA</a:t>
            </a:r>
            <a:r>
              <a:rPr lang="pl-PL" sz="1600" dirty="0" smtClean="0"/>
              <a:t>’09.</a:t>
            </a:r>
            <a:endParaRPr lang="pl-PL" sz="1600" dirty="0" smtClean="0">
              <a:solidFill>
                <a:prstClr val="black"/>
              </a:solidFill>
            </a:endParaRPr>
          </a:p>
          <a:p>
            <a:r>
              <a:rPr lang="pl-PL" sz="1600" dirty="0" smtClean="0">
                <a:solidFill>
                  <a:prstClr val="black"/>
                </a:solidFill>
              </a:rPr>
              <a:t>[</a:t>
            </a:r>
            <a:r>
              <a:rPr lang="pl-PL" sz="1600" dirty="0">
                <a:solidFill>
                  <a:prstClr val="black"/>
                </a:solidFill>
              </a:rPr>
              <a:t>2</a:t>
            </a:r>
            <a:r>
              <a:rPr lang="pl-PL" sz="1600" dirty="0" smtClean="0">
                <a:solidFill>
                  <a:prstClr val="black"/>
                </a:solidFill>
              </a:rPr>
              <a:t>] </a:t>
            </a:r>
            <a:r>
              <a:rPr lang="en-US" sz="1600" dirty="0"/>
              <a:t>I. </a:t>
            </a:r>
            <a:r>
              <a:rPr lang="en-US" sz="1600" dirty="0" err="1" smtClean="0"/>
              <a:t>Seitanidis</a:t>
            </a:r>
            <a:r>
              <a:rPr lang="pl-PL" sz="1600" dirty="0" smtClean="0"/>
              <a:t> et al</a:t>
            </a:r>
            <a:r>
              <a:rPr lang="en-US" sz="1600" dirty="0" smtClean="0"/>
              <a:t>. </a:t>
            </a:r>
            <a:r>
              <a:rPr lang="en-US" sz="1600" dirty="0" err="1"/>
              <a:t>ElastiStore</a:t>
            </a:r>
            <a:r>
              <a:rPr lang="en-US" sz="1600" dirty="0"/>
              <a:t>: An Elastic Buffer Architecture for Network-on-Chip Routers. </a:t>
            </a:r>
            <a:r>
              <a:rPr lang="en-US" sz="1600" dirty="0" smtClean="0"/>
              <a:t>DATE</a:t>
            </a:r>
            <a:r>
              <a:rPr lang="pl-PL" sz="1600" dirty="0" smtClean="0"/>
              <a:t>’</a:t>
            </a:r>
            <a:r>
              <a:rPr lang="en-US" sz="1600" dirty="0" smtClean="0"/>
              <a:t>14.</a:t>
            </a:r>
            <a:endParaRPr lang="pl-PL" sz="1600" dirty="0" smtClean="0"/>
          </a:p>
          <a:p>
            <a:r>
              <a:rPr lang="pl-PL" sz="1600" dirty="0" smtClean="0"/>
              <a:t>[3] </a:t>
            </a:r>
            <a:r>
              <a:rPr lang="en-US" sz="1600" dirty="0"/>
              <a:t>C.-H. O. </a:t>
            </a:r>
            <a:r>
              <a:rPr lang="en-US" sz="1600" dirty="0" smtClean="0"/>
              <a:t>Chen</a:t>
            </a:r>
            <a:r>
              <a:rPr lang="pl-PL" sz="1600" dirty="0" smtClean="0"/>
              <a:t> et al</a:t>
            </a:r>
            <a:r>
              <a:rPr lang="en-US" sz="1600" dirty="0" smtClean="0"/>
              <a:t>. </a:t>
            </a:r>
            <a:r>
              <a:rPr lang="en-US" sz="1600" dirty="0"/>
              <a:t>SMART: A Single-Cycle Reconfigurable </a:t>
            </a:r>
            <a:r>
              <a:rPr lang="en-US" sz="1600" dirty="0" err="1"/>
              <a:t>NoC</a:t>
            </a:r>
            <a:r>
              <a:rPr lang="en-US" sz="1600" dirty="0"/>
              <a:t> for </a:t>
            </a:r>
            <a:r>
              <a:rPr lang="en-US" sz="1600" dirty="0" err="1"/>
              <a:t>SoC</a:t>
            </a:r>
            <a:r>
              <a:rPr lang="en-US" sz="1600" dirty="0"/>
              <a:t> Applications. </a:t>
            </a:r>
            <a:r>
              <a:rPr lang="en-US" sz="1600" dirty="0" smtClean="0"/>
              <a:t>DATE</a:t>
            </a:r>
            <a:r>
              <a:rPr lang="pl-PL" sz="1600" dirty="0" smtClean="0"/>
              <a:t>’13.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489528" y="2787465"/>
            <a:ext cx="2373231" cy="1102152"/>
          </a:xfrm>
          <a:prstGeom prst="roundRect">
            <a:avLst>
              <a:gd name="adj" fmla="val 8124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Title 3"/>
          <p:cNvSpPr txBox="1">
            <a:spLocks/>
          </p:cNvSpPr>
          <p:nvPr/>
        </p:nvSpPr>
        <p:spPr>
          <a:xfrm>
            <a:off x="672413" y="3005159"/>
            <a:ext cx="2760514" cy="776445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200" cap="small" dirty="0" smtClean="0">
                <a:solidFill>
                  <a:prstClr val="black"/>
                </a:solidFill>
              </a:rPr>
              <a:t>Enhancement 2: </a:t>
            </a:r>
            <a:br>
              <a:rPr lang="pl-PL" sz="2200" cap="small" dirty="0" smtClean="0">
                <a:solidFill>
                  <a:prstClr val="black"/>
                </a:solidFill>
              </a:rPr>
            </a:br>
            <a:r>
              <a:rPr lang="pl-PL" sz="2200" b="0" cap="small" dirty="0" smtClean="0">
                <a:solidFill>
                  <a:prstClr val="black"/>
                </a:solidFill>
              </a:rPr>
              <a:t>SMART Links [3]</a:t>
            </a:r>
          </a:p>
        </p:txBody>
      </p:sp>
      <p:sp>
        <p:nvSpPr>
          <p:cNvPr id="86" name="Rectangle 85"/>
          <p:cNvSpPr/>
          <p:nvPr/>
        </p:nvSpPr>
        <p:spPr>
          <a:xfrm>
            <a:off x="7248128" y="2476065"/>
            <a:ext cx="4310370" cy="3106546"/>
          </a:xfrm>
          <a:prstGeom prst="rect">
            <a:avLst/>
          </a:prstGeom>
          <a:solidFill>
            <a:srgbClr val="E3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5870" y="3134626"/>
            <a:ext cx="2007504" cy="1424347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 rot="5400000">
            <a:off x="6896362" y="3921091"/>
            <a:ext cx="631904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4600" cap="small" dirty="0" smtClean="0">
                <a:solidFill>
                  <a:prstClr val="black"/>
                </a:solidFill>
              </a:rPr>
              <a:t>...</a:t>
            </a:r>
            <a:endParaRPr lang="en-US" sz="4600" dirty="0"/>
          </a:p>
        </p:txBody>
      </p:sp>
      <p:sp>
        <p:nvSpPr>
          <p:cNvPr id="9" name="Rounded Rectangular Callout 8"/>
          <p:cNvSpPr/>
          <p:nvPr/>
        </p:nvSpPr>
        <p:spPr>
          <a:xfrm>
            <a:off x="3825357" y="1470096"/>
            <a:ext cx="2863133" cy="1188132"/>
          </a:xfrm>
          <a:prstGeom prst="wedgeRoundRectCallout">
            <a:avLst>
              <a:gd name="adj1" fmla="val 90096"/>
              <a:gd name="adj2" fmla="val 84589"/>
              <a:gd name="adj3" fmla="val 16667"/>
            </a:avLst>
          </a:prstGeom>
          <a:solidFill>
            <a:srgbClr val="49B178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No deadlock</a:t>
            </a:r>
            <a:endParaRPr lang="en-US" sz="3200" dirty="0"/>
          </a:p>
        </p:txBody>
      </p:sp>
      <p:sp>
        <p:nvSpPr>
          <p:cNvPr id="30" name="Rectangle 29"/>
          <p:cNvSpPr/>
          <p:nvPr/>
        </p:nvSpPr>
        <p:spPr>
          <a:xfrm>
            <a:off x="7079957" y="2776452"/>
            <a:ext cx="483745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7078767" y="3435013"/>
            <a:ext cx="483745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7078766" y="4783111"/>
            <a:ext cx="483745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7145980" y="2787465"/>
            <a:ext cx="252651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7144790" y="3446026"/>
            <a:ext cx="252651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7144789" y="4794124"/>
            <a:ext cx="252651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itle 3"/>
          <p:cNvSpPr txBox="1">
            <a:spLocks/>
          </p:cNvSpPr>
          <p:nvPr/>
        </p:nvSpPr>
        <p:spPr>
          <a:xfrm>
            <a:off x="119336" y="500150"/>
            <a:ext cx="8496300" cy="533400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cap="small" dirty="0" smtClean="0"/>
              <a:t>Slim </a:t>
            </a:r>
            <a:r>
              <a:rPr lang="en-US" sz="3600" cap="small" dirty="0" err="1" smtClean="0"/>
              <a:t>NoC</a:t>
            </a:r>
            <a:r>
              <a:rPr lang="en-US" sz="3600" cap="small" dirty="0" smtClean="0"/>
              <a:t> Router Microarchitecture</a:t>
            </a:r>
            <a:endParaRPr lang="en-US" sz="3600" dirty="0"/>
          </a:p>
        </p:txBody>
      </p:sp>
      <p:sp>
        <p:nvSpPr>
          <p:cNvPr id="19" name="Rectangle 18"/>
          <p:cNvSpPr/>
          <p:nvPr/>
        </p:nvSpPr>
        <p:spPr>
          <a:xfrm>
            <a:off x="6590745" y="2774299"/>
            <a:ext cx="1070171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589555" y="3432860"/>
            <a:ext cx="1070171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6589554" y="4780958"/>
            <a:ext cx="1070171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ular Callout 34"/>
          <p:cNvSpPr/>
          <p:nvPr/>
        </p:nvSpPr>
        <p:spPr>
          <a:xfrm>
            <a:off x="2852140" y="2772948"/>
            <a:ext cx="3392880" cy="1194273"/>
          </a:xfrm>
          <a:prstGeom prst="wedgeRoundRectCallout">
            <a:avLst>
              <a:gd name="adj1" fmla="val 83476"/>
              <a:gd name="adj2" fmla="val 9466"/>
              <a:gd name="adj3" fmla="val 16667"/>
            </a:avLst>
          </a:prstGeom>
          <a:solidFill>
            <a:srgbClr val="49B178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200" dirty="0" smtClean="0"/>
              <a:t>Lower </a:t>
            </a:r>
            <a:r>
              <a:rPr lang="pl-PL" sz="3200" dirty="0" smtClean="0"/>
              <a:t>latency</a:t>
            </a:r>
            <a:r>
              <a:rPr lang="en-US" sz="3200" dirty="0" smtClean="0"/>
              <a:t>, smaller buffers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13945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/>
      <p:bldP spid="80" grpId="0" animBg="1"/>
      <p:bldP spid="81" grpId="0"/>
      <p:bldP spid="24" grpId="0"/>
      <p:bldP spid="9" grpId="0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8" grpId="0" animBg="1"/>
      <p:bldP spid="39" grpId="0" animBg="1"/>
      <p:bldP spid="40" grpId="0" animBg="1"/>
      <p:bldP spid="19" grpId="0" animBg="1"/>
      <p:bldP spid="20" grpId="0" animBg="1"/>
      <p:bldP spid="21" grpId="0" animBg="1"/>
      <p:bldP spid="3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ounded Rectangle 76"/>
          <p:cNvSpPr/>
          <p:nvPr/>
        </p:nvSpPr>
        <p:spPr>
          <a:xfrm>
            <a:off x="518832" y="1376341"/>
            <a:ext cx="3243224" cy="1382077"/>
          </a:xfrm>
          <a:prstGeom prst="roundRect">
            <a:avLst>
              <a:gd name="adj" fmla="val 8124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itle 3"/>
          <p:cNvSpPr txBox="1">
            <a:spLocks/>
          </p:cNvSpPr>
          <p:nvPr/>
        </p:nvSpPr>
        <p:spPr>
          <a:xfrm>
            <a:off x="701716" y="1594036"/>
            <a:ext cx="2910427" cy="1320652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200" cap="small" dirty="0" smtClean="0">
                <a:solidFill>
                  <a:prstClr val="black"/>
                </a:solidFill>
              </a:rPr>
              <a:t>Enhancement 1: </a:t>
            </a:r>
            <a:br>
              <a:rPr lang="pl-PL" sz="2200" cap="small" dirty="0" smtClean="0">
                <a:solidFill>
                  <a:prstClr val="black"/>
                </a:solidFill>
              </a:rPr>
            </a:br>
            <a:r>
              <a:rPr lang="pl-PL" sz="2200" b="0" cap="small" dirty="0" smtClean="0">
                <a:solidFill>
                  <a:prstClr val="black"/>
                </a:solidFill>
              </a:rPr>
              <a:t>Elastic Buffer links [1] + ElastiStore [2]</a:t>
            </a:r>
          </a:p>
        </p:txBody>
      </p:sp>
      <p:sp>
        <p:nvSpPr>
          <p:cNvPr id="79" name="Rectangle 78"/>
          <p:cNvSpPr/>
          <p:nvPr/>
        </p:nvSpPr>
        <p:spPr>
          <a:xfrm>
            <a:off x="15876" y="5803922"/>
            <a:ext cx="861960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dirty="0" smtClean="0">
                <a:solidFill>
                  <a:prstClr val="black"/>
                </a:solidFill>
              </a:rPr>
              <a:t>[1] </a:t>
            </a:r>
            <a:r>
              <a:rPr lang="en-US" sz="1600" dirty="0"/>
              <a:t>G. </a:t>
            </a:r>
            <a:r>
              <a:rPr lang="en-US" sz="1600" dirty="0" err="1" smtClean="0"/>
              <a:t>Michelogiannakis</a:t>
            </a:r>
            <a:r>
              <a:rPr lang="pl-PL" sz="1600" dirty="0"/>
              <a:t> </a:t>
            </a:r>
            <a:r>
              <a:rPr lang="pl-PL" sz="1600" dirty="0" smtClean="0"/>
              <a:t>et al.</a:t>
            </a:r>
            <a:r>
              <a:rPr lang="en-US" sz="1600" dirty="0" smtClean="0"/>
              <a:t> </a:t>
            </a:r>
            <a:r>
              <a:rPr lang="en-US" sz="1600" dirty="0"/>
              <a:t>Elastic-Buffer Flow Control for On-Chip Networks. </a:t>
            </a:r>
            <a:r>
              <a:rPr lang="en-US" sz="1600" dirty="0" smtClean="0"/>
              <a:t>HPCA</a:t>
            </a:r>
            <a:r>
              <a:rPr lang="pl-PL" sz="1600" dirty="0" smtClean="0"/>
              <a:t>’09.</a:t>
            </a:r>
            <a:endParaRPr lang="pl-PL" sz="1600" dirty="0" smtClean="0">
              <a:solidFill>
                <a:prstClr val="black"/>
              </a:solidFill>
            </a:endParaRPr>
          </a:p>
          <a:p>
            <a:r>
              <a:rPr lang="pl-PL" sz="1600" dirty="0" smtClean="0">
                <a:solidFill>
                  <a:prstClr val="black"/>
                </a:solidFill>
              </a:rPr>
              <a:t>[</a:t>
            </a:r>
            <a:r>
              <a:rPr lang="pl-PL" sz="1600" dirty="0">
                <a:solidFill>
                  <a:prstClr val="black"/>
                </a:solidFill>
              </a:rPr>
              <a:t>2</a:t>
            </a:r>
            <a:r>
              <a:rPr lang="pl-PL" sz="1600" dirty="0" smtClean="0">
                <a:solidFill>
                  <a:prstClr val="black"/>
                </a:solidFill>
              </a:rPr>
              <a:t>] </a:t>
            </a:r>
            <a:r>
              <a:rPr lang="en-US" sz="1600" dirty="0"/>
              <a:t>I. </a:t>
            </a:r>
            <a:r>
              <a:rPr lang="en-US" sz="1600" dirty="0" err="1" smtClean="0"/>
              <a:t>Seitanidis</a:t>
            </a:r>
            <a:r>
              <a:rPr lang="pl-PL" sz="1600" dirty="0" smtClean="0"/>
              <a:t> et al</a:t>
            </a:r>
            <a:r>
              <a:rPr lang="en-US" sz="1600" dirty="0" smtClean="0"/>
              <a:t>. </a:t>
            </a:r>
            <a:r>
              <a:rPr lang="en-US" sz="1600" dirty="0" err="1"/>
              <a:t>ElastiStore</a:t>
            </a:r>
            <a:r>
              <a:rPr lang="en-US" sz="1600" dirty="0"/>
              <a:t>: An Elastic Buffer Architecture for Network-on-Chip Routers. </a:t>
            </a:r>
            <a:r>
              <a:rPr lang="en-US" sz="1600" dirty="0" smtClean="0"/>
              <a:t>DATE</a:t>
            </a:r>
            <a:r>
              <a:rPr lang="pl-PL" sz="1600" dirty="0" smtClean="0"/>
              <a:t>’</a:t>
            </a:r>
            <a:r>
              <a:rPr lang="en-US" sz="1600" dirty="0" smtClean="0"/>
              <a:t>14.</a:t>
            </a:r>
            <a:endParaRPr lang="pl-PL" sz="1600" dirty="0" smtClean="0"/>
          </a:p>
          <a:p>
            <a:r>
              <a:rPr lang="pl-PL" sz="1600" dirty="0" smtClean="0"/>
              <a:t>[3] </a:t>
            </a:r>
            <a:r>
              <a:rPr lang="en-US" sz="1600" dirty="0"/>
              <a:t>C.-H. O. </a:t>
            </a:r>
            <a:r>
              <a:rPr lang="en-US" sz="1600" dirty="0" smtClean="0"/>
              <a:t>Chen</a:t>
            </a:r>
            <a:r>
              <a:rPr lang="pl-PL" sz="1600" dirty="0" smtClean="0"/>
              <a:t> et al</a:t>
            </a:r>
            <a:r>
              <a:rPr lang="en-US" sz="1600" dirty="0" smtClean="0"/>
              <a:t>. </a:t>
            </a:r>
            <a:r>
              <a:rPr lang="en-US" sz="1600" dirty="0"/>
              <a:t>SMART: A Single-Cycle Reconfigurable </a:t>
            </a:r>
            <a:r>
              <a:rPr lang="en-US" sz="1600" dirty="0" err="1"/>
              <a:t>NoC</a:t>
            </a:r>
            <a:r>
              <a:rPr lang="en-US" sz="1600" dirty="0"/>
              <a:t> for </a:t>
            </a:r>
            <a:r>
              <a:rPr lang="en-US" sz="1600" dirty="0" err="1"/>
              <a:t>SoC</a:t>
            </a:r>
            <a:r>
              <a:rPr lang="en-US" sz="1600" dirty="0"/>
              <a:t> Applications. </a:t>
            </a:r>
            <a:r>
              <a:rPr lang="en-US" sz="1600" dirty="0" smtClean="0"/>
              <a:t>DATE</a:t>
            </a:r>
            <a:r>
              <a:rPr lang="pl-PL" sz="1600" dirty="0" smtClean="0"/>
              <a:t>’13.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489528" y="2787465"/>
            <a:ext cx="2373231" cy="1102152"/>
          </a:xfrm>
          <a:prstGeom prst="roundRect">
            <a:avLst>
              <a:gd name="adj" fmla="val 8124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Title 3"/>
          <p:cNvSpPr txBox="1">
            <a:spLocks/>
          </p:cNvSpPr>
          <p:nvPr/>
        </p:nvSpPr>
        <p:spPr>
          <a:xfrm>
            <a:off x="672413" y="3005159"/>
            <a:ext cx="2760514" cy="776445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200" cap="small" dirty="0" smtClean="0">
                <a:solidFill>
                  <a:prstClr val="black"/>
                </a:solidFill>
              </a:rPr>
              <a:t>Enhancement 2: </a:t>
            </a:r>
            <a:br>
              <a:rPr lang="pl-PL" sz="2200" cap="small" dirty="0" smtClean="0">
                <a:solidFill>
                  <a:prstClr val="black"/>
                </a:solidFill>
              </a:rPr>
            </a:br>
            <a:r>
              <a:rPr lang="pl-PL" sz="2200" b="0" cap="small" dirty="0" smtClean="0">
                <a:solidFill>
                  <a:prstClr val="black"/>
                </a:solidFill>
              </a:rPr>
              <a:t>SMART Links [3]</a:t>
            </a:r>
          </a:p>
        </p:txBody>
      </p:sp>
      <p:sp>
        <p:nvSpPr>
          <p:cNvPr id="86" name="Rectangle 85"/>
          <p:cNvSpPr/>
          <p:nvPr/>
        </p:nvSpPr>
        <p:spPr>
          <a:xfrm>
            <a:off x="7248128" y="2476065"/>
            <a:ext cx="4310370" cy="3106546"/>
          </a:xfrm>
          <a:prstGeom prst="rect">
            <a:avLst/>
          </a:prstGeom>
          <a:solidFill>
            <a:srgbClr val="E3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5870" y="3134626"/>
            <a:ext cx="2007504" cy="1424347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 rot="5400000">
            <a:off x="6896362" y="3921091"/>
            <a:ext cx="631904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4600" cap="small" dirty="0" smtClean="0">
                <a:solidFill>
                  <a:prstClr val="black"/>
                </a:solidFill>
              </a:rPr>
              <a:t>...</a:t>
            </a:r>
            <a:endParaRPr lang="en-US" sz="4600" dirty="0"/>
          </a:p>
        </p:txBody>
      </p:sp>
      <p:sp>
        <p:nvSpPr>
          <p:cNvPr id="9" name="Rounded Rectangular Callout 8"/>
          <p:cNvSpPr/>
          <p:nvPr/>
        </p:nvSpPr>
        <p:spPr>
          <a:xfrm>
            <a:off x="3825357" y="1470096"/>
            <a:ext cx="2863133" cy="1188132"/>
          </a:xfrm>
          <a:prstGeom prst="wedgeRoundRectCallout">
            <a:avLst>
              <a:gd name="adj1" fmla="val 90096"/>
              <a:gd name="adj2" fmla="val 84589"/>
              <a:gd name="adj3" fmla="val 16667"/>
            </a:avLst>
          </a:prstGeom>
          <a:solidFill>
            <a:srgbClr val="49B178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No deadlock</a:t>
            </a:r>
            <a:endParaRPr lang="en-US" sz="3200" dirty="0"/>
          </a:p>
        </p:txBody>
      </p:sp>
      <p:sp>
        <p:nvSpPr>
          <p:cNvPr id="30" name="Rectangle 29"/>
          <p:cNvSpPr/>
          <p:nvPr/>
        </p:nvSpPr>
        <p:spPr>
          <a:xfrm>
            <a:off x="7079957" y="2776452"/>
            <a:ext cx="483745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7078767" y="3435013"/>
            <a:ext cx="483745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7078766" y="4783111"/>
            <a:ext cx="483745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7145980" y="2787465"/>
            <a:ext cx="252651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7144790" y="3446026"/>
            <a:ext cx="252651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7144789" y="4794124"/>
            <a:ext cx="252651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itle 3"/>
          <p:cNvSpPr txBox="1">
            <a:spLocks/>
          </p:cNvSpPr>
          <p:nvPr/>
        </p:nvSpPr>
        <p:spPr>
          <a:xfrm>
            <a:off x="119336" y="500150"/>
            <a:ext cx="8496300" cy="533400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cap="small" dirty="0" smtClean="0"/>
              <a:t>Slim </a:t>
            </a:r>
            <a:r>
              <a:rPr lang="en-US" sz="3600" cap="small" dirty="0" err="1" smtClean="0"/>
              <a:t>NoC</a:t>
            </a:r>
            <a:r>
              <a:rPr lang="en-US" sz="3600" cap="small" dirty="0" smtClean="0"/>
              <a:t> Router Microarchitecture</a:t>
            </a:r>
            <a:endParaRPr lang="en-US" sz="3600" dirty="0"/>
          </a:p>
        </p:txBody>
      </p:sp>
      <p:sp>
        <p:nvSpPr>
          <p:cNvPr id="35" name="Rounded Rectangular Callout 34"/>
          <p:cNvSpPr/>
          <p:nvPr/>
        </p:nvSpPr>
        <p:spPr>
          <a:xfrm>
            <a:off x="2852140" y="2772948"/>
            <a:ext cx="3392880" cy="1194273"/>
          </a:xfrm>
          <a:prstGeom prst="wedgeRoundRectCallout">
            <a:avLst>
              <a:gd name="adj1" fmla="val 83476"/>
              <a:gd name="adj2" fmla="val 9466"/>
              <a:gd name="adj3" fmla="val 16667"/>
            </a:avLst>
          </a:prstGeom>
          <a:solidFill>
            <a:srgbClr val="49B178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200" dirty="0" smtClean="0"/>
              <a:t>Lower </a:t>
            </a:r>
            <a:r>
              <a:rPr lang="pl-PL" sz="3200" dirty="0" smtClean="0"/>
              <a:t>latency</a:t>
            </a:r>
            <a:r>
              <a:rPr lang="en-US" sz="3200" dirty="0" smtClean="0"/>
              <a:t>, smaller buffers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3545655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/>
      <p:bldP spid="80" grpId="0" animBg="1"/>
      <p:bldP spid="81" grpId="0"/>
      <p:bldP spid="24" grpId="0"/>
      <p:bldP spid="9" grpId="0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8" grpId="0" animBg="1"/>
      <p:bldP spid="39" grpId="0" animBg="1"/>
      <p:bldP spid="40" grpId="0" animBg="1"/>
      <p:bldP spid="3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ounded Rectangle 76"/>
          <p:cNvSpPr/>
          <p:nvPr/>
        </p:nvSpPr>
        <p:spPr>
          <a:xfrm>
            <a:off x="518832" y="1376341"/>
            <a:ext cx="3243224" cy="1382077"/>
          </a:xfrm>
          <a:prstGeom prst="roundRect">
            <a:avLst>
              <a:gd name="adj" fmla="val 8124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itle 3"/>
          <p:cNvSpPr txBox="1">
            <a:spLocks/>
          </p:cNvSpPr>
          <p:nvPr/>
        </p:nvSpPr>
        <p:spPr>
          <a:xfrm>
            <a:off x="701716" y="1594036"/>
            <a:ext cx="2910427" cy="1320652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200" cap="small" dirty="0" smtClean="0">
                <a:solidFill>
                  <a:prstClr val="black"/>
                </a:solidFill>
              </a:rPr>
              <a:t>Enhancement 1: </a:t>
            </a:r>
            <a:br>
              <a:rPr lang="pl-PL" sz="2200" cap="small" dirty="0" smtClean="0">
                <a:solidFill>
                  <a:prstClr val="black"/>
                </a:solidFill>
              </a:rPr>
            </a:br>
            <a:r>
              <a:rPr lang="pl-PL" sz="2200" b="0" cap="small" dirty="0" smtClean="0">
                <a:solidFill>
                  <a:prstClr val="black"/>
                </a:solidFill>
              </a:rPr>
              <a:t>Elastic Buffer links [1] + ElastiStore [2]</a:t>
            </a:r>
          </a:p>
        </p:txBody>
      </p:sp>
      <p:sp>
        <p:nvSpPr>
          <p:cNvPr id="79" name="Rectangle 78"/>
          <p:cNvSpPr/>
          <p:nvPr/>
        </p:nvSpPr>
        <p:spPr>
          <a:xfrm>
            <a:off x="15876" y="5803922"/>
            <a:ext cx="10548080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dirty="0" smtClean="0">
                <a:solidFill>
                  <a:prstClr val="black"/>
                </a:solidFill>
              </a:rPr>
              <a:t>[1] </a:t>
            </a:r>
            <a:r>
              <a:rPr lang="en-US" sz="1600" dirty="0"/>
              <a:t>G. </a:t>
            </a:r>
            <a:r>
              <a:rPr lang="en-US" sz="1600" dirty="0" err="1" smtClean="0"/>
              <a:t>Michelogiannakis</a:t>
            </a:r>
            <a:r>
              <a:rPr lang="pl-PL" sz="1600" dirty="0"/>
              <a:t> </a:t>
            </a:r>
            <a:r>
              <a:rPr lang="pl-PL" sz="1600" dirty="0" smtClean="0"/>
              <a:t>et al.</a:t>
            </a:r>
            <a:r>
              <a:rPr lang="en-US" sz="1600" dirty="0" smtClean="0"/>
              <a:t> </a:t>
            </a:r>
            <a:r>
              <a:rPr lang="en-US" sz="1600" dirty="0"/>
              <a:t>Elastic-Buffer Flow Control for On-Chip Networks. </a:t>
            </a:r>
            <a:r>
              <a:rPr lang="en-US" sz="1600" dirty="0" smtClean="0"/>
              <a:t>HPCA</a:t>
            </a:r>
            <a:r>
              <a:rPr lang="pl-PL" sz="1600" dirty="0" smtClean="0"/>
              <a:t>’09.</a:t>
            </a:r>
            <a:endParaRPr lang="pl-PL" sz="1600" dirty="0" smtClean="0">
              <a:solidFill>
                <a:prstClr val="black"/>
              </a:solidFill>
            </a:endParaRPr>
          </a:p>
          <a:p>
            <a:r>
              <a:rPr lang="pl-PL" sz="1600" dirty="0" smtClean="0">
                <a:solidFill>
                  <a:prstClr val="black"/>
                </a:solidFill>
              </a:rPr>
              <a:t>[</a:t>
            </a:r>
            <a:r>
              <a:rPr lang="pl-PL" sz="1600" dirty="0">
                <a:solidFill>
                  <a:prstClr val="black"/>
                </a:solidFill>
              </a:rPr>
              <a:t>2</a:t>
            </a:r>
            <a:r>
              <a:rPr lang="pl-PL" sz="1600" dirty="0" smtClean="0">
                <a:solidFill>
                  <a:prstClr val="black"/>
                </a:solidFill>
              </a:rPr>
              <a:t>] </a:t>
            </a:r>
            <a:r>
              <a:rPr lang="en-US" sz="1600" dirty="0"/>
              <a:t>I. </a:t>
            </a:r>
            <a:r>
              <a:rPr lang="en-US" sz="1600" dirty="0" err="1" smtClean="0"/>
              <a:t>Seitanidis</a:t>
            </a:r>
            <a:r>
              <a:rPr lang="pl-PL" sz="1600" dirty="0" smtClean="0"/>
              <a:t> et al</a:t>
            </a:r>
            <a:r>
              <a:rPr lang="en-US" sz="1600" dirty="0" smtClean="0"/>
              <a:t>. </a:t>
            </a:r>
            <a:r>
              <a:rPr lang="en-US" sz="1600" dirty="0" err="1"/>
              <a:t>ElastiStore</a:t>
            </a:r>
            <a:r>
              <a:rPr lang="en-US" sz="1600" dirty="0"/>
              <a:t>: An Elastic Buffer Architecture for Network-on-Chip Routers. </a:t>
            </a:r>
            <a:r>
              <a:rPr lang="en-US" sz="1600" dirty="0" smtClean="0"/>
              <a:t>DATE</a:t>
            </a:r>
            <a:r>
              <a:rPr lang="pl-PL" sz="1600" dirty="0" smtClean="0"/>
              <a:t>’</a:t>
            </a:r>
            <a:r>
              <a:rPr lang="en-US" sz="1600" dirty="0" smtClean="0"/>
              <a:t>14.</a:t>
            </a:r>
            <a:endParaRPr lang="pl-PL" sz="1600" dirty="0" smtClean="0"/>
          </a:p>
          <a:p>
            <a:r>
              <a:rPr lang="pl-PL" sz="1600" dirty="0" smtClean="0"/>
              <a:t>[3] </a:t>
            </a:r>
            <a:r>
              <a:rPr lang="en-US" sz="1600" dirty="0"/>
              <a:t>C.-H. O. </a:t>
            </a:r>
            <a:r>
              <a:rPr lang="en-US" sz="1600" dirty="0" smtClean="0"/>
              <a:t>Chen</a:t>
            </a:r>
            <a:r>
              <a:rPr lang="pl-PL" sz="1600" dirty="0" smtClean="0"/>
              <a:t> et al</a:t>
            </a:r>
            <a:r>
              <a:rPr lang="en-US" sz="1600" dirty="0" smtClean="0"/>
              <a:t>. </a:t>
            </a:r>
            <a:r>
              <a:rPr lang="en-US" sz="1600" dirty="0"/>
              <a:t>SMART: A Single-Cycle Reconfigurable </a:t>
            </a:r>
            <a:r>
              <a:rPr lang="en-US" sz="1600" dirty="0" err="1"/>
              <a:t>NoC</a:t>
            </a:r>
            <a:r>
              <a:rPr lang="en-US" sz="1600" dirty="0"/>
              <a:t> for </a:t>
            </a:r>
            <a:r>
              <a:rPr lang="en-US" sz="1600" dirty="0" err="1"/>
              <a:t>SoC</a:t>
            </a:r>
            <a:r>
              <a:rPr lang="en-US" sz="1600" dirty="0"/>
              <a:t> Applications. </a:t>
            </a:r>
            <a:r>
              <a:rPr lang="en-US" sz="1600" dirty="0" smtClean="0"/>
              <a:t>DATE</a:t>
            </a:r>
            <a:r>
              <a:rPr lang="pl-PL" sz="1600" dirty="0" smtClean="0"/>
              <a:t>’13.</a:t>
            </a:r>
          </a:p>
          <a:p>
            <a:r>
              <a:rPr lang="pl-PL" sz="1600" dirty="0" smtClean="0"/>
              <a:t>[4] </a:t>
            </a:r>
            <a:r>
              <a:rPr lang="en-US" sz="1600" dirty="0" smtClean="0"/>
              <a:t>S</a:t>
            </a:r>
            <a:r>
              <a:rPr lang="en-US" sz="1600" dirty="0"/>
              <a:t>. Hassan and S. </a:t>
            </a:r>
            <a:r>
              <a:rPr lang="en-US" sz="1600" dirty="0" err="1"/>
              <a:t>Yalamanchili</a:t>
            </a:r>
            <a:r>
              <a:rPr lang="en-US" sz="1600" dirty="0"/>
              <a:t>. Centralized Buffer Router: A Low Latency, Low Power Router for High Radix </a:t>
            </a:r>
            <a:r>
              <a:rPr lang="en-US" sz="1600" dirty="0" err="1"/>
              <a:t>NoCs</a:t>
            </a:r>
            <a:r>
              <a:rPr lang="en-US" sz="1600" dirty="0"/>
              <a:t>. NOCS</a:t>
            </a:r>
            <a:r>
              <a:rPr lang="pl-PL" sz="1600" dirty="0"/>
              <a:t>’</a:t>
            </a:r>
            <a:r>
              <a:rPr lang="en-US" sz="1600" dirty="0" smtClean="0"/>
              <a:t>13</a:t>
            </a:r>
            <a:r>
              <a:rPr lang="pl-PL" sz="1600" dirty="0" smtClean="0"/>
              <a:t>.</a:t>
            </a:r>
            <a:endParaRPr lang="en-US" sz="1600" dirty="0"/>
          </a:p>
        </p:txBody>
      </p:sp>
      <p:sp>
        <p:nvSpPr>
          <p:cNvPr id="80" name="Rounded Rectangle 79"/>
          <p:cNvSpPr/>
          <p:nvPr/>
        </p:nvSpPr>
        <p:spPr>
          <a:xfrm>
            <a:off x="489528" y="2787465"/>
            <a:ext cx="2373231" cy="1102152"/>
          </a:xfrm>
          <a:prstGeom prst="roundRect">
            <a:avLst>
              <a:gd name="adj" fmla="val 8124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Title 3"/>
          <p:cNvSpPr txBox="1">
            <a:spLocks/>
          </p:cNvSpPr>
          <p:nvPr/>
        </p:nvSpPr>
        <p:spPr>
          <a:xfrm>
            <a:off x="672413" y="3005159"/>
            <a:ext cx="2760514" cy="776445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200" cap="small" dirty="0" smtClean="0">
                <a:solidFill>
                  <a:prstClr val="black"/>
                </a:solidFill>
              </a:rPr>
              <a:t>Enhancement 2: </a:t>
            </a:r>
            <a:br>
              <a:rPr lang="pl-PL" sz="2200" cap="small" dirty="0" smtClean="0">
                <a:solidFill>
                  <a:prstClr val="black"/>
                </a:solidFill>
              </a:rPr>
            </a:br>
            <a:r>
              <a:rPr lang="pl-PL" sz="2200" b="0" cap="small" dirty="0" smtClean="0">
                <a:solidFill>
                  <a:prstClr val="black"/>
                </a:solidFill>
              </a:rPr>
              <a:t>SMART Links [3]</a:t>
            </a:r>
          </a:p>
        </p:txBody>
      </p:sp>
      <p:sp>
        <p:nvSpPr>
          <p:cNvPr id="86" name="Rectangle 85"/>
          <p:cNvSpPr/>
          <p:nvPr/>
        </p:nvSpPr>
        <p:spPr>
          <a:xfrm>
            <a:off x="7248128" y="2476065"/>
            <a:ext cx="4310370" cy="3106546"/>
          </a:xfrm>
          <a:prstGeom prst="rect">
            <a:avLst/>
          </a:prstGeom>
          <a:solidFill>
            <a:srgbClr val="E3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5870" y="3134626"/>
            <a:ext cx="2007504" cy="1424347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 rot="5400000">
            <a:off x="6896362" y="3921091"/>
            <a:ext cx="631904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4600" cap="small" dirty="0" smtClean="0">
                <a:solidFill>
                  <a:prstClr val="black"/>
                </a:solidFill>
              </a:rPr>
              <a:t>...</a:t>
            </a:r>
            <a:endParaRPr lang="en-US" sz="4600" dirty="0"/>
          </a:p>
        </p:txBody>
      </p:sp>
      <p:sp>
        <p:nvSpPr>
          <p:cNvPr id="9" name="Rounded Rectangular Callout 8"/>
          <p:cNvSpPr/>
          <p:nvPr/>
        </p:nvSpPr>
        <p:spPr>
          <a:xfrm>
            <a:off x="3825357" y="1470096"/>
            <a:ext cx="2863133" cy="1188132"/>
          </a:xfrm>
          <a:prstGeom prst="wedgeRoundRectCallout">
            <a:avLst>
              <a:gd name="adj1" fmla="val 90096"/>
              <a:gd name="adj2" fmla="val 84589"/>
              <a:gd name="adj3" fmla="val 16667"/>
            </a:avLst>
          </a:prstGeom>
          <a:solidFill>
            <a:srgbClr val="49B178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No deadlock</a:t>
            </a:r>
            <a:endParaRPr lang="en-US" sz="3200" dirty="0"/>
          </a:p>
        </p:txBody>
      </p:sp>
      <p:sp>
        <p:nvSpPr>
          <p:cNvPr id="30" name="Rectangle 29"/>
          <p:cNvSpPr/>
          <p:nvPr/>
        </p:nvSpPr>
        <p:spPr>
          <a:xfrm>
            <a:off x="7079957" y="2776452"/>
            <a:ext cx="483745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7078767" y="3435013"/>
            <a:ext cx="483745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7078766" y="4783111"/>
            <a:ext cx="483745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ular Callout 34"/>
          <p:cNvSpPr/>
          <p:nvPr/>
        </p:nvSpPr>
        <p:spPr>
          <a:xfrm>
            <a:off x="2852140" y="2772948"/>
            <a:ext cx="3392880" cy="1194273"/>
          </a:xfrm>
          <a:prstGeom prst="wedgeRoundRectCallout">
            <a:avLst>
              <a:gd name="adj1" fmla="val 83476"/>
              <a:gd name="adj2" fmla="val 9466"/>
              <a:gd name="adj3" fmla="val 16667"/>
            </a:avLst>
          </a:prstGeom>
          <a:solidFill>
            <a:srgbClr val="49B178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200" dirty="0" smtClean="0"/>
              <a:t>Lower </a:t>
            </a:r>
            <a:r>
              <a:rPr lang="pl-PL" sz="3200" dirty="0" smtClean="0"/>
              <a:t>latency</a:t>
            </a:r>
            <a:r>
              <a:rPr lang="en-US" sz="3200" dirty="0" smtClean="0"/>
              <a:t>, smaller buffers</a:t>
            </a:r>
            <a:endParaRPr lang="en-US" sz="3200" dirty="0"/>
          </a:p>
        </p:txBody>
      </p:sp>
      <p:sp>
        <p:nvSpPr>
          <p:cNvPr id="36" name="Rounded Rectangle 35"/>
          <p:cNvSpPr/>
          <p:nvPr/>
        </p:nvSpPr>
        <p:spPr>
          <a:xfrm>
            <a:off x="476535" y="4030831"/>
            <a:ext cx="2724916" cy="1102152"/>
          </a:xfrm>
          <a:prstGeom prst="roundRect">
            <a:avLst>
              <a:gd name="adj" fmla="val 8124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itle 3"/>
          <p:cNvSpPr txBox="1">
            <a:spLocks/>
          </p:cNvSpPr>
          <p:nvPr/>
        </p:nvSpPr>
        <p:spPr>
          <a:xfrm>
            <a:off x="659420" y="4248525"/>
            <a:ext cx="2760514" cy="776445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200" cap="small" dirty="0" smtClean="0">
                <a:solidFill>
                  <a:prstClr val="black"/>
                </a:solidFill>
              </a:rPr>
              <a:t>Enhancement 3: </a:t>
            </a:r>
            <a:br>
              <a:rPr lang="pl-PL" sz="2200" cap="small" dirty="0" smtClean="0">
                <a:solidFill>
                  <a:prstClr val="black"/>
                </a:solidFill>
              </a:rPr>
            </a:br>
            <a:r>
              <a:rPr lang="pl-PL" sz="2200" b="0" cap="small" dirty="0" smtClean="0">
                <a:solidFill>
                  <a:prstClr val="black"/>
                </a:solidFill>
              </a:rPr>
              <a:t>Central Buffers [4]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145980" y="2787465"/>
            <a:ext cx="252651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7144790" y="3446026"/>
            <a:ext cx="252651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7144789" y="4794124"/>
            <a:ext cx="252651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ular Callout 40"/>
          <p:cNvSpPr/>
          <p:nvPr/>
        </p:nvSpPr>
        <p:spPr>
          <a:xfrm>
            <a:off x="3149220" y="4127655"/>
            <a:ext cx="3320816" cy="1472199"/>
          </a:xfrm>
          <a:prstGeom prst="wedgeRoundRectCallout">
            <a:avLst>
              <a:gd name="adj1" fmla="val 191672"/>
              <a:gd name="adj2" fmla="val 17814"/>
              <a:gd name="adj3" fmla="val 16667"/>
            </a:avLst>
          </a:prstGeom>
          <a:solidFill>
            <a:srgbClr val="49B178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200" dirty="0" smtClean="0"/>
              <a:t>Smaller buffer area</a:t>
            </a:r>
            <a:endParaRPr lang="en-US" sz="3200" dirty="0"/>
          </a:p>
        </p:txBody>
      </p:sp>
      <p:sp>
        <p:nvSpPr>
          <p:cNvPr id="26" name="Title 3"/>
          <p:cNvSpPr txBox="1">
            <a:spLocks/>
          </p:cNvSpPr>
          <p:nvPr/>
        </p:nvSpPr>
        <p:spPr>
          <a:xfrm>
            <a:off x="119336" y="500150"/>
            <a:ext cx="8496300" cy="533400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cap="small" dirty="0" smtClean="0"/>
              <a:t>Slim </a:t>
            </a:r>
            <a:r>
              <a:rPr lang="en-US" sz="3600" cap="small" dirty="0" err="1" smtClean="0"/>
              <a:t>NoC</a:t>
            </a:r>
            <a:r>
              <a:rPr lang="en-US" sz="3600" cap="small" dirty="0" smtClean="0"/>
              <a:t> Router Microarchitecture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9631337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/>
      <p:bldP spid="80" grpId="0" animBg="1"/>
      <p:bldP spid="81" grpId="0"/>
      <p:bldP spid="24" grpId="0"/>
      <p:bldP spid="9" grpId="0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5" grpId="0" animBg="1"/>
      <p:bldP spid="36" grpId="0" animBg="1"/>
      <p:bldP spid="37" grpId="0"/>
      <p:bldP spid="38" grpId="0" animBg="1"/>
      <p:bldP spid="39" grpId="0" animBg="1"/>
      <p:bldP spid="40" grpId="0" animBg="1"/>
      <p:bldP spid="4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ounded Rectangle 76"/>
          <p:cNvSpPr/>
          <p:nvPr/>
        </p:nvSpPr>
        <p:spPr>
          <a:xfrm>
            <a:off x="518832" y="1376341"/>
            <a:ext cx="3243224" cy="1382077"/>
          </a:xfrm>
          <a:prstGeom prst="roundRect">
            <a:avLst>
              <a:gd name="adj" fmla="val 8124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itle 3"/>
          <p:cNvSpPr txBox="1">
            <a:spLocks/>
          </p:cNvSpPr>
          <p:nvPr/>
        </p:nvSpPr>
        <p:spPr>
          <a:xfrm>
            <a:off x="701716" y="1594036"/>
            <a:ext cx="2910427" cy="1320652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200" cap="small" dirty="0" smtClean="0">
                <a:solidFill>
                  <a:prstClr val="black"/>
                </a:solidFill>
              </a:rPr>
              <a:t>Enhancement 1: </a:t>
            </a:r>
            <a:br>
              <a:rPr lang="pl-PL" sz="2200" cap="small" dirty="0" smtClean="0">
                <a:solidFill>
                  <a:prstClr val="black"/>
                </a:solidFill>
              </a:rPr>
            </a:br>
            <a:r>
              <a:rPr lang="pl-PL" sz="2200" b="0" cap="small" dirty="0" smtClean="0">
                <a:solidFill>
                  <a:prstClr val="black"/>
                </a:solidFill>
              </a:rPr>
              <a:t>Elastic Buffer links [1] + ElastiStore [2]</a:t>
            </a:r>
          </a:p>
        </p:txBody>
      </p:sp>
      <p:sp>
        <p:nvSpPr>
          <p:cNvPr id="79" name="Rectangle 78"/>
          <p:cNvSpPr/>
          <p:nvPr/>
        </p:nvSpPr>
        <p:spPr>
          <a:xfrm>
            <a:off x="15876" y="5803922"/>
            <a:ext cx="10548080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dirty="0" smtClean="0">
                <a:solidFill>
                  <a:prstClr val="black"/>
                </a:solidFill>
              </a:rPr>
              <a:t>[1] </a:t>
            </a:r>
            <a:r>
              <a:rPr lang="en-US" sz="1600" dirty="0"/>
              <a:t>G. </a:t>
            </a:r>
            <a:r>
              <a:rPr lang="en-US" sz="1600" dirty="0" err="1" smtClean="0"/>
              <a:t>Michelogiannakis</a:t>
            </a:r>
            <a:r>
              <a:rPr lang="pl-PL" sz="1600" dirty="0"/>
              <a:t> </a:t>
            </a:r>
            <a:r>
              <a:rPr lang="pl-PL" sz="1600" dirty="0" smtClean="0"/>
              <a:t>et al.</a:t>
            </a:r>
            <a:r>
              <a:rPr lang="en-US" sz="1600" dirty="0" smtClean="0"/>
              <a:t> </a:t>
            </a:r>
            <a:r>
              <a:rPr lang="en-US" sz="1600" dirty="0"/>
              <a:t>Elastic-Buffer Flow Control for On-Chip Networks. </a:t>
            </a:r>
            <a:r>
              <a:rPr lang="en-US" sz="1600" dirty="0" smtClean="0"/>
              <a:t>HPCA</a:t>
            </a:r>
            <a:r>
              <a:rPr lang="pl-PL" sz="1600" dirty="0" smtClean="0"/>
              <a:t>’09.</a:t>
            </a:r>
            <a:endParaRPr lang="pl-PL" sz="1600" dirty="0" smtClean="0">
              <a:solidFill>
                <a:prstClr val="black"/>
              </a:solidFill>
            </a:endParaRPr>
          </a:p>
          <a:p>
            <a:r>
              <a:rPr lang="pl-PL" sz="1600" dirty="0" smtClean="0">
                <a:solidFill>
                  <a:prstClr val="black"/>
                </a:solidFill>
              </a:rPr>
              <a:t>[</a:t>
            </a:r>
            <a:r>
              <a:rPr lang="pl-PL" sz="1600" dirty="0">
                <a:solidFill>
                  <a:prstClr val="black"/>
                </a:solidFill>
              </a:rPr>
              <a:t>2</a:t>
            </a:r>
            <a:r>
              <a:rPr lang="pl-PL" sz="1600" dirty="0" smtClean="0">
                <a:solidFill>
                  <a:prstClr val="black"/>
                </a:solidFill>
              </a:rPr>
              <a:t>] </a:t>
            </a:r>
            <a:r>
              <a:rPr lang="en-US" sz="1600" dirty="0"/>
              <a:t>I. </a:t>
            </a:r>
            <a:r>
              <a:rPr lang="en-US" sz="1600" dirty="0" err="1" smtClean="0"/>
              <a:t>Seitanidis</a:t>
            </a:r>
            <a:r>
              <a:rPr lang="pl-PL" sz="1600" dirty="0" smtClean="0"/>
              <a:t> et al</a:t>
            </a:r>
            <a:r>
              <a:rPr lang="en-US" sz="1600" dirty="0" smtClean="0"/>
              <a:t>. </a:t>
            </a:r>
            <a:r>
              <a:rPr lang="en-US" sz="1600" dirty="0" err="1"/>
              <a:t>ElastiStore</a:t>
            </a:r>
            <a:r>
              <a:rPr lang="en-US" sz="1600" dirty="0"/>
              <a:t>: An Elastic Buffer Architecture for Network-on-Chip Routers. </a:t>
            </a:r>
            <a:r>
              <a:rPr lang="en-US" sz="1600" dirty="0" smtClean="0"/>
              <a:t>DATE</a:t>
            </a:r>
            <a:r>
              <a:rPr lang="pl-PL" sz="1600" dirty="0" smtClean="0"/>
              <a:t>’</a:t>
            </a:r>
            <a:r>
              <a:rPr lang="en-US" sz="1600" dirty="0" smtClean="0"/>
              <a:t>14.</a:t>
            </a:r>
            <a:endParaRPr lang="pl-PL" sz="1600" dirty="0" smtClean="0"/>
          </a:p>
          <a:p>
            <a:r>
              <a:rPr lang="pl-PL" sz="1600" dirty="0" smtClean="0"/>
              <a:t>[3] </a:t>
            </a:r>
            <a:r>
              <a:rPr lang="en-US" sz="1600" dirty="0"/>
              <a:t>C.-H. O. </a:t>
            </a:r>
            <a:r>
              <a:rPr lang="en-US" sz="1600" dirty="0" smtClean="0"/>
              <a:t>Chen</a:t>
            </a:r>
            <a:r>
              <a:rPr lang="pl-PL" sz="1600" dirty="0" smtClean="0"/>
              <a:t> et al</a:t>
            </a:r>
            <a:r>
              <a:rPr lang="en-US" sz="1600" dirty="0" smtClean="0"/>
              <a:t>. </a:t>
            </a:r>
            <a:r>
              <a:rPr lang="en-US" sz="1600" dirty="0"/>
              <a:t>SMART: A Single-Cycle Reconfigurable </a:t>
            </a:r>
            <a:r>
              <a:rPr lang="en-US" sz="1600" dirty="0" err="1"/>
              <a:t>NoC</a:t>
            </a:r>
            <a:r>
              <a:rPr lang="en-US" sz="1600" dirty="0"/>
              <a:t> for </a:t>
            </a:r>
            <a:r>
              <a:rPr lang="en-US" sz="1600" dirty="0" err="1"/>
              <a:t>SoC</a:t>
            </a:r>
            <a:r>
              <a:rPr lang="en-US" sz="1600" dirty="0"/>
              <a:t> Applications. </a:t>
            </a:r>
            <a:r>
              <a:rPr lang="en-US" sz="1600" dirty="0" smtClean="0"/>
              <a:t>DATE</a:t>
            </a:r>
            <a:r>
              <a:rPr lang="pl-PL" sz="1600" dirty="0" smtClean="0"/>
              <a:t>’13.</a:t>
            </a:r>
          </a:p>
          <a:p>
            <a:r>
              <a:rPr lang="pl-PL" sz="1600" dirty="0" smtClean="0"/>
              <a:t>[4] </a:t>
            </a:r>
            <a:r>
              <a:rPr lang="en-US" sz="1600" dirty="0" smtClean="0"/>
              <a:t>S</a:t>
            </a:r>
            <a:r>
              <a:rPr lang="en-US" sz="1600" dirty="0"/>
              <a:t>. Hassan and S. </a:t>
            </a:r>
            <a:r>
              <a:rPr lang="en-US" sz="1600" dirty="0" err="1"/>
              <a:t>Yalamanchili</a:t>
            </a:r>
            <a:r>
              <a:rPr lang="en-US" sz="1600" dirty="0"/>
              <a:t>. Centralized Buffer Router: A Low Latency, Low Power Router for High Radix </a:t>
            </a:r>
            <a:r>
              <a:rPr lang="en-US" sz="1600" dirty="0" err="1"/>
              <a:t>NoCs</a:t>
            </a:r>
            <a:r>
              <a:rPr lang="en-US" sz="1600" dirty="0"/>
              <a:t>. NOCS</a:t>
            </a:r>
            <a:r>
              <a:rPr lang="pl-PL" sz="1600" dirty="0"/>
              <a:t>’</a:t>
            </a:r>
            <a:r>
              <a:rPr lang="en-US" sz="1600" dirty="0" smtClean="0"/>
              <a:t>13</a:t>
            </a:r>
            <a:r>
              <a:rPr lang="pl-PL" sz="1600" dirty="0" smtClean="0"/>
              <a:t>.</a:t>
            </a:r>
            <a:endParaRPr lang="en-US" sz="1600" dirty="0"/>
          </a:p>
        </p:txBody>
      </p:sp>
      <p:sp>
        <p:nvSpPr>
          <p:cNvPr id="80" name="Rounded Rectangle 79"/>
          <p:cNvSpPr/>
          <p:nvPr/>
        </p:nvSpPr>
        <p:spPr>
          <a:xfrm>
            <a:off x="489528" y="2787465"/>
            <a:ext cx="2373231" cy="1102152"/>
          </a:xfrm>
          <a:prstGeom prst="roundRect">
            <a:avLst>
              <a:gd name="adj" fmla="val 8124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Title 3"/>
          <p:cNvSpPr txBox="1">
            <a:spLocks/>
          </p:cNvSpPr>
          <p:nvPr/>
        </p:nvSpPr>
        <p:spPr>
          <a:xfrm>
            <a:off x="672413" y="3005159"/>
            <a:ext cx="2760514" cy="776445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200" cap="small" dirty="0" smtClean="0">
                <a:solidFill>
                  <a:prstClr val="black"/>
                </a:solidFill>
              </a:rPr>
              <a:t>Enhancement 2: </a:t>
            </a:r>
            <a:br>
              <a:rPr lang="pl-PL" sz="2200" cap="small" dirty="0" smtClean="0">
                <a:solidFill>
                  <a:prstClr val="black"/>
                </a:solidFill>
              </a:rPr>
            </a:br>
            <a:r>
              <a:rPr lang="pl-PL" sz="2200" b="0" cap="small" dirty="0" smtClean="0">
                <a:solidFill>
                  <a:prstClr val="black"/>
                </a:solidFill>
              </a:rPr>
              <a:t>SMART Links [3]</a:t>
            </a:r>
          </a:p>
        </p:txBody>
      </p:sp>
      <p:sp>
        <p:nvSpPr>
          <p:cNvPr id="86" name="Rectangle 85"/>
          <p:cNvSpPr/>
          <p:nvPr/>
        </p:nvSpPr>
        <p:spPr>
          <a:xfrm>
            <a:off x="7248128" y="2476065"/>
            <a:ext cx="4310370" cy="3106546"/>
          </a:xfrm>
          <a:prstGeom prst="rect">
            <a:avLst/>
          </a:prstGeom>
          <a:solidFill>
            <a:srgbClr val="E3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5870" y="3134626"/>
            <a:ext cx="2007504" cy="1424347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 rot="5400000">
            <a:off x="6896362" y="3921091"/>
            <a:ext cx="631904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4600" cap="small" dirty="0" smtClean="0">
                <a:solidFill>
                  <a:prstClr val="black"/>
                </a:solidFill>
              </a:rPr>
              <a:t>...</a:t>
            </a:r>
            <a:endParaRPr lang="en-US" sz="4600" dirty="0"/>
          </a:p>
        </p:txBody>
      </p:sp>
      <p:sp>
        <p:nvSpPr>
          <p:cNvPr id="9" name="Rounded Rectangular Callout 8"/>
          <p:cNvSpPr/>
          <p:nvPr/>
        </p:nvSpPr>
        <p:spPr>
          <a:xfrm>
            <a:off x="3825357" y="1470096"/>
            <a:ext cx="2863133" cy="1188132"/>
          </a:xfrm>
          <a:prstGeom prst="wedgeRoundRectCallout">
            <a:avLst>
              <a:gd name="adj1" fmla="val 90096"/>
              <a:gd name="adj2" fmla="val 84589"/>
              <a:gd name="adj3" fmla="val 16667"/>
            </a:avLst>
          </a:prstGeom>
          <a:solidFill>
            <a:srgbClr val="49B178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No deadlock</a:t>
            </a:r>
            <a:endParaRPr lang="en-US" sz="3200" dirty="0"/>
          </a:p>
        </p:txBody>
      </p:sp>
      <p:sp>
        <p:nvSpPr>
          <p:cNvPr id="35" name="Rounded Rectangular Callout 34"/>
          <p:cNvSpPr/>
          <p:nvPr/>
        </p:nvSpPr>
        <p:spPr>
          <a:xfrm>
            <a:off x="2852140" y="2772948"/>
            <a:ext cx="3392880" cy="1194273"/>
          </a:xfrm>
          <a:prstGeom prst="wedgeRoundRectCallout">
            <a:avLst>
              <a:gd name="adj1" fmla="val 83476"/>
              <a:gd name="adj2" fmla="val 9466"/>
              <a:gd name="adj3" fmla="val 16667"/>
            </a:avLst>
          </a:prstGeom>
          <a:solidFill>
            <a:srgbClr val="49B178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200" dirty="0" smtClean="0"/>
              <a:t>Lower latency</a:t>
            </a:r>
            <a:r>
              <a:rPr lang="en-US" sz="3200" dirty="0" smtClean="0"/>
              <a:t>, smaller buffers</a:t>
            </a:r>
            <a:endParaRPr lang="en-US" sz="3200" dirty="0"/>
          </a:p>
        </p:txBody>
      </p:sp>
      <p:sp>
        <p:nvSpPr>
          <p:cNvPr id="36" name="Rounded Rectangle 35"/>
          <p:cNvSpPr/>
          <p:nvPr/>
        </p:nvSpPr>
        <p:spPr>
          <a:xfrm>
            <a:off x="476535" y="4030831"/>
            <a:ext cx="2724916" cy="1102152"/>
          </a:xfrm>
          <a:prstGeom prst="roundRect">
            <a:avLst>
              <a:gd name="adj" fmla="val 8124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itle 3"/>
          <p:cNvSpPr txBox="1">
            <a:spLocks/>
          </p:cNvSpPr>
          <p:nvPr/>
        </p:nvSpPr>
        <p:spPr>
          <a:xfrm>
            <a:off x="659420" y="4248525"/>
            <a:ext cx="2760514" cy="776445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200" cap="small" dirty="0" smtClean="0">
                <a:solidFill>
                  <a:prstClr val="black"/>
                </a:solidFill>
              </a:rPr>
              <a:t>Enhancement 3: </a:t>
            </a:r>
            <a:br>
              <a:rPr lang="pl-PL" sz="2200" cap="small" dirty="0" smtClean="0">
                <a:solidFill>
                  <a:prstClr val="black"/>
                </a:solidFill>
              </a:rPr>
            </a:br>
            <a:r>
              <a:rPr lang="pl-PL" sz="2200" b="0" cap="small" dirty="0" smtClean="0">
                <a:solidFill>
                  <a:prstClr val="black"/>
                </a:solidFill>
              </a:rPr>
              <a:t>Central Buffers [4]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145980" y="2787465"/>
            <a:ext cx="252651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7144790" y="3446026"/>
            <a:ext cx="252651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7144789" y="4794124"/>
            <a:ext cx="252651" cy="4405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ular Callout 40"/>
          <p:cNvSpPr/>
          <p:nvPr/>
        </p:nvSpPr>
        <p:spPr>
          <a:xfrm>
            <a:off x="3149220" y="4127655"/>
            <a:ext cx="3320816" cy="1472199"/>
          </a:xfrm>
          <a:prstGeom prst="wedgeRoundRectCallout">
            <a:avLst>
              <a:gd name="adj1" fmla="val 191672"/>
              <a:gd name="adj2" fmla="val 17814"/>
              <a:gd name="adj3" fmla="val 16667"/>
            </a:avLst>
          </a:prstGeom>
          <a:solidFill>
            <a:srgbClr val="49B178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200" dirty="0" smtClean="0"/>
              <a:t>Smaller buffer area</a:t>
            </a:r>
            <a:endParaRPr lang="en-US" sz="3200" dirty="0"/>
          </a:p>
        </p:txBody>
      </p:sp>
      <p:sp>
        <p:nvSpPr>
          <p:cNvPr id="42" name="Rectangle 41"/>
          <p:cNvSpPr/>
          <p:nvPr/>
        </p:nvSpPr>
        <p:spPr>
          <a:xfrm>
            <a:off x="8768303" y="4732673"/>
            <a:ext cx="1462893" cy="70712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itle 3"/>
          <p:cNvSpPr txBox="1">
            <a:spLocks/>
          </p:cNvSpPr>
          <p:nvPr/>
        </p:nvSpPr>
        <p:spPr>
          <a:xfrm>
            <a:off x="119336" y="500150"/>
            <a:ext cx="8496300" cy="533400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cap="small" dirty="0" smtClean="0"/>
              <a:t>Slim </a:t>
            </a:r>
            <a:r>
              <a:rPr lang="en-US" sz="3600" cap="small" dirty="0" err="1" smtClean="0"/>
              <a:t>NoC</a:t>
            </a:r>
            <a:r>
              <a:rPr lang="en-US" sz="3600" cap="small" dirty="0" smtClean="0"/>
              <a:t> Router Microarchitecture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137675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/>
      <p:bldP spid="80" grpId="0" animBg="1"/>
      <p:bldP spid="81" grpId="0"/>
      <p:bldP spid="24" grpId="0"/>
      <p:bldP spid="9" grpId="0" animBg="1"/>
      <p:bldP spid="35" grpId="0" animBg="1"/>
      <p:bldP spid="36" grpId="0" animBg="1"/>
      <p:bldP spid="37" grpId="0"/>
      <p:bldP spid="3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126072" y="553061"/>
            <a:ext cx="8496300" cy="533400"/>
          </a:xfrm>
        </p:spPr>
        <p:txBody>
          <a:bodyPr/>
          <a:lstStyle/>
          <a:p>
            <a:r>
              <a:rPr lang="pl-PL" sz="3600" cap="small" dirty="0" smtClean="0"/>
              <a:t>R</a:t>
            </a:r>
            <a:r>
              <a:rPr lang="en-US" sz="3600" cap="small" dirty="0" err="1" smtClean="0"/>
              <a:t>esults</a:t>
            </a:r>
            <a:endParaRPr lang="en-US" sz="3600" dirty="0"/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8555" y="566755"/>
            <a:ext cx="711353" cy="828089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9346" y="1486643"/>
            <a:ext cx="1249071" cy="1047100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8166" y="2717991"/>
            <a:ext cx="959451" cy="760654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83602" y="1949432"/>
            <a:ext cx="567959" cy="85193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73916" y="635172"/>
            <a:ext cx="825176" cy="123342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0475" y="4912307"/>
            <a:ext cx="2701495" cy="177786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65072" y="4789720"/>
            <a:ext cx="2356781" cy="82812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58552" y="5722869"/>
            <a:ext cx="686621" cy="96730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03881" y="4383240"/>
            <a:ext cx="691260" cy="80492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33893" y="3017006"/>
            <a:ext cx="977505" cy="113880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30825" y="3116049"/>
            <a:ext cx="1115760" cy="91162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988720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126072" y="553061"/>
            <a:ext cx="8496300" cy="533400"/>
          </a:xfrm>
        </p:spPr>
        <p:txBody>
          <a:bodyPr/>
          <a:lstStyle/>
          <a:p>
            <a:r>
              <a:rPr lang="pl-PL" sz="3600" cap="small" dirty="0" smtClean="0"/>
              <a:t>R</a:t>
            </a:r>
            <a:r>
              <a:rPr lang="en-US" sz="3600" cap="small" dirty="0" err="1" smtClean="0"/>
              <a:t>esults</a:t>
            </a:r>
            <a:endParaRPr lang="en-US" sz="3600" dirty="0"/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4885" y="1272581"/>
            <a:ext cx="777135" cy="833000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98555" y="566755"/>
            <a:ext cx="711353" cy="828089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229" name="Picture 22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65010" y="1293585"/>
            <a:ext cx="792217" cy="687224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213523" y="1487522"/>
            <a:ext cx="1217547" cy="1041800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99346" y="1486643"/>
            <a:ext cx="1249071" cy="1047100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8925" y="2681577"/>
            <a:ext cx="476386" cy="770232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38166" y="2717991"/>
            <a:ext cx="959451" cy="760654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54581" y="3843181"/>
            <a:ext cx="547685" cy="434953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90804" y="3515883"/>
            <a:ext cx="816502" cy="639933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83331" y="2905593"/>
            <a:ext cx="880960" cy="833988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515269" y="2720998"/>
            <a:ext cx="915386" cy="637784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8000"/>
              </a:prst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515269" y="569633"/>
            <a:ext cx="1164706" cy="804071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8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793627" y="553280"/>
            <a:ext cx="1091779" cy="820424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8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790094" y="2023067"/>
            <a:ext cx="1214658" cy="146562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883602" y="1949432"/>
            <a:ext cx="567959" cy="85193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073916" y="635172"/>
            <a:ext cx="825176" cy="123342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601940" y="1928724"/>
            <a:ext cx="1037775" cy="81633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290475" y="4912307"/>
            <a:ext cx="2701495" cy="177786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665072" y="4789720"/>
            <a:ext cx="2356781" cy="82812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531187" y="3930168"/>
            <a:ext cx="493085" cy="71394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625832" y="2667770"/>
            <a:ext cx="579932" cy="82091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258552" y="5722869"/>
            <a:ext cx="686621" cy="96730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187535" y="5006873"/>
            <a:ext cx="935995" cy="154837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419068" y="3077258"/>
            <a:ext cx="917769" cy="112609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518195" y="4344851"/>
            <a:ext cx="601793" cy="74565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603881" y="4383240"/>
            <a:ext cx="691260" cy="80492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7333893" y="3017006"/>
            <a:ext cx="977505" cy="113880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230825" y="3116049"/>
            <a:ext cx="1115760" cy="91162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136219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126072" y="553061"/>
            <a:ext cx="8496300" cy="533400"/>
          </a:xfrm>
        </p:spPr>
        <p:txBody>
          <a:bodyPr/>
          <a:lstStyle/>
          <a:p>
            <a:r>
              <a:rPr lang="pl-PL" sz="3600" cap="small" dirty="0" smtClean="0"/>
              <a:t>R</a:t>
            </a:r>
            <a:r>
              <a:rPr lang="en-US" sz="3600" cap="small" dirty="0" err="1" smtClean="0"/>
              <a:t>esults</a:t>
            </a:r>
            <a:endParaRPr lang="en-US" sz="3600" dirty="0"/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4885" y="1272581"/>
            <a:ext cx="777135" cy="833000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93033" y="553279"/>
            <a:ext cx="720944" cy="829085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98555" y="566755"/>
            <a:ext cx="711353" cy="828089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1346" y="552248"/>
            <a:ext cx="805367" cy="828089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229" name="Picture 22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265010" y="1293585"/>
            <a:ext cx="792217" cy="687224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904748" y="1488553"/>
            <a:ext cx="1231818" cy="1050345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213523" y="1487522"/>
            <a:ext cx="1217547" cy="1041800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99346" y="1486643"/>
            <a:ext cx="1249071" cy="1047100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81028" y="1470289"/>
            <a:ext cx="1246007" cy="1047101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08925" y="2681577"/>
            <a:ext cx="476386" cy="770232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46808" y="2703078"/>
            <a:ext cx="479875" cy="754867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82692" y="2714436"/>
            <a:ext cx="477870" cy="750718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38166" y="2717991"/>
            <a:ext cx="959451" cy="760654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54581" y="3843181"/>
            <a:ext cx="547685" cy="434953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30825" y="2234629"/>
            <a:ext cx="879775" cy="691964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252245" y="2096929"/>
            <a:ext cx="811158" cy="648134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490804" y="3515883"/>
            <a:ext cx="816502" cy="639933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483331" y="2905593"/>
            <a:ext cx="880960" cy="833988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515269" y="2720998"/>
            <a:ext cx="915386" cy="637784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8000"/>
              </a:prst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515269" y="569633"/>
            <a:ext cx="1164706" cy="804071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8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793627" y="553280"/>
            <a:ext cx="1091779" cy="820424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8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0790094" y="2023067"/>
            <a:ext cx="1214658" cy="146562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883602" y="1949432"/>
            <a:ext cx="567959" cy="85193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1073916" y="635172"/>
            <a:ext cx="825176" cy="123342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586075" y="1915447"/>
            <a:ext cx="1217097" cy="98817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9502807" y="2909522"/>
            <a:ext cx="1171871" cy="93389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601940" y="1928724"/>
            <a:ext cx="1037775" cy="81633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0933619" y="3643161"/>
            <a:ext cx="1088233" cy="99208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210454" y="5330674"/>
            <a:ext cx="2893482" cy="124935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7337041" y="4278134"/>
            <a:ext cx="2114520" cy="130062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3290475" y="4912307"/>
            <a:ext cx="2701495" cy="177786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3470042" y="3615996"/>
            <a:ext cx="3617136" cy="115896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9665072" y="4789720"/>
            <a:ext cx="2356781" cy="82812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7608785" y="601721"/>
            <a:ext cx="3324835" cy="117956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9531187" y="3930168"/>
            <a:ext cx="493085" cy="71394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6625832" y="2667770"/>
            <a:ext cx="579932" cy="82091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7258552" y="5722869"/>
            <a:ext cx="686621" cy="96730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6187535" y="5006873"/>
            <a:ext cx="935995" cy="154837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8419068" y="3077258"/>
            <a:ext cx="917769" cy="112609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10138996" y="3929321"/>
            <a:ext cx="604229" cy="72471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2518195" y="4344851"/>
            <a:ext cx="601793" cy="74565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1603881" y="4383240"/>
            <a:ext cx="691260" cy="80492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7333893" y="3017006"/>
            <a:ext cx="977505" cy="113880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8184232" y="5801420"/>
            <a:ext cx="3837621" cy="86980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226506" y="4184070"/>
            <a:ext cx="1190836" cy="96507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230825" y="3116049"/>
            <a:ext cx="1115760" cy="91162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4009889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126072" y="553061"/>
            <a:ext cx="8496300" cy="533400"/>
          </a:xfrm>
        </p:spPr>
        <p:txBody>
          <a:bodyPr/>
          <a:lstStyle/>
          <a:p>
            <a:r>
              <a:rPr lang="pl-PL" sz="3600" cap="small" dirty="0" smtClean="0"/>
              <a:t>R</a:t>
            </a:r>
            <a:r>
              <a:rPr lang="en-US" sz="3600" cap="small" dirty="0" err="1" smtClean="0"/>
              <a:t>esults</a:t>
            </a:r>
            <a:endParaRPr lang="en-US" sz="3600" dirty="0"/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4885" y="1272581"/>
            <a:ext cx="777135" cy="833000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93033" y="553279"/>
            <a:ext cx="720944" cy="829085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98555" y="566755"/>
            <a:ext cx="711353" cy="828089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1346" y="552248"/>
            <a:ext cx="805367" cy="828089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229" name="Picture 22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265010" y="1293585"/>
            <a:ext cx="792217" cy="687224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904748" y="1488553"/>
            <a:ext cx="1231818" cy="1050345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213523" y="1487522"/>
            <a:ext cx="1217547" cy="1041800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99346" y="1486643"/>
            <a:ext cx="1249071" cy="1047100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81028" y="1470289"/>
            <a:ext cx="1246007" cy="1047101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08925" y="2681577"/>
            <a:ext cx="476386" cy="770232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46808" y="2703078"/>
            <a:ext cx="479875" cy="754867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82692" y="2714436"/>
            <a:ext cx="477870" cy="750718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38166" y="2717991"/>
            <a:ext cx="959451" cy="760654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54581" y="3843181"/>
            <a:ext cx="547685" cy="434953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30825" y="2234629"/>
            <a:ext cx="879775" cy="691964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252245" y="2096929"/>
            <a:ext cx="811158" cy="648134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490804" y="3515883"/>
            <a:ext cx="816502" cy="639933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483331" y="2905593"/>
            <a:ext cx="880960" cy="833988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515269" y="2720998"/>
            <a:ext cx="915386" cy="637784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8000"/>
              </a:prst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515269" y="569633"/>
            <a:ext cx="1164706" cy="804071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8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793627" y="553280"/>
            <a:ext cx="1091779" cy="820424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8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0790094" y="2023067"/>
            <a:ext cx="1214658" cy="146562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883602" y="1949432"/>
            <a:ext cx="567959" cy="85193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1073916" y="635172"/>
            <a:ext cx="825176" cy="123342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586075" y="1915447"/>
            <a:ext cx="1217097" cy="98817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9502807" y="2909522"/>
            <a:ext cx="1171871" cy="93389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601940" y="1928724"/>
            <a:ext cx="1037775" cy="81633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0933619" y="3643161"/>
            <a:ext cx="1088233" cy="99208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210454" y="5330674"/>
            <a:ext cx="2893482" cy="124935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7337041" y="4278134"/>
            <a:ext cx="2114520" cy="130062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3290475" y="4912307"/>
            <a:ext cx="2701495" cy="177786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3470042" y="3615996"/>
            <a:ext cx="3617136" cy="115896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9665072" y="4789720"/>
            <a:ext cx="2356781" cy="82812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7608785" y="601721"/>
            <a:ext cx="3324835" cy="117956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9531187" y="3930168"/>
            <a:ext cx="493085" cy="71394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6625832" y="2667770"/>
            <a:ext cx="579932" cy="82091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7258552" y="5722869"/>
            <a:ext cx="686621" cy="96730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6187535" y="5006873"/>
            <a:ext cx="935995" cy="154837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8419068" y="3077258"/>
            <a:ext cx="917769" cy="112609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10138996" y="3929321"/>
            <a:ext cx="604229" cy="72471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2518195" y="4344851"/>
            <a:ext cx="601793" cy="74565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1603881" y="4383240"/>
            <a:ext cx="691260" cy="80492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7333893" y="3017006"/>
            <a:ext cx="977505" cy="113880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8184232" y="5801420"/>
            <a:ext cx="3837621" cy="86980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226506" y="4184070"/>
            <a:ext cx="1190836" cy="96507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230825" y="3116049"/>
            <a:ext cx="1115760" cy="91162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sp>
        <p:nvSpPr>
          <p:cNvPr id="49" name="Rounded Rectangle 48"/>
          <p:cNvSpPr/>
          <p:nvPr/>
        </p:nvSpPr>
        <p:spPr>
          <a:xfrm>
            <a:off x="1814113" y="825555"/>
            <a:ext cx="4293707" cy="2691907"/>
          </a:xfrm>
          <a:prstGeom prst="roundRect">
            <a:avLst>
              <a:gd name="adj" fmla="val 10709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itle 3"/>
          <p:cNvSpPr txBox="1">
            <a:spLocks/>
          </p:cNvSpPr>
          <p:nvPr/>
        </p:nvSpPr>
        <p:spPr>
          <a:xfrm>
            <a:off x="2051140" y="954464"/>
            <a:ext cx="5121602" cy="385787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cap="small" dirty="0" smtClean="0"/>
              <a:t>A low-latency topology</a:t>
            </a:r>
            <a:endParaRPr lang="en-US" sz="2200" dirty="0"/>
          </a:p>
        </p:txBody>
      </p:sp>
      <p:pic>
        <p:nvPicPr>
          <p:cNvPr id="56" name="Picture 55"/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2276249" y="1371517"/>
            <a:ext cx="3433012" cy="193106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108465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126072" y="553061"/>
            <a:ext cx="8496300" cy="533400"/>
          </a:xfrm>
        </p:spPr>
        <p:txBody>
          <a:bodyPr/>
          <a:lstStyle/>
          <a:p>
            <a:r>
              <a:rPr lang="pl-PL" sz="3600" cap="small" dirty="0" smtClean="0"/>
              <a:t>R</a:t>
            </a:r>
            <a:r>
              <a:rPr lang="en-US" sz="3600" cap="small" dirty="0" err="1" smtClean="0"/>
              <a:t>esults</a:t>
            </a:r>
            <a:endParaRPr lang="en-US" sz="3600" dirty="0"/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4885" y="1272581"/>
            <a:ext cx="777135" cy="833000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93033" y="553279"/>
            <a:ext cx="720944" cy="829085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98555" y="566755"/>
            <a:ext cx="711353" cy="828089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1346" y="552248"/>
            <a:ext cx="805367" cy="828089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229" name="Picture 22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265010" y="1293585"/>
            <a:ext cx="792217" cy="687224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904748" y="1488553"/>
            <a:ext cx="1231818" cy="1050345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213523" y="1487522"/>
            <a:ext cx="1217547" cy="1041800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99346" y="1486643"/>
            <a:ext cx="1249071" cy="1047100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81028" y="1470289"/>
            <a:ext cx="1246007" cy="1047101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08925" y="2681577"/>
            <a:ext cx="476386" cy="770232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46808" y="2703078"/>
            <a:ext cx="479875" cy="754867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82692" y="2714436"/>
            <a:ext cx="477870" cy="750718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38166" y="2717991"/>
            <a:ext cx="959451" cy="760654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54581" y="3843181"/>
            <a:ext cx="547685" cy="434953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30825" y="2234629"/>
            <a:ext cx="879775" cy="691964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252245" y="2096929"/>
            <a:ext cx="811158" cy="648134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490804" y="3515883"/>
            <a:ext cx="816502" cy="639933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483331" y="2905593"/>
            <a:ext cx="880960" cy="833988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515269" y="2720998"/>
            <a:ext cx="915386" cy="637784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8000"/>
              </a:prst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515269" y="569633"/>
            <a:ext cx="1164706" cy="804071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8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793627" y="553280"/>
            <a:ext cx="1091779" cy="820424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8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0790094" y="2023067"/>
            <a:ext cx="1214658" cy="146562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883602" y="1949432"/>
            <a:ext cx="567959" cy="85193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1073916" y="635172"/>
            <a:ext cx="825176" cy="123342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586075" y="1915447"/>
            <a:ext cx="1217097" cy="98817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9502807" y="2909522"/>
            <a:ext cx="1171871" cy="93389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601940" y="1928724"/>
            <a:ext cx="1037775" cy="81633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0933619" y="3643161"/>
            <a:ext cx="1088233" cy="99208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210454" y="5330674"/>
            <a:ext cx="2893482" cy="124935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7337041" y="4278134"/>
            <a:ext cx="2114520" cy="130062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3290475" y="4912307"/>
            <a:ext cx="2701495" cy="177786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3470042" y="3615996"/>
            <a:ext cx="3617136" cy="115896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9665072" y="4789720"/>
            <a:ext cx="2356781" cy="82812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7608785" y="601721"/>
            <a:ext cx="3324835" cy="117956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9531187" y="3930168"/>
            <a:ext cx="493085" cy="71394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6625832" y="2667770"/>
            <a:ext cx="579932" cy="82091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7258552" y="5722869"/>
            <a:ext cx="686621" cy="96730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6187535" y="5006873"/>
            <a:ext cx="935995" cy="154837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8419068" y="3077258"/>
            <a:ext cx="917769" cy="112609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10138996" y="3929321"/>
            <a:ext cx="604229" cy="72471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2518195" y="4344851"/>
            <a:ext cx="601793" cy="74565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1603881" y="4383240"/>
            <a:ext cx="691260" cy="80492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7333893" y="3017006"/>
            <a:ext cx="977505" cy="113880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8184232" y="5801420"/>
            <a:ext cx="3837621" cy="86980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226506" y="4184070"/>
            <a:ext cx="1190836" cy="96507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230825" y="3116049"/>
            <a:ext cx="1115760" cy="91162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sp>
        <p:nvSpPr>
          <p:cNvPr id="49" name="Rounded Rectangle 48"/>
          <p:cNvSpPr/>
          <p:nvPr/>
        </p:nvSpPr>
        <p:spPr>
          <a:xfrm>
            <a:off x="1814113" y="825555"/>
            <a:ext cx="4293707" cy="2691907"/>
          </a:xfrm>
          <a:prstGeom prst="roundRect">
            <a:avLst>
              <a:gd name="adj" fmla="val 10709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itle 3"/>
          <p:cNvSpPr txBox="1">
            <a:spLocks/>
          </p:cNvSpPr>
          <p:nvPr/>
        </p:nvSpPr>
        <p:spPr>
          <a:xfrm>
            <a:off x="2051140" y="954464"/>
            <a:ext cx="5121602" cy="385787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cap="small" dirty="0" smtClean="0"/>
              <a:t>A low-latency topology</a:t>
            </a:r>
            <a:endParaRPr lang="en-US" sz="2200" dirty="0"/>
          </a:p>
        </p:txBody>
      </p:sp>
      <p:pic>
        <p:nvPicPr>
          <p:cNvPr id="56" name="Picture 55"/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2276249" y="1371517"/>
            <a:ext cx="3433012" cy="193106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sp>
        <p:nvSpPr>
          <p:cNvPr id="57" name="Rounded Rectangle 56"/>
          <p:cNvSpPr/>
          <p:nvPr/>
        </p:nvSpPr>
        <p:spPr>
          <a:xfrm>
            <a:off x="6160285" y="792667"/>
            <a:ext cx="3892160" cy="2674695"/>
          </a:xfrm>
          <a:prstGeom prst="roundRect">
            <a:avLst>
              <a:gd name="adj" fmla="val 9673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itle 3"/>
          <p:cNvSpPr txBox="1">
            <a:spLocks/>
          </p:cNvSpPr>
          <p:nvPr/>
        </p:nvSpPr>
        <p:spPr>
          <a:xfrm>
            <a:off x="6178275" y="891287"/>
            <a:ext cx="5969041" cy="717497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cap="small" dirty="0" smtClean="0"/>
              <a:t>An area- and energy-efficient topology</a:t>
            </a:r>
            <a:endParaRPr lang="en-US" sz="1800" dirty="0"/>
          </a:p>
        </p:txBody>
      </p:sp>
      <p:pic>
        <p:nvPicPr>
          <p:cNvPr id="59" name="Picture 58"/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6388916" y="1272094"/>
            <a:ext cx="3433012" cy="193106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736631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126072" y="553061"/>
            <a:ext cx="8496300" cy="533400"/>
          </a:xfrm>
        </p:spPr>
        <p:txBody>
          <a:bodyPr/>
          <a:lstStyle/>
          <a:p>
            <a:r>
              <a:rPr lang="pl-PL" sz="3600" cap="small" dirty="0" smtClean="0"/>
              <a:t>R</a:t>
            </a:r>
            <a:r>
              <a:rPr lang="en-US" sz="3600" cap="small" dirty="0" err="1" smtClean="0"/>
              <a:t>esults</a:t>
            </a:r>
            <a:endParaRPr lang="en-US" sz="3600" dirty="0"/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4885" y="1272581"/>
            <a:ext cx="777135" cy="833000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93033" y="553279"/>
            <a:ext cx="720944" cy="829085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98555" y="566755"/>
            <a:ext cx="711353" cy="828089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1346" y="552248"/>
            <a:ext cx="805367" cy="828089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229" name="Picture 22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265010" y="1293585"/>
            <a:ext cx="792217" cy="687224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904748" y="1488553"/>
            <a:ext cx="1231818" cy="1050345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213523" y="1487522"/>
            <a:ext cx="1217547" cy="1041800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99346" y="1486643"/>
            <a:ext cx="1249071" cy="1047100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81028" y="1470289"/>
            <a:ext cx="1246007" cy="1047101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08925" y="2681577"/>
            <a:ext cx="476386" cy="770232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46808" y="2703078"/>
            <a:ext cx="479875" cy="754867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82692" y="2714436"/>
            <a:ext cx="477870" cy="750718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38166" y="2717991"/>
            <a:ext cx="959451" cy="760654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54581" y="3843181"/>
            <a:ext cx="547685" cy="434953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30825" y="2234629"/>
            <a:ext cx="879775" cy="691964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252245" y="2096929"/>
            <a:ext cx="811158" cy="648134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490804" y="3515883"/>
            <a:ext cx="816502" cy="639933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483331" y="2905593"/>
            <a:ext cx="880960" cy="833988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515269" y="2720998"/>
            <a:ext cx="915386" cy="637784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8000"/>
              </a:prst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515269" y="569633"/>
            <a:ext cx="1164706" cy="804071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8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793627" y="553280"/>
            <a:ext cx="1091779" cy="820424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8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0790094" y="2023067"/>
            <a:ext cx="1214658" cy="146562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883602" y="1949432"/>
            <a:ext cx="567959" cy="85193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1073916" y="635172"/>
            <a:ext cx="825176" cy="123342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586075" y="1915447"/>
            <a:ext cx="1217097" cy="98817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9502807" y="2909522"/>
            <a:ext cx="1171871" cy="93389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601940" y="1928724"/>
            <a:ext cx="1037775" cy="81633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0933619" y="3643161"/>
            <a:ext cx="1088233" cy="99208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210454" y="5330674"/>
            <a:ext cx="2893482" cy="124935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7337041" y="4278134"/>
            <a:ext cx="2114520" cy="130062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3290475" y="4912307"/>
            <a:ext cx="2701495" cy="177786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3470042" y="3615996"/>
            <a:ext cx="3617136" cy="115896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9665072" y="4789720"/>
            <a:ext cx="2356781" cy="82812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7608785" y="601721"/>
            <a:ext cx="3324835" cy="117956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9531187" y="3930168"/>
            <a:ext cx="493085" cy="71394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6625832" y="2667770"/>
            <a:ext cx="579932" cy="82091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7258552" y="5722869"/>
            <a:ext cx="686621" cy="96730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6187535" y="5006873"/>
            <a:ext cx="935995" cy="154837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8419068" y="3077258"/>
            <a:ext cx="917769" cy="112609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10138996" y="3929321"/>
            <a:ext cx="604229" cy="72471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2518195" y="4344851"/>
            <a:ext cx="601793" cy="74565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1603881" y="4383240"/>
            <a:ext cx="691260" cy="80492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7333893" y="3017006"/>
            <a:ext cx="977505" cy="113880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8184232" y="5801420"/>
            <a:ext cx="3837621" cy="86980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226506" y="4184070"/>
            <a:ext cx="1190836" cy="96507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230825" y="3116049"/>
            <a:ext cx="1115760" cy="91162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sp>
        <p:nvSpPr>
          <p:cNvPr id="49" name="Rounded Rectangle 48"/>
          <p:cNvSpPr/>
          <p:nvPr/>
        </p:nvSpPr>
        <p:spPr>
          <a:xfrm>
            <a:off x="1814113" y="825555"/>
            <a:ext cx="4293707" cy="2691907"/>
          </a:xfrm>
          <a:prstGeom prst="roundRect">
            <a:avLst>
              <a:gd name="adj" fmla="val 10709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itle 3"/>
          <p:cNvSpPr txBox="1">
            <a:spLocks/>
          </p:cNvSpPr>
          <p:nvPr/>
        </p:nvSpPr>
        <p:spPr>
          <a:xfrm>
            <a:off x="2051140" y="954464"/>
            <a:ext cx="5121602" cy="385787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cap="small" dirty="0" smtClean="0"/>
              <a:t>A low-latency topology</a:t>
            </a:r>
            <a:endParaRPr lang="en-US" sz="2200" dirty="0"/>
          </a:p>
        </p:txBody>
      </p:sp>
      <p:pic>
        <p:nvPicPr>
          <p:cNvPr id="56" name="Picture 55"/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2276249" y="1371517"/>
            <a:ext cx="3433012" cy="193106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sp>
        <p:nvSpPr>
          <p:cNvPr id="57" name="Rounded Rectangle 56"/>
          <p:cNvSpPr/>
          <p:nvPr/>
        </p:nvSpPr>
        <p:spPr>
          <a:xfrm>
            <a:off x="6160285" y="792667"/>
            <a:ext cx="3892160" cy="2674695"/>
          </a:xfrm>
          <a:prstGeom prst="roundRect">
            <a:avLst>
              <a:gd name="adj" fmla="val 9673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itle 3"/>
          <p:cNvSpPr txBox="1">
            <a:spLocks/>
          </p:cNvSpPr>
          <p:nvPr/>
        </p:nvSpPr>
        <p:spPr>
          <a:xfrm>
            <a:off x="6178275" y="891287"/>
            <a:ext cx="5969041" cy="717497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cap="small" dirty="0" smtClean="0"/>
              <a:t>An area- and energy-efficient topology</a:t>
            </a:r>
            <a:endParaRPr lang="en-US" sz="1800" dirty="0"/>
          </a:p>
        </p:txBody>
      </p:sp>
      <p:pic>
        <p:nvPicPr>
          <p:cNvPr id="59" name="Picture 58"/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6388916" y="1272094"/>
            <a:ext cx="3433012" cy="193106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sp>
        <p:nvSpPr>
          <p:cNvPr id="60" name="Rounded Rectangle 59"/>
          <p:cNvSpPr/>
          <p:nvPr/>
        </p:nvSpPr>
        <p:spPr>
          <a:xfrm>
            <a:off x="1808666" y="3588703"/>
            <a:ext cx="4398548" cy="2856937"/>
          </a:xfrm>
          <a:prstGeom prst="roundRect">
            <a:avLst>
              <a:gd name="adj" fmla="val 12124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itle 3"/>
          <p:cNvSpPr txBox="1">
            <a:spLocks/>
          </p:cNvSpPr>
          <p:nvPr/>
        </p:nvSpPr>
        <p:spPr>
          <a:xfrm>
            <a:off x="1854554" y="3718186"/>
            <a:ext cx="6483525" cy="743133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900" cap="small" dirty="0" smtClean="0"/>
              <a:t>A power-performance-</a:t>
            </a:r>
            <a:r>
              <a:rPr lang="en-US" sz="1900" cap="small" dirty="0" err="1" smtClean="0"/>
              <a:t>sweetspot</a:t>
            </a:r>
            <a:r>
              <a:rPr lang="en-US" sz="1900" cap="small" dirty="0" smtClean="0"/>
              <a:t> topology</a:t>
            </a:r>
            <a:endParaRPr lang="en-US" sz="1900" dirty="0"/>
          </a:p>
        </p:txBody>
      </p:sp>
      <p:pic>
        <p:nvPicPr>
          <p:cNvPr id="62" name="Picture 61"/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2178916" y="4119262"/>
            <a:ext cx="3647615" cy="205178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058218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126072" y="553061"/>
            <a:ext cx="8496300" cy="533400"/>
          </a:xfrm>
        </p:spPr>
        <p:txBody>
          <a:bodyPr/>
          <a:lstStyle/>
          <a:p>
            <a:r>
              <a:rPr lang="pl-PL" sz="3600" cap="small" dirty="0" smtClean="0"/>
              <a:t>R</a:t>
            </a:r>
            <a:r>
              <a:rPr lang="en-US" sz="3600" cap="small" dirty="0" err="1" smtClean="0"/>
              <a:t>esults</a:t>
            </a:r>
            <a:endParaRPr lang="en-US" sz="3600" dirty="0"/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4885" y="1272581"/>
            <a:ext cx="777135" cy="833000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93033" y="553279"/>
            <a:ext cx="720944" cy="829085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98555" y="566755"/>
            <a:ext cx="711353" cy="828089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1346" y="552248"/>
            <a:ext cx="805367" cy="828089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229" name="Picture 22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265010" y="1293585"/>
            <a:ext cx="792217" cy="687224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904748" y="1488553"/>
            <a:ext cx="1231818" cy="1050345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213523" y="1487522"/>
            <a:ext cx="1217547" cy="1041800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99346" y="1486643"/>
            <a:ext cx="1249071" cy="1047100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81028" y="1470289"/>
            <a:ext cx="1246007" cy="1047101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08925" y="2681577"/>
            <a:ext cx="476386" cy="770232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46808" y="2703078"/>
            <a:ext cx="479875" cy="754867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82692" y="2714436"/>
            <a:ext cx="477870" cy="750718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38166" y="2717991"/>
            <a:ext cx="959451" cy="760654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54581" y="3843181"/>
            <a:ext cx="547685" cy="434953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30825" y="2234629"/>
            <a:ext cx="879775" cy="691964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252245" y="2096929"/>
            <a:ext cx="811158" cy="648134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490804" y="3515883"/>
            <a:ext cx="816502" cy="639933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483331" y="2905593"/>
            <a:ext cx="880960" cy="833988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515269" y="2720998"/>
            <a:ext cx="915386" cy="637784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8000"/>
              </a:prst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515269" y="569633"/>
            <a:ext cx="1164706" cy="804071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8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793627" y="553280"/>
            <a:ext cx="1091779" cy="820424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8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0790094" y="2023067"/>
            <a:ext cx="1214658" cy="146562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883602" y="1949432"/>
            <a:ext cx="567959" cy="85193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1073916" y="635172"/>
            <a:ext cx="825176" cy="123342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586075" y="1915447"/>
            <a:ext cx="1217097" cy="98817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9502807" y="2909522"/>
            <a:ext cx="1171871" cy="93389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601940" y="1928724"/>
            <a:ext cx="1037775" cy="81633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0933619" y="3643161"/>
            <a:ext cx="1088233" cy="99208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210454" y="5330674"/>
            <a:ext cx="2893482" cy="124935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7337041" y="4278134"/>
            <a:ext cx="2114520" cy="130062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3290475" y="4912307"/>
            <a:ext cx="2701495" cy="177786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3470042" y="3615996"/>
            <a:ext cx="3617136" cy="115896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9665072" y="4789720"/>
            <a:ext cx="2356781" cy="82812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7608785" y="601721"/>
            <a:ext cx="3324835" cy="117956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9531187" y="3930168"/>
            <a:ext cx="493085" cy="71394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6625832" y="2667770"/>
            <a:ext cx="579932" cy="82091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7258552" y="5722869"/>
            <a:ext cx="686621" cy="96730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6187535" y="5006873"/>
            <a:ext cx="935995" cy="154837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8419068" y="3077258"/>
            <a:ext cx="917769" cy="112609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10138996" y="3929321"/>
            <a:ext cx="604229" cy="72471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2518195" y="4344851"/>
            <a:ext cx="601793" cy="74565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1603881" y="4383240"/>
            <a:ext cx="691260" cy="80492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7333893" y="3017006"/>
            <a:ext cx="977505" cy="113880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8184232" y="5801420"/>
            <a:ext cx="3837621" cy="86980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226506" y="4184070"/>
            <a:ext cx="1190836" cy="96507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230825" y="3116049"/>
            <a:ext cx="1115760" cy="91162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sp>
        <p:nvSpPr>
          <p:cNvPr id="49" name="Rounded Rectangle 48"/>
          <p:cNvSpPr/>
          <p:nvPr/>
        </p:nvSpPr>
        <p:spPr>
          <a:xfrm>
            <a:off x="1814113" y="825555"/>
            <a:ext cx="4293707" cy="2691907"/>
          </a:xfrm>
          <a:prstGeom prst="roundRect">
            <a:avLst>
              <a:gd name="adj" fmla="val 10709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itle 3"/>
          <p:cNvSpPr txBox="1">
            <a:spLocks/>
          </p:cNvSpPr>
          <p:nvPr/>
        </p:nvSpPr>
        <p:spPr>
          <a:xfrm>
            <a:off x="2051140" y="954464"/>
            <a:ext cx="5121602" cy="385787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cap="small" dirty="0" smtClean="0"/>
              <a:t>A low-latency topology</a:t>
            </a:r>
            <a:endParaRPr lang="en-US" sz="2200" dirty="0"/>
          </a:p>
        </p:txBody>
      </p:sp>
      <p:pic>
        <p:nvPicPr>
          <p:cNvPr id="56" name="Picture 55"/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2276249" y="1371517"/>
            <a:ext cx="3433012" cy="193106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sp>
        <p:nvSpPr>
          <p:cNvPr id="57" name="Rounded Rectangle 56"/>
          <p:cNvSpPr/>
          <p:nvPr/>
        </p:nvSpPr>
        <p:spPr>
          <a:xfrm>
            <a:off x="6160285" y="792667"/>
            <a:ext cx="3892160" cy="2674695"/>
          </a:xfrm>
          <a:prstGeom prst="roundRect">
            <a:avLst>
              <a:gd name="adj" fmla="val 9673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itle 3"/>
          <p:cNvSpPr txBox="1">
            <a:spLocks/>
          </p:cNvSpPr>
          <p:nvPr/>
        </p:nvSpPr>
        <p:spPr>
          <a:xfrm>
            <a:off x="6178275" y="891287"/>
            <a:ext cx="5969041" cy="717497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cap="small" dirty="0" smtClean="0"/>
              <a:t>An area- and energy-efficient topology</a:t>
            </a:r>
            <a:endParaRPr lang="en-US" sz="1800" dirty="0"/>
          </a:p>
        </p:txBody>
      </p:sp>
      <p:pic>
        <p:nvPicPr>
          <p:cNvPr id="59" name="Picture 58"/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6388916" y="1272094"/>
            <a:ext cx="3433012" cy="193106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sp>
        <p:nvSpPr>
          <p:cNvPr id="60" name="Rounded Rectangle 59"/>
          <p:cNvSpPr/>
          <p:nvPr/>
        </p:nvSpPr>
        <p:spPr>
          <a:xfrm>
            <a:off x="1808666" y="3588703"/>
            <a:ext cx="4398548" cy="2856937"/>
          </a:xfrm>
          <a:prstGeom prst="roundRect">
            <a:avLst>
              <a:gd name="adj" fmla="val 12124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itle 3"/>
          <p:cNvSpPr txBox="1">
            <a:spLocks/>
          </p:cNvSpPr>
          <p:nvPr/>
        </p:nvSpPr>
        <p:spPr>
          <a:xfrm>
            <a:off x="1854554" y="3718186"/>
            <a:ext cx="6483525" cy="743133"/>
          </a:xfrm>
          <a:prstGeom prst="rect">
            <a:avLst/>
          </a:prstGeom>
          <a:noFill/>
        </p:spPr>
        <p:txBody>
          <a:bodyPr vert="horz" lIns="140400" tIns="0" rIns="144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900" cap="small" dirty="0" smtClean="0"/>
              <a:t>A power-performance-</a:t>
            </a:r>
            <a:r>
              <a:rPr lang="en-US" sz="1900" cap="small" dirty="0" err="1" smtClean="0"/>
              <a:t>sweetspot</a:t>
            </a:r>
            <a:r>
              <a:rPr lang="en-US" sz="1900" cap="small" dirty="0" smtClean="0"/>
              <a:t> topology</a:t>
            </a:r>
            <a:endParaRPr lang="en-US" sz="1900" dirty="0"/>
          </a:p>
        </p:txBody>
      </p:sp>
      <p:pic>
        <p:nvPicPr>
          <p:cNvPr id="62" name="Picture 61"/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2178916" y="4119262"/>
            <a:ext cx="3647615" cy="205178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80000"/>
              </a:prstClr>
            </a:outerShdw>
          </a:effectLst>
        </p:spPr>
      </p:pic>
      <p:sp>
        <p:nvSpPr>
          <p:cNvPr id="63" name="Rounded Rectangle 62"/>
          <p:cNvSpPr/>
          <p:nvPr/>
        </p:nvSpPr>
        <p:spPr>
          <a:xfrm>
            <a:off x="6316198" y="3644322"/>
            <a:ext cx="3823487" cy="2840368"/>
          </a:xfrm>
          <a:prstGeom prst="roundRect">
            <a:avLst>
              <a:gd name="adj" fmla="val 13193"/>
            </a:avLst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itle 3"/>
          <p:cNvSpPr txBox="1">
            <a:spLocks/>
          </p:cNvSpPr>
          <p:nvPr/>
        </p:nvSpPr>
        <p:spPr>
          <a:xfrm>
            <a:off x="6477536" y="3653367"/>
            <a:ext cx="4476943" cy="415526"/>
          </a:xfrm>
          <a:prstGeom prst="rect">
            <a:avLst/>
          </a:prstGeom>
          <a:noFill/>
        </p:spPr>
        <p:txBody>
          <a:bodyPr vert="horz" lIns="140400" tIns="0" rIns="14400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cap="small" dirty="0" smtClean="0"/>
              <a:t>A h</a:t>
            </a:r>
            <a:r>
              <a:rPr lang="pl-PL" sz="2200" cap="small" dirty="0" smtClean="0"/>
              <a:t>igh</a:t>
            </a:r>
            <a:r>
              <a:rPr lang="en-US" sz="2200" cap="small" dirty="0" err="1" smtClean="0"/>
              <a:t>ly</a:t>
            </a:r>
            <a:r>
              <a:rPr lang="en-US" sz="2200" cap="small" dirty="0"/>
              <a:t>-</a:t>
            </a:r>
            <a:r>
              <a:rPr lang="pl-PL" sz="2200" cap="small" dirty="0" smtClean="0"/>
              <a:t>scalab</a:t>
            </a:r>
            <a:r>
              <a:rPr lang="en-US" sz="2200" cap="small" dirty="0" smtClean="0"/>
              <a:t>le topology</a:t>
            </a:r>
            <a:endParaRPr lang="en-US" sz="2200" dirty="0"/>
          </a:p>
        </p:txBody>
      </p:sp>
      <p:pic>
        <p:nvPicPr>
          <p:cNvPr id="65" name="Picture 64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6637697" y="4287308"/>
            <a:ext cx="2356781" cy="82812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7437783" y="5206255"/>
            <a:ext cx="2330483" cy="82679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sp>
        <p:nvSpPr>
          <p:cNvPr id="67" name="Right Arrow 66"/>
          <p:cNvSpPr/>
          <p:nvPr/>
        </p:nvSpPr>
        <p:spPr>
          <a:xfrm rot="2227167">
            <a:off x="9076129" y="4697683"/>
            <a:ext cx="576064" cy="366279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ight Arrow 67"/>
          <p:cNvSpPr/>
          <p:nvPr/>
        </p:nvSpPr>
        <p:spPr>
          <a:xfrm rot="2227167">
            <a:off x="6807015" y="5266063"/>
            <a:ext cx="576064" cy="366279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8637202" y="3937336"/>
            <a:ext cx="1159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200 nodes</a:t>
            </a:r>
            <a:endParaRPr lang="en-US" dirty="0"/>
          </a:p>
        </p:txBody>
      </p:sp>
      <p:sp>
        <p:nvSpPr>
          <p:cNvPr id="70" name="Rectangle 69"/>
          <p:cNvSpPr/>
          <p:nvPr/>
        </p:nvSpPr>
        <p:spPr>
          <a:xfrm>
            <a:off x="6646833" y="6090207"/>
            <a:ext cx="12763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1296 nodes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4635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340" y="584685"/>
            <a:ext cx="8316924" cy="960809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/>
          <a:p>
            <a:r>
              <a:rPr lang="pl-PL" dirty="0"/>
              <a:t>Slim</a:t>
            </a:r>
            <a:r>
              <a:rPr lang="en-US" dirty="0"/>
              <a:t> </a:t>
            </a:r>
            <a:r>
              <a:rPr lang="en-US" dirty="0" err="1"/>
              <a:t>NoC</a:t>
            </a:r>
            <a:r>
              <a:rPr lang="pl-PL" dirty="0"/>
              <a:t>: </a:t>
            </a:r>
            <a:r>
              <a:rPr lang="en-US" dirty="0"/>
              <a:t>A Low-Diameter On-Chip Network </a:t>
            </a:r>
            <a:r>
              <a:rPr lang="en-US" dirty="0" smtClean="0"/>
              <a:t>Topology</a:t>
            </a:r>
            <a:br>
              <a:rPr lang="en-US" dirty="0" smtClean="0"/>
            </a:br>
            <a:r>
              <a:rPr lang="en-US" dirty="0" smtClean="0"/>
              <a:t>for </a:t>
            </a:r>
            <a:r>
              <a:rPr lang="en-US" dirty="0"/>
              <a:t>High Energy Efficiency and Scalability</a:t>
            </a:r>
            <a:endParaRPr lang="de-DE" dirty="0"/>
          </a:p>
        </p:txBody>
      </p:sp>
      <p:pic>
        <p:nvPicPr>
          <p:cNvPr id="1026" name="Picture 2" descr="Znalezione obrazy dla zapytania georgiatech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4609" y="4869160"/>
            <a:ext cx="1839752" cy="1839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Znalezione obrazy dla zapytania carnegie mellon universit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6380" y="4185084"/>
            <a:ext cx="2472576" cy="247257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Rectangle 2"/>
          <p:cNvSpPr/>
          <p:nvPr/>
        </p:nvSpPr>
        <p:spPr>
          <a:xfrm>
            <a:off x="9510556" y="3082844"/>
            <a:ext cx="2478399" cy="6445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691294" y="3082843"/>
            <a:ext cx="2227720" cy="644568"/>
          </a:xfrm>
          <a:prstGeom prst="rect">
            <a:avLst/>
          </a:prstGeom>
        </p:spPr>
      </p:pic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456039" y="1047698"/>
            <a:ext cx="5796644" cy="851743"/>
          </a:xfrm>
          <a:solidFill>
            <a:schemeClr val="bg1">
              <a:alpha val="0"/>
            </a:schemeClr>
          </a:solidFill>
        </p:spPr>
        <p:txBody>
          <a:bodyPr>
            <a:normAutofit/>
          </a:bodyPr>
          <a:lstStyle/>
          <a:p>
            <a:r>
              <a:rPr lang="en-US" u="sng" cap="small" dirty="0" smtClean="0"/>
              <a:t>Maciej Besta</a:t>
            </a:r>
            <a:r>
              <a:rPr lang="en-US" cap="small" dirty="0" smtClean="0"/>
              <a:t>, </a:t>
            </a:r>
            <a:r>
              <a:rPr lang="pl-PL" cap="small" dirty="0" smtClean="0"/>
              <a:t>Syed Minhaj Hassan, Sudhakar Yalamanchili,</a:t>
            </a:r>
            <a:br>
              <a:rPr lang="pl-PL" cap="small" dirty="0" smtClean="0"/>
            </a:br>
            <a:r>
              <a:rPr lang="pl-PL" cap="small" dirty="0" smtClean="0"/>
              <a:t>Rachata Ausavarungnirun, Onur Mutlu, </a:t>
            </a:r>
            <a:r>
              <a:rPr lang="en-US" cap="small" dirty="0" err="1" smtClean="0"/>
              <a:t>Torsten</a:t>
            </a:r>
            <a:r>
              <a:rPr lang="en-US" cap="small" dirty="0" smtClean="0"/>
              <a:t> </a:t>
            </a:r>
            <a:r>
              <a:rPr lang="en-US" cap="small" dirty="0" err="1" smtClean="0"/>
              <a:t>Hoefler</a:t>
            </a:r>
            <a:endParaRPr lang="en-US" cap="small" dirty="0"/>
          </a:p>
        </p:txBody>
      </p:sp>
    </p:spTree>
    <p:extLst>
      <p:ext uri="{BB962C8B-B14F-4D97-AF65-F5344CB8AC3E}">
        <p14:creationId xmlns:p14="http://schemas.microsoft.com/office/powerpoint/2010/main" val="13816928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th_praesentation_4zu3_ETH2">
  <a:themeElements>
    <a:clrScheme name="ETH Zuerich - ETH 2">
      <a:dk1>
        <a:sysClr val="windowText" lastClr="000000"/>
      </a:dk1>
      <a:lt1>
        <a:sysClr val="window" lastClr="FFFFFF"/>
      </a:lt1>
      <a:dk2>
        <a:srgbClr val="1269B0"/>
      </a:dk2>
      <a:lt2>
        <a:srgbClr val="485A2C"/>
      </a:lt2>
      <a:accent1>
        <a:srgbClr val="72791C"/>
      </a:accent1>
      <a:accent2>
        <a:srgbClr val="91056A"/>
      </a:accent2>
      <a:accent3>
        <a:srgbClr val="6F6F64"/>
      </a:accent3>
      <a:accent4>
        <a:srgbClr val="A8322D"/>
      </a:accent4>
      <a:accent5>
        <a:srgbClr val="007A96"/>
      </a:accent5>
      <a:accent6>
        <a:srgbClr val="956013"/>
      </a:accent6>
      <a:hlink>
        <a:srgbClr val="1269B0"/>
      </a:hlink>
      <a:folHlink>
        <a:srgbClr val="8CB63C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1"/>
          </a:solidFill>
          <a:headEnd type="none" w="med" len="med"/>
          <a:tailEnd type="triangl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84405</TotalTime>
  <Words>1212</Words>
  <Application>Microsoft Office PowerPoint</Application>
  <PresentationFormat>Widescreen</PresentationFormat>
  <Paragraphs>208</Paragraphs>
  <Slides>31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Cambria Math</vt:lpstr>
      <vt:lpstr>Wingdings</vt:lpstr>
      <vt:lpstr>eth_praesentation_4zu3_ETH2</vt:lpstr>
      <vt:lpstr>Slim NoC: A Low-Diameter On-Chip Network Topology for High Energy Efficiency and Scalability</vt:lpstr>
      <vt:lpstr>Massively Parallel Manycores</vt:lpstr>
      <vt:lpstr>Massively Parallel Manycores</vt:lpstr>
      <vt:lpstr>Massively Parallel Manycores</vt:lpstr>
      <vt:lpstr>Massively Parallel Manycores</vt:lpstr>
      <vt:lpstr>Massively Parallel Manycores</vt:lpstr>
      <vt:lpstr>Massively Parallel Manycores</vt:lpstr>
      <vt:lpstr>Massively Parallel Manycores</vt:lpstr>
      <vt:lpstr>PowerPoint Presentation</vt:lpstr>
      <vt:lpstr>PowerPoint Presentation</vt:lpstr>
      <vt:lpstr>Why not just use Slim Fly as an on-chip network?</vt:lpstr>
      <vt:lpstr>Why not just use Slim Fly as an on-chip network?</vt:lpstr>
      <vt:lpstr>Solution: Slim NoC</vt:lpstr>
      <vt:lpstr>Solution: Slim NoC</vt:lpstr>
      <vt:lpstr>Solution: Slim NoC</vt:lpstr>
      <vt:lpstr>Solution: Slim NoC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Results</vt:lpstr>
      <vt:lpstr>Results</vt:lpstr>
      <vt:lpstr>Results</vt:lpstr>
      <vt:lpstr>Results</vt:lpstr>
      <vt:lpstr>Results</vt:lpstr>
      <vt:lpstr>Results</vt:lpstr>
      <vt:lpstr>Results</vt:lpstr>
      <vt:lpstr>Slim NoC: A Low-Diameter On-Chip Network Topology for High Energy Efficiency and Scalability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SPCL Members</dc:creator>
  <cp:lastModifiedBy>Maciej Besta</cp:lastModifiedBy>
  <cp:revision>2071</cp:revision>
  <dcterms:created xsi:type="dcterms:W3CDTF">2013-07-08T20:33:37Z</dcterms:created>
  <dcterms:modified xsi:type="dcterms:W3CDTF">2018-03-27T19:19:57Z</dcterms:modified>
</cp:coreProperties>
</file>