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4" r:id="rId6"/>
  </p:sldMasterIdLst>
  <p:notesMasterIdLst>
    <p:notesMasterId r:id="rId44"/>
  </p:notesMasterIdLst>
  <p:handoutMasterIdLst>
    <p:handoutMasterId r:id="rId45"/>
  </p:handoutMasterIdLst>
  <p:sldIdLst>
    <p:sldId id="7366" r:id="rId7"/>
    <p:sldId id="7372" r:id="rId8"/>
    <p:sldId id="7373" r:id="rId9"/>
    <p:sldId id="7374" r:id="rId10"/>
    <p:sldId id="7375" r:id="rId11"/>
    <p:sldId id="7402" r:id="rId12"/>
    <p:sldId id="7384" r:id="rId13"/>
    <p:sldId id="7377" r:id="rId14"/>
    <p:sldId id="7387" r:id="rId15"/>
    <p:sldId id="7403" r:id="rId16"/>
    <p:sldId id="7410" r:id="rId17"/>
    <p:sldId id="7388" r:id="rId18"/>
    <p:sldId id="7389" r:id="rId19"/>
    <p:sldId id="7391" r:id="rId20"/>
    <p:sldId id="7392" r:id="rId21"/>
    <p:sldId id="7411" r:id="rId22"/>
    <p:sldId id="7393" r:id="rId23"/>
    <p:sldId id="7394" r:id="rId24"/>
    <p:sldId id="7395" r:id="rId25"/>
    <p:sldId id="7397" r:id="rId26"/>
    <p:sldId id="7396" r:id="rId27"/>
    <p:sldId id="7404" r:id="rId28"/>
    <p:sldId id="7385" r:id="rId29"/>
    <p:sldId id="7386" r:id="rId30"/>
    <p:sldId id="7407" r:id="rId31"/>
    <p:sldId id="7408" r:id="rId32"/>
    <p:sldId id="7398" r:id="rId33"/>
    <p:sldId id="7405" r:id="rId34"/>
    <p:sldId id="7399" r:id="rId35"/>
    <p:sldId id="7400" r:id="rId36"/>
    <p:sldId id="7401" r:id="rId37"/>
    <p:sldId id="7378" r:id="rId38"/>
    <p:sldId id="7379" r:id="rId39"/>
    <p:sldId id="7409" r:id="rId40"/>
    <p:sldId id="7383" r:id="rId41"/>
    <p:sldId id="5852" r:id="rId42"/>
    <p:sldId id="7371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2"/>
    <a:srgbClr val="009900"/>
    <a:srgbClr val="000000"/>
    <a:srgbClr val="1F00F6"/>
    <a:srgbClr val="0000FF"/>
    <a:srgbClr val="F3FFE9"/>
    <a:srgbClr val="E6C7BF"/>
    <a:srgbClr val="FFFFFF"/>
    <a:srgbClr val="11B5C6"/>
    <a:srgbClr val="BAB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491"/>
    <p:restoredTop sz="88753"/>
  </p:normalViewPr>
  <p:slideViewPr>
    <p:cSldViewPr snapToGrid="0" snapToObjects="1">
      <p:cViewPr varScale="1">
        <p:scale>
          <a:sx n="113" d="100"/>
          <a:sy n="113" d="100"/>
        </p:scale>
        <p:origin x="176" y="184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626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54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0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94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31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14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1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139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123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036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505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jpe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16892" y="5915493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51794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A034AA-5AFD-D84F-A8ED-6411CC9349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90" y="5282773"/>
            <a:ext cx="1234714" cy="121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1646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09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A3934-0A53-7542-9744-302D1805942A}" type="datetime1">
              <a:rPr lang="de-CH" smtClean="0"/>
              <a:t>22.10.23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9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hyperlink" Target="https://arxiv.org/pdf/2310.01893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rxiv.org/pdf/2310.01893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310.01893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playlist?list=PL5Q2soXY2Zi-841fUYYUK9EsXKhQKRPy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be.com/live/ohU00NSIxOI?feature=share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s://events.safari.ethz.ch/isca-pim-tutorial/doku.php?id=start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arxiv.org/pdf/1903.03988.pdf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hyperlink" Target="https://arxiv.org/pdf/2310.01893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50194"/>
            <a:ext cx="9144000" cy="45541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 err="1">
                <a:latin typeface="Candara" panose="020E0502030303020204" pitchFamily="34" charset="0"/>
              </a:rPr>
              <a:t>Jinfan</a:t>
            </a:r>
            <a:r>
              <a:rPr lang="en-US" sz="2200" b="0" dirty="0">
                <a:latin typeface="Candara" panose="020E0502030303020204" pitchFamily="34" charset="0"/>
              </a:rPr>
              <a:t> Chen,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Izzat El Hajj,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06600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SimplePIM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A Software Framework for Productive and Efficient Processing-in-Memory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https://arxiv.org/pdf/2310.01893.pdf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https://github.com/CMU-SAFARI/SimplePIM</a:t>
            </a:r>
            <a:endParaRPr 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402AC-A0A1-4645-AE77-E96CEDE64C46}"/>
              </a:ext>
            </a:extLst>
          </p:cNvPr>
          <p:cNvSpPr txBox="1"/>
          <p:nvPr/>
        </p:nvSpPr>
        <p:spPr>
          <a:xfrm>
            <a:off x="852535" y="11572"/>
            <a:ext cx="7438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2023 International Conference on Parallel Architectures and Compilation Techniques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490619" y="6538933"/>
            <a:ext cx="2162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Monday, October 23, 2023</a:t>
            </a:r>
          </a:p>
        </p:txBody>
      </p:sp>
    </p:spTree>
    <p:extLst>
      <p:ext uri="{BB962C8B-B14F-4D97-AF65-F5344CB8AC3E}">
        <p14:creationId xmlns:p14="http://schemas.microsoft.com/office/powerpoint/2010/main" val="173531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1741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Real PIM hardware is now available, e.g., UPMEM PIM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However, </a:t>
            </a:r>
            <a:r>
              <a:rPr lang="en-US" sz="2700" dirty="0">
                <a:solidFill>
                  <a:srgbClr val="C00000"/>
                </a:solidFill>
              </a:rPr>
              <a:t>programming real PIM hardware is challenging</a:t>
            </a:r>
            <a:r>
              <a:rPr lang="en-US" sz="2700" dirty="0"/>
              <a:t>, e.g.: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Distribute data across PIM memory banks,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Manage data transfers between host cores and PIM cores, and between PIM cores,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Launch PIM kernels on the PIM cores, etc.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SimplePIM</a:t>
            </a:r>
            <a:r>
              <a:rPr lang="en-US" sz="2700" dirty="0"/>
              <a:t> is a high-level programming framework for real PIM hardware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Iterators such as </a:t>
            </a:r>
            <a:r>
              <a:rPr lang="en-US" sz="2500" dirty="0">
                <a:latin typeface="Courier" pitchFamily="2" charset="0"/>
              </a:rPr>
              <a:t>map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reduce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zip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Collective communication with </a:t>
            </a:r>
            <a:r>
              <a:rPr lang="en-US" sz="2500" dirty="0">
                <a:latin typeface="Courier" pitchFamily="2" charset="0"/>
              </a:rPr>
              <a:t>broadcast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scatter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gather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Implementation on UPMEM and evaluation with six different workloads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Reduction, vector add, histogram, linear/logistic regression, K-means</a:t>
            </a:r>
          </a:p>
          <a:p>
            <a:pPr lvl="1">
              <a:lnSpc>
                <a:spcPct val="100000"/>
              </a:lnSpc>
            </a:pPr>
            <a:r>
              <a:rPr lang="en-US" sz="2500" dirty="0">
                <a:solidFill>
                  <a:srgbClr val="0070C0"/>
                </a:solidFill>
              </a:rPr>
              <a:t>4.4x fewer lines of code </a:t>
            </a:r>
            <a:r>
              <a:rPr lang="en-US" sz="2500" dirty="0"/>
              <a:t>compared to hand-optimized code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Between 15% and 43% </a:t>
            </a:r>
            <a:r>
              <a:rPr lang="en-US" sz="2500" dirty="0">
                <a:solidFill>
                  <a:srgbClr val="7030A0"/>
                </a:solidFill>
              </a:rPr>
              <a:t>faster than hand-optimized code </a:t>
            </a:r>
            <a:r>
              <a:rPr lang="en-US" sz="2500" dirty="0"/>
              <a:t>for three workloads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Source code: </a:t>
            </a:r>
            <a:r>
              <a:rPr lang="en-US" sz="2900" dirty="0">
                <a:hlinkClick r:id="rId3"/>
              </a:rPr>
              <a:t>https://github.com/CMU-SAFARI/SimplePIM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463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PIM programming 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high-level programming framework for processing-in-memory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20157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Processing-in-Memory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PIM is a computing paradigm that advocates for memory-centric computing systems, where </a:t>
            </a:r>
            <a:r>
              <a:rPr lang="en-US" dirty="0">
                <a:solidFill>
                  <a:srgbClr val="00B050"/>
                </a:solidFill>
              </a:rPr>
              <a:t>processing elements are placed near or inside the memory arrays</a:t>
            </a:r>
          </a:p>
          <a:p>
            <a:r>
              <a:rPr lang="en-US" dirty="0">
                <a:solidFill>
                  <a:srgbClr val="0070C0"/>
                </a:solidFill>
              </a:rPr>
              <a:t>Real-world PIM architectures</a:t>
            </a:r>
            <a:r>
              <a:rPr lang="en-US" dirty="0"/>
              <a:t> are becoming a reality</a:t>
            </a:r>
          </a:p>
          <a:p>
            <a:pPr lvl="1"/>
            <a:r>
              <a:rPr lang="en-US" dirty="0"/>
              <a:t>UPMEM PIM, Samsung HBM-PIM, Samsung </a:t>
            </a:r>
            <a:r>
              <a:rPr lang="en-US" dirty="0" err="1"/>
              <a:t>AxDIMM</a:t>
            </a:r>
            <a:r>
              <a:rPr lang="en-US" dirty="0"/>
              <a:t>, SK Hynix </a:t>
            </a:r>
            <a:r>
              <a:rPr lang="en-US" dirty="0" err="1"/>
              <a:t>AiM</a:t>
            </a:r>
            <a:r>
              <a:rPr lang="en-US" dirty="0"/>
              <a:t>, Alibaba HB-PNM</a:t>
            </a:r>
          </a:p>
          <a:p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4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048460"/>
            <a:ext cx="8894602" cy="2361769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In our work, we use the UPMEM PIM architecture</a:t>
            </a:r>
            <a:endParaRPr lang="en-US" sz="2600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General-purpose processing cores</a:t>
            </a:r>
            <a:r>
              <a:rPr lang="en-US" dirty="0"/>
              <a:t> called </a:t>
            </a:r>
            <a:r>
              <a:rPr lang="en-US" i="1" dirty="0"/>
              <a:t>DRAM Processing Units</a:t>
            </a:r>
            <a:r>
              <a:rPr lang="en-US" dirty="0"/>
              <a:t> (</a:t>
            </a:r>
            <a:r>
              <a:rPr lang="en-US" i="1" dirty="0"/>
              <a:t>DPUs</a:t>
            </a:r>
            <a:r>
              <a:rPr lang="en-US" dirty="0"/>
              <a:t>)</a:t>
            </a:r>
          </a:p>
          <a:p>
            <a:pPr lvl="2"/>
            <a:r>
              <a:rPr lang="en-US" sz="2200" dirty="0"/>
              <a:t>Up to 24 PIM threads, called </a:t>
            </a:r>
            <a:r>
              <a:rPr lang="en-US" sz="2200" i="1" dirty="0" err="1"/>
              <a:t>tasklets</a:t>
            </a:r>
            <a:endParaRPr lang="en-US" sz="2200" i="1" dirty="0"/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32-bit integer arithmetic</a:t>
            </a:r>
            <a:r>
              <a:rPr lang="en-US" sz="2200" dirty="0"/>
              <a:t>, but </a:t>
            </a:r>
            <a:r>
              <a:rPr lang="en-US" sz="2200" dirty="0">
                <a:solidFill>
                  <a:srgbClr val="C00000"/>
                </a:solidFill>
              </a:rPr>
              <a:t>multiplication/division are emulated*, as well as floating-point operations</a:t>
            </a:r>
          </a:p>
          <a:p>
            <a:pPr lvl="1"/>
            <a:r>
              <a:rPr lang="en-US" dirty="0"/>
              <a:t>64-MB DRAM bank (</a:t>
            </a:r>
            <a:r>
              <a:rPr lang="en-US" i="1" dirty="0"/>
              <a:t>MRAM</a:t>
            </a:r>
            <a:r>
              <a:rPr lang="en-US" dirty="0"/>
              <a:t>), 64-KB scratchpad (</a:t>
            </a:r>
            <a:r>
              <a:rPr lang="en-US" i="1" dirty="0"/>
              <a:t>WRAM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56CC11-4F7D-0442-B69B-F2955B7B9A27}"/>
              </a:ext>
            </a:extLst>
          </p:cNvPr>
          <p:cNvSpPr txBox="1"/>
          <p:nvPr/>
        </p:nvSpPr>
        <p:spPr>
          <a:xfrm>
            <a:off x="2657405" y="6516545"/>
            <a:ext cx="3929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ndara" panose="020E0502030303020204" pitchFamily="34" charset="0"/>
              </a:rPr>
              <a:t>* 8-bit integer multiplication is natively supported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6B93F7-8539-DD4D-8E49-4EA0E5D9B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48" y="870493"/>
            <a:ext cx="8136304" cy="314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9E13-DC36-D14F-9429-AC9D92B0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PIM System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D298C-3654-5E4E-AED5-CDE84D3D7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Hand-optimized histogram with UPMEM SDK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AD367-659F-BB4D-834F-9B1B4D814C18}"/>
              </a:ext>
            </a:extLst>
          </p:cNvPr>
          <p:cNvSpPr txBox="1"/>
          <p:nvPr/>
        </p:nvSpPr>
        <p:spPr>
          <a:xfrm>
            <a:off x="168430" y="1427477"/>
            <a:ext cx="8794984" cy="4968000"/>
          </a:xfrm>
          <a:prstGeom prst="rect">
            <a:avLst/>
          </a:prstGeom>
          <a:solidFill>
            <a:srgbClr val="F3FFE9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effectLst/>
                <a:latin typeface="Courier" pitchFamily="2" charset="0"/>
              </a:rPr>
              <a:t>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Initialize global variables and functions for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int </a:t>
            </a:r>
            <a:r>
              <a:rPr lang="en-US" sz="1100" dirty="0" err="1">
                <a:effectLst/>
                <a:latin typeface="Courier" pitchFamily="2" charset="0"/>
              </a:rPr>
              <a:t>main_kernel</a:t>
            </a:r>
            <a:r>
              <a:rPr lang="en-US" sz="1100" dirty="0">
                <a:effectLst/>
                <a:latin typeface="Courier" pitchFamily="2" charset="0"/>
              </a:rPr>
              <a:t>() {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mem_reset</a:t>
            </a:r>
            <a:r>
              <a:rPr lang="en-US" sz="1100" dirty="0">
                <a:effectLst/>
                <a:latin typeface="Courier" pitchFamily="2" charset="0"/>
              </a:rPr>
              <a:t>();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Reset the heap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Initialize variables and the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T *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 = (T*)</a:t>
            </a:r>
            <a:r>
              <a:rPr lang="en-US" sz="1100" dirty="0" err="1">
                <a:effectLst/>
                <a:latin typeface="Courier" pitchFamily="2" charset="0"/>
              </a:rPr>
              <a:t>mem_alloc</a:t>
            </a:r>
            <a:r>
              <a:rPr lang="en-US" sz="1100" dirty="0">
                <a:effectLst/>
                <a:latin typeface="Courier" pitchFamily="2" charset="0"/>
              </a:rPr>
              <a:t>(2048);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Allocate buffer in scratchpad memory </a:t>
            </a:r>
            <a:endParaRPr lang="en-US" sz="1100" dirty="0">
              <a:latin typeface="Courier" pitchFamily="2" charset="0"/>
            </a:endParaRPr>
          </a:p>
          <a:p>
            <a:endParaRPr lang="en-US" sz="1100" dirty="0">
              <a:solidFill>
                <a:srgbClr val="0000FF"/>
              </a:solidFill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= </a:t>
            </a:r>
            <a:r>
              <a:rPr lang="en-US" sz="1100" dirty="0" err="1">
                <a:effectLst/>
                <a:latin typeface="Courier" pitchFamily="2" charset="0"/>
              </a:rPr>
              <a:t>base_tasklet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&lt;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+= stride) {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Boundary checking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uint32_t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 = (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+ 2048 &gt;=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) ? (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 -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 : 2048;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Load scratchpad with a DRAM block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mram_read</a:t>
            </a:r>
            <a:r>
              <a:rPr lang="en-US" sz="1100" dirty="0">
                <a:effectLst/>
                <a:latin typeface="Courier" pitchFamily="2" charset="0"/>
              </a:rPr>
              <a:t>((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const </a:t>
            </a:r>
            <a:r>
              <a:rPr lang="en-US" sz="1100" dirty="0">
                <a:effectLst/>
                <a:latin typeface="Courier" pitchFamily="2" charset="0"/>
              </a:rPr>
              <a:t>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mram_base_addr_A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Histogram calculation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histogram(hist, bins,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/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}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</a:t>
            </a:r>
            <a:r>
              <a:rPr lang="en-US" sz="1100" dirty="0" err="1">
                <a:effectLst/>
                <a:latin typeface="Courier" pitchFamily="2" charset="0"/>
              </a:rPr>
              <a:t>barrier_wait</a:t>
            </a:r>
            <a:r>
              <a:rPr lang="en-US" sz="1100" dirty="0">
                <a:effectLst/>
                <a:latin typeface="Courier" pitchFamily="2" charset="0"/>
              </a:rPr>
              <a:t>(&amp;</a:t>
            </a:r>
            <a:r>
              <a:rPr lang="en-US" sz="1100" dirty="0" err="1">
                <a:effectLst/>
                <a:latin typeface="Courier" pitchFamily="2" charset="0"/>
              </a:rPr>
              <a:t>my_barrier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Barrier to synchronize PIM threads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Merging histograms from different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tasklets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into one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histo_dpu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// Write result from scratchpad to DRAM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if </a:t>
            </a:r>
            <a:r>
              <a:rPr lang="en-US" sz="1100" dirty="0">
                <a:effectLst/>
                <a:latin typeface="Courier" pitchFamily="2" charset="0"/>
              </a:rPr>
              <a:t>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 &lt;= 2048)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, 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else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>
                <a:effectLst/>
                <a:latin typeface="Courier" pitchFamily="2" charset="0"/>
              </a:rPr>
              <a:t>offset = 0; offset &lt; ((bins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 &gt;&gt; 11); offset++) {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 + (offset &lt;&lt; 9),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</a:p>
          <a:p>
            <a:r>
              <a:rPr lang="en-US" sz="1100" dirty="0">
                <a:latin typeface="Courier" pitchFamily="2" charset="0"/>
              </a:rPr>
              <a:t>                  </a:t>
            </a:r>
            <a:r>
              <a:rPr lang="en-US" sz="1100" dirty="0">
                <a:effectLst/>
                <a:latin typeface="Courier" pitchFamily="2" charset="0"/>
              </a:rPr>
              <a:t>(offset &lt;&lt; 11)), 2048);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}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return </a:t>
            </a:r>
            <a:r>
              <a:rPr lang="en-US" sz="1100" dirty="0">
                <a:effectLst/>
                <a:latin typeface="Courier" pitchFamily="2" charset="0"/>
              </a:rPr>
              <a:t>0;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37062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PIM System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PIM programming is challenging</a:t>
            </a:r>
          </a:p>
          <a:p>
            <a:pPr lvl="1"/>
            <a:r>
              <a:rPr lang="en-US" dirty="0"/>
              <a:t>Manage data movement between host DRAM and PIM DRAM</a:t>
            </a:r>
          </a:p>
          <a:p>
            <a:pPr lvl="2"/>
            <a:r>
              <a:rPr lang="en-US" dirty="0"/>
              <a:t>Parallel, serial, broadcast, and gather/scatter transfers</a:t>
            </a:r>
          </a:p>
          <a:p>
            <a:pPr lvl="1"/>
            <a:r>
              <a:rPr lang="en-US" dirty="0"/>
              <a:t>Manage data movement between PIM DRAM bank and scratchpad</a:t>
            </a:r>
          </a:p>
          <a:p>
            <a:pPr lvl="2"/>
            <a:r>
              <a:rPr lang="en-US" dirty="0"/>
              <a:t>8-byte aligned and maximum of 2,048 bytes</a:t>
            </a:r>
          </a:p>
          <a:p>
            <a:pPr lvl="1"/>
            <a:r>
              <a:rPr lang="en-US" dirty="0"/>
              <a:t>Multithreaded programming model</a:t>
            </a:r>
          </a:p>
          <a:p>
            <a:pPr lvl="1"/>
            <a:r>
              <a:rPr lang="en-US" dirty="0"/>
              <a:t>Inter-thread synchronization</a:t>
            </a:r>
          </a:p>
          <a:p>
            <a:pPr lvl="2"/>
            <a:r>
              <a:rPr lang="en-US" dirty="0"/>
              <a:t>Barriers, handshakes, mutexes, and semaphores</a:t>
            </a:r>
          </a:p>
          <a:p>
            <a:pPr lvl="1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2B5426F-045F-E648-A67B-88E56A0BC64E}"/>
              </a:ext>
            </a:extLst>
          </p:cNvPr>
          <p:cNvSpPr/>
          <p:nvPr/>
        </p:nvSpPr>
        <p:spPr>
          <a:xfrm>
            <a:off x="93639" y="4552949"/>
            <a:ext cx="8956722" cy="163830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Our Goal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Design a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high-level programming framework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that abstracts these hardware-specific complexities and provides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a clean yet powerful interface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for ease of use and </a:t>
            </a:r>
            <a:r>
              <a:rPr lang="en-US" sz="2400" dirty="0">
                <a:solidFill>
                  <a:srgbClr val="7030A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high program performance</a:t>
            </a:r>
          </a:p>
        </p:txBody>
      </p:sp>
    </p:spTree>
    <p:extLst>
      <p:ext uri="{BB962C8B-B14F-4D97-AF65-F5344CB8AC3E}">
        <p14:creationId xmlns:p14="http://schemas.microsoft.com/office/powerpoint/2010/main" val="58136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PIM programming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high-level programming framework for processing-in-memory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51291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</a:t>
            </a:r>
            <a:r>
              <a:rPr lang="en-US" sz="3600" dirty="0" err="1"/>
              <a:t>SimplePIM</a:t>
            </a:r>
            <a:r>
              <a:rPr lang="en-US" sz="3600" dirty="0"/>
              <a:t> Programming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SimplePIM</a:t>
            </a:r>
            <a:r>
              <a:rPr lang="en-US" dirty="0"/>
              <a:t> provides standard abstractions to build and deploy applications on PIM systems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Management interface</a:t>
            </a:r>
            <a:endParaRPr lang="en-US" dirty="0"/>
          </a:p>
          <a:p>
            <a:pPr lvl="2"/>
            <a:r>
              <a:rPr lang="en-US" dirty="0"/>
              <a:t>Metadata for PIM-resident arrays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 interface</a:t>
            </a:r>
          </a:p>
          <a:p>
            <a:pPr lvl="2"/>
            <a:r>
              <a:rPr lang="en-US" dirty="0"/>
              <a:t>Abstractions for host-PIM and PIM-PIM communication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Processing interface</a:t>
            </a:r>
          </a:p>
          <a:p>
            <a:pPr lvl="2"/>
            <a:r>
              <a:rPr lang="en-US" dirty="0"/>
              <a:t>Iterators (</a:t>
            </a:r>
            <a:r>
              <a:rPr lang="en-US" dirty="0">
                <a:latin typeface="Courier" pitchFamily="2" charset="0"/>
              </a:rPr>
              <a:t>map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reduce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zip</a:t>
            </a:r>
            <a:r>
              <a:rPr lang="en-US" dirty="0"/>
              <a:t>) to implement workloads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FE7F103-34A5-6644-82F1-E4E6CD383532}"/>
              </a:ext>
            </a:extLst>
          </p:cNvPr>
          <p:cNvSpPr/>
          <p:nvPr/>
        </p:nvSpPr>
        <p:spPr>
          <a:xfrm>
            <a:off x="349956" y="1817511"/>
            <a:ext cx="8466666" cy="66604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Management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Metadata for PIM-resident arrays</a:t>
            </a:r>
          </a:p>
          <a:p>
            <a:pPr lvl="1"/>
            <a:r>
              <a:rPr lang="en-US" sz="2200" dirty="0" err="1">
                <a:latin typeface="Courier" pitchFamily="2" charset="0"/>
              </a:rPr>
              <a:t>array_meta_data_t</a:t>
            </a:r>
            <a:r>
              <a:rPr lang="en-US" sz="2200" dirty="0"/>
              <a:t> describes a PIM-resident array</a:t>
            </a:r>
          </a:p>
          <a:p>
            <a:pPr lvl="1"/>
            <a:r>
              <a:rPr lang="en-US" sz="2200" dirty="0" err="1">
                <a:latin typeface="Courier" pitchFamily="2" charset="0"/>
              </a:rPr>
              <a:t>simple_pim_management_t</a:t>
            </a:r>
            <a:r>
              <a:rPr lang="en-US" sz="2200" dirty="0"/>
              <a:t> for managing PIM-resident arrays</a:t>
            </a:r>
          </a:p>
          <a:p>
            <a:endParaRPr lang="en-US" sz="2400" dirty="0">
              <a:latin typeface="Courier" pitchFamily="2" charset="0"/>
            </a:endParaRPr>
          </a:p>
          <a:p>
            <a:r>
              <a:rPr lang="en-US" sz="2400" dirty="0">
                <a:latin typeface="Courier" pitchFamily="2" charset="0"/>
              </a:rPr>
              <a:t>lookup</a:t>
            </a:r>
            <a:r>
              <a:rPr lang="en-US" sz="2400" dirty="0"/>
              <a:t>: Retrieves all relevant information of an array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sz="2400" dirty="0">
                <a:latin typeface="Courier" pitchFamily="2" charset="0"/>
              </a:rPr>
              <a:t>register</a:t>
            </a:r>
            <a:r>
              <a:rPr lang="en-US" sz="2400" dirty="0"/>
              <a:t>: Registers the metadata of an array</a:t>
            </a:r>
          </a:p>
          <a:p>
            <a:pPr lvl="1"/>
            <a:endParaRPr lang="en-US" dirty="0">
              <a:latin typeface="Courier" pitchFamily="2" charset="0"/>
            </a:endParaRPr>
          </a:p>
          <a:p>
            <a:pPr lvl="1"/>
            <a:endParaRPr lang="en-US" dirty="0">
              <a:latin typeface="Courier" pitchFamily="2" charset="0"/>
            </a:endParaRPr>
          </a:p>
          <a:p>
            <a:r>
              <a:rPr lang="en-US" sz="2400" dirty="0">
                <a:latin typeface="Courier" pitchFamily="2" charset="0"/>
              </a:rPr>
              <a:t>free</a:t>
            </a:r>
            <a:r>
              <a:rPr lang="en-US" sz="2400" dirty="0"/>
              <a:t>: Removes the metadata of an array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9C3F08-C4AB-DA45-A1F2-B0108CE085F7}"/>
              </a:ext>
            </a:extLst>
          </p:cNvPr>
          <p:cNvSpPr txBox="1"/>
          <p:nvPr/>
        </p:nvSpPr>
        <p:spPr>
          <a:xfrm>
            <a:off x="172800" y="5567921"/>
            <a:ext cx="8798400" cy="307777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simple_pim_array_free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id,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C317E4-5009-7440-A36C-FC9F38D36CF8}"/>
              </a:ext>
            </a:extLst>
          </p:cNvPr>
          <p:cNvSpPr txBox="1"/>
          <p:nvPr/>
        </p:nvSpPr>
        <p:spPr>
          <a:xfrm>
            <a:off x="172800" y="3035495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Courier" pitchFamily="2" charset="0"/>
              </a:rPr>
              <a:t>array_meta_data_t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simple_pim_array_lookup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id,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4AF0D-6D75-754B-A2CA-3A722F0423A8}"/>
              </a:ext>
            </a:extLst>
          </p:cNvPr>
          <p:cNvSpPr txBox="1"/>
          <p:nvPr/>
        </p:nvSpPr>
        <p:spPr>
          <a:xfrm>
            <a:off x="172800" y="432455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simple_pim_array_register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array_meta_data_t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meta_data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30757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</a:t>
            </a:r>
            <a:r>
              <a:rPr lang="en-US" sz="3600" dirty="0" err="1"/>
              <a:t>SimplePIM</a:t>
            </a:r>
            <a:r>
              <a:rPr lang="en-US" sz="3600" dirty="0"/>
              <a:t> Programming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SimplePIM</a:t>
            </a:r>
            <a:r>
              <a:rPr lang="en-US" dirty="0"/>
              <a:t> provides standard abstractions to build and deploy applications on PIM systems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Management interface</a:t>
            </a:r>
            <a:endParaRPr lang="en-US" dirty="0"/>
          </a:p>
          <a:p>
            <a:pPr lvl="2"/>
            <a:r>
              <a:rPr lang="en-US" dirty="0"/>
              <a:t>Metadata for PIM-resident arrays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 interface</a:t>
            </a:r>
          </a:p>
          <a:p>
            <a:pPr lvl="2"/>
            <a:r>
              <a:rPr lang="en-US" dirty="0"/>
              <a:t>Abstractions for host-PIM and PIM-PIM communication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Processing interface</a:t>
            </a:r>
          </a:p>
          <a:p>
            <a:pPr lvl="2"/>
            <a:r>
              <a:rPr lang="en-US" dirty="0"/>
              <a:t>Iterators (</a:t>
            </a:r>
            <a:r>
              <a:rPr lang="en-US" dirty="0">
                <a:latin typeface="Courier" pitchFamily="2" charset="0"/>
              </a:rPr>
              <a:t>map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reduce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zip</a:t>
            </a:r>
            <a:r>
              <a:rPr lang="en-US" dirty="0"/>
              <a:t>) to implement workloads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2E8EC9-B5C7-4B43-844F-9FCA820E7CD3}"/>
              </a:ext>
            </a:extLst>
          </p:cNvPr>
          <p:cNvSpPr/>
          <p:nvPr/>
        </p:nvSpPr>
        <p:spPr>
          <a:xfrm>
            <a:off x="349956" y="2878667"/>
            <a:ext cx="8466666" cy="66604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8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Host-to-PIM Communication: Broadcast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Broadcast</a:t>
            </a:r>
          </a:p>
          <a:p>
            <a:pPr lvl="1"/>
            <a:r>
              <a:rPr lang="en-US" dirty="0"/>
              <a:t>Transfers a host array to all PIM cores in the system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61DB10-4938-D349-8D1D-7F22410B5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3468648"/>
            <a:ext cx="9000000" cy="19776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01AC8F-8FCD-474B-B84E-6B78B5022269}"/>
              </a:ext>
            </a:extLst>
          </p:cNvPr>
          <p:cNvSpPr txBox="1"/>
          <p:nvPr/>
        </p:nvSpPr>
        <p:spPr>
          <a:xfrm>
            <a:off x="172800" y="199236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simple_pim_array_broadcast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, uint64_t </a:t>
            </a:r>
            <a:r>
              <a:rPr lang="en-US" sz="1400" dirty="0" err="1">
                <a:latin typeface="Courier" pitchFamily="2" charset="0"/>
              </a:rPr>
              <a:t>len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type_size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02682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Host-to-PIM Communication: Scatter/Gather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Scatter</a:t>
            </a:r>
          </a:p>
          <a:p>
            <a:pPr lvl="1"/>
            <a:r>
              <a:rPr lang="en-US" dirty="0"/>
              <a:t>Distributes an array to PIM DRAM banks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SimplePIM</a:t>
            </a:r>
            <a:r>
              <a:rPr lang="en-US" dirty="0"/>
              <a:t> Gather</a:t>
            </a:r>
          </a:p>
          <a:p>
            <a:pPr lvl="1"/>
            <a:r>
              <a:rPr lang="en-US" dirty="0"/>
              <a:t>Collects portions of an array from PIM DRAM banks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152B86-C5A8-F242-BFD2-010042642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4286049"/>
            <a:ext cx="9000000" cy="20988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D1F3FD-888B-5045-B43B-CB33CB16E2E3}"/>
              </a:ext>
            </a:extLst>
          </p:cNvPr>
          <p:cNvSpPr txBox="1"/>
          <p:nvPr/>
        </p:nvSpPr>
        <p:spPr>
          <a:xfrm>
            <a:off x="172800" y="3537421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simple_pim_array_gather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DB069A-6206-8246-966F-BDDF2021B373}"/>
              </a:ext>
            </a:extLst>
          </p:cNvPr>
          <p:cNvSpPr txBox="1"/>
          <p:nvPr/>
        </p:nvSpPr>
        <p:spPr>
          <a:xfrm>
            <a:off x="172800" y="1825468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simple_pim_array_scatter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, uint64_t </a:t>
            </a:r>
            <a:r>
              <a:rPr lang="en-US" sz="1400" dirty="0" err="1">
                <a:latin typeface="Courier" pitchFamily="2" charset="0"/>
              </a:rPr>
              <a:t>len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type_size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83339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PIM-PIM Communication: </a:t>
            </a:r>
            <a:r>
              <a:rPr lang="en-US" dirty="0" err="1"/>
              <a:t>AllReduce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</a:t>
            </a:r>
            <a:r>
              <a:rPr lang="en-US" dirty="0" err="1"/>
              <a:t>AllReduce</a:t>
            </a:r>
            <a:endParaRPr lang="en-US" dirty="0"/>
          </a:p>
          <a:p>
            <a:pPr lvl="1"/>
            <a:r>
              <a:rPr lang="en-US" dirty="0"/>
              <a:t>Used for algorithm synchronization</a:t>
            </a:r>
          </a:p>
          <a:p>
            <a:pPr lvl="1"/>
            <a:r>
              <a:rPr lang="en-US" dirty="0"/>
              <a:t>The programmer specifies an accumulative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69BA3-FC22-FF49-A5B6-6B3983CAD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3578990"/>
            <a:ext cx="9000000" cy="224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A3C55E-80FF-8B40-8925-660F378238D5}"/>
              </a:ext>
            </a:extLst>
          </p:cNvPr>
          <p:cNvSpPr txBox="1"/>
          <p:nvPr/>
        </p:nvSpPr>
        <p:spPr>
          <a:xfrm>
            <a:off x="172800" y="2335841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simple_pim_array_allreduce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 err="1">
                <a:latin typeface="Courier" pitchFamily="2" charset="0"/>
              </a:rPr>
              <a:t>handle_t</a:t>
            </a:r>
            <a:r>
              <a:rPr lang="en-US" sz="1400" dirty="0">
                <a:latin typeface="Courier" pitchFamily="2" charset="0"/>
              </a:rPr>
              <a:t>* handle,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30217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PIM-PIM Communication: </a:t>
            </a:r>
            <a:r>
              <a:rPr lang="en-US" dirty="0" err="1"/>
              <a:t>AllGather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</a:t>
            </a:r>
            <a:r>
              <a:rPr lang="en-US" dirty="0" err="1"/>
              <a:t>AllGather</a:t>
            </a:r>
            <a:endParaRPr lang="en-US" dirty="0"/>
          </a:p>
          <a:p>
            <a:pPr lvl="1"/>
            <a:r>
              <a:rPr lang="en-US" dirty="0"/>
              <a:t>Combines array pieces and distributes the complete array to all PIM 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854130-EF36-4146-9976-0A355A63F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3537435"/>
            <a:ext cx="9000000" cy="224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5A60B3-4469-7C45-A84E-AD976499EC03}"/>
              </a:ext>
            </a:extLst>
          </p:cNvPr>
          <p:cNvSpPr txBox="1"/>
          <p:nvPr/>
        </p:nvSpPr>
        <p:spPr>
          <a:xfrm>
            <a:off x="172800" y="2305669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simple_pim_array_allgather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new_id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33952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</a:t>
            </a:r>
            <a:r>
              <a:rPr lang="en-US" sz="3600" dirty="0" err="1"/>
              <a:t>SimplePIM</a:t>
            </a:r>
            <a:r>
              <a:rPr lang="en-US" sz="3600" dirty="0"/>
              <a:t> Programming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SimplePIM</a:t>
            </a:r>
            <a:r>
              <a:rPr lang="en-US" dirty="0"/>
              <a:t> provides standard abstractions to build and deploy applications on PIM systems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Management interface</a:t>
            </a:r>
            <a:endParaRPr lang="en-US" dirty="0"/>
          </a:p>
          <a:p>
            <a:pPr lvl="2"/>
            <a:r>
              <a:rPr lang="en-US" dirty="0"/>
              <a:t>Metadata for PIM-resident arrays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 interface</a:t>
            </a:r>
          </a:p>
          <a:p>
            <a:pPr lvl="2"/>
            <a:r>
              <a:rPr lang="en-US" dirty="0"/>
              <a:t>Abstractions for host-PIM and PIM-PIM communication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Processing interface</a:t>
            </a:r>
          </a:p>
          <a:p>
            <a:pPr lvl="2"/>
            <a:r>
              <a:rPr lang="en-US" dirty="0"/>
              <a:t>Iterators (</a:t>
            </a:r>
            <a:r>
              <a:rPr lang="en-US" dirty="0">
                <a:latin typeface="Courier" pitchFamily="2" charset="0"/>
              </a:rPr>
              <a:t>map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reduce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zip</a:t>
            </a:r>
            <a:r>
              <a:rPr lang="en-US" dirty="0"/>
              <a:t>) to implement workloads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2C998FF-1406-2F40-9B0A-38338DCDFB38}"/>
              </a:ext>
            </a:extLst>
          </p:cNvPr>
          <p:cNvSpPr/>
          <p:nvPr/>
        </p:nvSpPr>
        <p:spPr>
          <a:xfrm>
            <a:off x="349956" y="3962403"/>
            <a:ext cx="8466666" cy="66604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2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Interface: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Map</a:t>
            </a:r>
          </a:p>
          <a:p>
            <a:pPr lvl="1"/>
            <a:r>
              <a:rPr lang="en-US" dirty="0"/>
              <a:t>Applies </a:t>
            </a:r>
            <a:r>
              <a:rPr lang="en-US" dirty="0" err="1">
                <a:latin typeface="Courier" pitchFamily="2" charset="0"/>
              </a:rPr>
              <a:t>map_func</a:t>
            </a:r>
            <a:r>
              <a:rPr lang="en-US" dirty="0"/>
              <a:t> to every element of the data array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0045AB-92E5-2144-9B80-816CA2F4A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89" y="3666201"/>
            <a:ext cx="7158821" cy="15846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19CF32-5D5D-CD45-8AD2-0F8D69D1D34E}"/>
              </a:ext>
            </a:extLst>
          </p:cNvPr>
          <p:cNvSpPr txBox="1"/>
          <p:nvPr/>
        </p:nvSpPr>
        <p:spPr>
          <a:xfrm>
            <a:off x="172800" y="215784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simple_pim_array_map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src_id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dest_id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output_type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handle_t</a:t>
            </a:r>
            <a:r>
              <a:rPr lang="en-US" sz="1400" dirty="0">
                <a:latin typeface="Courier" pitchFamily="2" charset="0"/>
              </a:rPr>
              <a:t>* handle,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51283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Interface: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Reduction</a:t>
            </a:r>
          </a:p>
          <a:p>
            <a:pPr lvl="1"/>
            <a:r>
              <a:rPr lang="en-US" dirty="0"/>
              <a:t>The </a:t>
            </a:r>
            <a:r>
              <a:rPr lang="en-US" dirty="0" err="1">
                <a:latin typeface="Courier" pitchFamily="2" charset="0"/>
              </a:rPr>
              <a:t>map_to_val_func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function transforms an input element to an output value and an output index</a:t>
            </a:r>
          </a:p>
          <a:p>
            <a:pPr lvl="1"/>
            <a:r>
              <a:rPr lang="en-US" dirty="0"/>
              <a:t>The </a:t>
            </a:r>
            <a:r>
              <a:rPr lang="en-US" dirty="0" err="1">
                <a:latin typeface="Courier" pitchFamily="2" charset="0"/>
              </a:rPr>
              <a:t>acc_func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function accumulates the output values onto the output array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18E1B-DBFE-654E-AA87-2CF113FCD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613" y="3996851"/>
            <a:ext cx="6482773" cy="23637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A3DFB5-54FF-6B4D-9B61-E672E8D204D5}"/>
              </a:ext>
            </a:extLst>
          </p:cNvPr>
          <p:cNvSpPr txBox="1"/>
          <p:nvPr/>
        </p:nvSpPr>
        <p:spPr>
          <a:xfrm>
            <a:off x="172800" y="2927540"/>
            <a:ext cx="8798400" cy="738664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simple_pim_array_red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src_id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dest_id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output_type</a:t>
            </a:r>
            <a:r>
              <a:rPr lang="en-US" sz="1400" dirty="0">
                <a:latin typeface="Courier" pitchFamily="2" charset="0"/>
              </a:rPr>
              <a:t>, uint32_t </a:t>
            </a:r>
            <a:r>
              <a:rPr lang="en-US" sz="1400" dirty="0" err="1">
                <a:latin typeface="Courier" pitchFamily="2" charset="0"/>
              </a:rPr>
              <a:t>output_len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handle_t</a:t>
            </a:r>
            <a:r>
              <a:rPr lang="en-US" sz="1400" dirty="0">
                <a:latin typeface="Courier" pitchFamily="2" charset="0"/>
              </a:rPr>
              <a:t>* handle,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37180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Interface: Zip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Zip</a:t>
            </a:r>
          </a:p>
          <a:p>
            <a:pPr lvl="1"/>
            <a:r>
              <a:rPr lang="en-US" dirty="0"/>
              <a:t>Takes two input arrays and combines their elements into an output array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169C46-EAA2-8E48-BE88-21CD12D6A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436507"/>
            <a:ext cx="7391400" cy="2451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54413F-EC5F-E14B-8213-A6BB0B9AA294}"/>
              </a:ext>
            </a:extLst>
          </p:cNvPr>
          <p:cNvSpPr txBox="1"/>
          <p:nvPr/>
        </p:nvSpPr>
        <p:spPr>
          <a:xfrm>
            <a:off x="172800" y="228600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simple_pim_array_zip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src1_id,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src2_id, </a:t>
            </a:r>
          </a:p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dest_id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106376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SimplePIM’s</a:t>
            </a:r>
            <a:r>
              <a:rPr lang="en-US" dirty="0"/>
              <a:t> UPMEM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interface</a:t>
            </a:r>
          </a:p>
          <a:p>
            <a:pPr lvl="1"/>
            <a:r>
              <a:rPr lang="en-US" dirty="0" err="1"/>
              <a:t>SimplePIM</a:t>
            </a:r>
            <a:r>
              <a:rPr lang="en-US" dirty="0"/>
              <a:t> automatically handles alignment requirements and inserts padding as needed</a:t>
            </a:r>
          </a:p>
          <a:p>
            <a:r>
              <a:rPr lang="en-US" dirty="0"/>
              <a:t>Processing interface</a:t>
            </a:r>
          </a:p>
          <a:p>
            <a:pPr lvl="1"/>
            <a:r>
              <a:rPr lang="en-US" dirty="0"/>
              <a:t>Array map</a:t>
            </a:r>
          </a:p>
          <a:p>
            <a:pPr lvl="2"/>
            <a:r>
              <a:rPr lang="en-US" dirty="0"/>
              <a:t>Invokes PIM cores and PIM threads, and handles PIM DRAM-scratchpad transfers</a:t>
            </a:r>
          </a:p>
          <a:p>
            <a:pPr lvl="1"/>
            <a:r>
              <a:rPr lang="en-US" dirty="0"/>
              <a:t>Array reduction</a:t>
            </a:r>
          </a:p>
          <a:p>
            <a:pPr lvl="2"/>
            <a:r>
              <a:rPr lang="en-US" dirty="0"/>
              <a:t>Shared accumulator reduction</a:t>
            </a:r>
          </a:p>
          <a:p>
            <a:pPr lvl="2"/>
            <a:r>
              <a:rPr lang="en-US" dirty="0"/>
              <a:t>Thread-private accumulator reduction</a:t>
            </a:r>
          </a:p>
          <a:p>
            <a:pPr lvl="1"/>
            <a:r>
              <a:rPr lang="en-US" dirty="0"/>
              <a:t>Array zip</a:t>
            </a:r>
          </a:p>
          <a:p>
            <a:pPr lvl="2"/>
            <a:r>
              <a:rPr lang="en-US" dirty="0"/>
              <a:t>Lazy approach to minimize data copying</a:t>
            </a:r>
          </a:p>
        </p:txBody>
      </p:sp>
    </p:spTree>
    <p:extLst>
      <p:ext uri="{BB962C8B-B14F-4D97-AF65-F5344CB8AC3E}">
        <p14:creationId xmlns:p14="http://schemas.microsoft.com/office/powerpoint/2010/main" val="256150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Code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Strength reduction</a:t>
            </a:r>
          </a:p>
          <a:p>
            <a:endParaRPr lang="en-US" dirty="0"/>
          </a:p>
          <a:p>
            <a:r>
              <a:rPr lang="en-US" dirty="0"/>
              <a:t>Loop unrolling</a:t>
            </a:r>
          </a:p>
          <a:p>
            <a:endParaRPr lang="en-US" dirty="0"/>
          </a:p>
          <a:p>
            <a:r>
              <a:rPr lang="en-US" dirty="0"/>
              <a:t>Avoiding boundary checks</a:t>
            </a:r>
          </a:p>
          <a:p>
            <a:endParaRPr lang="en-US" dirty="0"/>
          </a:p>
          <a:p>
            <a:r>
              <a:rPr lang="en-US" dirty="0"/>
              <a:t>Function </a:t>
            </a:r>
            <a:r>
              <a:rPr lang="en-US" dirty="0" err="1"/>
              <a:t>inlining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Adjustment of data transfer sizes</a:t>
            </a:r>
          </a:p>
        </p:txBody>
      </p:sp>
    </p:spTree>
    <p:extLst>
      <p:ext uri="{BB962C8B-B14F-4D97-AF65-F5344CB8AC3E}">
        <p14:creationId xmlns:p14="http://schemas.microsoft.com/office/powerpoint/2010/main" val="33403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Strength reduction</a:t>
            </a:r>
          </a:p>
          <a:p>
            <a:endParaRPr lang="en-US" dirty="0"/>
          </a:p>
          <a:p>
            <a:r>
              <a:rPr lang="en-US" dirty="0"/>
              <a:t>Loop unrolling</a:t>
            </a:r>
          </a:p>
          <a:p>
            <a:endParaRPr lang="en-US" dirty="0"/>
          </a:p>
          <a:p>
            <a:r>
              <a:rPr lang="en-US" dirty="0"/>
              <a:t>Avoiding boundary checks</a:t>
            </a:r>
          </a:p>
          <a:p>
            <a:endParaRPr lang="en-US" dirty="0"/>
          </a:p>
          <a:p>
            <a:r>
              <a:rPr lang="en-US" dirty="0"/>
              <a:t>Function </a:t>
            </a:r>
            <a:r>
              <a:rPr lang="en-US" dirty="0" err="1"/>
              <a:t>inlining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Adjustment of data transfer sizes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D644C6-134B-584E-B1DC-B74B120C0A10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E471CC42-97B2-5749-BA94-B75DC512B68A}"/>
              </a:ext>
            </a:extLst>
          </p:cNvPr>
          <p:cNvSpPr txBox="1">
            <a:spLocks/>
          </p:cNvSpPr>
          <p:nvPr/>
        </p:nvSpPr>
        <p:spPr>
          <a:xfrm>
            <a:off x="1143000" y="5099099"/>
            <a:ext cx="6858000" cy="5136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2"/>
              </a:rPr>
              <a:t>https://arxiv.org/pdf/2310.01893.pdf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C58BE1-4B4D-A243-8D4B-64CA8FD47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36134"/>
            <a:ext cx="9144000" cy="187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PIM programming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high-level programming framework for processing-in-memory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55260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670189" cy="5503539"/>
          </a:xfrm>
        </p:spPr>
        <p:txBody>
          <a:bodyPr>
            <a:normAutofit/>
          </a:bodyPr>
          <a:lstStyle/>
          <a:p>
            <a:r>
              <a:rPr lang="en-US" dirty="0"/>
              <a:t>Evaluated system</a:t>
            </a:r>
          </a:p>
          <a:p>
            <a:pPr lvl="1"/>
            <a:r>
              <a:rPr lang="en-US" dirty="0"/>
              <a:t>UPMEM PIM system with 2,432 PIM cores with 159 GB of PIM DRAM</a:t>
            </a:r>
          </a:p>
          <a:p>
            <a:r>
              <a:rPr lang="en-US" dirty="0"/>
              <a:t>Real-world 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Vector addition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Reduction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Histogram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K-Means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Linear regression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Logistic regression</a:t>
            </a:r>
          </a:p>
          <a:p>
            <a:r>
              <a:rPr lang="en-US" dirty="0"/>
              <a:t>Comparison to hand-optimized codes in terms of programming productivity and performance</a:t>
            </a:r>
          </a:p>
        </p:txBody>
      </p:sp>
    </p:spTree>
    <p:extLst>
      <p:ext uri="{BB962C8B-B14F-4D97-AF65-F5344CB8AC3E}">
        <p14:creationId xmlns:p14="http://schemas.microsoft.com/office/powerpoint/2010/main" val="318217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9E13-DC36-D14F-9429-AC9D92B0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Productivity Improvement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D298C-3654-5E4E-AED5-CDE84D3D7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Hand-optimized histogram with UPMEM SDK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AD367-659F-BB4D-834F-9B1B4D814C18}"/>
              </a:ext>
            </a:extLst>
          </p:cNvPr>
          <p:cNvSpPr txBox="1"/>
          <p:nvPr/>
        </p:nvSpPr>
        <p:spPr>
          <a:xfrm>
            <a:off x="168430" y="1427477"/>
            <a:ext cx="8794984" cy="4968000"/>
          </a:xfrm>
          <a:prstGeom prst="rect">
            <a:avLst/>
          </a:prstGeom>
          <a:solidFill>
            <a:srgbClr val="F3FFE9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effectLst/>
                <a:latin typeface="Courier" pitchFamily="2" charset="0"/>
              </a:rPr>
              <a:t>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Initialize global variables and functions for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int </a:t>
            </a:r>
            <a:r>
              <a:rPr lang="en-US" sz="1100" dirty="0" err="1">
                <a:effectLst/>
                <a:latin typeface="Courier" pitchFamily="2" charset="0"/>
              </a:rPr>
              <a:t>main_kernel</a:t>
            </a:r>
            <a:r>
              <a:rPr lang="en-US" sz="1100" dirty="0">
                <a:effectLst/>
                <a:latin typeface="Courier" pitchFamily="2" charset="0"/>
              </a:rPr>
              <a:t>() {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mem_reset</a:t>
            </a:r>
            <a:r>
              <a:rPr lang="en-US" sz="1100" dirty="0">
                <a:effectLst/>
                <a:latin typeface="Courier" pitchFamily="2" charset="0"/>
              </a:rPr>
              <a:t>();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Reset the heap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Initialize variables and the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T *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 = (T*)</a:t>
            </a:r>
            <a:r>
              <a:rPr lang="en-US" sz="1100" dirty="0" err="1">
                <a:effectLst/>
                <a:latin typeface="Courier" pitchFamily="2" charset="0"/>
              </a:rPr>
              <a:t>mem_alloc</a:t>
            </a:r>
            <a:r>
              <a:rPr lang="en-US" sz="1100" dirty="0">
                <a:effectLst/>
                <a:latin typeface="Courier" pitchFamily="2" charset="0"/>
              </a:rPr>
              <a:t>(2048);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Allocate buffer in scratchpad memory </a:t>
            </a:r>
            <a:endParaRPr lang="en-US" sz="1100" dirty="0">
              <a:latin typeface="Courier" pitchFamily="2" charset="0"/>
            </a:endParaRPr>
          </a:p>
          <a:p>
            <a:endParaRPr lang="en-US" sz="1100" dirty="0">
              <a:solidFill>
                <a:srgbClr val="0000FF"/>
              </a:solidFill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= </a:t>
            </a:r>
            <a:r>
              <a:rPr lang="en-US" sz="1100" dirty="0" err="1">
                <a:effectLst/>
                <a:latin typeface="Courier" pitchFamily="2" charset="0"/>
              </a:rPr>
              <a:t>base_tasklet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&lt;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+= stride) {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Boundary checking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uint32_t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 = (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+ 2048 &gt;=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) ? (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 -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 : 2048;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Load scratchpad with a DRAM block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mram_read</a:t>
            </a:r>
            <a:r>
              <a:rPr lang="en-US" sz="1100" dirty="0">
                <a:effectLst/>
                <a:latin typeface="Courier" pitchFamily="2" charset="0"/>
              </a:rPr>
              <a:t>((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const </a:t>
            </a:r>
            <a:r>
              <a:rPr lang="en-US" sz="1100" dirty="0">
                <a:effectLst/>
                <a:latin typeface="Courier" pitchFamily="2" charset="0"/>
              </a:rPr>
              <a:t>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mram_base_addr_A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Histogram calculation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histogram(hist, bins,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/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}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</a:t>
            </a:r>
            <a:r>
              <a:rPr lang="en-US" sz="1100" dirty="0" err="1">
                <a:effectLst/>
                <a:latin typeface="Courier" pitchFamily="2" charset="0"/>
              </a:rPr>
              <a:t>barrier_wait</a:t>
            </a:r>
            <a:r>
              <a:rPr lang="en-US" sz="1100" dirty="0">
                <a:effectLst/>
                <a:latin typeface="Courier" pitchFamily="2" charset="0"/>
              </a:rPr>
              <a:t>(&amp;</a:t>
            </a:r>
            <a:r>
              <a:rPr lang="en-US" sz="1100" dirty="0" err="1">
                <a:effectLst/>
                <a:latin typeface="Courier" pitchFamily="2" charset="0"/>
              </a:rPr>
              <a:t>my_barrier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Barrier to synchronize PIM threads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Merging histograms from different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tasklets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into one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histo_dpu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// Write result from scratchpad to DRAM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if </a:t>
            </a:r>
            <a:r>
              <a:rPr lang="en-US" sz="1100" dirty="0">
                <a:effectLst/>
                <a:latin typeface="Courier" pitchFamily="2" charset="0"/>
              </a:rPr>
              <a:t>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 &lt;= 2048)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, 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else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>
                <a:effectLst/>
                <a:latin typeface="Courier" pitchFamily="2" charset="0"/>
              </a:rPr>
              <a:t>offset = 0; offset &lt; ((bins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 &gt;&gt; 11); offset++) {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 + (offset &lt;&lt; 9),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</a:p>
          <a:p>
            <a:r>
              <a:rPr lang="en-US" sz="1100" dirty="0">
                <a:latin typeface="Courier" pitchFamily="2" charset="0"/>
              </a:rPr>
              <a:t>                  </a:t>
            </a:r>
            <a:r>
              <a:rPr lang="en-US" sz="1100" dirty="0">
                <a:effectLst/>
                <a:latin typeface="Courier" pitchFamily="2" charset="0"/>
              </a:rPr>
              <a:t>(offset &lt;&lt; 11)), 2048);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}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return </a:t>
            </a:r>
            <a:r>
              <a:rPr lang="en-US" sz="1100" dirty="0">
                <a:effectLst/>
                <a:latin typeface="Courier" pitchFamily="2" charset="0"/>
              </a:rPr>
              <a:t>0;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389730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9E13-DC36-D14F-9429-AC9D92B0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Productivity Improvement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D298C-3654-5E4E-AED5-CDE84D3D7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SimplePIM</a:t>
            </a:r>
            <a:r>
              <a:rPr lang="en-US" dirty="0"/>
              <a:t> histogram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4203CC-996D-C34E-BB34-C11CC861C329}"/>
              </a:ext>
            </a:extLst>
          </p:cNvPr>
          <p:cNvSpPr txBox="1"/>
          <p:nvPr/>
        </p:nvSpPr>
        <p:spPr>
          <a:xfrm>
            <a:off x="1123780" y="1619555"/>
            <a:ext cx="6896440" cy="4493538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Programmer-defined functions in the file "</a:t>
            </a:r>
            <a:r>
              <a:rPr lang="en-US" sz="1100" dirty="0" err="1">
                <a:solidFill>
                  <a:srgbClr val="009900"/>
                </a:solidFill>
                <a:latin typeface="Courier" pitchFamily="2" charset="0"/>
              </a:rPr>
              <a:t>histo_filepath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"</a:t>
            </a:r>
          </a:p>
          <a:p>
            <a:r>
              <a:rPr lang="en-US" sz="1100" dirty="0">
                <a:solidFill>
                  <a:srgbClr val="0000FF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init_func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(uint32_t size, 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) { </a:t>
            </a: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  char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casted_value_ptr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=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*)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;</a:t>
            </a: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  for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int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= 0;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&lt; size;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++)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 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casted_value_ptr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[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] = 0;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}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acc_func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dest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src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) { 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*(uint32_t*)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dest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+= *(uint32_t*)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src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; 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}</a:t>
            </a:r>
          </a:p>
          <a:p>
            <a:endParaRPr lang="en-US" sz="1100" dirty="0">
              <a:solidFill>
                <a:srgbClr val="1F00F6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map_to_val_func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input, 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output, uint32_t* key) {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uint32_t d = *((uint32_t*)input);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*(uint32_t*)output = 1;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*key = d * bins &gt;&gt; 12;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}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Host side handle creation and iterator call</a:t>
            </a:r>
          </a:p>
          <a:p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handle_t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handle =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simple_pim_create_handle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</a:t>
            </a:r>
            <a:r>
              <a:rPr lang="en-US" sz="1100" dirty="0" err="1">
                <a:solidFill>
                  <a:srgbClr val="FF0002"/>
                </a:solidFill>
                <a:latin typeface="Courier" pitchFamily="2" charset="0"/>
              </a:rPr>
              <a:t>histo_filepath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REDUCE, NULL, 0);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Transfer (scatter) data to PIM, register as "t1"</a:t>
            </a:r>
          </a:p>
          <a:p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simple_pim_array_scatter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"t1"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src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bins, </a:t>
            </a:r>
            <a:r>
              <a:rPr lang="en-US" sz="1100" dirty="0" err="1">
                <a:solidFill>
                  <a:srgbClr val="1F00F6"/>
                </a:solidFill>
                <a:latin typeface="Courier" pitchFamily="2" charset="0"/>
              </a:rPr>
              <a:t>sizeof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(T), management);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Run histogram on "t1" and produce "t2"</a:t>
            </a:r>
          </a:p>
          <a:p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simple_pim_array_red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"t1"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"t2"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 err="1">
                <a:solidFill>
                  <a:srgbClr val="1F00F6"/>
                </a:solidFill>
                <a:latin typeface="Courier" pitchFamily="2" charset="0"/>
              </a:rPr>
              <a:t>sizeof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(T), bins, handle, management);</a:t>
            </a:r>
          </a:p>
        </p:txBody>
      </p:sp>
    </p:spTree>
    <p:extLst>
      <p:ext uri="{BB962C8B-B14F-4D97-AF65-F5344CB8AC3E}">
        <p14:creationId xmlns:p14="http://schemas.microsoft.com/office/powerpoint/2010/main" val="7591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Productivity Improvement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Lines of code (LoC) reduction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DBCD59-7550-2248-BE7E-E7AFDDC57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78642"/>
              </p:ext>
            </p:extLst>
          </p:nvPr>
        </p:nvGraphicFramePr>
        <p:xfrm>
          <a:off x="415858" y="1964800"/>
          <a:ext cx="8312284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78071">
                  <a:extLst>
                    <a:ext uri="{9D8B030D-6E8A-4147-A177-3AD203B41FA5}">
                      <a16:colId xmlns:a16="http://schemas.microsoft.com/office/drawing/2014/main" val="830956122"/>
                    </a:ext>
                  </a:extLst>
                </a:gridCol>
                <a:gridCol w="2078071">
                  <a:extLst>
                    <a:ext uri="{9D8B030D-6E8A-4147-A177-3AD203B41FA5}">
                      <a16:colId xmlns:a16="http://schemas.microsoft.com/office/drawing/2014/main" val="910213591"/>
                    </a:ext>
                  </a:extLst>
                </a:gridCol>
                <a:gridCol w="2078071">
                  <a:extLst>
                    <a:ext uri="{9D8B030D-6E8A-4147-A177-3AD203B41FA5}">
                      <a16:colId xmlns:a16="http://schemas.microsoft.com/office/drawing/2014/main" val="2872755117"/>
                    </a:ext>
                  </a:extLst>
                </a:gridCol>
                <a:gridCol w="2078071">
                  <a:extLst>
                    <a:ext uri="{9D8B030D-6E8A-4147-A177-3AD203B41FA5}">
                      <a16:colId xmlns:a16="http://schemas.microsoft.com/office/drawing/2014/main" val="214482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ndara" panose="020E0502030303020204" pitchFamily="34" charset="0"/>
                        </a:rPr>
                        <a:t>SimplePIM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Hand-optimized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LoC Reduction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0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5.93×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5.86×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8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Histogram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5.43×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10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Linear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3.27×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2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Logistic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2.98×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58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K-Means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3.03×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7909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304C52C-B713-D846-B735-911E8F847C2A}"/>
              </a:ext>
            </a:extLst>
          </p:cNvPr>
          <p:cNvSpPr/>
          <p:nvPr/>
        </p:nvSpPr>
        <p:spPr>
          <a:xfrm>
            <a:off x="386810" y="5085395"/>
            <a:ext cx="8370381" cy="10891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600" dirty="0">
                <a:solidFill>
                  <a:schemeClr val="tx1"/>
                </a:solidFill>
                <a:latin typeface="Candara" panose="020E0502030303020204" pitchFamily="34" charset="0"/>
              </a:rPr>
              <a:t> reduces the number of lines of effective code 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Candara" panose="020E0502030303020204" pitchFamily="34" charset="0"/>
              </a:rPr>
              <a:t>by a factor of 2.98× to 5.93×</a:t>
            </a:r>
          </a:p>
        </p:txBody>
      </p:sp>
    </p:spTree>
    <p:extLst>
      <p:ext uri="{BB962C8B-B14F-4D97-AF65-F5344CB8AC3E}">
        <p14:creationId xmlns:p14="http://schemas.microsoft.com/office/powerpoint/2010/main" val="250222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Performance Evaluation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Weak scaling analysis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759BE6-8E7D-B64A-AEF1-8FF857DA2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00" y="1379505"/>
            <a:ext cx="6800000" cy="30600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2241054-8B4C-3245-A8ED-868EE0E1B4D5}"/>
              </a:ext>
            </a:extLst>
          </p:cNvPr>
          <p:cNvSpPr/>
          <p:nvPr/>
        </p:nvSpPr>
        <p:spPr>
          <a:xfrm>
            <a:off x="386810" y="4489640"/>
            <a:ext cx="8370381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achieves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comparable performance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reduction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histogram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linear regression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7FD569B-F951-7848-AF16-6DEE6871A849}"/>
              </a:ext>
            </a:extLst>
          </p:cNvPr>
          <p:cNvSpPr/>
          <p:nvPr/>
        </p:nvSpPr>
        <p:spPr>
          <a:xfrm>
            <a:off x="386805" y="5317920"/>
            <a:ext cx="8370381" cy="11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</a:rPr>
              <a:t>outperforms hand-optimized implementations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vector addition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logistic regression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k-means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by 10%-37%</a:t>
            </a:r>
          </a:p>
        </p:txBody>
      </p:sp>
    </p:spTree>
    <p:extLst>
      <p:ext uri="{BB962C8B-B14F-4D97-AF65-F5344CB8AC3E}">
        <p14:creationId xmlns:p14="http://schemas.microsoft.com/office/powerpoint/2010/main" val="264081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Performance Evaluation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Strong scaling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C2839-1E8F-FD4D-A0FD-788856DF0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00" y="1407215"/>
            <a:ext cx="6800000" cy="3060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85ABA85-D7E6-5245-A2D8-E49D1BB2E215}"/>
              </a:ext>
            </a:extLst>
          </p:cNvPr>
          <p:cNvSpPr/>
          <p:nvPr/>
        </p:nvSpPr>
        <p:spPr>
          <a:xfrm>
            <a:off x="386810" y="4489640"/>
            <a:ext cx="8370381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scales better than hand-optimized implementations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reduction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histogram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linear regression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8AE5B6F-1A1C-CE4F-80DB-9D719E827947}"/>
              </a:ext>
            </a:extLst>
          </p:cNvPr>
          <p:cNvSpPr/>
          <p:nvPr/>
        </p:nvSpPr>
        <p:spPr>
          <a:xfrm>
            <a:off x="386805" y="5317920"/>
            <a:ext cx="8370381" cy="11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</a:rPr>
              <a:t>outperforms hand-optimized implementations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vector addition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logistic regression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k-means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by 15%-43%</a:t>
            </a:r>
          </a:p>
        </p:txBody>
      </p:sp>
    </p:spTree>
    <p:extLst>
      <p:ext uri="{BB962C8B-B14F-4D97-AF65-F5344CB8AC3E}">
        <p14:creationId xmlns:p14="http://schemas.microsoft.com/office/powerpoint/2010/main" val="131341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Variants of Array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Shared accumulator version versus thread-private version for </a:t>
            </a:r>
            <a:r>
              <a:rPr lang="en-US" dirty="0">
                <a:latin typeface="Courier" pitchFamily="2" charset="0"/>
              </a:rPr>
              <a:t>histogram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F1867-30CA-1C49-AD47-38BB51775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7285"/>
            <a:ext cx="9144000" cy="27432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A86A7EE-F327-494A-A0A2-B7F35633CBFC}"/>
              </a:ext>
            </a:extLst>
          </p:cNvPr>
          <p:cNvSpPr/>
          <p:nvPr/>
        </p:nvSpPr>
        <p:spPr>
          <a:xfrm>
            <a:off x="386810" y="4711314"/>
            <a:ext cx="8370381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thread-private version is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up to 70% faster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than the shared accumulator version for histograms of 256-1024 bins</a:t>
            </a:r>
            <a:endParaRPr lang="en-US" sz="2400" dirty="0">
              <a:solidFill>
                <a:schemeClr val="tx1"/>
              </a:solidFill>
              <a:latin typeface="Courier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6C326E-9095-3347-9AB0-0AA191180670}"/>
              </a:ext>
            </a:extLst>
          </p:cNvPr>
          <p:cNvSpPr/>
          <p:nvPr/>
        </p:nvSpPr>
        <p:spPr>
          <a:xfrm>
            <a:off x="386805" y="5567304"/>
            <a:ext cx="8370381" cy="795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number of active PIM threads of the thread-private version reduces after 1024 bins due to limited scratchpad size</a:t>
            </a:r>
          </a:p>
        </p:txBody>
      </p:sp>
    </p:spTree>
    <p:extLst>
      <p:ext uri="{BB962C8B-B14F-4D97-AF65-F5344CB8AC3E}">
        <p14:creationId xmlns:p14="http://schemas.microsoft.com/office/powerpoint/2010/main" val="261027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rgbClr val="7030A0"/>
                </a:solidFill>
              </a:rPr>
              <a:t>SimplePIM</a:t>
            </a:r>
            <a:r>
              <a:rPr lang="en-US" dirty="0">
                <a:solidFill>
                  <a:srgbClr val="7030A0"/>
                </a:solidFill>
              </a:rPr>
              <a:t> is devised for PIM architectures </a:t>
            </a:r>
            <a:r>
              <a:rPr lang="en-US" dirty="0"/>
              <a:t>with</a:t>
            </a:r>
          </a:p>
          <a:p>
            <a:pPr lvl="1"/>
            <a:r>
              <a:rPr lang="en-US" dirty="0"/>
              <a:t>A host processor with access to standard main memory and PIM-enabled memory</a:t>
            </a:r>
          </a:p>
          <a:p>
            <a:pPr lvl="1"/>
            <a:r>
              <a:rPr lang="en-US" dirty="0"/>
              <a:t>PIM processing elements (PEs) that communicate via the host processor</a:t>
            </a:r>
          </a:p>
          <a:p>
            <a:pPr lvl="1"/>
            <a:r>
              <a:rPr lang="en-US" dirty="0"/>
              <a:t>The number of PIM PEs scales with memory capacity</a:t>
            </a:r>
          </a:p>
          <a:p>
            <a:r>
              <a:rPr lang="en-US" dirty="0" err="1"/>
              <a:t>SimplePIM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emulates the communication between PIM cores </a:t>
            </a:r>
            <a:r>
              <a:rPr lang="en-US" dirty="0"/>
              <a:t>via the host processor</a:t>
            </a:r>
          </a:p>
          <a:p>
            <a:r>
              <a:rPr lang="en-US" dirty="0">
                <a:solidFill>
                  <a:srgbClr val="C00000"/>
                </a:solidFill>
              </a:rPr>
              <a:t>Other parallel patterns </a:t>
            </a:r>
            <a:r>
              <a:rPr lang="en-US" dirty="0"/>
              <a:t>can be incorporated in future work</a:t>
            </a:r>
          </a:p>
          <a:p>
            <a:pPr lvl="1"/>
            <a:r>
              <a:rPr lang="en-US" dirty="0"/>
              <a:t>Prefix sum and filter can be easily added</a:t>
            </a:r>
          </a:p>
          <a:p>
            <a:pPr lvl="1"/>
            <a:r>
              <a:rPr lang="en-US" dirty="0"/>
              <a:t>Stencil and convolution would require fine-grained scatter-gather for halo cells</a:t>
            </a:r>
          </a:p>
          <a:p>
            <a:pPr lvl="1"/>
            <a:r>
              <a:rPr lang="en-US" dirty="0"/>
              <a:t>Random access patterns would be hard to support</a:t>
            </a:r>
          </a:p>
        </p:txBody>
      </p:sp>
    </p:spTree>
    <p:extLst>
      <p:ext uri="{BB962C8B-B14F-4D97-AF65-F5344CB8AC3E}">
        <p14:creationId xmlns:p14="http://schemas.microsoft.com/office/powerpoint/2010/main" val="325363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SimplePIM</a:t>
            </a:r>
            <a:r>
              <a:rPr lang="en-US" sz="3600" dirty="0"/>
              <a:t>: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43000" y="5099099"/>
            <a:ext cx="6858000" cy="967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https://arxiv.org/pdf/2310.01893.pdf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F57E1-13CF-9041-AF6D-0BF5F7CD4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36134"/>
            <a:ext cx="9144000" cy="187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5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DB263-411C-9D4D-A4EB-EEB61DD5B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407566" cy="5574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https://github.com/CMU-SAFARI/SimplePIM</a:t>
            </a:r>
            <a:endParaRPr lang="en-US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US" sz="2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Source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8718D-7488-A54B-AEF2-12519D3BF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381" y="669702"/>
            <a:ext cx="5567231" cy="575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62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1741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Real PIM hardware is now available, e.g., UPMEM PIM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However, </a:t>
            </a:r>
            <a:r>
              <a:rPr lang="en-US" sz="2700" dirty="0">
                <a:solidFill>
                  <a:srgbClr val="C00000"/>
                </a:solidFill>
              </a:rPr>
              <a:t>programming real PIM hardware is challenging</a:t>
            </a:r>
            <a:r>
              <a:rPr lang="en-US" sz="2700" dirty="0"/>
              <a:t>, e.g.: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Distribute data across PIM memory banks,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Manage data transfers between host cores and PIM cores, and between PIM cores,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Launch PIM kernels on the PIM cores, etc.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SimplePIM</a:t>
            </a:r>
            <a:r>
              <a:rPr lang="en-US" sz="2700" dirty="0"/>
              <a:t> is a high-level programming framework for real PIM hardware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Iterators such as </a:t>
            </a:r>
            <a:r>
              <a:rPr lang="en-US" sz="2500" dirty="0">
                <a:latin typeface="Courier" pitchFamily="2" charset="0"/>
              </a:rPr>
              <a:t>map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reduce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zip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Collective communication with </a:t>
            </a:r>
            <a:r>
              <a:rPr lang="en-US" sz="2500" dirty="0">
                <a:latin typeface="Courier" pitchFamily="2" charset="0"/>
              </a:rPr>
              <a:t>broadcast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scatter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gather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Implementation on UPMEM and evaluation with six different workloads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Reduction, vector add, histogram, linear/logistic regression, K-means</a:t>
            </a:r>
          </a:p>
          <a:p>
            <a:pPr lvl="1">
              <a:lnSpc>
                <a:spcPct val="100000"/>
              </a:lnSpc>
            </a:pPr>
            <a:r>
              <a:rPr lang="en-US" sz="2500" dirty="0">
                <a:solidFill>
                  <a:srgbClr val="0070C0"/>
                </a:solidFill>
              </a:rPr>
              <a:t>4.4x fewer lines of code </a:t>
            </a:r>
            <a:r>
              <a:rPr lang="en-US" sz="2500" dirty="0"/>
              <a:t>compared to hand-optimized code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Between 15% and 43% </a:t>
            </a:r>
            <a:r>
              <a:rPr lang="en-US" sz="2500" dirty="0">
                <a:solidFill>
                  <a:srgbClr val="7030A0"/>
                </a:solidFill>
              </a:rPr>
              <a:t>faster than hand-optimized code </a:t>
            </a:r>
            <a:r>
              <a:rPr lang="en-US" sz="2500" dirty="0"/>
              <a:t>for three workloads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Source code: </a:t>
            </a:r>
            <a:r>
              <a:rPr lang="en-US" sz="2900" dirty="0">
                <a:hlinkClick r:id="rId3"/>
              </a:rPr>
              <a:t>https://github.com/CMU-SAFARI/SimplePIM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28513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4000" dirty="0"/>
              <a:t>Real PIM Tutorial (MICRO 2023)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8297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October 29</a:t>
            </a:r>
            <a:r>
              <a:rPr lang="en-US" baseline="30000" dirty="0"/>
              <a:t>th</a:t>
            </a:r>
            <a:r>
              <a:rPr lang="en-US" dirty="0"/>
              <a:t>: Lectures + Hands-on labs + Invited lectures</a:t>
            </a:r>
          </a:p>
        </p:txBody>
      </p:sp>
      <p:sp>
        <p:nvSpPr>
          <p:cNvPr id="6" name="Rectangle 5">
            <a:hlinkClick r:id="rId3"/>
            <a:extLst>
              <a:ext uri="{FF2B5EF4-FFF2-40B4-BE49-F238E27FC236}">
                <a16:creationId xmlns:a16="http://schemas.microsoft.com/office/drawing/2014/main" id="{FD38C3B8-24B5-164E-9454-3CD0633543D4}"/>
              </a:ext>
            </a:extLst>
          </p:cNvPr>
          <p:cNvSpPr/>
          <p:nvPr/>
        </p:nvSpPr>
        <p:spPr>
          <a:xfrm>
            <a:off x="1740430" y="6481883"/>
            <a:ext cx="63367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US" sz="1600" dirty="0">
                <a:solidFill>
                  <a:srgbClr val="0070C0"/>
                </a:solidFill>
                <a:latin typeface="Calibri" panose="020F0502020204030204"/>
                <a:ea typeface="ＭＳ Ｐゴシック" panose="020B0600070205080204" pitchFamily="34" charset="-12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https://events.safari.ethz.ch/micro-pim-tutorial/doku.php?id=start</a:t>
            </a:r>
            <a:endParaRPr lang="en-US" sz="1600" dirty="0">
              <a:solidFill>
                <a:srgbClr val="0070C0"/>
              </a:solidFill>
              <a:latin typeface="Calibri" panose="020F0502020204030204"/>
              <a:ea typeface="ＭＳ Ｐゴシック" panose="020B060007020508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419B71-8660-1B4B-80D5-881E412A3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83" y="1394078"/>
            <a:ext cx="5550615" cy="49746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944351-9825-6840-B020-4E861F7ABC1C}"/>
              </a:ext>
            </a:extLst>
          </p:cNvPr>
          <p:cNvSpPr txBox="1"/>
          <p:nvPr/>
        </p:nvSpPr>
        <p:spPr>
          <a:xfrm>
            <a:off x="5763876" y="3271357"/>
            <a:ext cx="3014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https://youtube.com/live/ohU00NSIxOI?feature=share</a:t>
            </a:r>
            <a:endParaRPr 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80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2023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C088A05-DB6E-9B41-B667-3BA5C494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Review and Open Problems</a:t>
            </a:r>
          </a:p>
        </p:txBody>
      </p:sp>
    </p:spTree>
    <p:extLst>
      <p:ext uri="{BB962C8B-B14F-4D97-AF65-F5344CB8AC3E}">
        <p14:creationId xmlns:p14="http://schemas.microsoft.com/office/powerpoint/2010/main" val="100513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50194"/>
            <a:ext cx="9144000" cy="45541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 err="1">
                <a:latin typeface="Candara" panose="020E0502030303020204" pitchFamily="34" charset="0"/>
              </a:rPr>
              <a:t>Jinfan</a:t>
            </a:r>
            <a:r>
              <a:rPr lang="en-US" sz="2200" b="0" dirty="0">
                <a:latin typeface="Candara" panose="020E0502030303020204" pitchFamily="34" charset="0"/>
              </a:rPr>
              <a:t> Chen,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Izzat El Hajj,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06600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SimplePIM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A Software Framework for Productive and Efficient Processing-in-Memory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https://arxiv.org/pdf/2310.01893.pdf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https://github.com/CMU-SAFARI/SimplePIM</a:t>
            </a:r>
            <a:endParaRPr 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402AC-A0A1-4645-AE77-E96CEDE64C46}"/>
              </a:ext>
            </a:extLst>
          </p:cNvPr>
          <p:cNvSpPr txBox="1"/>
          <p:nvPr/>
        </p:nvSpPr>
        <p:spPr>
          <a:xfrm>
            <a:off x="852535" y="11572"/>
            <a:ext cx="7438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2023 International Conference on Parallel Architectures and Compilation Techniques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490619" y="6538933"/>
            <a:ext cx="2162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Monday, October 23, 2023</a:t>
            </a:r>
          </a:p>
        </p:txBody>
      </p:sp>
    </p:spTree>
    <p:extLst>
      <p:ext uri="{BB962C8B-B14F-4D97-AF65-F5344CB8AC3E}">
        <p14:creationId xmlns:p14="http://schemas.microsoft.com/office/powerpoint/2010/main" val="3029224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21007</TotalTime>
  <Words>3089</Words>
  <Application>Microsoft Macintosh PowerPoint</Application>
  <PresentationFormat>On-screen Show (4:3)</PresentationFormat>
  <Paragraphs>412</Paragraphs>
  <Slides>37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37</vt:i4>
      </vt:variant>
    </vt:vector>
  </HeadingPairs>
  <TitlesOfParts>
    <vt:vector size="54" baseType="lpstr">
      <vt:lpstr>Arial</vt:lpstr>
      <vt:lpstr>Calibri</vt:lpstr>
      <vt:lpstr>Calibri Light</vt:lpstr>
      <vt:lpstr>Cambria</vt:lpstr>
      <vt:lpstr>Candara</vt:lpstr>
      <vt:lpstr>Courier</vt:lpstr>
      <vt:lpstr>Garamond</vt:lpstr>
      <vt:lpstr>Segoe UI</vt:lpstr>
      <vt:lpstr>Segoe UI Symbol</vt:lpstr>
      <vt:lpstr>Tahoma</vt:lpstr>
      <vt:lpstr>Wingdings</vt:lpstr>
      <vt:lpstr>Office Theme</vt:lpstr>
      <vt:lpstr>Edge</vt:lpstr>
      <vt:lpstr>3_Edge</vt:lpstr>
      <vt:lpstr>4_Edge</vt:lpstr>
      <vt:lpstr>2_Edge</vt:lpstr>
      <vt:lpstr>1_Office Theme</vt:lpstr>
      <vt:lpstr>PowerPoint Presentation</vt:lpstr>
      <vt:lpstr>Executive Summary</vt:lpstr>
      <vt:lpstr>Outline</vt:lpstr>
      <vt:lpstr>Processing-in-Memory (PIM)</vt:lpstr>
      <vt:lpstr>A State-of-the-Art PIM System</vt:lpstr>
      <vt:lpstr>Programming a PIM System (I)</vt:lpstr>
      <vt:lpstr>Programming a PIM System (II)</vt:lpstr>
      <vt:lpstr>Outline</vt:lpstr>
      <vt:lpstr>The SimplePIM Programming Framework</vt:lpstr>
      <vt:lpstr>Management Interface</vt:lpstr>
      <vt:lpstr>The SimplePIM Programming Framework</vt:lpstr>
      <vt:lpstr>Host-to-PIM Communication: Broadcast</vt:lpstr>
      <vt:lpstr>Host-to-PIM Communication: Scatter/Gather</vt:lpstr>
      <vt:lpstr>PIM-PIM Communication: AllReduce</vt:lpstr>
      <vt:lpstr>PIM-PIM Communication: AllGather</vt:lpstr>
      <vt:lpstr>The SimplePIM Programming Framework</vt:lpstr>
      <vt:lpstr>Processing Interface: Map</vt:lpstr>
      <vt:lpstr>Processing Interface: Reduction</vt:lpstr>
      <vt:lpstr>Processing Interface: Zip</vt:lpstr>
      <vt:lpstr>SimplePIM’s UPMEM Implementation</vt:lpstr>
      <vt:lpstr>General Code Optimizations</vt:lpstr>
      <vt:lpstr>More in the Paper</vt:lpstr>
      <vt:lpstr>Outline</vt:lpstr>
      <vt:lpstr>Evaluation Methodology</vt:lpstr>
      <vt:lpstr>Productivity Improvement (I)</vt:lpstr>
      <vt:lpstr>Productivity Improvement (II)</vt:lpstr>
      <vt:lpstr>Productivity Improvement (III)</vt:lpstr>
      <vt:lpstr>Performance Evaluation (I)</vt:lpstr>
      <vt:lpstr>Performance Evaluation (II)</vt:lpstr>
      <vt:lpstr>Variants of Array Reduction</vt:lpstr>
      <vt:lpstr>Discussion</vt:lpstr>
      <vt:lpstr>SimplePIM: arXiv Version</vt:lpstr>
      <vt:lpstr>Source Code</vt:lpstr>
      <vt:lpstr>Executive Summary</vt:lpstr>
      <vt:lpstr>Real PIM Tutorial (MICRO 2023)</vt:lpstr>
      <vt:lpstr>PIM Review and Open Problems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956</cp:revision>
  <dcterms:created xsi:type="dcterms:W3CDTF">2020-09-04T14:15:51Z</dcterms:created>
  <dcterms:modified xsi:type="dcterms:W3CDTF">2023-10-22T20:37:31Z</dcterms:modified>
</cp:coreProperties>
</file>