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5"/>
  </p:notesMasterIdLst>
  <p:handoutMasterIdLst>
    <p:handoutMasterId r:id="rId66"/>
  </p:handoutMasterIdLst>
  <p:sldIdLst>
    <p:sldId id="425" r:id="rId2"/>
    <p:sldId id="2147471076" r:id="rId3"/>
    <p:sldId id="8657" r:id="rId4"/>
    <p:sldId id="2147471002" r:id="rId5"/>
    <p:sldId id="2147471004" r:id="rId6"/>
    <p:sldId id="2147471072" r:id="rId7"/>
    <p:sldId id="2147471073" r:id="rId8"/>
    <p:sldId id="2147471085" r:id="rId9"/>
    <p:sldId id="2147471050" r:id="rId10"/>
    <p:sldId id="2147471047" r:id="rId11"/>
    <p:sldId id="2147471001" r:id="rId12"/>
    <p:sldId id="2147471006" r:id="rId13"/>
    <p:sldId id="2147471088" r:id="rId14"/>
    <p:sldId id="2147471070" r:id="rId15"/>
    <p:sldId id="2147471008" r:id="rId16"/>
    <p:sldId id="2147471013" r:id="rId17"/>
    <p:sldId id="2147471018" r:id="rId18"/>
    <p:sldId id="2147471016" r:id="rId19"/>
    <p:sldId id="2147471014" r:id="rId20"/>
    <p:sldId id="2147471017" r:id="rId21"/>
    <p:sldId id="2147471053" r:id="rId22"/>
    <p:sldId id="2147471096" r:id="rId23"/>
    <p:sldId id="2147471009" r:id="rId24"/>
    <p:sldId id="2147471036" r:id="rId25"/>
    <p:sldId id="2147471094" r:id="rId26"/>
    <p:sldId id="2147471019" r:id="rId27"/>
    <p:sldId id="2147471095" r:id="rId28"/>
    <p:sldId id="2147471035" r:id="rId29"/>
    <p:sldId id="2147471055" r:id="rId30"/>
    <p:sldId id="2147471010" r:id="rId31"/>
    <p:sldId id="2147471044" r:id="rId32"/>
    <p:sldId id="2147471084" r:id="rId33"/>
    <p:sldId id="2147471039" r:id="rId34"/>
    <p:sldId id="2147471046" r:id="rId35"/>
    <p:sldId id="2147471011" r:id="rId36"/>
    <p:sldId id="2147471045" r:id="rId37"/>
    <p:sldId id="2147471040" r:id="rId38"/>
    <p:sldId id="2147471059" r:id="rId39"/>
    <p:sldId id="2147471056" r:id="rId40"/>
    <p:sldId id="2147471043" r:id="rId41"/>
    <p:sldId id="2147471060" r:id="rId42"/>
    <p:sldId id="2147471042" r:id="rId43"/>
    <p:sldId id="2147471062" r:id="rId44"/>
    <p:sldId id="2147471057" r:id="rId45"/>
    <p:sldId id="2147471097" r:id="rId46"/>
    <p:sldId id="2147471012" r:id="rId47"/>
    <p:sldId id="2147471054" r:id="rId48"/>
    <p:sldId id="2147471067" r:id="rId49"/>
    <p:sldId id="2147471100" r:id="rId50"/>
    <p:sldId id="2147471081" r:id="rId51"/>
    <p:sldId id="2147471037" r:id="rId52"/>
    <p:sldId id="2147471098" r:id="rId53"/>
    <p:sldId id="2147471078" r:id="rId54"/>
    <p:sldId id="2147471077" r:id="rId55"/>
    <p:sldId id="2147471079" r:id="rId56"/>
    <p:sldId id="2147471080" r:id="rId57"/>
    <p:sldId id="2147471082" r:id="rId58"/>
    <p:sldId id="2147471083" r:id="rId59"/>
    <p:sldId id="2147471087" r:id="rId60"/>
    <p:sldId id="2147471089" r:id="rId61"/>
    <p:sldId id="2147471093" r:id="rId62"/>
    <p:sldId id="2147471086" r:id="rId63"/>
    <p:sldId id="2147471092" r:id="rId6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4B4662A-9783-694A-A212-1B18527B5BDC}">
          <p14:sldIdLst>
            <p14:sldId id="425"/>
            <p14:sldId id="2147471076"/>
            <p14:sldId id="8657"/>
            <p14:sldId id="2147471002"/>
            <p14:sldId id="2147471004"/>
            <p14:sldId id="2147471072"/>
            <p14:sldId id="2147471073"/>
            <p14:sldId id="2147471085"/>
            <p14:sldId id="2147471050"/>
            <p14:sldId id="2147471047"/>
            <p14:sldId id="2147471001"/>
            <p14:sldId id="2147471006"/>
            <p14:sldId id="2147471088"/>
            <p14:sldId id="2147471070"/>
            <p14:sldId id="2147471008"/>
            <p14:sldId id="2147471013"/>
            <p14:sldId id="2147471018"/>
            <p14:sldId id="2147471016"/>
            <p14:sldId id="2147471014"/>
            <p14:sldId id="2147471017"/>
            <p14:sldId id="2147471053"/>
            <p14:sldId id="2147471096"/>
            <p14:sldId id="2147471009"/>
            <p14:sldId id="2147471036"/>
            <p14:sldId id="2147471094"/>
            <p14:sldId id="2147471019"/>
            <p14:sldId id="2147471095"/>
            <p14:sldId id="2147471035"/>
            <p14:sldId id="2147471055"/>
            <p14:sldId id="2147471010"/>
            <p14:sldId id="2147471044"/>
            <p14:sldId id="2147471084"/>
            <p14:sldId id="2147471039"/>
            <p14:sldId id="2147471046"/>
            <p14:sldId id="2147471011"/>
            <p14:sldId id="2147471045"/>
            <p14:sldId id="2147471040"/>
            <p14:sldId id="2147471059"/>
            <p14:sldId id="2147471056"/>
            <p14:sldId id="2147471043"/>
            <p14:sldId id="2147471060"/>
            <p14:sldId id="2147471042"/>
            <p14:sldId id="2147471062"/>
            <p14:sldId id="2147471057"/>
            <p14:sldId id="2147471097"/>
            <p14:sldId id="2147471012"/>
            <p14:sldId id="2147471054"/>
            <p14:sldId id="2147471067"/>
            <p14:sldId id="2147471100"/>
            <p14:sldId id="2147471081"/>
            <p14:sldId id="2147471037"/>
            <p14:sldId id="2147471098"/>
            <p14:sldId id="2147471078"/>
            <p14:sldId id="2147471077"/>
            <p14:sldId id="2147471079"/>
            <p14:sldId id="2147471080"/>
            <p14:sldId id="2147471082"/>
            <p14:sldId id="2147471083"/>
            <p14:sldId id="2147471087"/>
            <p14:sldId id="2147471089"/>
            <p14:sldId id="2147471093"/>
            <p14:sldId id="2147471086"/>
            <p14:sldId id="214747109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6CE3"/>
    <a:srgbClr val="0D813C"/>
    <a:srgbClr val="4472C4"/>
    <a:srgbClr val="F75F26"/>
    <a:srgbClr val="F2AA84"/>
    <a:srgbClr val="FFFF00"/>
    <a:srgbClr val="D99876"/>
    <a:srgbClr val="ED7D31"/>
    <a:srgbClr val="B3195F"/>
    <a:srgbClr val="F23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96" autoAdjust="0"/>
    <p:restoredTop sz="72404" autoAdjust="0"/>
  </p:normalViewPr>
  <p:slideViewPr>
    <p:cSldViewPr snapToGrid="0">
      <p:cViewPr varScale="1">
        <p:scale>
          <a:sx n="86" d="100"/>
          <a:sy n="86" d="100"/>
        </p:scale>
        <p:origin x="1320" y="200"/>
      </p:cViewPr>
      <p:guideLst/>
    </p:cSldViewPr>
  </p:slideViewPr>
  <p:notesTextViewPr>
    <p:cViewPr>
      <p:scale>
        <a:sx n="153" d="100"/>
        <a:sy n="153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AA832AD0-4930-4A38-9417-2B65CA063F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B7EE4F-C375-412A-A2C2-5B3E3E3228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EE74D-3E80-4630-85C1-9DAA3B40707E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C7215F-F397-40E9-8612-970E76678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E5EB41-4C5E-4B7B-986F-D0317A93D1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505F3-A52E-44E1-BBC9-38B71473DE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61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F0D30-3E46-4825-8588-D9B6072F0A29}" type="datetimeFigureOut">
              <a:rPr lang="tr-TR" smtClean="0"/>
              <a:t>30.06.2026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BF41-557F-464F-A572-936F8C7D12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63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EDEB3-D18F-A291-8D60-04468F63D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AB0153D3-DEA8-A9DE-C4D7-63ABF0D42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F61A7BB9-7C21-F3EC-06B1-2D544807B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1"/>
              <a:t>Hello, I’m Jikun</a:t>
            </a:r>
            <a:r>
              <a:rPr lang="zh-CN" altLang="en-US" noProof="1"/>
              <a:t> </a:t>
            </a:r>
            <a:r>
              <a:rPr lang="en-US" altLang="zh-CN" noProof="1"/>
              <a:t>Wang.</a:t>
            </a:r>
          </a:p>
          <a:p>
            <a:r>
              <a:rPr lang="en-US" noProof="1"/>
              <a:t>I will be presenting our work, </a:t>
            </a:r>
            <a:r>
              <a:rPr lang="en-US" b="1" i="1" noProof="1"/>
              <a:t>ScaleDisturb</a:t>
            </a:r>
            <a:r>
              <a:rPr lang="en-US" noProof="1"/>
              <a:t>, […]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64F0ECE-60D0-6B57-0767-678A8282C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1405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06302-D87D-2697-CB5E-50A2723C4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7A816F-6F9A-E15B-79FD-EFEAF31359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5C3B6B-A258-7E90-DB92-0F669788E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This is a typical DRAM-based computing system with a CPU and a DRAM module connected over the DRAM channel. </a:t>
            </a:r>
          </a:p>
          <a:p>
            <a:r>
              <a:rPr lang="en-US" b="1" dirty="0"/>
              <a:t>[CLICK] </a:t>
            </a:r>
            <a:r>
              <a:rPr lang="en-US" b="0" dirty="0"/>
              <a:t>This DRAM module has multiple DRAM chips.   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EBE3B-73A8-9CA1-DE4C-D7161A5DE8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107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0C614-AEBF-35F9-9406-EFF25068B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DC1FB36-A75A-A5FD-6DD7-021C6B1DE9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0E2CB0FC-1921-FC32-98A0-25C9FA24E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dirty="0"/>
              <a:t>Each chip contains multiple banks </a:t>
            </a:r>
          </a:p>
          <a:p>
            <a:r>
              <a:rPr lang="en-US" b="1" dirty="0"/>
              <a:t>[CLICK] </a:t>
            </a:r>
            <a:r>
              <a:rPr lang="en-US" dirty="0"/>
              <a:t>Each bank is composed of multiple subarrays</a:t>
            </a:r>
          </a:p>
          <a:p>
            <a:r>
              <a:rPr lang="en-US" b="1" dirty="0"/>
              <a:t>[CLICK] </a:t>
            </a:r>
            <a:r>
              <a:rPr lang="en-US" dirty="0"/>
              <a:t>And within each subarray, there is a two-dimensional array of DRAM cells. </a:t>
            </a:r>
          </a:p>
          <a:p>
            <a:r>
              <a:rPr lang="en-US" b="1" dirty="0"/>
              <a:t>[CLICK] </a:t>
            </a:r>
            <a:r>
              <a:rPr lang="en-US" dirty="0"/>
              <a:t>Each DRAM cell stores 1-bit data.</a:t>
            </a:r>
          </a:p>
          <a:p>
            <a:r>
              <a:rPr lang="en-US" b="1" dirty="0"/>
              <a:t>[CLICK] </a:t>
            </a:r>
            <a:r>
              <a:rPr lang="en-US" dirty="0"/>
              <a:t>These cells are organized into rows that are selected using </a:t>
            </a:r>
            <a:r>
              <a:rPr lang="en-US" dirty="0" err="1"/>
              <a:t>wordlines</a:t>
            </a:r>
            <a:r>
              <a:rPr lang="en-US" dirty="0"/>
              <a:t> </a:t>
            </a:r>
          </a:p>
          <a:p>
            <a:r>
              <a:rPr lang="en-US" b="1" dirty="0"/>
              <a:t>[CLICK] </a:t>
            </a:r>
            <a:r>
              <a:rPr lang="en-US" dirty="0"/>
              <a:t>And the cells are connected to a row of sense amplifiers via </a:t>
            </a:r>
            <a:r>
              <a:rPr lang="en-US" dirty="0" err="1"/>
              <a:t>bitlines</a:t>
            </a: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access data in a row, you need to activate the row first, and too many repeated row activations can lead to…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4D0CCE5-5B0A-8C91-BCED-70A21519F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9032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54A01-8609-7AA4-3F38-6D93DE882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30ADD5D4-B30B-62B6-8F32-B64CA16D4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1D7BAE67-A9D5-0635-8A41-8485AE9B8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… read disturbance bitflips.</a:t>
            </a:r>
            <a:br>
              <a:rPr lang="en-US" dirty="0"/>
            </a:br>
            <a:r>
              <a:rPr lang="en-US" b="1" dirty="0"/>
              <a:t>[CLICK] </a:t>
            </a:r>
            <a:r>
              <a:rPr lang="en-US" dirty="0"/>
              <a:t>Read disturbance bitflips have significant system-level implications because they break memory isolation. </a:t>
            </a: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 prime example of read disturbance is RowHammer. </a:t>
            </a:r>
          </a:p>
          <a:p>
            <a:r>
              <a:rPr lang="en-US" b="1" dirty="0"/>
              <a:t>[CLICK] </a:t>
            </a:r>
            <a:r>
              <a:rPr lang="en-US" b="0" dirty="0"/>
              <a:t>If we keep opening and closing a DRAM row, called aggressor row, many times, </a:t>
            </a:r>
          </a:p>
          <a:p>
            <a:r>
              <a:rPr lang="en-US" b="1" dirty="0"/>
              <a:t>[CLICK] </a:t>
            </a:r>
            <a:r>
              <a:rPr lang="en-US" b="0" dirty="0"/>
              <a:t>We can observe bitflips in physically nearby DRAM rows called victim rows.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00460E5-986E-1A1E-4344-00AD7D409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1138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6B006-2360-6CAD-5632-1866E31A5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EE0FDB94-F195-C4F1-20F6-75D0730952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CFBE81F8-B221-4A9D-23D4-21E471B38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A new read disturbance phenomenon is RowPress </a:t>
            </a:r>
          </a:p>
          <a:p>
            <a:r>
              <a:rPr lang="en-US" b="1" dirty="0"/>
              <a:t>[CLICK] </a:t>
            </a:r>
            <a:r>
              <a:rPr lang="en-US" b="0" dirty="0"/>
              <a:t>Different from RowHammer, RowPress induces bitflips in the victim rows by keeping the aggressor row open for a long time</a:t>
            </a:r>
            <a:r>
              <a:rPr lang="zh-CN" altLang="en-US" b="0" dirty="0"/>
              <a:t>  </a:t>
            </a:r>
            <a:r>
              <a:rPr lang="en-US" altLang="zh-CN" b="0" dirty="0"/>
              <a:t> </a:t>
            </a:r>
          </a:p>
          <a:p>
            <a:endParaRPr lang="en-US" b="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63839E4-DD64-3193-7186-9272B4F8BF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9410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4CFC8-AE44-5D66-AE53-F61B83D76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4B244F00-AC2B-DC53-3879-58707C965F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06E3DC6D-1D89-1613-5438-067F96213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b="1" dirty="0"/>
              <a:t>CLICKx6 as you talk</a:t>
            </a:r>
            <a:r>
              <a:rPr lang="en-US" dirty="0"/>
              <a:t>] </a:t>
            </a:r>
            <a:r>
              <a:rPr lang="en-US" b="0" dirty="0"/>
              <a:t>To mitigate</a:t>
            </a:r>
            <a:r>
              <a:rPr lang="en-US" b="1" dirty="0"/>
              <a:t> </a:t>
            </a:r>
            <a:r>
              <a:rPr lang="en-US" b="0" dirty="0"/>
              <a:t>read disturbance bitflips, p</a:t>
            </a:r>
            <a:r>
              <a:rPr lang="en-US" dirty="0"/>
              <a:t>rior works proposed many techniques</a:t>
            </a:r>
            <a:r>
              <a:rPr lang="en-US" b="1" dirty="0"/>
              <a:t> </a:t>
            </a:r>
            <a:r>
              <a:rPr lang="en-US" b="0" dirty="0"/>
              <a:t>to maintain system robustness.</a:t>
            </a:r>
          </a:p>
          <a:p>
            <a:r>
              <a:rPr lang="en-US" b="1" dirty="0"/>
              <a:t>[CLICK]</a:t>
            </a:r>
            <a:r>
              <a:rPr lang="en-US" b="0" dirty="0"/>
              <a:t> Many different techniques are valuable as each technique comes with a different reliability, performance, energy, and area tradeoff.</a:t>
            </a:r>
            <a:endParaRPr lang="en-CH" b="1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DA52D9F-BB3B-7856-F5F3-BF1A4640F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23572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84F1F-6905-D764-ECCF-E249443B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85A14682-B895-4F38-1783-899F4CE98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64DB6EB1-BD0C-AF1F-9083-274854709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 </a:t>
            </a:r>
            <a:r>
              <a:rPr lang="en-US" dirty="0"/>
              <a:t>*common* operation pattern across these solutions is that they take *an action* before a bitflip happens.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For example, refreshing a victim row.</a:t>
            </a:r>
            <a:endParaRPr lang="en-US" b="1" dirty="0"/>
          </a:p>
          <a:p>
            <a:r>
              <a:rPr lang="en-US" b="1" dirty="0"/>
              <a:t>[CLICK] </a:t>
            </a:r>
            <a:r>
              <a:rPr lang="en-US" b="0" dirty="0"/>
              <a:t>To do so, they *must accurately quantify* the amount of disturbance a row can withstand before it experiences a bitflip.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b="0" dirty="0"/>
              <a:t> The read disturbance threshold, ACmin, or the minimum row activation count required to induce the first bitflip, is a widely-used metric to quantify the amount of disturbance.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To securely prevent read disturbance bitflips, ACmin must be accurately identified.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47B9B4E-C932-6D17-9628-C64823F8E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7201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DCA91-71C4-9981-146C-02856233D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CF1B52A7-F7A9-B222-45CF-F8A901BEE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78425A5E-4546-6499-2649-7AE5EA6A6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dirty="0"/>
              <a:t>However, the DRAM access pattern we use during real DRAM chip profiling can strongly affect the ACmin value.</a:t>
            </a:r>
          </a:p>
          <a:p>
            <a:r>
              <a:rPr lang="en-US" b="1" dirty="0"/>
              <a:t>[CLICK] </a:t>
            </a:r>
            <a:r>
              <a:rPr lang="en-US" dirty="0"/>
              <a:t>For example, in single-sided RowHammer, we activate only one aggressor row</a:t>
            </a:r>
          </a:p>
          <a:p>
            <a:r>
              <a:rPr lang="en-US" dirty="0"/>
              <a:t>[CLICK] While In double-sided RowHammer, we alternately activate both two aggressor rows.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dirty="0"/>
              <a:t>[CLICK] double-sided RowHammer is more effective than single-sided RowHammer, inducing bitflips with lower ACmin value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5378B7B-B7F0-177C-81A9-5DB82AA15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0437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FAF4B-827A-6775-CA29-B99BB3487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AFE7DE6-D9DC-6E87-8F9F-4232CAC372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2F9AF01-0C71-1335-BC75-B15399D784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Compare to RowHammer access pattern, which opens a row only for the minimum activation time</a:t>
            </a:r>
          </a:p>
          <a:p>
            <a:r>
              <a:rPr lang="en-US" dirty="0"/>
              <a:t>[CLICK] the RowPress access pattern keeps the aggressor rows open for longer times.</a:t>
            </a:r>
          </a:p>
          <a:p>
            <a:r>
              <a:rPr lang="en-US" dirty="0"/>
              <a:t>[CLICK] RowPress is more effective than RowHammer, requiring lower ACmin to induce bitflips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0A7C647-9AB6-3643-2054-667138C0A5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1857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DF07D-FF06-99D7-B5CD-E45F6560C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4C3702B2-1E50-CA5F-71B7-49E1D6064F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D78B4DC8-EF9A-1F94-C51E-7B56D33CD4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dirty="0"/>
              <a:t>The key problem is that prior works only study a limited set of DRAM access patterns.</a:t>
            </a:r>
          </a:p>
          <a:p>
            <a:r>
              <a:rPr lang="en-US" b="1" dirty="0"/>
              <a:t>[CLICK] </a:t>
            </a:r>
            <a:r>
              <a:rPr lang="en-US" dirty="0"/>
              <a:t>So, if there exists a more effective pattern that they miss, current defenses may provide insufficient protection.</a:t>
            </a:r>
          </a:p>
          <a:p>
            <a:r>
              <a:rPr lang="en-US" b="1" dirty="0"/>
              <a:t>[CLICK] </a:t>
            </a:r>
            <a:r>
              <a:rPr lang="en-US" dirty="0"/>
              <a:t>Our goal is to find a new DRAM access pattern that trigger bitflips with fewer row activations than existing patterns.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And </a:t>
            </a:r>
            <a:r>
              <a:rPr lang="en-US" b="0" dirty="0"/>
              <a:t>evaluate its implications on modern DRAM-based systems.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486F99D-CA51-6A73-47A9-06D4D0143A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9385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Here is the outline of my talk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4963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start from the access pattern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8587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881B0-C8EB-2F51-99D5-256768D63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7D41DFDA-244A-B50D-1B44-43507CE1A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B19D4D60-8832-ED45-6FDB-FF9E25C42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dirty="0"/>
              <a:t> </a:t>
            </a:r>
            <a:r>
              <a:rPr lang="en-US" b="1" dirty="0"/>
              <a:t>First</a:t>
            </a:r>
            <a:r>
              <a:rPr lang="en-US" dirty="0"/>
              <a:t>, we show conventional double-sided RowHammer, which is widely used to characterize the ACmin of a DRAM row. In each access loop,</a:t>
            </a:r>
            <a:br>
              <a:rPr lang="en-US" dirty="0"/>
            </a:br>
            <a:r>
              <a:rPr lang="en-US" b="1" dirty="0"/>
              <a:t>[CLICK]</a:t>
            </a:r>
            <a:r>
              <a:rPr lang="en-US" dirty="0"/>
              <a:t> we activate the first aggressor row, and keep it open for the minimum activation time, </a:t>
            </a:r>
            <a:r>
              <a:rPr lang="en-US" dirty="0" err="1"/>
              <a:t>tRAS</a:t>
            </a:r>
            <a:r>
              <a:rPr lang="en-US" dirty="0"/>
              <a:t>.</a:t>
            </a:r>
            <a:br>
              <a:rPr lang="en-US" dirty="0"/>
            </a:br>
            <a:r>
              <a:rPr lang="en-US" b="1" dirty="0"/>
              <a:t>[CLICK]</a:t>
            </a:r>
            <a:r>
              <a:rPr lang="en-US" dirty="0"/>
              <a:t> We then close it and activate the second aggressor row and keep it open for </a:t>
            </a:r>
            <a:r>
              <a:rPr lang="en-US" dirty="0" err="1"/>
              <a:t>tRAS</a:t>
            </a:r>
            <a:r>
              <a:rPr lang="en-US" dirty="0"/>
              <a:t> as well. </a:t>
            </a:r>
          </a:p>
          <a:p>
            <a:r>
              <a:rPr lang="en-US" dirty="0"/>
              <a:t>[</a:t>
            </a:r>
            <a:r>
              <a:rPr lang="en-US" dirty="0" err="1"/>
              <a:t>forward&amp;Forth</a:t>
            </a:r>
            <a:r>
              <a:rPr lang="en-US" dirty="0"/>
              <a:t>*3] and then repeat this access many time</a:t>
            </a:r>
          </a:p>
          <a:p>
            <a:r>
              <a:rPr lang="en-US" b="1" dirty="0"/>
              <a:t>[CLICK]</a:t>
            </a:r>
            <a:r>
              <a:rPr lang="en-US" dirty="0"/>
              <a:t> In double-sided RowHammer access pattern, both aggressor rows open with the same duration.</a:t>
            </a:r>
          </a:p>
          <a:p>
            <a:r>
              <a:rPr lang="en-US" b="1" dirty="0"/>
              <a:t>Second</a:t>
            </a:r>
            <a:r>
              <a:rPr lang="en-US" dirty="0"/>
              <a:t>, in conventional double-sided RowPress,</a:t>
            </a:r>
            <a:br>
              <a:rPr lang="en-US" dirty="0"/>
            </a:br>
            <a:r>
              <a:rPr lang="en-US" b="1" dirty="0"/>
              <a:t>[CLICK]</a:t>
            </a:r>
            <a:r>
              <a:rPr lang="en-US" dirty="0"/>
              <a:t> we activate the first aggressor row and keep it open for a longer duration, which we call </a:t>
            </a:r>
            <a:r>
              <a:rPr lang="en-US" dirty="0" err="1"/>
              <a:t>tAggON</a:t>
            </a:r>
            <a:r>
              <a:rPr lang="en-US" dirty="0"/>
              <a:t>.</a:t>
            </a:r>
            <a:br>
              <a:rPr lang="en-US" dirty="0"/>
            </a:br>
            <a:r>
              <a:rPr lang="en-US" b="1" dirty="0"/>
              <a:t>[CLICK]</a:t>
            </a:r>
            <a:r>
              <a:rPr lang="en-US" dirty="0"/>
              <a:t> We then close this row, activate the other aggressor row and keep it open for the same duration as the first one.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</a:t>
            </a:r>
            <a:r>
              <a:rPr lang="en-US" dirty="0" err="1"/>
              <a:t>forward&amp;Forth</a:t>
            </a:r>
            <a:r>
              <a:rPr lang="en-US" dirty="0"/>
              <a:t>*3] and then repeat this access many time </a:t>
            </a:r>
          </a:p>
          <a:p>
            <a:r>
              <a:rPr lang="en-US" b="1" dirty="0"/>
              <a:t>[CLICK]</a:t>
            </a:r>
            <a:r>
              <a:rPr lang="en-US" dirty="0"/>
              <a:t> In double-sided RowPress access pattern, both two aggressor rows are kept open with the same duration, </a:t>
            </a:r>
            <a:r>
              <a:rPr lang="en-US" dirty="0" err="1"/>
              <a:t>tAggON</a:t>
            </a:r>
            <a:br>
              <a:rPr lang="en-US" dirty="0"/>
            </a:br>
            <a:r>
              <a:rPr lang="en-US" b="1" dirty="0"/>
              <a:t>[CLICK]</a:t>
            </a:r>
            <a:r>
              <a:rPr lang="en-US" dirty="0"/>
              <a:t> We find that existing double-sided access patterns keep the aggressor rows open for equal durations.</a:t>
            </a:r>
          </a:p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D484052-C86E-D7E0-9D45-9AD1674BC1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47498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45B24-B6B0-918C-06B5-9CE89220D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A3DA8227-7E40-F266-6352-E190AB05E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2BBCD534-3370-95F6-3241-573B70E0F8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  <a:r>
              <a:rPr lang="en-US" dirty="0"/>
              <a:t> This leads to a natural question: what happens if we keep the two aggressor rows open for different durations? To answer this question, </a:t>
            </a:r>
          </a:p>
          <a:p>
            <a:r>
              <a:rPr lang="en-US" dirty="0"/>
              <a:t>[CLICK] In this work, we propose a new access pattern, </a:t>
            </a:r>
            <a:r>
              <a:rPr lang="en-US" b="1" dirty="0"/>
              <a:t>ScaleDisturb, </a:t>
            </a:r>
            <a:r>
              <a:rPr lang="en-US" b="0" dirty="0"/>
              <a:t>which keeps two aggressor row open for different time</a:t>
            </a:r>
          </a:p>
          <a:p>
            <a:r>
              <a:rPr lang="en-US" b="0" dirty="0"/>
              <a:t>[CLICK] In each access loop, we activate the first aggressor row and keep it open for tAggON1, </a:t>
            </a:r>
          </a:p>
          <a:p>
            <a:r>
              <a:rPr lang="en-US" b="0" dirty="0"/>
              <a:t>[CLICK] then we close it and activate the other aggressor row, keeping it open for a different duration, tAggON2</a:t>
            </a:r>
          </a:p>
          <a:p>
            <a:r>
              <a:rPr lang="en-US" b="0" dirty="0"/>
              <a:t>[</a:t>
            </a:r>
            <a:r>
              <a:rPr lang="en-US" b="0" dirty="0" err="1"/>
              <a:t>forward&amp;forth</a:t>
            </a:r>
            <a:r>
              <a:rPr lang="en-US" b="0" dirty="0"/>
              <a:t>*3] We repeat this access loop, and observe the bitflips in the victim row.</a:t>
            </a:r>
            <a:endParaRPr lang="en-US" dirty="0"/>
          </a:p>
          <a:p>
            <a:r>
              <a:rPr lang="en-US" b="1" dirty="0"/>
              <a:t>[CLICK]</a:t>
            </a:r>
            <a:r>
              <a:rPr lang="en-US" dirty="0"/>
              <a:t> We define </a:t>
            </a:r>
            <a:r>
              <a:rPr lang="en-US" b="1" dirty="0"/>
              <a:t>ScaleDisturb</a:t>
            </a:r>
            <a:r>
              <a:rPr lang="en-US" dirty="0"/>
              <a:t> as a new DRAM access pattern that asymmetrically extends the open times of the two aggressor rows.</a:t>
            </a:r>
            <a:endParaRPr lang="en-US" b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endParaRPr lang="en-US" b="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F8C2413-65E0-1E39-0ABD-D5542AFD3B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2526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characterize real DRAM chips vulnerability under the proposed ScaleDisturb using our testing infrastructure</a:t>
            </a:r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68146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BE580-B0A6-3AD8-BE7E-F5CD6AD85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B12B7316-2691-7705-82C6-35216D995C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25B9E78C-D2C8-B760-B366-ED5EA8142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Which is DRAM Bender. It enables us to test DDR4 DRAM modules </a:t>
            </a:r>
            <a:r>
              <a:rPr lang="en-US" dirty="0"/>
              <a:t>with fine-grained control over DRAM commands, timing parameters, and temperature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669F296-A6B0-767B-4124-9FA67AF328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25356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1F503-560C-CB48-2E24-8F49318B2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47C53F5C-C2F5-F595-7785-9903871CB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7ED183C7-BECB-B7DF-AB2E-FC9D30BC15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This is another version we use to test HBM2 DRAM chips.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9CC616C-3558-6889-4F9C-5EB392BD9B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69156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E56F5-76E4-AE46-07AC-3AC2E2E70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23941548-88CD-3813-54E5-043E0F970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2E2DB9BB-4003-24DB-D23F-23F958593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in our lab, we have many machines to test many DRAM modules and chips</a:t>
            </a:r>
          </a:p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6F31167-7DB4-A87E-8A4C-CD573A04F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3303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AA4EB-3B6B-5B7E-FDEC-8F555AD1E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EC192721-13A5-E94D-2312-39FA80311B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DF878CED-E2A7-E9E0-D339-E20CDDBF5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test many DRAM chips from three major DRAM manufacturers spanning</a:t>
            </a:r>
          </a:p>
          <a:p>
            <a:r>
              <a:rPr lang="en-US" b="1" dirty="0"/>
              <a:t>[CLICK]</a:t>
            </a:r>
            <a:r>
              <a:rPr lang="en-US" dirty="0"/>
              <a:t> various die density and die revisions.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FF52E6C-9A56-5731-EB31-CEA0BA76F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76445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6CB90-55B5-DABB-B012-46D805D8F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42DBFE9F-3B23-9F93-F2AC-F3BBFCDAF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EABF2D76-33A5-9661-35AD-AB42F2414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as you say below</a:t>
            </a:r>
            <a:endParaRPr lang="en-US" b="0" dirty="0"/>
          </a:p>
          <a:p>
            <a:r>
              <a:rPr lang="en-US" b="0" dirty="0"/>
              <a:t>We carefully re-use the read disturbance characterization methodology as done by prior work where we prevent sources of interference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9F7A2FA-BE79-575C-D6D9-2A44C371C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8613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2703D-92FA-B4B7-FC17-4DFEE33C1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10EF4791-43D1-A7F5-9D2E-F8AC9D30A4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2C42AE77-558D-B20C-3323-4324F3779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cs typeface="Calibri"/>
              </a:rPr>
              <a:t>[CLICK] </a:t>
            </a:r>
            <a:r>
              <a:rPr lang="en-US" dirty="0">
                <a:cs typeface="Calibri"/>
              </a:rPr>
              <a:t>The key metric we use is the minimum aggressor row activation count to cause at least one bitflip, or ACmin. </a:t>
            </a:r>
          </a:p>
          <a:p>
            <a:r>
              <a:rPr lang="en-US" b="1" dirty="0">
                <a:cs typeface="Calibri"/>
              </a:rPr>
              <a:t>[CLICK] </a:t>
            </a:r>
            <a:r>
              <a:rPr lang="en-US" b="0" dirty="0">
                <a:cs typeface="Calibri"/>
              </a:rPr>
              <a:t>A</a:t>
            </a:r>
            <a:r>
              <a:rPr lang="en-US" b="1" dirty="0">
                <a:cs typeface="Calibri"/>
              </a:rPr>
              <a:t> </a:t>
            </a:r>
            <a:r>
              <a:rPr lang="en-US" altLang="zh-CN" dirty="0">
                <a:cs typeface="Calibri"/>
              </a:rPr>
              <a:t>lower ACmin means a row is more vulnerable to read disturbance</a:t>
            </a:r>
            <a:endParaRPr lang="en-US" dirty="0">
              <a:ea typeface="Calibri"/>
              <a:cs typeface="Calibri"/>
            </a:endParaRPr>
          </a:p>
          <a:p>
            <a:r>
              <a:rPr lang="en-US" b="1" dirty="0"/>
              <a:t>[CLICK] </a:t>
            </a:r>
            <a:r>
              <a:rPr lang="en-US" b="0" dirty="0"/>
              <a:t>We test DRAM row vulnerability under ScaleDisturb and other 4 access patterns, </a:t>
            </a:r>
          </a:p>
          <a:p>
            <a:r>
              <a:rPr lang="en-US" b="0" dirty="0"/>
              <a:t>[CLICK] We define a new parameter, row open time budget or OTB, which present the total row open time of two aggressor row in each loop, OTB equals tAggON1 plus tAggON2 minus 2 times </a:t>
            </a:r>
            <a:r>
              <a:rPr lang="en-US" b="0" dirty="0" err="1"/>
              <a:t>tRAS</a:t>
            </a:r>
            <a:r>
              <a:rPr lang="en-US" b="0" dirty="0"/>
              <a:t>,</a:t>
            </a:r>
          </a:p>
          <a:p>
            <a:r>
              <a:rPr lang="en-US" b="1" dirty="0"/>
              <a:t>[CLICK] We test </a:t>
            </a:r>
            <a:r>
              <a:rPr lang="en-US" b="0" dirty="0"/>
              <a:t>with 6 OTB sizes, </a:t>
            </a:r>
          </a:p>
          <a:p>
            <a:r>
              <a:rPr lang="en-US" b="1" dirty="0"/>
              <a:t>[CLICK] </a:t>
            </a:r>
            <a:r>
              <a:rPr lang="en-US" b="0" dirty="0"/>
              <a:t>using 2 data patterns</a:t>
            </a:r>
          </a:p>
          <a:p>
            <a:r>
              <a:rPr lang="en-US" b="1" dirty="0"/>
              <a:t>[CLICK] </a:t>
            </a:r>
            <a:r>
              <a:rPr lang="en-US" b="0" dirty="0"/>
              <a:t>under 2 different temperatures.</a:t>
            </a:r>
          </a:p>
          <a:p>
            <a:r>
              <a:rPr lang="en-US" b="1" dirty="0"/>
              <a:t>[CLICK] </a:t>
            </a:r>
            <a:r>
              <a:rPr lang="en-US" b="0" dirty="0"/>
              <a:t>We apply a bisection-based algorithm to search ACmin of each DRAM row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C446394-367F-FFA0-D3AB-6F112DFB29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81303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145F4-4320-0C0D-2CFE-AEC9307DB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46F8574-448F-CC0F-B814-E0874F1DB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28F58232-9F50-29CF-120B-2BBEBDC3E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>
                <a:latin typeface="+mn-lt"/>
              </a:rPr>
              <a:t>More details on testing methodology can be found in the paper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5CA4A71-9CAC-324A-8848-CFC04D50D9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54000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let’s look at the results from real DRAM chips.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64353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8FBBA-1A06-3AEA-8834-CBB3978A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20DBD6A-13A5-2253-7743-675D76F93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9A762AC3-EF91-2E55-9B81-F32D1D0AD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two key takeaways from major characterization experiments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F578CD8-B483-A9AA-5F05-9786EC0A5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74301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6184E-9E3F-6DCB-70F5-724D6806D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1842D3C3-1B34-274B-AD58-504236A56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90AD1E7B-FD25-381B-06F1-0AB3E9687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Quire Sans" panose="020B0502040400020003" pitchFamily="34" charset="0"/>
              </a:rPr>
              <a:t>First, ScaleDisturb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Quire Sans" panose="020B0502040400020003" pitchFamily="34" charset="0"/>
              </a:rPr>
              <a:t>amplifies DRAM’s vulnerability to read disturbance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6FD13FA-7495-4147-4953-D07F73F3F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38723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B5719-DC62-4A7B-4D88-D910B9EE0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2811D0E7-1B71-2778-F94A-1667E64D52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E405FDF9-9D57-9440-15E3-E37D10F66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We compare all tested DRAM rows vulnerability under ScaleDisturb and double-sided RowPress</a:t>
            </a:r>
          </a:p>
          <a:p>
            <a:r>
              <a:rPr lang="en-US" b="1" dirty="0"/>
              <a:t>[CLICK] </a:t>
            </a:r>
            <a:r>
              <a:rPr lang="en-US" b="0" dirty="0"/>
              <a:t>y-axis shows the ACmin value under ScaleDisturb access pattern normalized to double-sided RowPress;</a:t>
            </a:r>
          </a:p>
          <a:p>
            <a:r>
              <a:rPr lang="en-US" b="1" dirty="0"/>
              <a:t>[CLICK] </a:t>
            </a:r>
            <a:r>
              <a:rPr lang="en-US" b="0" dirty="0"/>
              <a:t>x-axis shows the percentile of victim rows, rows toward the right side of the plot experience larger ACmin reductions</a:t>
            </a:r>
          </a:p>
          <a:p>
            <a:r>
              <a:rPr lang="en-US" b="1" dirty="0"/>
              <a:t>[CLICK] </a:t>
            </a:r>
            <a:r>
              <a:rPr lang="en-US" b="0" dirty="0"/>
              <a:t>The</a:t>
            </a:r>
            <a:r>
              <a:rPr lang="en-US" b="1" dirty="0"/>
              <a:t> </a:t>
            </a:r>
            <a:r>
              <a:rPr lang="en-US" b="0" dirty="0"/>
              <a:t>lines with different color show the ACmin distribution at different OTBs</a:t>
            </a:r>
          </a:p>
          <a:p>
            <a:r>
              <a:rPr lang="en-US" b="1" dirty="0"/>
              <a:t>[CLICK] </a:t>
            </a:r>
            <a:r>
              <a:rPr lang="en-US" b="0" dirty="0"/>
              <a:t>We can see that, compare to double-sided RowPress, ScaleDisturb reduce ACmin by around 10 percent on average and up to over 60% across all tested DRAM rows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D8993F8-3DAD-4A14-1759-6E5ECE8B87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83890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39FCF-7431-692D-9D2F-C97329A3E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39C5B54D-F12F-E540-163A-29E536432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0F919B5-E266-0956-9832-65B79AF95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Quire Sans" panose="020B0502040400020003" pitchFamily="34" charset="0"/>
              </a:rPr>
              <a:t>Second, ScaleDisturb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Quire Sans" panose="020B0502040400020003" pitchFamily="34" charset="0"/>
              </a:rPr>
              <a:t>widely affects DRAM chips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Quire Sans" panose="020B0502040400020003" pitchFamily="34" charset="0"/>
              </a:rPr>
              <a:t>and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B3195F"/>
                </a:solidFill>
                <a:effectLst/>
                <a:uLnTx/>
                <a:uFillTx/>
                <a:latin typeface="+mn-lt"/>
                <a:ea typeface="+mn-ea"/>
                <a:cs typeface="Quire Sans" panose="020B0502040400020003" pitchFamily="34" charset="0"/>
              </a:rPr>
              <a:t>becomes worse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Quire Sans" panose="020B0502040400020003" pitchFamily="34" charset="0"/>
              </a:rPr>
              <a:t>as DRAM technology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B3195F"/>
                </a:solidFill>
                <a:effectLst/>
                <a:uLnTx/>
                <a:uFillTx/>
                <a:latin typeface="+mn-lt"/>
                <a:ea typeface="+mn-ea"/>
                <a:cs typeface="Quire Sans" panose="020B0502040400020003" pitchFamily="34" charset="0"/>
              </a:rPr>
              <a:t>scales down to smaller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Quire Sans" panose="020B0502040400020003" pitchFamily="34" charset="0"/>
              </a:rPr>
              <a:t>node sizes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Quire Sans" panose="020B0502040400020003" pitchFamily="34" charset="0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E8F79C9-605C-9C06-37EE-D695CC2374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12079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B0B5C-21F9-FF07-38CF-C1BB91ADF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DED6CCD3-FD2B-4435-B214-B1DCC7AB63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A24C2167-6475-9D81-CC0A-D9FA730434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y-axis shows the ACmin value under ScaleDisturb normalized to double-sided RowPress</a:t>
            </a:r>
          </a:p>
          <a:p>
            <a:r>
              <a:rPr lang="en-US" b="1" dirty="0"/>
              <a:t>[CLICK] </a:t>
            </a:r>
            <a:r>
              <a:rPr lang="en-US" b="0" dirty="0"/>
              <a:t>x-axis shows different OTB</a:t>
            </a:r>
          </a:p>
          <a:p>
            <a:r>
              <a:rPr lang="en-US" b="1" dirty="0"/>
              <a:t>[CLICK] </a:t>
            </a:r>
            <a:r>
              <a:rPr lang="en-US" b="0" dirty="0"/>
              <a:t>and </a:t>
            </a:r>
            <a:r>
              <a:rPr lang="en-US" dirty="0"/>
              <a:t>each subplot is dedicated to modules from a different manufacturer</a:t>
            </a:r>
          </a:p>
          <a:p>
            <a:r>
              <a:rPr lang="en-US" b="1" dirty="0"/>
              <a:t>[CLICK] </a:t>
            </a:r>
            <a:r>
              <a:rPr lang="en-US" b="0" dirty="0"/>
              <a:t>each violin plots the normalized ACmin distribution with dedicated OTB and we highlight the minimum ACmin with red text</a:t>
            </a:r>
          </a:p>
          <a:p>
            <a:r>
              <a:rPr lang="en-US" b="1" dirty="0"/>
              <a:t>[CLICK] </a:t>
            </a:r>
            <a:r>
              <a:rPr lang="en-US" b="0" dirty="0"/>
              <a:t>we can see ScaleDisturb reduces ACmin across all DRAM chips from three manufacturers</a:t>
            </a:r>
          </a:p>
          <a:p>
            <a:endParaRPr lang="en-US" b="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9287F65-E176-7AB0-C6D2-7A7F3F7D7E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79134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156E6-A989-2BE8-705C-77704ACDE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1621D213-810F-BB0D-8D07-10BD8CACC9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6177B549-09F9-1CA7-F306-2092D5756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[CLICK] We then analyze the </a:t>
            </a:r>
          </a:p>
          <a:p>
            <a:r>
              <a:rPr lang="en-US" b="0" dirty="0"/>
              <a:t>[CLICK] ACmin values across DRAM modules with different die density and die revision, from three manufactures.</a:t>
            </a:r>
          </a:p>
          <a:p>
            <a:r>
              <a:rPr lang="en-US" b="0" dirty="0"/>
              <a:t>[CLICK] When DRAM nodes scale down, for example, Micron module, 16Gb, from B-die to F-die, the ACmin significantly decrease by more than 2x, and the same trend is observed in Samsung and SK Hynix modules. </a:t>
            </a:r>
          </a:p>
          <a:p>
            <a:r>
              <a:rPr lang="en-US" b="0" dirty="0"/>
              <a:t>[CLICK] We observe that under ScaleDisturb access pattern, newer chips tend to be more vulnerable.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B125A92-8CDE-9DF6-B281-7BAF252C6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93239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demonstrate ScaleDisturb on a real system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77215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ACBF4-F01F-5727-8A77-ACABF8A33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1B28F55B-C5E1-61ED-3050-34FF231FF1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98E6BC25-BB6E-3E96-6FD2-08931FF99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dirty="0"/>
              <a:t>with an Intel processor and a Samsung DDR4 module with TRR RowHammer mitigation. </a:t>
            </a:r>
          </a:p>
          <a:p>
            <a:r>
              <a:rPr lang="en-US" b="1" dirty="0"/>
              <a:t>[CLICK] </a:t>
            </a:r>
            <a:r>
              <a:rPr lang="en-US" dirty="0"/>
              <a:t>First, our ScaleDisturb program follows the prior work to keep a DRAM row open for a longer duration by keeping accessing more cache blocks in the row.</a:t>
            </a:r>
          </a:p>
          <a:p>
            <a:r>
              <a:rPr lang="en-US" b="1" dirty="0"/>
              <a:t>[CLICK] </a:t>
            </a:r>
            <a:r>
              <a:rPr lang="en-US" dirty="0"/>
              <a:t>Second, we keep two aggressor rows open for different time by accessing different number of cache blocks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F58105C-0EA9-3A73-30E4-DAFB7F0128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1136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1A20-7EDE-BC53-3214-3A2A94B8C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20A961F3-6272-336A-C674-C0310750D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BE354E6-499A-F2B9-5E92-D9AD6DF76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cs typeface="Calibri"/>
              </a:rPr>
              <a:t>[CLICK] </a:t>
            </a:r>
            <a:r>
              <a:rPr lang="en-US" dirty="0">
                <a:cs typeface="Calibri"/>
              </a:rPr>
              <a:t>Here is the key part of our code, where two rows share the total number of read and we can change the number of cache blocks read per row activation. </a:t>
            </a:r>
          </a:p>
          <a:p>
            <a:r>
              <a:rPr lang="en-US" b="1" dirty="0">
                <a:cs typeface="Calibri"/>
              </a:rPr>
              <a:t>[CLICK] </a:t>
            </a:r>
            <a:r>
              <a:rPr lang="en-US" dirty="0">
                <a:cs typeface="Calibri"/>
              </a:rPr>
              <a:t>When NUM_READ1 and 2 are different, the program runs ScaleDisturb, </a:t>
            </a:r>
          </a:p>
          <a:p>
            <a:r>
              <a:rPr lang="en-US" b="1" dirty="0">
                <a:cs typeface="Calibri"/>
              </a:rPr>
              <a:t>[CLICK] </a:t>
            </a:r>
            <a:r>
              <a:rPr lang="en-US" b="0" dirty="0">
                <a:cs typeface="Calibri"/>
              </a:rPr>
              <a:t>W</a:t>
            </a:r>
            <a:r>
              <a:rPr lang="en-US" dirty="0">
                <a:cs typeface="Calibri"/>
              </a:rPr>
              <a:t>hen these two are the same and greater than 1, it runs RowPress.</a:t>
            </a:r>
          </a:p>
          <a:p>
            <a:r>
              <a:rPr lang="en-US" b="1" dirty="0">
                <a:cs typeface="Calibri"/>
              </a:rPr>
              <a:t>[CLICK] </a:t>
            </a:r>
            <a:r>
              <a:rPr lang="en-US" dirty="0">
                <a:cs typeface="Calibri"/>
              </a:rPr>
              <a:t>If both of them are set to 1, then the program runs RowHammer.</a:t>
            </a:r>
          </a:p>
          <a:p>
            <a:r>
              <a:rPr lang="en-US" b="1" dirty="0">
                <a:cs typeface="Calibri"/>
              </a:rPr>
              <a:t>[CLICK] </a:t>
            </a:r>
            <a:r>
              <a:rPr lang="en-US" dirty="0">
                <a:cs typeface="Calibri"/>
              </a:rPr>
              <a:t>We use the </a:t>
            </a:r>
            <a:r>
              <a:rPr lang="en-US" dirty="0" err="1">
                <a:cs typeface="Calibri"/>
              </a:rPr>
              <a:t>num_aggr_act</a:t>
            </a:r>
            <a:r>
              <a:rPr lang="en-US" dirty="0">
                <a:cs typeface="Calibri"/>
              </a:rPr>
              <a:t> parameter to control the dummy row activation frequency. as We need this to bypass the TRR mitigation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5EEFAF8-F580-ADC1-3E53-D38F49E7F1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73200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5212C-AE45-5CE1-B5C8-EE934B642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95E0DE5A-24B9-F880-9F62-9B6825446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EA4E06A3-FA30-9B28-B2B3-03789ED7E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[CLICK] We show the top 50 rows with highest bitflips count.</a:t>
            </a:r>
          </a:p>
          <a:p>
            <a:r>
              <a:rPr lang="en-US" b="0" dirty="0"/>
              <a:t>[CLICK] Y-axis shows the number of cache block read in aggressor row 1</a:t>
            </a:r>
          </a:p>
          <a:p>
            <a:r>
              <a:rPr lang="en-US" b="0" dirty="0"/>
              <a:t>[CLICK] and x-axis shows the row ID, </a:t>
            </a:r>
          </a:p>
          <a:p>
            <a:r>
              <a:rPr lang="en-US" b="0" dirty="0"/>
              <a:t>[CLICK] the color indicates the bitflips count. We highlight the RowPress in each subplot with dash-box;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[CLICK] We found that, leveraging ScaleDisturb, our program induces bitflips when double-sided RowPress cannot</a:t>
            </a:r>
            <a:endParaRPr lang="en-CH" b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848D5EC-ABA8-68D4-A163-25B8D3A35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45417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5E5D7-3EBB-8152-CE73-0A9CBAAD1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98CA40F2-1440-CFD8-FAA7-C47EA37A35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B190B3C-9E24-9917-AC47-A8FE76A3C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We plot the bitflip distribution at a low dummy row activation frequency, or ACT is 4</a:t>
            </a:r>
          </a:p>
          <a:p>
            <a:r>
              <a:rPr lang="en-US" b="1" dirty="0"/>
              <a:t>[CLICK] </a:t>
            </a:r>
            <a:r>
              <a:rPr lang="en-US" b="0" dirty="0"/>
              <a:t>under different total number of cache blocks</a:t>
            </a:r>
          </a:p>
          <a:p>
            <a:r>
              <a:rPr lang="en-US" b="1" dirty="0"/>
              <a:t>[CLICK] </a:t>
            </a:r>
            <a:r>
              <a:rPr lang="en-US" b="0" dirty="0"/>
              <a:t>y-axis shows the bitflip count</a:t>
            </a:r>
          </a:p>
          <a:p>
            <a:r>
              <a:rPr lang="en-US" b="1" dirty="0"/>
              <a:t>[CLICK] </a:t>
            </a:r>
            <a:r>
              <a:rPr lang="en-US" b="0" dirty="0"/>
              <a:t>x-axis shows the number of read1</a:t>
            </a:r>
          </a:p>
          <a:p>
            <a:r>
              <a:rPr lang="en-US" b="1" dirty="0"/>
              <a:t>[CLICK] </a:t>
            </a:r>
            <a:r>
              <a:rPr lang="en-US" b="0" dirty="0"/>
              <a:t>We highlight double-sided RowPress with red bars and ScaleDisturb in blue bars</a:t>
            </a:r>
          </a:p>
          <a:p>
            <a:r>
              <a:rPr lang="en-US" b="1" dirty="0"/>
              <a:t>[CLICK] </a:t>
            </a:r>
            <a:r>
              <a:rPr lang="en-US" b="0" dirty="0"/>
              <a:t>We observe ScaleDisturb induces more bitflips than double-sided RowPress, when dummy row activation frequency is low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C125FFB-55F8-ADDE-9C0A-554C10D5D9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19147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ScaleDisturb has critical implications on the robustness of DRAM-based system and existing read disturbance mitigations…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93411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C8693-837D-937B-8876-9BC99E3D6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258E0377-D016-81B6-2617-31D145642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CE239B04-4DE3-178D-6230-823EDE872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[CLICK] I’ll give a high-level implication summary</a:t>
            </a:r>
          </a:p>
          <a:p>
            <a:r>
              <a:rPr lang="en-US" b="0" dirty="0"/>
              <a:t>[CLICK] First, read disturbance mitigation mechanisms rely on identifying ACmin using existing DRAM access patterns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[CLICK] </a:t>
            </a:r>
            <a:r>
              <a:rPr lang="en-US" sz="1200" dirty="0"/>
              <a:t>ScaleDisturb leads to </a:t>
            </a:r>
            <a:r>
              <a:rPr lang="en-US" sz="1200" dirty="0">
                <a:solidFill>
                  <a:srgbClr val="C00000"/>
                </a:solidFill>
              </a:rPr>
              <a:t>much lower ACmin </a:t>
            </a:r>
            <a:r>
              <a:rPr lang="en-US" sz="1200" dirty="0"/>
              <a:t>than existing access patterns, defenses should take ScaleDisturb into account</a:t>
            </a:r>
            <a:endParaRPr lang="en-US" sz="12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[CLICK] We analyze three potential solutions to mitigate ScaleDisturb bitflips and propose a new solution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AAFB0AD-045C-C8F3-8DA2-E3A113CA9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712701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867BD-D1B5-A1ED-B076-0CBBD6900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DB84AF88-95AE-AF44-623E-58A848F229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712F15CD-DCBB-24E2-CAE2-0BC0612F50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First, we examine ECC’s capability to mitigate ScaleDisturb bitflips,</a:t>
            </a:r>
          </a:p>
          <a:p>
            <a:r>
              <a:rPr lang="en-US" b="1" dirty="0"/>
              <a:t>[CLICK] </a:t>
            </a:r>
            <a:r>
              <a:rPr lang="en-US" b="0" dirty="0"/>
              <a:t>Y-axis shows the number of 64-bit words per victim row, </a:t>
            </a:r>
          </a:p>
          <a:p>
            <a:r>
              <a:rPr lang="en-US" b="1" dirty="0"/>
              <a:t>[CLICK] </a:t>
            </a:r>
            <a:r>
              <a:rPr lang="en-US" b="0" dirty="0"/>
              <a:t>x-axis show the bitflips count per word</a:t>
            </a:r>
          </a:p>
          <a:p>
            <a:r>
              <a:rPr lang="en-US" b="1" dirty="0"/>
              <a:t>[CLICK] </a:t>
            </a:r>
            <a:r>
              <a:rPr lang="en-US" b="0" dirty="0"/>
              <a:t>ScaleDisturb induces bitflips within a 64-bit word that far exceed the correction capability of ECC techniques.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19B6BFA-E95F-74ED-854E-9A051C9E60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918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F819F-2566-4A0E-3DC2-16375BBFE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83DF1FBA-E8EA-8752-7358-62BB15C30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935DE87A-BA94-A8AA-5EDA-4597DB763A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To mitigate ScaleDisturb bitflips, system designers can reduce the configured threshold by a safety margin,</a:t>
            </a:r>
          </a:p>
          <a:p>
            <a:r>
              <a:rPr lang="en-US" b="1" dirty="0"/>
              <a:t>[CLICK] </a:t>
            </a:r>
            <a:r>
              <a:rPr lang="en-US" b="0" dirty="0"/>
              <a:t>We evaluate the overhead of applying safety margins, using a cycle-level simulation, </a:t>
            </a:r>
            <a:r>
              <a:rPr lang="en-US" b="0" dirty="0" err="1"/>
              <a:t>ramulator</a:t>
            </a:r>
            <a:r>
              <a:rPr lang="en-US" b="0" dirty="0"/>
              <a:t> 2</a:t>
            </a:r>
          </a:p>
          <a:p>
            <a:r>
              <a:rPr lang="en-US" b="1" dirty="0"/>
              <a:t>[CLICK] </a:t>
            </a:r>
            <a:r>
              <a:rPr lang="en-US" b="0" dirty="0"/>
              <a:t>We configure it with two baseline thresholds, </a:t>
            </a:r>
          </a:p>
          <a:p>
            <a:r>
              <a:rPr lang="en-US" b="1" dirty="0"/>
              <a:t>[CLICK] </a:t>
            </a:r>
            <a:r>
              <a:rPr lang="en-US" b="0" dirty="0"/>
              <a:t>each with three safety margins from our characterization, </a:t>
            </a:r>
          </a:p>
          <a:p>
            <a:r>
              <a:rPr lang="en-US" b="1" dirty="0"/>
              <a:t>[CLICK] </a:t>
            </a:r>
            <a:r>
              <a:rPr lang="en-US" b="0" dirty="0"/>
              <a:t>We conduct our experiments on five SOTA solutions with system configurations and workloads below.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07E52DB-8D30-FE8B-0440-4A0C5F6E0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42286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CD3B4-F5C4-CA14-51DD-B6A44C5C7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BDFBADD-C0ED-EDED-4FF7-16C8F51827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A20529D2-2D8C-3EFD-D4B2-8ACE132E02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To show the performance overhead caused by reduced thresholds,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y-axis shows the system performance of different read disturbance mitigation, normalized to a base system without any mitigation,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[CLICK] x-axis shows the configured read disturbance threshold</a:t>
            </a:r>
            <a:endParaRPr lang="en-US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Our evaluation results show that using large safety margins introduces significant performance overhead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4224934-8194-6F2F-417E-24A4C8E01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70652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98B52-3474-25F4-DAB9-7E1725D3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8F090279-B2FD-E35D-780D-ADACF51E64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2ADEAE1-B05F-093C-6549-BB44B9376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And at the same time, using large safety margins significantly increases the energy consumption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7B6969E-014E-8EC9-3B92-DA4897F32F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25908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1491B-D028-95D2-36A6-09D61E883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7B77F9F8-0C86-6B9D-EC07-FA2B578AC2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7FCF236-4C6F-6886-01FC-52FBCA63A5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We develop a new mitigation, </a:t>
            </a:r>
            <a:r>
              <a:rPr lang="en-US" i="1" dirty="0">
                <a:solidFill>
                  <a:srgbClr val="316CE3"/>
                </a:solidFill>
              </a:rPr>
              <a:t>Temporal Asymmetry-aware Counter Update</a:t>
            </a:r>
            <a:r>
              <a:rPr lang="en-US" dirty="0">
                <a:solidFill>
                  <a:srgbClr val="316CE3"/>
                </a:solidFill>
              </a:rPr>
              <a:t> (</a:t>
            </a:r>
            <a:r>
              <a:rPr lang="en-US" i="1" dirty="0" err="1">
                <a:solidFill>
                  <a:srgbClr val="316CE3"/>
                </a:solidFill>
              </a:rPr>
              <a:t>TeACUp</a:t>
            </a:r>
            <a:r>
              <a:rPr lang="en-US" dirty="0">
                <a:solidFill>
                  <a:srgbClr val="316CE3"/>
                </a:solidFill>
              </a:rPr>
              <a:t>)</a:t>
            </a:r>
            <a:r>
              <a:rPr lang="en-US" dirty="0"/>
              <a:t>, by adapting a state-of-the-art RowPress mitigation, </a:t>
            </a:r>
            <a:r>
              <a:rPr lang="en-US" i="1" dirty="0" err="1"/>
              <a:t>ImPress</a:t>
            </a:r>
            <a:r>
              <a:rPr lang="en-US" i="1" dirty="0"/>
              <a:t>, which naively maps a RowPress activation to multiple RowHammer activation but caused unnecessary preventive refreshes under ScaleDisturb.</a:t>
            </a:r>
          </a:p>
          <a:p>
            <a:pPr>
              <a:buClr>
                <a:schemeClr val="tx1"/>
              </a:buClr>
            </a:pPr>
            <a:endParaRPr lang="en-US" sz="800" dirty="0"/>
          </a:p>
          <a:p>
            <a:pPr>
              <a:buClr>
                <a:schemeClr val="tx1"/>
              </a:buClr>
            </a:pPr>
            <a:r>
              <a:rPr lang="en-US" dirty="0"/>
              <a:t>The </a:t>
            </a:r>
            <a:r>
              <a:rPr lang="en-US" dirty="0">
                <a:solidFill>
                  <a:srgbClr val="0D813C"/>
                </a:solidFill>
              </a:rPr>
              <a:t>key idea </a:t>
            </a:r>
            <a:r>
              <a:rPr lang="en-US" dirty="0"/>
              <a:t>of </a:t>
            </a:r>
            <a:r>
              <a:rPr lang="en-US" dirty="0" err="1"/>
              <a:t>TeACUp</a:t>
            </a:r>
            <a:r>
              <a:rPr lang="en-US" dirty="0"/>
              <a:t> is to </a:t>
            </a:r>
            <a:r>
              <a:rPr lang="en-US" dirty="0">
                <a:solidFill>
                  <a:srgbClr val="0D813C"/>
                </a:solidFill>
              </a:rPr>
              <a:t>scale</a:t>
            </a:r>
            <a:r>
              <a:rPr lang="en-US" dirty="0"/>
              <a:t> the row counter increment </a:t>
            </a:r>
            <a:r>
              <a:rPr lang="en-US" dirty="0">
                <a:solidFill>
                  <a:srgbClr val="0D813C"/>
                </a:solidFill>
              </a:rPr>
              <a:t>adaptively</a:t>
            </a:r>
            <a:r>
              <a:rPr lang="en-US" dirty="0"/>
              <a:t> based on the </a:t>
            </a:r>
            <a:r>
              <a:rPr lang="en-US" dirty="0">
                <a:solidFill>
                  <a:srgbClr val="0D813C"/>
                </a:solidFill>
              </a:rPr>
              <a:t>asymmetric activation times</a:t>
            </a:r>
          </a:p>
          <a:p>
            <a:endParaRPr lang="en-US" sz="1200" kern="1200" dirty="0">
              <a:solidFill>
                <a:srgbClr val="316CE3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BB32C2C-DE13-FF95-8368-AC4B382968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72288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9BABA-6352-67ED-8701-B6EC25DAB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98C145F0-8741-6CD7-34C1-ED6959704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646DAAE3-BC6E-06E1-2124-5A083D7F0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Our evaluation results show that, compared to </a:t>
            </a:r>
            <a:r>
              <a:rPr lang="en-US" b="0" dirty="0" err="1"/>
              <a:t>ImPress</a:t>
            </a:r>
            <a:r>
              <a:rPr lang="en-US" b="0" dirty="0"/>
              <a:t>, </a:t>
            </a:r>
            <a:r>
              <a:rPr lang="en-US" b="0" dirty="0" err="1"/>
              <a:t>TeACUp</a:t>
            </a:r>
            <a:r>
              <a:rPr lang="en-US" b="0" dirty="0"/>
              <a:t> improves the system performance by 3% on average.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1618C8E-BBA2-B842-26C4-6A8592A70E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41895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06B05-70CB-50D8-69AB-DB6AE60A2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35D06F1E-4A0E-EAD0-0821-6A816AEB7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79943BA1-8F65-4FB1-07BB-1D3CD44B5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We have more content in the paper </a:t>
            </a:r>
            <a:r>
              <a:rPr lang="en-US" dirty="0"/>
              <a:t>that I cannot talk about now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the interest of time, I’ll refer you to…</a:t>
            </a:r>
            <a:endParaRPr lang="en-US" b="0" baseline="0" dirty="0"/>
          </a:p>
          <a:p>
            <a:endParaRPr lang="en-US" b="1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DF0ED69-707F-1F9C-99E6-52583DB937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410600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63DD4-B39C-00DA-7D43-A7B71C8D4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995A7E0A-D0B0-B71B-E761-C567E95207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15B7E94D-670D-3549-A780-303D2E5D5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/>
              <a:t>our paper is available on </a:t>
            </a:r>
            <a:r>
              <a:rPr lang="en-US" altLang="zh-CN" b="1" dirty="0" err="1"/>
              <a:t>arXiv</a:t>
            </a:r>
            <a:endParaRPr lang="en-US" b="1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0B9A631-287E-C521-479A-B73710A3F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896592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4D8D3-C90F-18CB-9286-C704BCDC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3A5278EB-1FBB-F0BF-710F-089EF3F32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67139B8E-91A4-5D2A-B7A0-89C6B0FDF4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1" dirty="0"/>
              <a:t>Our artifact is open-sourced and officially evaluated</a:t>
            </a:r>
            <a:endParaRPr lang="en-US" b="1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C28F1AB-0ECC-3CA7-E950-4B6BD7666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205245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To conclude my talk,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574546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DCADB-BD81-8925-8B9F-D641CC1BC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16D58716-8BDA-4B43-AC27-F63BCB663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F8BE37B6-47F4-12B5-2A96-E0EE839B3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</a:t>
            </a:r>
            <a:r>
              <a:rPr lang="en-US" b="0" dirty="0"/>
              <a:t>We introduce a new DRAM access pattern called ScaleDisturb that exploits temporal asymmetry to amplify DRAM read disturbance</a:t>
            </a:r>
          </a:p>
          <a:p>
            <a:r>
              <a:rPr lang="en-US" b="1" dirty="0"/>
              <a:t>[CLICK] </a:t>
            </a:r>
            <a:r>
              <a:rPr lang="en-US" b="0" dirty="0"/>
              <a:t>We characterize ScaleDisturb on real DRAM chips and show that ScaleDisturb 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worsens </a:t>
            </a:r>
            <a:r>
              <a:rPr lang="en-US" sz="1200" kern="1200" noProof="0" dirty="0">
                <a:solidFill>
                  <a:schemeClr val="accent5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DRAM’s vulnerability to read disturbance and become worse</a:t>
            </a:r>
            <a:endParaRPr lang="en-US" b="0" dirty="0"/>
          </a:p>
          <a:p>
            <a:r>
              <a:rPr lang="en-US" b="1" dirty="0"/>
              <a:t>[CLICK] </a:t>
            </a:r>
            <a:r>
              <a:rPr lang="en-US" b="0" dirty="0"/>
              <a:t>We demonstrate ScaleDisturb bitflips on a real system</a:t>
            </a:r>
            <a:r>
              <a:rPr lang="zh-CN" altLang="en-US" b="0" dirty="0"/>
              <a:t> </a:t>
            </a:r>
            <a:r>
              <a:rPr lang="en-US" altLang="zh-CN" b="0" dirty="0"/>
              <a:t>with TRR RowHammer mitigation</a:t>
            </a:r>
            <a:endParaRPr lang="en-US" b="0" dirty="0"/>
          </a:p>
          <a:p>
            <a:r>
              <a:rPr lang="en-US" b="1" dirty="0"/>
              <a:t>[CLICK] </a:t>
            </a:r>
            <a:r>
              <a:rPr lang="en-US" b="0" dirty="0"/>
              <a:t>We </a:t>
            </a:r>
            <a:r>
              <a:rPr lang="en-US" sz="1200" b="0" kern="1200" noProof="0" dirty="0">
                <a:solidFill>
                  <a:schemeClr val="accent6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evaluate the implications of </a:t>
            </a:r>
            <a:r>
              <a:rPr lang="en-US" sz="1200" b="0" dirty="0">
                <a:solidFill>
                  <a:schemeClr val="accent6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ScaleDisturb on existing read disturbance mitigations and propose a new solution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B507184-C691-2C90-1A0F-6150F87DA6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39714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77447-A361-8700-A62B-52C6BA279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407FCFE-92E1-2721-7A22-613CE9EDD7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5AB46659-CF49-19EF-AB5B-BFA1C912DA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E2D3ECE-EF2F-E4DC-CBC4-C9AD73332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069296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7A045-998C-507D-C28A-2E48ACBEE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A0E64D6B-0AEA-A045-F29E-AB9246F2D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7B9738C2-A95E-B1C9-0277-839EB0548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27D83EF-CEA0-0476-F67B-4E3E2391EF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38566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18D53-F40D-CD0E-AB33-463F2EF2B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CCF1136E-3299-7770-88D4-812951115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F9B2ED2-962B-14FD-C15E-666426E339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CDA54C2-AF4F-70D6-9879-67785EFEDE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811211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DC4F0-6AA4-48DB-512B-05BF26C9F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98CBC3CF-66A0-8EA5-54EC-D1C447AA1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DD5DA7DC-F200-033E-9E62-E81C5DD30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59AF618-17E6-F5CF-B20B-61189F843F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44235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70C2A-C059-F5EE-3A79-E7254A921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813E6EB8-205C-5A38-381E-EFEB80B01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6D3E0F7E-433A-44E0-F836-166787491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65CFC7E-9750-AFC9-3853-BD1F7A3F5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728104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01A86-0ED0-2D8A-35E5-B11B01D67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BAD32EA-D0FE-7D17-0761-6E6B966120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C4BBABD3-1D95-12DC-B23F-B9999CBF2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6AA7B98-21ED-E985-F07B-D85A60E427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926677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7C217-5340-4C68-DD51-C2D3775D0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8D2D5AE9-5825-8D69-8E65-C4A1059144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0D372F1-50D3-5BC7-A41C-4C7D508D4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A445CF9-DA2E-E87B-B49C-A990D71589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695750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14B92-8CFE-D54F-8DD0-BB69E8362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C20E6ECA-DE6F-0AE4-6368-2DF754603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A6D9826-A382-9C9A-501E-76963F3C2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9EF636B-3E3A-CF06-A04D-BD413D7930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5819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49778-B95C-0D80-02FE-C6AA9AA97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FB34D12-3330-BF4C-59C7-48741C384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1FEFE7CE-5D33-E86D-0CB5-F8D62E1916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A0A82F8-56DF-299F-DC31-4F5CC25EC4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429833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F6D0E-F0FF-C3C8-760A-CCB83DB43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88DE8A9B-4AEE-8251-BE76-74F61DD04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65A64540-13E3-9FE1-BCF1-6AB3866B3C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CBCC02F-9A42-A589-CAB0-EA9C1281E6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964545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FA963-57FE-9319-05DA-64E2B8BD8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176E1B6-DDD8-7858-858F-F12DB9C93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F6FBDC6-9EBB-FB35-5428-2051CFB64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38869A5-F722-3FB9-CA1E-EA0C40BBE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13544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66383-9CFF-4747-16C5-3399E6A6B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4C5529C6-32EF-8BFA-0018-FEC490761C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EBFD91F-F42C-5B95-1C00-3539DDF157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FD523B9-9A41-1C9F-D7B2-401550701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397279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DF8D6-638A-2A06-9F94-250FF5B3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BF50984-6427-F4AA-F786-4D9037EE7B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5D7F6E8-A8CD-F223-A2F8-CF62B7941B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42BC66E-D636-EF52-159A-8901288F09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141781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B6209-9715-8172-1C5C-532495B15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E61B255A-6EF6-2F96-A366-E0EA813FD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DFBA3779-F038-7BD7-0925-4E3D49790E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D25975A-6E0C-D3B8-6DB9-D3BD4244CA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728810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A626A-469E-CE20-556C-C46785397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B394F5C-8471-3C57-9F18-C7CF5DC0A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5A68583-6259-D5AE-286E-6B19AEB09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C1BBE4B-A8E9-0705-295F-9BF26C87C5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563008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62945-A44F-5187-01D1-585FC3A6F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AA2A52C4-9EBE-26B7-4780-B3FB66015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285CB30B-C8BB-46AD-23BB-765DCBD83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rgbClr val="316CE3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444EE55-504A-BF5D-A2D2-A7AB98B60E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2686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8E83-158B-4B59-84E9-E280E6DBC3FC}" type="datetime1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36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67A03328-A26B-0D75-E944-B0D91AFD99F5}"/>
              </a:ext>
            </a:extLst>
          </p:cNvPr>
          <p:cNvSpPr/>
          <p:nvPr userDrawn="1"/>
        </p:nvSpPr>
        <p:spPr>
          <a:xfrm>
            <a:off x="0" y="0"/>
            <a:ext cx="9143998" cy="931024"/>
          </a:xfrm>
          <a:prstGeom prst="rect">
            <a:avLst/>
          </a:prstGeom>
          <a:solidFill>
            <a:srgbClr val="C4D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316CE3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A332BEE0-9135-4AC6-885F-82FD1AE2535E}" type="datetime1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6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316CE3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A332BEE0-9135-4AC6-885F-82FD1AE2535E}" type="datetime1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68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D87A-3270-44B8-81B9-EE9946E7E5FC}" type="datetime1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060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979C-F9C2-4CFE-B5A9-0C6B05A5D3EC}" type="datetime1">
              <a:rPr lang="tr-TR" smtClean="0"/>
              <a:t>30.06.2026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724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7655-2E18-480C-9064-E1B296A32B7A}" type="datetime1">
              <a:rPr lang="tr-TR" smtClean="0"/>
              <a:t>30.06.2026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460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BE6C-826E-4CEC-84E2-E26B95886B92}" type="datetime1">
              <a:rPr lang="tr-TR" smtClean="0"/>
              <a:t>30.06.2026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2647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6753-E1F1-41BE-961E-DEE85F5F88E3}" type="datetime1">
              <a:rPr lang="tr-TR" smtClean="0"/>
              <a:t>30.06.2026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34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802B-CCFE-42A6-B3E1-C435C701A830}" type="datetime1">
              <a:rPr lang="tr-TR" smtClean="0"/>
              <a:t>30.06.2026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387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78DC-E34F-485C-BBC9-32750B73CCB6}" type="datetime1">
              <a:rPr lang="tr-TR" smtClean="0"/>
              <a:t>30.06.2026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86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333B-CC29-4525-88F0-A44EF15B0F10}" type="datetime1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358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1F644-7E65-48F8-93BF-10F482289F2D}" type="datetime1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98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7F34D-9950-478C-A4B2-CD9A98A43558}" type="datetime1">
              <a:rPr lang="tr-TR" smtClean="0"/>
              <a:t>30.06.2026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68EA19BC-84E2-B20E-D9CA-F6EC07ACDA63}"/>
              </a:ext>
            </a:extLst>
          </p:cNvPr>
          <p:cNvSpPr/>
          <p:nvPr userDrawn="1"/>
        </p:nvSpPr>
        <p:spPr>
          <a:xfrm>
            <a:off x="-1089858" y="27727"/>
            <a:ext cx="849085" cy="466531"/>
          </a:xfrm>
          <a:prstGeom prst="rect">
            <a:avLst/>
          </a:prstGeom>
          <a:solidFill>
            <a:srgbClr val="6292F7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1CA6EA86-CEF8-C463-FE7C-0B40F3AFCADF}"/>
              </a:ext>
            </a:extLst>
          </p:cNvPr>
          <p:cNvSpPr/>
          <p:nvPr userDrawn="1"/>
        </p:nvSpPr>
        <p:spPr>
          <a:xfrm>
            <a:off x="-1089859" y="565792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3F55123-6402-8B8A-CAD4-A9BD906B569D}"/>
              </a:ext>
            </a:extLst>
          </p:cNvPr>
          <p:cNvSpPr/>
          <p:nvPr userDrawn="1"/>
        </p:nvSpPr>
        <p:spPr>
          <a:xfrm>
            <a:off x="-1089859" y="1103857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A45B484E-4836-A2F4-9832-3B0D69CA46A4}"/>
              </a:ext>
            </a:extLst>
          </p:cNvPr>
          <p:cNvSpPr/>
          <p:nvPr userDrawn="1"/>
        </p:nvSpPr>
        <p:spPr>
          <a:xfrm>
            <a:off x="-1089860" y="1643319"/>
            <a:ext cx="849085" cy="466531"/>
          </a:xfrm>
          <a:prstGeom prst="rect">
            <a:avLst/>
          </a:prstGeom>
          <a:solidFill>
            <a:srgbClr val="FF5F2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F4B1A99-F06E-82E8-CD81-123648DC1EBE}"/>
              </a:ext>
            </a:extLst>
          </p:cNvPr>
          <p:cNvSpPr/>
          <p:nvPr userDrawn="1"/>
        </p:nvSpPr>
        <p:spPr>
          <a:xfrm>
            <a:off x="-1089861" y="2181384"/>
            <a:ext cx="849085" cy="466531"/>
          </a:xfrm>
          <a:prstGeom prst="rect">
            <a:avLst/>
          </a:prstGeom>
          <a:solidFill>
            <a:srgbClr val="FFAE3C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A4F6B98-E975-0A4F-B04B-5F3FD87BA154}"/>
              </a:ext>
            </a:extLst>
          </p:cNvPr>
          <p:cNvSpPr/>
          <p:nvPr userDrawn="1"/>
        </p:nvSpPr>
        <p:spPr>
          <a:xfrm>
            <a:off x="-2067758" y="27727"/>
            <a:ext cx="849085" cy="466531"/>
          </a:xfrm>
          <a:prstGeom prst="rect">
            <a:avLst/>
          </a:prstGeom>
          <a:solidFill>
            <a:srgbClr val="C4D7FC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3FD0C4-2418-8E58-968D-B3352EDC4962}"/>
              </a:ext>
            </a:extLst>
          </p:cNvPr>
          <p:cNvSpPr/>
          <p:nvPr userDrawn="1"/>
        </p:nvSpPr>
        <p:spPr>
          <a:xfrm>
            <a:off x="-2067759" y="565792"/>
            <a:ext cx="849085" cy="466531"/>
          </a:xfrm>
          <a:prstGeom prst="rect">
            <a:avLst/>
          </a:prstGeom>
          <a:solidFill>
            <a:srgbClr val="DAD3F9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F99CE5C-B9DD-70C9-7D13-418B7A165D7F}"/>
              </a:ext>
            </a:extLst>
          </p:cNvPr>
          <p:cNvSpPr/>
          <p:nvPr userDrawn="1"/>
        </p:nvSpPr>
        <p:spPr>
          <a:xfrm>
            <a:off x="-2067759" y="1103857"/>
            <a:ext cx="849085" cy="466531"/>
          </a:xfrm>
          <a:prstGeom prst="rect">
            <a:avLst/>
          </a:prstGeom>
          <a:solidFill>
            <a:srgbClr val="F9D3E4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188929A-C5F3-4188-7020-EB1FFA19992C}"/>
              </a:ext>
            </a:extLst>
          </p:cNvPr>
          <p:cNvSpPr/>
          <p:nvPr userDrawn="1"/>
        </p:nvSpPr>
        <p:spPr>
          <a:xfrm>
            <a:off x="-2067760" y="1643319"/>
            <a:ext cx="849085" cy="466531"/>
          </a:xfrm>
          <a:prstGeom prst="rect">
            <a:avLst/>
          </a:prstGeom>
          <a:solidFill>
            <a:srgbClr val="FFE0D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6E8508F-0BC5-6B63-2377-26895A041F3E}"/>
              </a:ext>
            </a:extLst>
          </p:cNvPr>
          <p:cNvSpPr/>
          <p:nvPr userDrawn="1"/>
        </p:nvSpPr>
        <p:spPr>
          <a:xfrm>
            <a:off x="-2067761" y="2181384"/>
            <a:ext cx="849085" cy="466531"/>
          </a:xfrm>
          <a:prstGeom prst="rect">
            <a:avLst/>
          </a:prstGeom>
          <a:solidFill>
            <a:srgbClr val="FFEBCD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ACC24E1-3D4E-7201-E434-FBF75F2CE77F}"/>
              </a:ext>
            </a:extLst>
          </p:cNvPr>
          <p:cNvSpPr/>
          <p:nvPr userDrawn="1"/>
        </p:nvSpPr>
        <p:spPr>
          <a:xfrm>
            <a:off x="-1089858" y="2827758"/>
            <a:ext cx="849085" cy="466531"/>
          </a:xfrm>
          <a:prstGeom prst="rect">
            <a:avLst/>
          </a:prstGeom>
          <a:solidFill>
            <a:srgbClr val="316CE3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45B9A5FD-9A57-5F6B-EF78-3522196A3F17}"/>
              </a:ext>
            </a:extLst>
          </p:cNvPr>
          <p:cNvSpPr/>
          <p:nvPr userDrawn="1"/>
        </p:nvSpPr>
        <p:spPr>
          <a:xfrm>
            <a:off x="-1089859" y="3365823"/>
            <a:ext cx="849085" cy="466531"/>
          </a:xfrm>
          <a:prstGeom prst="rect">
            <a:avLst/>
          </a:prstGeom>
          <a:solidFill>
            <a:srgbClr val="6D40DC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757EAE82-DA6F-8200-93B7-2D9FECEAD20F}"/>
              </a:ext>
            </a:extLst>
          </p:cNvPr>
          <p:cNvSpPr/>
          <p:nvPr userDrawn="1"/>
        </p:nvSpPr>
        <p:spPr>
          <a:xfrm>
            <a:off x="-1089859" y="3903888"/>
            <a:ext cx="849085" cy="466531"/>
          </a:xfrm>
          <a:prstGeom prst="rect">
            <a:avLst/>
          </a:prstGeom>
          <a:solidFill>
            <a:srgbClr val="B3195F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A0108268-F182-A605-81F2-7244B77BDE3C}"/>
              </a:ext>
            </a:extLst>
          </p:cNvPr>
          <p:cNvSpPr/>
          <p:nvPr userDrawn="1"/>
        </p:nvSpPr>
        <p:spPr>
          <a:xfrm>
            <a:off x="-1089860" y="4443350"/>
            <a:ext cx="849085" cy="466531"/>
          </a:xfrm>
          <a:prstGeom prst="rect">
            <a:avLst/>
          </a:prstGeom>
          <a:solidFill>
            <a:srgbClr val="F23F00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4C75A030-42E4-77C7-5F87-BBC2F3410A37}"/>
              </a:ext>
            </a:extLst>
          </p:cNvPr>
          <p:cNvSpPr/>
          <p:nvPr userDrawn="1"/>
        </p:nvSpPr>
        <p:spPr>
          <a:xfrm>
            <a:off x="-1089861" y="4981415"/>
            <a:ext cx="849085" cy="466531"/>
          </a:xfrm>
          <a:prstGeom prst="rect">
            <a:avLst/>
          </a:prstGeom>
          <a:solidFill>
            <a:srgbClr val="E28700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91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5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DRAM-Bender" TargetMode="External"/><Relationship Id="rId4" Type="http://schemas.openxmlformats.org/officeDocument/2006/relationships/hyperlink" Target="https://arxiv.org/pdf/2211.05838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11.05838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github.com/CMU-SAFARI/DRAM-Bender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606.07761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606.07761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30.png"/><Relationship Id="rId4" Type="http://schemas.openxmlformats.org/officeDocument/2006/relationships/image" Target="../media/image2.emf"/><Relationship Id="rId9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30.png"/><Relationship Id="rId4" Type="http://schemas.openxmlformats.org/officeDocument/2006/relationships/image" Target="../media/image2.emf"/><Relationship Id="rId9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FBEF4-367D-C137-6676-05427934B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FCBDEC58-DF8B-2DB9-638F-E990CCD35E83}"/>
              </a:ext>
            </a:extLst>
          </p:cNvPr>
          <p:cNvSpPr/>
          <p:nvPr/>
        </p:nvSpPr>
        <p:spPr>
          <a:xfrm>
            <a:off x="0" y="0"/>
            <a:ext cx="9144000" cy="3428999"/>
          </a:xfrm>
          <a:prstGeom prst="rect">
            <a:avLst/>
          </a:prstGeom>
          <a:solidFill>
            <a:srgbClr val="C4D7F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FF0000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C1765AE-95D9-796D-1C55-CA9ED7B93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27459"/>
            <a:ext cx="9144000" cy="1925093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ScaleDisturb: Exploiting Temporal Asymmetry </a:t>
            </a:r>
            <a:b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to Amplify Read Disturbance </a:t>
            </a:r>
            <a:b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 Modern DRAM Chips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D0E58C0-E1BC-3CC4-C6FB-28D170C427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28088"/>
            <a:ext cx="9144000" cy="15225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noProof="0" dirty="0">
                <a:solidFill>
                  <a:srgbClr val="26262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Jikun Wang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u="sng" noProof="0" dirty="0">
              <a:solidFill>
                <a:srgbClr val="26262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Haocong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Luo   </a:t>
            </a: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Ataberk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Olgun    Ismail Emir Yüksel    A. Giray </a:t>
            </a: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Yağlıkçı</a:t>
            </a:r>
            <a:endParaRPr lang="en-US" noProof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Yu Liang    F. Nisa Bostanci    Mohammad </a:t>
            </a: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Sadrosadati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Onur Mutlu</a:t>
            </a:r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1B32DB0B-7DE4-228A-F288-639AFCDA69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3733" y="5325757"/>
            <a:ext cx="2376535" cy="457200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5C625590-048C-05CD-9A47-A66B83C8DC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20" t="33599" r="12247" b="30996"/>
          <a:stretch/>
        </p:blipFill>
        <p:spPr>
          <a:xfrm>
            <a:off x="552627" y="6221993"/>
            <a:ext cx="2391719" cy="411480"/>
          </a:xfrm>
          <a:prstGeom prst="rect">
            <a:avLst/>
          </a:prstGeom>
        </p:spPr>
      </p:pic>
      <p:pic>
        <p:nvPicPr>
          <p:cNvPr id="8" name="Picture 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77B01A7-6438-3962-88C0-45A1FBA7DA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311" y="6199133"/>
            <a:ext cx="1790218" cy="457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E0E2548-0484-819E-4E81-208FD89B88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146" y="97750"/>
            <a:ext cx="1828800" cy="805695"/>
          </a:xfrm>
          <a:prstGeom prst="rect">
            <a:avLst/>
          </a:prstGeom>
          <a:noFill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4F186E1-B8E4-28EA-46EA-F77FCC219A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71" y="97750"/>
            <a:ext cx="1737360" cy="763234"/>
          </a:xfrm>
          <a:prstGeom prst="rect">
            <a:avLst/>
          </a:prstGeom>
          <a:noFill/>
        </p:spPr>
      </p:pic>
      <p:pic>
        <p:nvPicPr>
          <p:cNvPr id="24" name="Picture 23" descr="A red text on a white background&#10;&#10;AI-generated content may be incorrect.">
            <a:extLst>
              <a:ext uri="{FF2B5EF4-FFF2-40B4-BE49-F238E27FC236}">
                <a16:creationId xmlns:a16="http://schemas.microsoft.com/office/drawing/2014/main" id="{6593623E-464C-929E-9677-11E6D5DAEE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5396" y="6025756"/>
            <a:ext cx="1831338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489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B8323-0B66-E960-602C-52749F6B0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4A0CE-5532-4FC6-B574-DDAD96CCE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noProof="0" dirty="0"/>
              <a:t>A Typical DRAM-Based Computing System</a:t>
            </a:r>
          </a:p>
        </p:txBody>
      </p:sp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F318871B-AD7C-D499-DC49-64450477DC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299" y="1366069"/>
            <a:ext cx="3348419" cy="3348419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CFE101-A16D-B763-65AD-3668D99C0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/>
              <a:pPr/>
              <a:t>2</a:t>
            </a:fld>
            <a:endParaRPr lang="en-US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30EACDD-58F9-9DC6-D652-9C7680EF92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6" y="2163978"/>
            <a:ext cx="1752600" cy="1752600"/>
          </a:xfrm>
          <a:prstGeom prst="rect">
            <a:avLst/>
          </a:prstGeom>
        </p:spPr>
      </p:pic>
      <p:sp>
        <p:nvSpPr>
          <p:cNvPr id="25" name="Left-Right Arrow 24">
            <a:extLst>
              <a:ext uri="{FF2B5EF4-FFF2-40B4-BE49-F238E27FC236}">
                <a16:creationId xmlns:a16="http://schemas.microsoft.com/office/drawing/2014/main" id="{F1E3CF90-AEDB-CEC4-4B9E-D1E7B14BEF2E}"/>
              </a:ext>
            </a:extLst>
          </p:cNvPr>
          <p:cNvSpPr/>
          <p:nvPr/>
        </p:nvSpPr>
        <p:spPr>
          <a:xfrm>
            <a:off x="2420557" y="2811678"/>
            <a:ext cx="2377440" cy="457200"/>
          </a:xfrm>
          <a:prstGeom prst="leftRightArrow">
            <a:avLst>
              <a:gd name="adj1" fmla="val 30679"/>
              <a:gd name="adj2" fmla="val 50000"/>
            </a:avLst>
          </a:prstGeom>
          <a:solidFill>
            <a:srgbClr val="316CE3"/>
          </a:solidFill>
          <a:ln>
            <a:solidFill>
              <a:srgbClr val="316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70302020209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DCB013-3622-65D9-F686-E225949D0722}"/>
              </a:ext>
            </a:extLst>
          </p:cNvPr>
          <p:cNvSpPr txBox="1"/>
          <p:nvPr/>
        </p:nvSpPr>
        <p:spPr>
          <a:xfrm>
            <a:off x="252070" y="3868954"/>
            <a:ext cx="2448272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CPU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16958CD-F72A-0DC0-2CB7-A24DF1B96CD9}"/>
              </a:ext>
            </a:extLst>
          </p:cNvPr>
          <p:cNvSpPr/>
          <p:nvPr/>
        </p:nvSpPr>
        <p:spPr>
          <a:xfrm>
            <a:off x="4512930" y="4249969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70302020209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B6B96B-EF0F-0DCE-3163-7231CA2D3594}"/>
              </a:ext>
            </a:extLst>
          </p:cNvPr>
          <p:cNvSpPr txBox="1"/>
          <p:nvPr/>
        </p:nvSpPr>
        <p:spPr>
          <a:xfrm>
            <a:off x="4336366" y="3868954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DRAM Module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6DB265E-73D1-614D-6251-8B2959F55DD7}"/>
              </a:ext>
            </a:extLst>
          </p:cNvPr>
          <p:cNvSpPr/>
          <p:nvPr/>
        </p:nvSpPr>
        <p:spPr>
          <a:xfrm>
            <a:off x="3861966" y="1056005"/>
            <a:ext cx="21862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</a:rPr>
              <a:t>DRAM Chip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id="{A8726D18-BED3-B71C-085E-23EB86AF4936}"/>
              </a:ext>
            </a:extLst>
          </p:cNvPr>
          <p:cNvCxnSpPr>
            <a:cxnSpLocks/>
            <a:stCxn id="29" idx="2"/>
          </p:cNvCxnSpPr>
          <p:nvPr/>
        </p:nvCxnSpPr>
        <p:spPr>
          <a:xfrm rot="16200000" flipH="1">
            <a:off x="4819346" y="1776519"/>
            <a:ext cx="816182" cy="544703"/>
          </a:xfrm>
          <a:prstGeom prst="curved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9A77F60E-EB54-022A-536C-2065C51F3324}"/>
              </a:ext>
            </a:extLst>
          </p:cNvPr>
          <p:cNvSpPr/>
          <p:nvPr/>
        </p:nvSpPr>
        <p:spPr>
          <a:xfrm>
            <a:off x="5224272" y="2450937"/>
            <a:ext cx="544704" cy="39009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 panose="020B0703020202090204" pitchFamily="34" charset="0"/>
              <a:ea typeface="Cambria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B67916-99CD-FFDE-2BB2-3459DC807ECB}"/>
              </a:ext>
            </a:extLst>
          </p:cNvPr>
          <p:cNvSpPr txBox="1"/>
          <p:nvPr/>
        </p:nvSpPr>
        <p:spPr>
          <a:xfrm>
            <a:off x="2420557" y="3213547"/>
            <a:ext cx="2280248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16CE3"/>
                </a:solidFill>
                <a:effectLst/>
                <a:uLnTx/>
                <a:uFillTx/>
                <a:latin typeface="+mj-lt"/>
              </a:rPr>
              <a:t>DRAM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16CE3"/>
                </a:solidFill>
                <a:effectLst/>
                <a:uLnTx/>
                <a:uFillTx/>
                <a:latin typeface="+mj-lt"/>
              </a:rPr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19286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500A7-1342-0B01-8E94-5061D58E1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992495-9B85-7F11-1D3D-B40B533F2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DRAM Organization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B77FDAD-2B6B-185C-CD66-867E5D936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3</a:t>
            </a:fld>
            <a:endParaRPr lang="en-US" noProof="0" dirty="0">
              <a:latin typeface="+mj-lt"/>
            </a:endParaRPr>
          </a:p>
        </p:txBody>
      </p:sp>
      <p:grpSp>
        <p:nvGrpSpPr>
          <p:cNvPr id="138" name="Grup 3">
            <a:extLst>
              <a:ext uri="{FF2B5EF4-FFF2-40B4-BE49-F238E27FC236}">
                <a16:creationId xmlns:a16="http://schemas.microsoft.com/office/drawing/2014/main" id="{68520903-51F0-3C6F-AA9A-0740CE33504A}"/>
              </a:ext>
            </a:extLst>
          </p:cNvPr>
          <p:cNvGrpSpPr>
            <a:grpSpLocks noChangeAspect="1"/>
          </p:cNvGrpSpPr>
          <p:nvPr/>
        </p:nvGrpSpPr>
        <p:grpSpPr>
          <a:xfrm>
            <a:off x="1992107" y="1057218"/>
            <a:ext cx="5454720" cy="1318260"/>
            <a:chOff x="1877478" y="774930"/>
            <a:chExt cx="6400800" cy="1546903"/>
          </a:xfrm>
        </p:grpSpPr>
        <p:sp>
          <p:nvSpPr>
            <p:cNvPr id="139" name="Rounded Rectangle 138">
              <a:extLst>
                <a:ext uri="{FF2B5EF4-FFF2-40B4-BE49-F238E27FC236}">
                  <a16:creationId xmlns:a16="http://schemas.microsoft.com/office/drawing/2014/main" id="{607721D8-3607-91E4-E4A4-1D72D88EADFF}"/>
                </a:ext>
              </a:extLst>
            </p:cNvPr>
            <p:cNvSpPr/>
            <p:nvPr/>
          </p:nvSpPr>
          <p:spPr>
            <a:xfrm rot="10800000">
              <a:off x="1877478" y="1246498"/>
              <a:ext cx="6400800" cy="1075335"/>
            </a:xfrm>
            <a:prstGeom prst="roundRect">
              <a:avLst>
                <a:gd name="adj" fmla="val 7500"/>
              </a:avLst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0" name="Rounded Rectangle 139">
              <a:extLst>
                <a:ext uri="{FF2B5EF4-FFF2-40B4-BE49-F238E27FC236}">
                  <a16:creationId xmlns:a16="http://schemas.microsoft.com/office/drawing/2014/main" id="{FC794488-71B6-958C-ED55-D6277FFB0341}"/>
                </a:ext>
              </a:extLst>
            </p:cNvPr>
            <p:cNvSpPr/>
            <p:nvPr/>
          </p:nvSpPr>
          <p:spPr>
            <a:xfrm rot="10800000">
              <a:off x="736387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1" name="Rounded Rectangle 140">
              <a:extLst>
                <a:ext uri="{FF2B5EF4-FFF2-40B4-BE49-F238E27FC236}">
                  <a16:creationId xmlns:a16="http://schemas.microsoft.com/office/drawing/2014/main" id="{B336445E-95B2-DF43-F495-1EA12510EEB9}"/>
                </a:ext>
              </a:extLst>
            </p:cNvPr>
            <p:cNvSpPr/>
            <p:nvPr/>
          </p:nvSpPr>
          <p:spPr>
            <a:xfrm rot="10800000">
              <a:off x="670093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2" name="Rounded Rectangle 141">
              <a:extLst>
                <a:ext uri="{FF2B5EF4-FFF2-40B4-BE49-F238E27FC236}">
                  <a16:creationId xmlns:a16="http://schemas.microsoft.com/office/drawing/2014/main" id="{9C4A353A-684A-3183-2492-BA922B604005}"/>
                </a:ext>
              </a:extLst>
            </p:cNvPr>
            <p:cNvSpPr/>
            <p:nvPr/>
          </p:nvSpPr>
          <p:spPr>
            <a:xfrm rot="10800000">
              <a:off x="602656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74099C97-25AC-49A6-6808-0A182513F510}"/>
                </a:ext>
              </a:extLst>
            </p:cNvPr>
            <p:cNvSpPr/>
            <p:nvPr/>
          </p:nvSpPr>
          <p:spPr>
            <a:xfrm rot="10800000">
              <a:off x="537124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4" name="Rounded Rectangle 143">
              <a:extLst>
                <a:ext uri="{FF2B5EF4-FFF2-40B4-BE49-F238E27FC236}">
                  <a16:creationId xmlns:a16="http://schemas.microsoft.com/office/drawing/2014/main" id="{B59E2422-92F0-2664-843E-DE6EAB0011BF}"/>
                </a:ext>
              </a:extLst>
            </p:cNvPr>
            <p:cNvSpPr/>
            <p:nvPr/>
          </p:nvSpPr>
          <p:spPr>
            <a:xfrm rot="10800000">
              <a:off x="414061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5" name="Rounded Rectangle 144">
              <a:extLst>
                <a:ext uri="{FF2B5EF4-FFF2-40B4-BE49-F238E27FC236}">
                  <a16:creationId xmlns:a16="http://schemas.microsoft.com/office/drawing/2014/main" id="{66EE15DB-43B4-DBE2-6209-C64CEF8BCE8A}"/>
                </a:ext>
              </a:extLst>
            </p:cNvPr>
            <p:cNvSpPr/>
            <p:nvPr/>
          </p:nvSpPr>
          <p:spPr>
            <a:xfrm rot="10800000">
              <a:off x="347767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6" name="Rounded Rectangle 145">
              <a:extLst>
                <a:ext uri="{FF2B5EF4-FFF2-40B4-BE49-F238E27FC236}">
                  <a16:creationId xmlns:a16="http://schemas.microsoft.com/office/drawing/2014/main" id="{5DCA7AAF-978D-3BAF-04D4-537004FC786C}"/>
                </a:ext>
              </a:extLst>
            </p:cNvPr>
            <p:cNvSpPr/>
            <p:nvPr/>
          </p:nvSpPr>
          <p:spPr>
            <a:xfrm rot="10800000">
              <a:off x="280330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7" name="Rounded Rectangle 146">
              <a:extLst>
                <a:ext uri="{FF2B5EF4-FFF2-40B4-BE49-F238E27FC236}">
                  <a16:creationId xmlns:a16="http://schemas.microsoft.com/office/drawing/2014/main" id="{ECAEA329-A6FA-F95E-B5CE-63883DB94312}"/>
                </a:ext>
              </a:extLst>
            </p:cNvPr>
            <p:cNvSpPr/>
            <p:nvPr/>
          </p:nvSpPr>
          <p:spPr>
            <a:xfrm rot="10800000">
              <a:off x="214798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99F80E3-98CD-1CB0-7778-6EF9623C48EB}"/>
                </a:ext>
              </a:extLst>
            </p:cNvPr>
            <p:cNvSpPr txBox="1"/>
            <p:nvPr/>
          </p:nvSpPr>
          <p:spPr>
            <a:xfrm>
              <a:off x="4055392" y="774930"/>
              <a:ext cx="20533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noProof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j-lt"/>
                  <a:ea typeface="Cambria" panose="02040503050406030204" pitchFamily="18" charset="0"/>
                </a:rPr>
                <a:t>DRAM Module</a:t>
              </a:r>
              <a:endPara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BA243D33-A266-0E88-94D4-06BF581BC8CF}"/>
              </a:ext>
            </a:extLst>
          </p:cNvPr>
          <p:cNvGrpSpPr/>
          <p:nvPr/>
        </p:nvGrpSpPr>
        <p:grpSpPr>
          <a:xfrm>
            <a:off x="526148" y="2171316"/>
            <a:ext cx="2197617" cy="3473820"/>
            <a:chOff x="526148" y="2171316"/>
            <a:chExt cx="2197617" cy="34738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F2E505-9D5E-E82F-4A38-66C8C05762EE}"/>
                </a:ext>
              </a:extLst>
            </p:cNvPr>
            <p:cNvSpPr txBox="1"/>
            <p:nvPr/>
          </p:nvSpPr>
          <p:spPr>
            <a:xfrm>
              <a:off x="1100133" y="5398915"/>
              <a:ext cx="104964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b="1" noProof="0" dirty="0">
                  <a:cs typeface="Arial" panose="020B0604020202020204" pitchFamily="34" charset="0"/>
                </a:rPr>
                <a:t>DRAM Chip</a:t>
              </a:r>
            </a:p>
          </p:txBody>
        </p: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55FF884C-862B-9033-5385-1CBAA3C3620F}"/>
                </a:ext>
              </a:extLst>
            </p:cNvPr>
            <p:cNvGrpSpPr/>
            <p:nvPr/>
          </p:nvGrpSpPr>
          <p:grpSpPr>
            <a:xfrm>
              <a:off x="526148" y="3101099"/>
              <a:ext cx="2197617" cy="2194560"/>
              <a:chOff x="526148" y="3101099"/>
              <a:chExt cx="2197617" cy="2194560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E4AEA5B1-3D5A-3184-FA48-877A42115331}"/>
                  </a:ext>
                </a:extLst>
              </p:cNvPr>
              <p:cNvSpPr/>
              <p:nvPr/>
            </p:nvSpPr>
            <p:spPr>
              <a:xfrm>
                <a:off x="526148" y="3101099"/>
                <a:ext cx="2197617" cy="219456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254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000" b="1" noProof="0" dirty="0">
                  <a:cs typeface="Arial" panose="020B0604020202020204" pitchFamily="34" charset="0"/>
                </a:endParaRPr>
              </a:p>
            </p:txBody>
          </p: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544A38F9-2643-FCBF-7D14-419C7AD1DEAD}"/>
                  </a:ext>
                </a:extLst>
              </p:cNvPr>
              <p:cNvGrpSpPr/>
              <p:nvPr/>
            </p:nvGrpSpPr>
            <p:grpSpPr>
              <a:xfrm>
                <a:off x="676598" y="3320423"/>
                <a:ext cx="375488" cy="1805889"/>
                <a:chOff x="1098030" y="3399685"/>
                <a:chExt cx="375488" cy="1805889"/>
              </a:xfrm>
            </p:grpSpPr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281075F4-14EC-1739-7C88-2DBD3A401A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85775" y="4017210"/>
                  <a:ext cx="0" cy="544762"/>
                </a:xfrm>
                <a:prstGeom prst="line">
                  <a:avLst/>
                </a:prstGeom>
                <a:ln w="444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48FC0BDE-AE5A-81E2-72E3-111A760D7D9B}"/>
                    </a:ext>
                  </a:extLst>
                </p:cNvPr>
                <p:cNvSpPr/>
                <p:nvPr/>
              </p:nvSpPr>
              <p:spPr>
                <a:xfrm>
                  <a:off x="1098030" y="3399685"/>
                  <a:ext cx="375488" cy="63834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tIns="0" bIns="0"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Bank</a:t>
                  </a:r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FE208A1-C65D-DCD0-A343-2BC8F2ADF650}"/>
                    </a:ext>
                  </a:extLst>
                </p:cNvPr>
                <p:cNvSpPr/>
                <p:nvPr/>
              </p:nvSpPr>
              <p:spPr>
                <a:xfrm>
                  <a:off x="1098030" y="4567229"/>
                  <a:ext cx="375488" cy="63834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tIns="0" bIns="0"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Bank</a:t>
                  </a:r>
                </a:p>
              </p:txBody>
            </p: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4DBCC0D1-7134-A0E9-23E0-DEA705FCBE34}"/>
                  </a:ext>
                </a:extLst>
              </p:cNvPr>
              <p:cNvGrpSpPr/>
              <p:nvPr/>
            </p:nvGrpSpPr>
            <p:grpSpPr>
              <a:xfrm>
                <a:off x="1188777" y="3320423"/>
                <a:ext cx="375488" cy="1805889"/>
                <a:chOff x="1098030" y="3399685"/>
                <a:chExt cx="375488" cy="1805889"/>
              </a:xfrm>
            </p:grpSpPr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8F063F40-0407-A56C-AB77-D2FBAB0423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85775" y="4017210"/>
                  <a:ext cx="0" cy="544762"/>
                </a:xfrm>
                <a:prstGeom prst="line">
                  <a:avLst/>
                </a:prstGeom>
                <a:ln w="444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7" name="Rectangle 156">
                  <a:extLst>
                    <a:ext uri="{FF2B5EF4-FFF2-40B4-BE49-F238E27FC236}">
                      <a16:creationId xmlns:a16="http://schemas.microsoft.com/office/drawing/2014/main" id="{161D7AC7-0F34-82BE-1B2E-D51FD616CACF}"/>
                    </a:ext>
                  </a:extLst>
                </p:cNvPr>
                <p:cNvSpPr/>
                <p:nvPr/>
              </p:nvSpPr>
              <p:spPr>
                <a:xfrm>
                  <a:off x="1098030" y="3399685"/>
                  <a:ext cx="375488" cy="63834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tIns="0" bIns="0"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Bank</a:t>
                  </a:r>
                </a:p>
              </p:txBody>
            </p:sp>
            <p:sp>
              <p:nvSpPr>
                <p:cNvPr id="158" name="Rectangle 157">
                  <a:extLst>
                    <a:ext uri="{FF2B5EF4-FFF2-40B4-BE49-F238E27FC236}">
                      <a16:creationId xmlns:a16="http://schemas.microsoft.com/office/drawing/2014/main" id="{85FDAA0C-53B0-A573-829D-9F2F922479B4}"/>
                    </a:ext>
                  </a:extLst>
                </p:cNvPr>
                <p:cNvSpPr/>
                <p:nvPr/>
              </p:nvSpPr>
              <p:spPr>
                <a:xfrm>
                  <a:off x="1098030" y="4567229"/>
                  <a:ext cx="375488" cy="63834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tIns="0" bIns="0"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Bank</a:t>
                  </a:r>
                </a:p>
              </p:txBody>
            </p:sp>
          </p:grp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99C98F76-11A5-C2FF-E078-50BFC41435B1}"/>
                  </a:ext>
                </a:extLst>
              </p:cNvPr>
              <p:cNvGrpSpPr/>
              <p:nvPr/>
            </p:nvGrpSpPr>
            <p:grpSpPr>
              <a:xfrm>
                <a:off x="1700956" y="3320423"/>
                <a:ext cx="375488" cy="1805889"/>
                <a:chOff x="1098030" y="3399685"/>
                <a:chExt cx="375488" cy="1805889"/>
              </a:xfrm>
            </p:grpSpPr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37931BBA-AA1C-9B1E-DEF2-94E1DA9DD2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85775" y="4017210"/>
                  <a:ext cx="0" cy="544762"/>
                </a:xfrm>
                <a:prstGeom prst="line">
                  <a:avLst/>
                </a:prstGeom>
                <a:ln w="444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00965FB1-B69C-86D6-C14E-E9C70059D0E3}"/>
                    </a:ext>
                  </a:extLst>
                </p:cNvPr>
                <p:cNvSpPr/>
                <p:nvPr/>
              </p:nvSpPr>
              <p:spPr>
                <a:xfrm>
                  <a:off x="1098030" y="3399685"/>
                  <a:ext cx="375488" cy="63834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tIns="0" bIns="0"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Bank</a:t>
                  </a:r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F2DF6745-3185-7621-5C43-63A580673ABF}"/>
                    </a:ext>
                  </a:extLst>
                </p:cNvPr>
                <p:cNvSpPr/>
                <p:nvPr/>
              </p:nvSpPr>
              <p:spPr>
                <a:xfrm>
                  <a:off x="1098030" y="4567229"/>
                  <a:ext cx="375488" cy="63834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tIns="0" bIns="0"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Bank</a:t>
                  </a:r>
                </a:p>
              </p:txBody>
            </p: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817F1028-5AE9-399B-69F3-839F3E612ECB}"/>
                  </a:ext>
                </a:extLst>
              </p:cNvPr>
              <p:cNvGrpSpPr/>
              <p:nvPr/>
            </p:nvGrpSpPr>
            <p:grpSpPr>
              <a:xfrm>
                <a:off x="2213135" y="3320423"/>
                <a:ext cx="375488" cy="1805889"/>
                <a:chOff x="1098030" y="3399685"/>
                <a:chExt cx="375488" cy="1805889"/>
              </a:xfrm>
            </p:grpSpPr>
            <p:cxnSp>
              <p:nvCxnSpPr>
                <p:cNvPr id="164" name="Straight Connector 163">
                  <a:extLst>
                    <a:ext uri="{FF2B5EF4-FFF2-40B4-BE49-F238E27FC236}">
                      <a16:creationId xmlns:a16="http://schemas.microsoft.com/office/drawing/2014/main" id="{56A4928E-CB83-82AF-4E49-DCD18678EB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85775" y="4017210"/>
                  <a:ext cx="0" cy="544762"/>
                </a:xfrm>
                <a:prstGeom prst="line">
                  <a:avLst/>
                </a:prstGeom>
                <a:ln w="4445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5" name="Rectangle 164">
                  <a:extLst>
                    <a:ext uri="{FF2B5EF4-FFF2-40B4-BE49-F238E27FC236}">
                      <a16:creationId xmlns:a16="http://schemas.microsoft.com/office/drawing/2014/main" id="{5B0FA859-4C44-FFA7-1E20-E2F3848921CA}"/>
                    </a:ext>
                  </a:extLst>
                </p:cNvPr>
                <p:cNvSpPr/>
                <p:nvPr/>
              </p:nvSpPr>
              <p:spPr>
                <a:xfrm>
                  <a:off x="1098030" y="3399685"/>
                  <a:ext cx="375488" cy="63834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tIns="0" bIns="0"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Bank</a:t>
                  </a:r>
                </a:p>
              </p:txBody>
            </p:sp>
            <p:sp>
              <p:nvSpPr>
                <p:cNvPr id="166" name="Rectangle 165">
                  <a:extLst>
                    <a:ext uri="{FF2B5EF4-FFF2-40B4-BE49-F238E27FC236}">
                      <a16:creationId xmlns:a16="http://schemas.microsoft.com/office/drawing/2014/main" id="{8B5C25F5-A2F1-55FB-5E7D-69939678C2C4}"/>
                    </a:ext>
                  </a:extLst>
                </p:cNvPr>
                <p:cNvSpPr/>
                <p:nvPr/>
              </p:nvSpPr>
              <p:spPr>
                <a:xfrm>
                  <a:off x="1098030" y="4567229"/>
                  <a:ext cx="375488" cy="638345"/>
                </a:xfrm>
                <a:prstGeom prst="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tIns="0" bIns="0"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Bank</a:t>
                  </a:r>
                </a:p>
              </p:txBody>
            </p:sp>
          </p:grp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37B73BAA-F290-490E-8529-3C4D9907AEF7}"/>
                  </a:ext>
                </a:extLst>
              </p:cNvPr>
              <p:cNvSpPr/>
              <p:nvPr/>
            </p:nvSpPr>
            <p:spPr>
              <a:xfrm>
                <a:off x="672152" y="4066280"/>
                <a:ext cx="1915690" cy="29462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noProof="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Chip I/O</a:t>
                </a:r>
              </a:p>
            </p:txBody>
          </p:sp>
        </p:grp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0F49E490-CBAC-06F0-C606-89814229D9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6942" y="2171316"/>
              <a:ext cx="1695691" cy="929783"/>
            </a:xfrm>
            <a:prstGeom prst="line">
              <a:avLst/>
            </a:prstGeom>
            <a:ln w="317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3FAAB715-24EB-9601-DE16-E7FB80C593DC}"/>
                </a:ext>
              </a:extLst>
            </p:cNvPr>
            <p:cNvCxnSpPr>
              <a:cxnSpLocks/>
            </p:cNvCxnSpPr>
            <p:nvPr/>
          </p:nvCxnSpPr>
          <p:spPr>
            <a:xfrm>
              <a:off x="2696898" y="2171316"/>
              <a:ext cx="26867" cy="929783"/>
            </a:xfrm>
            <a:prstGeom prst="line">
              <a:avLst/>
            </a:prstGeom>
            <a:ln w="317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A498755D-724C-06D8-059D-17D89853F06F}"/>
              </a:ext>
            </a:extLst>
          </p:cNvPr>
          <p:cNvGrpSpPr/>
          <p:nvPr/>
        </p:nvGrpSpPr>
        <p:grpSpPr>
          <a:xfrm>
            <a:off x="2563629" y="3101099"/>
            <a:ext cx="2046518" cy="2544037"/>
            <a:chOff x="2563629" y="3101099"/>
            <a:chExt cx="2046518" cy="254403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C10F91-6CC3-D985-E476-1983D2E0EABA}"/>
                </a:ext>
              </a:extLst>
            </p:cNvPr>
            <p:cNvSpPr txBox="1"/>
            <p:nvPr/>
          </p:nvSpPr>
          <p:spPr>
            <a:xfrm>
              <a:off x="3338866" y="5398915"/>
              <a:ext cx="108010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b="1" noProof="0" dirty="0">
                  <a:cs typeface="Arial" panose="020B0604020202020204" pitchFamily="34" charset="0"/>
                </a:rPr>
                <a:t>DRAM Bank</a:t>
              </a:r>
            </a:p>
          </p:txBody>
        </p: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75CA808F-B3C6-46C6-FDA1-FB38918312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87842" y="3101099"/>
              <a:ext cx="600082" cy="239561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D6B337D7-EA11-7398-71A2-79FC63A745AF}"/>
                </a:ext>
              </a:extLst>
            </p:cNvPr>
            <p:cNvCxnSpPr>
              <a:cxnSpLocks/>
            </p:cNvCxnSpPr>
            <p:nvPr/>
          </p:nvCxnSpPr>
          <p:spPr>
            <a:xfrm>
              <a:off x="2563629" y="3926840"/>
              <a:ext cx="577441" cy="1363844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EEDCB41F-0CBB-469E-0DC7-376092343BAE}"/>
                </a:ext>
              </a:extLst>
            </p:cNvPr>
            <p:cNvSpPr/>
            <p:nvPr/>
          </p:nvSpPr>
          <p:spPr>
            <a:xfrm>
              <a:off x="3147690" y="3101099"/>
              <a:ext cx="1462457" cy="2194560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60177"/>
              </a:schemeClr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noProof="0" dirty="0">
                <a:cs typeface="Arial" panose="020B0604020202020204" pitchFamily="34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38F6BCD3-7604-9BA1-FCFE-5E92978FBBF2}"/>
                </a:ext>
              </a:extLst>
            </p:cNvPr>
            <p:cNvSpPr/>
            <p:nvPr/>
          </p:nvSpPr>
          <p:spPr>
            <a:xfrm>
              <a:off x="3212424" y="3168879"/>
              <a:ext cx="1317089" cy="320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72000" rtlCol="0" anchor="ctr"/>
            <a:lstStyle/>
            <a:p>
              <a:pPr algn="ctr"/>
              <a:endParaRPr lang="en-US" sz="1600" b="1" noProof="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B673BABF-E8C4-F718-B80C-EAE4FE6626B7}"/>
                </a:ext>
              </a:extLst>
            </p:cNvPr>
            <p:cNvSpPr/>
            <p:nvPr/>
          </p:nvSpPr>
          <p:spPr>
            <a:xfrm>
              <a:off x="3212424" y="3597508"/>
              <a:ext cx="1317089" cy="320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72000" rtlCol="0" anchor="ctr"/>
            <a:lstStyle/>
            <a:p>
              <a:pPr algn="ctr"/>
              <a:endParaRPr lang="en-US" sz="1600" b="1" noProof="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56FF6C9A-ABCA-05F7-90D7-8150022F8B4D}"/>
                </a:ext>
              </a:extLst>
            </p:cNvPr>
            <p:cNvSpPr/>
            <p:nvPr/>
          </p:nvSpPr>
          <p:spPr>
            <a:xfrm>
              <a:off x="3212424" y="4026137"/>
              <a:ext cx="1317089" cy="320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72000"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  <a:cs typeface="Arial" panose="020B0604020202020204" pitchFamily="34" charset="0"/>
                </a:rPr>
                <a:t>Subarray</a:t>
              </a: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3596DC98-4366-3D35-C051-2391DF7A03F8}"/>
                </a:ext>
              </a:extLst>
            </p:cNvPr>
            <p:cNvSpPr/>
            <p:nvPr/>
          </p:nvSpPr>
          <p:spPr>
            <a:xfrm>
              <a:off x="3212424" y="4454766"/>
              <a:ext cx="1317089" cy="320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72000" rtlCol="0" anchor="ctr"/>
            <a:lstStyle/>
            <a:p>
              <a:pPr algn="ctr"/>
              <a:endParaRPr lang="en-US" sz="1600" b="1" noProof="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915AEF13-2115-BAA4-60E0-4B9D26A8BBE8}"/>
                </a:ext>
              </a:extLst>
            </p:cNvPr>
            <p:cNvSpPr/>
            <p:nvPr/>
          </p:nvSpPr>
          <p:spPr>
            <a:xfrm>
              <a:off x="3212424" y="4883395"/>
              <a:ext cx="1317089" cy="32004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63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72000" rtlCol="0" anchor="ctr"/>
            <a:lstStyle/>
            <a:p>
              <a:pPr algn="ctr"/>
              <a:endParaRPr lang="en-US" sz="1600" b="1" noProof="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4A64A081-5DDC-0768-A63C-B693D07AE6AF}"/>
              </a:ext>
            </a:extLst>
          </p:cNvPr>
          <p:cNvGrpSpPr/>
          <p:nvPr/>
        </p:nvGrpSpPr>
        <p:grpSpPr>
          <a:xfrm>
            <a:off x="3176799" y="3101036"/>
            <a:ext cx="3542809" cy="2544100"/>
            <a:chOff x="3176799" y="3101036"/>
            <a:chExt cx="3542809" cy="2544100"/>
          </a:xfrm>
        </p:grpSpPr>
        <p:sp>
          <p:nvSpPr>
            <p:cNvPr id="182" name="Rounded Rectangle 181">
              <a:extLst>
                <a:ext uri="{FF2B5EF4-FFF2-40B4-BE49-F238E27FC236}">
                  <a16:creationId xmlns:a16="http://schemas.microsoft.com/office/drawing/2014/main" id="{E9206060-75C3-531F-E18D-912BA77BBCB9}"/>
                </a:ext>
              </a:extLst>
            </p:cNvPr>
            <p:cNvSpPr/>
            <p:nvPr/>
          </p:nvSpPr>
          <p:spPr>
            <a:xfrm>
              <a:off x="3176799" y="3985391"/>
              <a:ext cx="1392295" cy="411480"/>
            </a:xfrm>
            <a:prstGeom prst="roundRect">
              <a:avLst/>
            </a:prstGeom>
            <a:noFill/>
            <a:ln w="254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noProof="0" dirty="0"/>
            </a:p>
          </p:txBody>
        </p:sp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DE1F50C8-8E47-A74B-EE2E-50BC9DFE91EB}"/>
                </a:ext>
              </a:extLst>
            </p:cNvPr>
            <p:cNvGrpSpPr/>
            <p:nvPr/>
          </p:nvGrpSpPr>
          <p:grpSpPr>
            <a:xfrm>
              <a:off x="4551243" y="3101036"/>
              <a:ext cx="2168365" cy="2544100"/>
              <a:chOff x="4551243" y="3101036"/>
              <a:chExt cx="2168365" cy="254410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EBFC3C7-4C4A-0D58-9F0F-63BD6D72E9B8}"/>
                  </a:ext>
                </a:extLst>
              </p:cNvPr>
              <p:cNvSpPr txBox="1"/>
              <p:nvPr/>
            </p:nvSpPr>
            <p:spPr>
              <a:xfrm>
                <a:off x="5148357" y="5398915"/>
                <a:ext cx="14468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b="1" noProof="0" dirty="0">
                    <a:cs typeface="Arial" panose="020B0604020202020204" pitchFamily="34" charset="0"/>
                  </a:rPr>
                  <a:t>DRAM Subarray</a:t>
                </a:r>
              </a:p>
            </p:txBody>
          </p:sp>
          <p:grpSp>
            <p:nvGrpSpPr>
              <p:cNvPr id="209" name="Group 208">
                <a:extLst>
                  <a:ext uri="{FF2B5EF4-FFF2-40B4-BE49-F238E27FC236}">
                    <a16:creationId xmlns:a16="http://schemas.microsoft.com/office/drawing/2014/main" id="{3D2D346D-A8AA-3C29-19F5-615EDE3CB442}"/>
                  </a:ext>
                </a:extLst>
              </p:cNvPr>
              <p:cNvGrpSpPr/>
              <p:nvPr/>
            </p:nvGrpSpPr>
            <p:grpSpPr>
              <a:xfrm>
                <a:off x="5023912" y="3101099"/>
                <a:ext cx="1695696" cy="2194560"/>
                <a:chOff x="5023912" y="3101100"/>
                <a:chExt cx="1695696" cy="2194560"/>
              </a:xfrm>
            </p:grpSpPr>
            <p:cxnSp>
              <p:nvCxnSpPr>
                <p:cNvPr id="193" name="Straight Connector 192">
                  <a:extLst>
                    <a:ext uri="{FF2B5EF4-FFF2-40B4-BE49-F238E27FC236}">
                      <a16:creationId xmlns:a16="http://schemas.microsoft.com/office/drawing/2014/main" id="{0FB7BA48-5D5A-3D9D-DED1-E8183B167F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2178" y="3256081"/>
                  <a:ext cx="0" cy="1645920"/>
                </a:xfrm>
                <a:prstGeom prst="line">
                  <a:avLst/>
                </a:prstGeom>
                <a:ln w="25400">
                  <a:solidFill>
                    <a:srgbClr val="7030A0">
                      <a:alpha val="43781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>
                  <a:extLst>
                    <a:ext uri="{FF2B5EF4-FFF2-40B4-BE49-F238E27FC236}">
                      <a16:creationId xmlns:a16="http://schemas.microsoft.com/office/drawing/2014/main" id="{E9C77030-0036-B9B9-A9BF-D22B972B05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26421" y="3256081"/>
                  <a:ext cx="0" cy="1645920"/>
                </a:xfrm>
                <a:prstGeom prst="line">
                  <a:avLst/>
                </a:prstGeom>
                <a:ln w="25400">
                  <a:solidFill>
                    <a:srgbClr val="7030A0">
                      <a:alpha val="43781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>
                  <a:extLst>
                    <a:ext uri="{FF2B5EF4-FFF2-40B4-BE49-F238E27FC236}">
                      <a16:creationId xmlns:a16="http://schemas.microsoft.com/office/drawing/2014/main" id="{618CC310-3EB7-2F73-8D3A-B7A7CE420C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90663" y="3256081"/>
                  <a:ext cx="0" cy="1645920"/>
                </a:xfrm>
                <a:prstGeom prst="line">
                  <a:avLst/>
                </a:prstGeom>
                <a:ln w="25400">
                  <a:solidFill>
                    <a:srgbClr val="7030A0">
                      <a:alpha val="43781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977C775-9D73-4A5B-EF3B-0A032098D32A}"/>
                    </a:ext>
                  </a:extLst>
                </p:cNvPr>
                <p:cNvSpPr/>
                <p:nvPr/>
              </p:nvSpPr>
              <p:spPr>
                <a:xfrm>
                  <a:off x="5023912" y="3101100"/>
                  <a:ext cx="1695696" cy="2194560"/>
                </a:xfrm>
                <a:prstGeom prst="rect">
                  <a:avLst/>
                </a:prstGeom>
                <a:solidFill>
                  <a:schemeClr val="accent4">
                    <a:alpha val="11109"/>
                  </a:schemeClr>
                </a:solidFill>
                <a:ln w="25400"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b="1" noProof="0" dirty="0"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72A61E8D-CB62-90D4-7049-DB9A17CD4A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97935" y="3256081"/>
                  <a:ext cx="0" cy="1645920"/>
                </a:xfrm>
                <a:prstGeom prst="line">
                  <a:avLst/>
                </a:prstGeom>
                <a:ln w="25400">
                  <a:solidFill>
                    <a:srgbClr val="7030A0">
                      <a:alpha val="43781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FBE2EBE-B854-8AB3-37FB-DC8A70472CD7}"/>
                    </a:ext>
                  </a:extLst>
                </p:cNvPr>
                <p:cNvSpPr/>
                <p:nvPr/>
              </p:nvSpPr>
              <p:spPr>
                <a:xfrm>
                  <a:off x="5072669" y="3243320"/>
                  <a:ext cx="320040" cy="164592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US" b="1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Row Decoder</a:t>
                  </a:r>
                </a:p>
              </p:txBody>
            </p: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CBF3E8C1-C345-4759-2DC9-EA3D92487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92542" y="3478298"/>
                  <a:ext cx="1188720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DD563A4E-9BE9-4567-E51E-33954E1704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92542" y="3743240"/>
                  <a:ext cx="1188720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17306402-B95F-66D9-5442-D6E0B8C30D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92542" y="4008185"/>
                  <a:ext cx="1188720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CFB7FEB7-78FB-A801-BF59-E73AF2A5FE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92542" y="4626591"/>
                  <a:ext cx="1188720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91E151A2-7BCB-0E99-AA86-5C60E025F9FA}"/>
                    </a:ext>
                  </a:extLst>
                </p:cNvPr>
                <p:cNvSpPr/>
                <p:nvPr/>
              </p:nvSpPr>
              <p:spPr>
                <a:xfrm>
                  <a:off x="5774446" y="3390336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EE340189-9955-1B55-8AC4-57AD7104A48D}"/>
                    </a:ext>
                  </a:extLst>
                </p:cNvPr>
                <p:cNvSpPr/>
                <p:nvPr/>
              </p:nvSpPr>
              <p:spPr>
                <a:xfrm>
                  <a:off x="6299223" y="3390336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8297F160-CF0F-9E52-6386-D04B7BDB9413}"/>
                    </a:ext>
                  </a:extLst>
                </p:cNvPr>
                <p:cNvSpPr/>
                <p:nvPr/>
              </p:nvSpPr>
              <p:spPr>
                <a:xfrm>
                  <a:off x="6036835" y="3390336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C459036A-5C5A-CECD-37B3-BB3F18F62049}"/>
                    </a:ext>
                  </a:extLst>
                </p:cNvPr>
                <p:cNvSpPr/>
                <p:nvPr/>
              </p:nvSpPr>
              <p:spPr>
                <a:xfrm>
                  <a:off x="5774446" y="3654323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FE95DEDA-78BA-3821-1974-281FE0C8F13E}"/>
                    </a:ext>
                  </a:extLst>
                </p:cNvPr>
                <p:cNvSpPr/>
                <p:nvPr/>
              </p:nvSpPr>
              <p:spPr>
                <a:xfrm>
                  <a:off x="6299223" y="3654323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C4A3819C-B228-96DC-C82E-CBEBB244E565}"/>
                    </a:ext>
                  </a:extLst>
                </p:cNvPr>
                <p:cNvSpPr/>
                <p:nvPr/>
              </p:nvSpPr>
              <p:spPr>
                <a:xfrm>
                  <a:off x="6036835" y="3654323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A0DB8A7D-9D9D-1A46-37BB-2FAEB65F5799}"/>
                    </a:ext>
                  </a:extLst>
                </p:cNvPr>
                <p:cNvSpPr/>
                <p:nvPr/>
              </p:nvSpPr>
              <p:spPr>
                <a:xfrm>
                  <a:off x="5774446" y="3919573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427467C7-F476-FC49-4CE3-8F4EAC7D4B00}"/>
                    </a:ext>
                  </a:extLst>
                </p:cNvPr>
                <p:cNvSpPr/>
                <p:nvPr/>
              </p:nvSpPr>
              <p:spPr>
                <a:xfrm>
                  <a:off x="6299223" y="3919573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D6BB624E-8DBF-225C-D148-A8D050CDA5AA}"/>
                    </a:ext>
                  </a:extLst>
                </p:cNvPr>
                <p:cNvSpPr/>
                <p:nvPr/>
              </p:nvSpPr>
              <p:spPr>
                <a:xfrm>
                  <a:off x="6036835" y="3919573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D45AC45E-2F6A-6E10-7B06-28297DA2F60E}"/>
                    </a:ext>
                  </a:extLst>
                </p:cNvPr>
                <p:cNvSpPr/>
                <p:nvPr/>
              </p:nvSpPr>
              <p:spPr>
                <a:xfrm>
                  <a:off x="5774446" y="4539230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48904725-7771-61AC-83F1-B5C9EA61035C}"/>
                    </a:ext>
                  </a:extLst>
                </p:cNvPr>
                <p:cNvSpPr/>
                <p:nvPr/>
              </p:nvSpPr>
              <p:spPr>
                <a:xfrm>
                  <a:off x="6299223" y="4539230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04A628AC-A151-E942-124B-01569327FC3E}"/>
                    </a:ext>
                  </a:extLst>
                </p:cNvPr>
                <p:cNvSpPr/>
                <p:nvPr/>
              </p:nvSpPr>
              <p:spPr>
                <a:xfrm>
                  <a:off x="6036835" y="4539230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A15C5F11-2422-EE4F-F496-1D938D439051}"/>
                    </a:ext>
                  </a:extLst>
                </p:cNvPr>
                <p:cNvSpPr/>
                <p:nvPr/>
              </p:nvSpPr>
              <p:spPr>
                <a:xfrm>
                  <a:off x="5417209" y="4891122"/>
                  <a:ext cx="1195455" cy="288343"/>
                </a:xfrm>
                <a:prstGeom prst="rect">
                  <a:avLst/>
                </a:prstGeom>
                <a:solidFill>
                  <a:schemeClr val="accent6">
                    <a:lumMod val="75000"/>
                    <a:alpha val="60000"/>
                  </a:schemeClr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b="1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Sense Amps.</a:t>
                  </a:r>
                </a:p>
              </p:txBody>
            </p:sp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F6D48B83-9C97-E6B4-F815-8CBFA43D6AD7}"/>
                    </a:ext>
                  </a:extLst>
                </p:cNvPr>
                <p:cNvSpPr/>
                <p:nvPr/>
              </p:nvSpPr>
              <p:spPr>
                <a:xfrm flipH="1" flipV="1">
                  <a:off x="5483050" y="4286298"/>
                  <a:ext cx="875570" cy="9017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US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…</a:t>
                  </a: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27175E33-7DD3-143E-2DAD-82808E29B578}"/>
                    </a:ext>
                  </a:extLst>
                </p:cNvPr>
                <p:cNvSpPr/>
                <p:nvPr/>
              </p:nvSpPr>
              <p:spPr>
                <a:xfrm flipH="1" flipV="1">
                  <a:off x="5750706" y="4286298"/>
                  <a:ext cx="875570" cy="9017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US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…</a:t>
                  </a:r>
                </a:p>
              </p:txBody>
            </p: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7B4BC2CF-0872-0D54-4BCA-8CC626359CE4}"/>
                    </a:ext>
                  </a:extLst>
                </p:cNvPr>
                <p:cNvSpPr/>
                <p:nvPr/>
              </p:nvSpPr>
              <p:spPr>
                <a:xfrm flipH="1" flipV="1">
                  <a:off x="5674580" y="4286448"/>
                  <a:ext cx="875570" cy="9017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lIns="0" tIns="0" rIns="0" bIns="0" rtlCol="0" anchor="t" anchorCtr="0"/>
                <a:lstStyle/>
                <a:p>
                  <a:pPr algn="ctr"/>
                  <a:r>
                    <a:rPr lang="en-US" noProof="0" dirty="0">
                      <a:solidFill>
                        <a:schemeClr val="tx1"/>
                      </a:solidFill>
                      <a:cs typeface="Arial" panose="020B0604020202020204" pitchFamily="34" charset="0"/>
                    </a:rPr>
                    <a:t>…</a:t>
                  </a:r>
                </a:p>
              </p:txBody>
            </p:sp>
            <p:sp>
              <p:nvSpPr>
                <p:cNvPr id="186" name="Oval 185">
                  <a:extLst>
                    <a:ext uri="{FF2B5EF4-FFF2-40B4-BE49-F238E27FC236}">
                      <a16:creationId xmlns:a16="http://schemas.microsoft.com/office/drawing/2014/main" id="{A7CB313E-C46E-6886-4DB1-B22019BD3D2D}"/>
                    </a:ext>
                  </a:extLst>
                </p:cNvPr>
                <p:cNvSpPr/>
                <p:nvPr/>
              </p:nvSpPr>
              <p:spPr>
                <a:xfrm>
                  <a:off x="5511210" y="3388356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F23CC646-A839-1642-9376-6B13CF335F38}"/>
                    </a:ext>
                  </a:extLst>
                </p:cNvPr>
                <p:cNvSpPr/>
                <p:nvPr/>
              </p:nvSpPr>
              <p:spPr>
                <a:xfrm>
                  <a:off x="5511210" y="3652343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8" name="Oval 187">
                  <a:extLst>
                    <a:ext uri="{FF2B5EF4-FFF2-40B4-BE49-F238E27FC236}">
                      <a16:creationId xmlns:a16="http://schemas.microsoft.com/office/drawing/2014/main" id="{13884D89-D2C2-9737-F622-2BBFA4E9202F}"/>
                    </a:ext>
                  </a:extLst>
                </p:cNvPr>
                <p:cNvSpPr/>
                <p:nvPr/>
              </p:nvSpPr>
              <p:spPr>
                <a:xfrm>
                  <a:off x="5511210" y="3917593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9" name="Oval 188">
                  <a:extLst>
                    <a:ext uri="{FF2B5EF4-FFF2-40B4-BE49-F238E27FC236}">
                      <a16:creationId xmlns:a16="http://schemas.microsoft.com/office/drawing/2014/main" id="{7DDBFE06-02E7-00E3-1F12-5555EE5176C3}"/>
                    </a:ext>
                  </a:extLst>
                </p:cNvPr>
                <p:cNvSpPr/>
                <p:nvPr/>
              </p:nvSpPr>
              <p:spPr>
                <a:xfrm>
                  <a:off x="5511210" y="4537250"/>
                  <a:ext cx="182880" cy="18288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6" name="Rectangle 195">
                  <a:extLst>
                    <a:ext uri="{FF2B5EF4-FFF2-40B4-BE49-F238E27FC236}">
                      <a16:creationId xmlns:a16="http://schemas.microsoft.com/office/drawing/2014/main" id="{03E5F0D5-9866-3EC4-856C-5C8440BC8100}"/>
                    </a:ext>
                  </a:extLst>
                </p:cNvPr>
                <p:cNvSpPr/>
                <p:nvPr/>
              </p:nvSpPr>
              <p:spPr>
                <a:xfrm>
                  <a:off x="5483050" y="4183214"/>
                  <a:ext cx="1067100" cy="240438"/>
                </a:xfrm>
                <a:prstGeom prst="rect">
                  <a:avLst/>
                </a:prstGeom>
                <a:solidFill>
                  <a:srgbClr val="FEF6E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noProof="0" dirty="0">
                      <a:solidFill>
                        <a:schemeClr val="tx1"/>
                      </a:solidFill>
                    </a:rPr>
                    <a:t>...</a:t>
                  </a:r>
                </a:p>
              </p:txBody>
            </p:sp>
          </p:grp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67C60D18-F3A7-6003-9E01-00F928F450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60263" y="3101036"/>
                <a:ext cx="469170" cy="863866"/>
              </a:xfrm>
              <a:prstGeom prst="line">
                <a:avLst/>
              </a:prstGeom>
              <a:ln w="25400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6B4E91E9-F0B5-F06A-DF4B-CBD015A06A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51243" y="4412748"/>
                <a:ext cx="487554" cy="877936"/>
              </a:xfrm>
              <a:prstGeom prst="line">
                <a:avLst/>
              </a:prstGeom>
              <a:ln w="25400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A4C10077-1BAF-9A82-3FF5-03A67E8A9F7C}"/>
              </a:ext>
            </a:extLst>
          </p:cNvPr>
          <p:cNvGrpSpPr/>
          <p:nvPr/>
        </p:nvGrpSpPr>
        <p:grpSpPr>
          <a:xfrm>
            <a:off x="6390663" y="3243320"/>
            <a:ext cx="2076741" cy="1937964"/>
            <a:chOff x="6390663" y="3243320"/>
            <a:chExt cx="2076741" cy="1937964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58FD6780-1551-56C2-9BA6-B8720BB25468}"/>
                </a:ext>
              </a:extLst>
            </p:cNvPr>
            <p:cNvGrpSpPr/>
            <p:nvPr/>
          </p:nvGrpSpPr>
          <p:grpSpPr>
            <a:xfrm>
              <a:off x="6390663" y="3243320"/>
              <a:ext cx="2076741" cy="1937964"/>
              <a:chOff x="6390663" y="3243320"/>
              <a:chExt cx="2076741" cy="1937964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0CC9F506-A170-307A-4BB5-B73FA3A5FCCB}"/>
                  </a:ext>
                </a:extLst>
              </p:cNvPr>
              <p:cNvGrpSpPr/>
              <p:nvPr/>
            </p:nvGrpSpPr>
            <p:grpSpPr>
              <a:xfrm>
                <a:off x="6955797" y="3243320"/>
                <a:ext cx="1511607" cy="1522574"/>
                <a:chOff x="4701024" y="4210800"/>
                <a:chExt cx="1324112" cy="1260000"/>
              </a:xfrm>
            </p:grpSpPr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44C60BC2-62CF-10BC-8AF1-73ADEE05AFB6}"/>
                    </a:ext>
                  </a:extLst>
                </p:cNvPr>
                <p:cNvSpPr/>
                <p:nvPr/>
              </p:nvSpPr>
              <p:spPr>
                <a:xfrm>
                  <a:off x="4701024" y="4210800"/>
                  <a:ext cx="1324112" cy="1260000"/>
                </a:xfrm>
                <a:prstGeom prst="ellipse">
                  <a:avLst/>
                </a:prstGeom>
                <a:solidFill>
                  <a:schemeClr val="bg2">
                    <a:lumMod val="90000"/>
                    <a:alpha val="55000"/>
                  </a:schemeClr>
                </a:solidFill>
                <a:ln w="19050"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4000" noProof="0" dirty="0"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96" name="Elbow Connector 95">
                  <a:extLst>
                    <a:ext uri="{FF2B5EF4-FFF2-40B4-BE49-F238E27FC236}">
                      <a16:creationId xmlns:a16="http://schemas.microsoft.com/office/drawing/2014/main" id="{5D89E9E5-837A-BF94-6A1C-C82196B287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H="1">
                  <a:off x="5140211" y="4915650"/>
                  <a:ext cx="708750" cy="236250"/>
                </a:xfrm>
                <a:prstGeom prst="bentConnector3">
                  <a:avLst>
                    <a:gd name="adj1" fmla="val 26903"/>
                  </a:avLst>
                </a:prstGeom>
                <a:ln w="9525">
                  <a:solidFill>
                    <a:schemeClr val="tx1"/>
                  </a:solidFill>
                  <a:tailEnd type="triangl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DB156042-E2AB-A395-162C-9009C41C6290}"/>
                    </a:ext>
                  </a:extLst>
                </p:cNvPr>
                <p:cNvCxnSpPr/>
                <p:nvPr/>
              </p:nvCxnSpPr>
              <p:spPr>
                <a:xfrm>
                  <a:off x="4813803" y="4498412"/>
                  <a:ext cx="1043360" cy="0"/>
                </a:xfrm>
                <a:prstGeom prst="line">
                  <a:avLst/>
                </a:prstGeom>
                <a:ln w="25400">
                  <a:solidFill>
                    <a:schemeClr val="accent6">
                      <a:lumMod val="75000"/>
                      <a:alpha val="46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0FB35488-7CAE-F554-F57A-A02412B218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95312" y="4319091"/>
                  <a:ext cx="0" cy="1067216"/>
                </a:xfrm>
                <a:prstGeom prst="line">
                  <a:avLst/>
                </a:prstGeom>
                <a:ln w="25400">
                  <a:solidFill>
                    <a:srgbClr val="7030A0">
                      <a:alpha val="43781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6E390D74-FEAD-D656-F8E8-A7103EB8B371}"/>
                    </a:ext>
                  </a:extLst>
                </p:cNvPr>
                <p:cNvCxnSpPr/>
                <p:nvPr/>
              </p:nvCxnSpPr>
              <p:spPr>
                <a:xfrm>
                  <a:off x="5237052" y="4498412"/>
                  <a:ext cx="0" cy="15087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562CCF41-78C4-EE64-E63E-F1C657F54F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94245" y="4649282"/>
                  <a:ext cx="29069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DD44D698-6FDC-63DE-32FD-B4AEA95CCD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94245" y="4686069"/>
                  <a:ext cx="290693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EC7D7885-C4F8-B5F9-593C-8D81F2B3272E}"/>
                    </a:ext>
                  </a:extLst>
                </p:cNvPr>
                <p:cNvSpPr/>
                <p:nvPr/>
              </p:nvSpPr>
              <p:spPr>
                <a:xfrm>
                  <a:off x="5162028" y="4912592"/>
                  <a:ext cx="741308" cy="218905"/>
                </a:xfrm>
                <a:prstGeom prst="rect">
                  <a:avLst/>
                </a:prstGeom>
                <a:solidFill>
                  <a:srgbClr val="595959"/>
                </a:solidFill>
                <a:ln w="63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400" b="1" noProof="0" dirty="0">
                      <a:solidFill>
                        <a:schemeClr val="bg1"/>
                      </a:solidFill>
                      <a:cs typeface="Arial" panose="020B0604020202020204" pitchFamily="34" charset="0"/>
                    </a:rPr>
                    <a:t>capacitor</a:t>
                  </a:r>
                </a:p>
              </p:txBody>
            </p:sp>
            <p:cxnSp>
              <p:nvCxnSpPr>
                <p:cNvPr id="105" name="Elbow Connector 104">
                  <a:extLst>
                    <a:ext uri="{FF2B5EF4-FFF2-40B4-BE49-F238E27FC236}">
                      <a16:creationId xmlns:a16="http://schemas.microsoft.com/office/drawing/2014/main" id="{E1806AB9-E1E6-96BD-D2D0-25560DAB4D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997297" y="4686069"/>
                  <a:ext cx="218735" cy="170366"/>
                </a:xfrm>
                <a:prstGeom prst="bentConnector3">
                  <a:avLst>
                    <a:gd name="adj1" fmla="val 42250"/>
                  </a:avLst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D7A7E64B-97B9-B65D-62C9-42FE9D924FE4}"/>
                  </a:ext>
                </a:extLst>
              </p:cNvPr>
              <p:cNvSpPr txBox="1"/>
              <p:nvPr/>
            </p:nvSpPr>
            <p:spPr>
              <a:xfrm>
                <a:off x="7238084" y="4935063"/>
                <a:ext cx="99193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b="1" noProof="0" dirty="0">
                    <a:cs typeface="Arial" panose="020B0604020202020204" pitchFamily="34" charset="0"/>
                  </a:rPr>
                  <a:t>DRAM Cell</a:t>
                </a:r>
              </a:p>
            </p:txBody>
          </p: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5FF01B6-E0E6-7CA4-A392-17C2E88E4548}"/>
                  </a:ext>
                </a:extLst>
              </p:cNvPr>
              <p:cNvCxnSpPr>
                <a:cxnSpLocks/>
                <a:endCxn id="95" idx="1"/>
              </p:cNvCxnSpPr>
              <p:nvPr/>
            </p:nvCxnSpPr>
            <p:spPr>
              <a:xfrm flipV="1">
                <a:off x="6448690" y="3466296"/>
                <a:ext cx="728475" cy="46054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46F73A41-6432-4D12-D862-55038290D0D2}"/>
                  </a:ext>
                </a:extLst>
              </p:cNvPr>
              <p:cNvCxnSpPr>
                <a:cxnSpLocks/>
                <a:stCxn id="41" idx="4"/>
                <a:endCxn id="95" idx="3"/>
              </p:cNvCxnSpPr>
              <p:nvPr/>
            </p:nvCxnSpPr>
            <p:spPr>
              <a:xfrm>
                <a:off x="6390663" y="4102452"/>
                <a:ext cx="786502" cy="440466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BEC681F1-74AE-71EA-B2C6-B40E78F3D497}"/>
                </a:ext>
              </a:extLst>
            </p:cNvPr>
            <p:cNvSpPr txBox="1"/>
            <p:nvPr/>
          </p:nvSpPr>
          <p:spPr>
            <a:xfrm>
              <a:off x="7650319" y="3606710"/>
              <a:ext cx="69660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200" b="1" noProof="0" dirty="0">
                  <a:solidFill>
                    <a:schemeClr val="tx1">
                      <a:alpha val="89366"/>
                    </a:schemeClr>
                  </a:solidFill>
                  <a:cs typeface="Arial" panose="020B0604020202020204" pitchFamily="34" charset="0"/>
                </a:rPr>
                <a:t>Transistor</a:t>
              </a:r>
            </a:p>
          </p:txBody>
        </p:sp>
      </p:grpSp>
      <p:sp>
        <p:nvSpPr>
          <p:cNvPr id="240" name="Rectangle 239">
            <a:extLst>
              <a:ext uri="{FF2B5EF4-FFF2-40B4-BE49-F238E27FC236}">
                <a16:creationId xmlns:a16="http://schemas.microsoft.com/office/drawing/2014/main" id="{1AF77D28-9EF2-C997-E5ED-8A80E96A7298}"/>
              </a:ext>
            </a:extLst>
          </p:cNvPr>
          <p:cNvSpPr/>
          <p:nvPr/>
        </p:nvSpPr>
        <p:spPr>
          <a:xfrm>
            <a:off x="5444565" y="3890680"/>
            <a:ext cx="1099670" cy="228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316CE3"/>
                </a:solidFill>
              </a:rPr>
              <a:t>DRAM Row</a:t>
            </a:r>
          </a:p>
        </p:txBody>
      </p: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AB03A1CE-1574-B936-965B-C47680A58A3B}"/>
              </a:ext>
            </a:extLst>
          </p:cNvPr>
          <p:cNvGrpSpPr/>
          <p:nvPr/>
        </p:nvGrpSpPr>
        <p:grpSpPr>
          <a:xfrm>
            <a:off x="5387536" y="3467327"/>
            <a:ext cx="1257959" cy="367983"/>
            <a:chOff x="5387536" y="3467327"/>
            <a:chExt cx="1257959" cy="367983"/>
          </a:xfrm>
        </p:grpSpPr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4196BEC3-0986-42F4-A90D-98FBB55FEB33}"/>
                </a:ext>
              </a:extLst>
            </p:cNvPr>
            <p:cNvSpPr/>
            <p:nvPr/>
          </p:nvSpPr>
          <p:spPr>
            <a:xfrm>
              <a:off x="5444565" y="3606710"/>
              <a:ext cx="1099670" cy="2286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rgbClr val="316CE3"/>
                </a:solidFill>
              </a:endParaRPr>
            </a:p>
          </p:txBody>
        </p: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73EA3D1-0369-A760-55BB-F79AA3CC431E}"/>
                </a:ext>
              </a:extLst>
            </p:cNvPr>
            <p:cNvCxnSpPr>
              <a:cxnSpLocks/>
            </p:cNvCxnSpPr>
            <p:nvPr/>
          </p:nvCxnSpPr>
          <p:spPr>
            <a:xfrm>
              <a:off x="5387536" y="3743895"/>
              <a:ext cx="1188720" cy="0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A0070FCA-C6F9-8A76-C90C-2AC56CEB57AD}"/>
                </a:ext>
              </a:extLst>
            </p:cNvPr>
            <p:cNvSpPr txBox="1"/>
            <p:nvPr/>
          </p:nvSpPr>
          <p:spPr>
            <a:xfrm>
              <a:off x="5617457" y="3467327"/>
              <a:ext cx="10280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>
                  <a:solidFill>
                    <a:schemeClr val="accent6">
                      <a:lumMod val="75000"/>
                    </a:schemeClr>
                  </a:solidFill>
                </a:rPr>
                <a:t>Wordline</a:t>
              </a:r>
              <a:endParaRPr lang="en-US" sz="16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8D27020F-4468-4C6A-1BA2-33F20BA6C175}"/>
              </a:ext>
            </a:extLst>
          </p:cNvPr>
          <p:cNvGrpSpPr/>
          <p:nvPr/>
        </p:nvGrpSpPr>
        <p:grpSpPr>
          <a:xfrm>
            <a:off x="6047432" y="4104073"/>
            <a:ext cx="496802" cy="812040"/>
            <a:chOff x="6047432" y="4104073"/>
            <a:chExt cx="496802" cy="812040"/>
          </a:xfrm>
        </p:grpSpPr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90B9AF7F-B66E-E72C-5B94-6949328E744F}"/>
                </a:ext>
              </a:extLst>
            </p:cNvPr>
            <p:cNvSpPr>
              <a:spLocks/>
            </p:cNvSpPr>
            <p:nvPr/>
          </p:nvSpPr>
          <p:spPr>
            <a:xfrm rot="16200000">
              <a:off x="5902588" y="4248917"/>
              <a:ext cx="786489" cy="496802"/>
            </a:xfrm>
            <a:prstGeom prst="rect">
              <a:avLst/>
            </a:prstGeom>
            <a:solidFill>
              <a:schemeClr val="accent4">
                <a:lumMod val="20000"/>
                <a:lumOff val="8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rgbClr val="7030A0"/>
                </a:solidFill>
              </a:endParaRPr>
            </a:p>
          </p:txBody>
        </p: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ED0AE0B-25C0-959C-931A-B076CA21808B}"/>
                </a:ext>
              </a:extLst>
            </p:cNvPr>
            <p:cNvCxnSpPr>
              <a:cxnSpLocks/>
            </p:cNvCxnSpPr>
            <p:nvPr/>
          </p:nvCxnSpPr>
          <p:spPr>
            <a:xfrm>
              <a:off x="6390663" y="4119511"/>
              <a:ext cx="0" cy="777240"/>
            </a:xfrm>
            <a:prstGeom prst="line">
              <a:avLst/>
            </a:prstGeom>
            <a:ln w="317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459FB74D-F396-D313-C206-CC7DD2550D52}"/>
                </a:ext>
              </a:extLst>
            </p:cNvPr>
            <p:cNvSpPr txBox="1"/>
            <p:nvPr/>
          </p:nvSpPr>
          <p:spPr>
            <a:xfrm rot="16200000">
              <a:off x="5856314" y="4353139"/>
              <a:ext cx="7873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>
                  <a:solidFill>
                    <a:srgbClr val="7030A0"/>
                  </a:solidFill>
                </a:rPr>
                <a:t>Bitline</a:t>
              </a:r>
              <a:endParaRPr lang="en-US" sz="16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251" name="Rectangle 250">
            <a:extLst>
              <a:ext uri="{FF2B5EF4-FFF2-40B4-BE49-F238E27FC236}">
                <a16:creationId xmlns:a16="http://schemas.microsoft.com/office/drawing/2014/main" id="{F4AF541A-3B39-91AB-F1C4-D869D253AF4B}"/>
              </a:ext>
            </a:extLst>
          </p:cNvPr>
          <p:cNvSpPr/>
          <p:nvPr/>
        </p:nvSpPr>
        <p:spPr>
          <a:xfrm>
            <a:off x="5423515" y="3871627"/>
            <a:ext cx="1280160" cy="274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Activation</a:t>
            </a:r>
          </a:p>
        </p:txBody>
      </p:sp>
    </p:spTree>
    <p:extLst>
      <p:ext uri="{BB962C8B-B14F-4D97-AF65-F5344CB8AC3E}">
        <p14:creationId xmlns:p14="http://schemas.microsoft.com/office/powerpoint/2010/main" val="5292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" grpId="0" animBg="1"/>
      <p:bldP spid="2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F40D2-C2B7-B99D-E58B-BB7F15927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85E749-D32E-86EF-AC84-A20AE3C26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DRAM Read Disturbance (I): RowHammer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BADDB30-0164-CCD5-56BD-108EC6097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4</a:t>
            </a:fld>
            <a:endParaRPr lang="en-US" noProof="0" dirty="0">
              <a:latin typeface="+mj-lt"/>
            </a:endParaRPr>
          </a:p>
        </p:txBody>
      </p: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86C7BA6B-A0B2-DF19-9938-3D50E3D62126}"/>
              </a:ext>
            </a:extLst>
          </p:cNvPr>
          <p:cNvGrpSpPr/>
          <p:nvPr/>
        </p:nvGrpSpPr>
        <p:grpSpPr>
          <a:xfrm>
            <a:off x="3203067" y="2286480"/>
            <a:ext cx="2010340" cy="2286000"/>
            <a:chOff x="3203067" y="2286480"/>
            <a:chExt cx="2010340" cy="2286000"/>
          </a:xfrm>
        </p:grpSpPr>
        <p:cxnSp>
          <p:nvCxnSpPr>
            <p:cNvPr id="78" name="Düz Bağlayıcı 440">
              <a:extLst>
                <a:ext uri="{FF2B5EF4-FFF2-40B4-BE49-F238E27FC236}">
                  <a16:creationId xmlns:a16="http://schemas.microsoft.com/office/drawing/2014/main" id="{BB535865-9AA6-BBB3-6D1B-DE8DD6D7C8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61785" y="2286480"/>
              <a:ext cx="5361" cy="228600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Düz Bağlayıcı 440">
              <a:extLst>
                <a:ext uri="{FF2B5EF4-FFF2-40B4-BE49-F238E27FC236}">
                  <a16:creationId xmlns:a16="http://schemas.microsoft.com/office/drawing/2014/main" id="{8ADED39C-95CC-8305-1850-B2CA2D677F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62144" y="2286480"/>
              <a:ext cx="5361" cy="228600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Düz Bağlayıcı 440">
              <a:extLst>
                <a:ext uri="{FF2B5EF4-FFF2-40B4-BE49-F238E27FC236}">
                  <a16:creationId xmlns:a16="http://schemas.microsoft.com/office/drawing/2014/main" id="{7F4CC40B-6B12-A81B-AD03-FAC08006C8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62503" y="2286480"/>
              <a:ext cx="5361" cy="228600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Düz Bağlayıcı 440">
              <a:extLst>
                <a:ext uri="{FF2B5EF4-FFF2-40B4-BE49-F238E27FC236}">
                  <a16:creationId xmlns:a16="http://schemas.microsoft.com/office/drawing/2014/main" id="{4A722332-314F-82EB-838B-DE33B3DB7F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62861" y="2286480"/>
              <a:ext cx="5361" cy="228600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Düz Bağlayıcı 440">
              <a:extLst>
                <a:ext uri="{FF2B5EF4-FFF2-40B4-BE49-F238E27FC236}">
                  <a16:creationId xmlns:a16="http://schemas.microsoft.com/office/drawing/2014/main" id="{CCE10376-8A18-87D8-ECDC-5E963824A5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2898" y="3783711"/>
              <a:ext cx="2000509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Düz Bağlayıcı 440">
              <a:extLst>
                <a:ext uri="{FF2B5EF4-FFF2-40B4-BE49-F238E27FC236}">
                  <a16:creationId xmlns:a16="http://schemas.microsoft.com/office/drawing/2014/main" id="{DD459528-FC21-8645-EE2A-2A2D573C5A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2898" y="3387730"/>
              <a:ext cx="2000509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63FC8B15-2412-3A76-6ED5-B7E30BABBB36}"/>
                </a:ext>
              </a:extLst>
            </p:cNvPr>
            <p:cNvSpPr/>
            <p:nvPr/>
          </p:nvSpPr>
          <p:spPr>
            <a:xfrm rot="10800000">
              <a:off x="4804927" y="3226349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5A60407-16AD-4F52-1616-76CEAB7F7E2B}"/>
                </a:ext>
              </a:extLst>
            </p:cNvPr>
            <p:cNvSpPr/>
            <p:nvPr/>
          </p:nvSpPr>
          <p:spPr>
            <a:xfrm rot="10800000">
              <a:off x="4306357" y="3226349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1D7A7509-3A68-B4A3-DF46-54047B0661FF}"/>
                </a:ext>
              </a:extLst>
            </p:cNvPr>
            <p:cNvSpPr/>
            <p:nvPr/>
          </p:nvSpPr>
          <p:spPr>
            <a:xfrm rot="10800000">
              <a:off x="3807785" y="3226349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A8FB943F-5DF6-2505-23F2-51B82B05298C}"/>
                </a:ext>
              </a:extLst>
            </p:cNvPr>
            <p:cNvSpPr/>
            <p:nvPr/>
          </p:nvSpPr>
          <p:spPr>
            <a:xfrm rot="10800000">
              <a:off x="3309211" y="3226349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64065EB6-314B-5BD9-D32C-2C3A7901DC8A}"/>
                </a:ext>
              </a:extLst>
            </p:cNvPr>
            <p:cNvSpPr/>
            <p:nvPr/>
          </p:nvSpPr>
          <p:spPr>
            <a:xfrm rot="10800000">
              <a:off x="4804927" y="361471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A195433-90B0-F1D9-D53D-5E504EE9601E}"/>
                </a:ext>
              </a:extLst>
            </p:cNvPr>
            <p:cNvSpPr/>
            <p:nvPr/>
          </p:nvSpPr>
          <p:spPr>
            <a:xfrm rot="10800000">
              <a:off x="4306357" y="361471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1D85588A-214B-D5A9-9770-B331867A06B0}"/>
                </a:ext>
              </a:extLst>
            </p:cNvPr>
            <p:cNvSpPr/>
            <p:nvPr/>
          </p:nvSpPr>
          <p:spPr>
            <a:xfrm rot="10800000">
              <a:off x="3807785" y="361471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E57A2499-F0C3-5C29-D068-384447AE9DBA}"/>
                </a:ext>
              </a:extLst>
            </p:cNvPr>
            <p:cNvSpPr/>
            <p:nvPr/>
          </p:nvSpPr>
          <p:spPr>
            <a:xfrm rot="10800000">
              <a:off x="3309211" y="361471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41" name="Düz Bağlayıcı 440">
              <a:extLst>
                <a:ext uri="{FF2B5EF4-FFF2-40B4-BE49-F238E27FC236}">
                  <a16:creationId xmlns:a16="http://schemas.microsoft.com/office/drawing/2014/main" id="{CCD1799C-C38A-9FFD-9A19-342BCAD390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2898" y="3021781"/>
              <a:ext cx="2000509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Düz Bağlayıcı 440">
              <a:extLst>
                <a:ext uri="{FF2B5EF4-FFF2-40B4-BE49-F238E27FC236}">
                  <a16:creationId xmlns:a16="http://schemas.microsoft.com/office/drawing/2014/main" id="{85BB586D-E74D-CDEE-92ED-4D6583D58C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2898" y="2625801"/>
              <a:ext cx="2000509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559651FF-5639-E213-AA61-EADDE2A69374}"/>
                </a:ext>
              </a:extLst>
            </p:cNvPr>
            <p:cNvSpPr/>
            <p:nvPr/>
          </p:nvSpPr>
          <p:spPr>
            <a:xfrm rot="10800000">
              <a:off x="4804927" y="2464421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581854F9-B630-B9D6-F584-428FE86965B6}"/>
                </a:ext>
              </a:extLst>
            </p:cNvPr>
            <p:cNvSpPr/>
            <p:nvPr/>
          </p:nvSpPr>
          <p:spPr>
            <a:xfrm rot="10800000">
              <a:off x="4306357" y="2464421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C0B7761A-D193-EECD-295F-89FCFAC6D112}"/>
                </a:ext>
              </a:extLst>
            </p:cNvPr>
            <p:cNvSpPr/>
            <p:nvPr/>
          </p:nvSpPr>
          <p:spPr>
            <a:xfrm rot="10800000">
              <a:off x="3807785" y="2464421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039DE22B-32A1-976F-3ED6-1C88EC4877ED}"/>
                </a:ext>
              </a:extLst>
            </p:cNvPr>
            <p:cNvSpPr/>
            <p:nvPr/>
          </p:nvSpPr>
          <p:spPr>
            <a:xfrm rot="10800000">
              <a:off x="3309211" y="2464421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3DAAC25B-CE25-EE1A-8606-85391FF483A8}"/>
                </a:ext>
              </a:extLst>
            </p:cNvPr>
            <p:cNvSpPr/>
            <p:nvPr/>
          </p:nvSpPr>
          <p:spPr>
            <a:xfrm rot="10800000">
              <a:off x="4804927" y="285278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E98B62EA-3CF2-7D3A-E98A-00EAAEF2DEB7}"/>
                </a:ext>
              </a:extLst>
            </p:cNvPr>
            <p:cNvSpPr/>
            <p:nvPr/>
          </p:nvSpPr>
          <p:spPr>
            <a:xfrm rot="10800000">
              <a:off x="4306357" y="285278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33CD6242-D7F7-5DE8-6655-8B4FD02011F8}"/>
                </a:ext>
              </a:extLst>
            </p:cNvPr>
            <p:cNvSpPr/>
            <p:nvPr/>
          </p:nvSpPr>
          <p:spPr>
            <a:xfrm rot="10800000">
              <a:off x="3807785" y="285278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7F7CA175-5705-2E69-4E8B-D3D7E705C56E}"/>
                </a:ext>
              </a:extLst>
            </p:cNvPr>
            <p:cNvSpPr/>
            <p:nvPr/>
          </p:nvSpPr>
          <p:spPr>
            <a:xfrm rot="10800000">
              <a:off x="3309211" y="285278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87" name="Düz Bağlayıcı 440">
              <a:extLst>
                <a:ext uri="{FF2B5EF4-FFF2-40B4-BE49-F238E27FC236}">
                  <a16:creationId xmlns:a16="http://schemas.microsoft.com/office/drawing/2014/main" id="{B37B52E2-F580-C67D-39A7-83904CA885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3067" y="4172084"/>
              <a:ext cx="2000509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BE8D9E23-BE81-C015-23A7-CC8CD84958A2}"/>
                </a:ext>
              </a:extLst>
            </p:cNvPr>
            <p:cNvSpPr/>
            <p:nvPr/>
          </p:nvSpPr>
          <p:spPr>
            <a:xfrm rot="10800000">
              <a:off x="4809844" y="4003086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E102A0A8-6AC5-9254-E9F4-4A7A271FEF8E}"/>
                </a:ext>
              </a:extLst>
            </p:cNvPr>
            <p:cNvSpPr/>
            <p:nvPr/>
          </p:nvSpPr>
          <p:spPr>
            <a:xfrm rot="10800000">
              <a:off x="4311274" y="4003086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FCBE3B28-B954-FAED-0607-2C21A40F6905}"/>
                </a:ext>
              </a:extLst>
            </p:cNvPr>
            <p:cNvSpPr/>
            <p:nvPr/>
          </p:nvSpPr>
          <p:spPr>
            <a:xfrm rot="10800000">
              <a:off x="3812702" y="4003086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7C55E217-BF79-1B33-3457-FFB9C5FBEE96}"/>
                </a:ext>
              </a:extLst>
            </p:cNvPr>
            <p:cNvSpPr/>
            <p:nvPr/>
          </p:nvSpPr>
          <p:spPr>
            <a:xfrm rot="10800000">
              <a:off x="3314128" y="4003086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B7DEB90A-BD97-1DE1-F232-FFD26775F601}"/>
              </a:ext>
            </a:extLst>
          </p:cNvPr>
          <p:cNvGrpSpPr/>
          <p:nvPr/>
        </p:nvGrpSpPr>
        <p:grpSpPr>
          <a:xfrm>
            <a:off x="3212898" y="3587526"/>
            <a:ext cx="3475529" cy="369332"/>
            <a:chOff x="3212898" y="3589139"/>
            <a:chExt cx="3475529" cy="36933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426120C-842F-3209-4695-390B910B6771}"/>
                </a:ext>
              </a:extLst>
            </p:cNvPr>
            <p:cNvSpPr txBox="1"/>
            <p:nvPr/>
          </p:nvSpPr>
          <p:spPr>
            <a:xfrm>
              <a:off x="5322989" y="3589139"/>
              <a:ext cx="1365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noProof="0" dirty="0">
                  <a:solidFill>
                    <a:schemeClr val="accent2"/>
                  </a:solidFill>
                </a:rPr>
                <a:t>Victim Row</a:t>
              </a:r>
            </a:p>
          </p:txBody>
        </p: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1CD4E0BE-7BCC-5D5E-F01D-4F6485143D02}"/>
                </a:ext>
              </a:extLst>
            </p:cNvPr>
            <p:cNvGrpSpPr/>
            <p:nvPr/>
          </p:nvGrpSpPr>
          <p:grpSpPr>
            <a:xfrm>
              <a:off x="3212898" y="3618889"/>
              <a:ext cx="2000509" cy="322761"/>
              <a:chOff x="5896089" y="4061567"/>
              <a:chExt cx="2000509" cy="322761"/>
            </a:xfrm>
          </p:grpSpPr>
          <p:cxnSp>
            <p:nvCxnSpPr>
              <p:cNvPr id="199" name="Düz Bağlayıcı 440">
                <a:extLst>
                  <a:ext uri="{FF2B5EF4-FFF2-40B4-BE49-F238E27FC236}">
                    <a16:creationId xmlns:a16="http://schemas.microsoft.com/office/drawing/2014/main" id="{495B0F1F-77E3-8876-A6DE-23B821C390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96089" y="4230565"/>
                <a:ext cx="2000509" cy="0"/>
              </a:xfrm>
              <a:prstGeom prst="line">
                <a:avLst/>
              </a:prstGeom>
              <a:ln w="38100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EC6C1654-07EB-AED6-26B8-F5808CA804C3}"/>
                  </a:ext>
                </a:extLst>
              </p:cNvPr>
              <p:cNvSpPr/>
              <p:nvPr/>
            </p:nvSpPr>
            <p:spPr>
              <a:xfrm rot="10800000">
                <a:off x="7488118" y="406156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3D53D1AD-224C-A512-5682-52EC9A950579}"/>
                  </a:ext>
                </a:extLst>
              </p:cNvPr>
              <p:cNvSpPr/>
              <p:nvPr/>
            </p:nvSpPr>
            <p:spPr>
              <a:xfrm rot="10800000">
                <a:off x="6989548" y="406156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FA672D08-576B-3AF7-CCC7-6FF3566B618D}"/>
                  </a:ext>
                </a:extLst>
              </p:cNvPr>
              <p:cNvSpPr/>
              <p:nvPr/>
            </p:nvSpPr>
            <p:spPr>
              <a:xfrm rot="10800000">
                <a:off x="6490976" y="406156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E423F47F-544C-6E11-6999-D06C23DBFEBB}"/>
                  </a:ext>
                </a:extLst>
              </p:cNvPr>
              <p:cNvSpPr/>
              <p:nvPr/>
            </p:nvSpPr>
            <p:spPr>
              <a:xfrm rot="10800000">
                <a:off x="5992402" y="406156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88069C7C-09CE-4B11-262C-2E4F5733DE14}"/>
              </a:ext>
            </a:extLst>
          </p:cNvPr>
          <p:cNvGrpSpPr/>
          <p:nvPr/>
        </p:nvGrpSpPr>
        <p:grpSpPr>
          <a:xfrm>
            <a:off x="3212898" y="2835502"/>
            <a:ext cx="3456036" cy="369332"/>
            <a:chOff x="3212898" y="2837115"/>
            <a:chExt cx="3456036" cy="36933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9A8C592-89BC-F397-7741-8E56BE3F2A9A}"/>
                </a:ext>
              </a:extLst>
            </p:cNvPr>
            <p:cNvSpPr txBox="1"/>
            <p:nvPr/>
          </p:nvSpPr>
          <p:spPr>
            <a:xfrm>
              <a:off x="5303496" y="2837115"/>
              <a:ext cx="1365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noProof="0" dirty="0">
                  <a:solidFill>
                    <a:schemeClr val="accent2"/>
                  </a:solidFill>
                </a:rPr>
                <a:t>Victim Row</a:t>
              </a:r>
            </a:p>
          </p:txBody>
        </p: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FFD252B4-E802-0456-7B35-55AEDA0A19B3}"/>
                </a:ext>
              </a:extLst>
            </p:cNvPr>
            <p:cNvGrpSpPr/>
            <p:nvPr/>
          </p:nvGrpSpPr>
          <p:grpSpPr>
            <a:xfrm>
              <a:off x="3212898" y="2856959"/>
              <a:ext cx="2000509" cy="322761"/>
              <a:chOff x="5896089" y="3299637"/>
              <a:chExt cx="2000509" cy="322761"/>
            </a:xfrm>
          </p:grpSpPr>
          <p:cxnSp>
            <p:nvCxnSpPr>
              <p:cNvPr id="209" name="Düz Bağlayıcı 440">
                <a:extLst>
                  <a:ext uri="{FF2B5EF4-FFF2-40B4-BE49-F238E27FC236}">
                    <a16:creationId xmlns:a16="http://schemas.microsoft.com/office/drawing/2014/main" id="{276B28E6-683D-DB16-1C9C-2B30F6A8D7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96089" y="3468635"/>
                <a:ext cx="2000509" cy="0"/>
              </a:xfrm>
              <a:prstGeom prst="line">
                <a:avLst/>
              </a:prstGeom>
              <a:ln w="38100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96F91041-5895-2B0A-91C2-4E016147E477}"/>
                  </a:ext>
                </a:extLst>
              </p:cNvPr>
              <p:cNvSpPr/>
              <p:nvPr/>
            </p:nvSpPr>
            <p:spPr>
              <a:xfrm rot="10800000">
                <a:off x="7488118" y="329963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0130DF71-B0E2-C8A9-E44D-D1BEB1193043}"/>
                  </a:ext>
                </a:extLst>
              </p:cNvPr>
              <p:cNvSpPr/>
              <p:nvPr/>
            </p:nvSpPr>
            <p:spPr>
              <a:xfrm rot="10800000">
                <a:off x="6989548" y="329963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9D4C4481-5B3B-EC41-7317-51355435F77A}"/>
                  </a:ext>
                </a:extLst>
              </p:cNvPr>
              <p:cNvSpPr/>
              <p:nvPr/>
            </p:nvSpPr>
            <p:spPr>
              <a:xfrm rot="10800000">
                <a:off x="6490976" y="329963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BDCF2E8C-2BAB-9E75-62D3-89772533B6C4}"/>
                  </a:ext>
                </a:extLst>
              </p:cNvPr>
              <p:cNvSpPr/>
              <p:nvPr/>
            </p:nvSpPr>
            <p:spPr>
              <a:xfrm rot="10800000">
                <a:off x="5992402" y="329963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6BA34220-282E-D14D-2B41-8ACB10FCDA95}"/>
              </a:ext>
            </a:extLst>
          </p:cNvPr>
          <p:cNvGrpSpPr/>
          <p:nvPr/>
        </p:nvGrpSpPr>
        <p:grpSpPr>
          <a:xfrm>
            <a:off x="2376339" y="3201451"/>
            <a:ext cx="4660965" cy="372715"/>
            <a:chOff x="2376339" y="3203064"/>
            <a:chExt cx="4660965" cy="372715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73F337BD-6EA8-BF8A-3EB7-FCBAE11BE0A9}"/>
                </a:ext>
              </a:extLst>
            </p:cNvPr>
            <p:cNvGrpSpPr/>
            <p:nvPr/>
          </p:nvGrpSpPr>
          <p:grpSpPr>
            <a:xfrm>
              <a:off x="3212898" y="3206447"/>
              <a:ext cx="3824406" cy="369332"/>
              <a:chOff x="3085576" y="3380068"/>
              <a:chExt cx="3824406" cy="369332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8D7D97D-59DC-5132-BEA8-E695BD288590}"/>
                  </a:ext>
                </a:extLst>
              </p:cNvPr>
              <p:cNvSpPr txBox="1"/>
              <p:nvPr/>
            </p:nvSpPr>
            <p:spPr>
              <a:xfrm>
                <a:off x="5176174" y="3380068"/>
                <a:ext cx="17338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noProof="0" dirty="0">
                    <a:solidFill>
                      <a:srgbClr val="C00000"/>
                    </a:solidFill>
                  </a:rPr>
                  <a:t>Aggressor Row</a:t>
                </a:r>
              </a:p>
            </p:txBody>
          </p:sp>
          <p:grpSp>
            <p:nvGrpSpPr>
              <p:cNvPr id="216" name="Group 215">
                <a:extLst>
                  <a:ext uri="{FF2B5EF4-FFF2-40B4-BE49-F238E27FC236}">
                    <a16:creationId xmlns:a16="http://schemas.microsoft.com/office/drawing/2014/main" id="{7C3C1DE9-2742-AE58-4D72-74CB554B3709}"/>
                  </a:ext>
                </a:extLst>
              </p:cNvPr>
              <p:cNvGrpSpPr/>
              <p:nvPr/>
            </p:nvGrpSpPr>
            <p:grpSpPr>
              <a:xfrm>
                <a:off x="3085576" y="3404146"/>
                <a:ext cx="2000509" cy="322761"/>
                <a:chOff x="5896089" y="3673203"/>
                <a:chExt cx="2000509" cy="322761"/>
              </a:xfrm>
            </p:grpSpPr>
            <p:cxnSp>
              <p:nvCxnSpPr>
                <p:cNvPr id="200" name="Düz Bağlayıcı 440">
                  <a:extLst>
                    <a:ext uri="{FF2B5EF4-FFF2-40B4-BE49-F238E27FC236}">
                      <a16:creationId xmlns:a16="http://schemas.microsoft.com/office/drawing/2014/main" id="{E02B5110-0E8F-8A4A-2CD4-9752FC2372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896089" y="3834584"/>
                  <a:ext cx="2000509" cy="0"/>
                </a:xfrm>
                <a:prstGeom prst="line">
                  <a:avLst/>
                </a:prstGeom>
                <a:ln w="38100" cap="rnd">
                  <a:solidFill>
                    <a:srgbClr val="C0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B95AEC04-823A-7F2C-02AA-B909D7FBD552}"/>
                    </a:ext>
                  </a:extLst>
                </p:cNvPr>
                <p:cNvSpPr/>
                <p:nvPr/>
              </p:nvSpPr>
              <p:spPr>
                <a:xfrm rot="10800000">
                  <a:off x="7488118" y="3673203"/>
                  <a:ext cx="315870" cy="322761"/>
                </a:xfrm>
                <a:prstGeom prst="ellipse">
                  <a:avLst/>
                </a:prstGeom>
                <a:solidFill>
                  <a:srgbClr val="C00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58B74007-58C0-B00A-F243-5A43AE48F6FA}"/>
                    </a:ext>
                  </a:extLst>
                </p:cNvPr>
                <p:cNvSpPr/>
                <p:nvPr/>
              </p:nvSpPr>
              <p:spPr>
                <a:xfrm rot="10800000">
                  <a:off x="6989548" y="3673203"/>
                  <a:ext cx="315870" cy="322761"/>
                </a:xfrm>
                <a:prstGeom prst="ellipse">
                  <a:avLst/>
                </a:prstGeom>
                <a:solidFill>
                  <a:srgbClr val="C00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1775C527-4D60-D738-C193-CFCF177A0B30}"/>
                    </a:ext>
                  </a:extLst>
                </p:cNvPr>
                <p:cNvSpPr/>
                <p:nvPr/>
              </p:nvSpPr>
              <p:spPr>
                <a:xfrm rot="10800000">
                  <a:off x="6490976" y="3673203"/>
                  <a:ext cx="315870" cy="322761"/>
                </a:xfrm>
                <a:prstGeom prst="ellipse">
                  <a:avLst/>
                </a:prstGeom>
                <a:solidFill>
                  <a:srgbClr val="C00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04" name="Oval 203">
                  <a:extLst>
                    <a:ext uri="{FF2B5EF4-FFF2-40B4-BE49-F238E27FC236}">
                      <a16:creationId xmlns:a16="http://schemas.microsoft.com/office/drawing/2014/main" id="{6577AB9C-683E-28E8-E6A0-19E508115944}"/>
                    </a:ext>
                  </a:extLst>
                </p:cNvPr>
                <p:cNvSpPr/>
                <p:nvPr/>
              </p:nvSpPr>
              <p:spPr>
                <a:xfrm rot="10800000">
                  <a:off x="5992402" y="3673203"/>
                  <a:ext cx="315870" cy="322761"/>
                </a:xfrm>
                <a:prstGeom prst="ellipse">
                  <a:avLst/>
                </a:prstGeom>
                <a:solidFill>
                  <a:srgbClr val="C00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</p:grpSp>
        <p:pic>
          <p:nvPicPr>
            <p:cNvPr id="218" name="Picture Placeholder 32">
              <a:extLst>
                <a:ext uri="{FF2B5EF4-FFF2-40B4-BE49-F238E27FC236}">
                  <a16:creationId xmlns:a16="http://schemas.microsoft.com/office/drawing/2014/main" id="{3C1540E4-5FF7-0774-8FA7-702319688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192D3D"/>
                </a:clrFrom>
                <a:clrTo>
                  <a:srgbClr val="192D3D">
                    <a:alpha val="0"/>
                  </a:srgbClr>
                </a:clrTo>
              </a:clrChange>
              <a:alphaModFix/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35" t="8642" b="30229"/>
            <a:stretch>
              <a:fillRect/>
            </a:stretch>
          </p:blipFill>
          <p:spPr>
            <a:xfrm flipH="1">
              <a:off x="2376339" y="3203064"/>
              <a:ext cx="594019" cy="36933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221" name="Content Placeholder 2">
            <a:extLst>
              <a:ext uri="{FF2B5EF4-FFF2-40B4-BE49-F238E27FC236}">
                <a16:creationId xmlns:a16="http://schemas.microsoft.com/office/drawing/2014/main" id="{901BA2AC-2B1F-1268-152A-4AF5A9D10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575" y="1013537"/>
            <a:ext cx="9143999" cy="857604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2400" noProof="0" dirty="0">
                <a:latin typeface="+mn-lt"/>
              </a:rPr>
              <a:t>Read disturbance in DRAM </a:t>
            </a:r>
            <a:r>
              <a:rPr lang="en-US" sz="2400" noProof="0" dirty="0">
                <a:solidFill>
                  <a:srgbClr val="C00000"/>
                </a:solidFill>
                <a:latin typeface="+mn-lt"/>
              </a:rPr>
              <a:t>breaks memory isolation</a:t>
            </a:r>
          </a:p>
          <a:p>
            <a:pPr>
              <a:spcBef>
                <a:spcPts val="400"/>
              </a:spcBef>
            </a:pPr>
            <a:r>
              <a:rPr lang="en-US" sz="2400" noProof="0" dirty="0">
                <a:latin typeface="+mn-lt"/>
              </a:rPr>
              <a:t>Prominent example: </a:t>
            </a:r>
            <a:r>
              <a:rPr lang="en-US" sz="2400" b="1" noProof="0" dirty="0">
                <a:solidFill>
                  <a:srgbClr val="316CE3"/>
                </a:solidFill>
                <a:latin typeface="+mn-lt"/>
              </a:rPr>
              <a:t>RowHammer</a:t>
            </a:r>
            <a:r>
              <a:rPr lang="zh-CN" altLang="en-US" sz="2400" noProof="0" dirty="0">
                <a:solidFill>
                  <a:srgbClr val="316CE3"/>
                </a:solidFill>
                <a:latin typeface="+mn-lt"/>
              </a:rPr>
              <a:t> </a:t>
            </a:r>
            <a:r>
              <a:rPr lang="en-US" altLang="zh-CN" sz="14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[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Kim+, ISCA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2014]</a:t>
            </a:r>
            <a:endParaRPr lang="en-US" sz="2400" noProof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222" name="Alt Bilgi Yer Tutucusu 3">
            <a:extLst>
              <a:ext uri="{FF2B5EF4-FFF2-40B4-BE49-F238E27FC236}">
                <a16:creationId xmlns:a16="http://schemas.microsoft.com/office/drawing/2014/main" id="{0D6EB44E-4FE8-A04B-3DD5-1FE7293CC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398443"/>
            <a:ext cx="6558455" cy="409097"/>
          </a:xfrm>
        </p:spPr>
        <p:txBody>
          <a:bodyPr/>
          <a:lstStyle/>
          <a:p>
            <a:pPr algn="l"/>
            <a:r>
              <a:rPr lang="en-US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Kim et al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., “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Flipping bits in memory without accessing them: an experimental study of DRAM disturbance errors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”, ISCA, 2014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ea typeface="ＭＳ Ｐゴシック" charset="0"/>
              <a:cs typeface="ＭＳ Ｐゴシック" charset="0"/>
            </a:endParaRPr>
          </a:p>
        </p:txBody>
      </p:sp>
      <p:sp>
        <p:nvSpPr>
          <p:cNvPr id="227" name="Multiply 69">
            <a:extLst>
              <a:ext uri="{FF2B5EF4-FFF2-40B4-BE49-F238E27FC236}">
                <a16:creationId xmlns:a16="http://schemas.microsoft.com/office/drawing/2014/main" id="{E300B8D5-D006-6A35-9298-6C0FF3A9A928}"/>
              </a:ext>
            </a:extLst>
          </p:cNvPr>
          <p:cNvSpPr/>
          <p:nvPr/>
        </p:nvSpPr>
        <p:spPr>
          <a:xfrm>
            <a:off x="3746121" y="2788127"/>
            <a:ext cx="457200" cy="4572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29" name="Multiply 69">
            <a:extLst>
              <a:ext uri="{FF2B5EF4-FFF2-40B4-BE49-F238E27FC236}">
                <a16:creationId xmlns:a16="http://schemas.microsoft.com/office/drawing/2014/main" id="{B1D9C474-DD38-6F18-6B34-0112B6AAD568}"/>
              </a:ext>
            </a:extLst>
          </p:cNvPr>
          <p:cNvSpPr/>
          <p:nvPr/>
        </p:nvSpPr>
        <p:spPr>
          <a:xfrm>
            <a:off x="3231300" y="3554236"/>
            <a:ext cx="457200" cy="4572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0" name="Multiply 69">
            <a:extLst>
              <a:ext uri="{FF2B5EF4-FFF2-40B4-BE49-F238E27FC236}">
                <a16:creationId xmlns:a16="http://schemas.microsoft.com/office/drawing/2014/main" id="{93963440-9D38-88CB-10A6-6FC8836C9E61}"/>
              </a:ext>
            </a:extLst>
          </p:cNvPr>
          <p:cNvSpPr/>
          <p:nvPr/>
        </p:nvSpPr>
        <p:spPr>
          <a:xfrm>
            <a:off x="4245969" y="3554236"/>
            <a:ext cx="457200" cy="4572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1" name="Multiply 69">
            <a:extLst>
              <a:ext uri="{FF2B5EF4-FFF2-40B4-BE49-F238E27FC236}">
                <a16:creationId xmlns:a16="http://schemas.microsoft.com/office/drawing/2014/main" id="{F908D49B-A106-F317-B659-5821052B2A09}"/>
              </a:ext>
            </a:extLst>
          </p:cNvPr>
          <p:cNvSpPr/>
          <p:nvPr/>
        </p:nvSpPr>
        <p:spPr>
          <a:xfrm>
            <a:off x="4728901" y="2801041"/>
            <a:ext cx="457200" cy="4572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2" name="Content Placeholder 2">
            <a:extLst>
              <a:ext uri="{FF2B5EF4-FFF2-40B4-BE49-F238E27FC236}">
                <a16:creationId xmlns:a16="http://schemas.microsoft.com/office/drawing/2014/main" id="{C975E774-DA81-6EC3-2D3A-96565CF04FAA}"/>
              </a:ext>
            </a:extLst>
          </p:cNvPr>
          <p:cNvSpPr txBox="1">
            <a:spLocks/>
          </p:cNvSpPr>
          <p:nvPr/>
        </p:nvSpPr>
        <p:spPr>
          <a:xfrm>
            <a:off x="-111807" y="4978365"/>
            <a:ext cx="9384244" cy="100584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en-US" sz="2800" dirty="0">
                <a:solidFill>
                  <a:prstClr val="black"/>
                </a:solidFill>
                <a:latin typeface="+mj-lt"/>
              </a:rPr>
              <a:t>Repeatedly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opening</a:t>
            </a:r>
            <a:r>
              <a:rPr lang="en-US" sz="28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and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closing</a:t>
            </a:r>
            <a:r>
              <a:rPr lang="en-US" sz="28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a DRAM row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many times</a:t>
            </a:r>
            <a:r>
              <a:rPr lang="zh-CN" altLang="en-US" sz="28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causes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bitflips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in physically adjacent victim rows</a:t>
            </a:r>
            <a:endParaRPr lang="en-US" sz="2800" b="1" dirty="0">
              <a:solidFill>
                <a:prstClr val="black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72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/>
      <p:bldP spid="227" grpId="0" animBg="1"/>
      <p:bldP spid="229" grpId="0" animBg="1"/>
      <p:bldP spid="230" grpId="0" animBg="1"/>
      <p:bldP spid="231" grpId="0" animBg="1"/>
      <p:bldP spid="2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D1A49-978E-B29A-E7DE-14BF866CF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C7B925-D926-7E45-8165-398FCA79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DRAM Read Disturbance (II): RowPress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924A63-E94B-DAC1-9EA6-F178EFCB9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</a:t>
            </a:fld>
            <a:endParaRPr lang="en-US" noProof="0" dirty="0">
              <a:latin typeface="+mj-lt"/>
            </a:endParaRPr>
          </a:p>
        </p:txBody>
      </p:sp>
      <p:sp>
        <p:nvSpPr>
          <p:cNvPr id="221" name="Content Placeholder 2">
            <a:extLst>
              <a:ext uri="{FF2B5EF4-FFF2-40B4-BE49-F238E27FC236}">
                <a16:creationId xmlns:a16="http://schemas.microsoft.com/office/drawing/2014/main" id="{79AF75CC-E6E2-6D51-7843-DCA734B43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575" y="1078085"/>
            <a:ext cx="9143999" cy="857604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</a:pPr>
            <a:r>
              <a:rPr lang="en-US" sz="2400" noProof="0" dirty="0">
                <a:latin typeface="+mn-lt"/>
              </a:rPr>
              <a:t>A new read disturbance phenomenon: </a:t>
            </a:r>
            <a:r>
              <a:rPr lang="en-US" sz="2400" b="1" noProof="0" dirty="0">
                <a:solidFill>
                  <a:srgbClr val="316CE3"/>
                </a:solidFill>
                <a:latin typeface="+mn-lt"/>
              </a:rPr>
              <a:t>RowPress </a:t>
            </a:r>
            <a:r>
              <a:rPr lang="en-US" sz="14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[Luo+, ISCA</a:t>
            </a:r>
            <a:r>
              <a:rPr lang="zh-CN" altLang="en-US" sz="14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</a:t>
            </a:r>
            <a:r>
              <a:rPr lang="en-US" altLang="zh-CN" sz="14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20</a:t>
            </a:r>
            <a:r>
              <a:rPr lang="en-US" sz="14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23]</a:t>
            </a:r>
            <a:endParaRPr lang="en-US" sz="2400" noProof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F93798-1B91-385F-E06F-13C252651C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5EF"/>
              </a:clrFrom>
              <a:clrTo>
                <a:srgbClr val="F7F5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77" y="2933804"/>
            <a:ext cx="914400" cy="914400"/>
          </a:xfrm>
          <a:prstGeom prst="rect">
            <a:avLst/>
          </a:prstGeom>
        </p:spPr>
      </p:pic>
      <p:sp>
        <p:nvSpPr>
          <p:cNvPr id="15" name="Alt Bilgi Yer Tutucusu 3">
            <a:extLst>
              <a:ext uri="{FF2B5EF4-FFF2-40B4-BE49-F238E27FC236}">
                <a16:creationId xmlns:a16="http://schemas.microsoft.com/office/drawing/2014/main" id="{A5811A87-3C74-64E2-F3E0-2FC9E4D06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398443"/>
            <a:ext cx="6558455" cy="409097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Luo</a:t>
            </a:r>
            <a:r>
              <a:rPr lang="en-US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 et al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., “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RowPress: Amplifying Read Disturbance in Modern DRAM Chips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”, ISCA, 2023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6C7BA6B-A0B2-DF19-9938-3D50E3D62126}"/>
              </a:ext>
            </a:extLst>
          </p:cNvPr>
          <p:cNvGrpSpPr/>
          <p:nvPr/>
        </p:nvGrpSpPr>
        <p:grpSpPr>
          <a:xfrm>
            <a:off x="3214283" y="2286000"/>
            <a:ext cx="2010340" cy="2286000"/>
            <a:chOff x="3203067" y="2286480"/>
            <a:chExt cx="2010340" cy="2286000"/>
          </a:xfrm>
        </p:grpSpPr>
        <p:cxnSp>
          <p:nvCxnSpPr>
            <p:cNvPr id="47" name="Düz Bağlayıcı 440">
              <a:extLst>
                <a:ext uri="{FF2B5EF4-FFF2-40B4-BE49-F238E27FC236}">
                  <a16:creationId xmlns:a16="http://schemas.microsoft.com/office/drawing/2014/main" id="{BB535865-9AA6-BBB3-6D1B-DE8DD6D7C8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61785" y="2286480"/>
              <a:ext cx="5361" cy="228600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Düz Bağlayıcı 440">
              <a:extLst>
                <a:ext uri="{FF2B5EF4-FFF2-40B4-BE49-F238E27FC236}">
                  <a16:creationId xmlns:a16="http://schemas.microsoft.com/office/drawing/2014/main" id="{8ADED39C-95CC-8305-1850-B2CA2D677F7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62144" y="2286480"/>
              <a:ext cx="5361" cy="228600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Düz Bağlayıcı 440">
              <a:extLst>
                <a:ext uri="{FF2B5EF4-FFF2-40B4-BE49-F238E27FC236}">
                  <a16:creationId xmlns:a16="http://schemas.microsoft.com/office/drawing/2014/main" id="{7F4CC40B-6B12-A81B-AD03-FAC08006C8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62503" y="2286480"/>
              <a:ext cx="5361" cy="228600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Düz Bağlayıcı 440">
              <a:extLst>
                <a:ext uri="{FF2B5EF4-FFF2-40B4-BE49-F238E27FC236}">
                  <a16:creationId xmlns:a16="http://schemas.microsoft.com/office/drawing/2014/main" id="{4A722332-314F-82EB-838B-DE33B3DB7F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62861" y="2286480"/>
              <a:ext cx="5361" cy="228600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Düz Bağlayıcı 440">
              <a:extLst>
                <a:ext uri="{FF2B5EF4-FFF2-40B4-BE49-F238E27FC236}">
                  <a16:creationId xmlns:a16="http://schemas.microsoft.com/office/drawing/2014/main" id="{CCE10376-8A18-87D8-ECDC-5E963824A5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2898" y="3783711"/>
              <a:ext cx="2000509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Düz Bağlayıcı 440">
              <a:extLst>
                <a:ext uri="{FF2B5EF4-FFF2-40B4-BE49-F238E27FC236}">
                  <a16:creationId xmlns:a16="http://schemas.microsoft.com/office/drawing/2014/main" id="{DD459528-FC21-8645-EE2A-2A2D573C5A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2898" y="3387730"/>
              <a:ext cx="2000509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63FC8B15-2412-3A76-6ED5-B7E30BABBB36}"/>
                </a:ext>
              </a:extLst>
            </p:cNvPr>
            <p:cNvSpPr/>
            <p:nvPr/>
          </p:nvSpPr>
          <p:spPr>
            <a:xfrm rot="10800000">
              <a:off x="4804927" y="3226349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5A60407-16AD-4F52-1616-76CEAB7F7E2B}"/>
                </a:ext>
              </a:extLst>
            </p:cNvPr>
            <p:cNvSpPr/>
            <p:nvPr/>
          </p:nvSpPr>
          <p:spPr>
            <a:xfrm rot="10800000">
              <a:off x="4306357" y="3226349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D7A7509-3A68-B4A3-DF46-54047B0661FF}"/>
                </a:ext>
              </a:extLst>
            </p:cNvPr>
            <p:cNvSpPr/>
            <p:nvPr/>
          </p:nvSpPr>
          <p:spPr>
            <a:xfrm rot="10800000">
              <a:off x="3807785" y="3226349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8FB943F-5DF6-2505-23F2-51B82B05298C}"/>
                </a:ext>
              </a:extLst>
            </p:cNvPr>
            <p:cNvSpPr/>
            <p:nvPr/>
          </p:nvSpPr>
          <p:spPr>
            <a:xfrm rot="10800000">
              <a:off x="3309211" y="3226349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4065EB6-314B-5BD9-D32C-2C3A7901DC8A}"/>
                </a:ext>
              </a:extLst>
            </p:cNvPr>
            <p:cNvSpPr/>
            <p:nvPr/>
          </p:nvSpPr>
          <p:spPr>
            <a:xfrm rot="10800000">
              <a:off x="4804927" y="361471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A195433-90B0-F1D9-D53D-5E504EE9601E}"/>
                </a:ext>
              </a:extLst>
            </p:cNvPr>
            <p:cNvSpPr/>
            <p:nvPr/>
          </p:nvSpPr>
          <p:spPr>
            <a:xfrm rot="10800000">
              <a:off x="4306357" y="361471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1D85588A-214B-D5A9-9770-B331867A06B0}"/>
                </a:ext>
              </a:extLst>
            </p:cNvPr>
            <p:cNvSpPr/>
            <p:nvPr/>
          </p:nvSpPr>
          <p:spPr>
            <a:xfrm rot="10800000">
              <a:off x="3807785" y="361471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57A2499-F0C3-5C29-D068-384447AE9DBA}"/>
                </a:ext>
              </a:extLst>
            </p:cNvPr>
            <p:cNvSpPr/>
            <p:nvPr/>
          </p:nvSpPr>
          <p:spPr>
            <a:xfrm rot="10800000">
              <a:off x="3309211" y="361471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cxnSp>
          <p:nvCxnSpPr>
            <p:cNvPr id="61" name="Düz Bağlayıcı 440">
              <a:extLst>
                <a:ext uri="{FF2B5EF4-FFF2-40B4-BE49-F238E27FC236}">
                  <a16:creationId xmlns:a16="http://schemas.microsoft.com/office/drawing/2014/main" id="{CCD1799C-C38A-9FFD-9A19-342BCAD390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2898" y="3021781"/>
              <a:ext cx="2000509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Düz Bağlayıcı 440">
              <a:extLst>
                <a:ext uri="{FF2B5EF4-FFF2-40B4-BE49-F238E27FC236}">
                  <a16:creationId xmlns:a16="http://schemas.microsoft.com/office/drawing/2014/main" id="{85BB586D-E74D-CDEE-92ED-4D6583D58C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12898" y="2625801"/>
              <a:ext cx="2000509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559651FF-5639-E213-AA61-EADDE2A69374}"/>
                </a:ext>
              </a:extLst>
            </p:cNvPr>
            <p:cNvSpPr/>
            <p:nvPr/>
          </p:nvSpPr>
          <p:spPr>
            <a:xfrm rot="10800000">
              <a:off x="4804927" y="2464421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581854F9-B630-B9D6-F584-428FE86965B6}"/>
                </a:ext>
              </a:extLst>
            </p:cNvPr>
            <p:cNvSpPr/>
            <p:nvPr/>
          </p:nvSpPr>
          <p:spPr>
            <a:xfrm rot="10800000">
              <a:off x="4306357" y="2464421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C0B7761A-D193-EECD-295F-89FCFAC6D112}"/>
                </a:ext>
              </a:extLst>
            </p:cNvPr>
            <p:cNvSpPr/>
            <p:nvPr/>
          </p:nvSpPr>
          <p:spPr>
            <a:xfrm rot="10800000">
              <a:off x="3807785" y="2464421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039DE22B-32A1-976F-3ED6-1C88EC4877ED}"/>
                </a:ext>
              </a:extLst>
            </p:cNvPr>
            <p:cNvSpPr/>
            <p:nvPr/>
          </p:nvSpPr>
          <p:spPr>
            <a:xfrm rot="10800000">
              <a:off x="3309211" y="2464421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3DAAC25B-CE25-EE1A-8606-85391FF483A8}"/>
                </a:ext>
              </a:extLst>
            </p:cNvPr>
            <p:cNvSpPr/>
            <p:nvPr/>
          </p:nvSpPr>
          <p:spPr>
            <a:xfrm rot="10800000">
              <a:off x="4804927" y="285278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98B62EA-3CF2-7D3A-E98A-00EAAEF2DEB7}"/>
                </a:ext>
              </a:extLst>
            </p:cNvPr>
            <p:cNvSpPr/>
            <p:nvPr/>
          </p:nvSpPr>
          <p:spPr>
            <a:xfrm rot="10800000">
              <a:off x="4306357" y="285278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3CD6242-D7F7-5DE8-6655-8B4FD02011F8}"/>
                </a:ext>
              </a:extLst>
            </p:cNvPr>
            <p:cNvSpPr/>
            <p:nvPr/>
          </p:nvSpPr>
          <p:spPr>
            <a:xfrm rot="10800000">
              <a:off x="3807785" y="285278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F7CA175-5705-2E69-4E8B-D3D7E705C56E}"/>
                </a:ext>
              </a:extLst>
            </p:cNvPr>
            <p:cNvSpPr/>
            <p:nvPr/>
          </p:nvSpPr>
          <p:spPr>
            <a:xfrm rot="10800000">
              <a:off x="3309211" y="285278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cxnSp>
          <p:nvCxnSpPr>
            <p:cNvPr id="75" name="Düz Bağlayıcı 440">
              <a:extLst>
                <a:ext uri="{FF2B5EF4-FFF2-40B4-BE49-F238E27FC236}">
                  <a16:creationId xmlns:a16="http://schemas.microsoft.com/office/drawing/2014/main" id="{B37B52E2-F580-C67D-39A7-83904CA885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3067" y="4172084"/>
              <a:ext cx="2000509" cy="0"/>
            </a:xfrm>
            <a:prstGeom prst="line">
              <a:avLst/>
            </a:prstGeom>
            <a:ln w="1905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BE8D9E23-BE81-C015-23A7-CC8CD84958A2}"/>
                </a:ext>
              </a:extLst>
            </p:cNvPr>
            <p:cNvSpPr/>
            <p:nvPr/>
          </p:nvSpPr>
          <p:spPr>
            <a:xfrm rot="10800000">
              <a:off x="4809844" y="4003086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E102A0A8-6AC5-9254-E9F4-4A7A271FEF8E}"/>
                </a:ext>
              </a:extLst>
            </p:cNvPr>
            <p:cNvSpPr/>
            <p:nvPr/>
          </p:nvSpPr>
          <p:spPr>
            <a:xfrm rot="10800000">
              <a:off x="4311274" y="4003086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FCBE3B28-B954-FAED-0607-2C21A40F6905}"/>
                </a:ext>
              </a:extLst>
            </p:cNvPr>
            <p:cNvSpPr/>
            <p:nvPr/>
          </p:nvSpPr>
          <p:spPr>
            <a:xfrm rot="10800000">
              <a:off x="3812702" y="4003086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7C55E217-BF79-1B33-3457-FFB9C5FBEE96}"/>
                </a:ext>
              </a:extLst>
            </p:cNvPr>
            <p:cNvSpPr/>
            <p:nvPr/>
          </p:nvSpPr>
          <p:spPr>
            <a:xfrm rot="10800000">
              <a:off x="3314128" y="4003086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7DEB90A-BD97-1DE1-F232-FFD26775F601}"/>
              </a:ext>
            </a:extLst>
          </p:cNvPr>
          <p:cNvGrpSpPr/>
          <p:nvPr/>
        </p:nvGrpSpPr>
        <p:grpSpPr>
          <a:xfrm>
            <a:off x="3224114" y="3587046"/>
            <a:ext cx="3475529" cy="369332"/>
            <a:chOff x="3212898" y="3589139"/>
            <a:chExt cx="3475529" cy="369332"/>
          </a:xfrm>
        </p:grpSpPr>
        <p:sp>
          <p:nvSpPr>
            <p:cNvPr id="40" name="TextBox 65">
              <a:extLst>
                <a:ext uri="{FF2B5EF4-FFF2-40B4-BE49-F238E27FC236}">
                  <a16:creationId xmlns:a16="http://schemas.microsoft.com/office/drawing/2014/main" id="{0426120C-842F-3209-4695-390B910B6771}"/>
                </a:ext>
              </a:extLst>
            </p:cNvPr>
            <p:cNvSpPr txBox="1"/>
            <p:nvPr/>
          </p:nvSpPr>
          <p:spPr>
            <a:xfrm>
              <a:off x="5322989" y="3589139"/>
              <a:ext cx="1365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0" dirty="0">
                  <a:solidFill>
                    <a:schemeClr val="accent2"/>
                  </a:solidFill>
                </a:rPr>
                <a:t>Victim Row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1CD4E0BE-7BCC-5D5E-F01D-4F6485143D02}"/>
                </a:ext>
              </a:extLst>
            </p:cNvPr>
            <p:cNvGrpSpPr/>
            <p:nvPr/>
          </p:nvGrpSpPr>
          <p:grpSpPr>
            <a:xfrm>
              <a:off x="3212898" y="3618889"/>
              <a:ext cx="2000509" cy="322761"/>
              <a:chOff x="5896089" y="4061567"/>
              <a:chExt cx="2000509" cy="322761"/>
            </a:xfrm>
          </p:grpSpPr>
          <p:cxnSp>
            <p:nvCxnSpPr>
              <p:cNvPr id="42" name="Düz Bağlayıcı 440">
                <a:extLst>
                  <a:ext uri="{FF2B5EF4-FFF2-40B4-BE49-F238E27FC236}">
                    <a16:creationId xmlns:a16="http://schemas.microsoft.com/office/drawing/2014/main" id="{495B0F1F-77E3-8876-A6DE-23B821C390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96089" y="4230565"/>
                <a:ext cx="2000509" cy="0"/>
              </a:xfrm>
              <a:prstGeom prst="line">
                <a:avLst/>
              </a:prstGeom>
              <a:ln w="38100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EC6C1654-07EB-AED6-26B8-F5808CA804C3}"/>
                  </a:ext>
                </a:extLst>
              </p:cNvPr>
              <p:cNvSpPr/>
              <p:nvPr/>
            </p:nvSpPr>
            <p:spPr>
              <a:xfrm rot="10800000">
                <a:off x="7488118" y="406156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3D53D1AD-224C-A512-5682-52EC9A950579}"/>
                  </a:ext>
                </a:extLst>
              </p:cNvPr>
              <p:cNvSpPr/>
              <p:nvPr/>
            </p:nvSpPr>
            <p:spPr>
              <a:xfrm rot="10800000">
                <a:off x="6989548" y="406156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A672D08-576B-3AF7-CCC7-6FF3566B618D}"/>
                  </a:ext>
                </a:extLst>
              </p:cNvPr>
              <p:cNvSpPr/>
              <p:nvPr/>
            </p:nvSpPr>
            <p:spPr>
              <a:xfrm rot="10800000">
                <a:off x="6490976" y="406156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423F47F-544C-6E11-6999-D06C23DBFEBB}"/>
                  </a:ext>
                </a:extLst>
              </p:cNvPr>
              <p:cNvSpPr/>
              <p:nvPr/>
            </p:nvSpPr>
            <p:spPr>
              <a:xfrm rot="10800000">
                <a:off x="5992402" y="406156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069C7C-09CE-4B11-262C-2E4F5733DE14}"/>
              </a:ext>
            </a:extLst>
          </p:cNvPr>
          <p:cNvGrpSpPr/>
          <p:nvPr/>
        </p:nvGrpSpPr>
        <p:grpSpPr>
          <a:xfrm>
            <a:off x="3224114" y="2835022"/>
            <a:ext cx="3456036" cy="369332"/>
            <a:chOff x="3212898" y="2837115"/>
            <a:chExt cx="3456036" cy="369332"/>
          </a:xfrm>
        </p:grpSpPr>
        <p:sp>
          <p:nvSpPr>
            <p:cNvPr id="33" name="TextBox 64">
              <a:extLst>
                <a:ext uri="{FF2B5EF4-FFF2-40B4-BE49-F238E27FC236}">
                  <a16:creationId xmlns:a16="http://schemas.microsoft.com/office/drawing/2014/main" id="{69A8C592-89BC-F397-7741-8E56BE3F2A9A}"/>
                </a:ext>
              </a:extLst>
            </p:cNvPr>
            <p:cNvSpPr txBox="1"/>
            <p:nvPr/>
          </p:nvSpPr>
          <p:spPr>
            <a:xfrm>
              <a:off x="5303496" y="2837115"/>
              <a:ext cx="1365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0" dirty="0">
                  <a:solidFill>
                    <a:schemeClr val="accent2"/>
                  </a:solidFill>
                </a:rPr>
                <a:t>Victim Row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FD252B4-E802-0456-7B35-55AEDA0A19B3}"/>
                </a:ext>
              </a:extLst>
            </p:cNvPr>
            <p:cNvGrpSpPr/>
            <p:nvPr/>
          </p:nvGrpSpPr>
          <p:grpSpPr>
            <a:xfrm>
              <a:off x="3212898" y="2856959"/>
              <a:ext cx="2000509" cy="322761"/>
              <a:chOff x="5896089" y="3299637"/>
              <a:chExt cx="2000509" cy="322761"/>
            </a:xfrm>
          </p:grpSpPr>
          <p:cxnSp>
            <p:nvCxnSpPr>
              <p:cNvPr id="35" name="Düz Bağlayıcı 440">
                <a:extLst>
                  <a:ext uri="{FF2B5EF4-FFF2-40B4-BE49-F238E27FC236}">
                    <a16:creationId xmlns:a16="http://schemas.microsoft.com/office/drawing/2014/main" id="{276B28E6-683D-DB16-1C9C-2B30F6A8D7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96089" y="3468635"/>
                <a:ext cx="2000509" cy="0"/>
              </a:xfrm>
              <a:prstGeom prst="line">
                <a:avLst/>
              </a:prstGeom>
              <a:ln w="38100" cap="rnd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96F91041-5895-2B0A-91C2-4E016147E477}"/>
                  </a:ext>
                </a:extLst>
              </p:cNvPr>
              <p:cNvSpPr/>
              <p:nvPr/>
            </p:nvSpPr>
            <p:spPr>
              <a:xfrm rot="10800000">
                <a:off x="7488118" y="329963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130DF71-B0E2-C8A9-E44D-D1BEB1193043}"/>
                  </a:ext>
                </a:extLst>
              </p:cNvPr>
              <p:cNvSpPr/>
              <p:nvPr/>
            </p:nvSpPr>
            <p:spPr>
              <a:xfrm rot="10800000">
                <a:off x="6989548" y="329963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D4C4481-5B3B-EC41-7317-51355435F77A}"/>
                  </a:ext>
                </a:extLst>
              </p:cNvPr>
              <p:cNvSpPr/>
              <p:nvPr/>
            </p:nvSpPr>
            <p:spPr>
              <a:xfrm rot="10800000">
                <a:off x="6490976" y="329963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BDCF2E8C-2BAB-9E75-62D3-89772533B6C4}"/>
                  </a:ext>
                </a:extLst>
              </p:cNvPr>
              <p:cNvSpPr/>
              <p:nvPr/>
            </p:nvSpPr>
            <p:spPr>
              <a:xfrm rot="10800000">
                <a:off x="5992402" y="3299637"/>
                <a:ext cx="315870" cy="32276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3F337BD-6EA8-BF8A-3EB7-FCBAE11BE0A9}"/>
              </a:ext>
            </a:extLst>
          </p:cNvPr>
          <p:cNvGrpSpPr/>
          <p:nvPr/>
        </p:nvGrpSpPr>
        <p:grpSpPr>
          <a:xfrm>
            <a:off x="3224114" y="3204354"/>
            <a:ext cx="3824406" cy="369332"/>
            <a:chOff x="3085576" y="3380068"/>
            <a:chExt cx="3824406" cy="369332"/>
          </a:xfrm>
        </p:grpSpPr>
        <p:sp>
          <p:nvSpPr>
            <p:cNvPr id="26" name="TextBox 68">
              <a:extLst>
                <a:ext uri="{FF2B5EF4-FFF2-40B4-BE49-F238E27FC236}">
                  <a16:creationId xmlns:a16="http://schemas.microsoft.com/office/drawing/2014/main" id="{88D7D97D-59DC-5132-BEA8-E695BD288590}"/>
                </a:ext>
              </a:extLst>
            </p:cNvPr>
            <p:cNvSpPr txBox="1"/>
            <p:nvPr/>
          </p:nvSpPr>
          <p:spPr>
            <a:xfrm>
              <a:off x="5176174" y="3380068"/>
              <a:ext cx="17338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0" dirty="0">
                  <a:solidFill>
                    <a:srgbClr val="C00000"/>
                  </a:solidFill>
                </a:rPr>
                <a:t>Aggressor Row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C3C1DE9-2742-AE58-4D72-74CB554B3709}"/>
                </a:ext>
              </a:extLst>
            </p:cNvPr>
            <p:cNvGrpSpPr/>
            <p:nvPr/>
          </p:nvGrpSpPr>
          <p:grpSpPr>
            <a:xfrm>
              <a:off x="3085576" y="3404146"/>
              <a:ext cx="2000509" cy="322761"/>
              <a:chOff x="5896089" y="3673203"/>
              <a:chExt cx="2000509" cy="322761"/>
            </a:xfrm>
          </p:grpSpPr>
          <p:cxnSp>
            <p:nvCxnSpPr>
              <p:cNvPr id="28" name="Düz Bağlayıcı 440">
                <a:extLst>
                  <a:ext uri="{FF2B5EF4-FFF2-40B4-BE49-F238E27FC236}">
                    <a16:creationId xmlns:a16="http://schemas.microsoft.com/office/drawing/2014/main" id="{E02B5110-0E8F-8A4A-2CD4-9752FC2372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96089" y="3834584"/>
                <a:ext cx="2000509" cy="0"/>
              </a:xfrm>
              <a:prstGeom prst="line">
                <a:avLst/>
              </a:prstGeom>
              <a:ln w="38100" cap="rnd">
                <a:solidFill>
                  <a:srgbClr val="C0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B95AEC04-823A-7F2C-02AA-B909D7FBD552}"/>
                  </a:ext>
                </a:extLst>
              </p:cNvPr>
              <p:cNvSpPr/>
              <p:nvPr/>
            </p:nvSpPr>
            <p:spPr>
              <a:xfrm rot="10800000">
                <a:off x="7488118" y="3673203"/>
                <a:ext cx="315870" cy="322761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58B74007-58C0-B00A-F243-5A43AE48F6FA}"/>
                  </a:ext>
                </a:extLst>
              </p:cNvPr>
              <p:cNvSpPr/>
              <p:nvPr/>
            </p:nvSpPr>
            <p:spPr>
              <a:xfrm rot="10800000">
                <a:off x="6989548" y="3673203"/>
                <a:ext cx="315870" cy="322761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775C527-4D60-D738-C193-CFCF177A0B30}"/>
                  </a:ext>
                </a:extLst>
              </p:cNvPr>
              <p:cNvSpPr/>
              <p:nvPr/>
            </p:nvSpPr>
            <p:spPr>
              <a:xfrm rot="10800000">
                <a:off x="6490976" y="3673203"/>
                <a:ext cx="315870" cy="322761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577AB9C-683E-28E8-E6A0-19E508115944}"/>
                  </a:ext>
                </a:extLst>
              </p:cNvPr>
              <p:cNvSpPr/>
              <p:nvPr/>
            </p:nvSpPr>
            <p:spPr>
              <a:xfrm rot="10800000">
                <a:off x="5992402" y="3673203"/>
                <a:ext cx="315870" cy="322761"/>
              </a:xfrm>
              <a:prstGeom prst="ellipse">
                <a:avLst/>
              </a:prstGeom>
              <a:solidFill>
                <a:srgbClr val="C000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0" name="Multiply 19">
            <a:extLst>
              <a:ext uri="{FF2B5EF4-FFF2-40B4-BE49-F238E27FC236}">
                <a16:creationId xmlns:a16="http://schemas.microsoft.com/office/drawing/2014/main" id="{E300B8D5-D006-6A35-9298-6C0FF3A9A928}"/>
              </a:ext>
            </a:extLst>
          </p:cNvPr>
          <p:cNvSpPr/>
          <p:nvPr/>
        </p:nvSpPr>
        <p:spPr>
          <a:xfrm>
            <a:off x="3757337" y="2787647"/>
            <a:ext cx="457200" cy="4572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1" name="Multiply 20">
            <a:extLst>
              <a:ext uri="{FF2B5EF4-FFF2-40B4-BE49-F238E27FC236}">
                <a16:creationId xmlns:a16="http://schemas.microsoft.com/office/drawing/2014/main" id="{B1D9C474-DD38-6F18-6B34-0112B6AAD568}"/>
              </a:ext>
            </a:extLst>
          </p:cNvPr>
          <p:cNvSpPr/>
          <p:nvPr/>
        </p:nvSpPr>
        <p:spPr>
          <a:xfrm>
            <a:off x="3242516" y="3553756"/>
            <a:ext cx="457200" cy="4572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2" name="Multiply 21">
            <a:extLst>
              <a:ext uri="{FF2B5EF4-FFF2-40B4-BE49-F238E27FC236}">
                <a16:creationId xmlns:a16="http://schemas.microsoft.com/office/drawing/2014/main" id="{93963440-9D38-88CB-10A6-6FC8836C9E61}"/>
              </a:ext>
            </a:extLst>
          </p:cNvPr>
          <p:cNvSpPr/>
          <p:nvPr/>
        </p:nvSpPr>
        <p:spPr>
          <a:xfrm>
            <a:off x="4257185" y="3553756"/>
            <a:ext cx="457200" cy="4572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Multiply 22">
            <a:extLst>
              <a:ext uri="{FF2B5EF4-FFF2-40B4-BE49-F238E27FC236}">
                <a16:creationId xmlns:a16="http://schemas.microsoft.com/office/drawing/2014/main" id="{F908D49B-A106-F317-B659-5821052B2A09}"/>
              </a:ext>
            </a:extLst>
          </p:cNvPr>
          <p:cNvSpPr/>
          <p:nvPr/>
        </p:nvSpPr>
        <p:spPr>
          <a:xfrm>
            <a:off x="4740117" y="2800561"/>
            <a:ext cx="457200" cy="4572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E0C8587-4BED-9E2B-643A-3D21EE37FE25}"/>
              </a:ext>
            </a:extLst>
          </p:cNvPr>
          <p:cNvSpPr/>
          <p:nvPr/>
        </p:nvSpPr>
        <p:spPr>
          <a:xfrm>
            <a:off x="3205177" y="3204354"/>
            <a:ext cx="2056785" cy="382692"/>
          </a:xfrm>
          <a:prstGeom prst="rect">
            <a:avLst/>
          </a:prstGeom>
          <a:solidFill>
            <a:srgbClr val="FFFF00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Keep Open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00E21283-DBB9-C04A-4DB9-31489C298DD7}"/>
              </a:ext>
            </a:extLst>
          </p:cNvPr>
          <p:cNvSpPr txBox="1">
            <a:spLocks/>
          </p:cNvSpPr>
          <p:nvPr/>
        </p:nvSpPr>
        <p:spPr>
          <a:xfrm>
            <a:off x="-111807" y="4978365"/>
            <a:ext cx="9384244" cy="100584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en-US" sz="2800" dirty="0">
                <a:solidFill>
                  <a:prstClr val="black"/>
                </a:solidFill>
                <a:latin typeface="+mj-lt"/>
              </a:rPr>
              <a:t>Keeping a DRAM row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open for a long time </a:t>
            </a:r>
            <a:br>
              <a:rPr lang="en-US" sz="2800" b="1" dirty="0">
                <a:solidFill>
                  <a:srgbClr val="C00000"/>
                </a:solidFill>
                <a:latin typeface="+mj-lt"/>
              </a:rPr>
            </a:br>
            <a:r>
              <a:rPr lang="en-US" sz="2800" dirty="0">
                <a:solidFill>
                  <a:prstClr val="black"/>
                </a:solidFill>
                <a:latin typeface="+mj-lt"/>
              </a:rPr>
              <a:t>causes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bitflips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in</a:t>
            </a:r>
            <a:r>
              <a:rPr lang="zh-CN" altLang="en-US" sz="2800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zh-CN" sz="2800" dirty="0">
                <a:solidFill>
                  <a:prstClr val="black"/>
                </a:solidFill>
                <a:latin typeface="+mj-lt"/>
              </a:rPr>
              <a:t>physically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adjacent victim rows</a:t>
            </a:r>
            <a:endParaRPr lang="en-US" sz="2800" b="1" dirty="0">
              <a:solidFill>
                <a:prstClr val="black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8214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 animBg="1"/>
      <p:bldP spid="21" grpId="0" animBg="1"/>
      <p:bldP spid="22" grpId="0" animBg="1"/>
      <p:bldP spid="23" grpId="0" animBg="1"/>
      <p:bldP spid="91" grpId="0" animBg="1"/>
      <p:bldP spid="9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C4249-FD30-4020-A02B-4F605B18F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DE3A3F-86A5-F6CC-1661-58F29BFAE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Read Disturbance </a:t>
            </a:r>
            <a:r>
              <a:rPr lang="en-US" dirty="0"/>
              <a:t>Solutions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D2DC060-24B4-74F7-459D-0F2C283E4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6</a:t>
            </a:fld>
            <a:endParaRPr lang="en-US" noProof="0" dirty="0">
              <a:latin typeface="+mj-lt"/>
            </a:endParaRPr>
          </a:p>
        </p:txBody>
      </p:sp>
      <p:sp>
        <p:nvSpPr>
          <p:cNvPr id="221" name="Content Placeholder 2">
            <a:extLst>
              <a:ext uri="{FF2B5EF4-FFF2-40B4-BE49-F238E27FC236}">
                <a16:creationId xmlns:a16="http://schemas.microsoft.com/office/drawing/2014/main" id="{88AE91B4-27DF-FDC5-673C-C11A141AC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005" y="1067107"/>
            <a:ext cx="9010996" cy="3685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There are many solutions to mitigate read disturbance bitflips</a:t>
            </a:r>
            <a:endParaRPr lang="en-US" sz="1800" dirty="0">
              <a:solidFill>
                <a:srgbClr val="0000FF"/>
              </a:solidFill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More robust DRAM chips and/or error-correcting codes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Increased refresh rate 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Physical isolation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Row remapping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Preventive refresh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chemeClr val="tx1"/>
              </a:buClr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Proactive throttling</a:t>
            </a:r>
          </a:p>
          <a:p>
            <a:pPr marL="0" indent="0">
              <a:spcBef>
                <a:spcPts val="400"/>
              </a:spcBef>
              <a:buNone/>
            </a:pPr>
            <a:endParaRPr lang="en-US" sz="2400" noProof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D8C15B65-56F4-4866-DDAA-6DB4FA61B8FF}"/>
              </a:ext>
            </a:extLst>
          </p:cNvPr>
          <p:cNvSpPr txBox="1">
            <a:spLocks/>
          </p:cNvSpPr>
          <p:nvPr/>
        </p:nvSpPr>
        <p:spPr>
          <a:xfrm>
            <a:off x="-120122" y="4978365"/>
            <a:ext cx="9384244" cy="100584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j-lt"/>
              </a:rPr>
              <a:t>Each solution offers a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different system design point </a:t>
            </a:r>
            <a:br>
              <a:rPr lang="en-US" sz="2800" dirty="0">
                <a:solidFill>
                  <a:schemeClr val="accent6">
                    <a:lumMod val="75000"/>
                  </a:schemeClr>
                </a:solidFill>
                <a:latin typeface="+mj-lt"/>
              </a:rPr>
            </a:br>
            <a:r>
              <a:rPr lang="en-US" sz="2800" dirty="0">
                <a:latin typeface="+mj-lt"/>
              </a:rPr>
              <a:t>in </a:t>
            </a:r>
            <a:r>
              <a:rPr lang="en-US" sz="2800" dirty="0">
                <a:solidFill>
                  <a:srgbClr val="C00000"/>
                </a:solidFill>
                <a:latin typeface="+mj-lt"/>
              </a:rPr>
              <a:t>reliability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performance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energy</a:t>
            </a:r>
            <a:r>
              <a:rPr lang="en-US" sz="2800" dirty="0">
                <a:latin typeface="+mj-lt"/>
              </a:rPr>
              <a:t>, and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area</a:t>
            </a:r>
            <a:r>
              <a:rPr lang="en-US" sz="2800" dirty="0">
                <a:latin typeface="+mj-lt"/>
              </a:rPr>
              <a:t> tradeoff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DCE5E-BBB7-7BF2-4E0A-E0870DEA7D4E}"/>
              </a:ext>
            </a:extLst>
          </p:cNvPr>
          <p:cNvSpPr txBox="1">
            <a:spLocks/>
          </p:cNvSpPr>
          <p:nvPr/>
        </p:nvSpPr>
        <p:spPr>
          <a:xfrm>
            <a:off x="-3763836" y="2625321"/>
            <a:ext cx="8815517" cy="5346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00FF"/>
              </a:solidFill>
              <a:latin typeface="+mn-lt"/>
            </a:endParaRPr>
          </a:p>
          <a:p>
            <a:endParaRPr lang="en-US" sz="24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765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E641E-98CB-EEC1-F85B-C2954325B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05F73F-4FD2-695B-5B85-30ACE5A27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54285"/>
            <a:ext cx="8894618" cy="931025"/>
          </a:xfrm>
        </p:spPr>
        <p:txBody>
          <a:bodyPr/>
          <a:lstStyle/>
          <a:p>
            <a:r>
              <a:rPr lang="en-US" sz="3200" dirty="0"/>
              <a:t>Accurate Identification </a:t>
            </a:r>
            <a:br>
              <a:rPr lang="en-US" sz="3200" dirty="0"/>
            </a:br>
            <a:r>
              <a:rPr lang="en-US" sz="3200" dirty="0"/>
              <a:t>of Read Disturbance Threshold</a:t>
            </a:r>
            <a:endParaRPr lang="en-US" sz="3200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7EBAA96-855E-7B4F-EF83-932696105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7</a:t>
            </a:fld>
            <a:endParaRPr lang="en-US" noProof="0" dirty="0">
              <a:latin typeface="+mj-lt"/>
            </a:endParaRPr>
          </a:p>
        </p:txBody>
      </p:sp>
      <p:sp>
        <p:nvSpPr>
          <p:cNvPr id="221" name="Content Placeholder 2">
            <a:extLst>
              <a:ext uri="{FF2B5EF4-FFF2-40B4-BE49-F238E27FC236}">
                <a16:creationId xmlns:a16="http://schemas.microsoft.com/office/drawing/2014/main" id="{EBAB11AC-7ED1-C1AB-07C9-916D5271E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6" y="1080962"/>
            <a:ext cx="9127374" cy="3886930"/>
          </a:xfrm>
        </p:spPr>
        <p:txBody>
          <a:bodyPr>
            <a:noAutofit/>
          </a:bodyPr>
          <a:lstStyle/>
          <a:p>
            <a:r>
              <a:rPr lang="en-US" sz="2400" dirty="0"/>
              <a:t>Many secure read disturbance solutions 				     take a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preventive action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/>
              <a:t>before a bitflip manifests</a:t>
            </a:r>
          </a:p>
          <a:p>
            <a:pPr lvl="1"/>
            <a:r>
              <a:rPr lang="en-US" dirty="0"/>
              <a:t>E.g.,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preventively refresh </a:t>
            </a:r>
            <a:r>
              <a:rPr lang="en-US" dirty="0"/>
              <a:t>a victim row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100" dirty="0"/>
          </a:p>
          <a:p>
            <a:pPr>
              <a:buClr>
                <a:schemeClr val="tx1"/>
              </a:buClr>
            </a:pPr>
            <a:r>
              <a:rPr lang="en-US" sz="2400" dirty="0"/>
              <a:t>Must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accurately quantify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/>
              <a:t>the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amount of disturbance</a:t>
            </a:r>
            <a:br>
              <a:rPr lang="en-US" sz="2400" dirty="0"/>
            </a:br>
            <a:r>
              <a:rPr lang="en-US" sz="2400" dirty="0"/>
              <a:t>that a row can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withstand</a:t>
            </a:r>
            <a:r>
              <a:rPr lang="en-US" sz="2400" dirty="0"/>
              <a:t> before experiencing a bitflip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100" dirty="0"/>
          </a:p>
          <a:p>
            <a:pPr>
              <a:buClr>
                <a:schemeClr val="tx1"/>
              </a:buClr>
            </a:pPr>
            <a:r>
              <a:rPr lang="en-US" sz="2400" dirty="0">
                <a:solidFill>
                  <a:srgbClr val="316CE3"/>
                </a:solidFill>
              </a:rPr>
              <a:t>Read Disturbance Threshold (</a:t>
            </a:r>
            <a:r>
              <a:rPr lang="en-US" sz="2400" b="1" dirty="0">
                <a:solidFill>
                  <a:srgbClr val="316CE3"/>
                </a:solidFill>
              </a:rPr>
              <a:t>ACmin</a:t>
            </a:r>
            <a:r>
              <a:rPr lang="en-US" sz="2400" dirty="0">
                <a:solidFill>
                  <a:srgbClr val="316CE3"/>
                </a:solidFill>
              </a:rPr>
              <a:t>)			      	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The </a:t>
            </a:r>
            <a:r>
              <a:rPr lang="en-US" dirty="0">
                <a:solidFill>
                  <a:srgbClr val="316CE3"/>
                </a:solidFill>
              </a:rPr>
              <a:t>minimum</a:t>
            </a:r>
            <a:r>
              <a:rPr lang="en-US" dirty="0"/>
              <a:t> aggressor row </a:t>
            </a:r>
            <a:r>
              <a:rPr lang="en-US" dirty="0">
                <a:solidFill>
                  <a:srgbClr val="316CE3"/>
                </a:solidFill>
              </a:rPr>
              <a:t>activation count</a:t>
            </a:r>
            <a:r>
              <a:rPr lang="en-US" dirty="0"/>
              <a:t> 		              required to induce the first bitflip</a:t>
            </a:r>
          </a:p>
          <a:p>
            <a:pPr marL="0" indent="0">
              <a:spcBef>
                <a:spcPts val="400"/>
              </a:spcBef>
              <a:buNone/>
            </a:pPr>
            <a:endParaRPr lang="en-US" sz="2400" noProof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CBDE5-8922-0640-A220-C59BBFDF988A}"/>
              </a:ext>
            </a:extLst>
          </p:cNvPr>
          <p:cNvSpPr txBox="1">
            <a:spLocks/>
          </p:cNvSpPr>
          <p:nvPr/>
        </p:nvSpPr>
        <p:spPr>
          <a:xfrm>
            <a:off x="-3763836" y="2625321"/>
            <a:ext cx="8815517" cy="5346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solidFill>
                <a:srgbClr val="0000FF"/>
              </a:solidFill>
              <a:latin typeface="+mn-lt"/>
            </a:endParaRPr>
          </a:p>
          <a:p>
            <a:endParaRPr lang="en-US" sz="24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1D372B7-B7A3-7E67-9CE1-1816AA43F26F}"/>
              </a:ext>
            </a:extLst>
          </p:cNvPr>
          <p:cNvSpPr txBox="1">
            <a:spLocks/>
          </p:cNvSpPr>
          <p:nvPr/>
        </p:nvSpPr>
        <p:spPr>
          <a:xfrm>
            <a:off x="-118872" y="5239615"/>
            <a:ext cx="9381744" cy="100584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j-lt"/>
              </a:rPr>
              <a:t>To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securely prevent </a:t>
            </a:r>
            <a:r>
              <a:rPr lang="en-US" sz="2800" dirty="0">
                <a:latin typeface="+mj-lt"/>
              </a:rPr>
              <a:t>read disturbance bitflips, 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</a:rPr>
              <a:t>the</a:t>
            </a:r>
            <a:r>
              <a:rPr lang="en-US" sz="2800" b="1" dirty="0">
                <a:solidFill>
                  <a:srgbClr val="316CE3"/>
                </a:solidFill>
                <a:latin typeface="+mj-lt"/>
              </a:rPr>
              <a:t> ACmin </a:t>
            </a:r>
            <a:r>
              <a:rPr lang="en-US" sz="2800" dirty="0">
                <a:latin typeface="+mj-lt"/>
              </a:rPr>
              <a:t>of DRAM rows must be </a:t>
            </a:r>
            <a:r>
              <a:rPr lang="en-US" sz="2800" b="1" dirty="0">
                <a:solidFill>
                  <a:srgbClr val="316CE3"/>
                </a:solidFill>
                <a:latin typeface="+mj-lt"/>
              </a:rPr>
              <a:t>accurately identified</a:t>
            </a:r>
          </a:p>
        </p:txBody>
      </p:sp>
    </p:spTree>
    <p:extLst>
      <p:ext uri="{BB962C8B-B14F-4D97-AF65-F5344CB8AC3E}">
        <p14:creationId xmlns:p14="http://schemas.microsoft.com/office/powerpoint/2010/main" val="364991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F3291-EC79-D31B-69AB-CC9C199F7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95191A-6A75-EE33-A114-B44C4A362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DRAM Access Pattern Affects ACmin</a:t>
            </a:r>
            <a:r>
              <a:rPr lang="zh-CN" altLang="en-US" noProof="0" dirty="0"/>
              <a:t> </a:t>
            </a:r>
            <a:r>
              <a:rPr lang="en-US" noProof="0" dirty="0"/>
              <a:t> (I)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83BD0FD-243A-9211-45F5-27FAFDCF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8</a:t>
            </a:fld>
            <a:endParaRPr lang="en-US" noProof="0" dirty="0">
              <a:latin typeface="+mj-lt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D3983C7-4837-99C4-F430-32A556D3DCF7}"/>
              </a:ext>
            </a:extLst>
          </p:cNvPr>
          <p:cNvSpPr txBox="1"/>
          <p:nvPr/>
        </p:nvSpPr>
        <p:spPr>
          <a:xfrm>
            <a:off x="916413" y="3548195"/>
            <a:ext cx="3061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316CE3"/>
                </a:solidFill>
              </a:rPr>
              <a:t>Single-sided </a:t>
            </a:r>
            <a:r>
              <a:rPr lang="en-US" sz="2000" dirty="0"/>
              <a:t>RowHammer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AF760C1-2CAD-331C-DD9C-6E9EC2517F3A}"/>
              </a:ext>
            </a:extLst>
          </p:cNvPr>
          <p:cNvGrpSpPr/>
          <p:nvPr/>
        </p:nvGrpSpPr>
        <p:grpSpPr>
          <a:xfrm>
            <a:off x="913062" y="2201902"/>
            <a:ext cx="3727421" cy="1121356"/>
            <a:chOff x="1137912" y="2052002"/>
            <a:chExt cx="3727421" cy="112135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B97D76E-42C4-3259-B9DF-A410A7074D34}"/>
                </a:ext>
              </a:extLst>
            </p:cNvPr>
            <p:cNvGrpSpPr/>
            <p:nvPr/>
          </p:nvGrpSpPr>
          <p:grpSpPr>
            <a:xfrm>
              <a:off x="1137912" y="2428014"/>
              <a:ext cx="3727421" cy="369332"/>
              <a:chOff x="1137912" y="2421334"/>
              <a:chExt cx="3727421" cy="369332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A7D2C37-C8A3-434A-232B-EC9755032858}"/>
                  </a:ext>
                </a:extLst>
              </p:cNvPr>
              <p:cNvSpPr txBox="1"/>
              <p:nvPr/>
            </p:nvSpPr>
            <p:spPr>
              <a:xfrm>
                <a:off x="3131525" y="2421334"/>
                <a:ext cx="17338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rgbClr val="C00000"/>
                    </a:solidFill>
                  </a:rPr>
                  <a:t>Aggressor Row</a:t>
                </a:r>
              </a:p>
            </p:txBody>
          </p:sp>
          <p:cxnSp>
            <p:nvCxnSpPr>
              <p:cNvPr id="55" name="Düz Bağlayıcı 440">
                <a:extLst>
                  <a:ext uri="{FF2B5EF4-FFF2-40B4-BE49-F238E27FC236}">
                    <a16:creationId xmlns:a16="http://schemas.microsoft.com/office/drawing/2014/main" id="{36AADEE1-DF04-0F74-7C5D-819E1659A34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37912" y="2606000"/>
                <a:ext cx="2000509" cy="0"/>
              </a:xfrm>
              <a:prstGeom prst="line">
                <a:avLst/>
              </a:prstGeom>
              <a:ln w="254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B2E39CDD-142E-B561-3258-E56174F8CD02}"/>
                  </a:ext>
                </a:extLst>
              </p:cNvPr>
              <p:cNvSpPr/>
              <p:nvPr/>
            </p:nvSpPr>
            <p:spPr>
              <a:xfrm rot="10800000">
                <a:off x="2729941" y="2444619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98D8C0A4-50B5-2381-B965-FC43DAD8DBD2}"/>
                  </a:ext>
                </a:extLst>
              </p:cNvPr>
              <p:cNvSpPr/>
              <p:nvPr/>
            </p:nvSpPr>
            <p:spPr>
              <a:xfrm rot="10800000">
                <a:off x="2231371" y="2444619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3EBA4BE0-954C-DCC7-3781-ACE0D8B62193}"/>
                  </a:ext>
                </a:extLst>
              </p:cNvPr>
              <p:cNvSpPr/>
              <p:nvPr/>
            </p:nvSpPr>
            <p:spPr>
              <a:xfrm rot="10800000">
                <a:off x="1732799" y="2444619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44F68050-87F8-0C64-6855-67C34A174034}"/>
                  </a:ext>
                </a:extLst>
              </p:cNvPr>
              <p:cNvSpPr/>
              <p:nvPr/>
            </p:nvSpPr>
            <p:spPr>
              <a:xfrm rot="10800000">
                <a:off x="1234225" y="2444620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6681652-7DEA-ADE0-D565-9EB7752C0F9C}"/>
                </a:ext>
              </a:extLst>
            </p:cNvPr>
            <p:cNvGrpSpPr/>
            <p:nvPr/>
          </p:nvGrpSpPr>
          <p:grpSpPr>
            <a:xfrm>
              <a:off x="1137912" y="2804026"/>
              <a:ext cx="3359051" cy="369332"/>
              <a:chOff x="1137912" y="2804026"/>
              <a:chExt cx="3359051" cy="369332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A9CC772-4E51-3E45-74E6-9707B801C1A0}"/>
                  </a:ext>
                </a:extLst>
              </p:cNvPr>
              <p:cNvSpPr txBox="1"/>
              <p:nvPr/>
            </p:nvSpPr>
            <p:spPr>
              <a:xfrm>
                <a:off x="3131525" y="2804026"/>
                <a:ext cx="13654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chemeClr val="accent2"/>
                    </a:solidFill>
                  </a:rPr>
                  <a:t>Victim Row</a:t>
                </a:r>
              </a:p>
            </p:txBody>
          </p:sp>
          <p:cxnSp>
            <p:nvCxnSpPr>
              <p:cNvPr id="61" name="Düz Bağlayıcı 440">
                <a:extLst>
                  <a:ext uri="{FF2B5EF4-FFF2-40B4-BE49-F238E27FC236}">
                    <a16:creationId xmlns:a16="http://schemas.microsoft.com/office/drawing/2014/main" id="{A23B7DBA-73ED-9D17-8640-3FA3B687CC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37912" y="2988692"/>
                <a:ext cx="2000509" cy="0"/>
              </a:xfrm>
              <a:prstGeom prst="line">
                <a:avLst/>
              </a:prstGeom>
              <a:ln w="254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05B737D-010E-067E-DCA2-E75284270153}"/>
                  </a:ext>
                </a:extLst>
              </p:cNvPr>
              <p:cNvSpPr/>
              <p:nvPr/>
            </p:nvSpPr>
            <p:spPr>
              <a:xfrm rot="10800000">
                <a:off x="2729941" y="2827311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FF2D73DD-C0B8-D91F-4671-D3D212B4755B}"/>
                  </a:ext>
                </a:extLst>
              </p:cNvPr>
              <p:cNvSpPr/>
              <p:nvPr/>
            </p:nvSpPr>
            <p:spPr>
              <a:xfrm rot="10800000">
                <a:off x="2231371" y="2827311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FC3827A3-A943-9A4F-C705-6513F3E61F97}"/>
                  </a:ext>
                </a:extLst>
              </p:cNvPr>
              <p:cNvSpPr/>
              <p:nvPr/>
            </p:nvSpPr>
            <p:spPr>
              <a:xfrm rot="10800000">
                <a:off x="1732799" y="2827311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A1D2F901-0ED4-FE6C-FA12-70CB6232609D}"/>
                  </a:ext>
                </a:extLst>
              </p:cNvPr>
              <p:cNvSpPr/>
              <p:nvPr/>
            </p:nvSpPr>
            <p:spPr>
              <a:xfrm rot="10800000">
                <a:off x="1234225" y="2827312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E07F92D-D7F9-3088-9244-05828AAD4FD1}"/>
                </a:ext>
              </a:extLst>
            </p:cNvPr>
            <p:cNvGrpSpPr/>
            <p:nvPr/>
          </p:nvGrpSpPr>
          <p:grpSpPr>
            <a:xfrm>
              <a:off x="1137912" y="2052002"/>
              <a:ext cx="3359051" cy="369332"/>
              <a:chOff x="1137912" y="2052002"/>
              <a:chExt cx="3359051" cy="369332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0074803-DDDF-17C2-C82E-C721F6CFCD39}"/>
                  </a:ext>
                </a:extLst>
              </p:cNvPr>
              <p:cNvSpPr txBox="1"/>
              <p:nvPr/>
            </p:nvSpPr>
            <p:spPr>
              <a:xfrm>
                <a:off x="3131525" y="2052002"/>
                <a:ext cx="13654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chemeClr val="accent2"/>
                    </a:solidFill>
                  </a:rPr>
                  <a:t>Victim Row</a:t>
                </a:r>
              </a:p>
            </p:txBody>
          </p:sp>
          <p:cxnSp>
            <p:nvCxnSpPr>
              <p:cNvPr id="70" name="Düz Bağlayıcı 440">
                <a:extLst>
                  <a:ext uri="{FF2B5EF4-FFF2-40B4-BE49-F238E27FC236}">
                    <a16:creationId xmlns:a16="http://schemas.microsoft.com/office/drawing/2014/main" id="{D6F7F4BC-578B-B00A-9931-2AF46851B4F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37912" y="2236668"/>
                <a:ext cx="2000509" cy="0"/>
              </a:xfrm>
              <a:prstGeom prst="line">
                <a:avLst/>
              </a:prstGeom>
              <a:solidFill>
                <a:srgbClr val="C00000"/>
              </a:solidFill>
              <a:ln w="254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420F84A2-A0F5-3F6C-8586-36FE7E2BCA10}"/>
                  </a:ext>
                </a:extLst>
              </p:cNvPr>
              <p:cNvSpPr/>
              <p:nvPr/>
            </p:nvSpPr>
            <p:spPr>
              <a:xfrm rot="10800000">
                <a:off x="2729941" y="2075287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60D5CB6F-D0E1-84E1-18B2-4A1D46C7A6B8}"/>
                  </a:ext>
                </a:extLst>
              </p:cNvPr>
              <p:cNvSpPr/>
              <p:nvPr/>
            </p:nvSpPr>
            <p:spPr>
              <a:xfrm rot="10800000">
                <a:off x="2231371" y="2075288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2FF89C36-B292-4760-681F-C6235B8BF421}"/>
                  </a:ext>
                </a:extLst>
              </p:cNvPr>
              <p:cNvSpPr/>
              <p:nvPr/>
            </p:nvSpPr>
            <p:spPr>
              <a:xfrm rot="10800000">
                <a:off x="1732799" y="2075288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292A42A4-B07B-7D4A-C80F-EB24E386CDA3}"/>
                  </a:ext>
                </a:extLst>
              </p:cNvPr>
              <p:cNvSpPr/>
              <p:nvPr/>
            </p:nvSpPr>
            <p:spPr>
              <a:xfrm rot="10800000">
                <a:off x="1234225" y="2075288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pic>
        <p:nvPicPr>
          <p:cNvPr id="6" name="Picture Placeholder 32">
            <a:extLst>
              <a:ext uri="{FF2B5EF4-FFF2-40B4-BE49-F238E27FC236}">
                <a16:creationId xmlns:a16="http://schemas.microsoft.com/office/drawing/2014/main" id="{3D30FA59-06A8-99E3-B79D-7C379A5CA6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323418" y="2487974"/>
            <a:ext cx="594019" cy="3693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Placeholder 32">
            <a:extLst>
              <a:ext uri="{FF2B5EF4-FFF2-40B4-BE49-F238E27FC236}">
                <a16:creationId xmlns:a16="http://schemas.microsoft.com/office/drawing/2014/main" id="{C1B1EC7D-EFCF-E514-2B2C-A8B0A18358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4522319" y="2096972"/>
            <a:ext cx="594360" cy="36954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Placeholder 32">
            <a:extLst>
              <a:ext uri="{FF2B5EF4-FFF2-40B4-BE49-F238E27FC236}">
                <a16:creationId xmlns:a16="http://schemas.microsoft.com/office/drawing/2014/main" id="{F1677C51-959D-2AB1-EDE7-F573EFC462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4522319" y="2858902"/>
            <a:ext cx="594360" cy="36954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3EFED36-7C88-B9C2-264F-24055104E91D}"/>
              </a:ext>
            </a:extLst>
          </p:cNvPr>
          <p:cNvSpPr txBox="1"/>
          <p:nvPr/>
        </p:nvSpPr>
        <p:spPr>
          <a:xfrm>
            <a:off x="5034968" y="3548195"/>
            <a:ext cx="3192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Double-sided </a:t>
            </a:r>
            <a:r>
              <a:rPr lang="en-US" sz="2000" dirty="0"/>
              <a:t>RowHammer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07949E0-9190-5A97-0ACB-AB11B2EDC4ED}"/>
              </a:ext>
            </a:extLst>
          </p:cNvPr>
          <p:cNvSpPr txBox="1"/>
          <p:nvPr/>
        </p:nvSpPr>
        <p:spPr>
          <a:xfrm>
            <a:off x="254934" y="1117737"/>
            <a:ext cx="8772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400"/>
              </a:spcBef>
              <a:buNone/>
            </a:pPr>
            <a:r>
              <a:rPr lang="en-US" sz="2400" dirty="0">
                <a:latin typeface="+mj-lt"/>
              </a:rPr>
              <a:t>A DRAM row’s </a:t>
            </a:r>
            <a:r>
              <a:rPr lang="en-US" sz="2400" dirty="0">
                <a:solidFill>
                  <a:srgbClr val="C00000"/>
                </a:solidFill>
                <a:latin typeface="+mj-lt"/>
              </a:rPr>
              <a:t>ACmin</a:t>
            </a:r>
            <a:r>
              <a:rPr lang="en-US" sz="2400" dirty="0">
                <a:latin typeface="+mj-lt"/>
              </a:rPr>
              <a:t> is strongly </a:t>
            </a:r>
            <a:r>
              <a:rPr lang="en-US" sz="2400" dirty="0">
                <a:solidFill>
                  <a:srgbClr val="C00000"/>
                </a:solidFill>
                <a:latin typeface="+mj-lt"/>
              </a:rPr>
              <a:t>affected by </a:t>
            </a:r>
            <a:r>
              <a:rPr lang="en-US" sz="2400" dirty="0">
                <a:latin typeface="+mj-lt"/>
              </a:rPr>
              <a:t>the </a:t>
            </a:r>
            <a:r>
              <a:rPr lang="en-US" sz="2400" dirty="0">
                <a:solidFill>
                  <a:srgbClr val="C00000"/>
                </a:solidFill>
                <a:latin typeface="+mj-lt"/>
              </a:rPr>
              <a:t>DRAM access pattern </a:t>
            </a:r>
            <a:r>
              <a:rPr lang="en-US" sz="2400" dirty="0">
                <a:latin typeface="+mj-lt"/>
              </a:rPr>
              <a:t>used in real DRAM chip characterization</a:t>
            </a:r>
            <a:endParaRPr lang="en-US" sz="2400" noProof="0" dirty="0">
              <a:latin typeface="+mj-lt"/>
            </a:endParaRPr>
          </a:p>
        </p:txBody>
      </p:sp>
      <p:sp>
        <p:nvSpPr>
          <p:cNvPr id="43" name="Alt Bilgi Yer Tutucusu 3">
            <a:extLst>
              <a:ext uri="{FF2B5EF4-FFF2-40B4-BE49-F238E27FC236}">
                <a16:creationId xmlns:a16="http://schemas.microsoft.com/office/drawing/2014/main" id="{DB07984C-0BA7-0CAA-1164-E56026535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398443"/>
            <a:ext cx="6558455" cy="409097"/>
          </a:xfrm>
        </p:spPr>
        <p:txBody>
          <a:bodyPr/>
          <a:lstStyle/>
          <a:p>
            <a:pPr algn="l"/>
            <a:r>
              <a:rPr lang="en-US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Kim et al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., “Revisiting RowHammer: An Experimental Analysis of Modern Devices and Mitigation Techniques” ISCA, 2020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85D95C8D-B70F-0450-80B9-6CF6E3E2E246}"/>
              </a:ext>
            </a:extLst>
          </p:cNvPr>
          <p:cNvSpPr txBox="1">
            <a:spLocks/>
          </p:cNvSpPr>
          <p:nvPr/>
        </p:nvSpPr>
        <p:spPr>
          <a:xfrm>
            <a:off x="-120122" y="4795693"/>
            <a:ext cx="9384244" cy="118872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400"/>
              </a:spcBef>
              <a:buNone/>
            </a:pPr>
            <a:r>
              <a:rPr lang="en-US" sz="2800" dirty="0">
                <a:latin typeface="+mj-lt"/>
              </a:rPr>
              <a:t>DRAM is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more vulnerable </a:t>
            </a:r>
            <a:r>
              <a:rPr lang="en-US" sz="2800" dirty="0">
                <a:latin typeface="+mj-lt"/>
              </a:rPr>
              <a:t>to read</a:t>
            </a:r>
            <a:r>
              <a:rPr lang="zh-CN" altLang="en-US" sz="2800" dirty="0">
                <a:latin typeface="+mj-lt"/>
              </a:rPr>
              <a:t> </a:t>
            </a:r>
            <a:r>
              <a:rPr lang="en-US" sz="2800" dirty="0">
                <a:latin typeface="+mj-lt"/>
              </a:rPr>
              <a:t>disturbance under </a:t>
            </a:r>
          </a:p>
          <a:p>
            <a:pPr marL="0" indent="0" algn="ctr">
              <a:spcBef>
                <a:spcPts val="400"/>
              </a:spcBef>
              <a:buNone/>
            </a:pPr>
            <a:r>
              <a:rPr lang="en-US" sz="2800" dirty="0">
                <a:solidFill>
                  <a:srgbClr val="FF0000"/>
                </a:solidFill>
                <a:latin typeface="+mj-lt"/>
              </a:rPr>
              <a:t>double-sided </a:t>
            </a:r>
            <a:r>
              <a:rPr lang="en-US" sz="2800" dirty="0">
                <a:latin typeface="+mj-lt"/>
              </a:rPr>
              <a:t>RowHammer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>
                <a:latin typeface="+mj-lt"/>
              </a:rPr>
              <a:t>than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316CE3"/>
                </a:solidFill>
                <a:latin typeface="+mj-lt"/>
              </a:rPr>
              <a:t>single-sided </a:t>
            </a:r>
            <a:r>
              <a:rPr lang="en-US" sz="2800" dirty="0">
                <a:latin typeface="+mj-lt"/>
              </a:rPr>
              <a:t>RowHammer</a:t>
            </a:r>
            <a:r>
              <a:rPr lang="zh-CN" altLang="en-US" sz="2800" dirty="0">
                <a:solidFill>
                  <a:srgbClr val="316CE3"/>
                </a:solidFill>
                <a:latin typeface="+mj-lt"/>
              </a:rPr>
              <a:t> </a:t>
            </a:r>
            <a:endParaRPr lang="en-US" altLang="zh-CN" sz="2800" dirty="0">
              <a:solidFill>
                <a:srgbClr val="316CE3"/>
              </a:solidFill>
              <a:latin typeface="+mj-lt"/>
            </a:endParaRPr>
          </a:p>
          <a:p>
            <a:pPr marL="0" indent="0" algn="ctr">
              <a:spcBef>
                <a:spcPts val="400"/>
              </a:spcBef>
              <a:buNone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[Kim+, ISCA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2020]</a:t>
            </a:r>
            <a:endParaRPr lang="en-US" i="1" dirty="0">
              <a:latin typeface="+mj-l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5772F6-DC6F-F743-BD9D-DA5F92FC6922}"/>
              </a:ext>
            </a:extLst>
          </p:cNvPr>
          <p:cNvSpPr txBox="1"/>
          <p:nvPr/>
        </p:nvSpPr>
        <p:spPr>
          <a:xfrm>
            <a:off x="5665557" y="4026637"/>
            <a:ext cx="1780744" cy="40011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C00000"/>
                </a:solidFill>
              </a:rPr>
              <a:t>Lower ACmin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1FC88EF-540B-0240-826C-FAC20E4F98F3}"/>
              </a:ext>
            </a:extLst>
          </p:cNvPr>
          <p:cNvSpPr txBox="1"/>
          <p:nvPr/>
        </p:nvSpPr>
        <p:spPr>
          <a:xfrm>
            <a:off x="1550561" y="4026637"/>
            <a:ext cx="1792863" cy="400110"/>
          </a:xfrm>
          <a:prstGeom prst="rect">
            <a:avLst/>
          </a:prstGeom>
          <a:noFill/>
          <a:ln w="31750">
            <a:solidFill>
              <a:srgbClr val="316CE3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316CE3"/>
                </a:solidFill>
              </a:rPr>
              <a:t>Higher ACmin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50D1F6B-8BD2-6D8E-2831-E1A9662B1E7C}"/>
              </a:ext>
            </a:extLst>
          </p:cNvPr>
          <p:cNvGrpSpPr/>
          <p:nvPr/>
        </p:nvGrpSpPr>
        <p:grpSpPr>
          <a:xfrm>
            <a:off x="5096153" y="2201902"/>
            <a:ext cx="3729794" cy="1121356"/>
            <a:chOff x="1137912" y="2052002"/>
            <a:chExt cx="3729794" cy="1121356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6B19738-7DD8-AE06-2413-9804A128B833}"/>
                </a:ext>
              </a:extLst>
            </p:cNvPr>
            <p:cNvGrpSpPr/>
            <p:nvPr/>
          </p:nvGrpSpPr>
          <p:grpSpPr>
            <a:xfrm>
              <a:off x="1137912" y="2428014"/>
              <a:ext cx="3355845" cy="369332"/>
              <a:chOff x="1137912" y="2421334"/>
              <a:chExt cx="3355845" cy="369332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A54F3AD-5588-2FD3-AAF1-68C010E48193}"/>
                  </a:ext>
                </a:extLst>
              </p:cNvPr>
              <p:cNvSpPr txBox="1"/>
              <p:nvPr/>
            </p:nvSpPr>
            <p:spPr>
              <a:xfrm>
                <a:off x="3131525" y="2421334"/>
                <a:ext cx="13622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rgbClr val="ED7D31"/>
                    </a:solidFill>
                  </a:rPr>
                  <a:t>Victim Row</a:t>
                </a:r>
              </a:p>
            </p:txBody>
          </p:sp>
          <p:cxnSp>
            <p:nvCxnSpPr>
              <p:cNvPr id="77" name="Düz Bağlayıcı 440">
                <a:extLst>
                  <a:ext uri="{FF2B5EF4-FFF2-40B4-BE49-F238E27FC236}">
                    <a16:creationId xmlns:a16="http://schemas.microsoft.com/office/drawing/2014/main" id="{DC1354CC-748E-233C-2C57-F5EE62635A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37912" y="2606000"/>
                <a:ext cx="2000509" cy="0"/>
              </a:xfrm>
              <a:prstGeom prst="line">
                <a:avLst/>
              </a:prstGeom>
              <a:ln w="254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2A7F123E-B2B7-2924-3CCB-0EF3EE0DCF7B}"/>
                  </a:ext>
                </a:extLst>
              </p:cNvPr>
              <p:cNvSpPr/>
              <p:nvPr/>
            </p:nvSpPr>
            <p:spPr>
              <a:xfrm rot="10800000">
                <a:off x="2729941" y="2444619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A6C6DFB2-313D-A04B-C964-D5BDCD903EBF}"/>
                  </a:ext>
                </a:extLst>
              </p:cNvPr>
              <p:cNvSpPr/>
              <p:nvPr/>
            </p:nvSpPr>
            <p:spPr>
              <a:xfrm rot="10800000">
                <a:off x="2231371" y="2444619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29E0CEFD-E9E0-23B9-84FE-BB40B9800C15}"/>
                  </a:ext>
                </a:extLst>
              </p:cNvPr>
              <p:cNvSpPr/>
              <p:nvPr/>
            </p:nvSpPr>
            <p:spPr>
              <a:xfrm rot="10800000">
                <a:off x="1732799" y="2444619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F3FD023E-933E-26B7-AE14-60212151600A}"/>
                  </a:ext>
                </a:extLst>
              </p:cNvPr>
              <p:cNvSpPr/>
              <p:nvPr/>
            </p:nvSpPr>
            <p:spPr>
              <a:xfrm rot="10800000">
                <a:off x="1234225" y="2444620"/>
                <a:ext cx="315870" cy="322761"/>
              </a:xfrm>
              <a:prstGeom prst="ellipse">
                <a:avLst/>
              </a:prstGeom>
              <a:solidFill>
                <a:srgbClr val="FFFF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5777DF5-7498-EBA2-DA85-DA1D699310E1}"/>
                </a:ext>
              </a:extLst>
            </p:cNvPr>
            <p:cNvGrpSpPr/>
            <p:nvPr/>
          </p:nvGrpSpPr>
          <p:grpSpPr>
            <a:xfrm>
              <a:off x="1137912" y="2804026"/>
              <a:ext cx="3729794" cy="369332"/>
              <a:chOff x="1137912" y="2804026"/>
              <a:chExt cx="3729794" cy="369332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FACCA7F-612F-E6C1-DC06-DFBC4053AFFC}"/>
                  </a:ext>
                </a:extLst>
              </p:cNvPr>
              <p:cNvSpPr txBox="1"/>
              <p:nvPr/>
            </p:nvSpPr>
            <p:spPr>
              <a:xfrm>
                <a:off x="3131525" y="2804026"/>
                <a:ext cx="17361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rgbClr val="C00000"/>
                    </a:solidFill>
                  </a:rPr>
                  <a:t>Aggressor Row</a:t>
                </a:r>
              </a:p>
            </p:txBody>
          </p:sp>
          <p:cxnSp>
            <p:nvCxnSpPr>
              <p:cNvPr id="60" name="Düz Bağlayıcı 440">
                <a:extLst>
                  <a:ext uri="{FF2B5EF4-FFF2-40B4-BE49-F238E27FC236}">
                    <a16:creationId xmlns:a16="http://schemas.microsoft.com/office/drawing/2014/main" id="{01062E7A-E033-1005-4C5F-99D2771C2CF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37912" y="2988692"/>
                <a:ext cx="2000509" cy="0"/>
              </a:xfrm>
              <a:prstGeom prst="line">
                <a:avLst/>
              </a:prstGeom>
              <a:ln w="254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5D331C0D-9156-3BC2-514D-49D829D4E7CB}"/>
                  </a:ext>
                </a:extLst>
              </p:cNvPr>
              <p:cNvSpPr/>
              <p:nvPr/>
            </p:nvSpPr>
            <p:spPr>
              <a:xfrm rot="10800000">
                <a:off x="2729941" y="2827311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E96D8107-4F8B-E4BA-6BF7-4AD5419F70D6}"/>
                  </a:ext>
                </a:extLst>
              </p:cNvPr>
              <p:cNvSpPr/>
              <p:nvPr/>
            </p:nvSpPr>
            <p:spPr>
              <a:xfrm rot="10800000">
                <a:off x="2231371" y="2827311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F9758257-B1EC-299C-D764-1DBBF6E14BA7}"/>
                  </a:ext>
                </a:extLst>
              </p:cNvPr>
              <p:cNvSpPr/>
              <p:nvPr/>
            </p:nvSpPr>
            <p:spPr>
              <a:xfrm rot="10800000">
                <a:off x="1732799" y="2827311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39CD98D4-14CC-0F45-1DB0-ADB9AC006EA8}"/>
                  </a:ext>
                </a:extLst>
              </p:cNvPr>
              <p:cNvSpPr/>
              <p:nvPr/>
            </p:nvSpPr>
            <p:spPr>
              <a:xfrm rot="10800000">
                <a:off x="1234225" y="2827312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DAEA89B-70BD-3DC0-91C9-17BCF5FD1FD3}"/>
                </a:ext>
              </a:extLst>
            </p:cNvPr>
            <p:cNvGrpSpPr/>
            <p:nvPr/>
          </p:nvGrpSpPr>
          <p:grpSpPr>
            <a:xfrm>
              <a:off x="1137912" y="2052002"/>
              <a:ext cx="3729794" cy="369332"/>
              <a:chOff x="1137912" y="2052002"/>
              <a:chExt cx="3729794" cy="369332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C512C6F-0365-99A9-5BB6-7C03F3E1845A}"/>
                  </a:ext>
                </a:extLst>
              </p:cNvPr>
              <p:cNvSpPr txBox="1"/>
              <p:nvPr/>
            </p:nvSpPr>
            <p:spPr>
              <a:xfrm>
                <a:off x="3131525" y="2052002"/>
                <a:ext cx="17361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i="1" dirty="0">
                    <a:solidFill>
                      <a:srgbClr val="C00000"/>
                    </a:solidFill>
                  </a:rPr>
                  <a:t>Aggressor Row</a:t>
                </a:r>
              </a:p>
            </p:txBody>
          </p:sp>
          <p:cxnSp>
            <p:nvCxnSpPr>
              <p:cNvPr id="41" name="Düz Bağlayıcı 440">
                <a:extLst>
                  <a:ext uri="{FF2B5EF4-FFF2-40B4-BE49-F238E27FC236}">
                    <a16:creationId xmlns:a16="http://schemas.microsoft.com/office/drawing/2014/main" id="{933A7C5B-96C1-CC21-5BB2-DF99AF66F18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37912" y="2236668"/>
                <a:ext cx="2000509" cy="0"/>
              </a:xfrm>
              <a:prstGeom prst="line">
                <a:avLst/>
              </a:prstGeom>
              <a:solidFill>
                <a:srgbClr val="C00000"/>
              </a:solidFill>
              <a:ln w="254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B9A12720-F23D-7AE2-0FAC-BB3AD7B7D3B8}"/>
                  </a:ext>
                </a:extLst>
              </p:cNvPr>
              <p:cNvSpPr/>
              <p:nvPr/>
            </p:nvSpPr>
            <p:spPr>
              <a:xfrm rot="10800000">
                <a:off x="2729941" y="2075287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365C88C-615A-147E-2BC8-C81623E6A4B0}"/>
                  </a:ext>
                </a:extLst>
              </p:cNvPr>
              <p:cNvSpPr/>
              <p:nvPr/>
            </p:nvSpPr>
            <p:spPr>
              <a:xfrm rot="10800000">
                <a:off x="2231371" y="2075288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74817F9A-3DD3-E53D-C76F-8E6DA0BC3F6E}"/>
                  </a:ext>
                </a:extLst>
              </p:cNvPr>
              <p:cNvSpPr/>
              <p:nvPr/>
            </p:nvSpPr>
            <p:spPr>
              <a:xfrm rot="10800000">
                <a:off x="1732799" y="2075288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12F60040-B327-565C-096E-4450FD5EB7C5}"/>
                  </a:ext>
                </a:extLst>
              </p:cNvPr>
              <p:cNvSpPr/>
              <p:nvPr/>
            </p:nvSpPr>
            <p:spPr>
              <a:xfrm rot="10800000">
                <a:off x="1234225" y="2075288"/>
                <a:ext cx="315870" cy="322761"/>
              </a:xfrm>
              <a:prstGeom prst="ellipse">
                <a:avLst/>
              </a:prstGeom>
              <a:solidFill>
                <a:srgbClr val="F2AA84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31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34" grpId="0"/>
      <p:bldP spid="42" grpId="0"/>
      <p:bldP spid="44" grpId="0" animBg="1"/>
      <p:bldP spid="45" grpId="0" animBg="1"/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EB72D-BB1C-51FF-FF68-E0501E67A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FA6308-F888-C777-4338-59B136737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DRAM Access Pattern Affects ACmin  (II)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F35582A-8FDB-8D06-DFDD-0F28A5E8E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9</a:t>
            </a:fld>
            <a:endParaRPr lang="en-US" noProof="0" dirty="0">
              <a:latin typeface="+mj-lt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9062473-AA31-D8DC-2346-2EC5F54683DD}"/>
              </a:ext>
            </a:extLst>
          </p:cNvPr>
          <p:cNvGrpSpPr/>
          <p:nvPr/>
        </p:nvGrpSpPr>
        <p:grpSpPr>
          <a:xfrm>
            <a:off x="4719323" y="1574640"/>
            <a:ext cx="4358630" cy="1300033"/>
            <a:chOff x="4824253" y="1574640"/>
            <a:chExt cx="4358630" cy="130003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5AA6AD1-C8BB-6385-123E-D370F36EE6FE}"/>
                </a:ext>
              </a:extLst>
            </p:cNvPr>
            <p:cNvGrpSpPr/>
            <p:nvPr/>
          </p:nvGrpSpPr>
          <p:grpSpPr>
            <a:xfrm>
              <a:off x="5469317" y="1753317"/>
              <a:ext cx="3713566" cy="1121356"/>
              <a:chOff x="5469317" y="1753317"/>
              <a:chExt cx="3713566" cy="1121356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5FF2B308-7EF7-4467-F51B-21CF06C058DB}"/>
                  </a:ext>
                </a:extLst>
              </p:cNvPr>
              <p:cNvGrpSpPr/>
              <p:nvPr/>
            </p:nvGrpSpPr>
            <p:grpSpPr>
              <a:xfrm>
                <a:off x="5469317" y="2129329"/>
                <a:ext cx="3345196" cy="369332"/>
                <a:chOff x="5469317" y="2122649"/>
                <a:chExt cx="3345196" cy="369332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D68B4F9E-12A0-E4B1-6285-2A794CEB6012}"/>
                    </a:ext>
                  </a:extLst>
                </p:cNvPr>
                <p:cNvSpPr txBox="1"/>
                <p:nvPr/>
              </p:nvSpPr>
              <p:spPr>
                <a:xfrm>
                  <a:off x="7449075" y="2122649"/>
                  <a:ext cx="13654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noProof="0" dirty="0">
                      <a:solidFill>
                        <a:schemeClr val="accent2"/>
                      </a:solidFill>
                    </a:rPr>
                    <a:t>Victim Row</a:t>
                  </a:r>
                </a:p>
              </p:txBody>
            </p:sp>
            <p:cxnSp>
              <p:nvCxnSpPr>
                <p:cNvPr id="68" name="Düz Bağlayıcı 440">
                  <a:extLst>
                    <a:ext uri="{FF2B5EF4-FFF2-40B4-BE49-F238E27FC236}">
                      <a16:creationId xmlns:a16="http://schemas.microsoft.com/office/drawing/2014/main" id="{8A68B49C-C58A-5CF5-95C5-832696C7CD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69317" y="2307315"/>
                  <a:ext cx="2000509" cy="0"/>
                </a:xfrm>
                <a:prstGeom prst="line">
                  <a:avLst/>
                </a:prstGeom>
                <a:ln w="25400" cap="rnd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4BB4D251-C7CA-CBC5-8617-0C24FCBEFD67}"/>
                    </a:ext>
                  </a:extLst>
                </p:cNvPr>
                <p:cNvSpPr/>
                <p:nvPr/>
              </p:nvSpPr>
              <p:spPr>
                <a:xfrm rot="10800000">
                  <a:off x="7061346" y="2145935"/>
                  <a:ext cx="315870" cy="322761"/>
                </a:xfrm>
                <a:prstGeom prst="ellipse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56B49FC9-543A-CEB4-2D5C-41FBD2FF8916}"/>
                    </a:ext>
                  </a:extLst>
                </p:cNvPr>
                <p:cNvSpPr/>
                <p:nvPr/>
              </p:nvSpPr>
              <p:spPr>
                <a:xfrm rot="10800000">
                  <a:off x="6562776" y="2145935"/>
                  <a:ext cx="315870" cy="322761"/>
                </a:xfrm>
                <a:prstGeom prst="ellipse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F52E7188-67A9-D2C6-4A74-A0D80D9A8C10}"/>
                    </a:ext>
                  </a:extLst>
                </p:cNvPr>
                <p:cNvSpPr/>
                <p:nvPr/>
              </p:nvSpPr>
              <p:spPr>
                <a:xfrm rot="10800000">
                  <a:off x="6064204" y="2145935"/>
                  <a:ext cx="315870" cy="322761"/>
                </a:xfrm>
                <a:prstGeom prst="ellipse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5A082DB0-7084-9547-6487-1C0267A88E29}"/>
                    </a:ext>
                  </a:extLst>
                </p:cNvPr>
                <p:cNvSpPr/>
                <p:nvPr/>
              </p:nvSpPr>
              <p:spPr>
                <a:xfrm rot="10800000">
                  <a:off x="5565630" y="2145935"/>
                  <a:ext cx="315870" cy="322761"/>
                </a:xfrm>
                <a:prstGeom prst="ellipse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C957B4BA-49F4-DBA7-70E2-6DBE3D42F440}"/>
                  </a:ext>
                </a:extLst>
              </p:cNvPr>
              <p:cNvGrpSpPr/>
              <p:nvPr/>
            </p:nvGrpSpPr>
            <p:grpSpPr>
              <a:xfrm>
                <a:off x="5469317" y="2505341"/>
                <a:ext cx="3713566" cy="369332"/>
                <a:chOff x="5469317" y="2505341"/>
                <a:chExt cx="3713566" cy="369332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C3EB707F-B1AC-9ED4-49B2-01DCEBC6C604}"/>
                    </a:ext>
                  </a:extLst>
                </p:cNvPr>
                <p:cNvSpPr txBox="1"/>
                <p:nvPr/>
              </p:nvSpPr>
              <p:spPr>
                <a:xfrm>
                  <a:off x="7449075" y="2505341"/>
                  <a:ext cx="173380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>
                      <a:solidFill>
                        <a:srgbClr val="C00000"/>
                      </a:solidFill>
                    </a:rPr>
                    <a:t>Aggressor Row</a:t>
                  </a:r>
                </a:p>
              </p:txBody>
            </p:sp>
            <p:cxnSp>
              <p:nvCxnSpPr>
                <p:cNvPr id="52" name="Düz Bağlayıcı 440">
                  <a:extLst>
                    <a:ext uri="{FF2B5EF4-FFF2-40B4-BE49-F238E27FC236}">
                      <a16:creationId xmlns:a16="http://schemas.microsoft.com/office/drawing/2014/main" id="{77B9461F-11DC-799A-4B51-EE0B21EE0D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69317" y="2690007"/>
                  <a:ext cx="2000509" cy="0"/>
                </a:xfrm>
                <a:prstGeom prst="line">
                  <a:avLst/>
                </a:prstGeom>
                <a:ln w="25400" cap="rnd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63DB6BE8-5A91-B795-58E7-36679B368ED7}"/>
                    </a:ext>
                  </a:extLst>
                </p:cNvPr>
                <p:cNvSpPr/>
                <p:nvPr/>
              </p:nvSpPr>
              <p:spPr>
                <a:xfrm rot="10800000">
                  <a:off x="7061346" y="2528627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solidFill>
                      <a:srgbClr val="F2AA84"/>
                    </a:solidFill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B7EB8F24-E88F-4049-BF7E-C5C85941CBA2}"/>
                    </a:ext>
                  </a:extLst>
                </p:cNvPr>
                <p:cNvSpPr/>
                <p:nvPr/>
              </p:nvSpPr>
              <p:spPr>
                <a:xfrm rot="10800000">
                  <a:off x="6562776" y="2528627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solidFill>
                      <a:srgbClr val="F2AA84"/>
                    </a:solidFill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03F0F581-171F-F601-35CD-91439F15B01E}"/>
                    </a:ext>
                  </a:extLst>
                </p:cNvPr>
                <p:cNvSpPr/>
                <p:nvPr/>
              </p:nvSpPr>
              <p:spPr>
                <a:xfrm rot="10800000">
                  <a:off x="6064204" y="2528627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solidFill>
                      <a:srgbClr val="F2AA84"/>
                    </a:solidFill>
                  </a:endParaRP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343C422E-8A03-E693-9F47-83E21D5F26B0}"/>
                    </a:ext>
                  </a:extLst>
                </p:cNvPr>
                <p:cNvSpPr/>
                <p:nvPr/>
              </p:nvSpPr>
              <p:spPr>
                <a:xfrm rot="10800000">
                  <a:off x="5565630" y="2528627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solidFill>
                      <a:srgbClr val="F2AA84"/>
                    </a:solidFill>
                  </a:endParaRP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CB9E40E-12E5-24A0-59E1-AB70F08DE662}"/>
                  </a:ext>
                </a:extLst>
              </p:cNvPr>
              <p:cNvGrpSpPr/>
              <p:nvPr/>
            </p:nvGrpSpPr>
            <p:grpSpPr>
              <a:xfrm>
                <a:off x="5469317" y="1753317"/>
                <a:ext cx="3713566" cy="369332"/>
                <a:chOff x="5469317" y="1753317"/>
                <a:chExt cx="3713566" cy="369332"/>
              </a:xfrm>
            </p:grpSpPr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8484283-940A-E167-F926-901057DD2106}"/>
                    </a:ext>
                  </a:extLst>
                </p:cNvPr>
                <p:cNvSpPr txBox="1"/>
                <p:nvPr/>
              </p:nvSpPr>
              <p:spPr>
                <a:xfrm>
                  <a:off x="7449075" y="1753317"/>
                  <a:ext cx="173380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noProof="0" dirty="0">
                      <a:solidFill>
                        <a:srgbClr val="C00000"/>
                      </a:solidFill>
                    </a:rPr>
                    <a:t>Aggressor Row</a:t>
                  </a:r>
                </a:p>
              </p:txBody>
            </p:sp>
            <p:cxnSp>
              <p:nvCxnSpPr>
                <p:cNvPr id="45" name="Düz Bağlayıcı 440">
                  <a:extLst>
                    <a:ext uri="{FF2B5EF4-FFF2-40B4-BE49-F238E27FC236}">
                      <a16:creationId xmlns:a16="http://schemas.microsoft.com/office/drawing/2014/main" id="{BFE9C65D-5801-1001-AF95-6D5F8C92AF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469317" y="1937983"/>
                  <a:ext cx="2000509" cy="0"/>
                </a:xfrm>
                <a:prstGeom prst="line">
                  <a:avLst/>
                </a:prstGeom>
                <a:solidFill>
                  <a:srgbClr val="C00000"/>
                </a:solidFill>
                <a:ln w="25400" cap="rnd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7B59E34B-4EB9-CF4D-EF1E-B561F8970614}"/>
                    </a:ext>
                  </a:extLst>
                </p:cNvPr>
                <p:cNvSpPr/>
                <p:nvPr/>
              </p:nvSpPr>
              <p:spPr>
                <a:xfrm rot="10800000">
                  <a:off x="7061346" y="1776603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solidFill>
                      <a:srgbClr val="F2AA84"/>
                    </a:solidFill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502936E8-A357-821E-4743-E88388705168}"/>
                    </a:ext>
                  </a:extLst>
                </p:cNvPr>
                <p:cNvSpPr/>
                <p:nvPr/>
              </p:nvSpPr>
              <p:spPr>
                <a:xfrm rot="10800000">
                  <a:off x="6562776" y="1776603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solidFill>
                      <a:srgbClr val="F2AA84"/>
                    </a:solidFill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818E585-E6EC-2574-A80F-4AF39FD9F121}"/>
                    </a:ext>
                  </a:extLst>
                </p:cNvPr>
                <p:cNvSpPr/>
                <p:nvPr/>
              </p:nvSpPr>
              <p:spPr>
                <a:xfrm rot="10800000">
                  <a:off x="6064204" y="1776603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solidFill>
                      <a:srgbClr val="F2AA84"/>
                    </a:solidFill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218A6CF5-1F0F-9221-1C42-AC24E3B57AFF}"/>
                    </a:ext>
                  </a:extLst>
                </p:cNvPr>
                <p:cNvSpPr/>
                <p:nvPr/>
              </p:nvSpPr>
              <p:spPr>
                <a:xfrm rot="10800000">
                  <a:off x="5565630" y="1776603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>
                    <a:solidFill>
                      <a:srgbClr val="F2AA84"/>
                    </a:solidFill>
                  </a:endParaRPr>
                </a:p>
              </p:txBody>
            </p:sp>
          </p:grpSp>
        </p:grpSp>
        <p:pic>
          <p:nvPicPr>
            <p:cNvPr id="43" name="Picture Placeholder 32">
              <a:extLst>
                <a:ext uri="{FF2B5EF4-FFF2-40B4-BE49-F238E27FC236}">
                  <a16:creationId xmlns:a16="http://schemas.microsoft.com/office/drawing/2014/main" id="{B8001186-585F-5D5F-CE93-73CADF34A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192D3D"/>
                </a:clrFrom>
                <a:clrTo>
                  <a:srgbClr val="192D3D">
                    <a:alpha val="0"/>
                  </a:srgbClr>
                </a:clrTo>
              </a:clrChange>
              <a:alphaModFix/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35" t="8642" b="30229"/>
            <a:stretch>
              <a:fillRect/>
            </a:stretch>
          </p:blipFill>
          <p:spPr>
            <a:xfrm flipH="1">
              <a:off x="4824253" y="1574640"/>
              <a:ext cx="594019" cy="36933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4" name="Picture Placeholder 32">
              <a:extLst>
                <a:ext uri="{FF2B5EF4-FFF2-40B4-BE49-F238E27FC236}">
                  <a16:creationId xmlns:a16="http://schemas.microsoft.com/office/drawing/2014/main" id="{7BD5BE70-4052-C1DE-9228-F97187653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192D3D"/>
                </a:clrFrom>
                <a:clrTo>
                  <a:srgbClr val="192D3D">
                    <a:alpha val="0"/>
                  </a:srgbClr>
                </a:clrTo>
              </a:clrChange>
              <a:alphaModFix/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35" t="8642" b="30229"/>
            <a:stretch>
              <a:fillRect/>
            </a:stretch>
          </p:blipFill>
          <p:spPr>
            <a:xfrm flipH="1">
              <a:off x="4824253" y="2336570"/>
              <a:ext cx="594019" cy="36933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729ADE9-AD70-B162-72F6-FAD0D348787E}"/>
              </a:ext>
            </a:extLst>
          </p:cNvPr>
          <p:cNvGrpSpPr/>
          <p:nvPr/>
        </p:nvGrpSpPr>
        <p:grpSpPr>
          <a:xfrm>
            <a:off x="151637" y="1581032"/>
            <a:ext cx="4453978" cy="1485527"/>
            <a:chOff x="256567" y="1581032"/>
            <a:chExt cx="4453978" cy="148552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AA45145-EE42-CE15-BF30-D6BF265429A7}"/>
                </a:ext>
              </a:extLst>
            </p:cNvPr>
            <p:cNvGrpSpPr/>
            <p:nvPr/>
          </p:nvGrpSpPr>
          <p:grpSpPr>
            <a:xfrm>
              <a:off x="996979" y="1759279"/>
              <a:ext cx="3713566" cy="1121356"/>
              <a:chOff x="996979" y="1759279"/>
              <a:chExt cx="3713566" cy="112135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628678C-A15E-1B62-B441-99BCCB648B4F}"/>
                  </a:ext>
                </a:extLst>
              </p:cNvPr>
              <p:cNvGrpSpPr/>
              <p:nvPr/>
            </p:nvGrpSpPr>
            <p:grpSpPr>
              <a:xfrm>
                <a:off x="996979" y="2135291"/>
                <a:ext cx="3345196" cy="369332"/>
                <a:chOff x="996979" y="2128611"/>
                <a:chExt cx="3345196" cy="369332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577F1EB-255F-4BD0-8499-0D0ED9BCA244}"/>
                    </a:ext>
                  </a:extLst>
                </p:cNvPr>
                <p:cNvSpPr txBox="1"/>
                <p:nvPr/>
              </p:nvSpPr>
              <p:spPr>
                <a:xfrm>
                  <a:off x="2976737" y="2128611"/>
                  <a:ext cx="13654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noProof="0" dirty="0">
                      <a:solidFill>
                        <a:schemeClr val="accent2"/>
                      </a:solidFill>
                    </a:rPr>
                    <a:t>Victim Row</a:t>
                  </a:r>
                </a:p>
              </p:txBody>
            </p:sp>
            <p:cxnSp>
              <p:nvCxnSpPr>
                <p:cNvPr id="28" name="Düz Bağlayıcı 440">
                  <a:extLst>
                    <a:ext uri="{FF2B5EF4-FFF2-40B4-BE49-F238E27FC236}">
                      <a16:creationId xmlns:a16="http://schemas.microsoft.com/office/drawing/2014/main" id="{632BFD94-AAE3-4925-1AF2-504D78916A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96979" y="2313277"/>
                  <a:ext cx="2000509" cy="0"/>
                </a:xfrm>
                <a:prstGeom prst="line">
                  <a:avLst/>
                </a:prstGeom>
                <a:ln w="25400" cap="rnd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40E2371A-C207-DC9E-CAD7-45E6B05B0E5C}"/>
                    </a:ext>
                  </a:extLst>
                </p:cNvPr>
                <p:cNvSpPr/>
                <p:nvPr/>
              </p:nvSpPr>
              <p:spPr>
                <a:xfrm rot="10800000">
                  <a:off x="2589008" y="2151896"/>
                  <a:ext cx="315870" cy="322761"/>
                </a:xfrm>
                <a:prstGeom prst="ellipse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FB26B85E-12CB-B227-E3C7-716152FA86DC}"/>
                    </a:ext>
                  </a:extLst>
                </p:cNvPr>
                <p:cNvSpPr/>
                <p:nvPr/>
              </p:nvSpPr>
              <p:spPr>
                <a:xfrm rot="10800000">
                  <a:off x="2090438" y="2151896"/>
                  <a:ext cx="315870" cy="322761"/>
                </a:xfrm>
                <a:prstGeom prst="ellipse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ABEC985A-416A-9C47-1134-3577F9A24283}"/>
                    </a:ext>
                  </a:extLst>
                </p:cNvPr>
                <p:cNvSpPr/>
                <p:nvPr/>
              </p:nvSpPr>
              <p:spPr>
                <a:xfrm rot="10800000">
                  <a:off x="1591866" y="2151896"/>
                  <a:ext cx="315870" cy="322761"/>
                </a:xfrm>
                <a:prstGeom prst="ellipse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49B4655C-8EE7-FEF8-5B54-1E012B94E1E8}"/>
                    </a:ext>
                  </a:extLst>
                </p:cNvPr>
                <p:cNvSpPr/>
                <p:nvPr/>
              </p:nvSpPr>
              <p:spPr>
                <a:xfrm rot="10800000">
                  <a:off x="1093292" y="2151897"/>
                  <a:ext cx="315870" cy="322761"/>
                </a:xfrm>
                <a:prstGeom prst="ellipse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0D7B90F-D3D4-FB16-D733-53B9C7D6C3B3}"/>
                  </a:ext>
                </a:extLst>
              </p:cNvPr>
              <p:cNvGrpSpPr/>
              <p:nvPr/>
            </p:nvGrpSpPr>
            <p:grpSpPr>
              <a:xfrm>
                <a:off x="996979" y="2511303"/>
                <a:ext cx="3713566" cy="369332"/>
                <a:chOff x="996979" y="2511303"/>
                <a:chExt cx="3713566" cy="36933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7B0D7D5-9483-A85F-4A6D-253872F0D2D8}"/>
                    </a:ext>
                  </a:extLst>
                </p:cNvPr>
                <p:cNvSpPr txBox="1"/>
                <p:nvPr/>
              </p:nvSpPr>
              <p:spPr>
                <a:xfrm>
                  <a:off x="2976737" y="2511303"/>
                  <a:ext cx="173380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dirty="0">
                      <a:solidFill>
                        <a:srgbClr val="C00000"/>
                      </a:solidFill>
                    </a:rPr>
                    <a:t>Aggressor Row</a:t>
                  </a:r>
                </a:p>
              </p:txBody>
            </p:sp>
            <p:cxnSp>
              <p:nvCxnSpPr>
                <p:cNvPr id="23" name="Düz Bağlayıcı 440">
                  <a:extLst>
                    <a:ext uri="{FF2B5EF4-FFF2-40B4-BE49-F238E27FC236}">
                      <a16:creationId xmlns:a16="http://schemas.microsoft.com/office/drawing/2014/main" id="{38D6FEEC-1F1C-D06B-F9DC-E33A4A3BD1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96979" y="2695969"/>
                  <a:ext cx="2000509" cy="0"/>
                </a:xfrm>
                <a:prstGeom prst="line">
                  <a:avLst/>
                </a:prstGeom>
                <a:ln w="25400" cap="rnd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38A7AEFE-330D-995F-F308-3E7FFC217721}"/>
                    </a:ext>
                  </a:extLst>
                </p:cNvPr>
                <p:cNvSpPr/>
                <p:nvPr/>
              </p:nvSpPr>
              <p:spPr>
                <a:xfrm rot="10800000">
                  <a:off x="2589008" y="2534588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96632A87-ACD8-7A43-A81F-000C0D0FC70D}"/>
                    </a:ext>
                  </a:extLst>
                </p:cNvPr>
                <p:cNvSpPr/>
                <p:nvPr/>
              </p:nvSpPr>
              <p:spPr>
                <a:xfrm rot="10800000">
                  <a:off x="2090438" y="2534588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81CA9EE7-E8A0-2BB9-68A2-CE0AF6604E7E}"/>
                    </a:ext>
                  </a:extLst>
                </p:cNvPr>
                <p:cNvSpPr/>
                <p:nvPr/>
              </p:nvSpPr>
              <p:spPr>
                <a:xfrm rot="10800000">
                  <a:off x="1591866" y="2534588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2E120091-9890-C351-4F0D-46E07282213A}"/>
                    </a:ext>
                  </a:extLst>
                </p:cNvPr>
                <p:cNvSpPr/>
                <p:nvPr/>
              </p:nvSpPr>
              <p:spPr>
                <a:xfrm rot="10800000">
                  <a:off x="1093292" y="2534589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CE861668-094E-7AF0-1AFD-E4E8C1B5B215}"/>
                  </a:ext>
                </a:extLst>
              </p:cNvPr>
              <p:cNvGrpSpPr/>
              <p:nvPr/>
            </p:nvGrpSpPr>
            <p:grpSpPr>
              <a:xfrm>
                <a:off x="996979" y="1759279"/>
                <a:ext cx="3713566" cy="369332"/>
                <a:chOff x="996979" y="1759279"/>
                <a:chExt cx="3713566" cy="369332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AC9EE71-1D3C-8CDD-C02B-5BA2EEEA5B2B}"/>
                    </a:ext>
                  </a:extLst>
                </p:cNvPr>
                <p:cNvSpPr txBox="1"/>
                <p:nvPr/>
              </p:nvSpPr>
              <p:spPr>
                <a:xfrm>
                  <a:off x="2976737" y="1759279"/>
                  <a:ext cx="173380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i="1" noProof="0" dirty="0">
                      <a:solidFill>
                        <a:srgbClr val="C00000"/>
                      </a:solidFill>
                    </a:rPr>
                    <a:t>Aggressor Row</a:t>
                  </a:r>
                </a:p>
              </p:txBody>
            </p:sp>
            <p:cxnSp>
              <p:nvCxnSpPr>
                <p:cNvPr id="18" name="Düz Bağlayıcı 440">
                  <a:extLst>
                    <a:ext uri="{FF2B5EF4-FFF2-40B4-BE49-F238E27FC236}">
                      <a16:creationId xmlns:a16="http://schemas.microsoft.com/office/drawing/2014/main" id="{4351C4A3-0F5B-2EFB-1CCB-01AD3C8BD0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96979" y="1943945"/>
                  <a:ext cx="2000509" cy="0"/>
                </a:xfrm>
                <a:prstGeom prst="line">
                  <a:avLst/>
                </a:prstGeom>
                <a:solidFill>
                  <a:srgbClr val="C00000"/>
                </a:solidFill>
                <a:ln w="25400" cap="rnd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58D995E9-F204-7E5A-C27E-A905C4F08A32}"/>
                    </a:ext>
                  </a:extLst>
                </p:cNvPr>
                <p:cNvSpPr/>
                <p:nvPr/>
              </p:nvSpPr>
              <p:spPr>
                <a:xfrm rot="10800000">
                  <a:off x="2589008" y="1782564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BC124058-5828-97D2-371F-1613C8A29055}"/>
                    </a:ext>
                  </a:extLst>
                </p:cNvPr>
                <p:cNvSpPr/>
                <p:nvPr/>
              </p:nvSpPr>
              <p:spPr>
                <a:xfrm rot="10800000">
                  <a:off x="2090438" y="1782565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F2781466-1374-2F57-E24E-923DFC6A437F}"/>
                    </a:ext>
                  </a:extLst>
                </p:cNvPr>
                <p:cNvSpPr/>
                <p:nvPr/>
              </p:nvSpPr>
              <p:spPr>
                <a:xfrm rot="10800000">
                  <a:off x="1591866" y="1782565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27118E68-E4A1-B212-C0BD-B09516BE02A1}"/>
                    </a:ext>
                  </a:extLst>
                </p:cNvPr>
                <p:cNvSpPr/>
                <p:nvPr/>
              </p:nvSpPr>
              <p:spPr>
                <a:xfrm rot="10800000">
                  <a:off x="1093292" y="1782565"/>
                  <a:ext cx="315870" cy="322761"/>
                </a:xfrm>
                <a:prstGeom prst="ellipse">
                  <a:avLst/>
                </a:prstGeom>
                <a:solidFill>
                  <a:srgbClr val="F2AA84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</p:grp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5D7F4B3F-70E4-32EA-0AF2-B17B27824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5EF"/>
                </a:clrFrom>
                <a:clrTo>
                  <a:srgbClr val="F7F5E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67" y="1581032"/>
              <a:ext cx="731520" cy="73152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2956E725-7EB6-1EC9-DF8C-976CD095E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7F5EF"/>
                </a:clrFrom>
                <a:clrTo>
                  <a:srgbClr val="F7F5E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567" y="2335039"/>
              <a:ext cx="731520" cy="731520"/>
            </a:xfrm>
            <a:prstGeom prst="rect">
              <a:avLst/>
            </a:prstGeom>
          </p:spPr>
        </p:pic>
      </p:grpSp>
      <p:sp>
        <p:nvSpPr>
          <p:cNvPr id="82" name="Alt Bilgi Yer Tutucusu 3">
            <a:extLst>
              <a:ext uri="{FF2B5EF4-FFF2-40B4-BE49-F238E27FC236}">
                <a16:creationId xmlns:a16="http://schemas.microsoft.com/office/drawing/2014/main" id="{66E9148D-2F0F-B859-3618-471F4E77E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398443"/>
            <a:ext cx="6558455" cy="409097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Luo et al., “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RowPress: Amplifying Read Disturbance in Modern DRAM Chips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”, ISCA, 2023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17A9E657-66D6-2810-B271-E24295C47DC7}"/>
              </a:ext>
            </a:extLst>
          </p:cNvPr>
          <p:cNvSpPr txBox="1">
            <a:spLocks/>
          </p:cNvSpPr>
          <p:nvPr/>
        </p:nvSpPr>
        <p:spPr>
          <a:xfrm>
            <a:off x="-111807" y="4750724"/>
            <a:ext cx="9384244" cy="1188511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400"/>
              </a:spcBef>
              <a:buNone/>
            </a:pPr>
            <a:r>
              <a:rPr lang="en-US" sz="2800" dirty="0">
                <a:latin typeface="+mj-lt"/>
              </a:rPr>
              <a:t>DRAM is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more vulnerable </a:t>
            </a:r>
            <a:r>
              <a:rPr lang="en-US" sz="2800" dirty="0">
                <a:latin typeface="+mj-lt"/>
              </a:rPr>
              <a:t>to read disturbance </a:t>
            </a:r>
          </a:p>
          <a:p>
            <a:pPr marL="0" indent="0" algn="ctr">
              <a:spcBef>
                <a:spcPts val="400"/>
              </a:spcBef>
              <a:buNone/>
            </a:pPr>
            <a:r>
              <a:rPr lang="en-US" sz="2800" dirty="0">
                <a:latin typeface="+mj-lt"/>
              </a:rPr>
              <a:t>under double-sided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RowPress</a:t>
            </a:r>
            <a:r>
              <a:rPr lang="en-US" sz="2800" dirty="0">
                <a:latin typeface="+mj-lt"/>
              </a:rPr>
              <a:t> than double-sided </a:t>
            </a:r>
            <a:r>
              <a:rPr lang="en-US" sz="2800" dirty="0">
                <a:solidFill>
                  <a:srgbClr val="316CE3"/>
                </a:solidFill>
                <a:latin typeface="+mj-lt"/>
              </a:rPr>
              <a:t>RowHammer</a:t>
            </a:r>
            <a:r>
              <a:rPr lang="en-US" sz="2800" dirty="0">
                <a:latin typeface="+mj-lt"/>
              </a:rPr>
              <a:t> </a:t>
            </a:r>
          </a:p>
          <a:p>
            <a:pPr marL="0" indent="0" algn="ctr">
              <a:spcBef>
                <a:spcPts val="400"/>
              </a:spcBef>
              <a:buNone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[Luo+, ISCA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2023]</a:t>
            </a:r>
            <a:endParaRPr lang="en-US" sz="1600" i="1" dirty="0">
              <a:latin typeface="+mj-lt"/>
            </a:endParaRPr>
          </a:p>
        </p:txBody>
      </p:sp>
      <p:sp>
        <p:nvSpPr>
          <p:cNvPr id="90" name="TextBox 75">
            <a:extLst>
              <a:ext uri="{FF2B5EF4-FFF2-40B4-BE49-F238E27FC236}">
                <a16:creationId xmlns:a16="http://schemas.microsoft.com/office/drawing/2014/main" id="{5EFB3422-6DCE-AFDE-FCB2-6ECC9684656E}"/>
              </a:ext>
            </a:extLst>
          </p:cNvPr>
          <p:cNvSpPr txBox="1"/>
          <p:nvPr/>
        </p:nvSpPr>
        <p:spPr>
          <a:xfrm>
            <a:off x="5272356" y="3072854"/>
            <a:ext cx="3192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Double-sided </a:t>
            </a:r>
            <a:r>
              <a:rPr lang="en-US" sz="2000" dirty="0">
                <a:solidFill>
                  <a:srgbClr val="316CE3"/>
                </a:solidFill>
              </a:rPr>
              <a:t>RowHammer</a:t>
            </a:r>
          </a:p>
        </p:txBody>
      </p:sp>
      <p:sp>
        <p:nvSpPr>
          <p:cNvPr id="91" name="TextBox 33">
            <a:extLst>
              <a:ext uri="{FF2B5EF4-FFF2-40B4-BE49-F238E27FC236}">
                <a16:creationId xmlns:a16="http://schemas.microsoft.com/office/drawing/2014/main" id="{06BD804E-ED0C-1D5A-8195-2EAEA8EB8D45}"/>
              </a:ext>
            </a:extLst>
          </p:cNvPr>
          <p:cNvSpPr txBox="1"/>
          <p:nvPr/>
        </p:nvSpPr>
        <p:spPr>
          <a:xfrm>
            <a:off x="933291" y="3072854"/>
            <a:ext cx="28307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Double-sided</a:t>
            </a:r>
            <a:r>
              <a:rPr lang="en-US" sz="2000" dirty="0">
                <a:solidFill>
                  <a:srgbClr val="FF0000"/>
                </a:solidFill>
              </a:rPr>
              <a:t> RowPress</a:t>
            </a:r>
          </a:p>
        </p:txBody>
      </p:sp>
      <p:sp>
        <p:nvSpPr>
          <p:cNvPr id="92" name="TextBox 44">
            <a:extLst>
              <a:ext uri="{FF2B5EF4-FFF2-40B4-BE49-F238E27FC236}">
                <a16:creationId xmlns:a16="http://schemas.microsoft.com/office/drawing/2014/main" id="{3356309E-846B-BD8F-3F2F-4B6939B67FB3}"/>
              </a:ext>
            </a:extLst>
          </p:cNvPr>
          <p:cNvSpPr txBox="1"/>
          <p:nvPr/>
        </p:nvSpPr>
        <p:spPr>
          <a:xfrm>
            <a:off x="1242145" y="3622841"/>
            <a:ext cx="1780744" cy="40011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i="1" dirty="0">
                <a:solidFill>
                  <a:srgbClr val="C00000"/>
                </a:solidFill>
              </a:rPr>
              <a:t>Lower ACmin </a:t>
            </a:r>
          </a:p>
        </p:txBody>
      </p:sp>
      <p:sp>
        <p:nvSpPr>
          <p:cNvPr id="93" name="TextBox 45">
            <a:extLst>
              <a:ext uri="{FF2B5EF4-FFF2-40B4-BE49-F238E27FC236}">
                <a16:creationId xmlns:a16="http://schemas.microsoft.com/office/drawing/2014/main" id="{E26B427D-DFC0-5717-5288-BD31C56DBADC}"/>
              </a:ext>
            </a:extLst>
          </p:cNvPr>
          <p:cNvSpPr txBox="1"/>
          <p:nvPr/>
        </p:nvSpPr>
        <p:spPr>
          <a:xfrm>
            <a:off x="5865593" y="3622841"/>
            <a:ext cx="1792863" cy="400110"/>
          </a:xfrm>
          <a:prstGeom prst="rect">
            <a:avLst/>
          </a:prstGeom>
          <a:noFill/>
          <a:ln w="31750">
            <a:solidFill>
              <a:srgbClr val="316CE3"/>
            </a:solidFill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i="1" dirty="0">
                <a:solidFill>
                  <a:srgbClr val="316CE3"/>
                </a:solidFill>
              </a:rPr>
              <a:t>Higher ACmin</a:t>
            </a:r>
          </a:p>
        </p:txBody>
      </p:sp>
    </p:spTree>
    <p:extLst>
      <p:ext uri="{BB962C8B-B14F-4D97-AF65-F5344CB8AC3E}">
        <p14:creationId xmlns:p14="http://schemas.microsoft.com/office/powerpoint/2010/main" val="228143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90" grpId="0"/>
      <p:bldP spid="91" grpId="0"/>
      <p:bldP spid="92" grpId="0" animBg="1"/>
      <p:bldP spid="9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7713A-69E6-289E-7A12-4326C6933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7410FD-F4F0-837A-4A0C-C487C446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Problem &amp; Goal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4C89141-793A-B922-8C1D-65D8789C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10</a:t>
            </a:fld>
            <a:endParaRPr lang="en-US" noProof="0" dirty="0">
              <a:latin typeface="+mj-l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B397067-985A-3C93-91BE-30C7EAF41E9C}"/>
              </a:ext>
            </a:extLst>
          </p:cNvPr>
          <p:cNvSpPr>
            <a:spLocks noGrp="1"/>
          </p:cNvSpPr>
          <p:nvPr/>
        </p:nvSpPr>
        <p:spPr>
          <a:xfrm>
            <a:off x="0" y="1047096"/>
            <a:ext cx="9143999" cy="4763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400"/>
              </a:spcBef>
              <a:buNone/>
            </a:pPr>
            <a:endParaRPr lang="en-US" sz="2400" dirty="0">
              <a:latin typeface="+mn-lt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B397067-985A-3C93-91BE-30C7EAF41E9C}"/>
              </a:ext>
            </a:extLst>
          </p:cNvPr>
          <p:cNvSpPr>
            <a:spLocks noGrp="1"/>
          </p:cNvSpPr>
          <p:nvPr/>
        </p:nvSpPr>
        <p:spPr>
          <a:xfrm>
            <a:off x="116113" y="1047096"/>
            <a:ext cx="9143999" cy="4763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400"/>
              </a:spcBef>
              <a:buNone/>
            </a:pPr>
            <a:r>
              <a:rPr lang="en-US" sz="2600" b="1" noProof="0" dirty="0">
                <a:solidFill>
                  <a:srgbClr val="F75F26"/>
                </a:solidFill>
                <a:latin typeface="+mn-lt"/>
              </a:rPr>
              <a:t>Problem:</a:t>
            </a:r>
          </a:p>
          <a:p>
            <a:pPr marL="0" indent="0">
              <a:spcBef>
                <a:spcPts val="400"/>
              </a:spcBef>
              <a:buNone/>
            </a:pPr>
            <a:endParaRPr lang="en-US" sz="1050" noProof="0" dirty="0">
              <a:solidFill>
                <a:srgbClr val="F75F26"/>
              </a:solidFill>
              <a:latin typeface="+mn-lt"/>
            </a:endParaRPr>
          </a:p>
          <a:p>
            <a:pPr lvl="0">
              <a:spcBef>
                <a:spcPts val="400"/>
              </a:spcBef>
            </a:pPr>
            <a:r>
              <a:rPr lang="en-US" sz="2600" dirty="0"/>
              <a:t>Existing read disturbance characterization works explore DRAM’s vulnerability under </a:t>
            </a:r>
            <a:r>
              <a:rPr lang="en-US" sz="2600" dirty="0">
                <a:solidFill>
                  <a:srgbClr val="F75F26"/>
                </a:solidFill>
              </a:rPr>
              <a:t>only a limited set of DRAM access patterns</a:t>
            </a:r>
          </a:p>
          <a:p>
            <a:pPr lvl="0">
              <a:spcBef>
                <a:spcPts val="400"/>
              </a:spcBef>
            </a:pPr>
            <a:endParaRPr lang="en-US" sz="1050" dirty="0">
              <a:solidFill>
                <a:srgbClr val="F75F26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2600" dirty="0"/>
              <a:t>A more effective access pattern (i.e., one causes bitflips with lower ACmin), if undetected, would lead to </a:t>
            </a:r>
            <a:r>
              <a:rPr lang="en-US" sz="2600" dirty="0">
                <a:solidFill>
                  <a:srgbClr val="F75F26"/>
                </a:solidFill>
              </a:rPr>
              <a:t>insufficient protection</a:t>
            </a:r>
            <a:endParaRPr lang="en-US" sz="2600" noProof="0" dirty="0">
              <a:solidFill>
                <a:srgbClr val="F75F26"/>
              </a:solidFill>
              <a:latin typeface="+mn-lt"/>
            </a:endParaRPr>
          </a:p>
          <a:p>
            <a:pPr>
              <a:spcBef>
                <a:spcPts val="400"/>
              </a:spcBef>
            </a:pPr>
            <a:endParaRPr lang="en-US" sz="1800" dirty="0">
              <a:solidFill>
                <a:srgbClr val="316CE3"/>
              </a:solidFill>
              <a:latin typeface="+mn-lt"/>
            </a:endParaRPr>
          </a:p>
          <a:p>
            <a:pPr marL="0" indent="0">
              <a:spcBef>
                <a:spcPts val="400"/>
              </a:spcBef>
              <a:buNone/>
            </a:pPr>
            <a:r>
              <a:rPr lang="en-US" sz="2600" b="1" dirty="0">
                <a:solidFill>
                  <a:srgbClr val="0D813C"/>
                </a:solidFill>
                <a:latin typeface="+mn-lt"/>
              </a:rPr>
              <a:t>Goal:</a:t>
            </a:r>
          </a:p>
          <a:p>
            <a:pPr marL="0" indent="0">
              <a:spcBef>
                <a:spcPts val="400"/>
              </a:spcBef>
              <a:buNone/>
            </a:pPr>
            <a:endParaRPr lang="en-US" sz="1050" b="1" dirty="0">
              <a:solidFill>
                <a:srgbClr val="0D813C"/>
              </a:solidFill>
              <a:latin typeface="+mn-lt"/>
            </a:endParaRPr>
          </a:p>
          <a:p>
            <a:pPr>
              <a:spcBef>
                <a:spcPts val="400"/>
              </a:spcBef>
            </a:pPr>
            <a:r>
              <a:rPr lang="en-US" sz="2600" dirty="0">
                <a:solidFill>
                  <a:prstClr val="black"/>
                </a:solidFill>
              </a:rPr>
              <a:t>To explore a </a:t>
            </a:r>
            <a:r>
              <a:rPr lang="en-US" sz="2600" dirty="0">
                <a:solidFill>
                  <a:srgbClr val="0D813C"/>
                </a:solidFill>
              </a:rPr>
              <a:t>new DRAM access pattern </a:t>
            </a:r>
            <a:r>
              <a:rPr lang="en-US" sz="2600" dirty="0">
                <a:solidFill>
                  <a:prstClr val="black"/>
                </a:solidFill>
              </a:rPr>
              <a:t>that can induce bitflips with </a:t>
            </a:r>
            <a:r>
              <a:rPr lang="en-US" sz="2600" dirty="0">
                <a:solidFill>
                  <a:srgbClr val="0D813C"/>
                </a:solidFill>
              </a:rPr>
              <a:t>fewer row activations </a:t>
            </a:r>
            <a:r>
              <a:rPr lang="en-US" sz="2600" dirty="0">
                <a:solidFill>
                  <a:prstClr val="black"/>
                </a:solidFill>
              </a:rPr>
              <a:t>compared to existing access patterns</a:t>
            </a:r>
          </a:p>
          <a:p>
            <a:pPr>
              <a:spcBef>
                <a:spcPts val="400"/>
              </a:spcBef>
            </a:pPr>
            <a:endParaRPr lang="en-US" sz="1050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r>
              <a:rPr lang="en-US" sz="2600" dirty="0">
                <a:solidFill>
                  <a:prstClr val="black"/>
                </a:solidFill>
              </a:rPr>
              <a:t>To </a:t>
            </a:r>
            <a:r>
              <a:rPr lang="en-US" sz="2600" dirty="0">
                <a:solidFill>
                  <a:srgbClr val="0D813C"/>
                </a:solidFill>
              </a:rPr>
              <a:t>evaluate its implications </a:t>
            </a:r>
            <a:r>
              <a:rPr lang="en-US" sz="2600" dirty="0">
                <a:solidFill>
                  <a:prstClr val="black"/>
                </a:solidFill>
              </a:rPr>
              <a:t>on modern DRAM-based systems</a:t>
            </a:r>
            <a:endParaRPr lang="en-US" sz="2600" dirty="0">
              <a:latin typeface="+mn-lt"/>
            </a:endParaRPr>
          </a:p>
          <a:p>
            <a:pPr marL="0" indent="0">
              <a:spcBef>
                <a:spcPts val="400"/>
              </a:spcBef>
              <a:buNone/>
            </a:pPr>
            <a:r>
              <a:rPr lang="en-US" sz="2600" dirty="0">
                <a:latin typeface="+mn-lt"/>
              </a:rPr>
              <a:t> </a:t>
            </a:r>
            <a:endParaRPr lang="en-US" sz="2600" noProof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750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CC5ED-C24D-B130-93CC-60E555070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39F83-BB4F-A5F1-E3A3-03B1B9C49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Talk Outline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4BE020-6E63-255E-C022-D93EC9D19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26F94B-D9F4-03F1-B288-D97E73093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7532B-C69F-4F0F-FD73-7A7900BE4F54}"/>
              </a:ext>
            </a:extLst>
          </p:cNvPr>
          <p:cNvSpPr/>
          <p:nvPr/>
        </p:nvSpPr>
        <p:spPr>
          <a:xfrm>
            <a:off x="-2" y="1070552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+mj-lt"/>
              </a:rPr>
              <a:t>ScaleDisturb Access Pattern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6D6401-6C8E-C19F-5AF0-B220747E32EF}"/>
              </a:ext>
            </a:extLst>
          </p:cNvPr>
          <p:cNvSpPr/>
          <p:nvPr/>
        </p:nvSpPr>
        <p:spPr>
          <a:xfrm>
            <a:off x="-2" y="2810416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EF9128-4511-AECB-5DEA-0476EA8083D8}"/>
              </a:ext>
            </a:extLst>
          </p:cNvPr>
          <p:cNvSpPr/>
          <p:nvPr/>
        </p:nvSpPr>
        <p:spPr>
          <a:xfrm>
            <a:off x="-2" y="542021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CFD28C-D0DC-5D78-8A7D-459829DC138F}"/>
              </a:ext>
            </a:extLst>
          </p:cNvPr>
          <p:cNvSpPr/>
          <p:nvPr/>
        </p:nvSpPr>
        <p:spPr>
          <a:xfrm>
            <a:off x="-2" y="455028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Implications and Mitigations</a:t>
            </a:r>
            <a:endParaRPr lang="en-US" sz="3200" b="1" noProof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D7A55-508C-AE22-A98E-062F739D89B5}"/>
              </a:ext>
            </a:extLst>
          </p:cNvPr>
          <p:cNvSpPr/>
          <p:nvPr/>
        </p:nvSpPr>
        <p:spPr>
          <a:xfrm>
            <a:off x="-2" y="1940484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222B85-722E-002D-8870-3251A048432F}"/>
              </a:ext>
            </a:extLst>
          </p:cNvPr>
          <p:cNvSpPr/>
          <p:nvPr/>
        </p:nvSpPr>
        <p:spPr>
          <a:xfrm>
            <a:off x="-2" y="3680348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Real System Demonstration of ScaleDisturb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4922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9F115-A426-FA90-3E08-1E216EF3D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A51C5-31B8-7AF0-D459-AB66A6CEC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Talk Outline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F15855-6EBF-9807-3778-6CDFE0A7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74501E-0297-1679-046C-3C0A98B80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9CCF92-410A-3D72-114D-B541BE8522FD}"/>
              </a:ext>
            </a:extLst>
          </p:cNvPr>
          <p:cNvSpPr/>
          <p:nvPr/>
        </p:nvSpPr>
        <p:spPr>
          <a:xfrm>
            <a:off x="-2" y="1070552"/>
            <a:ext cx="9144000" cy="731520"/>
          </a:xfrm>
          <a:prstGeom prst="rect">
            <a:avLst/>
          </a:prstGeom>
          <a:solidFill>
            <a:srgbClr val="306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ScaleDisturb Access Pattern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1A765B-AC4E-2524-CB00-E30230DD98A6}"/>
              </a:ext>
            </a:extLst>
          </p:cNvPr>
          <p:cNvSpPr/>
          <p:nvPr/>
        </p:nvSpPr>
        <p:spPr>
          <a:xfrm>
            <a:off x="-2" y="2810416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7A072D-F5BE-162A-FC6E-DDACBE36368B}"/>
              </a:ext>
            </a:extLst>
          </p:cNvPr>
          <p:cNvSpPr/>
          <p:nvPr/>
        </p:nvSpPr>
        <p:spPr>
          <a:xfrm>
            <a:off x="-2" y="542021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66B5F0-E93F-562A-334B-123FB47C2C40}"/>
              </a:ext>
            </a:extLst>
          </p:cNvPr>
          <p:cNvSpPr/>
          <p:nvPr/>
        </p:nvSpPr>
        <p:spPr>
          <a:xfrm>
            <a:off x="-2" y="455028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Implications and Mitigations</a:t>
            </a:r>
            <a:endParaRPr lang="en-US" sz="3200" b="1" noProof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5DEB83-C5BF-DD6F-3831-E18E17319BA0}"/>
              </a:ext>
            </a:extLst>
          </p:cNvPr>
          <p:cNvSpPr/>
          <p:nvPr/>
        </p:nvSpPr>
        <p:spPr>
          <a:xfrm>
            <a:off x="-2" y="1940484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A2E106-D0CE-CAC4-18C3-5ECE4AC1780E}"/>
              </a:ext>
            </a:extLst>
          </p:cNvPr>
          <p:cNvSpPr/>
          <p:nvPr/>
        </p:nvSpPr>
        <p:spPr>
          <a:xfrm>
            <a:off x="-2" y="3680348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Real System Demonstration of ScaleDisturb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6831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604C8-7678-B34F-57AB-631C64268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96FFE6-BC84-D3FF-598E-B94C448D5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Symmetric Access Pattern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AED183A-AA91-0914-F357-AC4397BC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13</a:t>
            </a:fld>
            <a:endParaRPr lang="en-US" noProof="0" dirty="0">
              <a:latin typeface="+mj-lt"/>
            </a:endParaRPr>
          </a:p>
        </p:txBody>
      </p:sp>
      <p:sp>
        <p:nvSpPr>
          <p:cNvPr id="82" name="Alt Bilgi Yer Tutucusu 3">
            <a:extLst>
              <a:ext uri="{FF2B5EF4-FFF2-40B4-BE49-F238E27FC236}">
                <a16:creationId xmlns:a16="http://schemas.microsoft.com/office/drawing/2014/main" id="{66EB3A59-77A7-1769-E9FC-DE44BB335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398443"/>
            <a:ext cx="6558455" cy="409097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Luo et al., “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RowPress: Amplifying Read Disturbance in Modern DRAM Chips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”, ISCA, 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C9C8CF-04B7-7321-E793-4099A0619750}"/>
              </a:ext>
            </a:extLst>
          </p:cNvPr>
          <p:cNvSpPr txBox="1"/>
          <p:nvPr/>
        </p:nvSpPr>
        <p:spPr>
          <a:xfrm>
            <a:off x="7309577" y="1396557"/>
            <a:ext cx="1208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noProof="0" dirty="0" err="1">
                <a:solidFill>
                  <a:srgbClr val="C00000"/>
                </a:solidFill>
              </a:rPr>
              <a:t>Aggr</a:t>
            </a:r>
            <a:r>
              <a:rPr lang="en-US" b="1" i="1" noProof="0" dirty="0">
                <a:solidFill>
                  <a:srgbClr val="C00000"/>
                </a:solidFill>
              </a:rPr>
              <a:t>. Row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CDF5B8-07F6-2C84-51CF-73CE469095A9}"/>
              </a:ext>
            </a:extLst>
          </p:cNvPr>
          <p:cNvSpPr txBox="1"/>
          <p:nvPr/>
        </p:nvSpPr>
        <p:spPr>
          <a:xfrm>
            <a:off x="7309577" y="2148581"/>
            <a:ext cx="1208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solidFill>
                  <a:srgbClr val="C00000"/>
                </a:solidFill>
              </a:rPr>
              <a:t>Aggr</a:t>
            </a:r>
            <a:r>
              <a:rPr lang="en-US" b="1" i="1" dirty="0">
                <a:solidFill>
                  <a:srgbClr val="C00000"/>
                </a:solidFill>
              </a:rPr>
              <a:t>. Row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8BDDB9-8FF7-36E3-C0FF-845B19C67529}"/>
              </a:ext>
            </a:extLst>
          </p:cNvPr>
          <p:cNvSpPr txBox="1"/>
          <p:nvPr/>
        </p:nvSpPr>
        <p:spPr>
          <a:xfrm>
            <a:off x="7309577" y="1765889"/>
            <a:ext cx="1365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noProof="0" dirty="0">
                <a:solidFill>
                  <a:schemeClr val="accent2"/>
                </a:solidFill>
              </a:rPr>
              <a:t>Victim Row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EF8E3A0-6098-061B-5C88-95FD7F5294B5}"/>
              </a:ext>
            </a:extLst>
          </p:cNvPr>
          <p:cNvGrpSpPr/>
          <p:nvPr/>
        </p:nvGrpSpPr>
        <p:grpSpPr>
          <a:xfrm>
            <a:off x="5329819" y="1789175"/>
            <a:ext cx="2000509" cy="322761"/>
            <a:chOff x="5896089" y="3673203"/>
            <a:chExt cx="2000509" cy="322761"/>
          </a:xfrm>
        </p:grpSpPr>
        <p:cxnSp>
          <p:nvCxnSpPr>
            <p:cNvPr id="28" name="Düz Bağlayıcı 440">
              <a:extLst>
                <a:ext uri="{FF2B5EF4-FFF2-40B4-BE49-F238E27FC236}">
                  <a16:creationId xmlns:a16="http://schemas.microsoft.com/office/drawing/2014/main" id="{5667DD20-51DF-BDEF-7B7F-652BDDD00C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6089" y="3834584"/>
              <a:ext cx="2000509" cy="0"/>
            </a:xfrm>
            <a:prstGeom prst="line">
              <a:avLst/>
            </a:prstGeom>
            <a:ln w="254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86DA0F4-D62D-BF42-1C0E-92A354DE5E58}"/>
                </a:ext>
              </a:extLst>
            </p:cNvPr>
            <p:cNvSpPr/>
            <p:nvPr/>
          </p:nvSpPr>
          <p:spPr>
            <a:xfrm rot="10800000">
              <a:off x="7488118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F5D2FAE-15D5-A9CB-6D79-7BEB4A3237A0}"/>
                </a:ext>
              </a:extLst>
            </p:cNvPr>
            <p:cNvSpPr/>
            <p:nvPr/>
          </p:nvSpPr>
          <p:spPr>
            <a:xfrm rot="10800000">
              <a:off x="6989548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4752742-0668-6EC3-7049-5CCD2E1184F0}"/>
                </a:ext>
              </a:extLst>
            </p:cNvPr>
            <p:cNvSpPr/>
            <p:nvPr/>
          </p:nvSpPr>
          <p:spPr>
            <a:xfrm rot="10800000">
              <a:off x="6490976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52C2023-9103-4CFB-1C00-680A252C1DCD}"/>
                </a:ext>
              </a:extLst>
            </p:cNvPr>
            <p:cNvSpPr/>
            <p:nvPr/>
          </p:nvSpPr>
          <p:spPr>
            <a:xfrm rot="10800000">
              <a:off x="5992402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D66731-DAEB-2CC5-8C52-D83E2F1543A5}"/>
              </a:ext>
            </a:extLst>
          </p:cNvPr>
          <p:cNvGrpSpPr/>
          <p:nvPr/>
        </p:nvGrpSpPr>
        <p:grpSpPr>
          <a:xfrm>
            <a:off x="5329819" y="2171867"/>
            <a:ext cx="2000509" cy="322761"/>
            <a:chOff x="5896089" y="4061567"/>
            <a:chExt cx="2000509" cy="322761"/>
          </a:xfrm>
        </p:grpSpPr>
        <p:cxnSp>
          <p:nvCxnSpPr>
            <p:cNvPr id="23" name="Düz Bağlayıcı 440">
              <a:extLst>
                <a:ext uri="{FF2B5EF4-FFF2-40B4-BE49-F238E27FC236}">
                  <a16:creationId xmlns:a16="http://schemas.microsoft.com/office/drawing/2014/main" id="{C3612BA4-B6E6-B666-93C7-0289DD07F5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6089" y="4230565"/>
              <a:ext cx="2000509" cy="0"/>
            </a:xfrm>
            <a:prstGeom prst="line">
              <a:avLst/>
            </a:prstGeom>
            <a:ln w="254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F38C59D-9242-5608-F0F6-9AD969A3D9B9}"/>
                </a:ext>
              </a:extLst>
            </p:cNvPr>
            <p:cNvSpPr/>
            <p:nvPr/>
          </p:nvSpPr>
          <p:spPr>
            <a:xfrm rot="10800000">
              <a:off x="7488118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CC6479A-AA55-29CF-DB2D-D97ACFD0B52D}"/>
                </a:ext>
              </a:extLst>
            </p:cNvPr>
            <p:cNvSpPr/>
            <p:nvPr/>
          </p:nvSpPr>
          <p:spPr>
            <a:xfrm rot="10800000">
              <a:off x="6989548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B5FB9FC-87BA-E909-5252-AF87EF96E297}"/>
                </a:ext>
              </a:extLst>
            </p:cNvPr>
            <p:cNvSpPr/>
            <p:nvPr/>
          </p:nvSpPr>
          <p:spPr>
            <a:xfrm rot="10800000">
              <a:off x="6490976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05171B1-E4AB-5177-732F-59B916D911C5}"/>
                </a:ext>
              </a:extLst>
            </p:cNvPr>
            <p:cNvSpPr/>
            <p:nvPr/>
          </p:nvSpPr>
          <p:spPr>
            <a:xfrm rot="10800000">
              <a:off x="5992402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CA68CAF-E0B4-FC29-45A4-B6596EB5B4BF}"/>
              </a:ext>
            </a:extLst>
          </p:cNvPr>
          <p:cNvGrpSpPr/>
          <p:nvPr/>
        </p:nvGrpSpPr>
        <p:grpSpPr>
          <a:xfrm>
            <a:off x="5329819" y="1419843"/>
            <a:ext cx="2000509" cy="322761"/>
            <a:chOff x="5896089" y="3299637"/>
            <a:chExt cx="2000509" cy="322761"/>
          </a:xfrm>
          <a:solidFill>
            <a:srgbClr val="C00000"/>
          </a:solidFill>
        </p:grpSpPr>
        <p:cxnSp>
          <p:nvCxnSpPr>
            <p:cNvPr id="18" name="Düz Bağlayıcı 440">
              <a:extLst>
                <a:ext uri="{FF2B5EF4-FFF2-40B4-BE49-F238E27FC236}">
                  <a16:creationId xmlns:a16="http://schemas.microsoft.com/office/drawing/2014/main" id="{7B412F13-4C68-DE59-5ED3-DB9754AEBA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6089" y="3468635"/>
              <a:ext cx="2000509" cy="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6FCFC45-7828-2452-5D13-EC171C19FE43}"/>
                </a:ext>
              </a:extLst>
            </p:cNvPr>
            <p:cNvSpPr/>
            <p:nvPr/>
          </p:nvSpPr>
          <p:spPr>
            <a:xfrm rot="10800000">
              <a:off x="7488118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5D59B9A-0A9C-F1DA-8054-15BC6346BDA8}"/>
                </a:ext>
              </a:extLst>
            </p:cNvPr>
            <p:cNvSpPr/>
            <p:nvPr/>
          </p:nvSpPr>
          <p:spPr>
            <a:xfrm rot="10800000">
              <a:off x="6989548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5BAA108-7C70-EDAB-2D24-5D7108334865}"/>
                </a:ext>
              </a:extLst>
            </p:cNvPr>
            <p:cNvSpPr/>
            <p:nvPr/>
          </p:nvSpPr>
          <p:spPr>
            <a:xfrm rot="10800000">
              <a:off x="6490976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2785724-1029-3097-C22A-E82F7BAACE9E}"/>
                </a:ext>
              </a:extLst>
            </p:cNvPr>
            <p:cNvSpPr/>
            <p:nvPr/>
          </p:nvSpPr>
          <p:spPr>
            <a:xfrm rot="10800000">
              <a:off x="5992402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79" name="Picture 78">
            <a:extLst>
              <a:ext uri="{FF2B5EF4-FFF2-40B4-BE49-F238E27FC236}">
                <a16:creationId xmlns:a16="http://schemas.microsoft.com/office/drawing/2014/main" id="{69ADA919-0F32-256B-352F-97E1C2EF160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5EF"/>
              </a:clrFrom>
              <a:clrTo>
                <a:srgbClr val="F7F5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07" y="1248290"/>
            <a:ext cx="731520" cy="731520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01BE84B-DC6F-8B13-CF27-B9AF59EAE5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5EF"/>
              </a:clrFrom>
              <a:clrTo>
                <a:srgbClr val="F7F5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407" y="2002297"/>
            <a:ext cx="731520" cy="731520"/>
          </a:xfrm>
          <a:prstGeom prst="rect">
            <a:avLst/>
          </a:prstGeom>
        </p:spPr>
      </p:pic>
      <p:sp>
        <p:nvSpPr>
          <p:cNvPr id="91" name="TextBox 33">
            <a:extLst>
              <a:ext uri="{FF2B5EF4-FFF2-40B4-BE49-F238E27FC236}">
                <a16:creationId xmlns:a16="http://schemas.microsoft.com/office/drawing/2014/main" id="{5E3B8637-B924-BDA4-50F0-25F226904D41}"/>
              </a:ext>
            </a:extLst>
          </p:cNvPr>
          <p:cNvSpPr txBox="1"/>
          <p:nvPr/>
        </p:nvSpPr>
        <p:spPr>
          <a:xfrm>
            <a:off x="5300483" y="2769883"/>
            <a:ext cx="2062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Double-sided </a:t>
            </a:r>
          </a:p>
          <a:p>
            <a:pPr algn="ctr"/>
            <a:r>
              <a:rPr lang="en-US" sz="2000" dirty="0"/>
              <a:t>RowPress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26AFDE-E578-A4C2-539D-A3EC0697A235}"/>
              </a:ext>
            </a:extLst>
          </p:cNvPr>
          <p:cNvSpPr txBox="1"/>
          <p:nvPr/>
        </p:nvSpPr>
        <p:spPr>
          <a:xfrm>
            <a:off x="2987225" y="1426967"/>
            <a:ext cx="1255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noProof="0" dirty="0" err="1">
                <a:solidFill>
                  <a:srgbClr val="C00000"/>
                </a:solidFill>
              </a:rPr>
              <a:t>Aggr</a:t>
            </a:r>
            <a:r>
              <a:rPr lang="en-US" b="1" i="1" noProof="0" dirty="0">
                <a:solidFill>
                  <a:srgbClr val="C00000"/>
                </a:solidFill>
              </a:rPr>
              <a:t>. Row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704124E-5FFC-D645-318A-83703542E762}"/>
              </a:ext>
            </a:extLst>
          </p:cNvPr>
          <p:cNvSpPr txBox="1"/>
          <p:nvPr/>
        </p:nvSpPr>
        <p:spPr>
          <a:xfrm>
            <a:off x="2987225" y="2178991"/>
            <a:ext cx="1208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solidFill>
                  <a:srgbClr val="C00000"/>
                </a:solidFill>
              </a:rPr>
              <a:t>Aggr</a:t>
            </a:r>
            <a:r>
              <a:rPr lang="en-US" b="1" i="1" dirty="0">
                <a:solidFill>
                  <a:srgbClr val="C00000"/>
                </a:solidFill>
              </a:rPr>
              <a:t>. Row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D5E02BE-B0F0-2621-527F-10D90A46EDF9}"/>
              </a:ext>
            </a:extLst>
          </p:cNvPr>
          <p:cNvSpPr txBox="1"/>
          <p:nvPr/>
        </p:nvSpPr>
        <p:spPr>
          <a:xfrm>
            <a:off x="2987225" y="1796299"/>
            <a:ext cx="1365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noProof="0" dirty="0">
                <a:solidFill>
                  <a:schemeClr val="accent2"/>
                </a:solidFill>
              </a:rPr>
              <a:t>Victim Row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1DE5C6C-5958-79BB-FA09-B494ED1047DC}"/>
              </a:ext>
            </a:extLst>
          </p:cNvPr>
          <p:cNvGrpSpPr/>
          <p:nvPr/>
        </p:nvGrpSpPr>
        <p:grpSpPr>
          <a:xfrm>
            <a:off x="1007467" y="1819585"/>
            <a:ext cx="2000509" cy="322761"/>
            <a:chOff x="5896089" y="3673203"/>
            <a:chExt cx="2000509" cy="322761"/>
          </a:xfrm>
        </p:grpSpPr>
        <p:cxnSp>
          <p:nvCxnSpPr>
            <p:cNvPr id="68" name="Düz Bağlayıcı 440">
              <a:extLst>
                <a:ext uri="{FF2B5EF4-FFF2-40B4-BE49-F238E27FC236}">
                  <a16:creationId xmlns:a16="http://schemas.microsoft.com/office/drawing/2014/main" id="{2702BD2F-E5CB-F9AD-E25D-D72A63A850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6089" y="3834584"/>
              <a:ext cx="2000509" cy="0"/>
            </a:xfrm>
            <a:prstGeom prst="line">
              <a:avLst/>
            </a:prstGeom>
            <a:ln w="254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28F9E13-927E-D455-E583-F4A1C768E06C}"/>
                </a:ext>
              </a:extLst>
            </p:cNvPr>
            <p:cNvSpPr/>
            <p:nvPr/>
          </p:nvSpPr>
          <p:spPr>
            <a:xfrm rot="10800000">
              <a:off x="7488118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5FFC74F-850E-3982-755F-95FDC8373333}"/>
                </a:ext>
              </a:extLst>
            </p:cNvPr>
            <p:cNvSpPr/>
            <p:nvPr/>
          </p:nvSpPr>
          <p:spPr>
            <a:xfrm rot="10800000">
              <a:off x="6989548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FCA1F94-CBF3-E602-6A0A-6CB2105511C8}"/>
                </a:ext>
              </a:extLst>
            </p:cNvPr>
            <p:cNvSpPr/>
            <p:nvPr/>
          </p:nvSpPr>
          <p:spPr>
            <a:xfrm rot="10800000">
              <a:off x="6490976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FE0F620-4BB8-F246-B88D-103F9877E2EC}"/>
                </a:ext>
              </a:extLst>
            </p:cNvPr>
            <p:cNvSpPr/>
            <p:nvPr/>
          </p:nvSpPr>
          <p:spPr>
            <a:xfrm rot="10800000">
              <a:off x="5992402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282DB02-3AE2-496D-ED79-30979F0EB83D}"/>
              </a:ext>
            </a:extLst>
          </p:cNvPr>
          <p:cNvGrpSpPr/>
          <p:nvPr/>
        </p:nvGrpSpPr>
        <p:grpSpPr>
          <a:xfrm>
            <a:off x="1007467" y="2202277"/>
            <a:ext cx="2000509" cy="322761"/>
            <a:chOff x="5896089" y="4061567"/>
            <a:chExt cx="2000509" cy="322761"/>
          </a:xfrm>
        </p:grpSpPr>
        <p:cxnSp>
          <p:nvCxnSpPr>
            <p:cNvPr id="52" name="Düz Bağlayıcı 440">
              <a:extLst>
                <a:ext uri="{FF2B5EF4-FFF2-40B4-BE49-F238E27FC236}">
                  <a16:creationId xmlns:a16="http://schemas.microsoft.com/office/drawing/2014/main" id="{20F2D2CC-83D0-CD78-1724-F49D9CDC1A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6089" y="4230565"/>
              <a:ext cx="2000509" cy="0"/>
            </a:xfrm>
            <a:prstGeom prst="line">
              <a:avLst/>
            </a:prstGeom>
            <a:ln w="254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AE4481F-BD43-B6C0-C903-0DD5AB10D610}"/>
                </a:ext>
              </a:extLst>
            </p:cNvPr>
            <p:cNvSpPr/>
            <p:nvPr/>
          </p:nvSpPr>
          <p:spPr>
            <a:xfrm rot="10800000">
              <a:off x="7488118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2AA84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4BD49A24-E69F-21D5-C2F9-4B8ED1203720}"/>
                </a:ext>
              </a:extLst>
            </p:cNvPr>
            <p:cNvSpPr/>
            <p:nvPr/>
          </p:nvSpPr>
          <p:spPr>
            <a:xfrm rot="10800000">
              <a:off x="6989548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2AA84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EFC6110F-9849-FE8D-DDC1-4FDB7BB51571}"/>
                </a:ext>
              </a:extLst>
            </p:cNvPr>
            <p:cNvSpPr/>
            <p:nvPr/>
          </p:nvSpPr>
          <p:spPr>
            <a:xfrm rot="10800000">
              <a:off x="6490976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2AA84"/>
                </a:solidFill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3FA59BEB-04BD-8C92-FD34-FF199F36DFF4}"/>
                </a:ext>
              </a:extLst>
            </p:cNvPr>
            <p:cNvSpPr/>
            <p:nvPr/>
          </p:nvSpPr>
          <p:spPr>
            <a:xfrm rot="10800000">
              <a:off x="5992402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2AA84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D2CA6D8-D0BD-E237-1E58-6FA683B4FF45}"/>
              </a:ext>
            </a:extLst>
          </p:cNvPr>
          <p:cNvGrpSpPr/>
          <p:nvPr/>
        </p:nvGrpSpPr>
        <p:grpSpPr>
          <a:xfrm>
            <a:off x="1007467" y="1450253"/>
            <a:ext cx="2000509" cy="322761"/>
            <a:chOff x="5896089" y="3299637"/>
            <a:chExt cx="2000509" cy="322761"/>
          </a:xfrm>
          <a:solidFill>
            <a:srgbClr val="C00000"/>
          </a:solidFill>
        </p:grpSpPr>
        <p:cxnSp>
          <p:nvCxnSpPr>
            <p:cNvPr id="45" name="Düz Bağlayıcı 440">
              <a:extLst>
                <a:ext uri="{FF2B5EF4-FFF2-40B4-BE49-F238E27FC236}">
                  <a16:creationId xmlns:a16="http://schemas.microsoft.com/office/drawing/2014/main" id="{FDA7BCDA-610B-1B44-F71A-756E74F25B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6089" y="3468635"/>
              <a:ext cx="2000509" cy="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CB639C5-0788-3BAD-C986-8FAB3D043D25}"/>
                </a:ext>
              </a:extLst>
            </p:cNvPr>
            <p:cNvSpPr/>
            <p:nvPr/>
          </p:nvSpPr>
          <p:spPr>
            <a:xfrm rot="10800000">
              <a:off x="7488118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2AA84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3FA2CF8-ED92-2B30-17A7-A2A48FB2E7DB}"/>
                </a:ext>
              </a:extLst>
            </p:cNvPr>
            <p:cNvSpPr/>
            <p:nvPr/>
          </p:nvSpPr>
          <p:spPr>
            <a:xfrm rot="10800000">
              <a:off x="6989548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2AA84"/>
                </a:solidFill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DEF4420-CEF4-0CD5-ED65-AFE9F9E715B2}"/>
                </a:ext>
              </a:extLst>
            </p:cNvPr>
            <p:cNvSpPr/>
            <p:nvPr/>
          </p:nvSpPr>
          <p:spPr>
            <a:xfrm rot="10800000">
              <a:off x="6490976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2AA84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31E4E55-A394-750E-6C6F-C24F48D7D42F}"/>
                </a:ext>
              </a:extLst>
            </p:cNvPr>
            <p:cNvSpPr/>
            <p:nvPr/>
          </p:nvSpPr>
          <p:spPr>
            <a:xfrm rot="10800000">
              <a:off x="5992402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rgbClr val="F2AA84"/>
                </a:solidFill>
              </a:endParaRPr>
            </a:p>
          </p:txBody>
        </p:sp>
      </p:grpSp>
      <p:pic>
        <p:nvPicPr>
          <p:cNvPr id="43" name="Picture Placeholder 32">
            <a:extLst>
              <a:ext uri="{FF2B5EF4-FFF2-40B4-BE49-F238E27FC236}">
                <a16:creationId xmlns:a16="http://schemas.microsoft.com/office/drawing/2014/main" id="{19F6A523-69C9-C9F1-72D5-417A67DA59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362403" y="1248290"/>
            <a:ext cx="594019" cy="3693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4" name="Picture Placeholder 32">
            <a:extLst>
              <a:ext uri="{FF2B5EF4-FFF2-40B4-BE49-F238E27FC236}">
                <a16:creationId xmlns:a16="http://schemas.microsoft.com/office/drawing/2014/main" id="{A54D3E8C-0CAE-5408-0678-DC3F54A7B0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192D3D"/>
              </a:clrFrom>
              <a:clrTo>
                <a:srgbClr val="192D3D">
                  <a:alpha val="0"/>
                </a:srgbClr>
              </a:clrTo>
            </a:clrChange>
            <a:alphaModFix/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8642" b="30229"/>
          <a:stretch>
            <a:fillRect/>
          </a:stretch>
        </p:blipFill>
        <p:spPr>
          <a:xfrm flipH="1">
            <a:off x="362403" y="2010220"/>
            <a:ext cx="594019" cy="3693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0" name="TextBox 75">
            <a:extLst>
              <a:ext uri="{FF2B5EF4-FFF2-40B4-BE49-F238E27FC236}">
                <a16:creationId xmlns:a16="http://schemas.microsoft.com/office/drawing/2014/main" id="{A8582B62-20CF-D990-43E2-680702E6779A}"/>
              </a:ext>
            </a:extLst>
          </p:cNvPr>
          <p:cNvSpPr txBox="1"/>
          <p:nvPr/>
        </p:nvSpPr>
        <p:spPr>
          <a:xfrm>
            <a:off x="976440" y="2769883"/>
            <a:ext cx="2062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Double-sided </a:t>
            </a:r>
          </a:p>
          <a:p>
            <a:pPr algn="ctr"/>
            <a:r>
              <a:rPr lang="en-US" sz="2000" dirty="0"/>
              <a:t>RowHammer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17DD88-12A4-EFDA-06E8-077380C90737}"/>
              </a:ext>
            </a:extLst>
          </p:cNvPr>
          <p:cNvSpPr/>
          <p:nvPr/>
        </p:nvSpPr>
        <p:spPr>
          <a:xfrm>
            <a:off x="962096" y="1385402"/>
            <a:ext cx="2051554" cy="4045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D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rgbClr val="0D813C"/>
                </a:solidFill>
              </a:rPr>
              <a:t>tRAS</a:t>
            </a:r>
            <a:endParaRPr lang="en-US" b="1" i="1" dirty="0">
              <a:solidFill>
                <a:srgbClr val="0D813C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6B14AB-B46A-5A73-82A2-EFA7DBFE925A}"/>
              </a:ext>
            </a:extLst>
          </p:cNvPr>
          <p:cNvSpPr/>
          <p:nvPr/>
        </p:nvSpPr>
        <p:spPr>
          <a:xfrm>
            <a:off x="962096" y="2202276"/>
            <a:ext cx="2051554" cy="4045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D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rgbClr val="0D813C"/>
                </a:solidFill>
              </a:rPr>
              <a:t>tRAS</a:t>
            </a:r>
            <a:endParaRPr lang="en-US" b="1" i="1" dirty="0">
              <a:solidFill>
                <a:srgbClr val="0D813C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A61901-83A0-3CE0-11F7-D93131B5F2EF}"/>
              </a:ext>
            </a:extLst>
          </p:cNvPr>
          <p:cNvSpPr txBox="1"/>
          <p:nvPr/>
        </p:nvSpPr>
        <p:spPr>
          <a:xfrm>
            <a:off x="611245" y="3606414"/>
            <a:ext cx="27929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Symmetric open times </a:t>
            </a:r>
          </a:p>
          <a:p>
            <a:pPr algn="ctr"/>
            <a:r>
              <a:rPr lang="en-US" sz="2000" b="1" i="1" dirty="0" err="1">
                <a:latin typeface="+mj-lt"/>
              </a:rPr>
              <a:t>tRAS</a:t>
            </a:r>
            <a:endParaRPr lang="en-US" sz="2000" b="1" i="1" dirty="0">
              <a:latin typeface="+mj-l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7BA825-DC4C-8FB6-9124-F25C43F6F8AD}"/>
              </a:ext>
            </a:extLst>
          </p:cNvPr>
          <p:cNvSpPr/>
          <p:nvPr/>
        </p:nvSpPr>
        <p:spPr>
          <a:xfrm>
            <a:off x="5284561" y="1357692"/>
            <a:ext cx="2051554" cy="4045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D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rgbClr val="0D813C"/>
                </a:solidFill>
              </a:rPr>
              <a:t>tAggON</a:t>
            </a:r>
            <a:endParaRPr lang="en-US" b="1" i="1" dirty="0">
              <a:solidFill>
                <a:srgbClr val="0D813C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FDC3276-EAFA-BDD3-0E46-A89100A04FC3}"/>
              </a:ext>
            </a:extLst>
          </p:cNvPr>
          <p:cNvSpPr/>
          <p:nvPr/>
        </p:nvSpPr>
        <p:spPr>
          <a:xfrm>
            <a:off x="5284561" y="2160551"/>
            <a:ext cx="2051554" cy="4045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D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solidFill>
                  <a:srgbClr val="0D813C"/>
                </a:solidFill>
              </a:rPr>
              <a:t>tAggON</a:t>
            </a:r>
            <a:endParaRPr lang="en-US" b="1" i="1" dirty="0">
              <a:solidFill>
                <a:srgbClr val="0D813C"/>
              </a:solidFill>
            </a:endParaRP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E0D61229-8FCB-1066-BB98-3CC96183B355}"/>
              </a:ext>
            </a:extLst>
          </p:cNvPr>
          <p:cNvSpPr txBox="1">
            <a:spLocks/>
          </p:cNvSpPr>
          <p:nvPr/>
        </p:nvSpPr>
        <p:spPr>
          <a:xfrm>
            <a:off x="-111807" y="4978365"/>
            <a:ext cx="9384244" cy="100584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b="1" noProof="0" dirty="0">
                <a:latin typeface="+mj-lt"/>
              </a:rPr>
              <a:t>Existing </a:t>
            </a:r>
            <a:r>
              <a:rPr lang="en-US" b="1" noProof="0" dirty="0">
                <a:solidFill>
                  <a:srgbClr val="316CE3"/>
                </a:solidFill>
                <a:latin typeface="+mj-lt"/>
              </a:rPr>
              <a:t>double-sided DRAM access patterns 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b="1" noProof="0" dirty="0">
                <a:latin typeface="+mj-lt"/>
              </a:rPr>
              <a:t>keep the aggressor rows open for </a:t>
            </a:r>
            <a:r>
              <a:rPr lang="en-US" b="1" noProof="0" dirty="0">
                <a:solidFill>
                  <a:srgbClr val="316CE3"/>
                </a:solidFill>
                <a:latin typeface="+mj-lt"/>
              </a:rPr>
              <a:t>equal durations</a:t>
            </a:r>
            <a:endParaRPr lang="en-US" dirty="0">
              <a:solidFill>
                <a:srgbClr val="316CE3"/>
              </a:solidFill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79DD060-7FF2-21CD-90E9-6316172ADC9B}"/>
              </a:ext>
            </a:extLst>
          </p:cNvPr>
          <p:cNvSpPr txBox="1"/>
          <p:nvPr/>
        </p:nvSpPr>
        <p:spPr>
          <a:xfrm>
            <a:off x="4683315" y="3606414"/>
            <a:ext cx="3296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Symmetric open times </a:t>
            </a:r>
          </a:p>
          <a:p>
            <a:pPr algn="ctr"/>
            <a:r>
              <a:rPr lang="en-US" b="1" i="1" dirty="0" err="1">
                <a:latin typeface="+mj-lt"/>
              </a:rPr>
              <a:t>tAggON</a:t>
            </a:r>
            <a:endParaRPr lang="en-US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256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91" grpId="0"/>
      <p:bldP spid="8" grpId="0"/>
      <p:bldP spid="37" grpId="0"/>
      <p:bldP spid="38" grpId="0"/>
      <p:bldP spid="90" grpId="0"/>
      <p:bldP spid="7" grpId="0" animBg="1"/>
      <p:bldP spid="7" grpId="1" animBg="1"/>
      <p:bldP spid="7" grpId="2" animBg="1"/>
      <p:bldP spid="16" grpId="0" animBg="1"/>
      <p:bldP spid="17" grpId="0"/>
      <p:bldP spid="33" grpId="0" animBg="1"/>
      <p:bldP spid="33" grpId="1" animBg="1"/>
      <p:bldP spid="33" grpId="2" animBg="1"/>
      <p:bldP spid="34" grpId="0" animBg="1"/>
      <p:bldP spid="36" grpId="0" animBg="1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833F8-06BF-F395-CC2A-663AF8ECB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583CFF-9648-9546-0C77-FB8A5E45B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ScaleDisturb Access Pattern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BD865D9-7258-4F73-9F97-24AEF9F24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14</a:t>
            </a:fld>
            <a:endParaRPr lang="en-US" noProof="0" dirty="0">
              <a:latin typeface="+mj-lt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BA22FF2F-5A2F-A90F-1E90-80652F276955}"/>
              </a:ext>
            </a:extLst>
          </p:cNvPr>
          <p:cNvSpPr txBox="1"/>
          <p:nvPr/>
        </p:nvSpPr>
        <p:spPr>
          <a:xfrm>
            <a:off x="168175" y="912716"/>
            <a:ext cx="88594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What if the two aggressor rows have different open durations?</a:t>
            </a:r>
          </a:p>
          <a:p>
            <a:pPr algn="ctr"/>
            <a:endParaRPr lang="en-US" sz="800" dirty="0">
              <a:solidFill>
                <a:srgbClr val="C00000"/>
              </a:solidFill>
            </a:endParaRPr>
          </a:p>
        </p:txBody>
      </p:sp>
      <p:sp>
        <p:nvSpPr>
          <p:cNvPr id="248" name="Content Placeholder 2">
            <a:extLst>
              <a:ext uri="{FF2B5EF4-FFF2-40B4-BE49-F238E27FC236}">
                <a16:creationId xmlns:a16="http://schemas.microsoft.com/office/drawing/2014/main" id="{45143FA8-00BF-A9AD-710E-67CFE9676A4F}"/>
              </a:ext>
            </a:extLst>
          </p:cNvPr>
          <p:cNvSpPr txBox="1">
            <a:spLocks/>
          </p:cNvSpPr>
          <p:nvPr/>
        </p:nvSpPr>
        <p:spPr>
          <a:xfrm>
            <a:off x="-111809" y="5158440"/>
            <a:ext cx="9384244" cy="100584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b="1" dirty="0">
                <a:latin typeface="+mj-lt"/>
              </a:rPr>
              <a:t>ScaleDisturb</a:t>
            </a:r>
            <a:r>
              <a:rPr lang="en-US" dirty="0">
                <a:latin typeface="+mj-lt"/>
              </a:rPr>
              <a:t> is a </a:t>
            </a:r>
            <a:r>
              <a:rPr lang="en-US" b="1" dirty="0">
                <a:solidFill>
                  <a:srgbClr val="0D813C"/>
                </a:solidFill>
                <a:latin typeface="+mj-lt"/>
              </a:rPr>
              <a:t>new DRAM access pattern 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that </a:t>
            </a:r>
            <a:r>
              <a:rPr lang="en-US" b="1" dirty="0">
                <a:solidFill>
                  <a:srgbClr val="0D813C"/>
                </a:solidFill>
                <a:latin typeface="+mj-lt"/>
              </a:rPr>
              <a:t>asymmetrically extends</a:t>
            </a:r>
            <a:r>
              <a:rPr lang="en-US" dirty="0">
                <a:solidFill>
                  <a:srgbClr val="0D813C"/>
                </a:solidFill>
                <a:latin typeface="+mj-lt"/>
              </a:rPr>
              <a:t> </a:t>
            </a:r>
            <a:r>
              <a:rPr lang="en-US" dirty="0">
                <a:latin typeface="+mj-lt"/>
              </a:rPr>
              <a:t>the open time of two aggressor rows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" name="TextBox 33">
                <a:extLst>
                  <a:ext uri="{FF2B5EF4-FFF2-40B4-BE49-F238E27FC236}">
                    <a16:creationId xmlns:a16="http://schemas.microsoft.com/office/drawing/2014/main" id="{5E3B8637-B924-BDA4-50F0-25F226904D41}"/>
                  </a:ext>
                </a:extLst>
              </p:cNvPr>
              <p:cNvSpPr txBox="1"/>
              <p:nvPr/>
            </p:nvSpPr>
            <p:spPr>
              <a:xfrm>
                <a:off x="2013665" y="1443678"/>
                <a:ext cx="4709782" cy="1000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b="1" dirty="0"/>
                  <a:t>ScaleDisturb</a:t>
                </a:r>
              </a:p>
              <a:p>
                <a:pPr algn="ctr"/>
                <a:endParaRPr lang="en-US" sz="700" b="1" dirty="0"/>
              </a:p>
              <a:p>
                <a:pPr algn="ctr"/>
                <a:r>
                  <a:rPr lang="en-US" sz="2400" i="1" dirty="0">
                    <a:solidFill>
                      <a:srgbClr val="FF0000"/>
                    </a:solidFill>
                  </a:rPr>
                  <a:t>(tAggON1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</a:rPr>
                  <a:t> tAggON2)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266" name="TextBox 33">
                <a:extLst>
                  <a:ext uri="{FF2B5EF4-FFF2-40B4-BE49-F238E27FC236}">
                    <a16:creationId xmlns:a16="http://schemas.microsoft.com/office/drawing/2014/main" id="{5E3B8637-B924-BDA4-50F0-25F226904D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665" y="1443678"/>
                <a:ext cx="4709782" cy="1000274"/>
              </a:xfrm>
              <a:prstGeom prst="rect">
                <a:avLst/>
              </a:prstGeom>
              <a:blipFill>
                <a:blip r:embed="rId3"/>
                <a:stretch>
                  <a:fillRect t="-6250" b="-1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7099CD9-A632-A635-600E-A50C2671E3EB}"/>
              </a:ext>
            </a:extLst>
          </p:cNvPr>
          <p:cNvGrpSpPr/>
          <p:nvPr/>
        </p:nvGrpSpPr>
        <p:grpSpPr>
          <a:xfrm>
            <a:off x="2970741" y="3849672"/>
            <a:ext cx="4075533" cy="417211"/>
            <a:chOff x="2970741" y="3804702"/>
            <a:chExt cx="4075533" cy="417211"/>
          </a:xfrm>
        </p:grpSpPr>
        <p:sp>
          <p:nvSpPr>
            <p:cNvPr id="260" name="TextBox 10">
              <a:extLst>
                <a:ext uri="{FF2B5EF4-FFF2-40B4-BE49-F238E27FC236}">
                  <a16:creationId xmlns:a16="http://schemas.microsoft.com/office/drawing/2014/main" id="{38CDF5B8-07F6-2C84-51CF-73CE469095A9}"/>
                </a:ext>
              </a:extLst>
            </p:cNvPr>
            <p:cNvSpPr txBox="1"/>
            <p:nvPr/>
          </p:nvSpPr>
          <p:spPr>
            <a:xfrm>
              <a:off x="5723605" y="3813252"/>
              <a:ext cx="13226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i="1" dirty="0" err="1">
                  <a:solidFill>
                    <a:srgbClr val="C00000"/>
                  </a:solidFill>
                </a:rPr>
                <a:t>Aggr</a:t>
              </a:r>
              <a:r>
                <a:rPr lang="en-US" sz="2000" b="1" i="1" dirty="0">
                  <a:solidFill>
                    <a:srgbClr val="C00000"/>
                  </a:solidFill>
                </a:rPr>
                <a:t>. Row</a:t>
              </a:r>
            </a:p>
          </p:txBody>
        </p:sp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id="{E3D66731-DAEB-2CC5-8C52-D83E2F1543A5}"/>
                </a:ext>
              </a:extLst>
            </p:cNvPr>
            <p:cNvGrpSpPr/>
            <p:nvPr/>
          </p:nvGrpSpPr>
          <p:grpSpPr>
            <a:xfrm>
              <a:off x="2970741" y="3804702"/>
              <a:ext cx="2585922" cy="417211"/>
              <a:chOff x="5896089" y="4061567"/>
              <a:chExt cx="2000509" cy="322761"/>
            </a:xfrm>
          </p:grpSpPr>
          <p:cxnSp>
            <p:nvCxnSpPr>
              <p:cNvPr id="275" name="Düz Bağlayıcı 440">
                <a:extLst>
                  <a:ext uri="{FF2B5EF4-FFF2-40B4-BE49-F238E27FC236}">
                    <a16:creationId xmlns:a16="http://schemas.microsoft.com/office/drawing/2014/main" id="{C3612BA4-B6E6-B666-93C7-0289DD07F5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96089" y="4230565"/>
                <a:ext cx="2000509" cy="0"/>
              </a:xfrm>
              <a:prstGeom prst="line">
                <a:avLst/>
              </a:prstGeom>
              <a:ln w="254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7F38C59D-9242-5608-F0F6-9AD969A3D9B9}"/>
                  </a:ext>
                </a:extLst>
              </p:cNvPr>
              <p:cNvSpPr/>
              <p:nvPr/>
            </p:nvSpPr>
            <p:spPr>
              <a:xfrm rot="10800000">
                <a:off x="7488118" y="4061567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FCC6479A-AA55-29CF-DB2D-D97ACFD0B52D}"/>
                  </a:ext>
                </a:extLst>
              </p:cNvPr>
              <p:cNvSpPr/>
              <p:nvPr/>
            </p:nvSpPr>
            <p:spPr>
              <a:xfrm rot="10800000">
                <a:off x="6989548" y="4061567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5B5FB9FC-87BA-E909-5252-AF87EF96E297}"/>
                  </a:ext>
                </a:extLst>
              </p:cNvPr>
              <p:cNvSpPr/>
              <p:nvPr/>
            </p:nvSpPr>
            <p:spPr>
              <a:xfrm rot="10800000">
                <a:off x="6490976" y="4061567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279" name="Oval 278">
                <a:extLst>
                  <a:ext uri="{FF2B5EF4-FFF2-40B4-BE49-F238E27FC236}">
                    <a16:creationId xmlns:a16="http://schemas.microsoft.com/office/drawing/2014/main" id="{E05171B1-E4AB-5177-732F-59B916D911C5}"/>
                  </a:ext>
                </a:extLst>
              </p:cNvPr>
              <p:cNvSpPr/>
              <p:nvPr/>
            </p:nvSpPr>
            <p:spPr>
              <a:xfrm rot="10800000">
                <a:off x="5992402" y="4061567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25C54AA-0582-A085-CE3C-6B4F5BBD2DF9}"/>
              </a:ext>
            </a:extLst>
          </p:cNvPr>
          <p:cNvGrpSpPr/>
          <p:nvPr/>
        </p:nvGrpSpPr>
        <p:grpSpPr>
          <a:xfrm>
            <a:off x="2970741" y="2832612"/>
            <a:ext cx="4075533" cy="417211"/>
            <a:chOff x="2970741" y="2832612"/>
            <a:chExt cx="4075533" cy="417211"/>
          </a:xfrm>
        </p:grpSpPr>
        <p:sp>
          <p:nvSpPr>
            <p:cNvPr id="259" name="TextBox 9">
              <a:extLst>
                <a:ext uri="{FF2B5EF4-FFF2-40B4-BE49-F238E27FC236}">
                  <a16:creationId xmlns:a16="http://schemas.microsoft.com/office/drawing/2014/main" id="{03C9C8CF-04B7-7321-E793-4099A0619750}"/>
                </a:ext>
              </a:extLst>
            </p:cNvPr>
            <p:cNvSpPr txBox="1"/>
            <p:nvPr/>
          </p:nvSpPr>
          <p:spPr>
            <a:xfrm>
              <a:off x="5723605" y="2841162"/>
              <a:ext cx="13226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i="1" noProof="0" dirty="0" err="1">
                  <a:solidFill>
                    <a:srgbClr val="C00000"/>
                  </a:solidFill>
                </a:rPr>
                <a:t>Aggr</a:t>
              </a:r>
              <a:r>
                <a:rPr lang="en-US" sz="2000" b="1" i="1" noProof="0" dirty="0">
                  <a:solidFill>
                    <a:srgbClr val="C00000"/>
                  </a:solidFill>
                </a:rPr>
                <a:t>. Row</a:t>
              </a:r>
            </a:p>
          </p:txBody>
        </p: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FCA68CAF-E0B4-FC29-45A4-B6596EB5B4BF}"/>
                </a:ext>
              </a:extLst>
            </p:cNvPr>
            <p:cNvGrpSpPr/>
            <p:nvPr/>
          </p:nvGrpSpPr>
          <p:grpSpPr>
            <a:xfrm>
              <a:off x="2970741" y="2832612"/>
              <a:ext cx="2585922" cy="417211"/>
              <a:chOff x="5896089" y="3299637"/>
              <a:chExt cx="2000509" cy="322761"/>
            </a:xfrm>
            <a:solidFill>
              <a:srgbClr val="C00000"/>
            </a:solidFill>
          </p:grpSpPr>
          <p:cxnSp>
            <p:nvCxnSpPr>
              <p:cNvPr id="270" name="Düz Bağlayıcı 440">
                <a:extLst>
                  <a:ext uri="{FF2B5EF4-FFF2-40B4-BE49-F238E27FC236}">
                    <a16:creationId xmlns:a16="http://schemas.microsoft.com/office/drawing/2014/main" id="{7B412F13-4C68-DE59-5ED3-DB9754AEBA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96089" y="3468635"/>
                <a:ext cx="2000509" cy="0"/>
              </a:xfrm>
              <a:prstGeom prst="line">
                <a:avLst/>
              </a:prstGeom>
              <a:grpFill/>
              <a:ln w="254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1" name="Oval 270">
                <a:extLst>
                  <a:ext uri="{FF2B5EF4-FFF2-40B4-BE49-F238E27FC236}">
                    <a16:creationId xmlns:a16="http://schemas.microsoft.com/office/drawing/2014/main" id="{86FCFC45-7828-2452-5D13-EC171C19FE43}"/>
                  </a:ext>
                </a:extLst>
              </p:cNvPr>
              <p:cNvSpPr/>
              <p:nvPr/>
            </p:nvSpPr>
            <p:spPr>
              <a:xfrm rot="10800000">
                <a:off x="7488118" y="3299637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E5D59B9A-0A9C-F1DA-8054-15BC6346BDA8}"/>
                  </a:ext>
                </a:extLst>
              </p:cNvPr>
              <p:cNvSpPr/>
              <p:nvPr/>
            </p:nvSpPr>
            <p:spPr>
              <a:xfrm rot="10800000">
                <a:off x="6989548" y="3299637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45BAA108-7C70-EDAB-2D24-5D7108334865}"/>
                  </a:ext>
                </a:extLst>
              </p:cNvPr>
              <p:cNvSpPr/>
              <p:nvPr/>
            </p:nvSpPr>
            <p:spPr>
              <a:xfrm rot="10800000">
                <a:off x="6490976" y="3299637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B2785724-1029-3097-C22A-E82F7BAACE9E}"/>
                  </a:ext>
                </a:extLst>
              </p:cNvPr>
              <p:cNvSpPr/>
              <p:nvPr/>
            </p:nvSpPr>
            <p:spPr>
              <a:xfrm rot="10800000">
                <a:off x="5992402" y="3299637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</p:grpSp>
      </p:grpSp>
      <p:pic>
        <p:nvPicPr>
          <p:cNvPr id="264" name="Picture 263">
            <a:extLst>
              <a:ext uri="{FF2B5EF4-FFF2-40B4-BE49-F238E27FC236}">
                <a16:creationId xmlns:a16="http://schemas.microsoft.com/office/drawing/2014/main" id="{69ADA919-0F32-256B-352F-97E1C2EF160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5EF"/>
              </a:clrFrom>
              <a:clrTo>
                <a:srgbClr val="F7F5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25" y="2535969"/>
            <a:ext cx="945586" cy="945586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501BE84B-DC6F-8B13-CF27-B9AF59EAE5B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7F5EF"/>
              </a:clrFrom>
              <a:clrTo>
                <a:srgbClr val="F7F5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725" y="3630543"/>
            <a:ext cx="945586" cy="945586"/>
          </a:xfrm>
          <a:prstGeom prst="rect">
            <a:avLst/>
          </a:prstGeom>
        </p:spPr>
      </p:pic>
      <p:sp>
        <p:nvSpPr>
          <p:cNvPr id="267" name="Rectangle 266">
            <a:extLst>
              <a:ext uri="{FF2B5EF4-FFF2-40B4-BE49-F238E27FC236}">
                <a16:creationId xmlns:a16="http://schemas.microsoft.com/office/drawing/2014/main" id="{317BA825-DC4C-8FB6-9124-F25C43F6F8AD}"/>
              </a:ext>
            </a:extLst>
          </p:cNvPr>
          <p:cNvSpPr/>
          <p:nvPr/>
        </p:nvSpPr>
        <p:spPr>
          <a:xfrm>
            <a:off x="2912239" y="2747278"/>
            <a:ext cx="2651904" cy="5229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0D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i="1" dirty="0">
                <a:solidFill>
                  <a:srgbClr val="0D813C"/>
                </a:solidFill>
              </a:rPr>
              <a:t>tAggON1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6FDC3276-EAFA-BDD3-0E46-A89100A04FC3}"/>
              </a:ext>
            </a:extLst>
          </p:cNvPr>
          <p:cNvSpPr/>
          <p:nvPr/>
        </p:nvSpPr>
        <p:spPr>
          <a:xfrm>
            <a:off x="2912239" y="3841852"/>
            <a:ext cx="2651904" cy="52296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0">
            <a:solidFill>
              <a:srgbClr val="F23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i="1" dirty="0">
                <a:solidFill>
                  <a:srgbClr val="F75F26"/>
                </a:solidFill>
              </a:rPr>
              <a:t>tAggON2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5F45527-DD87-20C0-9563-1908F284FD69}"/>
              </a:ext>
            </a:extLst>
          </p:cNvPr>
          <p:cNvGrpSpPr/>
          <p:nvPr/>
        </p:nvGrpSpPr>
        <p:grpSpPr>
          <a:xfrm>
            <a:off x="2970741" y="3341142"/>
            <a:ext cx="4227990" cy="417211"/>
            <a:chOff x="2970741" y="3319298"/>
            <a:chExt cx="4227990" cy="417211"/>
          </a:xfrm>
        </p:grpSpPr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6EF8E3A0-6098-061B-5C88-95FD7F5294B5}"/>
                </a:ext>
              </a:extLst>
            </p:cNvPr>
            <p:cNvGrpSpPr/>
            <p:nvPr/>
          </p:nvGrpSpPr>
          <p:grpSpPr>
            <a:xfrm>
              <a:off x="2970741" y="3319298"/>
              <a:ext cx="2585922" cy="417211"/>
              <a:chOff x="5896089" y="3673203"/>
              <a:chExt cx="2000509" cy="322761"/>
            </a:xfrm>
          </p:grpSpPr>
          <p:cxnSp>
            <p:nvCxnSpPr>
              <p:cNvPr id="280" name="Düz Bağlayıcı 440">
                <a:extLst>
                  <a:ext uri="{FF2B5EF4-FFF2-40B4-BE49-F238E27FC236}">
                    <a16:creationId xmlns:a16="http://schemas.microsoft.com/office/drawing/2014/main" id="{5667DD20-51DF-BDEF-7B7F-652BDDD00C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96089" y="3834584"/>
                <a:ext cx="2000509" cy="0"/>
              </a:xfrm>
              <a:prstGeom prst="line">
                <a:avLst/>
              </a:prstGeom>
              <a:ln w="254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B86DA0F4-D62D-BF42-1C0E-92A354DE5E58}"/>
                  </a:ext>
                </a:extLst>
              </p:cNvPr>
              <p:cNvSpPr/>
              <p:nvPr/>
            </p:nvSpPr>
            <p:spPr>
              <a:xfrm rot="10800000">
                <a:off x="7488118" y="3673203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5F5D2FAE-15D5-A9CB-6D79-7BEB4A3237A0}"/>
                  </a:ext>
                </a:extLst>
              </p:cNvPr>
              <p:cNvSpPr/>
              <p:nvPr/>
            </p:nvSpPr>
            <p:spPr>
              <a:xfrm rot="10800000">
                <a:off x="6989548" y="3673203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94752742-0668-6EC3-7049-5CCD2E1184F0}"/>
                  </a:ext>
                </a:extLst>
              </p:cNvPr>
              <p:cNvSpPr/>
              <p:nvPr/>
            </p:nvSpPr>
            <p:spPr>
              <a:xfrm rot="10800000">
                <a:off x="6490976" y="3673203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752C2023-9103-4CFB-1C00-680A252C1DCD}"/>
                  </a:ext>
                </a:extLst>
              </p:cNvPr>
              <p:cNvSpPr/>
              <p:nvPr/>
            </p:nvSpPr>
            <p:spPr>
              <a:xfrm rot="10800000">
                <a:off x="5992402" y="3673203"/>
                <a:ext cx="315870" cy="32276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noProof="0" dirty="0"/>
              </a:p>
            </p:txBody>
          </p:sp>
        </p:grp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4AD7DA88-D4B9-88EF-5FB4-AFADFCADDDF4}"/>
                </a:ext>
              </a:extLst>
            </p:cNvPr>
            <p:cNvSpPr txBox="1"/>
            <p:nvPr/>
          </p:nvSpPr>
          <p:spPr>
            <a:xfrm>
              <a:off x="5703707" y="3327848"/>
              <a:ext cx="14950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noProof="0" dirty="0">
                  <a:solidFill>
                    <a:schemeClr val="accent2"/>
                  </a:solidFill>
                </a:rPr>
                <a:t>Victim Row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496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 animBg="1"/>
      <p:bldP spid="266" grpId="0" build="allAtOnce"/>
      <p:bldP spid="267" grpId="0" animBg="1"/>
      <p:bldP spid="267" grpId="1" animBg="1"/>
      <p:bldP spid="267" grpId="2" animBg="1"/>
      <p:bldP spid="26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2A63B-B8DC-5F9F-1889-8B9D4EE90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30E37-9C49-C757-C84D-78F540C12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Talk Outline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AAFCF-25EB-C5DD-8F8D-3E7F8DFBB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48005E-ADA2-60C8-9C4A-1DCD49E22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57D543-C6DE-A26C-291D-C2AA3F2BBFF2}"/>
              </a:ext>
            </a:extLst>
          </p:cNvPr>
          <p:cNvSpPr/>
          <p:nvPr/>
        </p:nvSpPr>
        <p:spPr>
          <a:xfrm>
            <a:off x="-2" y="107055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</a:rPr>
              <a:t>ScaleDisturb Access Pattern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551D45-9BC7-DA9E-41CF-84183BEA556B}"/>
              </a:ext>
            </a:extLst>
          </p:cNvPr>
          <p:cNvSpPr/>
          <p:nvPr/>
        </p:nvSpPr>
        <p:spPr>
          <a:xfrm>
            <a:off x="-2" y="2810416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33200B-9873-3D26-D9A2-925D4FDE645B}"/>
              </a:ext>
            </a:extLst>
          </p:cNvPr>
          <p:cNvSpPr/>
          <p:nvPr/>
        </p:nvSpPr>
        <p:spPr>
          <a:xfrm>
            <a:off x="-2" y="542021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F2485-35FB-59E5-D9DD-F3013A50FEBD}"/>
              </a:ext>
            </a:extLst>
          </p:cNvPr>
          <p:cNvSpPr/>
          <p:nvPr/>
        </p:nvSpPr>
        <p:spPr>
          <a:xfrm>
            <a:off x="-2" y="455028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Implications and Mitigations</a:t>
            </a:r>
            <a:endParaRPr lang="en-US" sz="3200" b="1" noProof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2C7B91-2794-4F01-5508-326C5D20A431}"/>
              </a:ext>
            </a:extLst>
          </p:cNvPr>
          <p:cNvSpPr/>
          <p:nvPr/>
        </p:nvSpPr>
        <p:spPr>
          <a:xfrm>
            <a:off x="-2" y="1940484"/>
            <a:ext cx="9144000" cy="731520"/>
          </a:xfrm>
          <a:prstGeom prst="rect">
            <a:avLst/>
          </a:prstGeom>
          <a:solidFill>
            <a:srgbClr val="306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9145B47-3C09-F66B-4C96-FF7AAC979DBE}"/>
              </a:ext>
            </a:extLst>
          </p:cNvPr>
          <p:cNvSpPr/>
          <p:nvPr/>
        </p:nvSpPr>
        <p:spPr>
          <a:xfrm>
            <a:off x="-2" y="3680348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Real System Demonstration of ScaleDisturb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8621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6A306-A9D9-923C-D45E-7BF85B9BB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0E77B1-EB6D-9D0B-DCA9-B75F01D3D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DDR4 DRAM Testing Infrastructure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A0F61C2-D881-9BB5-B5F2-4167D061A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16</a:t>
            </a:fld>
            <a:endParaRPr lang="en-US" noProof="0" dirty="0">
              <a:latin typeface="+mj-lt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4076F0C-8312-47E1-0B95-9DA14A1992E9}"/>
              </a:ext>
            </a:extLst>
          </p:cNvPr>
          <p:cNvGrpSpPr>
            <a:grpSpLocks noChangeAspect="1"/>
          </p:cNvGrpSpPr>
          <p:nvPr/>
        </p:nvGrpSpPr>
        <p:grpSpPr>
          <a:xfrm>
            <a:off x="1018956" y="1383211"/>
            <a:ext cx="7106088" cy="3840480"/>
            <a:chOff x="1018953" y="1189241"/>
            <a:chExt cx="7106088" cy="3840480"/>
          </a:xfrm>
        </p:grpSpPr>
        <p:pic>
          <p:nvPicPr>
            <p:cNvPr id="4" name="Picture 3" descr="A close-up of a device&#10;&#10;Description automatically generated">
              <a:extLst>
                <a:ext uri="{FF2B5EF4-FFF2-40B4-BE49-F238E27FC236}">
                  <a16:creationId xmlns:a16="http://schemas.microsoft.com/office/drawing/2014/main" id="{01F93B6F-772E-DF05-F13D-2CB764D58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8953" y="1189241"/>
              <a:ext cx="7106088" cy="384048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11F19A-E19D-3618-2F46-F0874D9C075E}"/>
                </a:ext>
              </a:extLst>
            </p:cNvPr>
            <p:cNvSpPr/>
            <p:nvPr/>
          </p:nvSpPr>
          <p:spPr>
            <a:xfrm>
              <a:off x="5427005" y="2909406"/>
              <a:ext cx="2349918" cy="107279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b="1" noProof="0" dirty="0">
                  <a:solidFill>
                    <a:schemeClr val="accent2">
                      <a:lumMod val="50000"/>
                    </a:schemeClr>
                  </a:solidFill>
                  <a:cs typeface="Arial" panose="020B0604020202020204" pitchFamily="34" charset="0"/>
                </a:rPr>
                <a:t>Xilinx Alveo U200 </a:t>
              </a:r>
            </a:p>
            <a:p>
              <a:pPr algn="ctr"/>
              <a:r>
                <a:rPr lang="en-US" b="1" noProof="0" dirty="0">
                  <a:solidFill>
                    <a:schemeClr val="accent2">
                      <a:lumMod val="50000"/>
                    </a:schemeClr>
                  </a:solidFill>
                  <a:cs typeface="Arial" panose="020B0604020202020204" pitchFamily="34" charset="0"/>
                </a:rPr>
                <a:t>FPGA Board</a:t>
              </a:r>
            </a:p>
            <a:p>
              <a:pPr algn="ctr"/>
              <a:r>
                <a:rPr lang="en-US" b="1" noProof="0" dirty="0">
                  <a:solidFill>
                    <a:schemeClr val="accent2">
                      <a:lumMod val="50000"/>
                    </a:schemeClr>
                  </a:solidFill>
                  <a:cs typeface="Arial" panose="020B0604020202020204" pitchFamily="34" charset="0"/>
                </a:rPr>
                <a:t>(programmed with DRAM Bender*)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34F8D0D-BCCC-FFA0-8F3B-F0915A0079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89050" y="3417124"/>
              <a:ext cx="534866" cy="0"/>
            </a:xfrm>
            <a:prstGeom prst="straightConnector1">
              <a:avLst/>
            </a:prstGeom>
            <a:ln w="63500">
              <a:solidFill>
                <a:schemeClr val="accent2">
                  <a:lumMod val="75000"/>
                </a:schemeClr>
              </a:solidFill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379CDA0-85B2-C7D9-CB69-461F3E1BAE0B}"/>
                </a:ext>
              </a:extLst>
            </p:cNvPr>
            <p:cNvSpPr/>
            <p:nvPr/>
          </p:nvSpPr>
          <p:spPr>
            <a:xfrm>
              <a:off x="1177635" y="4275144"/>
              <a:ext cx="2796898" cy="62975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36000" bIns="0" rtlCol="0" anchor="ctr"/>
            <a:lstStyle/>
            <a:p>
              <a:pPr algn="ctr"/>
              <a:r>
                <a:rPr lang="en-US" sz="2000" b="1" noProof="0" dirty="0">
                  <a:solidFill>
                    <a:schemeClr val="accent6">
                      <a:lumMod val="50000"/>
                    </a:schemeClr>
                  </a:solidFill>
                  <a:cs typeface="Arial" panose="020B0604020202020204" pitchFamily="34" charset="0"/>
                </a:rPr>
                <a:t>DRAM Module </a:t>
              </a:r>
            </a:p>
            <a:p>
              <a:pPr algn="ctr"/>
              <a:r>
                <a:rPr lang="en-US" sz="2000" b="1" noProof="0" dirty="0">
                  <a:solidFill>
                    <a:schemeClr val="accent6">
                      <a:lumMod val="50000"/>
                    </a:schemeClr>
                  </a:solidFill>
                  <a:cs typeface="Arial" panose="020B0604020202020204" pitchFamily="34" charset="0"/>
                </a:rPr>
                <a:t>w/ Heater Pads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1D6BEF2-4342-3B6A-8E91-392383DBB9B5}"/>
                </a:ext>
              </a:extLst>
            </p:cNvPr>
            <p:cNvSpPr/>
            <p:nvPr/>
          </p:nvSpPr>
          <p:spPr>
            <a:xfrm>
              <a:off x="1057093" y="3169788"/>
              <a:ext cx="2006079" cy="94126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noProof="0" dirty="0" err="1">
                  <a:solidFill>
                    <a:srgbClr val="C00000"/>
                  </a:solidFill>
                  <a:cs typeface="Arial" panose="020B0604020202020204" pitchFamily="34" charset="0"/>
                </a:rPr>
                <a:t>MaxWell</a:t>
              </a:r>
              <a:r>
                <a:rPr lang="en-US" sz="2000" b="1" noProof="0" dirty="0">
                  <a:solidFill>
                    <a:srgbClr val="C00000"/>
                  </a:solidFill>
                  <a:cs typeface="Arial" panose="020B0604020202020204" pitchFamily="34" charset="0"/>
                </a:rPr>
                <a:t> FT200</a:t>
              </a:r>
            </a:p>
            <a:p>
              <a:pPr algn="ctr"/>
              <a:r>
                <a:rPr lang="en-US" sz="2000" b="1" noProof="0" dirty="0">
                  <a:solidFill>
                    <a:srgbClr val="C00000"/>
                  </a:solidFill>
                  <a:cs typeface="Arial" panose="020B0604020202020204" pitchFamily="34" charset="0"/>
                </a:rPr>
                <a:t>Temperature Controller</a:t>
              </a:r>
            </a:p>
          </p:txBody>
        </p:sp>
        <p:cxnSp>
          <p:nvCxnSpPr>
            <p:cNvPr id="12" name="Elbow Connector 11">
              <a:extLst>
                <a:ext uri="{FF2B5EF4-FFF2-40B4-BE49-F238E27FC236}">
                  <a16:creationId xmlns:a16="http://schemas.microsoft.com/office/drawing/2014/main" id="{CB5E51A4-076E-BD40-A835-A832B246CE6E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V="1">
              <a:off x="5082259" y="1834439"/>
              <a:ext cx="970940" cy="2"/>
            </a:xfrm>
            <a:prstGeom prst="bentConnector3">
              <a:avLst>
                <a:gd name="adj1" fmla="val 50000"/>
              </a:avLst>
            </a:prstGeom>
            <a:ln w="63500">
              <a:solidFill>
                <a:schemeClr val="accent1">
                  <a:lumMod val="75000"/>
                </a:schemeClr>
              </a:solidFill>
              <a:headEnd type="none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213F161-7552-3C0C-9710-57BC42401256}"/>
                </a:ext>
              </a:extLst>
            </p:cNvPr>
            <p:cNvSpPr/>
            <p:nvPr/>
          </p:nvSpPr>
          <p:spPr>
            <a:xfrm>
              <a:off x="2430028" y="1519564"/>
              <a:ext cx="2652231" cy="6297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rtlCol="0" anchor="ctr"/>
            <a:lstStyle/>
            <a:p>
              <a:pPr algn="ctr"/>
              <a:r>
                <a:rPr lang="en-US" sz="2000" b="1" noProof="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PCI-e Connection </a:t>
              </a:r>
            </a:p>
            <a:p>
              <a:pPr algn="ctr"/>
              <a:r>
                <a:rPr lang="en-US" sz="2000" b="1" noProof="0" dirty="0">
                  <a:solidFill>
                    <a:schemeClr val="accent5">
                      <a:lumMod val="50000"/>
                    </a:schemeClr>
                  </a:solidFill>
                  <a:cs typeface="Arial" panose="020B0604020202020204" pitchFamily="34" charset="0"/>
                </a:rPr>
                <a:t>to Host</a:t>
              </a:r>
            </a:p>
          </p:txBody>
        </p: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E7F659AD-81C0-D0F5-6103-7163E54F60BB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 flipV="1">
              <a:off x="3974533" y="4138789"/>
              <a:ext cx="1558329" cy="451232"/>
            </a:xfrm>
            <a:prstGeom prst="bentConnector3">
              <a:avLst>
                <a:gd name="adj1" fmla="val 50000"/>
              </a:avLst>
            </a:prstGeom>
            <a:ln w="63500">
              <a:solidFill>
                <a:schemeClr val="accent6">
                  <a:lumMod val="50000"/>
                </a:schemeClr>
              </a:solidFill>
              <a:headEnd type="none"/>
              <a:tailEnd type="diamond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F28D3055-8656-CE3C-EACA-983851F5790D}"/>
              </a:ext>
            </a:extLst>
          </p:cNvPr>
          <p:cNvCxnSpPr>
            <a:cxnSpLocks/>
            <a:stCxn id="10" idx="0"/>
          </p:cNvCxnSpPr>
          <p:nvPr/>
        </p:nvCxnSpPr>
        <p:spPr>
          <a:xfrm rot="5400000" flipH="1" flipV="1">
            <a:off x="1736016" y="3039624"/>
            <a:ext cx="648254" cy="14"/>
          </a:xfrm>
          <a:prstGeom prst="bentConnector3">
            <a:avLst>
              <a:gd name="adj1" fmla="val 50000"/>
            </a:avLst>
          </a:prstGeom>
          <a:ln w="63500">
            <a:solidFill>
              <a:srgbClr val="C00000"/>
            </a:solidFill>
            <a:headEnd type="none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6FD0749-8FB7-7562-BDCA-88B19D55F60F}"/>
              </a:ext>
            </a:extLst>
          </p:cNvPr>
          <p:cNvSpPr txBox="1"/>
          <p:nvPr/>
        </p:nvSpPr>
        <p:spPr>
          <a:xfrm>
            <a:off x="1545821" y="6418551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cs typeface="Quire Sans" panose="020B0502040400020003" pitchFamily="34" charset="0"/>
              </a:rPr>
              <a:t>*Olgun et al., </a:t>
            </a:r>
            <a:r>
              <a:rPr lang="en-US" sz="1200" b="1" i="0" noProof="0" dirty="0">
                <a:solidFill>
                  <a:srgbClr val="000000"/>
                </a:solidFill>
                <a:effectLst/>
                <a:cs typeface="Quire Sans" panose="020B0502040400020003" pitchFamily="34" charset="0"/>
                <a:hlinkClick r:id="rId4"/>
              </a:rPr>
              <a:t>"DRAM Bender: An Extensible and Versatile FPGA-Based Infrastructure to Easily Test </a:t>
            </a:r>
            <a:br>
              <a:rPr lang="en-US" sz="1200" b="1" i="0" noProof="0" dirty="0">
                <a:solidFill>
                  <a:srgbClr val="000000"/>
                </a:solidFill>
                <a:effectLst/>
                <a:cs typeface="Quire Sans" panose="020B0502040400020003" pitchFamily="34" charset="0"/>
                <a:hlinkClick r:id="rId4"/>
              </a:rPr>
            </a:br>
            <a:r>
              <a:rPr lang="en-US" sz="1200" b="1" i="0" noProof="0" dirty="0">
                <a:solidFill>
                  <a:srgbClr val="000000"/>
                </a:solidFill>
                <a:effectLst/>
                <a:cs typeface="Quire Sans" panose="020B0502040400020003" pitchFamily="34" charset="0"/>
                <a:hlinkClick r:id="rId4"/>
              </a:rPr>
              <a:t>State-of-the-Art DRAM Chips,”</a:t>
            </a:r>
            <a:r>
              <a:rPr lang="en-US" sz="1200" noProof="0" dirty="0">
                <a:solidFill>
                  <a:srgbClr val="000000"/>
                </a:solidFill>
                <a:effectLst/>
                <a:cs typeface="Quire Sans" panose="020B0502040400020003" pitchFamily="34" charset="0"/>
              </a:rPr>
              <a:t> </a:t>
            </a:r>
            <a:r>
              <a:rPr lang="en-US" sz="1200" noProof="0" dirty="0">
                <a:cs typeface="Quire Sans" panose="020B0502040400020003" pitchFamily="34" charset="0"/>
              </a:rPr>
              <a:t>TCAD, 2023. [GitHub: </a:t>
            </a:r>
            <a:r>
              <a:rPr lang="en-US" sz="1200" noProof="0" dirty="0">
                <a:cs typeface="Quire Sans" panose="020B0502040400020003" pitchFamily="34" charset="0"/>
                <a:hlinkClick r:id="rId5"/>
              </a:rPr>
              <a:t>https://github.com/CMU-SAFARI/DRAM-Bender</a:t>
            </a:r>
            <a:r>
              <a:rPr lang="en-US" sz="1200" noProof="0" dirty="0">
                <a:cs typeface="Quire Sans" panose="020B0502040400020003" pitchFamily="34" charset="0"/>
              </a:rPr>
              <a:t>]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3B98B4A-13FF-85A0-0431-3725787C57B5}"/>
              </a:ext>
            </a:extLst>
          </p:cNvPr>
          <p:cNvSpPr txBox="1"/>
          <p:nvPr/>
        </p:nvSpPr>
        <p:spPr>
          <a:xfrm>
            <a:off x="-118872" y="5381229"/>
            <a:ext cx="9381744" cy="10058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noProof="0" dirty="0">
                <a:solidFill>
                  <a:prstClr val="black"/>
                </a:solidFill>
                <a:latin typeface="+mj-lt"/>
              </a:rPr>
              <a:t>Fine-grained control over </a:t>
            </a:r>
            <a:r>
              <a:rPr lang="en-US" sz="2600" noProof="0" dirty="0">
                <a:solidFill>
                  <a:srgbClr val="316CE3"/>
                </a:solidFill>
                <a:latin typeface="+mj-lt"/>
              </a:rPr>
              <a:t>DRAM commands</a:t>
            </a:r>
            <a:r>
              <a:rPr lang="en-US" sz="2600" noProof="0" dirty="0">
                <a:solidFill>
                  <a:prstClr val="black"/>
                </a:solidFill>
                <a:latin typeface="+mj-lt"/>
              </a:rPr>
              <a:t>, 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noProof="0" dirty="0">
                <a:solidFill>
                  <a:srgbClr val="4472C4">
                    <a:lumMod val="75000"/>
                  </a:srgbClr>
                </a:solidFill>
                <a:latin typeface="+mj-lt"/>
              </a:rPr>
              <a:t>timing parameters (</a:t>
            </a:r>
            <a:r>
              <a:rPr lang="en-US" sz="2600" noProof="0" dirty="0">
                <a:solidFill>
                  <a:srgbClr val="4472C4">
                    <a:lumMod val="75000"/>
                  </a:srgbClr>
                </a:solidFill>
                <a:latin typeface="+mj-lt"/>
                <a:ea typeface="Cambria"/>
              </a:rPr>
              <a:t>±1.5ns</a:t>
            </a:r>
            <a:r>
              <a:rPr lang="en-US" sz="2600" noProof="0" dirty="0">
                <a:solidFill>
                  <a:srgbClr val="4472C4">
                    <a:lumMod val="75000"/>
                  </a:srgbClr>
                </a:solidFill>
                <a:latin typeface="+mj-lt"/>
              </a:rPr>
              <a:t>)</a:t>
            </a:r>
            <a:r>
              <a:rPr lang="en-US" sz="2600" noProof="0" dirty="0">
                <a:solidFill>
                  <a:prstClr val="black"/>
                </a:solidFill>
                <a:latin typeface="+mj-lt"/>
              </a:rPr>
              <a:t>, and </a:t>
            </a:r>
            <a:r>
              <a:rPr lang="en-US" sz="2600" noProof="0" dirty="0">
                <a:solidFill>
                  <a:srgbClr val="C55910"/>
                </a:solidFill>
                <a:latin typeface="+mj-lt"/>
              </a:rPr>
              <a:t>temperature (</a:t>
            </a:r>
            <a:r>
              <a:rPr lang="en-US" sz="2600" noProof="0" dirty="0">
                <a:solidFill>
                  <a:srgbClr val="C55910"/>
                </a:solidFill>
                <a:latin typeface="+mj-lt"/>
                <a:ea typeface="Cambria"/>
              </a:rPr>
              <a:t>±0.5°C)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281638F-6259-510E-E396-43F26807A1FF}"/>
              </a:ext>
            </a:extLst>
          </p:cNvPr>
          <p:cNvSpPr/>
          <p:nvPr/>
        </p:nvSpPr>
        <p:spPr>
          <a:xfrm>
            <a:off x="189560" y="958895"/>
            <a:ext cx="895443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13" marR="0" lvl="1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DRAM Bender on a Xilinx </a:t>
            </a:r>
            <a:r>
              <a:rPr kumimoji="0" lang="en-US" sz="24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Virtex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24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UltraScale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+ XCU200</a:t>
            </a:r>
            <a:endParaRPr kumimoji="0" lang="en-US" sz="2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957540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163D8-7B6E-F8A8-A91C-7CFEA602E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AFB3B1-674A-B600-3729-8B9877222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HBM2</a:t>
            </a:r>
            <a:r>
              <a:rPr lang="en-US" b="1" noProof="0" dirty="0"/>
              <a:t> DRAM Testing Infrastructure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04ED823-64BB-9A28-3BB9-E3DCFA038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17</a:t>
            </a:fld>
            <a:endParaRPr lang="en-US" noProof="0" dirty="0">
              <a:latin typeface="+mj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C53D234-25C8-1279-F140-C7BB31D445A1}"/>
              </a:ext>
            </a:extLst>
          </p:cNvPr>
          <p:cNvSpPr txBox="1"/>
          <p:nvPr/>
        </p:nvSpPr>
        <p:spPr>
          <a:xfrm>
            <a:off x="1545821" y="6418551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cs typeface="Quire Sans" panose="020B0502040400020003" pitchFamily="34" charset="0"/>
              </a:rPr>
              <a:t>*Olgun et al., </a:t>
            </a:r>
            <a:r>
              <a:rPr lang="en-US" sz="1200" b="1" i="0" noProof="0" dirty="0">
                <a:solidFill>
                  <a:srgbClr val="000000"/>
                </a:solidFill>
                <a:effectLst/>
                <a:cs typeface="Quire Sans" panose="020B0502040400020003" pitchFamily="34" charset="0"/>
                <a:hlinkClick r:id="rId3"/>
              </a:rPr>
              <a:t>"DRAM Bender: An Extensible and Versatile FPGA-Based Infrastructure to Easily Test </a:t>
            </a:r>
            <a:br>
              <a:rPr lang="en-US" sz="1200" b="1" i="0" noProof="0" dirty="0">
                <a:solidFill>
                  <a:srgbClr val="000000"/>
                </a:solidFill>
                <a:effectLst/>
                <a:cs typeface="Quire Sans" panose="020B0502040400020003" pitchFamily="34" charset="0"/>
                <a:hlinkClick r:id="rId3"/>
              </a:rPr>
            </a:br>
            <a:r>
              <a:rPr lang="en-US" sz="1200" b="1" i="0" noProof="0" dirty="0">
                <a:solidFill>
                  <a:srgbClr val="000000"/>
                </a:solidFill>
                <a:effectLst/>
                <a:cs typeface="Quire Sans" panose="020B0502040400020003" pitchFamily="34" charset="0"/>
                <a:hlinkClick r:id="rId3"/>
              </a:rPr>
              <a:t>State-of-the-Art DRAM Chips,”</a:t>
            </a:r>
            <a:r>
              <a:rPr lang="en-US" sz="1200" noProof="0" dirty="0">
                <a:solidFill>
                  <a:srgbClr val="000000"/>
                </a:solidFill>
                <a:effectLst/>
                <a:cs typeface="Quire Sans" panose="020B0502040400020003" pitchFamily="34" charset="0"/>
              </a:rPr>
              <a:t> </a:t>
            </a:r>
            <a:r>
              <a:rPr lang="en-US" sz="1200" noProof="0" dirty="0">
                <a:cs typeface="Quire Sans" panose="020B0502040400020003" pitchFamily="34" charset="0"/>
              </a:rPr>
              <a:t>TCAD, 2023. [GitHub: </a:t>
            </a:r>
            <a:r>
              <a:rPr lang="en-US" sz="1200" noProof="0" dirty="0">
                <a:cs typeface="Quire Sans" panose="020B0502040400020003" pitchFamily="34" charset="0"/>
                <a:hlinkClick r:id="rId4"/>
              </a:rPr>
              <a:t>https://github.com/CMU-SAFARI/DRAM-Bender</a:t>
            </a:r>
            <a:r>
              <a:rPr lang="en-US" sz="1200" noProof="0" dirty="0">
                <a:cs typeface="Quire Sans" panose="020B0502040400020003" pitchFamily="34" charset="0"/>
              </a:rPr>
              <a:t>]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C93430-342F-8FDE-F51E-B6AF5D2D0545}"/>
              </a:ext>
            </a:extLst>
          </p:cNvPr>
          <p:cNvSpPr txBox="1"/>
          <p:nvPr/>
        </p:nvSpPr>
        <p:spPr>
          <a:xfrm>
            <a:off x="-117763" y="5228824"/>
            <a:ext cx="9379527" cy="10058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noProof="0" dirty="0">
                <a:solidFill>
                  <a:prstClr val="black"/>
                </a:solidFill>
                <a:latin typeface="+mj-lt"/>
              </a:rPr>
              <a:t>Fine-grained control over </a:t>
            </a:r>
            <a:r>
              <a:rPr lang="en-US" sz="2600" noProof="0" dirty="0">
                <a:solidFill>
                  <a:srgbClr val="316CE3"/>
                </a:solidFill>
                <a:latin typeface="+mj-lt"/>
              </a:rPr>
              <a:t>DRAM commands</a:t>
            </a:r>
            <a:r>
              <a:rPr lang="en-US" sz="2600" noProof="0" dirty="0">
                <a:solidFill>
                  <a:prstClr val="black"/>
                </a:solidFill>
                <a:latin typeface="+mj-lt"/>
              </a:rPr>
              <a:t>, 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noProof="0" dirty="0">
                <a:solidFill>
                  <a:srgbClr val="4472C4">
                    <a:lumMod val="75000"/>
                  </a:srgbClr>
                </a:solidFill>
                <a:latin typeface="+mj-lt"/>
              </a:rPr>
              <a:t>timing parameters (</a:t>
            </a:r>
            <a:r>
              <a:rPr lang="en-US" sz="2600" noProof="0" dirty="0">
                <a:solidFill>
                  <a:srgbClr val="4472C4">
                    <a:lumMod val="75000"/>
                  </a:srgbClr>
                </a:solidFill>
                <a:latin typeface="+mj-lt"/>
                <a:ea typeface="Cambria"/>
              </a:rPr>
              <a:t>±1.67ns</a:t>
            </a:r>
            <a:r>
              <a:rPr lang="en-US" sz="2600" noProof="0" dirty="0">
                <a:solidFill>
                  <a:srgbClr val="4472C4">
                    <a:lumMod val="75000"/>
                  </a:srgbClr>
                </a:solidFill>
                <a:latin typeface="+mj-lt"/>
              </a:rPr>
              <a:t>)</a:t>
            </a:r>
            <a:r>
              <a:rPr lang="en-US" sz="2600" noProof="0" dirty="0">
                <a:solidFill>
                  <a:prstClr val="black"/>
                </a:solidFill>
                <a:latin typeface="+mj-lt"/>
              </a:rPr>
              <a:t>, and </a:t>
            </a:r>
            <a:r>
              <a:rPr lang="en-US" sz="2600" noProof="0" dirty="0">
                <a:solidFill>
                  <a:srgbClr val="C55910"/>
                </a:solidFill>
                <a:latin typeface="+mj-lt"/>
              </a:rPr>
              <a:t>temperature (</a:t>
            </a:r>
            <a:r>
              <a:rPr lang="en-US" sz="2600" noProof="0" dirty="0">
                <a:solidFill>
                  <a:srgbClr val="C55910"/>
                </a:solidFill>
                <a:latin typeface="+mj-lt"/>
                <a:ea typeface="Cambria"/>
              </a:rPr>
              <a:t>±0.5°C)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3967CD-F974-FED8-4EDD-BCC72169BD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441" y="1468305"/>
            <a:ext cx="7086383" cy="3543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B7DDC86-EF8C-1666-522D-14F1C9A70944}"/>
              </a:ext>
            </a:extLst>
          </p:cNvPr>
          <p:cNvSpPr/>
          <p:nvPr/>
        </p:nvSpPr>
        <p:spPr>
          <a:xfrm>
            <a:off x="189560" y="958895"/>
            <a:ext cx="895443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13" marR="0" lvl="1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DRAM Bender on a </a:t>
            </a:r>
            <a:r>
              <a:rPr kumimoji="0" lang="en-US" sz="24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Bittware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XUPVVH</a:t>
            </a:r>
            <a:endParaRPr kumimoji="0" lang="en-US" sz="2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899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6E6F0-83F9-6996-D790-572680A3F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C179D6-C534-4F61-784F-60F1EEE5F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Laboratory for Understanding Memory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7B70EF6-0B0B-C45C-0A9E-0D4B39D6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18</a:t>
            </a:fld>
            <a:endParaRPr lang="en-US" noProof="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797E45-BFF0-75F5-4D30-64BCDC20A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53904"/>
            <a:ext cx="7315200" cy="52659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4ADFE3-2286-84B2-C443-B862A25AAB29}"/>
              </a:ext>
            </a:extLst>
          </p:cNvPr>
          <p:cNvSpPr txBox="1"/>
          <p:nvPr/>
        </p:nvSpPr>
        <p:spPr>
          <a:xfrm>
            <a:off x="1545821" y="6335421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noProof="0" dirty="0">
                <a:cs typeface="Quire Sans" panose="020B0502040400020003" pitchFamily="34" charset="0"/>
              </a:rPr>
              <a:t>*Olgun et al.,  “</a:t>
            </a:r>
            <a:r>
              <a:rPr lang="en-US" sz="1200" b="1" noProof="0" dirty="0">
                <a:solidFill>
                  <a:srgbClr val="316CE3"/>
                </a:solidFill>
                <a:cs typeface="Quire Sans" panose="020B0502040400020003" pitchFamily="34" charset="0"/>
              </a:rPr>
              <a:t>A Modern Large-Scale Memory Characterization Laboratory</a:t>
            </a:r>
            <a:r>
              <a:rPr lang="en-US" sz="1200" dirty="0">
                <a:cs typeface="Quire Sans" panose="020B0502040400020003" pitchFamily="34" charset="0"/>
              </a:rPr>
              <a:t>”, </a:t>
            </a:r>
            <a:r>
              <a:rPr lang="en-US" sz="1200" dirty="0" err="1">
                <a:cs typeface="Quire Sans" panose="020B0502040400020003" pitchFamily="34" charset="0"/>
              </a:rPr>
              <a:t>arXiv</a:t>
            </a:r>
            <a:r>
              <a:rPr lang="en-US" sz="1200" dirty="0">
                <a:cs typeface="Quire Sans" panose="020B0502040400020003" pitchFamily="34" charset="0"/>
              </a:rPr>
              <a:t>, 2026 https://</a:t>
            </a:r>
            <a:r>
              <a:rPr lang="en-US" sz="1200" dirty="0" err="1">
                <a:cs typeface="Quire Sans" panose="020B0502040400020003" pitchFamily="34" charset="0"/>
              </a:rPr>
              <a:t>arxiv.org</a:t>
            </a:r>
            <a:r>
              <a:rPr lang="en-US" sz="1200" dirty="0">
                <a:cs typeface="Quire Sans" panose="020B0502040400020003" pitchFamily="34" charset="0"/>
              </a:rPr>
              <a:t>/abs/2606.13725</a:t>
            </a:r>
            <a:endParaRPr lang="en-US" sz="1200" noProof="0" dirty="0">
              <a:cs typeface="Quire Sans" panose="020B050204040002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860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A3F9B-50FB-603A-7B1E-390BE4A60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97F016-3D95-5687-EFA2-190876390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Tested DRAM Chips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3F045EA-BD83-96CD-8E21-D3333C9A7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19</a:t>
            </a:fld>
            <a:endParaRPr lang="en-US" noProof="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6D5193-8CDC-7FE0-55A4-7E2D9773E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682959"/>
            <a:ext cx="6858000" cy="46241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25BF39-DEEA-CFA2-7C19-CCD679FC0D18}"/>
              </a:ext>
            </a:extLst>
          </p:cNvPr>
          <p:cNvSpPr/>
          <p:nvPr/>
        </p:nvSpPr>
        <p:spPr>
          <a:xfrm>
            <a:off x="4917054" y="2036618"/>
            <a:ext cx="1885528" cy="3888514"/>
          </a:xfrm>
          <a:prstGeom prst="rect">
            <a:avLst/>
          </a:prstGeom>
          <a:solidFill>
            <a:srgbClr val="00B0F0">
              <a:alpha val="19000"/>
            </a:srgbClr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B80A219A-4D7C-F77C-D07A-C02DF5EA86F1}"/>
              </a:ext>
            </a:extLst>
          </p:cNvPr>
          <p:cNvSpPr>
            <a:spLocks noGrp="1"/>
          </p:cNvSpPr>
          <p:nvPr/>
        </p:nvSpPr>
        <p:spPr>
          <a:xfrm>
            <a:off x="1" y="1040794"/>
            <a:ext cx="9143999" cy="770467"/>
          </a:xfrm>
          <a:prstGeom prst="rect">
            <a:avLst/>
          </a:prstGeom>
        </p:spPr>
        <p:txBody>
          <a:bodyPr>
            <a:normAutofit/>
          </a:bodyPr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+mj-lt"/>
              </a:rPr>
              <a:t>196 DDR4 </a:t>
            </a:r>
            <a:r>
              <a:rPr lang="en-US" dirty="0">
                <a:latin typeface="+mj-lt"/>
              </a:rPr>
              <a:t>and </a:t>
            </a:r>
            <a:r>
              <a:rPr lang="en-US" b="1" dirty="0">
                <a:latin typeface="+mj-lt"/>
              </a:rPr>
              <a:t>3 HBM2 </a:t>
            </a:r>
            <a:r>
              <a:rPr lang="en-US" dirty="0">
                <a:latin typeface="+mj-lt"/>
              </a:rPr>
              <a:t>Chips from Samsung, SK Hynix, and Micron</a:t>
            </a:r>
          </a:p>
        </p:txBody>
      </p:sp>
    </p:spTree>
    <p:extLst>
      <p:ext uri="{BB962C8B-B14F-4D97-AF65-F5344CB8AC3E}">
        <p14:creationId xmlns:p14="http://schemas.microsoft.com/office/powerpoint/2010/main" val="257455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8569C-AFE1-B204-D07E-02F0205AA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2273B9-814D-AF2F-2D7E-9972023A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20</a:t>
            </a:fld>
            <a:endParaRPr lang="en-US" noProof="0" dirty="0">
              <a:latin typeface="+mj-l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C007B1-78C9-D678-BD6E-E622634CB7A8}"/>
              </a:ext>
            </a:extLst>
          </p:cNvPr>
          <p:cNvSpPr txBox="1">
            <a:spLocks/>
          </p:cNvSpPr>
          <p:nvPr/>
        </p:nvSpPr>
        <p:spPr>
          <a:xfrm>
            <a:off x="116378" y="80278"/>
            <a:ext cx="9143999" cy="7704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316C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Testing Methodology: Sources of Interference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3322D0-3BFC-E844-A916-1E5E01EAD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78" y="1001635"/>
            <a:ext cx="9143999" cy="5364652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noProof="0" dirty="0">
                <a:solidFill>
                  <a:srgbClr val="007E39"/>
                </a:solidFill>
              </a:rPr>
              <a:t>Prevent sources of interference during core test loop</a:t>
            </a:r>
            <a:r>
              <a:rPr lang="en-US" noProof="0" dirty="0">
                <a:solidFill>
                  <a:srgbClr val="007E39"/>
                </a:solidFill>
              </a:rPr>
              <a:t> </a:t>
            </a:r>
            <a:endParaRPr lang="en-US" sz="3200" noProof="0" dirty="0">
              <a:solidFill>
                <a:srgbClr val="007E39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noProof="0" dirty="0">
              <a:solidFill>
                <a:srgbClr val="007E39"/>
              </a:solidFill>
            </a:endParaRPr>
          </a:p>
          <a:p>
            <a:pPr marL="44450" indent="-222250">
              <a:lnSpc>
                <a:spcPct val="80000"/>
              </a:lnSpc>
              <a:spcBef>
                <a:spcPts val="0"/>
              </a:spcBef>
            </a:pPr>
            <a:r>
              <a:rPr lang="en-US" b="1" noProof="0" dirty="0"/>
              <a:t>No DRAM refresh</a:t>
            </a:r>
          </a:p>
          <a:p>
            <a:pPr marL="400050" lvl="2" indent="-222250">
              <a:lnSpc>
                <a:spcPct val="80000"/>
              </a:lnSpc>
              <a:spcBef>
                <a:spcPts val="0"/>
              </a:spcBef>
            </a:pPr>
            <a:r>
              <a:rPr lang="en-US" noProof="0" dirty="0"/>
              <a:t>to avoid refreshing victim rows</a:t>
            </a:r>
          </a:p>
          <a:p>
            <a:pPr marL="177800" lvl="2" indent="0">
              <a:lnSpc>
                <a:spcPct val="80000"/>
              </a:lnSpc>
              <a:spcBef>
                <a:spcPts val="0"/>
              </a:spcBef>
              <a:buNone/>
            </a:pPr>
            <a:endParaRPr lang="en-US" noProof="0" dirty="0"/>
          </a:p>
          <a:p>
            <a:pPr marL="177800" lvl="2" indent="0">
              <a:lnSpc>
                <a:spcPct val="80000"/>
              </a:lnSpc>
              <a:spcBef>
                <a:spcPts val="0"/>
              </a:spcBef>
              <a:buNone/>
            </a:pPr>
            <a:endParaRPr lang="en-US" noProof="0" dirty="0"/>
          </a:p>
          <a:p>
            <a:pPr marL="44450" indent="-222250">
              <a:lnSpc>
                <a:spcPct val="80000"/>
              </a:lnSpc>
              <a:spcBef>
                <a:spcPts val="0"/>
              </a:spcBef>
            </a:pPr>
            <a:r>
              <a:rPr lang="en-US" b="1" dirty="0"/>
              <a:t>Within a single refresh window</a:t>
            </a:r>
          </a:p>
          <a:p>
            <a:pPr marL="400050" lvl="2" indent="-222250">
              <a:lnSpc>
                <a:spcPct val="80000"/>
              </a:lnSpc>
              <a:spcBef>
                <a:spcPts val="0"/>
              </a:spcBef>
            </a:pPr>
            <a:r>
              <a:rPr lang="en-US" dirty="0"/>
              <a:t>to avoid retention failures</a:t>
            </a:r>
          </a:p>
          <a:p>
            <a:pPr marL="0" lvl="1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2000" noProof="0" dirty="0"/>
          </a:p>
          <a:p>
            <a:pPr marL="0" lvl="1" indent="0">
              <a:lnSpc>
                <a:spcPct val="80000"/>
              </a:lnSpc>
              <a:spcBef>
                <a:spcPts val="0"/>
              </a:spcBef>
              <a:buNone/>
            </a:pPr>
            <a:endParaRPr lang="en-US" sz="2000" noProof="0" dirty="0"/>
          </a:p>
          <a:p>
            <a:pPr marL="44450" indent="-222250">
              <a:lnSpc>
                <a:spcPct val="80000"/>
              </a:lnSpc>
              <a:spcBef>
                <a:spcPts val="0"/>
              </a:spcBef>
            </a:pPr>
            <a:r>
              <a:rPr lang="en-US" b="1" noProof="0" dirty="0"/>
              <a:t>No read disturbance mitigation mechanisms</a:t>
            </a:r>
            <a:endParaRPr lang="en-US" noProof="0" dirty="0"/>
          </a:p>
          <a:p>
            <a:pPr marL="400050" lvl="2" indent="-222250">
              <a:lnSpc>
                <a:spcPct val="80000"/>
              </a:lnSpc>
              <a:spcBef>
                <a:spcPts val="0"/>
              </a:spcBef>
            </a:pPr>
            <a:r>
              <a:rPr lang="en-US" noProof="0" dirty="0"/>
              <a:t>to observe circuit-level effects</a:t>
            </a:r>
          </a:p>
          <a:p>
            <a:pPr marL="400050" lvl="2" indent="-222250">
              <a:lnSpc>
                <a:spcPct val="80000"/>
              </a:lnSpc>
              <a:spcBef>
                <a:spcPts val="0"/>
              </a:spcBef>
            </a:pPr>
            <a:endParaRPr lang="en-US" noProof="0" dirty="0"/>
          </a:p>
          <a:p>
            <a:pPr marL="400050" lvl="2" indent="-222250">
              <a:lnSpc>
                <a:spcPct val="80000"/>
              </a:lnSpc>
              <a:spcBef>
                <a:spcPts val="0"/>
              </a:spcBef>
            </a:pPr>
            <a:endParaRPr lang="en-US" noProof="0" dirty="0"/>
          </a:p>
          <a:p>
            <a:pPr marL="44450" indent="-222250">
              <a:lnSpc>
                <a:spcPct val="80000"/>
              </a:lnSpc>
              <a:spcBef>
                <a:spcPts val="0"/>
              </a:spcBef>
            </a:pPr>
            <a:r>
              <a:rPr lang="en-US" b="1" noProof="0" dirty="0"/>
              <a:t>No error correcting codes (ECC)</a:t>
            </a:r>
            <a:endParaRPr lang="en-US" noProof="0" dirty="0"/>
          </a:p>
          <a:p>
            <a:pPr marL="400050" lvl="2" indent="-222250">
              <a:lnSpc>
                <a:spcPct val="80000"/>
              </a:lnSpc>
              <a:spcBef>
                <a:spcPts val="0"/>
              </a:spcBef>
            </a:pPr>
            <a:r>
              <a:rPr lang="en-US" noProof="0" dirty="0"/>
              <a:t>to observe all bitflips </a:t>
            </a:r>
          </a:p>
        </p:txBody>
      </p:sp>
    </p:spTree>
    <p:extLst>
      <p:ext uri="{BB962C8B-B14F-4D97-AF65-F5344CB8AC3E}">
        <p14:creationId xmlns:p14="http://schemas.microsoft.com/office/powerpoint/2010/main" val="203287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87A88-E2BC-CC53-DA94-93B7A4E72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0B93C77-CC84-8322-9CBC-9915E78A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21</a:t>
            </a:fld>
            <a:endParaRPr lang="en-US" noProof="0" dirty="0">
              <a:latin typeface="+mj-l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32A0816-8E32-A071-9C20-B6CBF23C9C7F}"/>
              </a:ext>
            </a:extLst>
          </p:cNvPr>
          <p:cNvSpPr txBox="1">
            <a:spLocks/>
          </p:cNvSpPr>
          <p:nvPr/>
        </p:nvSpPr>
        <p:spPr>
          <a:xfrm>
            <a:off x="116378" y="80278"/>
            <a:ext cx="9143999" cy="7704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316CE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Testing Methodology: Metrics &amp; Parameters</a:t>
            </a:r>
          </a:p>
        </p:txBody>
      </p:sp>
      <p:sp>
        <p:nvSpPr>
          <p:cNvPr id="6" name="Rectangle 274">
            <a:extLst>
              <a:ext uri="{FF2B5EF4-FFF2-40B4-BE49-F238E27FC236}">
                <a16:creationId xmlns:a16="http://schemas.microsoft.com/office/drawing/2014/main" id="{02CD7CCF-54CF-0D21-7CF1-BBC5BFE13312}"/>
              </a:ext>
            </a:extLst>
          </p:cNvPr>
          <p:cNvSpPr/>
          <p:nvPr/>
        </p:nvSpPr>
        <p:spPr>
          <a:xfrm>
            <a:off x="0" y="994988"/>
            <a:ext cx="7547429" cy="8229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Metric:  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Minimum aggressor row activation count </a:t>
            </a:r>
          </a:p>
          <a:p>
            <a:r>
              <a:rPr lang="en-US" sz="2400" dirty="0">
                <a:solidFill>
                  <a:schemeClr val="tx1"/>
                </a:solidFill>
                <a:latin typeface="+mj-lt"/>
              </a:rPr>
              <a:t>required to induce the first bitflip 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(</a:t>
            </a:r>
            <a:r>
              <a:rPr lang="en-US" sz="2400" b="1" dirty="0">
                <a:solidFill>
                  <a:schemeClr val="accent1"/>
                </a:solidFill>
                <a:latin typeface="+mj-lt"/>
              </a:rPr>
              <a:t>ACmin</a:t>
            </a:r>
            <a:r>
              <a:rPr lang="en-US" sz="2400" dirty="0">
                <a:solidFill>
                  <a:schemeClr val="accent1"/>
                </a:solidFill>
                <a:latin typeface="+mj-lt"/>
              </a:rPr>
              <a:t>)</a:t>
            </a:r>
          </a:p>
        </p:txBody>
      </p:sp>
      <p:sp>
        <p:nvSpPr>
          <p:cNvPr id="8" name="Rectangle 274">
            <a:extLst>
              <a:ext uri="{FF2B5EF4-FFF2-40B4-BE49-F238E27FC236}">
                <a16:creationId xmlns:a16="http://schemas.microsoft.com/office/drawing/2014/main" id="{0EBCBF3D-D7C3-7ABF-4C10-59C333295EB9}"/>
              </a:ext>
            </a:extLst>
          </p:cNvPr>
          <p:cNvSpPr/>
          <p:nvPr/>
        </p:nvSpPr>
        <p:spPr>
          <a:xfrm>
            <a:off x="7547429" y="994988"/>
            <a:ext cx="1589312" cy="822960"/>
          </a:xfrm>
          <a:prstGeom prst="rect">
            <a:avLst/>
          </a:prstGeom>
          <a:solidFill>
            <a:srgbClr val="FF0000">
              <a:alpha val="47000"/>
            </a:srgb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Lower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is worse</a:t>
            </a:r>
          </a:p>
        </p:txBody>
      </p:sp>
      <p:sp>
        <p:nvSpPr>
          <p:cNvPr id="11" name="Rectangle 274">
            <a:extLst>
              <a:ext uri="{FF2B5EF4-FFF2-40B4-BE49-F238E27FC236}">
                <a16:creationId xmlns:a16="http://schemas.microsoft.com/office/drawing/2014/main" id="{29B6DDBD-A69E-CD80-1A30-F97637404B8D}"/>
              </a:ext>
            </a:extLst>
          </p:cNvPr>
          <p:cNvSpPr/>
          <p:nvPr/>
        </p:nvSpPr>
        <p:spPr>
          <a:xfrm>
            <a:off x="-7259" y="1826657"/>
            <a:ext cx="9144000" cy="447254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Access patterns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: ScaleDisturb, double-/single-sided RowPress, double-/single-sided RowHammer</a:t>
            </a:r>
          </a:p>
          <a:p>
            <a:endParaRPr lang="en-US" sz="12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rgbClr val="4472C4"/>
                </a:solidFill>
                <a:latin typeface="+mj-lt"/>
              </a:rPr>
              <a:t>Row Open Time Budget (OTB)  </a:t>
            </a:r>
            <a:r>
              <a:rPr lang="en-US" sz="2400" dirty="0">
                <a:solidFill>
                  <a:srgbClr val="4472C4"/>
                </a:solidFill>
                <a:latin typeface="+mj-lt"/>
              </a:rPr>
              <a:t>=  </a:t>
            </a:r>
            <a:r>
              <a:rPr lang="en-US" sz="2400" i="1" dirty="0">
                <a:solidFill>
                  <a:srgbClr val="4472C4"/>
                </a:solidFill>
                <a:latin typeface="+mj-lt"/>
              </a:rPr>
              <a:t>tAggON1 + tAggON2 – 2*</a:t>
            </a:r>
            <a:r>
              <a:rPr lang="en-US" sz="2400" i="1" dirty="0" err="1">
                <a:solidFill>
                  <a:srgbClr val="4472C4"/>
                </a:solidFill>
                <a:latin typeface="+mj-lt"/>
              </a:rPr>
              <a:t>tRAS</a:t>
            </a:r>
            <a:endParaRPr lang="en-US" sz="2400" i="1" dirty="0">
              <a:solidFill>
                <a:srgbClr val="4472C4"/>
              </a:solidFill>
              <a:latin typeface="+mj-lt"/>
            </a:endParaRPr>
          </a:p>
          <a:p>
            <a:endParaRPr lang="en-US" sz="1200" dirty="0">
              <a:solidFill>
                <a:srgbClr val="0070C0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OTB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: 0ns, 48ns, 120ns, 300ns, 1200ns, 7800ns</a:t>
            </a:r>
          </a:p>
          <a:p>
            <a:endParaRPr lang="en-US" sz="12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Data Pattern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: Rowstripe0 (0x00 in victim and 0xFF in aggressor) and Rowstripe1 (0xFF in victim and 0x00 in aggressor) </a:t>
            </a:r>
          </a:p>
          <a:p>
            <a:endParaRPr lang="en-US" sz="12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Temperature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: 50°C and 80°C</a:t>
            </a:r>
          </a:p>
          <a:p>
            <a:endParaRPr lang="en-US" sz="12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Algorithm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: Bisection-based ACmin search</a:t>
            </a:r>
          </a:p>
        </p:txBody>
      </p:sp>
    </p:spTree>
    <p:extLst>
      <p:ext uri="{BB962C8B-B14F-4D97-AF65-F5344CB8AC3E}">
        <p14:creationId xmlns:p14="http://schemas.microsoft.com/office/powerpoint/2010/main" val="8174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6FFDB-32BF-212A-FB6E-317E8BCEC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432336-B90C-363F-36EB-930F98650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More in the Paper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331FF51-546F-2982-BABD-8FBB0758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22</a:t>
            </a:fld>
            <a:endParaRPr lang="en-US" noProof="0" dirty="0">
              <a:latin typeface="+mj-lt"/>
            </a:endParaRPr>
          </a:p>
        </p:txBody>
      </p:sp>
      <p:sp>
        <p:nvSpPr>
          <p:cNvPr id="4" name="Content Placeholder 2" descr=" 5">
            <a:extLst>
              <a:ext uri="{FF2B5EF4-FFF2-40B4-BE49-F238E27FC236}">
                <a16:creationId xmlns:a16="http://schemas.microsoft.com/office/drawing/2014/main" id="{544B47C9-4B9F-D289-896C-723D4703D096}"/>
              </a:ext>
            </a:extLst>
          </p:cNvPr>
          <p:cNvSpPr txBox="1">
            <a:spLocks/>
          </p:cNvSpPr>
          <p:nvPr/>
        </p:nvSpPr>
        <p:spPr>
          <a:xfrm>
            <a:off x="0" y="5974394"/>
            <a:ext cx="9144000" cy="483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u="sng" noProof="0" dirty="0">
                <a:solidFill>
                  <a:srgbClr val="0070C0"/>
                </a:solidFill>
                <a:latin typeface="+mj-lt"/>
                <a:ea typeface="Cambria"/>
                <a:hlinkClick r:id="rId3"/>
              </a:rPr>
              <a:t>https://arxiv.org/pdf/2606.07761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5B44F1-721E-B8FC-0709-456A134AD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40" y="3728598"/>
            <a:ext cx="2103120" cy="2103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5E4F72-53FF-2B83-D736-6F58D874CF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119229"/>
            <a:ext cx="7772400" cy="4889362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3255647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FC220-1058-C602-AB72-E028F08F5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D8C1E-41B7-6B09-AEA6-30BDED3AB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Talk Outline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3B6662-636D-51C8-858D-E027700D1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B37785-F389-CD1B-A378-134AAA1DE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/>
              <a:pPr/>
              <a:t>23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987721-255F-9BBE-8A9B-DD56E0C7A48B}"/>
              </a:ext>
            </a:extLst>
          </p:cNvPr>
          <p:cNvSpPr/>
          <p:nvPr/>
        </p:nvSpPr>
        <p:spPr>
          <a:xfrm>
            <a:off x="-2" y="107055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</a:rPr>
              <a:t>ScaleDisturb Access Pattern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DA99E4-5886-F876-9473-591C7B7D72B6}"/>
              </a:ext>
            </a:extLst>
          </p:cNvPr>
          <p:cNvSpPr/>
          <p:nvPr/>
        </p:nvSpPr>
        <p:spPr>
          <a:xfrm>
            <a:off x="-2" y="2810416"/>
            <a:ext cx="9144000" cy="731520"/>
          </a:xfrm>
          <a:prstGeom prst="rect">
            <a:avLst/>
          </a:prstGeom>
          <a:solidFill>
            <a:srgbClr val="306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3CE322-88AC-BA04-9406-0D58507B0948}"/>
              </a:ext>
            </a:extLst>
          </p:cNvPr>
          <p:cNvSpPr/>
          <p:nvPr/>
        </p:nvSpPr>
        <p:spPr>
          <a:xfrm>
            <a:off x="-2" y="542021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183A9D-8681-5728-CA39-C04C0DC9D161}"/>
              </a:ext>
            </a:extLst>
          </p:cNvPr>
          <p:cNvSpPr/>
          <p:nvPr/>
        </p:nvSpPr>
        <p:spPr>
          <a:xfrm>
            <a:off x="-2" y="455028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Implications and Mitigations</a:t>
            </a:r>
            <a:endParaRPr lang="en-US" sz="3200" b="1" noProof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6F8AD83-FA2F-5D32-3626-29B97937AB92}"/>
              </a:ext>
            </a:extLst>
          </p:cNvPr>
          <p:cNvSpPr/>
          <p:nvPr/>
        </p:nvSpPr>
        <p:spPr>
          <a:xfrm>
            <a:off x="-2" y="1940484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AC0371-87EA-9590-99C7-9BE8C08E26C6}"/>
              </a:ext>
            </a:extLst>
          </p:cNvPr>
          <p:cNvSpPr/>
          <p:nvPr/>
        </p:nvSpPr>
        <p:spPr>
          <a:xfrm>
            <a:off x="-2" y="3680348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Real System Demonstration of ScaleDisturb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3129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ECAD7-E0A8-E060-9A3E-CCF2A2606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555503-B11C-DC5C-CD3A-7141C3E91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noProof="0" dirty="0"/>
              <a:t>Key Takeaways from Major Characterization Experiments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3A61AFE-E3C0-FA2E-125A-B1C5DE83A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24</a:t>
            </a:fld>
            <a:endParaRPr lang="en-US" noProof="0" dirty="0"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20E21A-706C-7FFB-BE23-E13CF978DC5D}"/>
              </a:ext>
            </a:extLst>
          </p:cNvPr>
          <p:cNvGrpSpPr/>
          <p:nvPr/>
        </p:nvGrpSpPr>
        <p:grpSpPr>
          <a:xfrm>
            <a:off x="234445" y="1569260"/>
            <a:ext cx="8647804" cy="1675687"/>
            <a:chOff x="248098" y="2185540"/>
            <a:chExt cx="8647804" cy="3277424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DA7D254F-0C62-BC9A-4B52-7B5ABECD6BDB}"/>
                </a:ext>
              </a:extLst>
            </p:cNvPr>
            <p:cNvSpPr/>
            <p:nvPr/>
          </p:nvSpPr>
          <p:spPr>
            <a:xfrm>
              <a:off x="248098" y="2185540"/>
              <a:ext cx="8647804" cy="2458666"/>
            </a:xfrm>
            <a:prstGeom prst="roundRect">
              <a:avLst>
                <a:gd name="adj" fmla="val 3533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DCCDA00-A230-CD60-0EEF-B300E4683189}"/>
                </a:ext>
              </a:extLst>
            </p:cNvPr>
            <p:cNvSpPr/>
            <p:nvPr/>
          </p:nvSpPr>
          <p:spPr>
            <a:xfrm>
              <a:off x="248098" y="3004302"/>
              <a:ext cx="8647804" cy="24586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ScaleDisturb significantly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16CE3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amplifies DRAM’s vulnerability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16CE3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to read disturbance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16CE3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8F70935-35E2-DF69-0DF9-F7FABD8BD467}"/>
                </a:ext>
              </a:extLst>
            </p:cNvPr>
            <p:cNvSpPr txBox="1"/>
            <p:nvPr/>
          </p:nvSpPr>
          <p:spPr>
            <a:xfrm>
              <a:off x="371466" y="2185544"/>
              <a:ext cx="8382000" cy="81875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292FE-DC2C-6AA7-FD52-1F0B98E42612}"/>
              </a:ext>
            </a:extLst>
          </p:cNvPr>
          <p:cNvGrpSpPr/>
          <p:nvPr/>
        </p:nvGrpSpPr>
        <p:grpSpPr>
          <a:xfrm>
            <a:off x="224911" y="3874400"/>
            <a:ext cx="8647804" cy="1675689"/>
            <a:chOff x="248098" y="2185540"/>
            <a:chExt cx="8647804" cy="3277428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8738743F-0B41-3B12-6422-3FA8AE5BC98B}"/>
                </a:ext>
              </a:extLst>
            </p:cNvPr>
            <p:cNvSpPr/>
            <p:nvPr/>
          </p:nvSpPr>
          <p:spPr>
            <a:xfrm>
              <a:off x="248098" y="2185540"/>
              <a:ext cx="8647804" cy="2458666"/>
            </a:xfrm>
            <a:prstGeom prst="roundRect">
              <a:avLst>
                <a:gd name="adj" fmla="val 3533"/>
              </a:avLst>
            </a:prstGeom>
            <a:solidFill>
              <a:srgbClr val="F23E00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32AC70-9E63-92BB-A073-3290129583FD}"/>
                </a:ext>
              </a:extLst>
            </p:cNvPr>
            <p:cNvSpPr/>
            <p:nvPr/>
          </p:nvSpPr>
          <p:spPr>
            <a:xfrm>
              <a:off x="248098" y="3004302"/>
              <a:ext cx="8647804" cy="2458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ScaleDisturb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23E00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widely affects DRAM chips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, and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23E00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worsens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as DRAM technology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23E00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scales down 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to smaller node sizes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0E2B7D-43D7-16D6-8906-8D7239A339DA}"/>
                </a:ext>
              </a:extLst>
            </p:cNvPr>
            <p:cNvSpPr txBox="1"/>
            <p:nvPr/>
          </p:nvSpPr>
          <p:spPr>
            <a:xfrm>
              <a:off x="371466" y="2185544"/>
              <a:ext cx="8382000" cy="81875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953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CC5FD-A0EB-C085-23D9-8438775F4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6039E14-1754-0472-1473-97F43DA86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noProof="0" dirty="0"/>
              <a:t>Key Takeaways from Major Characterization Experiments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8EF8D9E-F292-395D-9C99-8CD17C01C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25</a:t>
            </a:fld>
            <a:endParaRPr lang="en-US" noProof="0" dirty="0"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DD1AF0-4CF5-09B5-4905-E601657774F5}"/>
              </a:ext>
            </a:extLst>
          </p:cNvPr>
          <p:cNvGrpSpPr/>
          <p:nvPr/>
        </p:nvGrpSpPr>
        <p:grpSpPr>
          <a:xfrm>
            <a:off x="234445" y="1569260"/>
            <a:ext cx="8647804" cy="1675687"/>
            <a:chOff x="248098" y="2185540"/>
            <a:chExt cx="8647804" cy="3277424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E5316935-E8B6-C502-715C-4391B3504800}"/>
                </a:ext>
              </a:extLst>
            </p:cNvPr>
            <p:cNvSpPr/>
            <p:nvPr/>
          </p:nvSpPr>
          <p:spPr>
            <a:xfrm>
              <a:off x="248098" y="2185540"/>
              <a:ext cx="8647804" cy="2458666"/>
            </a:xfrm>
            <a:prstGeom prst="roundRect">
              <a:avLst>
                <a:gd name="adj" fmla="val 3533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B4CB656-ABC8-C7D5-8725-29A569E29C43}"/>
                </a:ext>
              </a:extLst>
            </p:cNvPr>
            <p:cNvSpPr/>
            <p:nvPr/>
          </p:nvSpPr>
          <p:spPr>
            <a:xfrm>
              <a:off x="248098" y="3004302"/>
              <a:ext cx="8647804" cy="24586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ScaleDisturb significantly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16CE3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amplifies DRAM’s vulnerability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16CE3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to read disturbance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16CE3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1DAFB1E-6549-76CB-15CF-8D9CFCF6F60C}"/>
                </a:ext>
              </a:extLst>
            </p:cNvPr>
            <p:cNvSpPr txBox="1"/>
            <p:nvPr/>
          </p:nvSpPr>
          <p:spPr>
            <a:xfrm>
              <a:off x="371466" y="2185544"/>
              <a:ext cx="8382000" cy="81875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1C304D9-9BA4-DCFC-A083-4BB30C31BD00}"/>
              </a:ext>
            </a:extLst>
          </p:cNvPr>
          <p:cNvGrpSpPr/>
          <p:nvPr/>
        </p:nvGrpSpPr>
        <p:grpSpPr>
          <a:xfrm>
            <a:off x="224911" y="3874400"/>
            <a:ext cx="8647804" cy="1675689"/>
            <a:chOff x="248098" y="2185540"/>
            <a:chExt cx="8647804" cy="3277428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D96C2D59-3815-183F-D2EB-BE30CBDE7C33}"/>
                </a:ext>
              </a:extLst>
            </p:cNvPr>
            <p:cNvSpPr/>
            <p:nvPr/>
          </p:nvSpPr>
          <p:spPr>
            <a:xfrm>
              <a:off x="248098" y="2185540"/>
              <a:ext cx="8647804" cy="2458666"/>
            </a:xfrm>
            <a:prstGeom prst="roundRect">
              <a:avLst>
                <a:gd name="adj" fmla="val 3533"/>
              </a:avLst>
            </a:prstGeom>
            <a:solidFill>
              <a:srgbClr val="F23E00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8A5BFEF-8000-B3F2-E482-F39A516C61F5}"/>
                </a:ext>
              </a:extLst>
            </p:cNvPr>
            <p:cNvSpPr/>
            <p:nvPr/>
          </p:nvSpPr>
          <p:spPr>
            <a:xfrm>
              <a:off x="248098" y="3004302"/>
              <a:ext cx="8647804" cy="2458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ScaleDisturb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23E00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widely affects DRAM chips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, and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23E00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worsens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as DRAM technology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23E00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scales down 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to smaller node sizes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4102D6-60DB-3416-1B1E-1002C2B1BFD9}"/>
                </a:ext>
              </a:extLst>
            </p:cNvPr>
            <p:cNvSpPr txBox="1"/>
            <p:nvPr/>
          </p:nvSpPr>
          <p:spPr>
            <a:xfrm>
              <a:off x="371466" y="2185544"/>
              <a:ext cx="8382000" cy="81875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2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7684BC9-9FB7-6BF1-93B2-1751AC4E7C87}"/>
              </a:ext>
            </a:extLst>
          </p:cNvPr>
          <p:cNvSpPr/>
          <p:nvPr/>
        </p:nvSpPr>
        <p:spPr>
          <a:xfrm>
            <a:off x="-170824" y="3463823"/>
            <a:ext cx="9744074" cy="2834479"/>
          </a:xfrm>
          <a:prstGeom prst="rect">
            <a:avLst/>
          </a:prstGeom>
          <a:solidFill>
            <a:schemeClr val="bg1">
              <a:alpha val="92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704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42175-7490-404B-6DBE-8945BFA82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19FA194-DD50-3008-8F62-E10E7B732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4" y="1351439"/>
            <a:ext cx="7772400" cy="3322552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B24F272B-0F18-A575-B2BF-66A8FBEF2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ScaleDisturb vs. Double-sided RowPress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4393EDD-D470-06AE-F5DA-7A1826CAF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26</a:t>
            </a:fld>
            <a:endParaRPr lang="en-US" noProof="0" dirty="0"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801479-E8EF-A623-FF0B-E88ABD36C038}"/>
              </a:ext>
            </a:extLst>
          </p:cNvPr>
          <p:cNvSpPr/>
          <p:nvPr/>
        </p:nvSpPr>
        <p:spPr>
          <a:xfrm>
            <a:off x="1378858" y="1717311"/>
            <a:ext cx="6865257" cy="2318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EBB8E8-B85D-A1BA-DD32-BB6B7ADEB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4" y="1399334"/>
            <a:ext cx="7772400" cy="332255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520AB3E-6D78-0742-C662-4EAFF0147DE3}"/>
              </a:ext>
            </a:extLst>
          </p:cNvPr>
          <p:cNvSpPr/>
          <p:nvPr/>
        </p:nvSpPr>
        <p:spPr>
          <a:xfrm>
            <a:off x="1944914" y="1370306"/>
            <a:ext cx="5892800" cy="317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98BEAC9-08E8-1EA3-6400-F58F0311411B}"/>
              </a:ext>
            </a:extLst>
          </p:cNvPr>
          <p:cNvSpPr txBox="1">
            <a:spLocks/>
          </p:cNvSpPr>
          <p:nvPr/>
        </p:nvSpPr>
        <p:spPr>
          <a:xfrm>
            <a:off x="-120122" y="5240200"/>
            <a:ext cx="9384244" cy="100584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400"/>
              </a:spcBef>
              <a:buNone/>
              <a:defRPr/>
            </a:pPr>
            <a:r>
              <a:rPr lang="en-US" dirty="0">
                <a:solidFill>
                  <a:srgbClr val="0D813C"/>
                </a:solidFill>
                <a:latin typeface="+mj-lt"/>
              </a:rPr>
              <a:t>ScaleDisturb</a:t>
            </a:r>
            <a:r>
              <a:rPr lang="en-US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reduces ACmin by </a:t>
            </a:r>
            <a:r>
              <a:rPr lang="en-US" b="1" dirty="0">
                <a:solidFill>
                  <a:srgbClr val="C00000"/>
                </a:solidFill>
                <a:latin typeface="+mj-lt"/>
              </a:rPr>
              <a:t>9.6% on average (up to 63%)</a:t>
            </a:r>
            <a:r>
              <a:rPr lang="en-US" dirty="0">
                <a:solidFill>
                  <a:prstClr val="black"/>
                </a:solidFill>
                <a:latin typeface="+mj-lt"/>
              </a:rPr>
              <a:t> </a:t>
            </a:r>
          </a:p>
          <a:p>
            <a:pPr marL="0" lvl="0" indent="0" algn="ctr">
              <a:spcBef>
                <a:spcPts val="400"/>
              </a:spcBef>
              <a:buNone/>
              <a:defRPr/>
            </a:pPr>
            <a:r>
              <a:rPr lang="en-US" dirty="0">
                <a:solidFill>
                  <a:prstClr val="black"/>
                </a:solidFill>
                <a:latin typeface="+mj-lt"/>
              </a:rPr>
              <a:t>across 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all tested DRAM rows </a:t>
            </a:r>
            <a:r>
              <a:rPr lang="en-US" dirty="0">
                <a:solidFill>
                  <a:prstClr val="black"/>
                </a:solidFill>
                <a:latin typeface="+mj-lt"/>
              </a:rPr>
              <a:t>compared to </a:t>
            </a:r>
            <a:r>
              <a:rPr lang="en-US" dirty="0">
                <a:solidFill>
                  <a:srgbClr val="316CE3"/>
                </a:solidFill>
                <a:latin typeface="+mj-lt"/>
              </a:rPr>
              <a:t>double-sided RowPress</a:t>
            </a:r>
            <a:endParaRPr lang="en-US" b="1" dirty="0">
              <a:solidFill>
                <a:srgbClr val="316CE3"/>
              </a:solidFill>
              <a:latin typeface="+mj-lt"/>
              <a:ea typeface="Cambria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E38C3C5-6A50-EF4A-F319-04DE7C5B769F}"/>
              </a:ext>
            </a:extLst>
          </p:cNvPr>
          <p:cNvSpPr/>
          <p:nvPr/>
        </p:nvSpPr>
        <p:spPr>
          <a:xfrm>
            <a:off x="4481618" y="1843324"/>
            <a:ext cx="548640" cy="548640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ADD3EA5-BDBB-81FD-752E-6936BF5CB801}"/>
              </a:ext>
            </a:extLst>
          </p:cNvPr>
          <p:cNvSpPr/>
          <p:nvPr/>
        </p:nvSpPr>
        <p:spPr>
          <a:xfrm>
            <a:off x="7742053" y="3553367"/>
            <a:ext cx="457200" cy="457200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C90C6B-F5F0-4F08-2E80-73ED888388E3}"/>
              </a:ext>
            </a:extLst>
          </p:cNvPr>
          <p:cNvSpPr/>
          <p:nvPr/>
        </p:nvSpPr>
        <p:spPr>
          <a:xfrm>
            <a:off x="4968505" y="3498938"/>
            <a:ext cx="2745838" cy="566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Max. ACmin Reduction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6673F9-CE70-B769-433C-087F1BA05FA8}"/>
              </a:ext>
            </a:extLst>
          </p:cNvPr>
          <p:cNvSpPr/>
          <p:nvPr/>
        </p:nvSpPr>
        <p:spPr>
          <a:xfrm>
            <a:off x="512619" y="1688283"/>
            <a:ext cx="775854" cy="256506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97CD49-1BA5-C85C-4224-0CBDEE57100B}"/>
              </a:ext>
            </a:extLst>
          </p:cNvPr>
          <p:cNvSpPr/>
          <p:nvPr/>
        </p:nvSpPr>
        <p:spPr>
          <a:xfrm>
            <a:off x="3108699" y="2404760"/>
            <a:ext cx="2745838" cy="566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Avg. ACmin Reduction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A38E7F-3CE0-EBFF-8077-303AF7E188F5}"/>
              </a:ext>
            </a:extLst>
          </p:cNvPr>
          <p:cNvSpPr/>
          <p:nvPr/>
        </p:nvSpPr>
        <p:spPr>
          <a:xfrm>
            <a:off x="1337293" y="4330968"/>
            <a:ext cx="6960639" cy="56605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F1DA47-2B42-44A5-AD40-78DC95B26A3E}"/>
              </a:ext>
            </a:extLst>
          </p:cNvPr>
          <p:cNvSpPr txBox="1"/>
          <p:nvPr/>
        </p:nvSpPr>
        <p:spPr>
          <a:xfrm>
            <a:off x="3322957" y="4580664"/>
            <a:ext cx="3026662" cy="369332"/>
          </a:xfrm>
          <a:prstGeom prst="rect">
            <a:avLst/>
          </a:prstGeom>
          <a:noFill/>
          <a:ln w="25400">
            <a:noFill/>
          </a:ln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316CE3"/>
                </a:solidFill>
                <a:latin typeface="+mj-lt"/>
              </a:rPr>
              <a:t>Ordered by ACmin Reduction</a:t>
            </a:r>
          </a:p>
        </p:txBody>
      </p:sp>
    </p:spTree>
    <p:extLst>
      <p:ext uri="{BB962C8B-B14F-4D97-AF65-F5344CB8AC3E}">
        <p14:creationId xmlns:p14="http://schemas.microsoft.com/office/powerpoint/2010/main" val="50883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7" grpId="0" animBg="1"/>
      <p:bldP spid="8" grpId="0" animBg="1"/>
      <p:bldP spid="10" grpId="0" animBg="1"/>
      <p:bldP spid="11" grpId="0"/>
      <p:bldP spid="18" grpId="0" animBg="1"/>
      <p:bldP spid="18" grpId="1" animBg="1"/>
      <p:bldP spid="9" grpId="0"/>
      <p:bldP spid="19" grpId="0" animBg="1"/>
      <p:bldP spid="19" grpId="1" animBg="1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A59AA-6AA9-27E9-48BE-4FBDC260A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0F795C-0A46-73FD-268A-6F2769F3E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noProof="0" dirty="0"/>
              <a:t>Key Takeaways from Major Characterization Experiments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8ED8E70-32F1-D212-450E-E8159F8F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27</a:t>
            </a:fld>
            <a:endParaRPr lang="en-US" noProof="0" dirty="0"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9B977A-E889-6A81-C9E1-2879C3CB1864}"/>
              </a:ext>
            </a:extLst>
          </p:cNvPr>
          <p:cNvGrpSpPr/>
          <p:nvPr/>
        </p:nvGrpSpPr>
        <p:grpSpPr>
          <a:xfrm>
            <a:off x="234445" y="1569260"/>
            <a:ext cx="8647804" cy="1675687"/>
            <a:chOff x="248098" y="2185540"/>
            <a:chExt cx="8647804" cy="3277424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59D67A2F-DCC4-1C53-ED7E-14B3F1DB99EA}"/>
                </a:ext>
              </a:extLst>
            </p:cNvPr>
            <p:cNvSpPr/>
            <p:nvPr/>
          </p:nvSpPr>
          <p:spPr>
            <a:xfrm>
              <a:off x="248098" y="2185540"/>
              <a:ext cx="8647804" cy="2458666"/>
            </a:xfrm>
            <a:prstGeom prst="roundRect">
              <a:avLst>
                <a:gd name="adj" fmla="val 3533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76ECC33-31E0-8986-E6B0-463F80AB8F25}"/>
                </a:ext>
              </a:extLst>
            </p:cNvPr>
            <p:cNvSpPr/>
            <p:nvPr/>
          </p:nvSpPr>
          <p:spPr>
            <a:xfrm>
              <a:off x="248098" y="3004302"/>
              <a:ext cx="8647804" cy="24586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ScaleDisturb significantly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16CE3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amplifies DRAM’s vulnerability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16CE3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to read disturbance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16CE3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91F71A-DEA5-0422-2F01-058112CC364C}"/>
                </a:ext>
              </a:extLst>
            </p:cNvPr>
            <p:cNvSpPr txBox="1"/>
            <p:nvPr/>
          </p:nvSpPr>
          <p:spPr>
            <a:xfrm>
              <a:off x="371466" y="2185544"/>
              <a:ext cx="8382000" cy="81875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84568B0-5AD2-7F5E-0D1E-1EEC5F349DCA}"/>
              </a:ext>
            </a:extLst>
          </p:cNvPr>
          <p:cNvGrpSpPr/>
          <p:nvPr/>
        </p:nvGrpSpPr>
        <p:grpSpPr>
          <a:xfrm>
            <a:off x="224911" y="3874400"/>
            <a:ext cx="8647804" cy="1675689"/>
            <a:chOff x="248098" y="2185540"/>
            <a:chExt cx="8647804" cy="3277428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6769CEA8-5E0A-4829-F37E-B326D7F400C0}"/>
                </a:ext>
              </a:extLst>
            </p:cNvPr>
            <p:cNvSpPr/>
            <p:nvPr/>
          </p:nvSpPr>
          <p:spPr>
            <a:xfrm>
              <a:off x="248098" y="2185540"/>
              <a:ext cx="8647804" cy="2458666"/>
            </a:xfrm>
            <a:prstGeom prst="roundRect">
              <a:avLst>
                <a:gd name="adj" fmla="val 3533"/>
              </a:avLst>
            </a:prstGeom>
            <a:solidFill>
              <a:srgbClr val="F23E00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9E0EE1B-596B-A5DD-0C6F-9F4E310BD682}"/>
                </a:ext>
              </a:extLst>
            </p:cNvPr>
            <p:cNvSpPr/>
            <p:nvPr/>
          </p:nvSpPr>
          <p:spPr>
            <a:xfrm>
              <a:off x="248098" y="3004302"/>
              <a:ext cx="8647804" cy="24586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ScaleDisturb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23E00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widely affects DRAM chips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, and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23E00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worsens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as DRAM technology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23E00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scales down </a:t>
              </a:r>
              <a:r>
                <a:rPr kumimoji="0" lang="en-US" sz="28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to smaller node sizes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7D26697-9770-CC49-ABF3-700D48BAC5C6}"/>
                </a:ext>
              </a:extLst>
            </p:cNvPr>
            <p:cNvSpPr txBox="1"/>
            <p:nvPr/>
          </p:nvSpPr>
          <p:spPr>
            <a:xfrm>
              <a:off x="371466" y="2185544"/>
              <a:ext cx="8382000" cy="818758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cs typeface="Quire Sans" panose="020B0502040400020003" pitchFamily="34" charset="0"/>
                </a:rPr>
                <a:t>Takeaway 2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3781148-464F-D47D-EF32-9EE3D611B4C6}"/>
              </a:ext>
            </a:extLst>
          </p:cNvPr>
          <p:cNvSpPr/>
          <p:nvPr/>
        </p:nvSpPr>
        <p:spPr>
          <a:xfrm>
            <a:off x="-207825" y="1080655"/>
            <a:ext cx="9744074" cy="2653316"/>
          </a:xfrm>
          <a:prstGeom prst="rect">
            <a:avLst/>
          </a:prstGeom>
          <a:solidFill>
            <a:schemeClr val="bg1">
              <a:alpha val="92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125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4DFFF-AE4A-C651-E908-EAEFAFB37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1140ADA-EBF0-F1D8-F49A-596AB9E92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 of ScaleDisturb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823ECB8-548C-E12A-6DF2-72D4F1E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28</a:t>
            </a:fld>
            <a:endParaRPr lang="en-US" noProof="0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79AF5F-16B8-6657-50F5-A3353A9BA5AC}"/>
              </a:ext>
            </a:extLst>
          </p:cNvPr>
          <p:cNvSpPr txBox="1"/>
          <p:nvPr/>
        </p:nvSpPr>
        <p:spPr>
          <a:xfrm>
            <a:off x="-118872" y="4738913"/>
            <a:ext cx="9381744" cy="10058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noProof="0" dirty="0">
                <a:solidFill>
                  <a:prstClr val="black"/>
                </a:solidFill>
                <a:latin typeface="+mj-lt"/>
              </a:rPr>
              <a:t>ScaleDisturb </a:t>
            </a:r>
            <a:r>
              <a:rPr lang="en-US" sz="2600" dirty="0">
                <a:solidFill>
                  <a:srgbClr val="C00000"/>
                </a:solidFill>
                <a:latin typeface="+mj-lt"/>
              </a:rPr>
              <a:t>widely affects</a:t>
            </a:r>
            <a:r>
              <a:rPr lang="en-US" sz="2600" dirty="0">
                <a:latin typeface="+mj-lt"/>
              </a:rPr>
              <a:t> DRAM chips </a:t>
            </a:r>
            <a:r>
              <a:rPr lang="en-US" sz="2600" dirty="0">
                <a:solidFill>
                  <a:srgbClr val="C00000"/>
                </a:solidFill>
                <a:latin typeface="+mj-lt"/>
              </a:rPr>
              <a:t>vulnerability</a:t>
            </a:r>
            <a:r>
              <a:rPr lang="en-US" sz="2600" dirty="0">
                <a:latin typeface="+mj-lt"/>
              </a:rPr>
              <a:t> 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latin typeface="+mj-lt"/>
              </a:rPr>
              <a:t>to read disturbance from </a:t>
            </a:r>
            <a:r>
              <a:rPr lang="en-US" sz="2600" dirty="0">
                <a:solidFill>
                  <a:srgbClr val="316CE3"/>
                </a:solidFill>
                <a:latin typeface="+mj-lt"/>
              </a:rPr>
              <a:t>all three major DRAM manufacturers</a:t>
            </a:r>
            <a:endParaRPr lang="en-US" sz="2600" noProof="0" dirty="0">
              <a:solidFill>
                <a:srgbClr val="316CE3"/>
              </a:solidFill>
              <a:latin typeface="+mj-lt"/>
              <a:ea typeface="Cambria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F917CD-872A-B6C1-BC77-E20C917F1875}"/>
              </a:ext>
            </a:extLst>
          </p:cNvPr>
          <p:cNvGrpSpPr/>
          <p:nvPr/>
        </p:nvGrpSpPr>
        <p:grpSpPr>
          <a:xfrm>
            <a:off x="1320800" y="1770744"/>
            <a:ext cx="6778898" cy="1920244"/>
            <a:chOff x="1320800" y="2177141"/>
            <a:chExt cx="6778898" cy="192024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DFD203B-E166-1659-D493-087ED9C1D04D}"/>
                </a:ext>
              </a:extLst>
            </p:cNvPr>
            <p:cNvSpPr/>
            <p:nvPr/>
          </p:nvSpPr>
          <p:spPr>
            <a:xfrm>
              <a:off x="5950858" y="2177141"/>
              <a:ext cx="2148840" cy="1920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8E411BA-1C82-1CDB-92AD-BB6609A92322}"/>
                </a:ext>
              </a:extLst>
            </p:cNvPr>
            <p:cNvSpPr/>
            <p:nvPr/>
          </p:nvSpPr>
          <p:spPr>
            <a:xfrm>
              <a:off x="3635829" y="2177141"/>
              <a:ext cx="2148840" cy="1920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157BC7F-2CA2-9D12-E4AC-CF46BB596DE9}"/>
                </a:ext>
              </a:extLst>
            </p:cNvPr>
            <p:cNvSpPr/>
            <p:nvPr/>
          </p:nvSpPr>
          <p:spPr>
            <a:xfrm>
              <a:off x="1320800" y="2177145"/>
              <a:ext cx="2148840" cy="1920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AF27CF-DFEA-336F-39AD-5F9A1E004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11113"/>
            <a:ext cx="7772400" cy="258626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4D94C513-777C-4D79-5DAA-93FAE5975C96}"/>
              </a:ext>
            </a:extLst>
          </p:cNvPr>
          <p:cNvSpPr/>
          <p:nvPr/>
        </p:nvSpPr>
        <p:spPr>
          <a:xfrm>
            <a:off x="644235" y="1638823"/>
            <a:ext cx="635000" cy="2558552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3BAE32-2799-79AD-DE44-C2FAED505FD0}"/>
              </a:ext>
            </a:extLst>
          </p:cNvPr>
          <p:cNvSpPr/>
          <p:nvPr/>
        </p:nvSpPr>
        <p:spPr>
          <a:xfrm>
            <a:off x="1320800" y="3688714"/>
            <a:ext cx="7075054" cy="50639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CF1908-A71A-C15B-4539-7B774F7DD8C3}"/>
              </a:ext>
            </a:extLst>
          </p:cNvPr>
          <p:cNvSpPr/>
          <p:nvPr/>
        </p:nvSpPr>
        <p:spPr>
          <a:xfrm>
            <a:off x="1320800" y="1641093"/>
            <a:ext cx="7075054" cy="228600"/>
          </a:xfrm>
          <a:prstGeom prst="rect">
            <a:avLst/>
          </a:prstGeom>
          <a:noFill/>
          <a:ln w="254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2BEB9F-1CD6-DD91-58FC-9D482055553D}"/>
              </a:ext>
            </a:extLst>
          </p:cNvPr>
          <p:cNvSpPr/>
          <p:nvPr/>
        </p:nvSpPr>
        <p:spPr>
          <a:xfrm>
            <a:off x="3760453" y="1933580"/>
            <a:ext cx="2176550" cy="1700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FA43B2-5023-1D37-A9E0-695CDCE1DD97}"/>
              </a:ext>
            </a:extLst>
          </p:cNvPr>
          <p:cNvSpPr/>
          <p:nvPr/>
        </p:nvSpPr>
        <p:spPr>
          <a:xfrm>
            <a:off x="6117047" y="1930602"/>
            <a:ext cx="2176550" cy="1700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796705-D4E3-6038-E7A3-0DC7B492A8CF}"/>
              </a:ext>
            </a:extLst>
          </p:cNvPr>
          <p:cNvSpPr/>
          <p:nvPr/>
        </p:nvSpPr>
        <p:spPr>
          <a:xfrm>
            <a:off x="1398319" y="1930602"/>
            <a:ext cx="2176550" cy="17007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D3AC6C-6898-3C37-7AC1-619325EBAE88}"/>
              </a:ext>
            </a:extLst>
          </p:cNvPr>
          <p:cNvSpPr txBox="1"/>
          <p:nvPr/>
        </p:nvSpPr>
        <p:spPr>
          <a:xfrm>
            <a:off x="4058047" y="3881279"/>
            <a:ext cx="1207786" cy="246221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600" b="1" dirty="0"/>
              <a:t>OTB</a:t>
            </a:r>
          </a:p>
        </p:txBody>
      </p:sp>
    </p:spTree>
    <p:extLst>
      <p:ext uri="{BB962C8B-B14F-4D97-AF65-F5344CB8AC3E}">
        <p14:creationId xmlns:p14="http://schemas.microsoft.com/office/powerpoint/2010/main" val="273027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9" grpId="0" animBg="1"/>
      <p:bldP spid="3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07729-8765-D1FF-0CDD-9C2F6421B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0C08F5-0FA7-F4FA-320E-DAB728223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Newer Chips Are More Vulnerable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3FCDD08-2B75-BC21-3AE0-CC23DB33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29</a:t>
            </a:fld>
            <a:endParaRPr lang="en-US" noProof="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8F3028-BAA0-4A9D-1AC6-725A34A1E680}"/>
              </a:ext>
            </a:extLst>
          </p:cNvPr>
          <p:cNvSpPr txBox="1"/>
          <p:nvPr/>
        </p:nvSpPr>
        <p:spPr>
          <a:xfrm>
            <a:off x="-118872" y="4550229"/>
            <a:ext cx="9381744" cy="10058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rgbClr val="0D813C"/>
                </a:solidFill>
                <a:latin typeface="+mj-lt"/>
              </a:rPr>
              <a:t>Newer chips 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tend to be 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more vulnerable </a:t>
            </a:r>
            <a:r>
              <a:rPr lang="en-US" sz="2600" dirty="0">
                <a:latin typeface="+mj-lt"/>
              </a:rPr>
              <a:t>to read disturbance 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latin typeface="+mj-lt"/>
              </a:rPr>
              <a:t>under ScaleDisturb access pattern</a:t>
            </a:r>
            <a:endParaRPr lang="en-US" sz="2600" noProof="0" dirty="0">
              <a:latin typeface="+mj-lt"/>
              <a:ea typeface="Cambri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C62461-64A3-D38C-21D0-D3890A71C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54" y="1308303"/>
            <a:ext cx="7772400" cy="2432583"/>
          </a:xfrm>
          <a:prstGeom prst="rect">
            <a:avLst/>
          </a:prstGeom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F6213CCF-083C-A103-5B5C-2934FD59B5DE}"/>
              </a:ext>
            </a:extLst>
          </p:cNvPr>
          <p:cNvSpPr/>
          <p:nvPr/>
        </p:nvSpPr>
        <p:spPr>
          <a:xfrm rot="3213273">
            <a:off x="6319864" y="2284281"/>
            <a:ext cx="1277959" cy="548640"/>
          </a:xfrm>
          <a:prstGeom prst="rightArrow">
            <a:avLst>
              <a:gd name="adj1" fmla="val 47581"/>
              <a:gd name="adj2" fmla="val 50000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2.68x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0A2099F2-E273-5342-3013-164495D49C3F}"/>
              </a:ext>
            </a:extLst>
          </p:cNvPr>
          <p:cNvSpPr/>
          <p:nvPr/>
        </p:nvSpPr>
        <p:spPr>
          <a:xfrm rot="1950017">
            <a:off x="2114629" y="2467858"/>
            <a:ext cx="893527" cy="457200"/>
          </a:xfrm>
          <a:prstGeom prst="rightArrow">
            <a:avLst>
              <a:gd name="adj1" fmla="val 47581"/>
              <a:gd name="adj2" fmla="val 50000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1.11x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4F3E489-8A4B-FF07-397A-B96B69B92258}"/>
              </a:ext>
            </a:extLst>
          </p:cNvPr>
          <p:cNvSpPr/>
          <p:nvPr/>
        </p:nvSpPr>
        <p:spPr>
          <a:xfrm rot="2499894">
            <a:off x="4318593" y="1960833"/>
            <a:ext cx="914400" cy="548640"/>
          </a:xfrm>
          <a:prstGeom prst="rightArrow">
            <a:avLst>
              <a:gd name="adj1" fmla="val 47581"/>
              <a:gd name="adj2" fmla="val 50000"/>
            </a:avLst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1.23x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A96494-FDB7-EC22-906B-252556010F10}"/>
              </a:ext>
            </a:extLst>
          </p:cNvPr>
          <p:cNvSpPr/>
          <p:nvPr/>
        </p:nvSpPr>
        <p:spPr>
          <a:xfrm>
            <a:off x="1567542" y="1711774"/>
            <a:ext cx="2117767" cy="155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3F761B-94A2-6AA5-8897-1433C4BB3AD5}"/>
              </a:ext>
            </a:extLst>
          </p:cNvPr>
          <p:cNvSpPr/>
          <p:nvPr/>
        </p:nvSpPr>
        <p:spPr>
          <a:xfrm>
            <a:off x="706584" y="1270048"/>
            <a:ext cx="754757" cy="247083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D4D5A4-D234-03CC-229C-DA6E8BF4A48F}"/>
              </a:ext>
            </a:extLst>
          </p:cNvPr>
          <p:cNvSpPr/>
          <p:nvPr/>
        </p:nvSpPr>
        <p:spPr>
          <a:xfrm>
            <a:off x="1512122" y="3407864"/>
            <a:ext cx="6713181" cy="333022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B9C173-4D46-26E9-236F-A269CA0858F5}"/>
              </a:ext>
            </a:extLst>
          </p:cNvPr>
          <p:cNvSpPr/>
          <p:nvPr/>
        </p:nvSpPr>
        <p:spPr>
          <a:xfrm>
            <a:off x="1500586" y="1301931"/>
            <a:ext cx="6724717" cy="34270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626EEC-DC23-BA7C-9786-DD68A4BB3A26}"/>
              </a:ext>
            </a:extLst>
          </p:cNvPr>
          <p:cNvSpPr/>
          <p:nvPr/>
        </p:nvSpPr>
        <p:spPr>
          <a:xfrm>
            <a:off x="3855858" y="1726289"/>
            <a:ext cx="2117767" cy="155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5A0C92-58A6-DCAB-2AB1-D5193C1E26D9}"/>
              </a:ext>
            </a:extLst>
          </p:cNvPr>
          <p:cNvSpPr/>
          <p:nvPr/>
        </p:nvSpPr>
        <p:spPr>
          <a:xfrm>
            <a:off x="6079826" y="1711774"/>
            <a:ext cx="2117767" cy="1554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2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6486E-3D0B-12E6-E31E-1655A7C70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38ED9-4632-FED7-10D1-6E14A20A6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Talk Outline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10F058-2137-73BD-F02A-C6DBAFAA7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490CB-1FB2-B1DB-74B5-39C8725C8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/>
              <a:pPr/>
              <a:t>30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60B426-1D02-5281-5FC4-2040E1B06B04}"/>
              </a:ext>
            </a:extLst>
          </p:cNvPr>
          <p:cNvSpPr/>
          <p:nvPr/>
        </p:nvSpPr>
        <p:spPr>
          <a:xfrm>
            <a:off x="-2" y="107055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</a:rPr>
              <a:t>ScaleDisturb Access Pattern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A758E5-11FA-48A5-D306-A125F0BA8C11}"/>
              </a:ext>
            </a:extLst>
          </p:cNvPr>
          <p:cNvSpPr/>
          <p:nvPr/>
        </p:nvSpPr>
        <p:spPr>
          <a:xfrm>
            <a:off x="-2" y="2810416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78681A-2A5C-FC3C-0950-CAC9A281334B}"/>
              </a:ext>
            </a:extLst>
          </p:cNvPr>
          <p:cNvSpPr/>
          <p:nvPr/>
        </p:nvSpPr>
        <p:spPr>
          <a:xfrm>
            <a:off x="-2" y="542021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4F19D9-8561-2D48-EECB-F3F65A8FA0B3}"/>
              </a:ext>
            </a:extLst>
          </p:cNvPr>
          <p:cNvSpPr/>
          <p:nvPr/>
        </p:nvSpPr>
        <p:spPr>
          <a:xfrm>
            <a:off x="-2" y="455028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Implications and Mitigations</a:t>
            </a:r>
            <a:endParaRPr lang="en-US" sz="3200" b="1" noProof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8D7EF0-C2A4-93F3-A181-C8C62EA17E51}"/>
              </a:ext>
            </a:extLst>
          </p:cNvPr>
          <p:cNvSpPr/>
          <p:nvPr/>
        </p:nvSpPr>
        <p:spPr>
          <a:xfrm>
            <a:off x="-2" y="1940484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C39126A-9EFF-C2C7-1CFA-166C21225FAA}"/>
              </a:ext>
            </a:extLst>
          </p:cNvPr>
          <p:cNvSpPr/>
          <p:nvPr/>
        </p:nvSpPr>
        <p:spPr>
          <a:xfrm>
            <a:off x="-2" y="3680348"/>
            <a:ext cx="9144000" cy="731520"/>
          </a:xfrm>
          <a:prstGeom prst="rect">
            <a:avLst/>
          </a:prstGeom>
          <a:solidFill>
            <a:srgbClr val="306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Real System Demonstration of ScaleDisturb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54516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8340D-ABE5-1D55-1D4C-78995C74B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2A4CF1C-6620-6B1D-55A2-79F0F68B7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Methodology of Real System Demonstration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EA57305-2161-30DC-10D4-55B0E6E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31</a:t>
            </a:fld>
            <a:endParaRPr lang="en-US" noProof="0" dirty="0">
              <a:latin typeface="+mj-lt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5CD1813-12CD-FBB0-00B8-630AA18BA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3525869"/>
            <a:ext cx="8894618" cy="258397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70C0"/>
                </a:solidFill>
              </a:rPr>
              <a:t>Our</a:t>
            </a:r>
            <a:r>
              <a:rPr lang="en-US" sz="2400" b="1" noProof="0" dirty="0">
                <a:solidFill>
                  <a:srgbClr val="0070C0"/>
                </a:solidFill>
              </a:rPr>
              <a:t> ScaleDisturb program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050" b="1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noProof="0" dirty="0"/>
              <a:t>keeps a DRAM row open </a:t>
            </a:r>
            <a:r>
              <a:rPr lang="en-US" sz="2400" noProof="0" dirty="0">
                <a:solidFill>
                  <a:srgbClr val="0070C0"/>
                </a:solidFill>
              </a:rPr>
              <a:t>for a longer time </a:t>
            </a:r>
            <a:r>
              <a:rPr lang="en-US" sz="2400" noProof="0" dirty="0"/>
              <a:t>by accessing </a:t>
            </a:r>
            <a:r>
              <a:rPr lang="en-US" sz="2400" noProof="0" dirty="0">
                <a:solidFill>
                  <a:srgbClr val="0070C0"/>
                </a:solidFill>
              </a:rPr>
              <a:t>more cache blocks </a:t>
            </a:r>
            <a:r>
              <a:rPr lang="en-US" sz="2400" noProof="0" dirty="0"/>
              <a:t>in the row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[Luo+, ISCA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2023]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noProof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noProof="0" dirty="0"/>
              <a:t>keeps the two DRAM rows open for </a:t>
            </a:r>
            <a:r>
              <a:rPr lang="en-US" sz="2400" noProof="0" dirty="0">
                <a:solidFill>
                  <a:srgbClr val="C00000"/>
                </a:solidFill>
              </a:rPr>
              <a:t>different times</a:t>
            </a:r>
            <a:r>
              <a:rPr lang="en-US" sz="2400" b="1" noProof="0" dirty="0">
                <a:solidFill>
                  <a:srgbClr val="C00000"/>
                </a:solidFill>
              </a:rPr>
              <a:t> </a:t>
            </a:r>
            <a:r>
              <a:rPr lang="en-US" sz="2400" noProof="0" dirty="0"/>
              <a:t>by accessing    </a:t>
            </a:r>
            <a:r>
              <a:rPr lang="en-US" sz="2400" noProof="0" dirty="0">
                <a:solidFill>
                  <a:srgbClr val="C00000"/>
                </a:solidFill>
              </a:rPr>
              <a:t>different numbers of cache blocks</a:t>
            </a:r>
            <a:r>
              <a:rPr lang="en-US" sz="2400" noProof="0" dirty="0"/>
              <a:t> in the two aggressor rows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EE484A3-B6C3-065B-7E79-C1F5292BFDE5}"/>
              </a:ext>
            </a:extLst>
          </p:cNvPr>
          <p:cNvGrpSpPr/>
          <p:nvPr/>
        </p:nvGrpSpPr>
        <p:grpSpPr>
          <a:xfrm>
            <a:off x="1161864" y="1662624"/>
            <a:ext cx="6836897" cy="1551544"/>
            <a:chOff x="1161864" y="1153825"/>
            <a:chExt cx="6836897" cy="1551544"/>
          </a:xfrm>
        </p:grpSpPr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id="{6A3357AD-4CFA-8883-477A-5DB613863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405" y="1153825"/>
              <a:ext cx="835860" cy="834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15FB445-F122-2F0F-5BE5-0563809CEDEE}"/>
                </a:ext>
              </a:extLst>
            </p:cNvPr>
            <p:cNvSpPr txBox="1"/>
            <p:nvPr/>
          </p:nvSpPr>
          <p:spPr>
            <a:xfrm>
              <a:off x="1161864" y="2059038"/>
              <a:ext cx="23869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  <a:ea typeface="Cambria" panose="02040503050406030204" pitchFamily="18" charset="0"/>
                </a:rPr>
                <a:t>Intel Core i5-10400 (Comet Lake)</a:t>
              </a:r>
              <a:endParaRPr lang="en-CH" b="1" dirty="0">
                <a:latin typeface="+mj-lt"/>
                <a:ea typeface="Cambria" panose="02040503050406030204" pitchFamily="18" charset="0"/>
              </a:endParaRPr>
            </a:p>
          </p:txBody>
        </p:sp>
        <p:pic>
          <p:nvPicPr>
            <p:cNvPr id="26" name="Picture 4" descr="2666 16GB Samsung M378A2K43CB1-CTD at Amazon.com">
              <a:extLst>
                <a:ext uri="{FF2B5EF4-FFF2-40B4-BE49-F238E27FC236}">
                  <a16:creationId xmlns:a16="http://schemas.microsoft.com/office/drawing/2014/main" id="{94783435-1BB1-F330-8A67-2C6B6EF634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7907" y="1193237"/>
              <a:ext cx="1941798" cy="7049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92C0816-A019-514B-D5C7-A400E1BB0680}"/>
                </a:ext>
              </a:extLst>
            </p:cNvPr>
            <p:cNvSpPr txBox="1"/>
            <p:nvPr/>
          </p:nvSpPr>
          <p:spPr>
            <a:xfrm>
              <a:off x="4078851" y="1782039"/>
              <a:ext cx="39199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  <a:ea typeface="Cambria" panose="02040503050406030204" pitchFamily="18" charset="0"/>
                </a:rPr>
                <a:t>Samsung DDR4 Module M378A2K43CB1-CTD</a:t>
              </a:r>
            </a:p>
            <a:p>
              <a:pPr algn="ctr"/>
              <a:r>
                <a:rPr lang="en-US" b="1" dirty="0">
                  <a:solidFill>
                    <a:schemeClr val="accent1"/>
                  </a:solidFill>
                  <a:latin typeface="+mj-lt"/>
                  <a:ea typeface="Cambria" panose="02040503050406030204" pitchFamily="18" charset="0"/>
                </a:rPr>
                <a:t>w/ TRR RowHammer Mitigation</a:t>
              </a:r>
              <a:endParaRPr lang="en-CH" b="1" dirty="0">
                <a:latin typeface="+mj-lt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65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9AF9D-A796-EC92-2215-BDF1DC577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7">
            <a:extLst>
              <a:ext uri="{FF2B5EF4-FFF2-40B4-BE49-F238E27FC236}">
                <a16:creationId xmlns:a16="http://schemas.microsoft.com/office/drawing/2014/main" id="{4FE52ACE-9772-B558-D27E-37B5E72C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74" y="1288221"/>
            <a:ext cx="7065818" cy="452431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Roboto Mono"/>
                <a:ea typeface="Roboto Mono"/>
              </a:rPr>
              <a:t>// 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Roboto Mono"/>
                <a:ea typeface="Roboto Mono"/>
              </a:rPr>
              <a:t>Sync with Refresh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7F7F7F"/>
                </a:solidFill>
                <a:effectLst/>
                <a:latin typeface="Roboto Mono"/>
                <a:ea typeface="Roboto Mono"/>
              </a:rPr>
              <a:t> and Loop Below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Roboto Mono"/>
                <a:ea typeface="Roboto Mono"/>
              </a:rPr>
              <a:t>for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Roboto Mono"/>
                <a:ea typeface="Roboto Mono"/>
              </a:rPr>
              <a:t>(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Roboto Mono"/>
                <a:ea typeface="Roboto Mono"/>
              </a:rPr>
              <a:t>NUM_READ1 =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DD"/>
                </a:solidFill>
                <a:effectLst/>
                <a:latin typeface="Roboto Mono"/>
                <a:ea typeface="Roboto Mono"/>
              </a:rPr>
              <a:t>0</a:t>
            </a:r>
            <a:r>
              <a:rPr lang="en-US" sz="1600" dirty="0">
                <a:latin typeface="Roboto Mono"/>
                <a:ea typeface="Roboto Mono"/>
              </a:rPr>
              <a:t>;NUM_READ1 &lt; TOTAL_READ; NUM_READ1++</a:t>
            </a: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Roboto Mono"/>
                <a:ea typeface="Roboto Mono"/>
              </a:rPr>
              <a:t>)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Roboto Mono"/>
                <a:ea typeface="Roboto Mono"/>
              </a:rPr>
              <a:t>   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Mono"/>
                <a:ea typeface="Roboto Mono"/>
              </a:rPr>
              <a:t>//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 Mono"/>
                <a:ea typeface="Roboto Mono"/>
              </a:rPr>
              <a:t>Sweep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Mono"/>
                <a:ea typeface="Roboto Mono"/>
              </a:rPr>
              <a:t> two rows’ activation time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effectLst/>
                <a:latin typeface="Roboto Mono"/>
                <a:ea typeface="Roboto Mono"/>
              </a:rPr>
              <a:t>    NUM_READ2 = TOTAL_READ - </a:t>
            </a:r>
            <a:r>
              <a:rPr lang="en-US" sz="1600" dirty="0">
                <a:latin typeface="Roboto Mono"/>
                <a:ea typeface="Roboto Mono"/>
              </a:rPr>
              <a:t>NUM_READ1;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800" b="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Roboto Mono"/>
                <a:ea typeface="Roboto Mono"/>
              </a:rPr>
              <a:t>  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Roboto Mono"/>
                <a:ea typeface="Roboto Mono"/>
              </a:rPr>
              <a:t>for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Roboto Mono"/>
                <a:ea typeface="Roboto Mono"/>
              </a:rPr>
              <a:t>(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k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Roboto Mono"/>
                <a:ea typeface="Roboto Mono"/>
              </a:rPr>
              <a:t>=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00DD"/>
                </a:solidFill>
                <a:effectLst/>
                <a:latin typeface="Roboto Mono"/>
                <a:ea typeface="Roboto Mono"/>
              </a:rPr>
              <a:t>0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Roboto Mono"/>
                <a:ea typeface="Roboto Mono"/>
              </a:rPr>
              <a:t>;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k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Roboto Mono"/>
                <a:ea typeface="Roboto Mono"/>
              </a:rPr>
              <a:t>&lt;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00DD"/>
                </a:solidFill>
                <a:effectLst/>
                <a:latin typeface="Roboto Mono"/>
                <a:ea typeface="Roboto Mono"/>
              </a:rPr>
              <a:t>NUM_AGGR_ACTS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Roboto Mono"/>
                <a:ea typeface="Roboto Mono"/>
              </a:rPr>
              <a:t>;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k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0040"/>
                </a:solidFill>
                <a:effectLst/>
                <a:latin typeface="Roboto Mono"/>
                <a:ea typeface="Roboto Mono"/>
              </a:rPr>
              <a:t>++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Roboto Mono"/>
                <a:ea typeface="Roboto Mono"/>
              </a:rPr>
              <a:t>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dirty="0">
              <a:solidFill>
                <a:srgbClr val="212529"/>
              </a:solidFill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FF"/>
                </a:solidFill>
                <a:latin typeface="Roboto Mono"/>
                <a:ea typeface="Roboto Mono"/>
              </a:rPr>
              <a:t>   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Roboto Mono"/>
                <a:ea typeface="Roboto Mono"/>
              </a:rPr>
              <a:t>for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Roboto Mono"/>
                <a:ea typeface="Roboto Mono"/>
              </a:rPr>
              <a:t>(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j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Roboto Mono"/>
                <a:ea typeface="Roboto Mono"/>
              </a:rPr>
              <a:t>=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00DD"/>
                </a:solidFill>
                <a:effectLst/>
                <a:latin typeface="Roboto Mono"/>
                <a:ea typeface="Roboto Mono"/>
              </a:rPr>
              <a:t>0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Roboto Mono"/>
                <a:ea typeface="Roboto Mono"/>
              </a:rPr>
              <a:t>;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j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Roboto Mono"/>
                <a:ea typeface="Roboto Mono"/>
              </a:rPr>
              <a:t>&lt;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Roboto Mono"/>
                <a:ea typeface="Roboto Mono"/>
              </a:rPr>
              <a:t>NUM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Roboto Mono"/>
                <a:ea typeface="Roboto Mono"/>
              </a:rPr>
              <a:t>_READ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Roboto Mono"/>
                <a:ea typeface="Roboto Mono"/>
              </a:rPr>
              <a:t>1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80"/>
                </a:solidFill>
                <a:effectLst/>
                <a:latin typeface="Roboto Mono"/>
                <a:ea typeface="Roboto Mono"/>
              </a:rPr>
              <a:t>;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j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0040"/>
                </a:solidFill>
                <a:effectLst/>
                <a:latin typeface="Roboto Mono"/>
                <a:ea typeface="Roboto Mono"/>
              </a:rPr>
              <a:t>++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Roboto Mono"/>
                <a:ea typeface="Roboto Mono"/>
              </a:rPr>
              <a:t>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800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12529"/>
                </a:solidFill>
                <a:latin typeface="Roboto Mono"/>
                <a:ea typeface="Roboto Mono"/>
              </a:rPr>
              <a:t>	  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∗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AGGRESSOR1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Roboto Mono"/>
                <a:ea typeface="Roboto Mono"/>
              </a:rPr>
              <a:t>[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j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Roboto Mono"/>
                <a:ea typeface="Roboto Mono"/>
              </a:rPr>
              <a:t>]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80"/>
                </a:solidFill>
                <a:effectLst/>
                <a:latin typeface="Roboto Mono"/>
                <a:ea typeface="Roboto Mono"/>
              </a:rPr>
              <a:t>;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8080"/>
              </a:solidFill>
              <a:effectLst/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800" b="0" i="0" u="none" strike="noStrike" cap="none" normalizeH="0" baseline="0" dirty="0">
              <a:ln>
                <a:noFill/>
              </a:ln>
              <a:solidFill>
                <a:srgbClr val="008080"/>
              </a:solidFill>
              <a:effectLst/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8080"/>
                </a:solidFill>
                <a:latin typeface="Roboto Mono"/>
                <a:ea typeface="Roboto Mono"/>
              </a:rPr>
              <a:t>	  </a:t>
            </a:r>
            <a:r>
              <a:rPr lang="en-CH" sz="1600">
                <a:solidFill>
                  <a:srgbClr val="212529"/>
                </a:solidFill>
                <a:latin typeface="Roboto Mono"/>
                <a:ea typeface="Roboto Mono"/>
              </a:rPr>
              <a:t>clflushopt</a:t>
            </a:r>
            <a:r>
              <a:rPr lang="en-CH" sz="1600">
                <a:solidFill>
                  <a:srgbClr val="008000"/>
                </a:solidFill>
                <a:latin typeface="Roboto Mono"/>
                <a:ea typeface="Roboto Mono"/>
              </a:rPr>
              <a:t>(</a:t>
            </a:r>
            <a:r>
              <a:rPr lang="en-CH" sz="1600">
                <a:solidFill>
                  <a:srgbClr val="212529"/>
                </a:solidFill>
                <a:latin typeface="Roboto Mono"/>
                <a:ea typeface="Roboto Mono"/>
              </a:rPr>
              <a:t>AGGRESSOR1</a:t>
            </a:r>
            <a:r>
              <a:rPr lang="en-CH" sz="1600">
                <a:solidFill>
                  <a:srgbClr val="008000"/>
                </a:solidFill>
                <a:latin typeface="Roboto Mono"/>
                <a:ea typeface="Roboto Mono"/>
              </a:rPr>
              <a:t>[</a:t>
            </a:r>
            <a:r>
              <a:rPr lang="en-CH" sz="1600">
                <a:solidFill>
                  <a:srgbClr val="212529"/>
                </a:solidFill>
                <a:latin typeface="Roboto Mono"/>
                <a:ea typeface="Roboto Mono"/>
              </a:rPr>
              <a:t>j</a:t>
            </a:r>
            <a:r>
              <a:rPr lang="en-CH" sz="1600">
                <a:solidFill>
                  <a:srgbClr val="008000"/>
                </a:solidFill>
                <a:latin typeface="Roboto Mono"/>
                <a:ea typeface="Roboto Mono"/>
              </a:rPr>
              <a:t>])</a:t>
            </a:r>
            <a:r>
              <a:rPr lang="en-CH" sz="1600">
                <a:solidFill>
                  <a:srgbClr val="008080"/>
                </a:solidFill>
                <a:latin typeface="Roboto Mono"/>
                <a:ea typeface="Roboto Mono"/>
              </a:rPr>
              <a:t>;</a:t>
            </a:r>
            <a:endParaRPr lang="en-US" sz="1600" dirty="0">
              <a:solidFill>
                <a:srgbClr val="008080"/>
              </a:solidFill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CH" sz="800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Roboto Mono" panose="00000009000000000000" pitchFamily="49" charset="0"/>
              <a:ea typeface="Roboto Mono" panose="00000009000000000000" pitchFamily="49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FF"/>
                </a:solidFill>
                <a:latin typeface="Roboto Mono"/>
                <a:ea typeface="Roboto Mono"/>
              </a:rPr>
              <a:t>   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Roboto Mono"/>
                <a:ea typeface="Roboto Mono"/>
              </a:rPr>
              <a:t>for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Roboto Mono"/>
                <a:ea typeface="Roboto Mono"/>
              </a:rPr>
              <a:t>(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j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Roboto Mono"/>
                <a:ea typeface="Roboto Mono"/>
              </a:rPr>
              <a:t>=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00DD"/>
                </a:solidFill>
                <a:effectLst/>
                <a:latin typeface="Roboto Mono"/>
                <a:ea typeface="Roboto Mono"/>
              </a:rPr>
              <a:t>0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Roboto Mono"/>
                <a:ea typeface="Roboto Mono"/>
              </a:rPr>
              <a:t>;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j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000080"/>
                </a:solidFill>
                <a:effectLst/>
                <a:latin typeface="Roboto Mono"/>
                <a:ea typeface="Roboto Mono"/>
              </a:rPr>
              <a:t>&lt;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Roboto Mono"/>
                <a:ea typeface="Roboto Mono"/>
              </a:rPr>
              <a:t>NUM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Roboto Mono"/>
                <a:ea typeface="Roboto Mono"/>
              </a:rPr>
              <a:t>_READ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Roboto Mono"/>
                <a:ea typeface="Roboto Mono"/>
              </a:rPr>
              <a:t>2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80"/>
                </a:solidFill>
                <a:effectLst/>
                <a:latin typeface="Roboto Mono"/>
                <a:ea typeface="Roboto Mono"/>
              </a:rPr>
              <a:t>;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j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0040"/>
                </a:solidFill>
                <a:effectLst/>
                <a:latin typeface="Roboto Mono"/>
                <a:ea typeface="Roboto Mono"/>
              </a:rPr>
              <a:t>++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Roboto Mono"/>
                <a:ea typeface="Roboto Mono"/>
              </a:rPr>
              <a:t>)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dirty="0">
              <a:solidFill>
                <a:srgbClr val="212529"/>
              </a:solidFill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12529"/>
                </a:solidFill>
                <a:latin typeface="Roboto Mono"/>
                <a:ea typeface="Roboto Mono"/>
              </a:rPr>
              <a:t>	  </a:t>
            </a:r>
            <a:r>
              <a:rPr lang="en-CH" sz="1600">
                <a:solidFill>
                  <a:srgbClr val="212529"/>
                </a:solidFill>
                <a:latin typeface="Roboto Mono"/>
                <a:ea typeface="Roboto Mono"/>
              </a:rPr>
              <a:t>∗AGGRESSOR</a:t>
            </a:r>
            <a:r>
              <a:rPr lang="en-US" sz="1600" dirty="0">
                <a:solidFill>
                  <a:srgbClr val="212529"/>
                </a:solidFill>
                <a:latin typeface="Roboto Mono"/>
                <a:ea typeface="Roboto Mono"/>
              </a:rPr>
              <a:t>2</a:t>
            </a:r>
            <a:r>
              <a:rPr lang="en-CH" sz="1600">
                <a:solidFill>
                  <a:srgbClr val="008000"/>
                </a:solidFill>
                <a:latin typeface="Roboto Mono"/>
                <a:ea typeface="Roboto Mono"/>
              </a:rPr>
              <a:t>[</a:t>
            </a:r>
            <a:r>
              <a:rPr lang="en-CH" sz="1600">
                <a:solidFill>
                  <a:srgbClr val="212529"/>
                </a:solidFill>
                <a:latin typeface="Roboto Mono"/>
                <a:ea typeface="Roboto Mono"/>
              </a:rPr>
              <a:t>j</a:t>
            </a:r>
            <a:r>
              <a:rPr lang="en-CH" sz="1600">
                <a:solidFill>
                  <a:srgbClr val="008000"/>
                </a:solidFill>
                <a:latin typeface="Roboto Mono"/>
                <a:ea typeface="Roboto Mono"/>
              </a:rPr>
              <a:t>]</a:t>
            </a:r>
            <a:r>
              <a:rPr lang="en-CH" sz="1600">
                <a:solidFill>
                  <a:srgbClr val="008080"/>
                </a:solidFill>
                <a:latin typeface="Roboto Mono"/>
                <a:ea typeface="Roboto Mono"/>
              </a:rPr>
              <a:t>;</a:t>
            </a:r>
            <a:endParaRPr lang="en-US" sz="1600" dirty="0">
              <a:solidFill>
                <a:srgbClr val="008080"/>
              </a:solidFill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800" dirty="0">
              <a:solidFill>
                <a:srgbClr val="008080"/>
              </a:solidFill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8080"/>
                </a:solidFill>
                <a:latin typeface="Roboto Mono"/>
                <a:ea typeface="Roboto Mono"/>
              </a:rPr>
              <a:t>	  </a:t>
            </a:r>
            <a:r>
              <a:rPr lang="en-CH" sz="1600">
                <a:solidFill>
                  <a:srgbClr val="212529"/>
                </a:solidFill>
                <a:latin typeface="Roboto Mono"/>
                <a:ea typeface="Roboto Mono"/>
              </a:rPr>
              <a:t>clflushopt</a:t>
            </a:r>
            <a:r>
              <a:rPr lang="en-CH" sz="1600">
                <a:solidFill>
                  <a:srgbClr val="008000"/>
                </a:solidFill>
                <a:latin typeface="Roboto Mono"/>
                <a:ea typeface="Roboto Mono"/>
              </a:rPr>
              <a:t>(</a:t>
            </a:r>
            <a:r>
              <a:rPr lang="en-CH" sz="1600">
                <a:solidFill>
                  <a:srgbClr val="212529"/>
                </a:solidFill>
                <a:latin typeface="Roboto Mono"/>
                <a:ea typeface="Roboto Mono"/>
              </a:rPr>
              <a:t>AGGRESSOR</a:t>
            </a:r>
            <a:r>
              <a:rPr lang="en-US" sz="1600" dirty="0">
                <a:solidFill>
                  <a:srgbClr val="212529"/>
                </a:solidFill>
                <a:latin typeface="Roboto Mono"/>
                <a:ea typeface="Roboto Mono"/>
              </a:rPr>
              <a:t>2</a:t>
            </a:r>
            <a:r>
              <a:rPr lang="en-CH" sz="1600">
                <a:solidFill>
                  <a:srgbClr val="008000"/>
                </a:solidFill>
                <a:latin typeface="Roboto Mono"/>
                <a:ea typeface="Roboto Mono"/>
              </a:rPr>
              <a:t>[</a:t>
            </a:r>
            <a:r>
              <a:rPr lang="en-CH" sz="1600">
                <a:solidFill>
                  <a:srgbClr val="212529"/>
                </a:solidFill>
                <a:latin typeface="Roboto Mono"/>
                <a:ea typeface="Roboto Mono"/>
              </a:rPr>
              <a:t>j</a:t>
            </a:r>
            <a:r>
              <a:rPr lang="en-CH" sz="1600">
                <a:solidFill>
                  <a:srgbClr val="008000"/>
                </a:solidFill>
                <a:latin typeface="Roboto Mono"/>
                <a:ea typeface="Roboto Mono"/>
              </a:rPr>
              <a:t>])</a:t>
            </a:r>
            <a:r>
              <a:rPr lang="en-CH" sz="1600">
                <a:solidFill>
                  <a:srgbClr val="008080"/>
                </a:solidFill>
                <a:latin typeface="Roboto Mono"/>
                <a:ea typeface="Roboto Mono"/>
              </a:rPr>
              <a:t>;</a:t>
            </a:r>
            <a:endParaRPr lang="en-US" sz="1600" dirty="0">
              <a:solidFill>
                <a:srgbClr val="008080"/>
              </a:solidFill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CH" sz="800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Roboto Mono" panose="00000009000000000000" pitchFamily="49" charset="0"/>
              <a:ea typeface="Roboto Mono" panose="00000009000000000000" pitchFamily="49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12529"/>
                </a:solidFill>
                <a:latin typeface="Roboto Mono"/>
                <a:ea typeface="Roboto Mono"/>
              </a:rPr>
              <a:t>   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  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mfence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Roboto Mono"/>
                <a:ea typeface="Roboto Mono"/>
              </a:rPr>
              <a:t>()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80"/>
                </a:solidFill>
                <a:effectLst/>
                <a:latin typeface="Roboto Mono"/>
                <a:ea typeface="Roboto Mono"/>
              </a:rPr>
              <a:t>;</a:t>
            </a:r>
            <a:r>
              <a:rPr lang="en-CH" sz="1600">
                <a:solidFill>
                  <a:srgbClr val="212529"/>
                </a:solidFill>
                <a:latin typeface="Roboto Mono"/>
                <a:ea typeface="Roboto Mono"/>
              </a:rPr>
              <a:t> </a:t>
            </a:r>
            <a:endParaRPr lang="en-US" sz="1600" dirty="0">
              <a:solidFill>
                <a:srgbClr val="212529"/>
              </a:solidFill>
              <a:latin typeface="Roboto Mono"/>
              <a:ea typeface="Roboto Mono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CH" sz="800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Roboto Mono" panose="00000009000000000000" pitchFamily="49" charset="0"/>
              <a:ea typeface="Roboto Mono" panose="00000009000000000000" pitchFamily="49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12529"/>
                </a:solidFill>
                <a:latin typeface="Roboto Mono"/>
                <a:ea typeface="Roboto Mono"/>
              </a:rPr>
              <a:t> 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   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activate</a:t>
            </a:r>
            <a:r>
              <a:rPr kumimoji="0" lang="en-CH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Roboto Mono"/>
                <a:ea typeface="Roboto Mono"/>
              </a:rPr>
              <a:t>_dummy_rows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00"/>
                </a:solidFill>
                <a:effectLst/>
                <a:latin typeface="Roboto Mono"/>
                <a:ea typeface="Roboto Mono"/>
              </a:rPr>
              <a:t>()</a:t>
            </a:r>
            <a:r>
              <a:rPr kumimoji="0" lang="en-CH" sz="1600" b="0" i="0" u="none" strike="noStrike" cap="none" normalizeH="0" baseline="0">
                <a:ln>
                  <a:noFill/>
                </a:ln>
                <a:solidFill>
                  <a:srgbClr val="008080"/>
                </a:solidFill>
                <a:effectLst/>
                <a:latin typeface="Roboto Mono"/>
                <a:ea typeface="Roboto Mono"/>
              </a:rPr>
              <a:t>;</a:t>
            </a:r>
            <a:r>
              <a:rPr lang="en-CH" sz="1600">
                <a:latin typeface="Roboto Mono"/>
                <a:ea typeface="Roboto Mono"/>
              </a:rPr>
              <a:t> </a:t>
            </a:r>
            <a:r>
              <a:rPr lang="en-US" sz="1600" dirty="0">
                <a:latin typeface="Roboto Mono"/>
                <a:ea typeface="Roboto Mono"/>
              </a:rPr>
              <a:t>   </a:t>
            </a:r>
            <a:endParaRPr kumimoji="0" lang="en-US" altLang="en-CH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 Mono" panose="00000009000000000000" pitchFamily="49" charset="0"/>
              <a:ea typeface="Roboto Mono" panose="00000009000000000000" pitchFamily="49" charset="0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5597F97-C043-EB5F-EF11-569200F33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Real System Demonstration </a:t>
            </a:r>
            <a:r>
              <a:rPr lang="en-US" dirty="0"/>
              <a:t>Program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2F90D97-BC6C-A7F1-0192-3E0D0BE50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32</a:t>
            </a:fld>
            <a:endParaRPr lang="en-US" noProof="0" dirty="0">
              <a:latin typeface="+mj-l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01C18A-3DA1-2A08-A240-1D841C5E1068}"/>
              </a:ext>
            </a:extLst>
          </p:cNvPr>
          <p:cNvSpPr txBox="1"/>
          <p:nvPr/>
        </p:nvSpPr>
        <p:spPr>
          <a:xfrm>
            <a:off x="3960025" y="2501146"/>
            <a:ext cx="5155001" cy="2139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  <a:latin typeface="+mj-lt"/>
              </a:rPr>
              <a:t># Cache Blocks Accessed Per Row Activation</a:t>
            </a:r>
          </a:p>
          <a:p>
            <a:pPr algn="r"/>
            <a:endParaRPr lang="en-US" sz="1050" b="1" dirty="0">
              <a:solidFill>
                <a:srgbClr val="C00000"/>
              </a:solidFill>
              <a:latin typeface="+mj-lt"/>
            </a:endParaRPr>
          </a:p>
          <a:p>
            <a:pPr algn="r"/>
            <a:r>
              <a:rPr lang="en-US" dirty="0">
                <a:solidFill>
                  <a:srgbClr val="C00000"/>
                </a:solidFill>
                <a:latin typeface="+mj-lt"/>
              </a:rPr>
              <a:t>NUM_READ1 != NUM_READ2 (</a:t>
            </a:r>
            <a:r>
              <a:rPr lang="en-US" b="1" dirty="0">
                <a:solidFill>
                  <a:srgbClr val="C00000"/>
                </a:solidFill>
                <a:latin typeface="+mj-lt"/>
              </a:rPr>
              <a:t>ScaleDisturb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)</a:t>
            </a:r>
          </a:p>
          <a:p>
            <a:pPr algn="r"/>
            <a:endParaRPr lang="en-US" sz="1000" b="1" dirty="0">
              <a:solidFill>
                <a:srgbClr val="C00000"/>
              </a:solidFill>
              <a:latin typeface="+mj-lt"/>
            </a:endParaRPr>
          </a:p>
          <a:p>
            <a:pPr algn="r"/>
            <a:r>
              <a:rPr lang="en-US" dirty="0">
                <a:solidFill>
                  <a:srgbClr val="0070C0"/>
                </a:solidFill>
                <a:latin typeface="+mj-lt"/>
              </a:rPr>
              <a:t>NUM_READ1 = NUM_READ2  &gt; 1 (</a:t>
            </a:r>
            <a:r>
              <a:rPr lang="en-US" b="1" dirty="0">
                <a:solidFill>
                  <a:srgbClr val="0070C0"/>
                </a:solidFill>
                <a:latin typeface="+mj-lt"/>
              </a:rPr>
              <a:t>RowPress</a:t>
            </a:r>
            <a:r>
              <a:rPr lang="en-US" dirty="0">
                <a:solidFill>
                  <a:srgbClr val="0070C0"/>
                </a:solidFill>
                <a:latin typeface="+mj-lt"/>
              </a:rPr>
              <a:t>) </a:t>
            </a:r>
          </a:p>
          <a:p>
            <a:pPr algn="r"/>
            <a:endParaRPr lang="en-US" sz="1050" b="1" dirty="0">
              <a:solidFill>
                <a:srgbClr val="C00000"/>
              </a:solidFill>
              <a:latin typeface="+mj-lt"/>
            </a:endParaRPr>
          </a:p>
          <a:p>
            <a:pPr algn="r"/>
            <a:r>
              <a:rPr lang="en-US" dirty="0">
                <a:solidFill>
                  <a:srgbClr val="0070C0"/>
                </a:solidFill>
                <a:latin typeface="+mj-lt"/>
              </a:rPr>
              <a:t>NUM_READ1 = NUM_READ2 = 1 (</a:t>
            </a:r>
            <a:r>
              <a:rPr lang="en-US" b="1" dirty="0">
                <a:solidFill>
                  <a:srgbClr val="0070C0"/>
                </a:solidFill>
                <a:latin typeface="+mj-lt"/>
              </a:rPr>
              <a:t>RowHammer</a:t>
            </a:r>
            <a:r>
              <a:rPr lang="en-US" dirty="0">
                <a:solidFill>
                  <a:srgbClr val="0070C0"/>
                </a:solidFill>
                <a:latin typeface="+mj-lt"/>
              </a:rPr>
              <a:t>)</a:t>
            </a:r>
          </a:p>
          <a:p>
            <a:pPr algn="r"/>
            <a:endParaRPr lang="en-US" sz="1100" dirty="0">
              <a:solidFill>
                <a:srgbClr val="C00000"/>
              </a:solidFill>
              <a:latin typeface="+mj-lt"/>
            </a:endParaRPr>
          </a:p>
          <a:p>
            <a:pPr algn="r"/>
            <a:r>
              <a:rPr lang="en-US" b="1" dirty="0">
                <a:solidFill>
                  <a:srgbClr val="0000DD"/>
                </a:solidFill>
                <a:latin typeface="+mj-lt"/>
              </a:rPr>
              <a:t>NUM_AGGR_ACTS: </a:t>
            </a:r>
            <a:r>
              <a:rPr lang="en-US" dirty="0">
                <a:solidFill>
                  <a:srgbClr val="0000DD"/>
                </a:solidFill>
                <a:latin typeface="+mj-lt"/>
              </a:rPr>
              <a:t>Dummy row activation frequency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6934F11-3125-9F0B-D3C4-3AD553E39759}"/>
              </a:ext>
            </a:extLst>
          </p:cNvPr>
          <p:cNvSpPr/>
          <p:nvPr/>
        </p:nvSpPr>
        <p:spPr>
          <a:xfrm>
            <a:off x="2016550" y="2847842"/>
            <a:ext cx="1814946" cy="297873"/>
          </a:xfrm>
          <a:prstGeom prst="roundRect">
            <a:avLst/>
          </a:prstGeom>
          <a:solidFill>
            <a:srgbClr val="FFFF00">
              <a:alpha val="26543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12EBCF7-949E-0F90-DA79-5F9FE421222C}"/>
              </a:ext>
            </a:extLst>
          </p:cNvPr>
          <p:cNvSpPr/>
          <p:nvPr/>
        </p:nvSpPr>
        <p:spPr>
          <a:xfrm>
            <a:off x="2015520" y="3984449"/>
            <a:ext cx="1814946" cy="297873"/>
          </a:xfrm>
          <a:prstGeom prst="roundRect">
            <a:avLst/>
          </a:prstGeom>
          <a:solidFill>
            <a:srgbClr val="FFFF00">
              <a:alpha val="26543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4708FA-F2E9-3829-4899-22662C0E6633}"/>
              </a:ext>
            </a:extLst>
          </p:cNvPr>
          <p:cNvSpPr/>
          <p:nvPr/>
        </p:nvSpPr>
        <p:spPr>
          <a:xfrm>
            <a:off x="1814386" y="2502806"/>
            <a:ext cx="2194560" cy="294309"/>
          </a:xfrm>
          <a:prstGeom prst="roundRect">
            <a:avLst/>
          </a:prstGeom>
          <a:solidFill>
            <a:schemeClr val="accent5">
              <a:lumMod val="20000"/>
              <a:lumOff val="80000"/>
              <a:alpha val="34000"/>
            </a:schemeClr>
          </a:solidFill>
          <a:ln w="38100">
            <a:solidFill>
              <a:srgbClr val="0000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4AD52BF-32EE-41D0-1B23-13B490E3F06D}"/>
              </a:ext>
            </a:extLst>
          </p:cNvPr>
          <p:cNvSpPr/>
          <p:nvPr/>
        </p:nvSpPr>
        <p:spPr>
          <a:xfrm>
            <a:off x="560532" y="2086446"/>
            <a:ext cx="4386221" cy="373320"/>
          </a:xfrm>
          <a:prstGeom prst="roundRect">
            <a:avLst/>
          </a:prstGeom>
          <a:solidFill>
            <a:srgbClr val="FFFF00">
              <a:alpha val="26543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7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91726-82D0-E1F7-3D8C-EAC29BD05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60A28E-7176-A473-1BB0-D712D25C9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Real System Demonstration </a:t>
            </a:r>
            <a:r>
              <a:rPr lang="en-US" dirty="0"/>
              <a:t>Results (I)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3F60825-8AD7-D955-FD6A-10E85E9F2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33</a:t>
            </a:fld>
            <a:endParaRPr lang="en-US" noProof="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7D2EC6-E66C-DDCB-19ED-BD8E865B5D2B}"/>
              </a:ext>
            </a:extLst>
          </p:cNvPr>
          <p:cNvSpPr txBox="1"/>
          <p:nvPr/>
        </p:nvSpPr>
        <p:spPr>
          <a:xfrm>
            <a:off x="-118872" y="5181597"/>
            <a:ext cx="9381744" cy="10058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noProof="0" dirty="0">
                <a:solidFill>
                  <a:prstClr val="black"/>
                </a:solidFill>
                <a:latin typeface="+mj-lt"/>
              </a:rPr>
              <a:t>A </a:t>
            </a:r>
            <a:r>
              <a:rPr lang="en-US" sz="2600" noProof="0" dirty="0">
                <a:solidFill>
                  <a:srgbClr val="316CE3"/>
                </a:solidFill>
                <a:latin typeface="+mj-lt"/>
              </a:rPr>
              <a:t>user-level program </a:t>
            </a:r>
            <a:r>
              <a:rPr lang="en-US" sz="2600" noProof="0" dirty="0">
                <a:solidFill>
                  <a:prstClr val="black"/>
                </a:solidFill>
                <a:latin typeface="+mj-lt"/>
              </a:rPr>
              <a:t>leveraging </a:t>
            </a:r>
            <a:r>
              <a:rPr lang="en-US" sz="2600" noProof="0" dirty="0">
                <a:solidFill>
                  <a:srgbClr val="C00000"/>
                </a:solidFill>
                <a:latin typeface="+mj-lt"/>
              </a:rPr>
              <a:t>ScaleDisturb induces bitflips</a:t>
            </a:r>
            <a:r>
              <a:rPr lang="en-US" sz="2600" noProof="0" dirty="0">
                <a:solidFill>
                  <a:prstClr val="black"/>
                </a:solidFill>
                <a:latin typeface="+mj-lt"/>
              </a:rPr>
              <a:t> 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noProof="0" dirty="0">
                <a:solidFill>
                  <a:prstClr val="black"/>
                </a:solidFill>
                <a:latin typeface="+mj-lt"/>
              </a:rPr>
              <a:t>in cells where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600" noProof="0" dirty="0">
                <a:solidFill>
                  <a:srgbClr val="C00000"/>
                </a:solidFill>
                <a:latin typeface="+mj-lt"/>
              </a:rPr>
              <a:t>double-sided RowPress cannot</a:t>
            </a:r>
            <a:endParaRPr lang="en-US" sz="2600" b="1" noProof="0" dirty="0">
              <a:solidFill>
                <a:srgbClr val="C00000"/>
              </a:solidFill>
              <a:latin typeface="+mj-lt"/>
              <a:ea typeface="Cambri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6C8534-D4A7-E83D-C56D-2D9E932F11FF}"/>
              </a:ext>
            </a:extLst>
          </p:cNvPr>
          <p:cNvSpPr txBox="1"/>
          <p:nvPr/>
        </p:nvSpPr>
        <p:spPr>
          <a:xfrm>
            <a:off x="2522240" y="1059572"/>
            <a:ext cx="40995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Top 50 rows with highest #bitflips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598E863-E50B-FCED-ACF5-53C12C448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113" y="1570953"/>
            <a:ext cx="7772400" cy="254330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AA1C9B4-667D-76C9-0B12-21F073C8DEC2}"/>
              </a:ext>
            </a:extLst>
          </p:cNvPr>
          <p:cNvSpPr/>
          <p:nvPr/>
        </p:nvSpPr>
        <p:spPr>
          <a:xfrm>
            <a:off x="526473" y="1570953"/>
            <a:ext cx="914400" cy="2543306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11606E4-611A-0A28-DCF1-C35F22151F63}"/>
              </a:ext>
            </a:extLst>
          </p:cNvPr>
          <p:cNvSpPr txBox="1"/>
          <p:nvPr/>
        </p:nvSpPr>
        <p:spPr>
          <a:xfrm>
            <a:off x="3782291" y="4239491"/>
            <a:ext cx="1642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Victim Row ID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37BC97-DADC-CC82-1C44-A722223C014A}"/>
              </a:ext>
            </a:extLst>
          </p:cNvPr>
          <p:cNvSpPr/>
          <p:nvPr/>
        </p:nvSpPr>
        <p:spPr>
          <a:xfrm>
            <a:off x="7593678" y="1570953"/>
            <a:ext cx="914400" cy="2543306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B51FD1E-D6DF-DCEF-7352-EA60BFB89AE6}"/>
              </a:ext>
            </a:extLst>
          </p:cNvPr>
          <p:cNvSpPr/>
          <p:nvPr/>
        </p:nvSpPr>
        <p:spPr>
          <a:xfrm>
            <a:off x="1440873" y="1598663"/>
            <a:ext cx="6111240" cy="1172247"/>
          </a:xfrm>
          <a:prstGeom prst="rect">
            <a:avLst/>
          </a:prstGeom>
          <a:solidFill>
            <a:srgbClr val="F89383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AC9F4B0-43A9-F7EC-9547-6D168A2C92F4}"/>
              </a:ext>
            </a:extLst>
          </p:cNvPr>
          <p:cNvSpPr txBox="1"/>
          <p:nvPr/>
        </p:nvSpPr>
        <p:spPr>
          <a:xfrm>
            <a:off x="3109831" y="1663124"/>
            <a:ext cx="2594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ScaleDisturb – 33 rows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4E90D2-10E7-3FDC-10EA-8A4655EF8745}"/>
              </a:ext>
            </a:extLst>
          </p:cNvPr>
          <p:cNvSpPr txBox="1"/>
          <p:nvPr/>
        </p:nvSpPr>
        <p:spPr>
          <a:xfrm>
            <a:off x="2573786" y="3228293"/>
            <a:ext cx="4059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16CE3"/>
                </a:solidFill>
              </a:rPr>
              <a:t>Double-sided RowPress – only 3 rows</a:t>
            </a:r>
          </a:p>
        </p:txBody>
      </p:sp>
      <p:sp>
        <p:nvSpPr>
          <p:cNvPr id="31" name="Down Arrow 30">
            <a:extLst>
              <a:ext uri="{FF2B5EF4-FFF2-40B4-BE49-F238E27FC236}">
                <a16:creationId xmlns:a16="http://schemas.microsoft.com/office/drawing/2014/main" id="{6394A5D1-F85C-3123-3177-60B6F6BB12C8}"/>
              </a:ext>
            </a:extLst>
          </p:cNvPr>
          <p:cNvSpPr/>
          <p:nvPr/>
        </p:nvSpPr>
        <p:spPr>
          <a:xfrm>
            <a:off x="4402994" y="2978728"/>
            <a:ext cx="404532" cy="293045"/>
          </a:xfrm>
          <a:prstGeom prst="downArrow">
            <a:avLst/>
          </a:prstGeom>
          <a:solidFill>
            <a:srgbClr val="316C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E1CC38-55CD-5A87-FF8F-B4F9BC9CA7A0}"/>
              </a:ext>
            </a:extLst>
          </p:cNvPr>
          <p:cNvSpPr/>
          <p:nvPr/>
        </p:nvSpPr>
        <p:spPr>
          <a:xfrm>
            <a:off x="1440873" y="2784765"/>
            <a:ext cx="6152805" cy="182880"/>
          </a:xfrm>
          <a:prstGeom prst="rect">
            <a:avLst/>
          </a:prstGeom>
          <a:noFill/>
          <a:ln w="31750">
            <a:solidFill>
              <a:srgbClr val="316CE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5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/>
      <p:bldP spid="24" grpId="0" animBg="1"/>
      <p:bldP spid="24" grpId="1" animBg="1"/>
      <p:bldP spid="25" grpId="0"/>
      <p:bldP spid="27" grpId="0" animBg="1"/>
      <p:bldP spid="27" grpId="1" animBg="1"/>
      <p:bldP spid="28" grpId="0" animBg="1"/>
      <p:bldP spid="29" grpId="0"/>
      <p:bldP spid="30" grpId="0"/>
      <p:bldP spid="31" grpId="0" animBg="1"/>
      <p:bldP spid="3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484AE-9F45-6215-47C2-237A08869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1A637BC-AF72-2625-FD02-EA49C1A1A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52014"/>
            <a:ext cx="7772400" cy="2864854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ED96990E-F0B5-CEDD-4EB0-8614DA8E5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Real System Demonstration </a:t>
            </a:r>
            <a:r>
              <a:rPr lang="en-US" dirty="0"/>
              <a:t>Results (II)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E959E03-618E-0EC1-6F10-B2F30C46F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34</a:t>
            </a:fld>
            <a:endParaRPr lang="en-US" noProof="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3EFA1E-C53F-0755-54E3-75DEE6D27466}"/>
              </a:ext>
            </a:extLst>
          </p:cNvPr>
          <p:cNvSpPr txBox="1"/>
          <p:nvPr/>
        </p:nvSpPr>
        <p:spPr>
          <a:xfrm>
            <a:off x="-118872" y="5181597"/>
            <a:ext cx="9381744" cy="10058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noProof="0" dirty="0">
                <a:solidFill>
                  <a:prstClr val="black"/>
                </a:solidFill>
                <a:latin typeface="+mj-lt"/>
              </a:rPr>
              <a:t>ScaleDisturb induces </a:t>
            </a:r>
            <a:r>
              <a:rPr lang="en-US" sz="2600" noProof="0" dirty="0">
                <a:solidFill>
                  <a:srgbClr val="C00000"/>
                </a:solidFill>
                <a:latin typeface="+mj-lt"/>
              </a:rPr>
              <a:t>more bitflips</a:t>
            </a:r>
            <a:r>
              <a:rPr lang="en-US" sz="2600" noProof="0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600" noProof="0" dirty="0">
                <a:latin typeface="+mj-lt"/>
              </a:rPr>
              <a:t>than</a:t>
            </a:r>
            <a:r>
              <a:rPr lang="en-US" sz="2600" noProof="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600" noProof="0" dirty="0">
                <a:solidFill>
                  <a:srgbClr val="316CE3"/>
                </a:solidFill>
                <a:latin typeface="+mj-lt"/>
              </a:rPr>
              <a:t>double-sided RowPress</a:t>
            </a:r>
            <a:r>
              <a:rPr lang="en-US" sz="2600" noProof="0" dirty="0">
                <a:solidFill>
                  <a:prstClr val="black"/>
                </a:solidFill>
                <a:latin typeface="+mj-lt"/>
              </a:rPr>
              <a:t>, under low dummy row activation frequency</a:t>
            </a:r>
            <a:endParaRPr lang="en-US" sz="2600" b="1" noProof="0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C9D2B4-DF4C-F9D7-F70D-85ABA4418467}"/>
              </a:ext>
            </a:extLst>
          </p:cNvPr>
          <p:cNvSpPr/>
          <p:nvPr/>
        </p:nvSpPr>
        <p:spPr>
          <a:xfrm>
            <a:off x="5043055" y="2424545"/>
            <a:ext cx="1025236" cy="1662546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020A00-656A-78B0-C626-DA8A7080322E}"/>
              </a:ext>
            </a:extLst>
          </p:cNvPr>
          <p:cNvSpPr/>
          <p:nvPr/>
        </p:nvSpPr>
        <p:spPr>
          <a:xfrm>
            <a:off x="7342908" y="2424545"/>
            <a:ext cx="1025236" cy="1662546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8A5B05-7449-F895-CE85-3B9F981A0C52}"/>
              </a:ext>
            </a:extLst>
          </p:cNvPr>
          <p:cNvSpPr/>
          <p:nvPr/>
        </p:nvSpPr>
        <p:spPr>
          <a:xfrm>
            <a:off x="882826" y="1891370"/>
            <a:ext cx="720437" cy="286485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0DD632-F7BF-654C-18E2-02AAAF65A194}"/>
              </a:ext>
            </a:extLst>
          </p:cNvPr>
          <p:cNvSpPr/>
          <p:nvPr/>
        </p:nvSpPr>
        <p:spPr>
          <a:xfrm>
            <a:off x="1955991" y="1985742"/>
            <a:ext cx="6137564" cy="30480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89C4EE-658D-1506-D581-89AAB028D812}"/>
              </a:ext>
            </a:extLst>
          </p:cNvPr>
          <p:cNvSpPr/>
          <p:nvPr/>
        </p:nvSpPr>
        <p:spPr>
          <a:xfrm>
            <a:off x="1676401" y="4131958"/>
            <a:ext cx="6691743" cy="618913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6DB8085-E812-8882-AFC9-63AAFECDE3C9}"/>
              </a:ext>
            </a:extLst>
          </p:cNvPr>
          <p:cNvSpPr txBox="1"/>
          <p:nvPr/>
        </p:nvSpPr>
        <p:spPr>
          <a:xfrm>
            <a:off x="4206124" y="4322654"/>
            <a:ext cx="15151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NUM_READ1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62E3CC-5832-D325-D28A-08F23B907744}"/>
              </a:ext>
            </a:extLst>
          </p:cNvPr>
          <p:cNvSpPr txBox="1"/>
          <p:nvPr/>
        </p:nvSpPr>
        <p:spPr>
          <a:xfrm>
            <a:off x="3828231" y="1382682"/>
            <a:ext cx="2281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NUM_AGGR_ACT = 4</a:t>
            </a:r>
          </a:p>
        </p:txBody>
      </p:sp>
    </p:spTree>
    <p:extLst>
      <p:ext uri="{BB962C8B-B14F-4D97-AF65-F5344CB8AC3E}">
        <p14:creationId xmlns:p14="http://schemas.microsoft.com/office/powerpoint/2010/main" val="280516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7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A09B3-E221-2651-CAF3-B7E5DE2AB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2683-8A58-B3C0-5A0C-4D2772A5C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Talk Outline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CB1F92-3BF5-362E-8B30-5BA245740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DCF665-6FD7-7BB0-49BF-E4D3AFED5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/>
              <a:pPr/>
              <a:t>35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D3FD76-67B6-E507-0081-EFDB81957BDD}"/>
              </a:ext>
            </a:extLst>
          </p:cNvPr>
          <p:cNvSpPr/>
          <p:nvPr/>
        </p:nvSpPr>
        <p:spPr>
          <a:xfrm>
            <a:off x="-2" y="107055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</a:rPr>
              <a:t>ScaleDisturb Access Pattern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453E05-ACAD-5985-23A5-16FFA27B3283}"/>
              </a:ext>
            </a:extLst>
          </p:cNvPr>
          <p:cNvSpPr/>
          <p:nvPr/>
        </p:nvSpPr>
        <p:spPr>
          <a:xfrm>
            <a:off x="-2" y="2810416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336C2C-B168-EA8D-0843-B43F2A483411}"/>
              </a:ext>
            </a:extLst>
          </p:cNvPr>
          <p:cNvSpPr/>
          <p:nvPr/>
        </p:nvSpPr>
        <p:spPr>
          <a:xfrm>
            <a:off x="-2" y="542021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0FD93F-A06E-4195-216C-220AAEBC1503}"/>
              </a:ext>
            </a:extLst>
          </p:cNvPr>
          <p:cNvSpPr/>
          <p:nvPr/>
        </p:nvSpPr>
        <p:spPr>
          <a:xfrm>
            <a:off x="-2" y="4550280"/>
            <a:ext cx="9144000" cy="731520"/>
          </a:xfrm>
          <a:prstGeom prst="rect">
            <a:avLst/>
          </a:prstGeom>
          <a:solidFill>
            <a:srgbClr val="306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Implications and Mitigations</a:t>
            </a:r>
            <a:endParaRPr lang="en-US" sz="3200" b="1" noProof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E0EBAF-DC97-9F3E-71EC-E6A0D4672CC7}"/>
              </a:ext>
            </a:extLst>
          </p:cNvPr>
          <p:cNvSpPr/>
          <p:nvPr/>
        </p:nvSpPr>
        <p:spPr>
          <a:xfrm>
            <a:off x="-2" y="1940484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128867-5077-10D8-BD30-CDCC1C7D2988}"/>
              </a:ext>
            </a:extLst>
          </p:cNvPr>
          <p:cNvSpPr/>
          <p:nvPr/>
        </p:nvSpPr>
        <p:spPr>
          <a:xfrm>
            <a:off x="-2" y="3680348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Real System Demonstration of ScaleDisturb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94314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43E10-7EFC-12DF-4FC2-B606CD276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F8A94E-A734-9038-52CE-D424445FB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Implications and Mitigations Summary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2FC6528-FC3C-D1E8-F4B5-3E9007FC9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36</a:t>
            </a:fld>
            <a:endParaRPr lang="en-US" noProof="0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201F1-1420-394D-4DB3-4D4D4579F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88" y="1105169"/>
            <a:ext cx="8815517" cy="534625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2400" dirty="0">
                <a:solidFill>
                  <a:srgbClr val="316CE3"/>
                </a:solidFill>
              </a:rPr>
              <a:t>Security guarantees </a:t>
            </a:r>
            <a:r>
              <a:rPr lang="en-US" sz="2400" dirty="0"/>
              <a:t>provided by </a:t>
            </a:r>
            <a:r>
              <a:rPr lang="en-US" sz="2400" dirty="0">
                <a:solidFill>
                  <a:srgbClr val="316CE3"/>
                </a:solidFill>
              </a:rPr>
              <a:t>mitigation techniques</a:t>
            </a:r>
            <a:r>
              <a:rPr lang="en-US" sz="2400" dirty="0"/>
              <a:t>                         rely on </a:t>
            </a:r>
            <a:r>
              <a:rPr lang="en-US" sz="2400" dirty="0">
                <a:solidFill>
                  <a:srgbClr val="316CE3"/>
                </a:solidFill>
              </a:rPr>
              <a:t>accurately profiling </a:t>
            </a:r>
            <a:r>
              <a:rPr lang="en-US" sz="2400" dirty="0"/>
              <a:t>the read disturbance threshold (</a:t>
            </a:r>
            <a:r>
              <a:rPr lang="en-US" sz="2400" dirty="0">
                <a:solidFill>
                  <a:srgbClr val="316CE3"/>
                </a:solidFill>
              </a:rPr>
              <a:t>ACmin</a:t>
            </a:r>
            <a:r>
              <a:rPr lang="en-US" sz="2400" dirty="0"/>
              <a:t>)         using </a:t>
            </a:r>
            <a:r>
              <a:rPr lang="en-US" sz="2400" dirty="0">
                <a:solidFill>
                  <a:srgbClr val="316CE3"/>
                </a:solidFill>
              </a:rPr>
              <a:t>existing DRAM access patterns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Clr>
                <a:schemeClr val="tx1"/>
              </a:buClr>
            </a:pPr>
            <a:r>
              <a:rPr lang="en-US" sz="2400" dirty="0"/>
              <a:t>ScaleDisturb leads to </a:t>
            </a:r>
            <a:r>
              <a:rPr lang="en-US" sz="2400" dirty="0">
                <a:solidFill>
                  <a:srgbClr val="C00000"/>
                </a:solidFill>
              </a:rPr>
              <a:t>much lower ACmin </a:t>
            </a:r>
            <a:r>
              <a:rPr lang="en-US" sz="2400" dirty="0"/>
              <a:t>than existing access patterns, defenses </a:t>
            </a:r>
            <a:r>
              <a:rPr lang="en-US" sz="2400" dirty="0">
                <a:solidFill>
                  <a:srgbClr val="C00000"/>
                </a:solidFill>
              </a:rPr>
              <a:t>should take ScaleDisturb into account</a:t>
            </a:r>
          </a:p>
          <a:p>
            <a:pPr marL="0" indent="0">
              <a:buClr>
                <a:schemeClr val="tx1"/>
              </a:buClr>
              <a:buNone/>
            </a:pPr>
            <a:endParaRPr lang="en-US" sz="1600" dirty="0"/>
          </a:p>
          <a:p>
            <a:pPr>
              <a:buClr>
                <a:schemeClr val="tx1"/>
              </a:buClr>
            </a:pPr>
            <a:r>
              <a:rPr lang="en-US" sz="2400" dirty="0"/>
              <a:t>We analyze </a:t>
            </a:r>
            <a:r>
              <a:rPr lang="en-US" sz="2400" dirty="0" err="1"/>
              <a:t>ScaleDisturb’s</a:t>
            </a:r>
            <a:r>
              <a:rPr lang="en-US" sz="2400" dirty="0"/>
              <a:t> implication on three classes of potential solutions</a:t>
            </a: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D813C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Clr>
                <a:schemeClr val="tx1"/>
              </a:buClr>
            </a:pP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We propose a new solution with low additional overhead</a:t>
            </a:r>
          </a:p>
        </p:txBody>
      </p:sp>
    </p:spTree>
    <p:extLst>
      <p:ext uri="{BB962C8B-B14F-4D97-AF65-F5344CB8AC3E}">
        <p14:creationId xmlns:p14="http://schemas.microsoft.com/office/powerpoint/2010/main" val="78269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263D1-BC01-7C3C-D5CD-0F14704E7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D9D687-32BE-A233-BE2F-25D84E26E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ECC Is Ineffective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7FCA213-B4BD-AC50-6BE7-4F12D97D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37</a:t>
            </a:fld>
            <a:endParaRPr lang="en-US" noProof="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9902AC-E943-5EB3-461A-7B9525C34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12631"/>
            <a:ext cx="7772400" cy="27122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077E24-09BA-5C17-6A16-11E22F3A3ACD}"/>
              </a:ext>
            </a:extLst>
          </p:cNvPr>
          <p:cNvSpPr txBox="1"/>
          <p:nvPr/>
        </p:nvSpPr>
        <p:spPr>
          <a:xfrm>
            <a:off x="-118872" y="4991724"/>
            <a:ext cx="9381744" cy="10058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dirty="0">
                <a:latin typeface="+mj-lt"/>
              </a:rPr>
              <a:t>ScaleDisturb induces more bitflips 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(up to 40 bitflips) </a:t>
            </a:r>
            <a:r>
              <a:rPr lang="en-US" sz="2400" dirty="0">
                <a:latin typeface="+mj-lt"/>
              </a:rPr>
              <a:t>per 64-bit word</a:t>
            </a:r>
            <a:r>
              <a:rPr lang="zh-CN" alt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>
                <a:latin typeface="+mj-lt"/>
              </a:rPr>
              <a:t>than widely used ECC techniques can correct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298519-C755-E56D-DE05-72D6C3C1D94E}"/>
              </a:ext>
            </a:extLst>
          </p:cNvPr>
          <p:cNvSpPr txBox="1"/>
          <p:nvPr/>
        </p:nvSpPr>
        <p:spPr>
          <a:xfrm>
            <a:off x="133004" y="1038440"/>
            <a:ext cx="3878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Error Correcting Code (ECC)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E73746-BEE6-E25A-73B0-C1DB238D45CD}"/>
              </a:ext>
            </a:extLst>
          </p:cNvPr>
          <p:cNvSpPr/>
          <p:nvPr/>
        </p:nvSpPr>
        <p:spPr>
          <a:xfrm>
            <a:off x="1690255" y="2426590"/>
            <a:ext cx="6705599" cy="671942"/>
          </a:xfrm>
          <a:prstGeom prst="rect">
            <a:avLst/>
          </a:prstGeom>
          <a:solidFill>
            <a:schemeClr val="bg1">
              <a:alpha val="9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Up to 40 bitflips in a 64-bit word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DAEB70-A331-868F-8EE2-3FC684BE06F6}"/>
              </a:ext>
            </a:extLst>
          </p:cNvPr>
          <p:cNvSpPr/>
          <p:nvPr/>
        </p:nvSpPr>
        <p:spPr>
          <a:xfrm>
            <a:off x="685800" y="1712631"/>
            <a:ext cx="949036" cy="2688231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085743-B77E-05FF-F1D2-E6B0CC4BA633}"/>
              </a:ext>
            </a:extLst>
          </p:cNvPr>
          <p:cNvSpPr/>
          <p:nvPr/>
        </p:nvSpPr>
        <p:spPr>
          <a:xfrm>
            <a:off x="1690255" y="3759468"/>
            <a:ext cx="6705599" cy="64139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9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9" grpId="1" animBg="1"/>
      <p:bldP spid="10" grpId="0" animBg="1"/>
      <p:bldP spid="10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1EE92-339A-2E9C-A983-0BE8175A9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F6ABBAE-7746-A121-91A8-B6C282D82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38</a:t>
            </a:fld>
            <a:endParaRPr lang="en-US" noProof="0" dirty="0">
              <a:latin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9DFF594-B9F1-BF1A-6C3E-EEC4323C1EC1}"/>
              </a:ext>
            </a:extLst>
          </p:cNvPr>
          <p:cNvSpPr txBox="1">
            <a:spLocks/>
          </p:cNvSpPr>
          <p:nvPr/>
        </p:nvSpPr>
        <p:spPr>
          <a:xfrm>
            <a:off x="1" y="1517049"/>
            <a:ext cx="9143999" cy="46718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316CE3"/>
                </a:solidFill>
              </a:rPr>
              <a:t>Performance evaluation: </a:t>
            </a:r>
            <a:endParaRPr lang="en-US" sz="2400" b="1" dirty="0">
              <a:solidFill>
                <a:srgbClr val="E1257C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US" sz="2200" dirty="0"/>
              <a:t>cycle-level simulations using </a:t>
            </a:r>
            <a:r>
              <a:rPr lang="en-US" sz="2200" dirty="0" err="1">
                <a:solidFill>
                  <a:srgbClr val="316CE3"/>
                </a:solidFill>
              </a:rPr>
              <a:t>Ramulator</a:t>
            </a:r>
            <a:r>
              <a:rPr lang="en-US" sz="2200" dirty="0">
                <a:solidFill>
                  <a:srgbClr val="316CE3"/>
                </a:solidFill>
              </a:rPr>
              <a:t> 2.0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[Luo+, CAL 2023] </a:t>
            </a: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0070C0"/>
                </a:solidFill>
              </a:rPr>
              <a:t>Threshold baselines</a:t>
            </a:r>
            <a:r>
              <a:rPr lang="en-US" sz="2400" dirty="0">
                <a:solidFill>
                  <a:srgbClr val="0070C0"/>
                </a:solidFill>
              </a:rPr>
              <a:t>: 1024 and 128</a:t>
            </a: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C00000"/>
                </a:solidFill>
              </a:rPr>
              <a:t>Safety margins</a:t>
            </a:r>
            <a:r>
              <a:rPr lang="en-US" sz="2400" dirty="0">
                <a:solidFill>
                  <a:srgbClr val="C00000"/>
                </a:solidFill>
              </a:rPr>
              <a:t>: 10%, 25%, and 60%</a:t>
            </a: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0D813C"/>
                </a:solidFill>
              </a:rPr>
              <a:t>Five state-of-the-art mitigation mechanisms</a:t>
            </a:r>
          </a:p>
          <a:p>
            <a:pPr lvl="1">
              <a:buClr>
                <a:schemeClr val="tx1"/>
              </a:buClr>
            </a:pPr>
            <a:r>
              <a:rPr lang="en-US" sz="2000" dirty="0">
                <a:solidFill>
                  <a:srgbClr val="0D813C"/>
                </a:solidFill>
              </a:rPr>
              <a:t>Graphene, Hydra, PRAC, PRFM, PARA</a:t>
            </a:r>
            <a:br>
              <a:rPr lang="en-US" sz="2000" dirty="0">
                <a:solidFill>
                  <a:srgbClr val="0D813C"/>
                </a:solidFill>
              </a:rPr>
            </a:br>
            <a:endParaRPr lang="en-US" sz="100" dirty="0">
              <a:solidFill>
                <a:srgbClr val="0D813C"/>
              </a:solidFill>
            </a:endParaRP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002060"/>
                </a:solidFill>
              </a:rPr>
              <a:t>System Configuration:</a:t>
            </a:r>
          </a:p>
          <a:p>
            <a:pPr marL="457200" lvl="1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Processor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4 cores, 4.2GHz clock frequency, 4-wide issue, 128-entry instruction window</a:t>
            </a:r>
          </a:p>
          <a:p>
            <a:pPr marL="457200" lvl="1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DRAM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	DDR5, 1 channel, 2 rank/channel, 8 bank groups, 4 banks/bank group, 64K rows/bank</a:t>
            </a:r>
          </a:p>
          <a:p>
            <a:pPr marL="457200" lvl="1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Memory Ctrl.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64-entry read and write requests queues,</a:t>
            </a:r>
          </a:p>
          <a:p>
            <a:pPr marL="457200" lvl="1" indent="0">
              <a:buClr>
                <a:schemeClr val="tx1"/>
              </a:buClr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	Scheduling policy: FR-FCFS with a column cap of 4 					Last-Level Cache 8 MiB (4-core)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002060"/>
                </a:solidFill>
              </a:rPr>
              <a:t>Workloads: </a:t>
            </a:r>
            <a:r>
              <a:rPr lang="en-US" sz="2400" dirty="0"/>
              <a:t>60 4-core workload mixes from 5 benchmark suites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96DB99-637D-118F-8EC3-0C3A9524EF7D}"/>
              </a:ext>
            </a:extLst>
          </p:cNvPr>
          <p:cNvSpPr txBox="1"/>
          <p:nvPr/>
        </p:nvSpPr>
        <p:spPr>
          <a:xfrm>
            <a:off x="30672" y="999964"/>
            <a:ext cx="8086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Applying Safety Margin </a:t>
            </a:r>
            <a:r>
              <a:rPr lang="en-US" sz="2000" dirty="0"/>
              <a:t>to existing SOTA mitigation mechanisms</a:t>
            </a:r>
          </a:p>
        </p:txBody>
      </p:sp>
      <p:sp>
        <p:nvSpPr>
          <p:cNvPr id="9" name="Alt Bilgi Yer Tutucusu 3">
            <a:extLst>
              <a:ext uri="{FF2B5EF4-FFF2-40B4-BE49-F238E27FC236}">
                <a16:creationId xmlns:a16="http://schemas.microsoft.com/office/drawing/2014/main" id="{544C00EB-5919-8291-D91D-B1AA2A368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398443"/>
            <a:ext cx="6558455" cy="409097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Luo</a:t>
            </a:r>
            <a:r>
              <a:rPr lang="en-US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 et al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., “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Ramulator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 2.0: A Modern, Modular, and Extensible DRAM Simulator” CAL, 2023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Başlık 1">
            <a:extLst>
              <a:ext uri="{FF2B5EF4-FFF2-40B4-BE49-F238E27FC236}">
                <a16:creationId xmlns:a16="http://schemas.microsoft.com/office/drawing/2014/main" id="{7A669522-0B64-0C23-E757-D62059662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/>
          <a:lstStyle/>
          <a:p>
            <a:r>
              <a:rPr lang="en-US" sz="3200" noProof="0" dirty="0"/>
              <a:t>Methodology for Safety Margin Evaluation</a:t>
            </a:r>
          </a:p>
        </p:txBody>
      </p:sp>
    </p:spTree>
    <p:extLst>
      <p:ext uri="{BB962C8B-B14F-4D97-AF65-F5344CB8AC3E}">
        <p14:creationId xmlns:p14="http://schemas.microsoft.com/office/powerpoint/2010/main" val="318662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F5DFE-46B3-0C4B-1ADB-95E9862C0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261DA43-5164-B8E9-E11D-0CFFAD870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39</a:t>
            </a:fld>
            <a:endParaRPr lang="en-US" noProof="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62FFC8-1093-C3E2-E343-2674B623A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10326"/>
            <a:ext cx="7772400" cy="29662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8027C9-F010-1A65-E430-E4C01304EBF7}"/>
              </a:ext>
            </a:extLst>
          </p:cNvPr>
          <p:cNvSpPr txBox="1"/>
          <p:nvPr/>
        </p:nvSpPr>
        <p:spPr>
          <a:xfrm>
            <a:off x="-118872" y="5181597"/>
            <a:ext cx="9381744" cy="10058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+mj-lt"/>
              </a:rPr>
              <a:t>Adding a </a:t>
            </a:r>
            <a:r>
              <a:rPr lang="en-US" sz="2800" b="1" dirty="0">
                <a:solidFill>
                  <a:srgbClr val="316CE3"/>
                </a:solidFill>
                <a:latin typeface="+mj-lt"/>
              </a:rPr>
              <a:t>large safety margin 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to mitigation mechanisms incurs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up to 28.6% (8.8% on average) 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performance overhead</a:t>
            </a:r>
            <a:endParaRPr lang="en-US" sz="2800" b="1" noProof="0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05B1EA6-81E9-0CE9-2750-F8BE3DCA29A1}"/>
              </a:ext>
            </a:extLst>
          </p:cNvPr>
          <p:cNvCxnSpPr/>
          <p:nvPr/>
        </p:nvCxnSpPr>
        <p:spPr>
          <a:xfrm>
            <a:off x="5740400" y="2973332"/>
            <a:ext cx="2489200" cy="338666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3F29B1A-881D-CE98-5521-76E83087EBDF}"/>
              </a:ext>
            </a:extLst>
          </p:cNvPr>
          <p:cNvSpPr/>
          <p:nvPr/>
        </p:nvSpPr>
        <p:spPr>
          <a:xfrm>
            <a:off x="6448521" y="2534540"/>
            <a:ext cx="1188720" cy="457200"/>
          </a:xfrm>
          <a:prstGeom prst="rect">
            <a:avLst/>
          </a:prstGeom>
          <a:solidFill>
            <a:schemeClr val="bg1"/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28.6%</a:t>
            </a:r>
          </a:p>
        </p:txBody>
      </p:sp>
      <p:sp>
        <p:nvSpPr>
          <p:cNvPr id="15" name="Başlık 1">
            <a:extLst>
              <a:ext uri="{FF2B5EF4-FFF2-40B4-BE49-F238E27FC236}">
                <a16:creationId xmlns:a16="http://schemas.microsoft.com/office/drawing/2014/main" id="{F85A0531-83C4-4B7F-1788-31F215750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/>
          <a:lstStyle/>
          <a:p>
            <a:r>
              <a:rPr lang="en-US" sz="3200" noProof="0" dirty="0"/>
              <a:t>Performance Overhead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F05F60-5A04-A72C-69AF-5BC6085F03E8}"/>
              </a:ext>
            </a:extLst>
          </p:cNvPr>
          <p:cNvSpPr/>
          <p:nvPr/>
        </p:nvSpPr>
        <p:spPr>
          <a:xfrm>
            <a:off x="595746" y="1710326"/>
            <a:ext cx="1136073" cy="296627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D9F1CD-1604-A594-3A57-D58747FB5358}"/>
              </a:ext>
            </a:extLst>
          </p:cNvPr>
          <p:cNvSpPr/>
          <p:nvPr/>
        </p:nvSpPr>
        <p:spPr>
          <a:xfrm>
            <a:off x="1731819" y="3823847"/>
            <a:ext cx="6580908" cy="866612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BF47A8-3C4C-33B6-6598-141BD8954AC7}"/>
              </a:ext>
            </a:extLst>
          </p:cNvPr>
          <p:cNvSpPr/>
          <p:nvPr/>
        </p:nvSpPr>
        <p:spPr>
          <a:xfrm>
            <a:off x="2479965" y="4310166"/>
            <a:ext cx="4516582" cy="275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Configured Read Disturbance Threshold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DC2E59-DC66-F7D2-3114-33DF04C97176}"/>
              </a:ext>
            </a:extLst>
          </p:cNvPr>
          <p:cNvSpPr/>
          <p:nvPr/>
        </p:nvSpPr>
        <p:spPr>
          <a:xfrm>
            <a:off x="1948721" y="4047344"/>
            <a:ext cx="419725" cy="307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9323FE-E997-8F0B-1D71-9E6E4B3493C7}"/>
              </a:ext>
            </a:extLst>
          </p:cNvPr>
          <p:cNvSpPr/>
          <p:nvPr/>
        </p:nvSpPr>
        <p:spPr>
          <a:xfrm>
            <a:off x="5182282" y="4047344"/>
            <a:ext cx="419725" cy="307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0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6" grpId="0" animBg="1"/>
      <p:bldP spid="16" grpId="1" animBg="1"/>
      <p:bldP spid="17" grpId="0" animBg="1"/>
      <p:bldP spid="17" grpId="1" animBg="1"/>
      <p:bldP spid="1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D1CF-53ED-829B-D792-29806311A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D673B0A-05C8-9B65-7BD9-27C62F2B6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40</a:t>
            </a:fld>
            <a:endParaRPr lang="en-US" noProof="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ADB5B5-20B4-A486-252C-CC06C9C33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896617"/>
            <a:ext cx="7772400" cy="30647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996DA5-1F12-0187-ED00-E03C9D281E1B}"/>
              </a:ext>
            </a:extLst>
          </p:cNvPr>
          <p:cNvSpPr txBox="1"/>
          <p:nvPr/>
        </p:nvSpPr>
        <p:spPr>
          <a:xfrm>
            <a:off x="-118872" y="5181597"/>
            <a:ext cx="9381744" cy="10058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prstClr val="black"/>
                </a:solidFill>
                <a:latin typeface="+mj-lt"/>
              </a:rPr>
              <a:t>Using safety margin to existing mitigation mechanisms incurs 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srgbClr val="FF0000"/>
                </a:solidFill>
                <a:latin typeface="+mj-lt"/>
              </a:rPr>
              <a:t>up to 58.8% (12.3% on average) 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energy overhead</a:t>
            </a:r>
            <a:endParaRPr lang="en-US" sz="2600" b="1" noProof="0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3A93D59-0BDB-EACC-ADBA-345CEABD5718}"/>
              </a:ext>
            </a:extLst>
          </p:cNvPr>
          <p:cNvCxnSpPr>
            <a:cxnSpLocks/>
          </p:cNvCxnSpPr>
          <p:nvPr/>
        </p:nvCxnSpPr>
        <p:spPr>
          <a:xfrm flipV="1">
            <a:off x="5668963" y="2514602"/>
            <a:ext cx="2574925" cy="618595"/>
          </a:xfrm>
          <a:prstGeom prst="straightConnector1">
            <a:avLst/>
          </a:prstGeom>
          <a:ln w="476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6FF0393-AF26-88B5-EF46-E392CFF3769F}"/>
              </a:ext>
            </a:extLst>
          </p:cNvPr>
          <p:cNvSpPr/>
          <p:nvPr/>
        </p:nvSpPr>
        <p:spPr>
          <a:xfrm>
            <a:off x="6372152" y="3065355"/>
            <a:ext cx="1168545" cy="465426"/>
          </a:xfrm>
          <a:prstGeom prst="rect">
            <a:avLst/>
          </a:prstGeom>
          <a:solidFill>
            <a:schemeClr val="bg1">
              <a:alpha val="36000"/>
            </a:schemeClr>
          </a:solidFill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58.8%</a:t>
            </a:r>
          </a:p>
        </p:txBody>
      </p:sp>
      <p:sp>
        <p:nvSpPr>
          <p:cNvPr id="17" name="Başlık 1">
            <a:extLst>
              <a:ext uri="{FF2B5EF4-FFF2-40B4-BE49-F238E27FC236}">
                <a16:creationId xmlns:a16="http://schemas.microsoft.com/office/drawing/2014/main" id="{0EB7A646-2D35-0EEF-DF13-905AFAAB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/>
          <a:lstStyle/>
          <a:p>
            <a:r>
              <a:rPr lang="en-US" sz="3200" noProof="0" dirty="0"/>
              <a:t>Energy Overhead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FBF507-CE31-99DA-2630-7ED3B47C62B8}"/>
              </a:ext>
            </a:extLst>
          </p:cNvPr>
          <p:cNvSpPr/>
          <p:nvPr/>
        </p:nvSpPr>
        <p:spPr>
          <a:xfrm>
            <a:off x="2481406" y="4576174"/>
            <a:ext cx="4516582" cy="275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Configured Read Disturbance Threshold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391882-A0E4-AA5B-C8EA-5C8A0D3BAC1C}"/>
              </a:ext>
            </a:extLst>
          </p:cNvPr>
          <p:cNvSpPr/>
          <p:nvPr/>
        </p:nvSpPr>
        <p:spPr>
          <a:xfrm>
            <a:off x="1846209" y="4346263"/>
            <a:ext cx="419725" cy="307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88EBB4-B37F-CD34-51FE-FE47E8AD82BE}"/>
              </a:ext>
            </a:extLst>
          </p:cNvPr>
          <p:cNvSpPr/>
          <p:nvPr/>
        </p:nvSpPr>
        <p:spPr>
          <a:xfrm>
            <a:off x="5204268" y="4338377"/>
            <a:ext cx="419725" cy="3077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7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6E5B4-566E-EB85-3CE0-D66A4D21B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B35209-3827-2426-F6C3-5741F57D8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Solution: </a:t>
            </a:r>
            <a:r>
              <a:rPr lang="en-US" dirty="0" err="1"/>
              <a:t>TeACUp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36D413B-7379-3183-7015-0466E4589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41</a:t>
            </a:fld>
            <a:endParaRPr lang="en-US" noProof="0" dirty="0">
              <a:latin typeface="+mj-lt"/>
            </a:endParaRPr>
          </a:p>
        </p:txBody>
      </p:sp>
      <p:sp>
        <p:nvSpPr>
          <p:cNvPr id="61" name="Alt Bilgi Yer Tutucusu 3">
            <a:extLst>
              <a:ext uri="{FF2B5EF4-FFF2-40B4-BE49-F238E27FC236}">
                <a16:creationId xmlns:a16="http://schemas.microsoft.com/office/drawing/2014/main" id="{F57D8937-37B2-DDE7-DC2A-F7CE5788A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398443"/>
            <a:ext cx="6558455" cy="409097"/>
          </a:xfrm>
        </p:spPr>
        <p:txBody>
          <a:bodyPr/>
          <a:lstStyle/>
          <a:p>
            <a:pPr algn="l"/>
            <a:r>
              <a:rPr lang="en-US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Saxena et al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., “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ImPress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: Securing DRAM Against Data-Disturbance Errors via Implicit Row-Press Mitigation” MICRO, 2024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ea typeface="ＭＳ Ｐゴシック" charset="0"/>
              <a:cs typeface="ＭＳ Ｐゴシック" charset="0"/>
            </a:endParaRPr>
          </a:p>
        </p:txBody>
      </p:sp>
      <p:sp>
        <p:nvSpPr>
          <p:cNvPr id="64" name="İçerik Yer Tutucusu 2">
            <a:extLst>
              <a:ext uri="{FF2B5EF4-FFF2-40B4-BE49-F238E27FC236}">
                <a16:creationId xmlns:a16="http://schemas.microsoft.com/office/drawing/2014/main" id="{A9DFF594-B9F1-BF1A-6C3E-EEC4323C1EC1}"/>
              </a:ext>
            </a:extLst>
          </p:cNvPr>
          <p:cNvSpPr txBox="1">
            <a:spLocks/>
          </p:cNvSpPr>
          <p:nvPr/>
        </p:nvSpPr>
        <p:spPr>
          <a:xfrm>
            <a:off x="1" y="1120764"/>
            <a:ext cx="9143999" cy="46718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</a:pPr>
            <a:r>
              <a:rPr lang="en-US" dirty="0"/>
              <a:t>We develop a new mitigation, </a:t>
            </a:r>
            <a:r>
              <a:rPr lang="en-US" i="1" dirty="0">
                <a:solidFill>
                  <a:srgbClr val="316CE3"/>
                </a:solidFill>
              </a:rPr>
              <a:t>Temporal Asymmetry-aware Counter Update</a:t>
            </a:r>
            <a:r>
              <a:rPr lang="en-US" dirty="0">
                <a:solidFill>
                  <a:srgbClr val="316CE3"/>
                </a:solidFill>
              </a:rPr>
              <a:t> (</a:t>
            </a:r>
            <a:r>
              <a:rPr lang="en-US" i="1" dirty="0" err="1">
                <a:solidFill>
                  <a:srgbClr val="316CE3"/>
                </a:solidFill>
              </a:rPr>
              <a:t>TeACUp</a:t>
            </a:r>
            <a:r>
              <a:rPr lang="en-US" dirty="0">
                <a:solidFill>
                  <a:srgbClr val="316CE3"/>
                </a:solidFill>
              </a:rPr>
              <a:t>)</a:t>
            </a:r>
            <a:r>
              <a:rPr lang="en-US" dirty="0"/>
              <a:t>, by adapting a state-of-the-art RowPress mitigation, </a:t>
            </a:r>
            <a:r>
              <a:rPr lang="en-US" i="1" dirty="0" err="1"/>
              <a:t>ImPress</a:t>
            </a:r>
            <a:endParaRPr lang="en-US" i="1" dirty="0"/>
          </a:p>
          <a:p>
            <a:pPr>
              <a:buClr>
                <a:schemeClr val="tx1"/>
              </a:buClr>
            </a:pPr>
            <a:endParaRPr lang="en-US" sz="900" dirty="0"/>
          </a:p>
          <a:p>
            <a:pPr marL="0" indent="0">
              <a:buClr>
                <a:schemeClr val="tx1"/>
              </a:buClr>
              <a:buNone/>
            </a:pPr>
            <a:endParaRPr lang="en-US" sz="900" dirty="0"/>
          </a:p>
          <a:p>
            <a:pPr>
              <a:buClr>
                <a:schemeClr val="tx1"/>
              </a:buClr>
            </a:pPr>
            <a:endParaRPr lang="en-US" sz="900" dirty="0"/>
          </a:p>
          <a:p>
            <a:pPr>
              <a:buClr>
                <a:schemeClr val="tx1"/>
              </a:buClr>
            </a:pPr>
            <a:endParaRPr lang="en-US" sz="900" dirty="0"/>
          </a:p>
          <a:p>
            <a:pPr>
              <a:buClr>
                <a:schemeClr val="tx1"/>
              </a:buClr>
            </a:pPr>
            <a:endParaRPr lang="en-US" sz="900" dirty="0"/>
          </a:p>
          <a:p>
            <a:pPr>
              <a:buClr>
                <a:schemeClr val="tx1"/>
              </a:buClr>
            </a:pPr>
            <a:r>
              <a:rPr lang="en-US" dirty="0"/>
              <a:t>The </a:t>
            </a:r>
            <a:r>
              <a:rPr lang="en-US" dirty="0">
                <a:solidFill>
                  <a:srgbClr val="0D813C"/>
                </a:solidFill>
              </a:rPr>
              <a:t>key idea </a:t>
            </a:r>
            <a:r>
              <a:rPr lang="en-US" dirty="0"/>
              <a:t>of </a:t>
            </a:r>
            <a:r>
              <a:rPr lang="en-US" dirty="0" err="1"/>
              <a:t>TeACUp</a:t>
            </a:r>
            <a:r>
              <a:rPr lang="en-US" dirty="0"/>
              <a:t> is to </a:t>
            </a:r>
            <a:r>
              <a:rPr lang="en-US" dirty="0">
                <a:solidFill>
                  <a:srgbClr val="0D813C"/>
                </a:solidFill>
              </a:rPr>
              <a:t>scale</a:t>
            </a:r>
            <a:r>
              <a:rPr lang="en-US" dirty="0"/>
              <a:t> the row counter increment </a:t>
            </a:r>
            <a:r>
              <a:rPr lang="en-US" dirty="0">
                <a:solidFill>
                  <a:srgbClr val="0D813C"/>
                </a:solidFill>
              </a:rPr>
              <a:t>adaptively</a:t>
            </a:r>
            <a:r>
              <a:rPr lang="en-US" dirty="0"/>
              <a:t> based on the </a:t>
            </a:r>
            <a:r>
              <a:rPr lang="en-US" dirty="0">
                <a:solidFill>
                  <a:srgbClr val="0D813C"/>
                </a:solidFill>
              </a:rPr>
              <a:t>asymmetric activation times</a:t>
            </a:r>
          </a:p>
          <a:p>
            <a:pPr marL="0" indent="0">
              <a:buClr>
                <a:schemeClr val="tx1"/>
              </a:buClr>
              <a:buNone/>
            </a:pPr>
            <a:endParaRPr lang="en-US" sz="2400" dirty="0">
              <a:solidFill>
                <a:srgbClr val="316CE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375D3-D813-8FA6-01C6-C53978462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313D37-BD20-21AC-A9B1-ABAAD2901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TeACUp</a:t>
            </a:r>
            <a:r>
              <a:rPr lang="en-US" dirty="0"/>
              <a:t> Evaluation Results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83275BC-002D-BBD9-DD97-DF86BBD4C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42</a:t>
            </a:fld>
            <a:endParaRPr lang="en-US" noProof="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D824C9-CAE0-5013-92AF-8C9730AB9A36}"/>
              </a:ext>
            </a:extLst>
          </p:cNvPr>
          <p:cNvSpPr txBox="1"/>
          <p:nvPr/>
        </p:nvSpPr>
        <p:spPr>
          <a:xfrm>
            <a:off x="-124414" y="4907474"/>
            <a:ext cx="9381744" cy="10058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i="1" dirty="0" err="1">
                <a:solidFill>
                  <a:srgbClr val="0D813C"/>
                </a:solidFill>
                <a:latin typeface="+mj-lt"/>
              </a:rPr>
              <a:t>TeACUp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 improves system performance by </a:t>
            </a:r>
            <a:r>
              <a:rPr lang="en-US" sz="2600" b="1" dirty="0">
                <a:solidFill>
                  <a:srgbClr val="0D813C"/>
                </a:solidFill>
                <a:latin typeface="+mj-lt"/>
              </a:rPr>
              <a:t>3.2% on average 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rgbClr val="0D813C"/>
                </a:solidFill>
                <a:latin typeface="+mj-lt"/>
              </a:rPr>
              <a:t>(up to 9.2%) </a:t>
            </a:r>
            <a:r>
              <a:rPr lang="en-US" sz="2600" dirty="0">
                <a:latin typeface="+mj-lt"/>
              </a:rPr>
              <a:t>over state-of-the-art RowPress mitigation</a:t>
            </a:r>
            <a:endParaRPr lang="en-US" sz="2600" b="1" noProof="0" dirty="0">
              <a:solidFill>
                <a:srgbClr val="FF5F25"/>
              </a:solidFill>
              <a:latin typeface="+mj-lt"/>
              <a:ea typeface="Cambria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9A34F2-5A62-FB54-BEE7-4FC770FC7B1B}"/>
              </a:ext>
            </a:extLst>
          </p:cNvPr>
          <p:cNvGrpSpPr/>
          <p:nvPr/>
        </p:nvGrpSpPr>
        <p:grpSpPr>
          <a:xfrm>
            <a:off x="685800" y="1778519"/>
            <a:ext cx="7772400" cy="2525091"/>
            <a:chOff x="685800" y="1778519"/>
            <a:chExt cx="7772400" cy="252509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4C7B8CD-D315-09B5-F6E7-7ECBA6516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800" y="1778519"/>
              <a:ext cx="7772400" cy="252509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E8741F-98B3-A963-963D-4FE52D93F1E6}"/>
                </a:ext>
              </a:extLst>
            </p:cNvPr>
            <p:cNvSpPr/>
            <p:nvPr/>
          </p:nvSpPr>
          <p:spPr>
            <a:xfrm>
              <a:off x="2590801" y="3955506"/>
              <a:ext cx="4516582" cy="2756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Configured Read Disturbance Threshold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46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AE43F-5703-320C-5102-C79D2FA72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57D972-0186-5F79-1AB5-CFDDD5977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More in the Paper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101F33F-AC05-0892-5503-5C17E6EAB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43</a:t>
            </a:fld>
            <a:endParaRPr lang="en-US" noProof="0" dirty="0"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FC41B9-DA5F-CB37-01A1-971459CEC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26" y="931025"/>
            <a:ext cx="9143999" cy="51268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200" b="1" dirty="0">
                <a:solidFill>
                  <a:srgbClr val="0070C0"/>
                </a:solidFill>
                <a:latin typeface="+mj-lt"/>
              </a:rPr>
              <a:t>Many more characterization results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0070C0"/>
                </a:solidFill>
                <a:latin typeface="+mj-lt"/>
              </a:rPr>
              <a:t>Bitflip index analysis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0070C0"/>
                </a:solidFill>
                <a:latin typeface="+mj-lt"/>
              </a:rPr>
              <a:t>Access pattern comparison</a:t>
            </a:r>
            <a:endParaRPr lang="en-US" sz="2000" dirty="0">
              <a:solidFill>
                <a:srgbClr val="0070C0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0070C0"/>
                </a:solidFill>
                <a:latin typeface="+mj-lt"/>
              </a:rPr>
              <a:t>Data pattern </a:t>
            </a:r>
            <a:r>
              <a:rPr lang="en-US" sz="2000" dirty="0">
                <a:solidFill>
                  <a:srgbClr val="0070C0"/>
                </a:solidFill>
              </a:rPr>
              <a:t>analysis</a:t>
            </a:r>
            <a:endParaRPr lang="en-US" sz="2000" dirty="0">
              <a:solidFill>
                <a:srgbClr val="0070C0"/>
              </a:solidFill>
              <a:latin typeface="+mj-lt"/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0070C0"/>
                </a:solidFill>
              </a:rPr>
              <a:t>Temperature analysis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0070C0"/>
                </a:solidFill>
                <a:latin typeface="+mj-lt"/>
              </a:rPr>
              <a:t>HBM2 analysis</a:t>
            </a:r>
            <a:endParaRPr lang="en-US" sz="20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200" b="1" dirty="0">
                <a:solidFill>
                  <a:srgbClr val="002060"/>
                </a:solidFill>
                <a:latin typeface="+mj-lt"/>
              </a:rPr>
              <a:t>Hypothetical explanation for ScaleDisturb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200" b="1" dirty="0">
                <a:solidFill>
                  <a:srgbClr val="0D813C"/>
                </a:solidFill>
                <a:latin typeface="+mj-lt"/>
              </a:rPr>
              <a:t>Mitigation implications</a:t>
            </a:r>
            <a:endParaRPr lang="en-US" sz="2200" b="1" dirty="0">
              <a:solidFill>
                <a:srgbClr val="0D813C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0D813C"/>
                </a:solidFill>
                <a:latin typeface="+mj-lt"/>
              </a:rPr>
              <a:t>ECC capability</a:t>
            </a:r>
            <a:endParaRPr lang="en-US" sz="2000" dirty="0">
              <a:solidFill>
                <a:srgbClr val="0D813C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rgbClr val="0D813C"/>
                </a:solidFill>
              </a:rPr>
              <a:t>A</a:t>
            </a:r>
            <a:r>
              <a:rPr lang="en-US" sz="2000" dirty="0">
                <a:solidFill>
                  <a:srgbClr val="0D813C"/>
                </a:solidFill>
                <a:latin typeface="+mj-lt"/>
              </a:rPr>
              <a:t>dapting existing RowHammer/RowPress mitigation mechanisms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000" dirty="0" err="1">
                <a:solidFill>
                  <a:srgbClr val="0D813C"/>
                </a:solidFill>
              </a:rPr>
              <a:t>TeACUp</a:t>
            </a:r>
            <a:r>
              <a:rPr lang="en-US" sz="2000" dirty="0">
                <a:solidFill>
                  <a:srgbClr val="0D813C"/>
                </a:solidFill>
              </a:rPr>
              <a:t>: security analysis, evaluation methodology, overhead analysis</a:t>
            </a:r>
          </a:p>
        </p:txBody>
      </p:sp>
    </p:spTree>
    <p:extLst>
      <p:ext uri="{BB962C8B-B14F-4D97-AF65-F5344CB8AC3E}">
        <p14:creationId xmlns:p14="http://schemas.microsoft.com/office/powerpoint/2010/main" val="73602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CFC0C-3335-B33D-61BA-54861BB9B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145AA4C-ED92-B563-D32B-3F2FB14C1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Available on </a:t>
            </a:r>
            <a:r>
              <a:rPr lang="en-US" b="1" noProof="0" dirty="0" err="1"/>
              <a:t>arXiv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4839411-E924-7F86-1A00-FB82C752A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44</a:t>
            </a:fld>
            <a:endParaRPr lang="en-US" noProof="0" dirty="0">
              <a:latin typeface="+mj-lt"/>
            </a:endParaRPr>
          </a:p>
        </p:txBody>
      </p:sp>
      <p:sp>
        <p:nvSpPr>
          <p:cNvPr id="4" name="Content Placeholder 2" descr=" 5">
            <a:extLst>
              <a:ext uri="{FF2B5EF4-FFF2-40B4-BE49-F238E27FC236}">
                <a16:creationId xmlns:a16="http://schemas.microsoft.com/office/drawing/2014/main" id="{5AB70EE5-F4BD-D489-D50A-80D4C22F9BF1}"/>
              </a:ext>
            </a:extLst>
          </p:cNvPr>
          <p:cNvSpPr txBox="1">
            <a:spLocks/>
          </p:cNvSpPr>
          <p:nvPr/>
        </p:nvSpPr>
        <p:spPr>
          <a:xfrm>
            <a:off x="0" y="5974394"/>
            <a:ext cx="9144000" cy="483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u="sng" noProof="0" dirty="0">
                <a:solidFill>
                  <a:srgbClr val="0070C0"/>
                </a:solidFill>
                <a:latin typeface="+mj-lt"/>
                <a:ea typeface="Cambria"/>
                <a:hlinkClick r:id="rId3"/>
              </a:rPr>
              <a:t>https://arxiv.org/pdf/2606.07761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3D7E3E-54FB-EA84-AC33-9CF3FCC70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40" y="3728598"/>
            <a:ext cx="2103120" cy="21031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C428B0-0F25-9EF8-CA29-942EB3FEA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1119229"/>
            <a:ext cx="7772400" cy="4889362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1073860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D2CF5-A905-0BA6-9E79-3A0BCBF5B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DD6FA60-1ACA-7450-BB17-239652B92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Open-Sourced &amp; Artifact-Evaluated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642CD25-ED4D-1E5D-5A2C-0C44DDBC2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45</a:t>
            </a:fld>
            <a:endParaRPr lang="en-US" noProof="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B89D27-2629-D065-ECF8-7FEBF8A9A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995380"/>
            <a:ext cx="7577111" cy="539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6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DC52C-8FFF-2CF3-A3E6-16CD523C5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F41DF-A584-04FC-BD5D-CB502A5E2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Talk Outline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7DED6A-072D-5988-5ACA-008B23BDA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8AED9-C153-9154-8394-992D274BC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/>
              <a:pPr/>
              <a:t>46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83BAAE-C734-8AE1-0E8E-A779F6090780}"/>
              </a:ext>
            </a:extLst>
          </p:cNvPr>
          <p:cNvSpPr/>
          <p:nvPr/>
        </p:nvSpPr>
        <p:spPr>
          <a:xfrm>
            <a:off x="-2" y="1070552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</a:rPr>
              <a:t>ScaleDisturb Access Pattern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A0C46F-76EC-CF81-F9CE-675858BE38BC}"/>
              </a:ext>
            </a:extLst>
          </p:cNvPr>
          <p:cNvSpPr/>
          <p:nvPr/>
        </p:nvSpPr>
        <p:spPr>
          <a:xfrm>
            <a:off x="-2" y="2810416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Real DRAM Chip 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ED1576-F714-65C1-6A5F-07E2BD65035C}"/>
              </a:ext>
            </a:extLst>
          </p:cNvPr>
          <p:cNvSpPr/>
          <p:nvPr/>
        </p:nvSpPr>
        <p:spPr>
          <a:xfrm>
            <a:off x="-2" y="5420212"/>
            <a:ext cx="9144000" cy="731520"/>
          </a:xfrm>
          <a:prstGeom prst="rect">
            <a:avLst/>
          </a:prstGeom>
          <a:solidFill>
            <a:srgbClr val="306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0B90BE-E421-ADC3-404F-1E232900E43C}"/>
              </a:ext>
            </a:extLst>
          </p:cNvPr>
          <p:cNvSpPr/>
          <p:nvPr/>
        </p:nvSpPr>
        <p:spPr>
          <a:xfrm>
            <a:off x="-2" y="4550280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Implications and Mitigations</a:t>
            </a:r>
            <a:endParaRPr lang="en-US" sz="3200" b="1" noProof="0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BDD0DE-7EEE-C3F9-223F-17C30D9C3A4E}"/>
              </a:ext>
            </a:extLst>
          </p:cNvPr>
          <p:cNvSpPr/>
          <p:nvPr/>
        </p:nvSpPr>
        <p:spPr>
          <a:xfrm>
            <a:off x="-2" y="1940484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Testing Infrastructure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DDB3D2-C436-00E4-374B-F3AA7E78FFA5}"/>
              </a:ext>
            </a:extLst>
          </p:cNvPr>
          <p:cNvSpPr/>
          <p:nvPr/>
        </p:nvSpPr>
        <p:spPr>
          <a:xfrm>
            <a:off x="-2" y="3680348"/>
            <a:ext cx="9144000" cy="7315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noProof="0" dirty="0">
                <a:solidFill>
                  <a:prstClr val="white"/>
                </a:solidFill>
                <a:latin typeface="+mj-lt"/>
              </a:rPr>
              <a:t>Real System Demonstration of ScaleDisturb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97363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D2B1B-170B-E8C1-8037-CF6FE951E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611E74-C0F9-F904-F469-78CA5879A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Conclusion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F755838-A542-5F5F-1B45-40BAD9F0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47</a:t>
            </a:fld>
            <a:endParaRPr lang="en-US" noProof="0" dirty="0">
              <a:latin typeface="+mj-lt"/>
            </a:endParaRPr>
          </a:p>
        </p:txBody>
      </p:sp>
      <p:sp>
        <p:nvSpPr>
          <p:cNvPr id="3" name="Dikdörtgen 7">
            <a:extLst>
              <a:ext uri="{FF2B5EF4-FFF2-40B4-BE49-F238E27FC236}">
                <a16:creationId xmlns:a16="http://schemas.microsoft.com/office/drawing/2014/main" id="{587D7CD6-1E5C-1CDA-A9F0-5857F50234F7}"/>
              </a:ext>
            </a:extLst>
          </p:cNvPr>
          <p:cNvSpPr/>
          <p:nvPr/>
        </p:nvSpPr>
        <p:spPr bwMode="auto">
          <a:xfrm>
            <a:off x="98893" y="1015198"/>
            <a:ext cx="8961120" cy="1325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200" b="1" noProof="0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propose</a:t>
            </a:r>
            <a:r>
              <a:rPr lang="en-US" sz="2200" b="1" noProof="0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ScaleDisturb, a new DRAM access pattern </a:t>
            </a:r>
            <a:r>
              <a:rPr lang="en-US" sz="2200" noProof="0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that</a:t>
            </a:r>
            <a:r>
              <a:rPr lang="en-US" sz="2200" b="1" noProof="0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amplifies DRAM vulnerability</a:t>
            </a:r>
            <a:r>
              <a:rPr lang="en-US" sz="2200" noProof="0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to read disturbance by </a:t>
            </a:r>
            <a:r>
              <a:rPr lang="en-US" sz="2200" b="1" noProof="0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asymmetrically extending </a:t>
            </a:r>
          </a:p>
          <a:p>
            <a:r>
              <a:rPr lang="en-US" sz="2200" noProof="0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open time of two aggressor rows</a:t>
            </a:r>
          </a:p>
        </p:txBody>
      </p:sp>
      <p:sp>
        <p:nvSpPr>
          <p:cNvPr id="4" name="Dikdörtgen 7">
            <a:extLst>
              <a:ext uri="{FF2B5EF4-FFF2-40B4-BE49-F238E27FC236}">
                <a16:creationId xmlns:a16="http://schemas.microsoft.com/office/drawing/2014/main" id="{B5F69F9D-C275-5364-FCD6-D5B76D524F20}"/>
              </a:ext>
            </a:extLst>
          </p:cNvPr>
          <p:cNvSpPr/>
          <p:nvPr/>
        </p:nvSpPr>
        <p:spPr bwMode="auto">
          <a:xfrm>
            <a:off x="98893" y="2433552"/>
            <a:ext cx="8961120" cy="13258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200" b="1" noProof="0" dirty="0">
                <a:solidFill>
                  <a:schemeClr val="accent5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US" sz="22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characterize ScaleDisturb on 196 DDR4 and 3 HBM2 DRAM chips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ScaleDisturb worsens </a:t>
            </a:r>
            <a:r>
              <a:rPr lang="en-US" sz="2200" noProof="0" dirty="0">
                <a:solidFill>
                  <a:schemeClr val="accent5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DRAM’s vulnerability to read disturbance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ScaleDisturb </a:t>
            </a:r>
            <a:r>
              <a:rPr lang="en-US" sz="2200" noProof="0" dirty="0">
                <a:solidFill>
                  <a:schemeClr val="accent5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becomes worse as DRAM technology node size reduces</a:t>
            </a:r>
          </a:p>
        </p:txBody>
      </p:sp>
      <p:sp>
        <p:nvSpPr>
          <p:cNvPr id="6" name="Dikdörtgen 7">
            <a:extLst>
              <a:ext uri="{FF2B5EF4-FFF2-40B4-BE49-F238E27FC236}">
                <a16:creationId xmlns:a16="http://schemas.microsoft.com/office/drawing/2014/main" id="{A9DB4EE1-C877-8578-C5BF-2F75BAEB926A}"/>
              </a:ext>
            </a:extLst>
          </p:cNvPr>
          <p:cNvSpPr/>
          <p:nvPr/>
        </p:nvSpPr>
        <p:spPr bwMode="auto">
          <a:xfrm>
            <a:off x="98893" y="3851906"/>
            <a:ext cx="8961120" cy="1325880"/>
          </a:xfrm>
          <a:prstGeom prst="rect">
            <a:avLst/>
          </a:prstGeom>
          <a:solidFill>
            <a:srgbClr val="6D40DC">
              <a:alpha val="19690"/>
            </a:srgb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200" b="1" noProof="0" dirty="0">
                <a:solidFill>
                  <a:srgbClr val="7030A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We demonstrate ScaleDisturb bitflips on a real system with TRR mitigation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noProof="0" dirty="0">
                <a:solidFill>
                  <a:srgbClr val="7030A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ScaleDisturb induces bitflips in cells where double-sided RowPress cannot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7030A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ScaleDisturb induce more bitflips than double-sided RowPress</a:t>
            </a:r>
            <a:endParaRPr lang="en-US" sz="2200" noProof="0" dirty="0">
              <a:solidFill>
                <a:srgbClr val="7030A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Dikdörtgen 7">
            <a:extLst>
              <a:ext uri="{FF2B5EF4-FFF2-40B4-BE49-F238E27FC236}">
                <a16:creationId xmlns:a16="http://schemas.microsoft.com/office/drawing/2014/main" id="{BBC3F243-C984-44C1-DF98-8813B1F468F4}"/>
              </a:ext>
            </a:extLst>
          </p:cNvPr>
          <p:cNvSpPr/>
          <p:nvPr/>
        </p:nvSpPr>
        <p:spPr bwMode="auto">
          <a:xfrm>
            <a:off x="98893" y="5270261"/>
            <a:ext cx="8961120" cy="10729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200" b="1" noProof="0" dirty="0">
                <a:solidFill>
                  <a:schemeClr val="accent6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We evaluate the implications of </a:t>
            </a: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ScaleDisturb on existing DRAM-based systems and propose a new solution with low overhead</a:t>
            </a:r>
            <a:endParaRPr lang="en-US" sz="2200" b="1" noProof="0" dirty="0">
              <a:solidFill>
                <a:schemeClr val="accent6">
                  <a:lumMod val="50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80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7602B-1C1F-18AB-E1EA-49F797B4D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8A15A6E4-D49B-9F1B-A900-3C86CCF61497}"/>
              </a:ext>
            </a:extLst>
          </p:cNvPr>
          <p:cNvSpPr/>
          <p:nvPr/>
        </p:nvSpPr>
        <p:spPr>
          <a:xfrm>
            <a:off x="0" y="0"/>
            <a:ext cx="9144000" cy="3428999"/>
          </a:xfrm>
          <a:prstGeom prst="rect">
            <a:avLst/>
          </a:prstGeom>
          <a:solidFill>
            <a:srgbClr val="C4D7F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FF0000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C1B6DC3F-355B-26A6-8630-A0C71FC72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20006"/>
            <a:ext cx="9144000" cy="1614347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ScaleDisturb: Exploiting Temporal Asymmetry </a:t>
            </a:r>
            <a:b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to Amplify Read Disturbance </a:t>
            </a:r>
            <a:b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 Modern DRAM Chips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0DF3317-3FD6-135D-357C-2A5042F0C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28088"/>
            <a:ext cx="9144000" cy="15225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noProof="0" dirty="0">
                <a:solidFill>
                  <a:srgbClr val="26262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Jikun Wang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u="sng" noProof="0" dirty="0">
              <a:solidFill>
                <a:srgbClr val="26262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Haocong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Luo   </a:t>
            </a: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Ataberk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Olgun    Ismail Emir Yüksel    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A. Giray </a:t>
            </a: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Yağlıkçı</a:t>
            </a:r>
            <a:endParaRPr lang="en-US" noProof="0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Yu Liang    F. Nisa Bostanci    Mohammad </a:t>
            </a: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Sadrosadati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Onur Mutlu</a:t>
            </a:r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DC2B0B84-BF6F-3BE0-BA08-2E8EFD11ED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3733" y="5242627"/>
            <a:ext cx="2376535" cy="457200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B1CA53DA-A551-FE5B-E897-41C0EF8FEF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20" t="33599" r="12247" b="30996"/>
          <a:stretch/>
        </p:blipFill>
        <p:spPr>
          <a:xfrm>
            <a:off x="358657" y="6151631"/>
            <a:ext cx="2657465" cy="457200"/>
          </a:xfrm>
          <a:prstGeom prst="rect">
            <a:avLst/>
          </a:prstGeom>
        </p:spPr>
      </p:pic>
      <p:pic>
        <p:nvPicPr>
          <p:cNvPr id="8" name="Picture 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50935E0-75A9-2A90-F5F3-9C015E0623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891" y="6163506"/>
            <a:ext cx="1790218" cy="457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0AC0AD0-2FFF-ED9A-B364-BD62251E5C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146" y="169024"/>
            <a:ext cx="1828800" cy="805695"/>
          </a:xfrm>
          <a:prstGeom prst="rect">
            <a:avLst/>
          </a:prstGeom>
          <a:noFill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43602D-79DA-12D6-2C86-AA1CBC7126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71" y="169024"/>
            <a:ext cx="1737360" cy="763234"/>
          </a:xfrm>
          <a:prstGeom prst="rect">
            <a:avLst/>
          </a:prstGeom>
          <a:noFill/>
        </p:spPr>
      </p:pic>
      <p:pic>
        <p:nvPicPr>
          <p:cNvPr id="24" name="Picture 23" descr="A red text on a white background&#10;&#10;AI-generated content may be incorrect.">
            <a:extLst>
              <a:ext uri="{FF2B5EF4-FFF2-40B4-BE49-F238E27FC236}">
                <a16:creationId xmlns:a16="http://schemas.microsoft.com/office/drawing/2014/main" id="{11AFE4C6-1F25-92E7-6695-0156DAE7BC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8296" y="5901061"/>
            <a:ext cx="2092958" cy="7315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35D8EE8-5878-27A9-7D19-0660F81537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614" y="2640"/>
            <a:ext cx="1371600" cy="13716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41FCD53-0F46-EA76-67E8-B3A3BBA0D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85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6813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2F7BF-E9E6-AF5A-CD81-F2F113A50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3F6C9549-AE40-67E9-3B3F-D9B75804464C}"/>
              </a:ext>
            </a:extLst>
          </p:cNvPr>
          <p:cNvSpPr/>
          <p:nvPr/>
        </p:nvSpPr>
        <p:spPr>
          <a:xfrm>
            <a:off x="0" y="0"/>
            <a:ext cx="9144000" cy="3428999"/>
          </a:xfrm>
          <a:prstGeom prst="rect">
            <a:avLst/>
          </a:prstGeom>
          <a:solidFill>
            <a:srgbClr val="C4D7F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FF0000"/>
              </a:solidFill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16901801-CE9A-FAE0-7F67-2F7B9A6D4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420006"/>
            <a:ext cx="9144000" cy="1614347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ScaleDisturb: Exploiting Temporal Asymmetry </a:t>
            </a:r>
            <a:b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to Amplify Read Disturbance </a:t>
            </a:r>
            <a:b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b="1" noProof="0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 Modern DRAM Chips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39D813A-76E0-C674-7E4F-DAE82C2E80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28088"/>
            <a:ext cx="9144000" cy="15225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noProof="0" dirty="0">
                <a:solidFill>
                  <a:srgbClr val="26262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Jikun Wang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100" u="sng" noProof="0" dirty="0">
              <a:solidFill>
                <a:srgbClr val="26262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Haocong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Luo   </a:t>
            </a: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Ataberk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Olgun    Ismail Emir Yüksel    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A. Giray </a:t>
            </a: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Yağlıkçı</a:t>
            </a:r>
            <a:endParaRPr lang="en-US" noProof="0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Yu Liang    F. Nisa Bostanci    Mohammad </a:t>
            </a:r>
            <a:r>
              <a:rPr lang="en-US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Sadrosadati</a:t>
            </a:r>
            <a:r>
              <a:rPr lang="en-US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Onur Mutlu</a:t>
            </a:r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A5FB712E-B3AF-FFD1-B83F-25DF134B66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3733" y="5242627"/>
            <a:ext cx="2376535" cy="457200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A4386619-6F72-C667-B039-808E297931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20" t="33599" r="12247" b="30996"/>
          <a:stretch/>
        </p:blipFill>
        <p:spPr>
          <a:xfrm>
            <a:off x="358657" y="6151631"/>
            <a:ext cx="2657465" cy="457200"/>
          </a:xfrm>
          <a:prstGeom prst="rect">
            <a:avLst/>
          </a:prstGeom>
        </p:spPr>
      </p:pic>
      <p:pic>
        <p:nvPicPr>
          <p:cNvPr id="8" name="Picture 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C18BA04-FC8A-9D7E-3EBA-29A6993E0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891" y="6163506"/>
            <a:ext cx="1790218" cy="4572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C52CBC7-3A3D-0674-A93C-FC46755451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146" y="169024"/>
            <a:ext cx="1828800" cy="805695"/>
          </a:xfrm>
          <a:prstGeom prst="rect">
            <a:avLst/>
          </a:prstGeom>
          <a:noFill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9C9091E-A121-FC96-210C-ACECBC9DD6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471" y="169024"/>
            <a:ext cx="1737360" cy="763234"/>
          </a:xfrm>
          <a:prstGeom prst="rect">
            <a:avLst/>
          </a:prstGeom>
          <a:noFill/>
        </p:spPr>
      </p:pic>
      <p:pic>
        <p:nvPicPr>
          <p:cNvPr id="24" name="Picture 23" descr="A red text on a white background&#10;&#10;AI-generated content may be incorrect.">
            <a:extLst>
              <a:ext uri="{FF2B5EF4-FFF2-40B4-BE49-F238E27FC236}">
                <a16:creationId xmlns:a16="http://schemas.microsoft.com/office/drawing/2014/main" id="{65781F67-EC45-5CC2-6C42-1BFFCFF95C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8296" y="5901061"/>
            <a:ext cx="2092958" cy="73152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FBFB6A0-0191-0B09-1C80-96FB42CFF0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614" y="2640"/>
            <a:ext cx="1371600" cy="13716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35FF092-BE65-9861-3787-FE454A9C0B3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185"/>
            <a:ext cx="1371600" cy="13716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4321EB7-A67A-0E73-FB8B-206C6ACD810D}"/>
              </a:ext>
            </a:extLst>
          </p:cNvPr>
          <p:cNvSpPr txBox="1">
            <a:spLocks/>
          </p:cNvSpPr>
          <p:nvPr/>
        </p:nvSpPr>
        <p:spPr>
          <a:xfrm>
            <a:off x="-102413" y="3004469"/>
            <a:ext cx="9348825" cy="50087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chemeClr val="accent5"/>
                </a:solidFill>
                <a:ea typeface="Cambria" panose="02040503050406030204" pitchFamily="18" charset="0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5231888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0538D-D576-427D-2DEE-61B85387F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FFEFF3-6CBA-8286-6239-F3375EF3C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DRAM Access Pattern Comparison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909AB9D-CC3A-8B48-81FE-2B94D3FC4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50</a:t>
            </a:fld>
            <a:endParaRPr lang="en-US" noProof="0" dirty="0"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179FED6-F272-1724-C76C-EA683F29F56E}"/>
              </a:ext>
            </a:extLst>
          </p:cNvPr>
          <p:cNvSpPr txBox="1">
            <a:spLocks/>
          </p:cNvSpPr>
          <p:nvPr/>
        </p:nvSpPr>
        <p:spPr>
          <a:xfrm>
            <a:off x="-111809" y="4530428"/>
            <a:ext cx="9384244" cy="82296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Single-sided access patterns causes 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asymmetric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solidFill>
                  <a:srgbClr val="C00000"/>
                </a:solidFill>
                <a:latin typeface="+mj-lt"/>
              </a:rPr>
              <a:t>vulnerability</a:t>
            </a:r>
            <a:r>
              <a:rPr lang="en-US" dirty="0">
                <a:latin typeface="+mj-lt"/>
              </a:rPr>
              <a:t> based on victim row’s position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11DBC0-329D-271E-B677-9F1D74F80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73588"/>
            <a:ext cx="7772400" cy="290723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660B79-A839-FF3C-43FE-FE46116C77AF}"/>
              </a:ext>
            </a:extLst>
          </p:cNvPr>
          <p:cNvSpPr txBox="1">
            <a:spLocks/>
          </p:cNvSpPr>
          <p:nvPr/>
        </p:nvSpPr>
        <p:spPr>
          <a:xfrm>
            <a:off x="-111809" y="5452870"/>
            <a:ext cx="9384244" cy="822960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F75F26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ScaleDisturb consistently leads to the 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lowest ACmin 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across all access patterns under tested OTB values.</a:t>
            </a:r>
          </a:p>
        </p:txBody>
      </p:sp>
    </p:spTree>
    <p:extLst>
      <p:ext uri="{BB962C8B-B14F-4D97-AF65-F5344CB8AC3E}">
        <p14:creationId xmlns:p14="http://schemas.microsoft.com/office/powerpoint/2010/main" val="32375893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676EF-1933-37F6-0E44-F511FD54D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BF813B-3F6F-26B2-F624-0A234970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HBM2 DRAM Chips – ACmin Reduction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8C487CF-EF39-5000-B227-33BA60FCD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51</a:t>
            </a:fld>
            <a:endParaRPr lang="en-US" noProof="0" dirty="0">
              <a:latin typeface="+mj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3CBE74-4C3E-7485-5D16-D4AAF3440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094046"/>
            <a:ext cx="7772400" cy="266990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1B1A384-A5F5-081D-CA09-E802E0975F35}"/>
              </a:ext>
            </a:extLst>
          </p:cNvPr>
          <p:cNvSpPr txBox="1">
            <a:spLocks/>
          </p:cNvSpPr>
          <p:nvPr/>
        </p:nvSpPr>
        <p:spPr>
          <a:xfrm>
            <a:off x="-111809" y="5112327"/>
            <a:ext cx="9384244" cy="100584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HBM2 chips are 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more vulnerable </a:t>
            </a:r>
            <a:r>
              <a:rPr lang="en-US" dirty="0">
                <a:latin typeface="+mj-lt"/>
              </a:rPr>
              <a:t>to read disturbance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 under </a:t>
            </a:r>
            <a:r>
              <a:rPr lang="en-US" dirty="0">
                <a:solidFill>
                  <a:srgbClr val="0070C0"/>
                </a:solidFill>
                <a:latin typeface="+mj-lt"/>
              </a:rPr>
              <a:t>ScaleDisturb</a:t>
            </a:r>
            <a:r>
              <a:rPr lang="en-US" dirty="0">
                <a:latin typeface="+mj-lt"/>
              </a:rPr>
              <a:t> access pattern than </a:t>
            </a:r>
            <a:r>
              <a:rPr lang="en-US" dirty="0">
                <a:solidFill>
                  <a:srgbClr val="0070C0"/>
                </a:solidFill>
                <a:latin typeface="+mj-lt"/>
              </a:rPr>
              <a:t>double-sided RowPress</a:t>
            </a:r>
          </a:p>
        </p:txBody>
      </p:sp>
    </p:spTree>
    <p:extLst>
      <p:ext uri="{BB962C8B-B14F-4D97-AF65-F5344CB8AC3E}">
        <p14:creationId xmlns:p14="http://schemas.microsoft.com/office/powerpoint/2010/main" val="21728180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D42EF-4D87-824F-5B86-DD727266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7161CD-2C0E-AF99-8A14-E55FC4398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Hypothetical explanation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60E1BAD-2165-50B2-B027-5B511B546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52</a:t>
            </a:fld>
            <a:endParaRPr lang="en-US" noProof="0" dirty="0">
              <a:latin typeface="+mj-l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F2696DF-1FF4-3200-1877-48439D16A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26" y="931025"/>
            <a:ext cx="9143999" cy="5126875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solidFill>
                  <a:srgbClr val="316CE3"/>
                </a:solidFill>
              </a:rPr>
              <a:t>Enhanced electric fields drive electron migration more effectively than trap-assisted leakage or crosstalk-induced mechanisms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400" dirty="0">
              <a:solidFill>
                <a:srgbClr val="316CE3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solidFill>
                  <a:srgbClr val="F75F26"/>
                </a:solidFill>
              </a:rPr>
              <a:t>In double-sided patterns, the electric fields from the two aggressor </a:t>
            </a:r>
            <a:r>
              <a:rPr lang="en-US" sz="2400" dirty="0" err="1">
                <a:solidFill>
                  <a:srgbClr val="F75F26"/>
                </a:solidFill>
              </a:rPr>
              <a:t>wordlines</a:t>
            </a:r>
            <a:r>
              <a:rPr lang="en-US" sz="2400" dirty="0">
                <a:solidFill>
                  <a:srgbClr val="F75F26"/>
                </a:solidFill>
              </a:rPr>
              <a:t> can interact and partially cancel each other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400" dirty="0">
              <a:solidFill>
                <a:srgbClr val="F75F26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ScaleDisturb introduces temporal asymmetry that breaks this interference, thereby increasing net electron migration</a:t>
            </a:r>
          </a:p>
        </p:txBody>
      </p:sp>
    </p:spTree>
    <p:extLst>
      <p:ext uri="{BB962C8B-B14F-4D97-AF65-F5344CB8AC3E}">
        <p14:creationId xmlns:p14="http://schemas.microsoft.com/office/powerpoint/2010/main" val="258278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C3B55-3F2F-ED7C-5C24-C0347D295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825EF8-3204-A202-FA70-34477ED30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Proportions of three ACmin Changing Pattern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29BA487-06D5-4E98-0265-2F5108B6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53</a:t>
            </a:fld>
            <a:endParaRPr lang="en-US" noProof="0" dirty="0"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B340597-E6D7-9DF8-F005-1264FC28927C}"/>
              </a:ext>
            </a:extLst>
          </p:cNvPr>
          <p:cNvSpPr txBox="1">
            <a:spLocks/>
          </p:cNvSpPr>
          <p:nvPr/>
        </p:nvSpPr>
        <p:spPr>
          <a:xfrm>
            <a:off x="-115966" y="4321826"/>
            <a:ext cx="9384244" cy="91440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L-type and R-type patterns constitute 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a large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solidFill>
                  <a:srgbClr val="C00000"/>
                </a:solidFill>
                <a:latin typeface="+mj-lt"/>
              </a:rPr>
              <a:t>fraction of rows</a:t>
            </a:r>
            <a:r>
              <a:rPr lang="en-US" dirty="0">
                <a:latin typeface="+mj-lt"/>
              </a:rPr>
              <a:t>, and their proportions vary with OTB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D1B542-DAEC-32F9-D940-7C364D4CE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805384"/>
            <a:ext cx="7772400" cy="243258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53DFFD0-A58D-3374-6B52-746F99A63C06}"/>
              </a:ext>
            </a:extLst>
          </p:cNvPr>
          <p:cNvSpPr txBox="1">
            <a:spLocks/>
          </p:cNvSpPr>
          <p:nvPr/>
        </p:nvSpPr>
        <p:spPr>
          <a:xfrm>
            <a:off x="-115966" y="5398719"/>
            <a:ext cx="9384244" cy="91440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L-type and R-type patterns occur at 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nearly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solidFill>
                  <a:srgbClr val="C00000"/>
                </a:solidFill>
                <a:latin typeface="+mj-lt"/>
              </a:rPr>
              <a:t>equal rates</a:t>
            </a:r>
            <a:r>
              <a:rPr lang="en-US" dirty="0">
                <a:latin typeface="+mj-lt"/>
              </a:rPr>
              <a:t> across all evaluated OTB values</a:t>
            </a:r>
          </a:p>
        </p:txBody>
      </p:sp>
    </p:spTree>
    <p:extLst>
      <p:ext uri="{BB962C8B-B14F-4D97-AF65-F5344CB8AC3E}">
        <p14:creationId xmlns:p14="http://schemas.microsoft.com/office/powerpoint/2010/main" val="42826861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EE702-49B8-AD54-32E2-B4214F52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7EC8DB-3035-D847-7AB9-6D80CA649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Three Observed ACmin </a:t>
            </a:r>
            <a:r>
              <a:rPr lang="en-US" dirty="0"/>
              <a:t>C</a:t>
            </a:r>
            <a:r>
              <a:rPr lang="en-US" b="1" noProof="0" dirty="0"/>
              <a:t>hanging Pattern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C0F6DDF-5B3A-A011-AC3B-F23012BC1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54</a:t>
            </a:fld>
            <a:endParaRPr lang="en-US" noProof="0" dirty="0"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E77FA3-3337-03A6-7ECE-7165B1DCCA9E}"/>
              </a:ext>
            </a:extLst>
          </p:cNvPr>
          <p:cNvSpPr txBox="1">
            <a:spLocks/>
          </p:cNvSpPr>
          <p:nvPr/>
        </p:nvSpPr>
        <p:spPr>
          <a:xfrm>
            <a:off x="-111809" y="5112327"/>
            <a:ext cx="9384244" cy="82296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DRAM rows under ScaleDisturb exhibit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three major ACmin reduction patterns: L-, R- and Flat-type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7EC7FB-B0FB-CEEC-1D46-92D0C16CA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70662"/>
            <a:ext cx="7772400" cy="239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410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E0D38-5230-F12D-BA9B-C04B853BA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9098D9-9369-EEA3-2899-E902EC63A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noProof="0" dirty="0"/>
              <a:t>Distinguish ScaleDisturb and Variable Read Disturbance (VRD)</a:t>
            </a:r>
            <a:endParaRPr lang="en-US" sz="3200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491DB86-016A-2990-596F-2079F6D9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55</a:t>
            </a:fld>
            <a:endParaRPr lang="en-US" noProof="0" dirty="0"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EDDF941-8020-AB5F-38F1-1097D5B934BE}"/>
              </a:ext>
            </a:extLst>
          </p:cNvPr>
          <p:cNvSpPr txBox="1">
            <a:spLocks/>
          </p:cNvSpPr>
          <p:nvPr/>
        </p:nvSpPr>
        <p:spPr>
          <a:xfrm>
            <a:off x="-111809" y="5112327"/>
            <a:ext cx="9384244" cy="91440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ScaleDisturb is </a:t>
            </a:r>
            <a:r>
              <a:rPr lang="en-US" dirty="0">
                <a:solidFill>
                  <a:srgbClr val="C00000"/>
                </a:solidFill>
                <a:latin typeface="+mj-lt"/>
              </a:rPr>
              <a:t>fundamentally different</a:t>
            </a:r>
            <a:r>
              <a:rPr lang="en-US" dirty="0">
                <a:latin typeface="+mj-lt"/>
              </a:rPr>
              <a:t> from </a:t>
            </a:r>
            <a:r>
              <a:rPr lang="en-US" dirty="0">
                <a:solidFill>
                  <a:srgbClr val="0070C0"/>
                </a:solidFill>
                <a:latin typeface="+mj-lt"/>
              </a:rPr>
              <a:t>Variable Read Disturbance 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in both </a:t>
            </a:r>
            <a:r>
              <a:rPr lang="en-US" dirty="0">
                <a:solidFill>
                  <a:srgbClr val="0000DD"/>
                </a:solidFill>
                <a:latin typeface="+mj-lt"/>
              </a:rPr>
              <a:t>stability</a:t>
            </a:r>
            <a:r>
              <a:rPr lang="en-US" dirty="0">
                <a:latin typeface="+mj-lt"/>
              </a:rPr>
              <a:t> and </a:t>
            </a:r>
            <a:r>
              <a:rPr lang="en-US" dirty="0">
                <a:solidFill>
                  <a:srgbClr val="0000DD"/>
                </a:solidFill>
                <a:latin typeface="+mj-lt"/>
              </a:rPr>
              <a:t>ACmin reduction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5B96D9-FFB3-A985-E950-058FFC303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07908"/>
            <a:ext cx="7772400" cy="243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539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AB564-4438-BECB-E69E-3F0793926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22EFA6-A4D6-AAEF-1365-7E431DC33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Bitflip Index Analysis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F5E06FB-8E40-5D6E-6C46-AE7C7ABDB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56</a:t>
            </a:fld>
            <a:endParaRPr lang="en-US" noProof="0" dirty="0"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3282D71-3C72-7EA1-CC86-5C7BBFE2FE05}"/>
              </a:ext>
            </a:extLst>
          </p:cNvPr>
          <p:cNvSpPr txBox="1">
            <a:spLocks/>
          </p:cNvSpPr>
          <p:nvPr/>
        </p:nvSpPr>
        <p:spPr>
          <a:xfrm>
            <a:off x="-111809" y="5112327"/>
            <a:ext cx="9384244" cy="831273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ScaleDisturb flips a distinct set of cells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than double-sided RowPress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6D40F1-5D79-70B4-8E69-275C5DA04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89242"/>
            <a:ext cx="7772400" cy="266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58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E3B2E-D13C-6A45-1110-9699497B5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59419F-8929-E550-B96D-40A576A33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Pattern’ Effects on ScaleDisturb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95CAEC6-B802-1CAB-8BDF-E639E0D4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57</a:t>
            </a:fld>
            <a:endParaRPr lang="en-US" noProof="0" dirty="0"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961CCC0-3C53-E645-F630-3F9A6DFA2514}"/>
              </a:ext>
            </a:extLst>
          </p:cNvPr>
          <p:cNvSpPr txBox="1">
            <a:spLocks/>
          </p:cNvSpPr>
          <p:nvPr/>
        </p:nvSpPr>
        <p:spPr>
          <a:xfrm>
            <a:off x="-111809" y="5112327"/>
            <a:ext cx="9384244" cy="91440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Rowstripe0 yields lower ACmin at small OTBs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Rowstripe1 yields lower ACmin at large OTBs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5F3832-3997-C35C-0BD8-5DC9955E3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39774"/>
            <a:ext cx="7772400" cy="294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0011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ED480-D6DD-1369-8E11-2ACFF5CFF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BB3749-56B3-DD51-38EB-EC2314357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Temperature’ Effects on ScaleDisturb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08333DD-5978-719B-621A-DCD929639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58</a:t>
            </a:fld>
            <a:endParaRPr lang="en-US" noProof="0" dirty="0"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B89B991-2EAF-79D3-47CB-5AC5A2A780B7}"/>
              </a:ext>
            </a:extLst>
          </p:cNvPr>
          <p:cNvSpPr txBox="1">
            <a:spLocks/>
          </p:cNvSpPr>
          <p:nvPr/>
        </p:nvSpPr>
        <p:spPr>
          <a:xfrm>
            <a:off x="-111809" y="5112327"/>
            <a:ext cx="9384244" cy="1097311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Under ScaleDisturb access pattern, 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ACmin is less sensitive to a higher temperature for Rowstripe0 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than for Rowstripe1 as OTB increases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536EB5-F03A-7B88-C025-269B27AEB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38061"/>
            <a:ext cx="7772400" cy="314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619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CC471-983F-E4A8-AB9B-C2DC6D8E5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9785A2-8F6D-E34A-2E5F-3E2D29D71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ScaleDisturb Access Pattern (I)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6F41AF3-4D5A-1027-58B8-3EE9C609D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59</a:t>
            </a:fld>
            <a:endParaRPr lang="en-US" noProof="0" dirty="0">
              <a:latin typeface="+mj-lt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E0859B69-CA37-AD6D-AB74-EB92DE3F3A8D}"/>
              </a:ext>
            </a:extLst>
          </p:cNvPr>
          <p:cNvSpPr/>
          <p:nvPr/>
        </p:nvSpPr>
        <p:spPr>
          <a:xfrm>
            <a:off x="6502365" y="2015104"/>
            <a:ext cx="1371600" cy="137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6535B35B-47CD-D088-28E3-FBA9D90A35F9}"/>
              </a:ext>
            </a:extLst>
          </p:cNvPr>
          <p:cNvSpPr/>
          <p:nvPr/>
        </p:nvSpPr>
        <p:spPr>
          <a:xfrm>
            <a:off x="6504105" y="2835365"/>
            <a:ext cx="548640" cy="54864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CDCCC821-B671-097F-048F-91FD251D3CED}"/>
              </a:ext>
            </a:extLst>
          </p:cNvPr>
          <p:cNvSpPr txBox="1"/>
          <p:nvPr/>
        </p:nvSpPr>
        <p:spPr>
          <a:xfrm>
            <a:off x="7362701" y="3658743"/>
            <a:ext cx="71949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i="1" noProof="0" dirty="0">
                <a:cs typeface="Calibri" panose="020F0502020204030204" pitchFamily="34" charset="0"/>
              </a:rPr>
              <a:t>tAggON1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FA089F4-2816-D774-D627-4FE8B7E55817}"/>
              </a:ext>
            </a:extLst>
          </p:cNvPr>
          <p:cNvSpPr txBox="1"/>
          <p:nvPr/>
        </p:nvSpPr>
        <p:spPr>
          <a:xfrm>
            <a:off x="5681022" y="1854833"/>
            <a:ext cx="215444" cy="725267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en-US" sz="1400" b="1" i="1" noProof="0" dirty="0">
                <a:cs typeface="Calibri" panose="020F0502020204030204" pitchFamily="34" charset="0"/>
              </a:rPr>
              <a:t>tAggON2</a:t>
            </a:r>
          </a:p>
        </p:txBody>
      </p: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0FB9A730-E8D3-BFE6-EDD5-2AC83C59BA01}"/>
              </a:ext>
            </a:extLst>
          </p:cNvPr>
          <p:cNvCxnSpPr>
            <a:cxnSpLocks/>
          </p:cNvCxnSpPr>
          <p:nvPr/>
        </p:nvCxnSpPr>
        <p:spPr>
          <a:xfrm rot="5400000" flipV="1">
            <a:off x="7585645" y="2295009"/>
            <a:ext cx="0" cy="2194560"/>
          </a:xfrm>
          <a:prstGeom prst="straightConnector1">
            <a:avLst/>
          </a:prstGeom>
          <a:ln w="19050" cap="flat" cmpd="sng">
            <a:solidFill>
              <a:schemeClr val="tx1"/>
            </a:solidFill>
            <a:round/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53379A1-22D7-AAE1-A28F-7B8CB947281D}"/>
              </a:ext>
            </a:extLst>
          </p:cNvPr>
          <p:cNvCxnSpPr>
            <a:cxnSpLocks/>
          </p:cNvCxnSpPr>
          <p:nvPr/>
        </p:nvCxnSpPr>
        <p:spPr>
          <a:xfrm flipV="1">
            <a:off x="6496922" y="1386420"/>
            <a:ext cx="0" cy="2011680"/>
          </a:xfrm>
          <a:prstGeom prst="straightConnector1">
            <a:avLst/>
          </a:prstGeom>
          <a:ln w="19050">
            <a:solidFill>
              <a:schemeClr val="tx1"/>
            </a:solidFill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09730F08-CCD9-9638-53EC-C8F57E6CB476}"/>
              </a:ext>
            </a:extLst>
          </p:cNvPr>
          <p:cNvSpPr txBox="1"/>
          <p:nvPr/>
        </p:nvSpPr>
        <p:spPr>
          <a:xfrm>
            <a:off x="6724740" y="3198323"/>
            <a:ext cx="253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noProof="0" dirty="0">
                <a:cs typeface="Calibri" panose="020F0502020204030204" pitchFamily="34" charset="0"/>
              </a:rPr>
              <a:t>45°</a:t>
            </a:r>
          </a:p>
        </p:txBody>
      </p:sp>
      <p:sp>
        <p:nvSpPr>
          <p:cNvPr id="182" name="Arc 181">
            <a:extLst>
              <a:ext uri="{FF2B5EF4-FFF2-40B4-BE49-F238E27FC236}">
                <a16:creationId xmlns:a16="http://schemas.microsoft.com/office/drawing/2014/main" id="{E908DF3F-0739-2958-AC3C-0FD8B9D4F2E8}"/>
              </a:ext>
            </a:extLst>
          </p:cNvPr>
          <p:cNvSpPr/>
          <p:nvPr/>
        </p:nvSpPr>
        <p:spPr>
          <a:xfrm>
            <a:off x="6525054" y="3266947"/>
            <a:ext cx="156528" cy="152021"/>
          </a:xfrm>
          <a:prstGeom prst="arc">
            <a:avLst>
              <a:gd name="adj1" fmla="val 16933808"/>
              <a:gd name="adj2" fmla="val 2660319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en-US" sz="4800" noProof="0" dirty="0">
              <a:cs typeface="Calibri" panose="020F0502020204030204" pitchFamily="34" charset="0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B18E02FA-04FB-17AD-CB3D-46FC77D290CB}"/>
              </a:ext>
            </a:extLst>
          </p:cNvPr>
          <p:cNvSpPr txBox="1"/>
          <p:nvPr/>
        </p:nvSpPr>
        <p:spPr>
          <a:xfrm>
            <a:off x="6886300" y="3393469"/>
            <a:ext cx="31258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="1" noProof="0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09C5F3C5-CE1C-D1B7-78AD-60082DC3D398}"/>
              </a:ext>
            </a:extLst>
          </p:cNvPr>
          <p:cNvSpPr txBox="1"/>
          <p:nvPr/>
        </p:nvSpPr>
        <p:spPr>
          <a:xfrm>
            <a:off x="6141873" y="2774264"/>
            <a:ext cx="31258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="1" noProof="0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F4DB5598-AECD-4A68-C399-ED467A4E84B5}"/>
              </a:ext>
            </a:extLst>
          </p:cNvPr>
          <p:cNvSpPr txBox="1"/>
          <p:nvPr/>
        </p:nvSpPr>
        <p:spPr>
          <a:xfrm>
            <a:off x="7666895" y="3396744"/>
            <a:ext cx="67320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tAggON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751835D2-FEE7-019B-FBE9-2D27CE111C88}"/>
              </a:ext>
            </a:extLst>
          </p:cNvPr>
          <p:cNvSpPr txBox="1"/>
          <p:nvPr/>
        </p:nvSpPr>
        <p:spPr>
          <a:xfrm>
            <a:off x="5954293" y="1938023"/>
            <a:ext cx="50016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tAggON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689A3E42-6205-2056-8153-FC0750E32ABA}"/>
              </a:ext>
            </a:extLst>
          </p:cNvPr>
          <p:cNvCxnSpPr>
            <a:cxnSpLocks/>
          </p:cNvCxnSpPr>
          <p:nvPr/>
        </p:nvCxnSpPr>
        <p:spPr>
          <a:xfrm flipV="1">
            <a:off x="6491284" y="1386420"/>
            <a:ext cx="1958811" cy="2016718"/>
          </a:xfrm>
          <a:prstGeom prst="line">
            <a:avLst/>
          </a:prstGeom>
          <a:ln w="95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Oval 175">
            <a:extLst>
              <a:ext uri="{FF2B5EF4-FFF2-40B4-BE49-F238E27FC236}">
                <a16:creationId xmlns:a16="http://schemas.microsoft.com/office/drawing/2014/main" id="{2F296C9B-E86F-08C8-F357-B8AE494945F7}"/>
              </a:ext>
            </a:extLst>
          </p:cNvPr>
          <p:cNvSpPr/>
          <p:nvPr/>
        </p:nvSpPr>
        <p:spPr>
          <a:xfrm>
            <a:off x="6941618" y="2749761"/>
            <a:ext cx="182880" cy="182880"/>
          </a:xfrm>
          <a:prstGeom prst="ellipse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BDBD6FB6-F908-DFFC-7AEE-DF78DD0CC146}"/>
              </a:ext>
            </a:extLst>
          </p:cNvPr>
          <p:cNvSpPr/>
          <p:nvPr/>
        </p:nvSpPr>
        <p:spPr>
          <a:xfrm>
            <a:off x="7746414" y="1929463"/>
            <a:ext cx="182880" cy="182880"/>
          </a:xfrm>
          <a:prstGeom prst="ellipse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noProof="0" dirty="0">
                <a:cs typeface="Calibri" panose="020F0502020204030204" pitchFamily="34" charset="0"/>
              </a:rPr>
              <a:t>b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CF1139-ECC5-3B88-64A0-92AF7EE3F044}"/>
              </a:ext>
            </a:extLst>
          </p:cNvPr>
          <p:cNvSpPr/>
          <p:nvPr/>
        </p:nvSpPr>
        <p:spPr>
          <a:xfrm>
            <a:off x="1225863" y="2428924"/>
            <a:ext cx="2743200" cy="27432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>
                <a:solidFill>
                  <a:srgbClr val="316CE3"/>
                </a:solidFill>
              </a:rPr>
              <a:t>Double-sided RowHammer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985A20D-0B76-CCDF-C5FD-11564E5EE5B5}"/>
              </a:ext>
            </a:extLst>
          </p:cNvPr>
          <p:cNvCxnSpPr>
            <a:cxnSpLocks/>
          </p:cNvCxnSpPr>
          <p:nvPr/>
        </p:nvCxnSpPr>
        <p:spPr>
          <a:xfrm flipV="1">
            <a:off x="1327079" y="3486449"/>
            <a:ext cx="4297680" cy="155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5357142-4E82-224F-6B8C-B0BD4BCBD449}"/>
              </a:ext>
            </a:extLst>
          </p:cNvPr>
          <p:cNvCxnSpPr>
            <a:cxnSpLocks/>
          </p:cNvCxnSpPr>
          <p:nvPr/>
        </p:nvCxnSpPr>
        <p:spPr>
          <a:xfrm flipV="1">
            <a:off x="2218806" y="3205370"/>
            <a:ext cx="0" cy="297484"/>
          </a:xfrm>
          <a:prstGeom prst="line">
            <a:avLst/>
          </a:prstGeom>
          <a:ln w="22225">
            <a:solidFill>
              <a:schemeClr val="tx1">
                <a:alpha val="2882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63BC845-CA2B-CB3B-B434-B6C3422B0584}"/>
              </a:ext>
            </a:extLst>
          </p:cNvPr>
          <p:cNvCxnSpPr>
            <a:cxnSpLocks/>
          </p:cNvCxnSpPr>
          <p:nvPr/>
        </p:nvCxnSpPr>
        <p:spPr>
          <a:xfrm>
            <a:off x="1335846" y="3309484"/>
            <a:ext cx="868681" cy="0"/>
          </a:xfrm>
          <a:prstGeom prst="straightConnector1">
            <a:avLst/>
          </a:prstGeom>
          <a:ln w="12700">
            <a:solidFill>
              <a:schemeClr val="accent3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B16FEFE7-BCBA-1AC9-C1D6-08EEA3910B8B}"/>
              </a:ext>
            </a:extLst>
          </p:cNvPr>
          <p:cNvSpPr txBox="1"/>
          <p:nvPr/>
        </p:nvSpPr>
        <p:spPr>
          <a:xfrm>
            <a:off x="1526734" y="3135779"/>
            <a:ext cx="481410" cy="161583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050" b="1" noProof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rPr>
              <a:t>tRAS</a:t>
            </a:r>
            <a:endParaRPr lang="en-US" sz="1050" b="1" noProof="0" dirty="0">
              <a:solidFill>
                <a:schemeClr val="tx1">
                  <a:lumMod val="50000"/>
                  <a:lumOff val="50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CDF7B852-0E9B-801D-9AF4-A0565A516320}"/>
              </a:ext>
            </a:extLst>
          </p:cNvPr>
          <p:cNvCxnSpPr>
            <a:cxnSpLocks/>
          </p:cNvCxnSpPr>
          <p:nvPr/>
        </p:nvCxnSpPr>
        <p:spPr>
          <a:xfrm>
            <a:off x="2924644" y="3309485"/>
            <a:ext cx="548639" cy="0"/>
          </a:xfrm>
          <a:prstGeom prst="straightConnector1">
            <a:avLst/>
          </a:prstGeom>
          <a:ln w="12700">
            <a:solidFill>
              <a:schemeClr val="accent3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80D402D6-12E7-5285-EC16-667F84761218}"/>
              </a:ext>
            </a:extLst>
          </p:cNvPr>
          <p:cNvSpPr txBox="1"/>
          <p:nvPr/>
        </p:nvSpPr>
        <p:spPr>
          <a:xfrm>
            <a:off x="2997332" y="3135779"/>
            <a:ext cx="399468" cy="161583"/>
          </a:xfrm>
          <a:prstGeom prst="rect">
            <a:avLst/>
          </a:prstGeom>
          <a:solidFill>
            <a:schemeClr val="bg1"/>
          </a:solidFill>
        </p:spPr>
        <p:txBody>
          <a:bodyPr wrap="none" tIns="0" bIns="0" rtlCol="0">
            <a:spAutoFit/>
          </a:bodyPr>
          <a:lstStyle/>
          <a:p>
            <a:pPr algn="ctr"/>
            <a:r>
              <a:rPr lang="en-US" sz="1050" b="1" noProof="0" dirty="0" err="1">
                <a:cs typeface="Calibri" panose="020F0502020204030204" pitchFamily="34" charset="0"/>
              </a:rPr>
              <a:t>tRP</a:t>
            </a:r>
            <a:endParaRPr lang="en-US" sz="1050" b="1" noProof="0" dirty="0">
              <a:cs typeface="Calibri" panose="020F0502020204030204" pitchFamily="34" charset="0"/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1D5FFF4-5F16-A2CB-4814-7BE2090A7E1D}"/>
              </a:ext>
            </a:extLst>
          </p:cNvPr>
          <p:cNvCxnSpPr>
            <a:cxnSpLocks/>
          </p:cNvCxnSpPr>
          <p:nvPr/>
        </p:nvCxnSpPr>
        <p:spPr>
          <a:xfrm flipV="1">
            <a:off x="4391891" y="3210937"/>
            <a:ext cx="0" cy="297484"/>
          </a:xfrm>
          <a:prstGeom prst="line">
            <a:avLst/>
          </a:prstGeom>
          <a:ln w="22225">
            <a:solidFill>
              <a:schemeClr val="tx1">
                <a:alpha val="2882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45FEDDC-A032-79E3-FEBE-F89FF4FDF392}"/>
              </a:ext>
            </a:extLst>
          </p:cNvPr>
          <p:cNvCxnSpPr>
            <a:cxnSpLocks/>
          </p:cNvCxnSpPr>
          <p:nvPr/>
        </p:nvCxnSpPr>
        <p:spPr>
          <a:xfrm>
            <a:off x="3502809" y="3315051"/>
            <a:ext cx="868681" cy="0"/>
          </a:xfrm>
          <a:prstGeom prst="straightConnector1">
            <a:avLst/>
          </a:prstGeom>
          <a:ln w="12700">
            <a:solidFill>
              <a:schemeClr val="accent3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3130C460-E545-8ACB-A62B-F8A1CB1F2B3F}"/>
              </a:ext>
            </a:extLst>
          </p:cNvPr>
          <p:cNvSpPr txBox="1"/>
          <p:nvPr/>
        </p:nvSpPr>
        <p:spPr>
          <a:xfrm>
            <a:off x="3729317" y="3135779"/>
            <a:ext cx="481410" cy="161583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050" b="1" noProof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rPr>
              <a:t>tRAS</a:t>
            </a:r>
            <a:endParaRPr lang="en-US" sz="1050" b="1" noProof="0" dirty="0">
              <a:solidFill>
                <a:schemeClr val="tx1">
                  <a:lumMod val="50000"/>
                  <a:lumOff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E34C812-01D3-3F7D-444D-47A88CC19419}"/>
              </a:ext>
            </a:extLst>
          </p:cNvPr>
          <p:cNvSpPr/>
          <p:nvPr/>
        </p:nvSpPr>
        <p:spPr>
          <a:xfrm>
            <a:off x="3264690" y="3607516"/>
            <a:ext cx="475488" cy="15109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N+1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F74B7BF-FD72-F67D-3D9A-61C204CA7E2A}"/>
              </a:ext>
            </a:extLst>
          </p:cNvPr>
          <p:cNvCxnSpPr>
            <a:cxnSpLocks/>
          </p:cNvCxnSpPr>
          <p:nvPr/>
        </p:nvCxnSpPr>
        <p:spPr>
          <a:xfrm flipV="1">
            <a:off x="1337302" y="3044793"/>
            <a:ext cx="0" cy="4572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7AFDA01-BE7C-2881-3FB1-4855788E8E48}"/>
              </a:ext>
            </a:extLst>
          </p:cNvPr>
          <p:cNvCxnSpPr>
            <a:cxnSpLocks/>
          </p:cNvCxnSpPr>
          <p:nvPr/>
        </p:nvCxnSpPr>
        <p:spPr>
          <a:xfrm flipV="1">
            <a:off x="2900512" y="3044793"/>
            <a:ext cx="0" cy="4572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0F21F38-A0DC-4F9C-4C58-70AF973D5DB3}"/>
              </a:ext>
            </a:extLst>
          </p:cNvPr>
          <p:cNvCxnSpPr>
            <a:cxnSpLocks/>
          </p:cNvCxnSpPr>
          <p:nvPr/>
        </p:nvCxnSpPr>
        <p:spPr>
          <a:xfrm>
            <a:off x="1338504" y="3105869"/>
            <a:ext cx="1555941" cy="0"/>
          </a:xfrm>
          <a:prstGeom prst="straightConnector1">
            <a:avLst/>
          </a:prstGeom>
          <a:solidFill>
            <a:schemeClr val="bg1"/>
          </a:solidFill>
          <a:ln w="12700">
            <a:solidFill>
              <a:schemeClr val="accent5">
                <a:lumMod val="75000"/>
              </a:schemeClr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CC67D5B-BCF4-B472-2843-F2BF0A808047}"/>
              </a:ext>
            </a:extLst>
          </p:cNvPr>
          <p:cNvCxnSpPr>
            <a:cxnSpLocks/>
          </p:cNvCxnSpPr>
          <p:nvPr/>
        </p:nvCxnSpPr>
        <p:spPr>
          <a:xfrm flipV="1">
            <a:off x="3500579" y="3044793"/>
            <a:ext cx="0" cy="4572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FCE5441-F748-E0C8-F51F-B2494AD833C4}"/>
              </a:ext>
            </a:extLst>
          </p:cNvPr>
          <p:cNvCxnSpPr>
            <a:cxnSpLocks/>
          </p:cNvCxnSpPr>
          <p:nvPr/>
        </p:nvCxnSpPr>
        <p:spPr>
          <a:xfrm flipV="1">
            <a:off x="5084104" y="3044793"/>
            <a:ext cx="0" cy="4572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79D1D94-809F-4D8C-6EE2-911BF723CC56}"/>
              </a:ext>
            </a:extLst>
          </p:cNvPr>
          <p:cNvCxnSpPr>
            <a:cxnSpLocks/>
          </p:cNvCxnSpPr>
          <p:nvPr/>
        </p:nvCxnSpPr>
        <p:spPr>
          <a:xfrm>
            <a:off x="3516095" y="3105869"/>
            <a:ext cx="1555941" cy="0"/>
          </a:xfrm>
          <a:prstGeom prst="straightConnector1">
            <a:avLst/>
          </a:prstGeom>
          <a:solidFill>
            <a:schemeClr val="bg1"/>
          </a:solidFill>
          <a:ln w="12700">
            <a:solidFill>
              <a:schemeClr val="accent5">
                <a:lumMod val="75000"/>
              </a:schemeClr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A9C457C-3160-220F-0C97-6BEE1F77F58D}"/>
              </a:ext>
            </a:extLst>
          </p:cNvPr>
          <p:cNvSpPr txBox="1"/>
          <p:nvPr/>
        </p:nvSpPr>
        <p:spPr>
          <a:xfrm>
            <a:off x="1756485" y="2922119"/>
            <a:ext cx="700234" cy="161583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050" b="1" noProof="0" dirty="0" err="1">
                <a:solidFill>
                  <a:srgbClr val="316CE3"/>
                </a:solidFill>
                <a:cs typeface="Calibri" panose="020F0502020204030204" pitchFamily="34" charset="0"/>
              </a:rPr>
              <a:t>tAggON</a:t>
            </a:r>
            <a:endParaRPr lang="en-US" sz="1050" b="1" noProof="0" dirty="0">
              <a:solidFill>
                <a:srgbClr val="316CE3"/>
              </a:solidFill>
              <a:cs typeface="Calibri" panose="020F050202020403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362A1A8-AAD2-1B32-6CA9-8CD0F53846B9}"/>
              </a:ext>
            </a:extLst>
          </p:cNvPr>
          <p:cNvSpPr txBox="1"/>
          <p:nvPr/>
        </p:nvSpPr>
        <p:spPr>
          <a:xfrm>
            <a:off x="3929835" y="2922099"/>
            <a:ext cx="700234" cy="161583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050" b="1" noProof="0" dirty="0" err="1">
                <a:solidFill>
                  <a:srgbClr val="316CE3"/>
                </a:solidFill>
                <a:cs typeface="Calibri" panose="020F0502020204030204" pitchFamily="34" charset="0"/>
              </a:rPr>
              <a:t>tAggON</a:t>
            </a:r>
            <a:endParaRPr lang="en-US" sz="1050" b="1" noProof="0" dirty="0">
              <a:solidFill>
                <a:srgbClr val="316CE3"/>
              </a:solidFill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4CA5E1-2667-CD67-0BF6-E8346E42A2A4}"/>
              </a:ext>
            </a:extLst>
          </p:cNvPr>
          <p:cNvSpPr txBox="1"/>
          <p:nvPr/>
        </p:nvSpPr>
        <p:spPr>
          <a:xfrm>
            <a:off x="568739" y="3423600"/>
            <a:ext cx="529312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1200" b="1" noProof="0" dirty="0"/>
              <a:t>CMD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17CFBCB-F854-337D-FF17-0A5E8B90C17B}"/>
              </a:ext>
            </a:extLst>
          </p:cNvPr>
          <p:cNvSpPr txBox="1"/>
          <p:nvPr/>
        </p:nvSpPr>
        <p:spPr>
          <a:xfrm>
            <a:off x="505982" y="3606041"/>
            <a:ext cx="596638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1200" b="1" noProof="0" dirty="0"/>
              <a:t>ADDR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9181529-CC58-B9E4-3675-C29BC0C4F64A}"/>
              </a:ext>
            </a:extLst>
          </p:cNvPr>
          <p:cNvSpPr/>
          <p:nvPr/>
        </p:nvSpPr>
        <p:spPr>
          <a:xfrm>
            <a:off x="1077979" y="3607516"/>
            <a:ext cx="475488" cy="15109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N-1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C95C1E35-37CE-15F5-6C55-AB740D36E549}"/>
              </a:ext>
            </a:extLst>
          </p:cNvPr>
          <p:cNvSpPr/>
          <p:nvPr/>
        </p:nvSpPr>
        <p:spPr>
          <a:xfrm>
            <a:off x="1077979" y="3425075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ACT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3110915C-CF59-9F20-0767-F2DEA615057B}"/>
              </a:ext>
            </a:extLst>
          </p:cNvPr>
          <p:cNvSpPr/>
          <p:nvPr/>
        </p:nvSpPr>
        <p:spPr>
          <a:xfrm>
            <a:off x="2660306" y="3425075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PRE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4DEA0FD4-BFB9-02CE-A9C6-1226A878D3C1}"/>
              </a:ext>
            </a:extLst>
          </p:cNvPr>
          <p:cNvSpPr/>
          <p:nvPr/>
        </p:nvSpPr>
        <p:spPr>
          <a:xfrm>
            <a:off x="4829225" y="3425075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PRE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698B5B7-FBC0-1882-1006-A9008E5EEC42}"/>
              </a:ext>
            </a:extLst>
          </p:cNvPr>
          <p:cNvSpPr/>
          <p:nvPr/>
        </p:nvSpPr>
        <p:spPr>
          <a:xfrm>
            <a:off x="3264690" y="3425075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ACT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F7723CB-7E18-484E-A032-08F4628D6648}"/>
              </a:ext>
            </a:extLst>
          </p:cNvPr>
          <p:cNvSpPr txBox="1"/>
          <p:nvPr/>
        </p:nvSpPr>
        <p:spPr>
          <a:xfrm>
            <a:off x="5125587" y="3047044"/>
            <a:ext cx="380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noProof="0" dirty="0"/>
              <a:t>…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4C4F759-BE8A-B6BD-2B23-8B5F4ECA0755}"/>
              </a:ext>
            </a:extLst>
          </p:cNvPr>
          <p:cNvSpPr/>
          <p:nvPr/>
        </p:nvSpPr>
        <p:spPr>
          <a:xfrm>
            <a:off x="693905" y="3070417"/>
            <a:ext cx="262587" cy="25498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/>
              <a:t>b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268BE816-44C3-B1E8-6BF1-57D2B2290FAA}"/>
              </a:ext>
            </a:extLst>
          </p:cNvPr>
          <p:cNvCxnSpPr>
            <a:cxnSpLocks/>
          </p:cNvCxnSpPr>
          <p:nvPr/>
        </p:nvCxnSpPr>
        <p:spPr>
          <a:xfrm flipV="1">
            <a:off x="1323661" y="1946308"/>
            <a:ext cx="3049044" cy="1624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5130AC12-8806-7754-3AD9-2FC95AFBEAEC}"/>
              </a:ext>
            </a:extLst>
          </p:cNvPr>
          <p:cNvCxnSpPr>
            <a:cxnSpLocks/>
          </p:cNvCxnSpPr>
          <p:nvPr/>
        </p:nvCxnSpPr>
        <p:spPr>
          <a:xfrm flipV="1">
            <a:off x="1327470" y="1480283"/>
            <a:ext cx="0" cy="478661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C03E50B2-B181-A5AB-FA69-FA85F791ED64}"/>
              </a:ext>
            </a:extLst>
          </p:cNvPr>
          <p:cNvCxnSpPr>
            <a:cxnSpLocks/>
          </p:cNvCxnSpPr>
          <p:nvPr/>
        </p:nvCxnSpPr>
        <p:spPr>
          <a:xfrm flipV="1">
            <a:off x="2218806" y="1490115"/>
            <a:ext cx="0" cy="478661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8CD4025-9073-1205-9FC9-06BAB0B76E47}"/>
              </a:ext>
            </a:extLst>
          </p:cNvPr>
          <p:cNvCxnSpPr>
            <a:cxnSpLocks/>
          </p:cNvCxnSpPr>
          <p:nvPr/>
        </p:nvCxnSpPr>
        <p:spPr>
          <a:xfrm flipV="1">
            <a:off x="2795143" y="1490115"/>
            <a:ext cx="0" cy="478661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45D235E5-7DCD-8235-5111-C9B4D9437E3D}"/>
              </a:ext>
            </a:extLst>
          </p:cNvPr>
          <p:cNvCxnSpPr>
            <a:cxnSpLocks/>
          </p:cNvCxnSpPr>
          <p:nvPr/>
        </p:nvCxnSpPr>
        <p:spPr>
          <a:xfrm flipV="1">
            <a:off x="3700982" y="1501206"/>
            <a:ext cx="0" cy="478661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780AC042-07A7-E647-CC32-408C89E4F640}"/>
              </a:ext>
            </a:extLst>
          </p:cNvPr>
          <p:cNvSpPr/>
          <p:nvPr/>
        </p:nvSpPr>
        <p:spPr>
          <a:xfrm>
            <a:off x="1077979" y="1878884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ACT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EA1399D9-1494-A8E8-14A0-7E64D4F97D85}"/>
              </a:ext>
            </a:extLst>
          </p:cNvPr>
          <p:cNvSpPr/>
          <p:nvPr/>
        </p:nvSpPr>
        <p:spPr>
          <a:xfrm>
            <a:off x="1969479" y="1878884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PRE</a:t>
            </a: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B418F2FC-9BC2-1531-D660-D6D95FAA2379}"/>
              </a:ext>
            </a:extLst>
          </p:cNvPr>
          <p:cNvSpPr/>
          <p:nvPr/>
        </p:nvSpPr>
        <p:spPr>
          <a:xfrm>
            <a:off x="3457937" y="1878884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PRE</a:t>
            </a:r>
          </a:p>
        </p:txBody>
      </p: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EC393C2C-613B-1288-36E4-0D16FBC2E90F}"/>
              </a:ext>
            </a:extLst>
          </p:cNvPr>
          <p:cNvSpPr/>
          <p:nvPr/>
        </p:nvSpPr>
        <p:spPr>
          <a:xfrm>
            <a:off x="2549729" y="1878884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ACT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C4DE133D-62E7-4099-2359-135FDBF2E2B4}"/>
              </a:ext>
            </a:extLst>
          </p:cNvPr>
          <p:cNvCxnSpPr>
            <a:cxnSpLocks/>
          </p:cNvCxnSpPr>
          <p:nvPr/>
        </p:nvCxnSpPr>
        <p:spPr>
          <a:xfrm>
            <a:off x="1326013" y="1712724"/>
            <a:ext cx="868681" cy="0"/>
          </a:xfrm>
          <a:prstGeom prst="straightConnector1">
            <a:avLst/>
          </a:prstGeom>
          <a:ln w="12700">
            <a:solidFill>
              <a:schemeClr val="accent3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40115553-0474-7E8C-9485-F86A69E71961}"/>
              </a:ext>
            </a:extLst>
          </p:cNvPr>
          <p:cNvSpPr txBox="1"/>
          <p:nvPr/>
        </p:nvSpPr>
        <p:spPr>
          <a:xfrm>
            <a:off x="1522095" y="1539826"/>
            <a:ext cx="479135" cy="161583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050" b="1" noProof="0" dirty="0" err="1">
                <a:solidFill>
                  <a:srgbClr val="316CE3"/>
                </a:solidFill>
                <a:cs typeface="Calibri" panose="020F0502020204030204" pitchFamily="34" charset="0"/>
              </a:rPr>
              <a:t>tRAS</a:t>
            </a:r>
            <a:endParaRPr lang="en-US" sz="1050" b="1" noProof="0" dirty="0">
              <a:solidFill>
                <a:srgbClr val="316CE3"/>
              </a:solidFill>
              <a:cs typeface="Calibri" panose="020F0502020204030204" pitchFamily="34" charset="0"/>
            </a:endParaRP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B7138D8B-7987-E1B0-7C23-F86C0E778863}"/>
              </a:ext>
            </a:extLst>
          </p:cNvPr>
          <p:cNvCxnSpPr>
            <a:cxnSpLocks/>
          </p:cNvCxnSpPr>
          <p:nvPr/>
        </p:nvCxnSpPr>
        <p:spPr>
          <a:xfrm>
            <a:off x="2233371" y="1712724"/>
            <a:ext cx="548639" cy="0"/>
          </a:xfrm>
          <a:prstGeom prst="straightConnector1">
            <a:avLst/>
          </a:prstGeom>
          <a:ln w="12700">
            <a:solidFill>
              <a:schemeClr val="accent3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93B5321B-0918-E744-32E1-4CE4CF4F65B8}"/>
              </a:ext>
            </a:extLst>
          </p:cNvPr>
          <p:cNvSpPr txBox="1"/>
          <p:nvPr/>
        </p:nvSpPr>
        <p:spPr>
          <a:xfrm>
            <a:off x="2304820" y="1540170"/>
            <a:ext cx="399468" cy="161583"/>
          </a:xfrm>
          <a:prstGeom prst="rect">
            <a:avLst/>
          </a:prstGeom>
          <a:solidFill>
            <a:schemeClr val="bg1"/>
          </a:solidFill>
        </p:spPr>
        <p:txBody>
          <a:bodyPr wrap="none" tIns="0" bIns="0" rtlCol="0">
            <a:spAutoFit/>
          </a:bodyPr>
          <a:lstStyle/>
          <a:p>
            <a:pPr algn="ctr"/>
            <a:r>
              <a:rPr lang="en-US" sz="1050" b="1" noProof="0" dirty="0" err="1">
                <a:cs typeface="Calibri" panose="020F0502020204030204" pitchFamily="34" charset="0"/>
              </a:rPr>
              <a:t>tRP</a:t>
            </a:r>
            <a:endParaRPr lang="en-US" sz="1050" b="1" noProof="0" dirty="0">
              <a:cs typeface="Calibri" panose="020F0502020204030204" pitchFamily="34" charset="0"/>
            </a:endParaRP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AEA00CBD-D0C2-8ADC-4377-5F041AE74D13}"/>
              </a:ext>
            </a:extLst>
          </p:cNvPr>
          <p:cNvCxnSpPr>
            <a:cxnSpLocks/>
          </p:cNvCxnSpPr>
          <p:nvPr/>
        </p:nvCxnSpPr>
        <p:spPr>
          <a:xfrm>
            <a:off x="2816080" y="1712724"/>
            <a:ext cx="868681" cy="0"/>
          </a:xfrm>
          <a:prstGeom prst="straightConnector1">
            <a:avLst/>
          </a:prstGeom>
          <a:ln w="12700">
            <a:solidFill>
              <a:schemeClr val="accent3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881B5E4A-F0DE-6C5F-B57C-8A3DDCF508DF}"/>
              </a:ext>
            </a:extLst>
          </p:cNvPr>
          <p:cNvSpPr txBox="1"/>
          <p:nvPr/>
        </p:nvSpPr>
        <p:spPr>
          <a:xfrm>
            <a:off x="3012162" y="1539826"/>
            <a:ext cx="479135" cy="161583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050" b="1" noProof="0" dirty="0" err="1">
                <a:solidFill>
                  <a:srgbClr val="316CE3"/>
                </a:solidFill>
                <a:cs typeface="Calibri" panose="020F0502020204030204" pitchFamily="34" charset="0"/>
              </a:rPr>
              <a:t>tRAS</a:t>
            </a:r>
            <a:endParaRPr lang="en-US" sz="1050" b="1" noProof="0" dirty="0">
              <a:solidFill>
                <a:srgbClr val="316CE3"/>
              </a:solidFill>
              <a:cs typeface="Calibri" panose="020F0502020204030204" pitchFamily="34" charset="0"/>
            </a:endParaRPr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CF72C2A5-7A40-D8E6-B163-2AA208F35AB7}"/>
              </a:ext>
            </a:extLst>
          </p:cNvPr>
          <p:cNvSpPr/>
          <p:nvPr/>
        </p:nvSpPr>
        <p:spPr>
          <a:xfrm>
            <a:off x="1077979" y="2067712"/>
            <a:ext cx="475488" cy="15109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N-1</a:t>
            </a:r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8952BA5C-A8C2-8791-0AE3-F9FAD53B68BD}"/>
              </a:ext>
            </a:extLst>
          </p:cNvPr>
          <p:cNvSpPr/>
          <p:nvPr/>
        </p:nvSpPr>
        <p:spPr>
          <a:xfrm>
            <a:off x="2549729" y="2067712"/>
            <a:ext cx="475488" cy="15109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N+1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88E06FF-BE6C-19A7-CB0D-5C3BE696CC1F}"/>
              </a:ext>
            </a:extLst>
          </p:cNvPr>
          <p:cNvSpPr txBox="1"/>
          <p:nvPr/>
        </p:nvSpPr>
        <p:spPr>
          <a:xfrm>
            <a:off x="3798705" y="1470642"/>
            <a:ext cx="380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…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595A840-5ADA-7B35-EEE1-D0D3675E29DE}"/>
              </a:ext>
            </a:extLst>
          </p:cNvPr>
          <p:cNvSpPr txBox="1"/>
          <p:nvPr/>
        </p:nvSpPr>
        <p:spPr>
          <a:xfrm>
            <a:off x="560543" y="1878147"/>
            <a:ext cx="529312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pPr algn="ctr"/>
            <a:r>
              <a:rPr lang="en-US" sz="1200" b="1" noProof="0" dirty="0"/>
              <a:t>CMD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D1E8FC8-BAE3-707D-27F4-1355EC399CE5}"/>
              </a:ext>
            </a:extLst>
          </p:cNvPr>
          <p:cNvSpPr txBox="1"/>
          <p:nvPr/>
        </p:nvSpPr>
        <p:spPr>
          <a:xfrm>
            <a:off x="526881" y="2010061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/>
              <a:t>ADDR</a:t>
            </a: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01615E53-B24B-E783-6D67-CBD4EDBC7FB0}"/>
              </a:ext>
            </a:extLst>
          </p:cNvPr>
          <p:cNvSpPr/>
          <p:nvPr/>
        </p:nvSpPr>
        <p:spPr>
          <a:xfrm>
            <a:off x="694526" y="1534687"/>
            <a:ext cx="261346" cy="267137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074E0EF-713D-36ED-9F7F-A97458A8E7F8}"/>
              </a:ext>
            </a:extLst>
          </p:cNvPr>
          <p:cNvSpPr/>
          <p:nvPr/>
        </p:nvSpPr>
        <p:spPr>
          <a:xfrm>
            <a:off x="1225863" y="3971164"/>
            <a:ext cx="2743200" cy="27432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>
                <a:solidFill>
                  <a:srgbClr val="316CE3"/>
                </a:solidFill>
              </a:rPr>
              <a:t>Double-sided RowPress</a:t>
            </a:r>
          </a:p>
        </p:txBody>
      </p:sp>
      <p:sp>
        <p:nvSpPr>
          <p:cNvPr id="185" name="Content Placeholder 2">
            <a:extLst>
              <a:ext uri="{FF2B5EF4-FFF2-40B4-BE49-F238E27FC236}">
                <a16:creationId xmlns:a16="http://schemas.microsoft.com/office/drawing/2014/main" id="{A6585B5D-BDC2-3A47-F3AB-48E4461DFE68}"/>
              </a:ext>
            </a:extLst>
          </p:cNvPr>
          <p:cNvSpPr txBox="1">
            <a:spLocks/>
          </p:cNvSpPr>
          <p:nvPr/>
        </p:nvSpPr>
        <p:spPr>
          <a:xfrm>
            <a:off x="-111807" y="4978365"/>
            <a:ext cx="9384244" cy="1005840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b="1" noProof="0" dirty="0">
                <a:latin typeface="+mj-lt"/>
              </a:rPr>
              <a:t>Existing </a:t>
            </a:r>
            <a:r>
              <a:rPr lang="en-US" b="1" noProof="0" dirty="0">
                <a:solidFill>
                  <a:srgbClr val="316CE3"/>
                </a:solidFill>
                <a:latin typeface="+mj-lt"/>
              </a:rPr>
              <a:t>double-sided DRAM access patterns 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b="1" noProof="0" dirty="0">
                <a:latin typeface="+mj-lt"/>
              </a:rPr>
              <a:t>always keep the two aggressor rows open for </a:t>
            </a:r>
            <a:r>
              <a:rPr lang="en-US" b="1" noProof="0" dirty="0">
                <a:solidFill>
                  <a:srgbClr val="316CE3"/>
                </a:solidFill>
                <a:latin typeface="+mj-lt"/>
              </a:rPr>
              <a:t>equal durations</a:t>
            </a:r>
            <a:endParaRPr lang="en-US" dirty="0">
              <a:solidFill>
                <a:srgbClr val="316CE3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37672A-330E-9940-3DD0-79452F78B32F}"/>
              </a:ext>
            </a:extLst>
          </p:cNvPr>
          <p:cNvSpPr txBox="1"/>
          <p:nvPr/>
        </p:nvSpPr>
        <p:spPr>
          <a:xfrm>
            <a:off x="765464" y="3265116"/>
            <a:ext cx="5687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/>
              <a:t>At low dummy row activation frequency (or ACT=4),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60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animBg="1"/>
      <p:bldP spid="189" grpId="0" animBg="1"/>
      <p:bldP spid="155" grpId="0"/>
      <p:bldP spid="156" grpId="0"/>
      <p:bldP spid="183" grpId="0"/>
      <p:bldP spid="182" grpId="0" animBg="1"/>
      <p:bldP spid="208" grpId="0"/>
      <p:bldP spid="209" grpId="0"/>
      <p:bldP spid="210" grpId="0"/>
      <p:bldP spid="212" grpId="0"/>
      <p:bldP spid="176" grpId="0" animBg="1"/>
      <p:bldP spid="177" grpId="0" animBg="1"/>
      <p:bldP spid="20" grpId="0" animBg="1"/>
      <p:bldP spid="88" grpId="0" animBg="1"/>
      <p:bldP spid="86" grpId="0" animBg="1"/>
      <p:bldP spid="84" grpId="0" animBg="1"/>
      <p:bldP spid="29" grpId="0" animBg="1"/>
      <p:bldP spid="79" grpId="0" animBg="1"/>
      <p:bldP spid="80" grpId="0" animBg="1"/>
      <p:bldP spid="37" grpId="0"/>
      <p:bldP spid="38" grpId="0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 animBg="1"/>
      <p:bldP spid="105" grpId="0" animBg="1"/>
      <p:bldP spid="106" grpId="0" animBg="1"/>
      <p:bldP spid="107" grpId="0" animBg="1"/>
      <p:bldP spid="108" grpId="0" animBg="1"/>
      <p:bldP spid="124" grpId="0" animBg="1"/>
      <p:bldP spid="122" grpId="0" animBg="1"/>
      <p:bldP spid="120" grpId="0" animBg="1"/>
      <p:bldP spid="112" grpId="0" animBg="1"/>
      <p:bldP spid="113" grpId="0" animBg="1"/>
      <p:bldP spid="114" grpId="0"/>
      <p:bldP spid="110" grpId="0"/>
      <p:bldP spid="111" grpId="0"/>
      <p:bldP spid="115" grpId="0" animBg="1"/>
      <p:bldP spid="179" grpId="0" animBg="1"/>
      <p:bldP spid="18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70CDF-BC57-BE2D-7F30-D556E5C0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20A420-1EFF-E89C-290B-11116B807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ScaleDisturb Access Pattern </a:t>
            </a:r>
            <a:r>
              <a:rPr lang="en-US" b="1" noProof="0" dirty="0"/>
              <a:t>(II)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14275BD-3255-729E-72F8-B934A465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60</a:t>
            </a:fld>
            <a:endParaRPr lang="en-US" noProof="0" dirty="0">
              <a:latin typeface="+mj-lt"/>
            </a:endParaRP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C0C5BABE-1018-8531-A64D-DAA089E57C7A}"/>
              </a:ext>
            </a:extLst>
          </p:cNvPr>
          <p:cNvCxnSpPr>
            <a:cxnSpLocks/>
          </p:cNvCxnSpPr>
          <p:nvPr/>
        </p:nvCxnSpPr>
        <p:spPr>
          <a:xfrm flipV="1">
            <a:off x="1100289" y="4595239"/>
            <a:ext cx="4297680" cy="155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60193637-000B-0B1C-1E0D-F42F9B7D96B4}"/>
              </a:ext>
            </a:extLst>
          </p:cNvPr>
          <p:cNvCxnSpPr>
            <a:cxnSpLocks/>
          </p:cNvCxnSpPr>
          <p:nvPr/>
        </p:nvCxnSpPr>
        <p:spPr>
          <a:xfrm flipV="1">
            <a:off x="1992016" y="4314160"/>
            <a:ext cx="0" cy="297484"/>
          </a:xfrm>
          <a:prstGeom prst="line">
            <a:avLst/>
          </a:prstGeom>
          <a:ln w="22225">
            <a:solidFill>
              <a:schemeClr val="tx1">
                <a:alpha val="2882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8B0FAB44-8802-8521-8FD4-474E8B4A9518}"/>
              </a:ext>
            </a:extLst>
          </p:cNvPr>
          <p:cNvCxnSpPr>
            <a:cxnSpLocks/>
          </p:cNvCxnSpPr>
          <p:nvPr/>
        </p:nvCxnSpPr>
        <p:spPr>
          <a:xfrm>
            <a:off x="1109056" y="4418274"/>
            <a:ext cx="868681" cy="0"/>
          </a:xfrm>
          <a:prstGeom prst="straightConnector1">
            <a:avLst/>
          </a:prstGeom>
          <a:ln w="12700">
            <a:solidFill>
              <a:schemeClr val="accent3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87">
            <a:extLst>
              <a:ext uri="{FF2B5EF4-FFF2-40B4-BE49-F238E27FC236}">
                <a16:creationId xmlns:a16="http://schemas.microsoft.com/office/drawing/2014/main" id="{3167B790-82C8-7C60-7AAA-7D27480500E9}"/>
              </a:ext>
            </a:extLst>
          </p:cNvPr>
          <p:cNvSpPr txBox="1"/>
          <p:nvPr/>
        </p:nvSpPr>
        <p:spPr>
          <a:xfrm>
            <a:off x="1299944" y="4244569"/>
            <a:ext cx="481410" cy="161583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rPr>
              <a:t>tRAS</a:t>
            </a:r>
            <a:endParaRPr lang="en-US" sz="1050" b="1" noProof="0" dirty="0">
              <a:solidFill>
                <a:schemeClr val="tx1">
                  <a:lumMod val="50000"/>
                  <a:lumOff val="50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DF849024-4CDD-3A90-9540-87EBB05EFCB9}"/>
              </a:ext>
            </a:extLst>
          </p:cNvPr>
          <p:cNvCxnSpPr>
            <a:cxnSpLocks/>
          </p:cNvCxnSpPr>
          <p:nvPr/>
        </p:nvCxnSpPr>
        <p:spPr>
          <a:xfrm>
            <a:off x="2284900" y="4418275"/>
            <a:ext cx="548639" cy="0"/>
          </a:xfrm>
          <a:prstGeom prst="straightConnector1">
            <a:avLst/>
          </a:prstGeom>
          <a:ln w="12700">
            <a:solidFill>
              <a:schemeClr val="accent3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85">
            <a:extLst>
              <a:ext uri="{FF2B5EF4-FFF2-40B4-BE49-F238E27FC236}">
                <a16:creationId xmlns:a16="http://schemas.microsoft.com/office/drawing/2014/main" id="{D70417BA-5AEE-5DAE-0B66-1342C3560193}"/>
              </a:ext>
            </a:extLst>
          </p:cNvPr>
          <p:cNvSpPr txBox="1"/>
          <p:nvPr/>
        </p:nvSpPr>
        <p:spPr>
          <a:xfrm>
            <a:off x="2357588" y="4244569"/>
            <a:ext cx="399468" cy="161583"/>
          </a:xfrm>
          <a:prstGeom prst="rect">
            <a:avLst/>
          </a:prstGeom>
          <a:solidFill>
            <a:schemeClr val="bg1"/>
          </a:solidFill>
        </p:spPr>
        <p:txBody>
          <a:bodyPr wrap="none" t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rPr>
              <a:t>tRP</a:t>
            </a:r>
            <a:endParaRPr lang="en-US" sz="1050" b="1" noProof="0" dirty="0">
              <a:solidFill>
                <a:schemeClr val="tx1">
                  <a:lumMod val="50000"/>
                  <a:lumOff val="50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95B1B116-2B2A-BE02-E485-66482E6CFFE2}"/>
              </a:ext>
            </a:extLst>
          </p:cNvPr>
          <p:cNvCxnSpPr>
            <a:cxnSpLocks/>
          </p:cNvCxnSpPr>
          <p:nvPr/>
        </p:nvCxnSpPr>
        <p:spPr>
          <a:xfrm flipV="1">
            <a:off x="3752147" y="4319727"/>
            <a:ext cx="0" cy="297484"/>
          </a:xfrm>
          <a:prstGeom prst="line">
            <a:avLst/>
          </a:prstGeom>
          <a:ln w="22225">
            <a:solidFill>
              <a:schemeClr val="tx1">
                <a:alpha val="28824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2A98BFEF-14DD-D424-025C-65971149343D}"/>
              </a:ext>
            </a:extLst>
          </p:cNvPr>
          <p:cNvCxnSpPr>
            <a:cxnSpLocks/>
          </p:cNvCxnSpPr>
          <p:nvPr/>
        </p:nvCxnSpPr>
        <p:spPr>
          <a:xfrm>
            <a:off x="2863065" y="4423841"/>
            <a:ext cx="868681" cy="0"/>
          </a:xfrm>
          <a:prstGeom prst="straightConnector1">
            <a:avLst/>
          </a:prstGeom>
          <a:ln w="12700">
            <a:solidFill>
              <a:schemeClr val="accent3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83">
            <a:extLst>
              <a:ext uri="{FF2B5EF4-FFF2-40B4-BE49-F238E27FC236}">
                <a16:creationId xmlns:a16="http://schemas.microsoft.com/office/drawing/2014/main" id="{1A29653A-0820-7ACF-9AAD-39244C6B63BC}"/>
              </a:ext>
            </a:extLst>
          </p:cNvPr>
          <p:cNvSpPr txBox="1"/>
          <p:nvPr/>
        </p:nvSpPr>
        <p:spPr>
          <a:xfrm>
            <a:off x="3089573" y="4244569"/>
            <a:ext cx="481410" cy="161583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rPr>
              <a:t>tRAS</a:t>
            </a:r>
            <a:endParaRPr lang="en-US" sz="1050" b="1" noProof="0" dirty="0">
              <a:solidFill>
                <a:schemeClr val="tx1">
                  <a:lumMod val="50000"/>
                  <a:lumOff val="5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8C0A254B-DDD2-3BFB-C095-F55BF57DF56F}"/>
              </a:ext>
            </a:extLst>
          </p:cNvPr>
          <p:cNvSpPr/>
          <p:nvPr/>
        </p:nvSpPr>
        <p:spPr>
          <a:xfrm>
            <a:off x="2624946" y="4716306"/>
            <a:ext cx="475488" cy="15109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N+1</a:t>
            </a: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2E4941FC-53EC-2451-8330-91CFC56FDA2F}"/>
              </a:ext>
            </a:extLst>
          </p:cNvPr>
          <p:cNvCxnSpPr>
            <a:cxnSpLocks/>
          </p:cNvCxnSpPr>
          <p:nvPr/>
        </p:nvCxnSpPr>
        <p:spPr>
          <a:xfrm flipV="1">
            <a:off x="1110512" y="4153583"/>
            <a:ext cx="0" cy="4572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126DA459-5E81-58DB-4058-0E8FAD8F7CDC}"/>
              </a:ext>
            </a:extLst>
          </p:cNvPr>
          <p:cNvCxnSpPr>
            <a:cxnSpLocks/>
          </p:cNvCxnSpPr>
          <p:nvPr/>
        </p:nvCxnSpPr>
        <p:spPr>
          <a:xfrm flipV="1">
            <a:off x="2260768" y="4153583"/>
            <a:ext cx="0" cy="4572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D4856479-52E1-F102-82F5-4C3F0BD25581}"/>
              </a:ext>
            </a:extLst>
          </p:cNvPr>
          <p:cNvCxnSpPr>
            <a:cxnSpLocks/>
          </p:cNvCxnSpPr>
          <p:nvPr/>
        </p:nvCxnSpPr>
        <p:spPr>
          <a:xfrm>
            <a:off x="1111714" y="4214659"/>
            <a:ext cx="1143000" cy="0"/>
          </a:xfrm>
          <a:prstGeom prst="straightConnector1">
            <a:avLst/>
          </a:prstGeom>
          <a:solidFill>
            <a:schemeClr val="bg1"/>
          </a:solidFill>
          <a:ln w="12700">
            <a:solidFill>
              <a:srgbClr val="FF0000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F262A636-5FA3-165D-7D43-30E88F065C34}"/>
              </a:ext>
            </a:extLst>
          </p:cNvPr>
          <p:cNvCxnSpPr>
            <a:cxnSpLocks/>
          </p:cNvCxnSpPr>
          <p:nvPr/>
        </p:nvCxnSpPr>
        <p:spPr>
          <a:xfrm flipV="1">
            <a:off x="2860835" y="4153583"/>
            <a:ext cx="0" cy="4572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>
            <a:extLst>
              <a:ext uri="{FF2B5EF4-FFF2-40B4-BE49-F238E27FC236}">
                <a16:creationId xmlns:a16="http://schemas.microsoft.com/office/drawing/2014/main" id="{0AFA6C56-8F01-247D-C920-A8B6EC6EADD6}"/>
              </a:ext>
            </a:extLst>
          </p:cNvPr>
          <p:cNvCxnSpPr>
            <a:cxnSpLocks/>
          </p:cNvCxnSpPr>
          <p:nvPr/>
        </p:nvCxnSpPr>
        <p:spPr>
          <a:xfrm flipV="1">
            <a:off x="4857314" y="4153583"/>
            <a:ext cx="0" cy="4572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D99FFD9-91BD-FFE7-C471-7AED83D065E3}"/>
              </a:ext>
            </a:extLst>
          </p:cNvPr>
          <p:cNvCxnSpPr>
            <a:cxnSpLocks/>
          </p:cNvCxnSpPr>
          <p:nvPr/>
        </p:nvCxnSpPr>
        <p:spPr>
          <a:xfrm>
            <a:off x="2876350" y="4214659"/>
            <a:ext cx="1965960" cy="0"/>
          </a:xfrm>
          <a:prstGeom prst="straightConnector1">
            <a:avLst/>
          </a:prstGeom>
          <a:solidFill>
            <a:schemeClr val="bg1"/>
          </a:solidFill>
          <a:ln w="12700">
            <a:solidFill>
              <a:srgbClr val="FF0000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78">
            <a:extLst>
              <a:ext uri="{FF2B5EF4-FFF2-40B4-BE49-F238E27FC236}">
                <a16:creationId xmlns:a16="http://schemas.microsoft.com/office/drawing/2014/main" id="{1358247B-7450-0A48-C29E-695BCA9F1347}"/>
              </a:ext>
            </a:extLst>
          </p:cNvPr>
          <p:cNvSpPr txBox="1"/>
          <p:nvPr/>
        </p:nvSpPr>
        <p:spPr>
          <a:xfrm>
            <a:off x="1333097" y="4030909"/>
            <a:ext cx="731520" cy="16459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0" dirty="0">
                <a:solidFill>
                  <a:srgbClr val="FF0000"/>
                </a:solidFill>
                <a:cs typeface="Calibri" panose="020F0502020204030204" pitchFamily="34" charset="0"/>
              </a:rPr>
              <a:t>tAggON1</a:t>
            </a:r>
          </a:p>
        </p:txBody>
      </p:sp>
      <p:sp>
        <p:nvSpPr>
          <p:cNvPr id="148" name="TextBox 79">
            <a:extLst>
              <a:ext uri="{FF2B5EF4-FFF2-40B4-BE49-F238E27FC236}">
                <a16:creationId xmlns:a16="http://schemas.microsoft.com/office/drawing/2014/main" id="{DF2B5F2C-9E7E-0DCB-F8DE-CFF926E3D6D7}"/>
              </a:ext>
            </a:extLst>
          </p:cNvPr>
          <p:cNvSpPr txBox="1"/>
          <p:nvPr/>
        </p:nvSpPr>
        <p:spPr>
          <a:xfrm>
            <a:off x="3509213" y="4030889"/>
            <a:ext cx="731520" cy="164592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0" dirty="0">
                <a:solidFill>
                  <a:srgbClr val="FF0000"/>
                </a:solidFill>
                <a:cs typeface="Calibri" panose="020F0502020204030204" pitchFamily="34" charset="0"/>
              </a:rPr>
              <a:t>tAggON2</a:t>
            </a:r>
          </a:p>
        </p:txBody>
      </p:sp>
      <p:sp>
        <p:nvSpPr>
          <p:cNvPr id="149" name="TextBox 36">
            <a:extLst>
              <a:ext uri="{FF2B5EF4-FFF2-40B4-BE49-F238E27FC236}">
                <a16:creationId xmlns:a16="http://schemas.microsoft.com/office/drawing/2014/main" id="{4E166AA1-6C61-4B65-B04E-4ABEDB976FBE}"/>
              </a:ext>
            </a:extLst>
          </p:cNvPr>
          <p:cNvSpPr txBox="1"/>
          <p:nvPr/>
        </p:nvSpPr>
        <p:spPr>
          <a:xfrm>
            <a:off x="341949" y="4532390"/>
            <a:ext cx="529312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0" dirty="0"/>
              <a:t>CMD</a:t>
            </a:r>
          </a:p>
        </p:txBody>
      </p:sp>
      <p:sp>
        <p:nvSpPr>
          <p:cNvPr id="150" name="TextBox 37">
            <a:extLst>
              <a:ext uri="{FF2B5EF4-FFF2-40B4-BE49-F238E27FC236}">
                <a16:creationId xmlns:a16="http://schemas.microsoft.com/office/drawing/2014/main" id="{F78D0FDC-D3F7-3229-89FC-A524485497D9}"/>
              </a:ext>
            </a:extLst>
          </p:cNvPr>
          <p:cNvSpPr txBox="1"/>
          <p:nvPr/>
        </p:nvSpPr>
        <p:spPr>
          <a:xfrm>
            <a:off x="279192" y="4714831"/>
            <a:ext cx="596638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noProof="0" dirty="0"/>
              <a:t>ADDR</a:t>
            </a:r>
          </a:p>
        </p:txBody>
      </p:sp>
      <p:sp>
        <p:nvSpPr>
          <p:cNvPr id="151" name="Rounded Rectangle 150">
            <a:extLst>
              <a:ext uri="{FF2B5EF4-FFF2-40B4-BE49-F238E27FC236}">
                <a16:creationId xmlns:a16="http://schemas.microsoft.com/office/drawing/2014/main" id="{B85A434B-8F78-68F7-2871-A8EE47241719}"/>
              </a:ext>
            </a:extLst>
          </p:cNvPr>
          <p:cNvSpPr/>
          <p:nvPr/>
        </p:nvSpPr>
        <p:spPr>
          <a:xfrm>
            <a:off x="851189" y="4716306"/>
            <a:ext cx="475488" cy="15109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N-1</a:t>
            </a:r>
          </a:p>
        </p:txBody>
      </p:sp>
      <p:sp>
        <p:nvSpPr>
          <p:cNvPr id="152" name="Rounded Rectangle 151">
            <a:extLst>
              <a:ext uri="{FF2B5EF4-FFF2-40B4-BE49-F238E27FC236}">
                <a16:creationId xmlns:a16="http://schemas.microsoft.com/office/drawing/2014/main" id="{AF8C401D-89EE-E2CA-6294-96B72125E1D4}"/>
              </a:ext>
            </a:extLst>
          </p:cNvPr>
          <p:cNvSpPr/>
          <p:nvPr/>
        </p:nvSpPr>
        <p:spPr>
          <a:xfrm>
            <a:off x="851189" y="4533865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ACT</a:t>
            </a:r>
          </a:p>
        </p:txBody>
      </p:sp>
      <p:sp>
        <p:nvSpPr>
          <p:cNvPr id="153" name="Rounded Rectangle 152">
            <a:extLst>
              <a:ext uri="{FF2B5EF4-FFF2-40B4-BE49-F238E27FC236}">
                <a16:creationId xmlns:a16="http://schemas.microsoft.com/office/drawing/2014/main" id="{52C6DF45-F67E-F3F6-5BFB-1B182D80BAA3}"/>
              </a:ext>
            </a:extLst>
          </p:cNvPr>
          <p:cNvSpPr/>
          <p:nvPr/>
        </p:nvSpPr>
        <p:spPr>
          <a:xfrm>
            <a:off x="2020562" y="4533865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PRE</a:t>
            </a:r>
          </a:p>
        </p:txBody>
      </p:sp>
      <p:sp>
        <p:nvSpPr>
          <p:cNvPr id="154" name="Rounded Rectangle 153">
            <a:extLst>
              <a:ext uri="{FF2B5EF4-FFF2-40B4-BE49-F238E27FC236}">
                <a16:creationId xmlns:a16="http://schemas.microsoft.com/office/drawing/2014/main" id="{1AE000EE-F70A-80D9-459C-1EAE7B23A7AD}"/>
              </a:ext>
            </a:extLst>
          </p:cNvPr>
          <p:cNvSpPr/>
          <p:nvPr/>
        </p:nvSpPr>
        <p:spPr>
          <a:xfrm>
            <a:off x="4602435" y="4533865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PRE</a:t>
            </a:r>
          </a:p>
        </p:txBody>
      </p: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BE41313F-0388-1A60-3CAF-86F7C3A57048}"/>
              </a:ext>
            </a:extLst>
          </p:cNvPr>
          <p:cNvSpPr/>
          <p:nvPr/>
        </p:nvSpPr>
        <p:spPr>
          <a:xfrm>
            <a:off x="2624946" y="4533865"/>
            <a:ext cx="475488" cy="1510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b="1" noProof="0" dirty="0">
                <a:solidFill>
                  <a:schemeClr val="bg1"/>
                </a:solidFill>
                <a:cs typeface="Calibri" panose="020F0502020204030204" pitchFamily="34" charset="0"/>
              </a:rPr>
              <a:t>ACT</a:t>
            </a:r>
          </a:p>
        </p:txBody>
      </p:sp>
      <p:sp>
        <p:nvSpPr>
          <p:cNvPr id="158" name="TextBox 43">
            <a:extLst>
              <a:ext uri="{FF2B5EF4-FFF2-40B4-BE49-F238E27FC236}">
                <a16:creationId xmlns:a16="http://schemas.microsoft.com/office/drawing/2014/main" id="{DF5F7E79-8297-40BE-3224-D1CB5C5A26C1}"/>
              </a:ext>
            </a:extLst>
          </p:cNvPr>
          <p:cNvSpPr txBox="1"/>
          <p:nvPr/>
        </p:nvSpPr>
        <p:spPr>
          <a:xfrm>
            <a:off x="4898797" y="4155834"/>
            <a:ext cx="380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0" dirty="0"/>
              <a:t>…</a:t>
            </a: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8BE94AC1-5824-8F5A-F90C-330F2664F683}"/>
              </a:ext>
            </a:extLst>
          </p:cNvPr>
          <p:cNvSpPr/>
          <p:nvPr/>
        </p:nvSpPr>
        <p:spPr>
          <a:xfrm>
            <a:off x="467115" y="4179207"/>
            <a:ext cx="262587" cy="2549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/>
              <a:t>c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6FCF5175-2107-BDB7-DD00-3053CE2CA1D5}"/>
              </a:ext>
            </a:extLst>
          </p:cNvPr>
          <p:cNvSpPr/>
          <p:nvPr/>
        </p:nvSpPr>
        <p:spPr>
          <a:xfrm>
            <a:off x="6373013" y="3305726"/>
            <a:ext cx="1188720" cy="11887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D718F983-DF2D-5C0D-8B51-7E67AD259F81}"/>
              </a:ext>
            </a:extLst>
          </p:cNvPr>
          <p:cNvSpPr/>
          <p:nvPr/>
        </p:nvSpPr>
        <p:spPr>
          <a:xfrm>
            <a:off x="6365114" y="3909678"/>
            <a:ext cx="548640" cy="54864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0134861-77CA-3CEC-E597-E285BF848194}"/>
              </a:ext>
            </a:extLst>
          </p:cNvPr>
          <p:cNvSpPr txBox="1"/>
          <p:nvPr/>
        </p:nvSpPr>
        <p:spPr>
          <a:xfrm>
            <a:off x="7223710" y="4801880"/>
            <a:ext cx="71949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i="1" noProof="0" dirty="0">
                <a:cs typeface="Calibri" panose="020F0502020204030204" pitchFamily="34" charset="0"/>
              </a:rPr>
              <a:t>tAggON1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713A04E6-268F-8A55-E088-81AE473ACDE6}"/>
              </a:ext>
            </a:extLst>
          </p:cNvPr>
          <p:cNvSpPr txBox="1"/>
          <p:nvPr/>
        </p:nvSpPr>
        <p:spPr>
          <a:xfrm>
            <a:off x="5509925" y="2949409"/>
            <a:ext cx="215444" cy="725267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en-US" sz="1400" b="1" i="1" noProof="0" dirty="0">
                <a:cs typeface="Calibri" panose="020F0502020204030204" pitchFamily="34" charset="0"/>
              </a:rPr>
              <a:t>tAggON2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968A4D5A-1E5F-D7EB-4639-696A0BBEC755}"/>
              </a:ext>
            </a:extLst>
          </p:cNvPr>
          <p:cNvSpPr txBox="1"/>
          <p:nvPr/>
        </p:nvSpPr>
        <p:spPr>
          <a:xfrm>
            <a:off x="6585749" y="4272636"/>
            <a:ext cx="253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noProof="0" dirty="0">
                <a:cs typeface="Calibri" panose="020F0502020204030204" pitchFamily="34" charset="0"/>
              </a:rPr>
              <a:t>45°</a:t>
            </a: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706680F0-B19A-3655-45E0-9CD1A75D0ADF}"/>
              </a:ext>
            </a:extLst>
          </p:cNvPr>
          <p:cNvSpPr/>
          <p:nvPr/>
        </p:nvSpPr>
        <p:spPr>
          <a:xfrm>
            <a:off x="6386063" y="4341260"/>
            <a:ext cx="156528" cy="152021"/>
          </a:xfrm>
          <a:prstGeom prst="arc">
            <a:avLst>
              <a:gd name="adj1" fmla="val 16933808"/>
              <a:gd name="adj2" fmla="val 2660319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en-US" sz="4800" noProof="0" dirty="0">
              <a:cs typeface="Calibri" panose="020F050202020403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D4304BE-337C-A167-8CAE-912D50012AC9}"/>
              </a:ext>
            </a:extLst>
          </p:cNvPr>
          <p:cNvSpPr txBox="1"/>
          <p:nvPr/>
        </p:nvSpPr>
        <p:spPr>
          <a:xfrm>
            <a:off x="6747309" y="4463651"/>
            <a:ext cx="31258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100" b="1" noProof="0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9A7C20DC-49E6-A41D-41A2-8D6EC20981DF}"/>
              </a:ext>
            </a:extLst>
          </p:cNvPr>
          <p:cNvSpPr txBox="1"/>
          <p:nvPr/>
        </p:nvSpPr>
        <p:spPr>
          <a:xfrm>
            <a:off x="6020644" y="3848577"/>
            <a:ext cx="31258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100" b="1" noProof="0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A01A4608-96AF-73D3-1112-2B5FC2992188}"/>
              </a:ext>
            </a:extLst>
          </p:cNvPr>
          <p:cNvSpPr txBox="1"/>
          <p:nvPr/>
        </p:nvSpPr>
        <p:spPr>
          <a:xfrm>
            <a:off x="7156148" y="4463651"/>
            <a:ext cx="82296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+</a:t>
            </a:r>
          </a:p>
          <a:p>
            <a:pPr algn="ctr"/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OTB/2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CF05299C-FCE7-CC7E-3231-B8CF8F9AB78C}"/>
              </a:ext>
            </a:extLst>
          </p:cNvPr>
          <p:cNvSpPr txBox="1"/>
          <p:nvPr/>
        </p:nvSpPr>
        <p:spPr>
          <a:xfrm>
            <a:off x="5862681" y="3228646"/>
            <a:ext cx="47054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noProof="0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tRAS+OTB</a:t>
            </a:r>
            <a:r>
              <a:rPr lang="en-US" sz="1100" b="1" noProof="0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/2</a:t>
            </a:r>
          </a:p>
        </p:txBody>
      </p:sp>
      <p:sp>
        <p:nvSpPr>
          <p:cNvPr id="181" name="Triangle 180">
            <a:extLst>
              <a:ext uri="{FF2B5EF4-FFF2-40B4-BE49-F238E27FC236}">
                <a16:creationId xmlns:a16="http://schemas.microsoft.com/office/drawing/2014/main" id="{320917A7-03B9-D43B-FB01-177EBF054D6D}"/>
              </a:ext>
            </a:extLst>
          </p:cNvPr>
          <p:cNvSpPr/>
          <p:nvPr/>
        </p:nvSpPr>
        <p:spPr>
          <a:xfrm>
            <a:off x="6907401" y="2639327"/>
            <a:ext cx="1280160" cy="1280160"/>
          </a:xfrm>
          <a:prstGeom prst="triangle">
            <a:avLst>
              <a:gd name="adj" fmla="val 0"/>
            </a:avLst>
          </a:prstGeom>
          <a:solidFill>
            <a:srgbClr val="FF0000">
              <a:alpha val="0"/>
            </a:srgbClr>
          </a:solidFill>
          <a:ln w="3175">
            <a:solidFill>
              <a:srgbClr val="F89383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4800" noProof="0" dirty="0">
              <a:cs typeface="Calibri" panose="020F0502020204030204" pitchFamily="34" charset="0"/>
            </a:endParaRP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2C82A9F6-593F-AB3F-C97C-A7EDCD4444CC}"/>
              </a:ext>
            </a:extLst>
          </p:cNvPr>
          <p:cNvCxnSpPr>
            <a:cxnSpLocks/>
            <a:endCxn id="180" idx="7"/>
          </p:cNvCxnSpPr>
          <p:nvPr/>
        </p:nvCxnSpPr>
        <p:spPr>
          <a:xfrm flipV="1">
            <a:off x="6363421" y="3237036"/>
            <a:ext cx="1260612" cy="1229622"/>
          </a:xfrm>
          <a:prstGeom prst="line">
            <a:avLst/>
          </a:prstGeom>
          <a:ln w="3175">
            <a:solidFill>
              <a:schemeClr val="accent1">
                <a:alpha val="49936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Oval 178">
            <a:extLst>
              <a:ext uri="{FF2B5EF4-FFF2-40B4-BE49-F238E27FC236}">
                <a16:creationId xmlns:a16="http://schemas.microsoft.com/office/drawing/2014/main" id="{6EA96E83-E323-AB2C-D00C-9951E7C97963}"/>
              </a:ext>
            </a:extLst>
          </p:cNvPr>
          <p:cNvSpPr/>
          <p:nvPr/>
        </p:nvSpPr>
        <p:spPr>
          <a:xfrm>
            <a:off x="6812459" y="3804410"/>
            <a:ext cx="182880" cy="182880"/>
          </a:xfrm>
          <a:prstGeom prst="ellipse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a</a:t>
            </a:r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23915762-5E51-4B22-4D2D-1B01DB6DF754}"/>
              </a:ext>
            </a:extLst>
          </p:cNvPr>
          <p:cNvCxnSpPr>
            <a:cxnSpLocks/>
          </p:cNvCxnSpPr>
          <p:nvPr/>
        </p:nvCxnSpPr>
        <p:spPr>
          <a:xfrm rot="5400000" flipV="1">
            <a:off x="7446654" y="3369322"/>
            <a:ext cx="0" cy="2194560"/>
          </a:xfrm>
          <a:prstGeom prst="straightConnector1">
            <a:avLst/>
          </a:prstGeom>
          <a:ln w="19050" cap="flat" cmpd="sng">
            <a:solidFill>
              <a:schemeClr val="tx1"/>
            </a:solidFill>
            <a:round/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254EB7D0-2F5B-C35B-D420-77238C919B3B}"/>
              </a:ext>
            </a:extLst>
          </p:cNvPr>
          <p:cNvCxnSpPr>
            <a:cxnSpLocks/>
          </p:cNvCxnSpPr>
          <p:nvPr/>
        </p:nvCxnSpPr>
        <p:spPr>
          <a:xfrm flipV="1">
            <a:off x="6357931" y="2460733"/>
            <a:ext cx="0" cy="2011680"/>
          </a:xfrm>
          <a:prstGeom prst="straightConnector1">
            <a:avLst/>
          </a:prstGeom>
          <a:ln w="19050">
            <a:solidFill>
              <a:schemeClr val="tx1"/>
            </a:solidFill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DEC61063-5B42-BEC2-05AA-9DBEBBA66FC9}"/>
              </a:ext>
            </a:extLst>
          </p:cNvPr>
          <p:cNvSpPr txBox="1"/>
          <p:nvPr/>
        </p:nvSpPr>
        <p:spPr>
          <a:xfrm>
            <a:off x="5629219" y="2555137"/>
            <a:ext cx="70401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tRAS+OTB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16672BDE-D958-7740-295D-8CD5ED8575E6}"/>
              </a:ext>
            </a:extLst>
          </p:cNvPr>
          <p:cNvCxnSpPr/>
          <p:nvPr/>
        </p:nvCxnSpPr>
        <p:spPr>
          <a:xfrm>
            <a:off x="6369330" y="2632761"/>
            <a:ext cx="548640" cy="0"/>
          </a:xfrm>
          <a:prstGeom prst="line">
            <a:avLst/>
          </a:prstGeom>
          <a:ln w="3175">
            <a:solidFill>
              <a:schemeClr val="accent3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42CAECA0-7EE1-1A63-DEA9-E09BB00600E9}"/>
              </a:ext>
            </a:extLst>
          </p:cNvPr>
          <p:cNvCxnSpPr>
            <a:cxnSpLocks/>
          </p:cNvCxnSpPr>
          <p:nvPr/>
        </p:nvCxnSpPr>
        <p:spPr>
          <a:xfrm rot="5400000">
            <a:off x="7937272" y="4201886"/>
            <a:ext cx="502920" cy="0"/>
          </a:xfrm>
          <a:prstGeom prst="line">
            <a:avLst/>
          </a:prstGeom>
          <a:ln w="3175">
            <a:solidFill>
              <a:schemeClr val="accent3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TextBox 198">
            <a:extLst>
              <a:ext uri="{FF2B5EF4-FFF2-40B4-BE49-F238E27FC236}">
                <a16:creationId xmlns:a16="http://schemas.microsoft.com/office/drawing/2014/main" id="{6C8EC8BA-A9FE-8297-3EE2-8CB95C3F16EE}"/>
              </a:ext>
            </a:extLst>
          </p:cNvPr>
          <p:cNvSpPr txBox="1"/>
          <p:nvPr/>
        </p:nvSpPr>
        <p:spPr>
          <a:xfrm>
            <a:off x="7816885" y="4463651"/>
            <a:ext cx="82296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tRAS+OTB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D9F4D09F-1D09-B7CB-3A6B-13A8376E8137}"/>
              </a:ext>
            </a:extLst>
          </p:cNvPr>
          <p:cNvCxnSpPr/>
          <p:nvPr/>
        </p:nvCxnSpPr>
        <p:spPr>
          <a:xfrm>
            <a:off x="6913754" y="2632761"/>
            <a:ext cx="1273807" cy="1274278"/>
          </a:xfrm>
          <a:prstGeom prst="line">
            <a:avLst/>
          </a:prstGeom>
          <a:ln w="19050">
            <a:solidFill>
              <a:srgbClr val="F893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9875B128-53F8-A660-468C-3FB87A47F16C}"/>
              </a:ext>
            </a:extLst>
          </p:cNvPr>
          <p:cNvGrpSpPr/>
          <p:nvPr/>
        </p:nvGrpSpPr>
        <p:grpSpPr>
          <a:xfrm>
            <a:off x="7023759" y="2745289"/>
            <a:ext cx="365760" cy="365760"/>
            <a:chOff x="4203258" y="3754788"/>
            <a:chExt cx="336489" cy="346465"/>
          </a:xfrm>
        </p:grpSpPr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07E52235-70A6-AE1D-40A2-A195D7D77DC9}"/>
                </a:ext>
              </a:extLst>
            </p:cNvPr>
            <p:cNvCxnSpPr>
              <a:cxnSpLocks/>
            </p:cNvCxnSpPr>
            <p:nvPr/>
          </p:nvCxnSpPr>
          <p:spPr>
            <a:xfrm>
              <a:off x="4203258" y="3754788"/>
              <a:ext cx="336489" cy="346465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BEAC186A-DD91-6AD4-B000-79867E0C29AC}"/>
                </a:ext>
              </a:extLst>
            </p:cNvPr>
            <p:cNvSpPr/>
            <p:nvPr/>
          </p:nvSpPr>
          <p:spPr>
            <a:xfrm>
              <a:off x="4276901" y="3843221"/>
              <a:ext cx="168244" cy="1732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b="1" noProof="0" dirty="0">
                  <a:cs typeface="Calibri" panose="020F0502020204030204" pitchFamily="34" charset="0"/>
                </a:rPr>
                <a:t>c</a:t>
              </a:r>
            </a:p>
          </p:txBody>
        </p:sp>
      </p:grpSp>
      <p:sp>
        <p:nvSpPr>
          <p:cNvPr id="180" name="Oval 179">
            <a:extLst>
              <a:ext uri="{FF2B5EF4-FFF2-40B4-BE49-F238E27FC236}">
                <a16:creationId xmlns:a16="http://schemas.microsoft.com/office/drawing/2014/main" id="{F9201299-1495-F80C-1B5F-504AEA330378}"/>
              </a:ext>
            </a:extLst>
          </p:cNvPr>
          <p:cNvSpPr/>
          <p:nvPr/>
        </p:nvSpPr>
        <p:spPr>
          <a:xfrm>
            <a:off x="7467935" y="3210254"/>
            <a:ext cx="182880" cy="182880"/>
          </a:xfrm>
          <a:prstGeom prst="ellipse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noProof="0" dirty="0">
                <a:cs typeface="Calibri" panose="020F0502020204030204" pitchFamily="34" charset="0"/>
              </a:rPr>
              <a:t>b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E22A25FA-63C0-E1BF-D9A5-CDB5838980DF}"/>
              </a:ext>
            </a:extLst>
          </p:cNvPr>
          <p:cNvSpPr txBox="1"/>
          <p:nvPr/>
        </p:nvSpPr>
        <p:spPr>
          <a:xfrm>
            <a:off x="168175" y="968136"/>
            <a:ext cx="88594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What if the two aggressor rows have different open durations?</a:t>
            </a:r>
          </a:p>
          <a:p>
            <a:pPr algn="ctr"/>
            <a:endParaRPr lang="en-US" sz="800" dirty="0">
              <a:solidFill>
                <a:srgbClr val="C00000"/>
              </a:solidFill>
            </a:endParaRPr>
          </a:p>
          <a:p>
            <a:pPr algn="ctr"/>
            <a:r>
              <a:rPr lang="en-US" sz="1600" dirty="0">
                <a:solidFill>
                  <a:srgbClr val="316CE3"/>
                </a:solidFill>
              </a:rPr>
              <a:t>New Parameter: </a:t>
            </a:r>
            <a:r>
              <a:rPr lang="en-US" sz="1600" dirty="0"/>
              <a:t>Additional </a:t>
            </a:r>
            <a:r>
              <a:rPr lang="en-US" sz="1600" dirty="0">
                <a:solidFill>
                  <a:srgbClr val="316CE3"/>
                </a:solidFill>
              </a:rPr>
              <a:t>Row Open Time Budget </a:t>
            </a:r>
            <a:r>
              <a:rPr lang="en-US" sz="1600" dirty="0"/>
              <a:t>(OTB)  = </a:t>
            </a:r>
            <a:r>
              <a:rPr lang="en-US" sz="1600" i="1" dirty="0"/>
              <a:t>tAggON1 + tAggON2 – 2*</a:t>
            </a:r>
            <a:r>
              <a:rPr lang="en-US" sz="1600" i="1" dirty="0" err="1"/>
              <a:t>tRAS</a:t>
            </a:r>
            <a:endParaRPr lang="en-US" sz="1600" i="1" dirty="0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E6EEAF0B-026B-29E8-B3BF-38C1FB86B500}"/>
              </a:ext>
            </a:extLst>
          </p:cNvPr>
          <p:cNvSpPr txBox="1"/>
          <p:nvPr/>
        </p:nvSpPr>
        <p:spPr>
          <a:xfrm>
            <a:off x="1683214" y="4935779"/>
            <a:ext cx="257416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ScaleDisturb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200" dirty="0">
                <a:solidFill>
                  <a:srgbClr val="FF0000"/>
                </a:solidFill>
              </a:rPr>
              <a:t>(tAggON1 != tAggON2)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48" name="Content Placeholder 2">
            <a:extLst>
              <a:ext uri="{FF2B5EF4-FFF2-40B4-BE49-F238E27FC236}">
                <a16:creationId xmlns:a16="http://schemas.microsoft.com/office/drawing/2014/main" id="{41B6387F-9764-451A-B085-C8A7D24BE6F4}"/>
              </a:ext>
            </a:extLst>
          </p:cNvPr>
          <p:cNvSpPr txBox="1">
            <a:spLocks/>
          </p:cNvSpPr>
          <p:nvPr/>
        </p:nvSpPr>
        <p:spPr>
          <a:xfrm>
            <a:off x="-111809" y="5323330"/>
            <a:ext cx="9384244" cy="100584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b="1" dirty="0">
                <a:latin typeface="+mj-lt"/>
              </a:rPr>
              <a:t>ScaleDisturb</a:t>
            </a:r>
            <a:r>
              <a:rPr lang="en-US" dirty="0">
                <a:latin typeface="+mj-lt"/>
              </a:rPr>
              <a:t> is a </a:t>
            </a:r>
            <a:r>
              <a:rPr lang="en-US" b="1" dirty="0">
                <a:solidFill>
                  <a:srgbClr val="0D813C"/>
                </a:solidFill>
                <a:latin typeface="+mj-lt"/>
              </a:rPr>
              <a:t>new DRAM access pattern 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that </a:t>
            </a:r>
            <a:r>
              <a:rPr lang="en-US" b="1" dirty="0">
                <a:solidFill>
                  <a:srgbClr val="0D813C"/>
                </a:solidFill>
                <a:latin typeface="+mj-lt"/>
              </a:rPr>
              <a:t>asymmetrically extends</a:t>
            </a:r>
            <a:r>
              <a:rPr lang="en-US" dirty="0">
                <a:solidFill>
                  <a:srgbClr val="0D813C"/>
                </a:solidFill>
                <a:latin typeface="+mj-lt"/>
              </a:rPr>
              <a:t> </a:t>
            </a:r>
            <a:r>
              <a:rPr lang="en-US" dirty="0">
                <a:latin typeface="+mj-lt"/>
              </a:rPr>
              <a:t>the open time of two aggressor rows </a:t>
            </a:r>
          </a:p>
        </p:txBody>
      </p: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9005CC7A-3B43-0307-E47F-2C9252499AD3}"/>
              </a:ext>
            </a:extLst>
          </p:cNvPr>
          <p:cNvGrpSpPr/>
          <p:nvPr/>
        </p:nvGrpSpPr>
        <p:grpSpPr>
          <a:xfrm>
            <a:off x="341949" y="1935946"/>
            <a:ext cx="3845824" cy="731520"/>
            <a:chOff x="526881" y="1470642"/>
            <a:chExt cx="3845824" cy="816418"/>
          </a:xfrm>
        </p:grpSpPr>
        <p:cxnSp>
          <p:nvCxnSpPr>
            <p:cNvPr id="224" name="Straight Arrow Connector 223">
              <a:extLst>
                <a:ext uri="{FF2B5EF4-FFF2-40B4-BE49-F238E27FC236}">
                  <a16:creationId xmlns:a16="http://schemas.microsoft.com/office/drawing/2014/main" id="{33A3A06B-590A-71B5-0119-C8DCB85AAD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23661" y="1946308"/>
              <a:ext cx="3049044" cy="1624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8AFCC7C1-5A0D-D5B9-700F-D7BC97160F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27470" y="1603128"/>
              <a:ext cx="0" cy="306157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FAE5EF4B-4F43-77DC-1C85-98B240E0AB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18806" y="1612960"/>
              <a:ext cx="0" cy="306157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6C43990C-6F18-0592-6FA4-5FEE3ECD7A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95143" y="1612960"/>
              <a:ext cx="0" cy="306157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864DDC9C-5A1B-DBDB-FC34-F186869BD7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00982" y="1624052"/>
              <a:ext cx="0" cy="306157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9" name="Rounded Rectangle 228">
              <a:extLst>
                <a:ext uri="{FF2B5EF4-FFF2-40B4-BE49-F238E27FC236}">
                  <a16:creationId xmlns:a16="http://schemas.microsoft.com/office/drawing/2014/main" id="{415A7FFF-5338-61B2-E50D-58DF42E21FFD}"/>
                </a:ext>
              </a:extLst>
            </p:cNvPr>
            <p:cNvSpPr/>
            <p:nvPr/>
          </p:nvSpPr>
          <p:spPr>
            <a:xfrm>
              <a:off x="1077979" y="1878884"/>
              <a:ext cx="475488" cy="15109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noProof="0" dirty="0">
                  <a:solidFill>
                    <a:schemeClr val="bg1"/>
                  </a:solidFill>
                  <a:cs typeface="Calibri" panose="020F0502020204030204" pitchFamily="34" charset="0"/>
                </a:rPr>
                <a:t>ACT</a:t>
              </a:r>
            </a:p>
          </p:txBody>
        </p:sp>
        <p:sp>
          <p:nvSpPr>
            <p:cNvPr id="230" name="Rounded Rectangle 229">
              <a:extLst>
                <a:ext uri="{FF2B5EF4-FFF2-40B4-BE49-F238E27FC236}">
                  <a16:creationId xmlns:a16="http://schemas.microsoft.com/office/drawing/2014/main" id="{0DB84E43-477E-4A2F-D3EE-D17A18BC9E3B}"/>
                </a:ext>
              </a:extLst>
            </p:cNvPr>
            <p:cNvSpPr/>
            <p:nvPr/>
          </p:nvSpPr>
          <p:spPr>
            <a:xfrm>
              <a:off x="1969479" y="1878884"/>
              <a:ext cx="475488" cy="15109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noProof="0" dirty="0">
                  <a:solidFill>
                    <a:schemeClr val="bg1"/>
                  </a:solidFill>
                  <a:cs typeface="Calibri" panose="020F0502020204030204" pitchFamily="34" charset="0"/>
                </a:rPr>
                <a:t>PRE</a:t>
              </a:r>
            </a:p>
          </p:txBody>
        </p:sp>
        <p:sp>
          <p:nvSpPr>
            <p:cNvPr id="231" name="Rounded Rectangle 230">
              <a:extLst>
                <a:ext uri="{FF2B5EF4-FFF2-40B4-BE49-F238E27FC236}">
                  <a16:creationId xmlns:a16="http://schemas.microsoft.com/office/drawing/2014/main" id="{3892A03D-8004-0CD6-0E6A-BBE34709DE90}"/>
                </a:ext>
              </a:extLst>
            </p:cNvPr>
            <p:cNvSpPr/>
            <p:nvPr/>
          </p:nvSpPr>
          <p:spPr>
            <a:xfrm>
              <a:off x="3457937" y="1878884"/>
              <a:ext cx="475488" cy="15109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noProof="0" dirty="0">
                  <a:solidFill>
                    <a:schemeClr val="bg1"/>
                  </a:solidFill>
                  <a:cs typeface="Calibri" panose="020F0502020204030204" pitchFamily="34" charset="0"/>
                </a:rPr>
                <a:t>PRE</a:t>
              </a:r>
            </a:p>
          </p:txBody>
        </p:sp>
        <p:sp>
          <p:nvSpPr>
            <p:cNvPr id="232" name="Rounded Rectangle 231">
              <a:extLst>
                <a:ext uri="{FF2B5EF4-FFF2-40B4-BE49-F238E27FC236}">
                  <a16:creationId xmlns:a16="http://schemas.microsoft.com/office/drawing/2014/main" id="{851EB0F7-0DEC-FDA3-9168-D0338C1578D1}"/>
                </a:ext>
              </a:extLst>
            </p:cNvPr>
            <p:cNvSpPr/>
            <p:nvPr/>
          </p:nvSpPr>
          <p:spPr>
            <a:xfrm>
              <a:off x="2549729" y="1878884"/>
              <a:ext cx="475488" cy="15109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noProof="0" dirty="0">
                  <a:solidFill>
                    <a:schemeClr val="bg1"/>
                  </a:solidFill>
                  <a:cs typeface="Calibri" panose="020F0502020204030204" pitchFamily="34" charset="0"/>
                </a:rPr>
                <a:t>ACT</a:t>
              </a:r>
            </a:p>
          </p:txBody>
        </p:sp>
        <p:cxnSp>
          <p:nvCxnSpPr>
            <p:cNvPr id="233" name="Straight Arrow Connector 232">
              <a:extLst>
                <a:ext uri="{FF2B5EF4-FFF2-40B4-BE49-F238E27FC236}">
                  <a16:creationId xmlns:a16="http://schemas.microsoft.com/office/drawing/2014/main" id="{E1D6E9E5-2955-A74D-F3A0-1E21CC1AE82D}"/>
                </a:ext>
              </a:extLst>
            </p:cNvPr>
            <p:cNvCxnSpPr>
              <a:cxnSpLocks/>
            </p:cNvCxnSpPr>
            <p:nvPr/>
          </p:nvCxnSpPr>
          <p:spPr>
            <a:xfrm>
              <a:off x="1326013" y="1712724"/>
              <a:ext cx="868681" cy="0"/>
            </a:xfrm>
            <a:prstGeom prst="straightConnector1">
              <a:avLst/>
            </a:prstGeom>
            <a:ln w="12700">
              <a:solidFill>
                <a:schemeClr val="accent3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9E82C98E-B676-5EAF-9BB5-987A21A1549B}"/>
                </a:ext>
              </a:extLst>
            </p:cNvPr>
            <p:cNvSpPr txBox="1"/>
            <p:nvPr/>
          </p:nvSpPr>
          <p:spPr>
            <a:xfrm>
              <a:off x="1522095" y="1527070"/>
              <a:ext cx="479135" cy="1803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noProof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Calibri" panose="020F0502020204030204" pitchFamily="34" charset="0"/>
                </a:rPr>
                <a:t>tRAS</a:t>
              </a:r>
              <a:endParaRPr lang="en-US" sz="1050" b="1" noProof="0" dirty="0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endParaRPr>
            </a:p>
          </p:txBody>
        </p: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5FE22613-C008-FED2-8F7B-85A144E41A67}"/>
                </a:ext>
              </a:extLst>
            </p:cNvPr>
            <p:cNvCxnSpPr>
              <a:cxnSpLocks/>
            </p:cNvCxnSpPr>
            <p:nvPr/>
          </p:nvCxnSpPr>
          <p:spPr>
            <a:xfrm>
              <a:off x="2233371" y="1712724"/>
              <a:ext cx="548639" cy="0"/>
            </a:xfrm>
            <a:prstGeom prst="straightConnector1">
              <a:avLst/>
            </a:prstGeom>
            <a:ln w="12700">
              <a:solidFill>
                <a:schemeClr val="accent3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E1C097AC-6EF1-13F7-8296-3A6A7CE211D6}"/>
                </a:ext>
              </a:extLst>
            </p:cNvPr>
            <p:cNvSpPr txBox="1"/>
            <p:nvPr/>
          </p:nvSpPr>
          <p:spPr>
            <a:xfrm>
              <a:off x="2397152" y="1527414"/>
              <a:ext cx="214802" cy="18033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050" b="1" noProof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Calibri" panose="020F0502020204030204" pitchFamily="34" charset="0"/>
                </a:rPr>
                <a:t>tRP</a:t>
              </a:r>
              <a:endParaRPr lang="en-US" sz="1050" b="1" noProof="0" dirty="0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endParaRPr>
            </a:p>
          </p:txBody>
        </p:sp>
        <p:cxnSp>
          <p:nvCxnSpPr>
            <p:cNvPr id="237" name="Straight Arrow Connector 236">
              <a:extLst>
                <a:ext uri="{FF2B5EF4-FFF2-40B4-BE49-F238E27FC236}">
                  <a16:creationId xmlns:a16="http://schemas.microsoft.com/office/drawing/2014/main" id="{9884FF2B-8A0B-DA1B-9FA2-2F35515599B3}"/>
                </a:ext>
              </a:extLst>
            </p:cNvPr>
            <p:cNvCxnSpPr>
              <a:cxnSpLocks/>
            </p:cNvCxnSpPr>
            <p:nvPr/>
          </p:nvCxnSpPr>
          <p:spPr>
            <a:xfrm>
              <a:off x="2816080" y="1712724"/>
              <a:ext cx="868681" cy="0"/>
            </a:xfrm>
            <a:prstGeom prst="straightConnector1">
              <a:avLst/>
            </a:prstGeom>
            <a:ln w="12700">
              <a:solidFill>
                <a:schemeClr val="accent3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8992CF67-A1CC-0F92-FE96-62717EE68D44}"/>
                </a:ext>
              </a:extLst>
            </p:cNvPr>
            <p:cNvSpPr txBox="1"/>
            <p:nvPr/>
          </p:nvSpPr>
          <p:spPr>
            <a:xfrm>
              <a:off x="3012162" y="1527070"/>
              <a:ext cx="479135" cy="1803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50" b="1" noProof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Calibri" panose="020F0502020204030204" pitchFamily="34" charset="0"/>
                </a:rPr>
                <a:t>tRAS</a:t>
              </a:r>
              <a:endParaRPr lang="en-US" sz="1050" b="1" noProof="0" dirty="0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241" name="Rounded Rectangle 240">
              <a:extLst>
                <a:ext uri="{FF2B5EF4-FFF2-40B4-BE49-F238E27FC236}">
                  <a16:creationId xmlns:a16="http://schemas.microsoft.com/office/drawing/2014/main" id="{DFD4D834-B3D4-D9CF-E6BC-3DBEAEAC8DB8}"/>
                </a:ext>
              </a:extLst>
            </p:cNvPr>
            <p:cNvSpPr/>
            <p:nvPr/>
          </p:nvSpPr>
          <p:spPr>
            <a:xfrm>
              <a:off x="1077979" y="2067712"/>
              <a:ext cx="475488" cy="1510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noProof="0" dirty="0">
                  <a:solidFill>
                    <a:schemeClr val="tx1"/>
                  </a:solidFill>
                  <a:cs typeface="Calibri" panose="020F0502020204030204" pitchFamily="34" charset="0"/>
                </a:rPr>
                <a:t>N-1</a:t>
              </a:r>
            </a:p>
          </p:txBody>
        </p:sp>
        <p:sp>
          <p:nvSpPr>
            <p:cNvPr id="242" name="Rounded Rectangle 241">
              <a:extLst>
                <a:ext uri="{FF2B5EF4-FFF2-40B4-BE49-F238E27FC236}">
                  <a16:creationId xmlns:a16="http://schemas.microsoft.com/office/drawing/2014/main" id="{59FD57C5-139A-1A43-549C-B67CFF7D0BDE}"/>
                </a:ext>
              </a:extLst>
            </p:cNvPr>
            <p:cNvSpPr/>
            <p:nvPr/>
          </p:nvSpPr>
          <p:spPr>
            <a:xfrm>
              <a:off x="2549729" y="2067712"/>
              <a:ext cx="475488" cy="1510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noProof="0" dirty="0">
                  <a:solidFill>
                    <a:schemeClr val="tx1"/>
                  </a:solidFill>
                  <a:cs typeface="Calibri" panose="020F0502020204030204" pitchFamily="34" charset="0"/>
                </a:rPr>
                <a:t>N+1</a:t>
              </a:r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814CEFDA-DE45-0C9E-2A4B-C3A0DF7976F5}"/>
                </a:ext>
              </a:extLst>
            </p:cNvPr>
            <p:cNvSpPr txBox="1"/>
            <p:nvPr/>
          </p:nvSpPr>
          <p:spPr>
            <a:xfrm>
              <a:off x="3798705" y="1470642"/>
              <a:ext cx="380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noProof="0" dirty="0"/>
                <a:t>…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CD829200-A4A1-8025-7C6B-913DE88F4D07}"/>
                </a:ext>
              </a:extLst>
            </p:cNvPr>
            <p:cNvSpPr txBox="1"/>
            <p:nvPr/>
          </p:nvSpPr>
          <p:spPr>
            <a:xfrm>
              <a:off x="560543" y="1878147"/>
              <a:ext cx="529312" cy="184666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1200" b="1" noProof="0" dirty="0"/>
                <a:t>CMD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53A03430-9BCB-3D4C-A069-DBF346B789C1}"/>
                </a:ext>
              </a:extLst>
            </p:cNvPr>
            <p:cNvSpPr txBox="1"/>
            <p:nvPr/>
          </p:nvSpPr>
          <p:spPr>
            <a:xfrm>
              <a:off x="526881" y="2010061"/>
              <a:ext cx="5966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noProof="0" dirty="0"/>
                <a:t>ADDR</a:t>
              </a:r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A48AECE2-8C63-5273-AF6A-73B92C978504}"/>
                </a:ext>
              </a:extLst>
            </p:cNvPr>
            <p:cNvSpPr/>
            <p:nvPr/>
          </p:nvSpPr>
          <p:spPr>
            <a:xfrm>
              <a:off x="694526" y="1534687"/>
              <a:ext cx="261346" cy="2671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noProof="0" dirty="0">
                  <a:solidFill>
                    <a:schemeClr val="tx1"/>
                  </a:solidFill>
                </a:rPr>
                <a:t>a</a:t>
              </a:r>
            </a:p>
          </p:txBody>
        </p:sp>
      </p:grpSp>
      <p:sp>
        <p:nvSpPr>
          <p:cNvPr id="250" name="Rectangle 249">
            <a:extLst>
              <a:ext uri="{FF2B5EF4-FFF2-40B4-BE49-F238E27FC236}">
                <a16:creationId xmlns:a16="http://schemas.microsoft.com/office/drawing/2014/main" id="{FF4457B6-7C41-5654-4863-F70E5476D67F}"/>
              </a:ext>
            </a:extLst>
          </p:cNvPr>
          <p:cNvSpPr/>
          <p:nvPr/>
        </p:nvSpPr>
        <p:spPr>
          <a:xfrm>
            <a:off x="1067017" y="2594625"/>
            <a:ext cx="2743200" cy="27432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Double-sided RowHammer </a:t>
            </a:r>
            <a:r>
              <a:rPr lang="en-US" sz="1200" dirty="0">
                <a:solidFill>
                  <a:srgbClr val="316CE3"/>
                </a:solidFill>
              </a:rPr>
              <a:t>(OTB = 0)</a:t>
            </a:r>
            <a:endParaRPr lang="en-US" sz="1400" dirty="0">
              <a:solidFill>
                <a:srgbClr val="316CE3"/>
              </a:solidFill>
            </a:endParaRPr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3EB754BF-5906-097E-A5F8-7C9407AA8485}"/>
              </a:ext>
            </a:extLst>
          </p:cNvPr>
          <p:cNvGrpSpPr/>
          <p:nvPr/>
        </p:nvGrpSpPr>
        <p:grpSpPr>
          <a:xfrm>
            <a:off x="279192" y="2877161"/>
            <a:ext cx="5118777" cy="1118258"/>
            <a:chOff x="279192" y="2877161"/>
            <a:chExt cx="5118777" cy="1118258"/>
          </a:xfrm>
        </p:grpSpPr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39C18631-3E8F-DC19-B822-256FB59E47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0289" y="3441511"/>
              <a:ext cx="4297680" cy="1550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51A8732-9431-599E-7AB8-E5E6EE2738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2016" y="3160432"/>
              <a:ext cx="0" cy="297484"/>
            </a:xfrm>
            <a:prstGeom prst="line">
              <a:avLst/>
            </a:prstGeom>
            <a:ln w="22225">
              <a:solidFill>
                <a:schemeClr val="tx1">
                  <a:alpha val="28824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F39AB569-41BC-0D7A-5068-B1CBEF81CF0A}"/>
                </a:ext>
              </a:extLst>
            </p:cNvPr>
            <p:cNvCxnSpPr>
              <a:cxnSpLocks/>
            </p:cNvCxnSpPr>
            <p:nvPr/>
          </p:nvCxnSpPr>
          <p:spPr>
            <a:xfrm>
              <a:off x="1109056" y="3267329"/>
              <a:ext cx="868681" cy="0"/>
            </a:xfrm>
            <a:prstGeom prst="straightConnector1">
              <a:avLst/>
            </a:prstGeom>
            <a:ln w="12700">
              <a:solidFill>
                <a:schemeClr val="accent3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87">
              <a:extLst>
                <a:ext uri="{FF2B5EF4-FFF2-40B4-BE49-F238E27FC236}">
                  <a16:creationId xmlns:a16="http://schemas.microsoft.com/office/drawing/2014/main" id="{1707F1D6-2347-AD25-656A-3445F982DB5D}"/>
                </a:ext>
              </a:extLst>
            </p:cNvPr>
            <p:cNvSpPr txBox="1"/>
            <p:nvPr/>
          </p:nvSpPr>
          <p:spPr>
            <a:xfrm>
              <a:off x="1302691" y="3089436"/>
              <a:ext cx="481410" cy="1615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b="1" noProof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Calibri" panose="020F0502020204030204" pitchFamily="34" charset="0"/>
                </a:rPr>
                <a:t>tRAS</a:t>
              </a:r>
              <a:endParaRPr lang="en-US" sz="1050" b="1" noProof="0" dirty="0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endParaRP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286C9673-1BC9-F69E-29E4-58B5B5764107}"/>
                </a:ext>
              </a:extLst>
            </p:cNvPr>
            <p:cNvCxnSpPr>
              <a:cxnSpLocks/>
            </p:cNvCxnSpPr>
            <p:nvPr/>
          </p:nvCxnSpPr>
          <p:spPr>
            <a:xfrm>
              <a:off x="2697854" y="3267329"/>
              <a:ext cx="548639" cy="0"/>
            </a:xfrm>
            <a:prstGeom prst="straightConnector1">
              <a:avLst/>
            </a:prstGeom>
            <a:ln w="12700">
              <a:solidFill>
                <a:schemeClr val="accent3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85">
              <a:extLst>
                <a:ext uri="{FF2B5EF4-FFF2-40B4-BE49-F238E27FC236}">
                  <a16:creationId xmlns:a16="http://schemas.microsoft.com/office/drawing/2014/main" id="{B73652DD-F861-14D8-EB88-8D1389B8DF35}"/>
                </a:ext>
              </a:extLst>
            </p:cNvPr>
            <p:cNvSpPr txBox="1"/>
            <p:nvPr/>
          </p:nvSpPr>
          <p:spPr>
            <a:xfrm>
              <a:off x="2770542" y="3089436"/>
              <a:ext cx="399468" cy="16158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b="1" noProof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Calibri" panose="020F0502020204030204" pitchFamily="34" charset="0"/>
                </a:rPr>
                <a:t>tRP</a:t>
              </a:r>
              <a:endParaRPr lang="en-US" sz="1050" b="1" noProof="0" dirty="0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endParaRP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96391B1-546B-AB5A-57B1-8A0A207164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65101" y="3165999"/>
              <a:ext cx="0" cy="297484"/>
            </a:xfrm>
            <a:prstGeom prst="line">
              <a:avLst/>
            </a:prstGeom>
            <a:ln w="22225">
              <a:solidFill>
                <a:schemeClr val="tx1">
                  <a:alpha val="28824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DED9E353-3845-DF3B-C99E-8EAFF3014CE2}"/>
                </a:ext>
              </a:extLst>
            </p:cNvPr>
            <p:cNvCxnSpPr>
              <a:cxnSpLocks/>
            </p:cNvCxnSpPr>
            <p:nvPr/>
          </p:nvCxnSpPr>
          <p:spPr>
            <a:xfrm>
              <a:off x="3276019" y="3267329"/>
              <a:ext cx="868681" cy="0"/>
            </a:xfrm>
            <a:prstGeom prst="straightConnector1">
              <a:avLst/>
            </a:prstGeom>
            <a:ln w="12700">
              <a:solidFill>
                <a:schemeClr val="accent3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83">
              <a:extLst>
                <a:ext uri="{FF2B5EF4-FFF2-40B4-BE49-F238E27FC236}">
                  <a16:creationId xmlns:a16="http://schemas.microsoft.com/office/drawing/2014/main" id="{A0B7890D-4EA9-DB40-8D2A-C9FC2C45F07B}"/>
                </a:ext>
              </a:extLst>
            </p:cNvPr>
            <p:cNvSpPr txBox="1"/>
            <p:nvPr/>
          </p:nvSpPr>
          <p:spPr>
            <a:xfrm>
              <a:off x="3469654" y="3089436"/>
              <a:ext cx="481410" cy="1615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b="1" noProof="0" dirty="0" err="1">
                  <a:solidFill>
                    <a:schemeClr val="tx1">
                      <a:lumMod val="50000"/>
                      <a:lumOff val="50000"/>
                    </a:schemeClr>
                  </a:solidFill>
                  <a:cs typeface="Calibri" panose="020F0502020204030204" pitchFamily="34" charset="0"/>
                </a:rPr>
                <a:t>tRAS</a:t>
              </a:r>
              <a:endParaRPr lang="en-US" sz="1050" b="1" noProof="0" dirty="0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11" name="Rounded Rectangle 110">
              <a:extLst>
                <a:ext uri="{FF2B5EF4-FFF2-40B4-BE49-F238E27FC236}">
                  <a16:creationId xmlns:a16="http://schemas.microsoft.com/office/drawing/2014/main" id="{1EB1EA1C-F614-8B28-3E9B-A4EB9C2678A2}"/>
                </a:ext>
              </a:extLst>
            </p:cNvPr>
            <p:cNvSpPr/>
            <p:nvPr/>
          </p:nvSpPr>
          <p:spPr>
            <a:xfrm>
              <a:off x="3037900" y="3562578"/>
              <a:ext cx="475488" cy="1510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noProof="0" dirty="0">
                  <a:solidFill>
                    <a:schemeClr val="tx1"/>
                  </a:solidFill>
                  <a:cs typeface="Calibri" panose="020F0502020204030204" pitchFamily="34" charset="0"/>
                </a:rPr>
                <a:t>N+1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3148F12D-033E-4AB6-E717-4A1092014F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10512" y="2999855"/>
              <a:ext cx="0" cy="4572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204553A5-03CE-ED7A-B299-7767C57877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3722" y="2999855"/>
              <a:ext cx="0" cy="4572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C533B3D5-21A4-44B8-0EF3-45F50180BE35}"/>
                </a:ext>
              </a:extLst>
            </p:cNvPr>
            <p:cNvCxnSpPr>
              <a:cxnSpLocks/>
            </p:cNvCxnSpPr>
            <p:nvPr/>
          </p:nvCxnSpPr>
          <p:spPr>
            <a:xfrm>
              <a:off x="1111714" y="3060931"/>
              <a:ext cx="1555941" cy="0"/>
            </a:xfrm>
            <a:prstGeom prst="straightConnector1">
              <a:avLst/>
            </a:prstGeom>
            <a:solidFill>
              <a:schemeClr val="bg1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E52A75D-FE46-6DE5-8D79-8A7B38F1BB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3789" y="2999855"/>
              <a:ext cx="0" cy="4572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C5145DA-925D-956E-8D33-763C3F6810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57314" y="2999855"/>
              <a:ext cx="0" cy="4572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FC6F7FC7-13A5-BB9B-4854-39EBDFFA4CB9}"/>
                </a:ext>
              </a:extLst>
            </p:cNvPr>
            <p:cNvCxnSpPr>
              <a:cxnSpLocks/>
            </p:cNvCxnSpPr>
            <p:nvPr/>
          </p:nvCxnSpPr>
          <p:spPr>
            <a:xfrm>
              <a:off x="3289305" y="3060931"/>
              <a:ext cx="1555941" cy="0"/>
            </a:xfrm>
            <a:prstGeom prst="straightConnector1">
              <a:avLst/>
            </a:prstGeom>
            <a:solidFill>
              <a:schemeClr val="bg1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78">
              <a:extLst>
                <a:ext uri="{FF2B5EF4-FFF2-40B4-BE49-F238E27FC236}">
                  <a16:creationId xmlns:a16="http://schemas.microsoft.com/office/drawing/2014/main" id="{6D78F942-8B5B-1E42-4F48-7DB2F1F5B105}"/>
                </a:ext>
              </a:extLst>
            </p:cNvPr>
            <p:cNvSpPr txBox="1"/>
            <p:nvPr/>
          </p:nvSpPr>
          <p:spPr>
            <a:xfrm>
              <a:off x="1529695" y="2877181"/>
              <a:ext cx="700234" cy="1615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b="1" noProof="0" dirty="0" err="1">
                  <a:solidFill>
                    <a:srgbClr val="316CE3"/>
                  </a:solidFill>
                  <a:cs typeface="Calibri" panose="020F0502020204030204" pitchFamily="34" charset="0"/>
                </a:rPr>
                <a:t>tAggON</a:t>
              </a:r>
              <a:endParaRPr lang="en-US" sz="1050" b="1" noProof="0" dirty="0">
                <a:solidFill>
                  <a:srgbClr val="316CE3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19" name="TextBox 79">
              <a:extLst>
                <a:ext uri="{FF2B5EF4-FFF2-40B4-BE49-F238E27FC236}">
                  <a16:creationId xmlns:a16="http://schemas.microsoft.com/office/drawing/2014/main" id="{AF5A1F33-D6FE-4EAA-5AEE-12A94F83375F}"/>
                </a:ext>
              </a:extLst>
            </p:cNvPr>
            <p:cNvSpPr txBox="1"/>
            <p:nvPr/>
          </p:nvSpPr>
          <p:spPr>
            <a:xfrm>
              <a:off x="3703045" y="2877161"/>
              <a:ext cx="700234" cy="1615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b="1" noProof="0" dirty="0" err="1">
                  <a:solidFill>
                    <a:srgbClr val="316CE3"/>
                  </a:solidFill>
                  <a:cs typeface="Calibri" panose="020F0502020204030204" pitchFamily="34" charset="0"/>
                </a:rPr>
                <a:t>tAggON</a:t>
              </a:r>
              <a:endParaRPr lang="en-US" sz="1050" b="1" noProof="0" dirty="0">
                <a:solidFill>
                  <a:srgbClr val="316CE3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20" name="TextBox 36">
              <a:extLst>
                <a:ext uri="{FF2B5EF4-FFF2-40B4-BE49-F238E27FC236}">
                  <a16:creationId xmlns:a16="http://schemas.microsoft.com/office/drawing/2014/main" id="{E102E211-5F4A-0596-2FE1-DD54CC6EA873}"/>
                </a:ext>
              </a:extLst>
            </p:cNvPr>
            <p:cNvSpPr txBox="1"/>
            <p:nvPr/>
          </p:nvSpPr>
          <p:spPr>
            <a:xfrm>
              <a:off x="341949" y="3378662"/>
              <a:ext cx="529312" cy="184666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noProof="0" dirty="0"/>
                <a:t>CMD</a:t>
              </a:r>
            </a:p>
          </p:txBody>
        </p:sp>
        <p:sp>
          <p:nvSpPr>
            <p:cNvPr id="121" name="TextBox 37">
              <a:extLst>
                <a:ext uri="{FF2B5EF4-FFF2-40B4-BE49-F238E27FC236}">
                  <a16:creationId xmlns:a16="http://schemas.microsoft.com/office/drawing/2014/main" id="{CCE8D76A-07C8-687F-4377-8A46B36079AC}"/>
                </a:ext>
              </a:extLst>
            </p:cNvPr>
            <p:cNvSpPr txBox="1"/>
            <p:nvPr/>
          </p:nvSpPr>
          <p:spPr>
            <a:xfrm>
              <a:off x="279192" y="3561103"/>
              <a:ext cx="596638" cy="184666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noProof="0" dirty="0"/>
                <a:t>ADDR</a:t>
              </a:r>
            </a:p>
          </p:txBody>
        </p:sp>
        <p:sp>
          <p:nvSpPr>
            <p:cNvPr id="122" name="Rounded Rectangle 121">
              <a:extLst>
                <a:ext uri="{FF2B5EF4-FFF2-40B4-BE49-F238E27FC236}">
                  <a16:creationId xmlns:a16="http://schemas.microsoft.com/office/drawing/2014/main" id="{65F5EA6B-63E4-ED71-CEAF-F55E13A71EBA}"/>
                </a:ext>
              </a:extLst>
            </p:cNvPr>
            <p:cNvSpPr/>
            <p:nvPr/>
          </p:nvSpPr>
          <p:spPr>
            <a:xfrm>
              <a:off x="851189" y="3562578"/>
              <a:ext cx="475488" cy="15109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noProof="0" dirty="0">
                  <a:solidFill>
                    <a:schemeClr val="tx1"/>
                  </a:solidFill>
                  <a:cs typeface="Calibri" panose="020F0502020204030204" pitchFamily="34" charset="0"/>
                </a:rPr>
                <a:t>N-1</a:t>
              </a:r>
            </a:p>
          </p:txBody>
        </p:sp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33C3850F-8828-0C9A-C6CE-3110760C1B4D}"/>
                </a:ext>
              </a:extLst>
            </p:cNvPr>
            <p:cNvSpPr/>
            <p:nvPr/>
          </p:nvSpPr>
          <p:spPr>
            <a:xfrm>
              <a:off x="851189" y="3380137"/>
              <a:ext cx="475488" cy="15109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noProof="0" dirty="0">
                  <a:solidFill>
                    <a:schemeClr val="bg1"/>
                  </a:solidFill>
                  <a:cs typeface="Calibri" panose="020F0502020204030204" pitchFamily="34" charset="0"/>
                </a:rPr>
                <a:t>ACT</a:t>
              </a:r>
            </a:p>
          </p:txBody>
        </p:sp>
        <p:sp>
          <p:nvSpPr>
            <p:cNvPr id="124" name="Rounded Rectangle 123">
              <a:extLst>
                <a:ext uri="{FF2B5EF4-FFF2-40B4-BE49-F238E27FC236}">
                  <a16:creationId xmlns:a16="http://schemas.microsoft.com/office/drawing/2014/main" id="{67E0CB96-9B2B-B14F-825A-AAFA9B76AB02}"/>
                </a:ext>
              </a:extLst>
            </p:cNvPr>
            <p:cNvSpPr/>
            <p:nvPr/>
          </p:nvSpPr>
          <p:spPr>
            <a:xfrm>
              <a:off x="2433516" y="3380137"/>
              <a:ext cx="475488" cy="15109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noProof="0" dirty="0">
                  <a:solidFill>
                    <a:schemeClr val="bg1"/>
                  </a:solidFill>
                  <a:cs typeface="Calibri" panose="020F0502020204030204" pitchFamily="34" charset="0"/>
                </a:rPr>
                <a:t>PRE</a:t>
              </a:r>
            </a:p>
          </p:txBody>
        </p:sp>
        <p:sp>
          <p:nvSpPr>
            <p:cNvPr id="125" name="Rounded Rectangle 124">
              <a:extLst>
                <a:ext uri="{FF2B5EF4-FFF2-40B4-BE49-F238E27FC236}">
                  <a16:creationId xmlns:a16="http://schemas.microsoft.com/office/drawing/2014/main" id="{ECF8A63A-B515-81AF-155D-78DF02BC4B86}"/>
                </a:ext>
              </a:extLst>
            </p:cNvPr>
            <p:cNvSpPr/>
            <p:nvPr/>
          </p:nvSpPr>
          <p:spPr>
            <a:xfrm>
              <a:off x="4602435" y="3380137"/>
              <a:ext cx="475488" cy="15109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noProof="0" dirty="0">
                  <a:solidFill>
                    <a:schemeClr val="bg1"/>
                  </a:solidFill>
                  <a:cs typeface="Calibri" panose="020F0502020204030204" pitchFamily="34" charset="0"/>
                </a:rPr>
                <a:t>PRE</a:t>
              </a:r>
            </a:p>
          </p:txBody>
        </p:sp>
        <p:sp>
          <p:nvSpPr>
            <p:cNvPr id="126" name="Rounded Rectangle 125">
              <a:extLst>
                <a:ext uri="{FF2B5EF4-FFF2-40B4-BE49-F238E27FC236}">
                  <a16:creationId xmlns:a16="http://schemas.microsoft.com/office/drawing/2014/main" id="{80992748-8B24-6DC6-C385-DC73679FB797}"/>
                </a:ext>
              </a:extLst>
            </p:cNvPr>
            <p:cNvSpPr/>
            <p:nvPr/>
          </p:nvSpPr>
          <p:spPr>
            <a:xfrm>
              <a:off x="3037900" y="3380137"/>
              <a:ext cx="475488" cy="15109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noProof="0" dirty="0">
                  <a:solidFill>
                    <a:schemeClr val="bg1"/>
                  </a:solidFill>
                  <a:cs typeface="Calibri" panose="020F0502020204030204" pitchFamily="34" charset="0"/>
                </a:rPr>
                <a:t>ACT</a:t>
              </a:r>
            </a:p>
          </p:txBody>
        </p:sp>
        <p:sp>
          <p:nvSpPr>
            <p:cNvPr id="127" name="TextBox 43">
              <a:extLst>
                <a:ext uri="{FF2B5EF4-FFF2-40B4-BE49-F238E27FC236}">
                  <a16:creationId xmlns:a16="http://schemas.microsoft.com/office/drawing/2014/main" id="{02B5A814-B1A1-BA66-F9CB-6742265E0716}"/>
                </a:ext>
              </a:extLst>
            </p:cNvPr>
            <p:cNvSpPr txBox="1"/>
            <p:nvPr/>
          </p:nvSpPr>
          <p:spPr>
            <a:xfrm>
              <a:off x="4898797" y="3002106"/>
              <a:ext cx="3804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0" dirty="0"/>
                <a:t>…</a:t>
              </a: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31A29793-3CE4-7969-C98B-C3F7B0791D1A}"/>
                </a:ext>
              </a:extLst>
            </p:cNvPr>
            <p:cNvSpPr/>
            <p:nvPr/>
          </p:nvSpPr>
          <p:spPr>
            <a:xfrm>
              <a:off x="467115" y="3025479"/>
              <a:ext cx="262587" cy="25498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noProof="0" dirty="0"/>
                <a:t>b</a:t>
              </a: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8E0C84A9-E833-009A-AA95-D7E7CF69ECD4}"/>
                </a:ext>
              </a:extLst>
            </p:cNvPr>
            <p:cNvSpPr/>
            <p:nvPr/>
          </p:nvSpPr>
          <p:spPr>
            <a:xfrm>
              <a:off x="1021297" y="3721099"/>
              <a:ext cx="3798508" cy="274320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Double-sided RowPress </a:t>
              </a:r>
              <a:r>
                <a:rPr lang="en-US" sz="1200" dirty="0">
                  <a:solidFill>
                    <a:srgbClr val="316CE3"/>
                  </a:solidFill>
                </a:rPr>
                <a:t>(</a:t>
              </a:r>
              <a:r>
                <a:rPr lang="en-US" sz="1200" dirty="0" err="1">
                  <a:solidFill>
                    <a:srgbClr val="316CE3"/>
                  </a:solidFill>
                </a:rPr>
                <a:t>tAggON</a:t>
              </a:r>
              <a:r>
                <a:rPr lang="en-US" sz="1200" dirty="0">
                  <a:solidFill>
                    <a:srgbClr val="316CE3"/>
                  </a:solidFill>
                </a:rPr>
                <a:t> = </a:t>
              </a:r>
              <a:r>
                <a:rPr lang="en-US" sz="1200" dirty="0" err="1">
                  <a:solidFill>
                    <a:srgbClr val="316CE3"/>
                  </a:solidFill>
                </a:rPr>
                <a:t>tRAS</a:t>
              </a:r>
              <a:r>
                <a:rPr lang="en-US" sz="1200" dirty="0">
                  <a:solidFill>
                    <a:srgbClr val="316CE3"/>
                  </a:solidFill>
                </a:rPr>
                <a:t> +OTB/2)</a:t>
              </a:r>
              <a:endParaRPr lang="en-US" sz="1400" dirty="0">
                <a:solidFill>
                  <a:srgbClr val="316CE3"/>
                </a:solidFill>
              </a:endParaRPr>
            </a:p>
          </p:txBody>
        </p:sp>
        <p:cxnSp>
          <p:nvCxnSpPr>
            <p:cNvPr id="253" name="Straight Arrow Connector 252">
              <a:extLst>
                <a:ext uri="{FF2B5EF4-FFF2-40B4-BE49-F238E27FC236}">
                  <a16:creationId xmlns:a16="http://schemas.microsoft.com/office/drawing/2014/main" id="{C5666A81-EAC9-780C-E452-AA47DE6C907A}"/>
                </a:ext>
              </a:extLst>
            </p:cNvPr>
            <p:cNvCxnSpPr>
              <a:cxnSpLocks/>
            </p:cNvCxnSpPr>
            <p:nvPr/>
          </p:nvCxnSpPr>
          <p:spPr>
            <a:xfrm>
              <a:off x="2011931" y="3267329"/>
              <a:ext cx="640080" cy="0"/>
            </a:xfrm>
            <a:prstGeom prst="straightConnector1">
              <a:avLst/>
            </a:prstGeom>
            <a:ln w="12700">
              <a:solidFill>
                <a:schemeClr val="accent3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TextBox 87">
              <a:extLst>
                <a:ext uri="{FF2B5EF4-FFF2-40B4-BE49-F238E27FC236}">
                  <a16:creationId xmlns:a16="http://schemas.microsoft.com/office/drawing/2014/main" id="{39294EB1-AFCD-13DF-93A8-D82E360E7A92}"/>
                </a:ext>
              </a:extLst>
            </p:cNvPr>
            <p:cNvSpPr txBox="1"/>
            <p:nvPr/>
          </p:nvSpPr>
          <p:spPr>
            <a:xfrm>
              <a:off x="2149091" y="3093283"/>
              <a:ext cx="36576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Calibri" panose="020F0502020204030204" pitchFamily="34" charset="0"/>
                </a:rPr>
                <a:t>OTB/2</a:t>
              </a:r>
              <a:endParaRPr lang="en-US" sz="1000" b="1" noProof="0" dirty="0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endParaRPr>
            </a:p>
          </p:txBody>
        </p:sp>
        <p:cxnSp>
          <p:nvCxnSpPr>
            <p:cNvPr id="255" name="Straight Arrow Connector 254">
              <a:extLst>
                <a:ext uri="{FF2B5EF4-FFF2-40B4-BE49-F238E27FC236}">
                  <a16:creationId xmlns:a16="http://schemas.microsoft.com/office/drawing/2014/main" id="{293F3C44-5281-5F26-62F0-24A2AA9CFA07}"/>
                </a:ext>
              </a:extLst>
            </p:cNvPr>
            <p:cNvCxnSpPr>
              <a:cxnSpLocks/>
            </p:cNvCxnSpPr>
            <p:nvPr/>
          </p:nvCxnSpPr>
          <p:spPr>
            <a:xfrm>
              <a:off x="4191749" y="3267329"/>
              <a:ext cx="640080" cy="0"/>
            </a:xfrm>
            <a:prstGeom prst="straightConnector1">
              <a:avLst/>
            </a:prstGeom>
            <a:ln w="12700">
              <a:solidFill>
                <a:schemeClr val="accent3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TextBox 87">
              <a:extLst>
                <a:ext uri="{FF2B5EF4-FFF2-40B4-BE49-F238E27FC236}">
                  <a16:creationId xmlns:a16="http://schemas.microsoft.com/office/drawing/2014/main" id="{458DA1C1-A3A5-C9CC-F5FE-F4A24B79FB51}"/>
                </a:ext>
              </a:extLst>
            </p:cNvPr>
            <p:cNvSpPr txBox="1"/>
            <p:nvPr/>
          </p:nvSpPr>
          <p:spPr>
            <a:xfrm>
              <a:off x="4328909" y="3093283"/>
              <a:ext cx="36576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Calibri" panose="020F0502020204030204" pitchFamily="34" charset="0"/>
                </a:rPr>
                <a:t>OTB/2</a:t>
              </a:r>
              <a:endParaRPr lang="en-US" sz="1000" b="1" noProof="0" dirty="0">
                <a:solidFill>
                  <a:schemeClr val="tx1">
                    <a:lumMod val="50000"/>
                    <a:lumOff val="50000"/>
                  </a:schemeClr>
                </a:solidFill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563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10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94 -0.04305 L 0.10747 0.14468 " pathEditMode="relative" rAng="0" ptsTypes="AA">
                                      <p:cBhvr>
                                        <p:cTn id="138" dur="3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2" y="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36" grpId="0" animBg="1"/>
      <p:bldP spid="139" grpId="0" animBg="1"/>
      <p:bldP spid="140" grpId="0" animBg="1"/>
      <p:bldP spid="147" grpId="0" animBg="1"/>
      <p:bldP spid="148" grpId="0" animBg="1"/>
      <p:bldP spid="149" grpId="0"/>
      <p:bldP spid="150" grpId="0"/>
      <p:bldP spid="151" grpId="0" animBg="1"/>
      <p:bldP spid="152" grpId="0" animBg="1"/>
      <p:bldP spid="153" grpId="0" animBg="1"/>
      <p:bldP spid="154" grpId="0" animBg="1"/>
      <p:bldP spid="157" grpId="0" animBg="1"/>
      <p:bldP spid="158" grpId="0"/>
      <p:bldP spid="159" grpId="0" animBg="1"/>
      <p:bldP spid="160" grpId="0" animBg="1"/>
      <p:bldP spid="161" grpId="0" animBg="1"/>
      <p:bldP spid="162" grpId="0"/>
      <p:bldP spid="163" grpId="0"/>
      <p:bldP spid="167" grpId="0"/>
      <p:bldP spid="168" grpId="0" animBg="1"/>
      <p:bldP spid="170" grpId="0"/>
      <p:bldP spid="173" grpId="0"/>
      <p:bldP spid="174" grpId="0"/>
      <p:bldP spid="175" grpId="0"/>
      <p:bldP spid="181" grpId="0" animBg="1"/>
      <p:bldP spid="181" grpId="1" animBg="1"/>
      <p:bldP spid="179" grpId="0" animBg="1"/>
      <p:bldP spid="195" grpId="0"/>
      <p:bldP spid="199" grpId="0"/>
      <p:bldP spid="180" grpId="0" animBg="1"/>
      <p:bldP spid="216" grpId="0"/>
      <p:bldP spid="248" grpId="0" animBg="1"/>
      <p:bldP spid="25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2C95F-E1DF-3D69-FF0E-BFCC8DAB5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C1A1B5-CEF2-92BE-50E7-D2DD27675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ScaleDisturb Access Pattern (III)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4DA9C8B-A5AB-2607-7464-B8124A3FD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61</a:t>
            </a:fld>
            <a:endParaRPr lang="en-US" noProof="0" dirty="0">
              <a:latin typeface="+mj-lt"/>
            </a:endParaRP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B2D82E7-59B0-8272-23BE-75429C4802F9}"/>
              </a:ext>
            </a:extLst>
          </p:cNvPr>
          <p:cNvSpPr txBox="1"/>
          <p:nvPr/>
        </p:nvSpPr>
        <p:spPr>
          <a:xfrm>
            <a:off x="168175" y="912716"/>
            <a:ext cx="88594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What if the two aggressor rows have different open durations?</a:t>
            </a:r>
          </a:p>
          <a:p>
            <a:pPr algn="ctr"/>
            <a:endParaRPr lang="en-US" sz="800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316CE3"/>
                </a:solidFill>
              </a:rPr>
              <a:t>New Parameter: </a:t>
            </a:r>
            <a:r>
              <a:rPr lang="en-US" dirty="0"/>
              <a:t>Extra </a:t>
            </a:r>
            <a:r>
              <a:rPr lang="en-US" dirty="0">
                <a:solidFill>
                  <a:srgbClr val="316CE3"/>
                </a:solidFill>
              </a:rPr>
              <a:t>Row Open Time Budget </a:t>
            </a:r>
            <a:r>
              <a:rPr lang="en-US" dirty="0"/>
              <a:t>(OTB)  = </a:t>
            </a:r>
            <a:r>
              <a:rPr lang="en-US" i="1" dirty="0"/>
              <a:t>tAggON1 + tAggON2 – 2*</a:t>
            </a:r>
            <a:r>
              <a:rPr lang="en-US" i="1" dirty="0" err="1"/>
              <a:t>tRAS</a:t>
            </a:r>
            <a:endParaRPr lang="en-US" i="1" dirty="0"/>
          </a:p>
        </p:txBody>
      </p:sp>
      <p:sp>
        <p:nvSpPr>
          <p:cNvPr id="248" name="Content Placeholder 2">
            <a:extLst>
              <a:ext uri="{FF2B5EF4-FFF2-40B4-BE49-F238E27FC236}">
                <a16:creationId xmlns:a16="http://schemas.microsoft.com/office/drawing/2014/main" id="{AC338A76-330A-8BD7-07F2-1A1EA392FD4E}"/>
              </a:ext>
            </a:extLst>
          </p:cNvPr>
          <p:cNvSpPr txBox="1">
            <a:spLocks/>
          </p:cNvSpPr>
          <p:nvPr/>
        </p:nvSpPr>
        <p:spPr>
          <a:xfrm>
            <a:off x="-111809" y="5323330"/>
            <a:ext cx="9384244" cy="1005840"/>
          </a:xfrm>
          <a:prstGeom prst="roundRect">
            <a:avLst>
              <a:gd name="adj" fmla="val 6621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316CE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"/>
              </a:spcBef>
              <a:buNone/>
            </a:pPr>
            <a:r>
              <a:rPr lang="en-US" b="1" dirty="0">
                <a:latin typeface="+mj-lt"/>
              </a:rPr>
              <a:t>ScaleDisturb</a:t>
            </a:r>
            <a:r>
              <a:rPr lang="en-US" dirty="0">
                <a:latin typeface="+mj-lt"/>
              </a:rPr>
              <a:t> is a </a:t>
            </a:r>
            <a:r>
              <a:rPr lang="en-US" b="1" dirty="0">
                <a:solidFill>
                  <a:srgbClr val="0D813C"/>
                </a:solidFill>
                <a:latin typeface="+mj-lt"/>
              </a:rPr>
              <a:t>new DRAM access pattern 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dirty="0">
                <a:latin typeface="+mj-lt"/>
              </a:rPr>
              <a:t>that </a:t>
            </a:r>
            <a:r>
              <a:rPr lang="en-US" b="1" dirty="0">
                <a:solidFill>
                  <a:srgbClr val="0D813C"/>
                </a:solidFill>
                <a:latin typeface="+mj-lt"/>
              </a:rPr>
              <a:t>asymmetrically extends</a:t>
            </a:r>
            <a:r>
              <a:rPr lang="en-US" dirty="0">
                <a:solidFill>
                  <a:srgbClr val="0D813C"/>
                </a:solidFill>
                <a:latin typeface="+mj-lt"/>
              </a:rPr>
              <a:t> </a:t>
            </a:r>
            <a:r>
              <a:rPr lang="en-US" dirty="0">
                <a:latin typeface="+mj-lt"/>
              </a:rPr>
              <a:t>the open time of two aggressor rows 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E1E7AD81-8615-BBBD-43D7-00A199C8B481}"/>
              </a:ext>
            </a:extLst>
          </p:cNvPr>
          <p:cNvSpPr/>
          <p:nvPr/>
        </p:nvSpPr>
        <p:spPr>
          <a:xfrm>
            <a:off x="805494" y="1885099"/>
            <a:ext cx="3974331" cy="22009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dirty="0">
                <a:solidFill>
                  <a:schemeClr val="tx1"/>
                </a:solidFill>
              </a:rPr>
              <a:t>Double-sided RowHammer </a:t>
            </a:r>
            <a:r>
              <a:rPr lang="en-US" sz="1600" dirty="0">
                <a:solidFill>
                  <a:srgbClr val="316CE3"/>
                </a:solidFill>
              </a:rPr>
              <a:t>(OTB = 0)</a:t>
            </a:r>
            <a:endParaRPr lang="en-US" dirty="0">
              <a:solidFill>
                <a:srgbClr val="316CE3"/>
              </a:solidFill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C520F693-636A-1C63-1717-CF8193919A1D}"/>
              </a:ext>
            </a:extLst>
          </p:cNvPr>
          <p:cNvSpPr/>
          <p:nvPr/>
        </p:nvSpPr>
        <p:spPr>
          <a:xfrm>
            <a:off x="805495" y="2348534"/>
            <a:ext cx="5503254" cy="22009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dirty="0">
                <a:solidFill>
                  <a:schemeClr val="tx1"/>
                </a:solidFill>
              </a:rPr>
              <a:t>Double-sided RowPress </a:t>
            </a:r>
            <a:r>
              <a:rPr lang="en-US" sz="1600" dirty="0">
                <a:solidFill>
                  <a:srgbClr val="316CE3"/>
                </a:solidFill>
              </a:rPr>
              <a:t>(</a:t>
            </a:r>
            <a:r>
              <a:rPr lang="en-US" sz="1600" dirty="0" err="1">
                <a:solidFill>
                  <a:srgbClr val="316CE3"/>
                </a:solidFill>
              </a:rPr>
              <a:t>tAggON</a:t>
            </a:r>
            <a:r>
              <a:rPr lang="en-US" sz="1600" dirty="0">
                <a:solidFill>
                  <a:srgbClr val="316CE3"/>
                </a:solidFill>
              </a:rPr>
              <a:t> = </a:t>
            </a:r>
            <a:r>
              <a:rPr lang="en-US" sz="1600" dirty="0" err="1">
                <a:solidFill>
                  <a:srgbClr val="316CE3"/>
                </a:solidFill>
              </a:rPr>
              <a:t>tRAS</a:t>
            </a:r>
            <a:r>
              <a:rPr lang="en-US" sz="1600" dirty="0">
                <a:solidFill>
                  <a:srgbClr val="316CE3"/>
                </a:solidFill>
              </a:rPr>
              <a:t> +OTB/2)</a:t>
            </a:r>
            <a:endParaRPr lang="en-US" dirty="0">
              <a:solidFill>
                <a:srgbClr val="316CE3"/>
              </a:solidFill>
            </a:endParaRPr>
          </a:p>
        </p:txBody>
      </p:sp>
      <p:sp>
        <p:nvSpPr>
          <p:cNvPr id="259" name="TextBox 9">
            <a:extLst>
              <a:ext uri="{FF2B5EF4-FFF2-40B4-BE49-F238E27FC236}">
                <a16:creationId xmlns:a16="http://schemas.microsoft.com/office/drawing/2014/main" id="{B0715B13-0761-9A7A-8EE4-C2538E2E8518}"/>
              </a:ext>
            </a:extLst>
          </p:cNvPr>
          <p:cNvSpPr txBox="1"/>
          <p:nvPr/>
        </p:nvSpPr>
        <p:spPr>
          <a:xfrm>
            <a:off x="3501007" y="2836859"/>
            <a:ext cx="1208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noProof="0" dirty="0" err="1">
                <a:solidFill>
                  <a:srgbClr val="C00000"/>
                </a:solidFill>
              </a:rPr>
              <a:t>Aggr</a:t>
            </a:r>
            <a:r>
              <a:rPr lang="en-US" b="1" i="1" noProof="0" dirty="0">
                <a:solidFill>
                  <a:srgbClr val="C00000"/>
                </a:solidFill>
              </a:rPr>
              <a:t>. Row</a:t>
            </a:r>
          </a:p>
        </p:txBody>
      </p:sp>
      <p:sp>
        <p:nvSpPr>
          <p:cNvPr id="260" name="TextBox 10">
            <a:extLst>
              <a:ext uri="{FF2B5EF4-FFF2-40B4-BE49-F238E27FC236}">
                <a16:creationId xmlns:a16="http://schemas.microsoft.com/office/drawing/2014/main" id="{90AA2098-3B14-2282-1CC8-0928BCB6A5D9}"/>
              </a:ext>
            </a:extLst>
          </p:cNvPr>
          <p:cNvSpPr txBox="1"/>
          <p:nvPr/>
        </p:nvSpPr>
        <p:spPr>
          <a:xfrm>
            <a:off x="3501007" y="3588883"/>
            <a:ext cx="1208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 err="1">
                <a:solidFill>
                  <a:srgbClr val="C00000"/>
                </a:solidFill>
              </a:rPr>
              <a:t>Aggr</a:t>
            </a:r>
            <a:r>
              <a:rPr lang="en-US" b="1" i="1" dirty="0">
                <a:solidFill>
                  <a:srgbClr val="C00000"/>
                </a:solidFill>
              </a:rPr>
              <a:t>. Row</a:t>
            </a:r>
          </a:p>
        </p:txBody>
      </p: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CD6F04C7-6B6A-1906-3808-9C782ED925FF}"/>
              </a:ext>
            </a:extLst>
          </p:cNvPr>
          <p:cNvGrpSpPr/>
          <p:nvPr/>
        </p:nvGrpSpPr>
        <p:grpSpPr>
          <a:xfrm>
            <a:off x="1521249" y="3229477"/>
            <a:ext cx="2000509" cy="322761"/>
            <a:chOff x="5896089" y="3673203"/>
            <a:chExt cx="2000509" cy="322761"/>
          </a:xfrm>
        </p:grpSpPr>
        <p:cxnSp>
          <p:nvCxnSpPr>
            <p:cNvPr id="280" name="Düz Bağlayıcı 440">
              <a:extLst>
                <a:ext uri="{FF2B5EF4-FFF2-40B4-BE49-F238E27FC236}">
                  <a16:creationId xmlns:a16="http://schemas.microsoft.com/office/drawing/2014/main" id="{229C1D03-0D24-9903-5B56-0B1B85774B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6089" y="3834584"/>
              <a:ext cx="2000509" cy="0"/>
            </a:xfrm>
            <a:prstGeom prst="line">
              <a:avLst/>
            </a:prstGeom>
            <a:ln w="254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78E6D790-F513-8D87-6C35-986C58355651}"/>
                </a:ext>
              </a:extLst>
            </p:cNvPr>
            <p:cNvSpPr/>
            <p:nvPr/>
          </p:nvSpPr>
          <p:spPr>
            <a:xfrm rot="10800000">
              <a:off x="7488118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ACD4B7B1-1520-595F-A3ED-2EC2351C4AFC}"/>
                </a:ext>
              </a:extLst>
            </p:cNvPr>
            <p:cNvSpPr/>
            <p:nvPr/>
          </p:nvSpPr>
          <p:spPr>
            <a:xfrm rot="10800000">
              <a:off x="6989548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513194B1-ACBA-F7FB-2197-618F368C9A3D}"/>
                </a:ext>
              </a:extLst>
            </p:cNvPr>
            <p:cNvSpPr/>
            <p:nvPr/>
          </p:nvSpPr>
          <p:spPr>
            <a:xfrm rot="10800000">
              <a:off x="6490976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173B087C-9A4B-34FB-BB92-8DCDF964D4C0}"/>
                </a:ext>
              </a:extLst>
            </p:cNvPr>
            <p:cNvSpPr/>
            <p:nvPr/>
          </p:nvSpPr>
          <p:spPr>
            <a:xfrm rot="10800000">
              <a:off x="5992402" y="3673203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</p:grpSp>
      <p:grpSp>
        <p:nvGrpSpPr>
          <p:cNvPr id="262" name="Group 261">
            <a:extLst>
              <a:ext uri="{FF2B5EF4-FFF2-40B4-BE49-F238E27FC236}">
                <a16:creationId xmlns:a16="http://schemas.microsoft.com/office/drawing/2014/main" id="{73BF9674-E424-1683-4629-C8449865DBB9}"/>
              </a:ext>
            </a:extLst>
          </p:cNvPr>
          <p:cNvGrpSpPr/>
          <p:nvPr/>
        </p:nvGrpSpPr>
        <p:grpSpPr>
          <a:xfrm>
            <a:off x="1521249" y="3612169"/>
            <a:ext cx="2000509" cy="322761"/>
            <a:chOff x="5896089" y="4061567"/>
            <a:chExt cx="2000509" cy="322761"/>
          </a:xfrm>
        </p:grpSpPr>
        <p:cxnSp>
          <p:nvCxnSpPr>
            <p:cNvPr id="275" name="Düz Bağlayıcı 440">
              <a:extLst>
                <a:ext uri="{FF2B5EF4-FFF2-40B4-BE49-F238E27FC236}">
                  <a16:creationId xmlns:a16="http://schemas.microsoft.com/office/drawing/2014/main" id="{66FF3136-87D9-98A8-4F10-B0362AA604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6089" y="4230565"/>
              <a:ext cx="2000509" cy="0"/>
            </a:xfrm>
            <a:prstGeom prst="line">
              <a:avLst/>
            </a:prstGeom>
            <a:ln w="254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Oval 275">
              <a:extLst>
                <a:ext uri="{FF2B5EF4-FFF2-40B4-BE49-F238E27FC236}">
                  <a16:creationId xmlns:a16="http://schemas.microsoft.com/office/drawing/2014/main" id="{FDC41FEA-F377-5C71-CC5A-711CA0FF3E18}"/>
                </a:ext>
              </a:extLst>
            </p:cNvPr>
            <p:cNvSpPr/>
            <p:nvPr/>
          </p:nvSpPr>
          <p:spPr>
            <a:xfrm rot="10800000">
              <a:off x="7488118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277" name="Oval 276">
              <a:extLst>
                <a:ext uri="{FF2B5EF4-FFF2-40B4-BE49-F238E27FC236}">
                  <a16:creationId xmlns:a16="http://schemas.microsoft.com/office/drawing/2014/main" id="{39539C37-B0A8-412C-748D-EADD6B70B777}"/>
                </a:ext>
              </a:extLst>
            </p:cNvPr>
            <p:cNvSpPr/>
            <p:nvPr/>
          </p:nvSpPr>
          <p:spPr>
            <a:xfrm rot="10800000">
              <a:off x="6989548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5A745E5B-8C92-81CF-A6C2-2300403DDEE0}"/>
                </a:ext>
              </a:extLst>
            </p:cNvPr>
            <p:cNvSpPr/>
            <p:nvPr/>
          </p:nvSpPr>
          <p:spPr>
            <a:xfrm rot="10800000">
              <a:off x="6490976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16DB7504-92E4-2BCA-8543-7F343551CA5E}"/>
                </a:ext>
              </a:extLst>
            </p:cNvPr>
            <p:cNvSpPr/>
            <p:nvPr/>
          </p:nvSpPr>
          <p:spPr>
            <a:xfrm rot="10800000">
              <a:off x="5992402" y="406156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9C0EB5C1-EA5B-8CD2-F859-858057711FFB}"/>
              </a:ext>
            </a:extLst>
          </p:cNvPr>
          <p:cNvGrpSpPr/>
          <p:nvPr/>
        </p:nvGrpSpPr>
        <p:grpSpPr>
          <a:xfrm>
            <a:off x="1521249" y="2860145"/>
            <a:ext cx="2000509" cy="322761"/>
            <a:chOff x="5896089" y="3299637"/>
            <a:chExt cx="2000509" cy="322761"/>
          </a:xfrm>
          <a:solidFill>
            <a:srgbClr val="C00000"/>
          </a:solidFill>
        </p:grpSpPr>
        <p:cxnSp>
          <p:nvCxnSpPr>
            <p:cNvPr id="270" name="Düz Bağlayıcı 440">
              <a:extLst>
                <a:ext uri="{FF2B5EF4-FFF2-40B4-BE49-F238E27FC236}">
                  <a16:creationId xmlns:a16="http://schemas.microsoft.com/office/drawing/2014/main" id="{B8979E20-6318-F0C3-6019-E0CE918DB8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96089" y="3468635"/>
              <a:ext cx="2000509" cy="0"/>
            </a:xfrm>
            <a:prstGeom prst="line">
              <a:avLst/>
            </a:prstGeom>
            <a:grpFill/>
            <a:ln w="254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837DE896-231D-B629-9E75-A320F9286189}"/>
                </a:ext>
              </a:extLst>
            </p:cNvPr>
            <p:cNvSpPr/>
            <p:nvPr/>
          </p:nvSpPr>
          <p:spPr>
            <a:xfrm rot="10800000">
              <a:off x="7488118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B08F5FCA-9E24-C4CE-4181-CC17FD2861CA}"/>
                </a:ext>
              </a:extLst>
            </p:cNvPr>
            <p:cNvSpPr/>
            <p:nvPr/>
          </p:nvSpPr>
          <p:spPr>
            <a:xfrm rot="10800000">
              <a:off x="6989548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273" name="Oval 272">
              <a:extLst>
                <a:ext uri="{FF2B5EF4-FFF2-40B4-BE49-F238E27FC236}">
                  <a16:creationId xmlns:a16="http://schemas.microsoft.com/office/drawing/2014/main" id="{A124E213-705A-8380-EF87-D9ADA733B5FB}"/>
                </a:ext>
              </a:extLst>
            </p:cNvPr>
            <p:cNvSpPr/>
            <p:nvPr/>
          </p:nvSpPr>
          <p:spPr>
            <a:xfrm rot="10800000">
              <a:off x="6490976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  <p:sp>
          <p:nvSpPr>
            <p:cNvPr id="274" name="Oval 273">
              <a:extLst>
                <a:ext uri="{FF2B5EF4-FFF2-40B4-BE49-F238E27FC236}">
                  <a16:creationId xmlns:a16="http://schemas.microsoft.com/office/drawing/2014/main" id="{4D4EA625-556B-5EAD-F90E-DD4A3B5A7424}"/>
                </a:ext>
              </a:extLst>
            </p:cNvPr>
            <p:cNvSpPr/>
            <p:nvPr/>
          </p:nvSpPr>
          <p:spPr>
            <a:xfrm rot="10800000">
              <a:off x="5992402" y="3299637"/>
              <a:ext cx="315870" cy="32276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/>
            </a:p>
          </p:txBody>
        </p:sp>
      </p:grpSp>
      <p:pic>
        <p:nvPicPr>
          <p:cNvPr id="264" name="Picture 263">
            <a:extLst>
              <a:ext uri="{FF2B5EF4-FFF2-40B4-BE49-F238E27FC236}">
                <a16:creationId xmlns:a16="http://schemas.microsoft.com/office/drawing/2014/main" id="{FB189E02-387C-D6DF-0D2A-FE38F527889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5EF"/>
              </a:clrFrom>
              <a:clrTo>
                <a:srgbClr val="F7F5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37" y="2688592"/>
            <a:ext cx="731520" cy="731520"/>
          </a:xfrm>
          <a:prstGeom prst="rect">
            <a:avLst/>
          </a:prstGeom>
        </p:spPr>
      </p:pic>
      <p:pic>
        <p:nvPicPr>
          <p:cNvPr id="265" name="Picture 264">
            <a:extLst>
              <a:ext uri="{FF2B5EF4-FFF2-40B4-BE49-F238E27FC236}">
                <a16:creationId xmlns:a16="http://schemas.microsoft.com/office/drawing/2014/main" id="{1B1AFF48-1263-D93B-CA18-B3B084A26BD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5EF"/>
              </a:clrFrom>
              <a:clrTo>
                <a:srgbClr val="F7F5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37" y="3442599"/>
            <a:ext cx="731520" cy="731520"/>
          </a:xfrm>
          <a:prstGeom prst="rect">
            <a:avLst/>
          </a:prstGeom>
        </p:spPr>
      </p:pic>
      <p:sp>
        <p:nvSpPr>
          <p:cNvPr id="266" name="TextBox 33">
            <a:extLst>
              <a:ext uri="{FF2B5EF4-FFF2-40B4-BE49-F238E27FC236}">
                <a16:creationId xmlns:a16="http://schemas.microsoft.com/office/drawing/2014/main" id="{044FA549-BB2F-D1C9-DFAF-B55BFAFE1A4E}"/>
              </a:ext>
            </a:extLst>
          </p:cNvPr>
          <p:cNvSpPr txBox="1"/>
          <p:nvPr/>
        </p:nvSpPr>
        <p:spPr>
          <a:xfrm>
            <a:off x="1066778" y="4156239"/>
            <a:ext cx="30385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ScaleDisturb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(tAggON1 != tAggON2)</a:t>
            </a:r>
            <a:endParaRPr lang="en-US" sz="2000" dirty="0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E6C37C66-45D3-6523-E22B-AF5CDEF88E7E}"/>
              </a:ext>
            </a:extLst>
          </p:cNvPr>
          <p:cNvSpPr/>
          <p:nvPr/>
        </p:nvSpPr>
        <p:spPr>
          <a:xfrm>
            <a:off x="1475991" y="2784139"/>
            <a:ext cx="2051554" cy="4045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rgbClr val="0D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i="1" dirty="0">
                <a:solidFill>
                  <a:srgbClr val="0D813C"/>
                </a:solidFill>
              </a:rPr>
              <a:t>tAggON1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8A28AFF7-5859-5C00-3A1C-14615705EBF7}"/>
              </a:ext>
            </a:extLst>
          </p:cNvPr>
          <p:cNvSpPr/>
          <p:nvPr/>
        </p:nvSpPr>
        <p:spPr>
          <a:xfrm>
            <a:off x="1475991" y="3600853"/>
            <a:ext cx="2051554" cy="4045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1750">
            <a:solidFill>
              <a:srgbClr val="F23E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i="1" dirty="0">
                <a:solidFill>
                  <a:srgbClr val="F75F26"/>
                </a:solidFill>
              </a:rPr>
              <a:t>tAggON2</a:t>
            </a: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04B190EB-B053-2369-2B59-C70237A1D25B}"/>
              </a:ext>
            </a:extLst>
          </p:cNvPr>
          <p:cNvSpPr txBox="1"/>
          <p:nvPr/>
        </p:nvSpPr>
        <p:spPr>
          <a:xfrm>
            <a:off x="3485613" y="3220542"/>
            <a:ext cx="1365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noProof="0" dirty="0">
                <a:solidFill>
                  <a:schemeClr val="accent2"/>
                </a:solidFill>
              </a:rPr>
              <a:t>Victim Row</a:t>
            </a:r>
          </a:p>
        </p:txBody>
      </p:sp>
      <p:sp>
        <p:nvSpPr>
          <p:cNvPr id="310" name="Oval 309">
            <a:extLst>
              <a:ext uri="{FF2B5EF4-FFF2-40B4-BE49-F238E27FC236}">
                <a16:creationId xmlns:a16="http://schemas.microsoft.com/office/drawing/2014/main" id="{2923A653-65F3-C3AC-78F2-82C7D92F644C}"/>
              </a:ext>
            </a:extLst>
          </p:cNvPr>
          <p:cNvSpPr>
            <a:spLocks noChangeAspect="1"/>
          </p:cNvSpPr>
          <p:nvPr/>
        </p:nvSpPr>
        <p:spPr>
          <a:xfrm>
            <a:off x="333685" y="1801131"/>
            <a:ext cx="365760" cy="36576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12" name="Oval 311">
            <a:extLst>
              <a:ext uri="{FF2B5EF4-FFF2-40B4-BE49-F238E27FC236}">
                <a16:creationId xmlns:a16="http://schemas.microsoft.com/office/drawing/2014/main" id="{A9CA3BFB-DA6C-7103-FEA9-E00DA2D196F0}"/>
              </a:ext>
            </a:extLst>
          </p:cNvPr>
          <p:cNvSpPr>
            <a:spLocks noChangeAspect="1"/>
          </p:cNvSpPr>
          <p:nvPr/>
        </p:nvSpPr>
        <p:spPr>
          <a:xfrm>
            <a:off x="333685" y="2272192"/>
            <a:ext cx="365760" cy="36576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917E7592-46EC-1490-9237-F6592D9764FD}"/>
              </a:ext>
            </a:extLst>
          </p:cNvPr>
          <p:cNvSpPr>
            <a:spLocks noChangeAspect="1"/>
          </p:cNvSpPr>
          <p:nvPr/>
        </p:nvSpPr>
        <p:spPr>
          <a:xfrm>
            <a:off x="333685" y="4197766"/>
            <a:ext cx="365760" cy="3657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91E2D4AF-F945-D4FA-B6D6-437B83FCA22F}"/>
              </a:ext>
            </a:extLst>
          </p:cNvPr>
          <p:cNvSpPr/>
          <p:nvPr/>
        </p:nvSpPr>
        <p:spPr>
          <a:xfrm>
            <a:off x="6373013" y="3305726"/>
            <a:ext cx="1188720" cy="11887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5" name="Rectangle 314">
            <a:extLst>
              <a:ext uri="{FF2B5EF4-FFF2-40B4-BE49-F238E27FC236}">
                <a16:creationId xmlns:a16="http://schemas.microsoft.com/office/drawing/2014/main" id="{FD469D75-866F-2727-B696-3E9BBFA1EE8E}"/>
              </a:ext>
            </a:extLst>
          </p:cNvPr>
          <p:cNvSpPr/>
          <p:nvPr/>
        </p:nvSpPr>
        <p:spPr>
          <a:xfrm>
            <a:off x="6365114" y="3909678"/>
            <a:ext cx="548640" cy="54864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FC7163CC-C25C-FF2F-C46B-971D69C2EA38}"/>
              </a:ext>
            </a:extLst>
          </p:cNvPr>
          <p:cNvSpPr txBox="1"/>
          <p:nvPr/>
        </p:nvSpPr>
        <p:spPr>
          <a:xfrm>
            <a:off x="7223710" y="4801880"/>
            <a:ext cx="71949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1" i="1" noProof="0" dirty="0">
                <a:cs typeface="Calibri" panose="020F0502020204030204" pitchFamily="34" charset="0"/>
              </a:rPr>
              <a:t>tAggON1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AD2100F8-3854-62C4-9E7A-FCABEAB4FFE1}"/>
              </a:ext>
            </a:extLst>
          </p:cNvPr>
          <p:cNvSpPr txBox="1"/>
          <p:nvPr/>
        </p:nvSpPr>
        <p:spPr>
          <a:xfrm>
            <a:off x="5509925" y="2949409"/>
            <a:ext cx="215444" cy="725267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r>
              <a:rPr lang="en-US" sz="1400" b="1" i="1" noProof="0" dirty="0">
                <a:cs typeface="Calibri" panose="020F0502020204030204" pitchFamily="34" charset="0"/>
              </a:rPr>
              <a:t>tAggON2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095FF9A2-260D-8820-B155-E756D6CACDB7}"/>
              </a:ext>
            </a:extLst>
          </p:cNvPr>
          <p:cNvSpPr txBox="1"/>
          <p:nvPr/>
        </p:nvSpPr>
        <p:spPr>
          <a:xfrm>
            <a:off x="6585749" y="4272636"/>
            <a:ext cx="253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noProof="0" dirty="0">
                <a:cs typeface="Calibri" panose="020F0502020204030204" pitchFamily="34" charset="0"/>
              </a:rPr>
              <a:t>45°</a:t>
            </a:r>
          </a:p>
        </p:txBody>
      </p:sp>
      <p:sp>
        <p:nvSpPr>
          <p:cNvPr id="319" name="Arc 318">
            <a:extLst>
              <a:ext uri="{FF2B5EF4-FFF2-40B4-BE49-F238E27FC236}">
                <a16:creationId xmlns:a16="http://schemas.microsoft.com/office/drawing/2014/main" id="{4504BDD3-164B-DD0F-6274-47F6794A6215}"/>
              </a:ext>
            </a:extLst>
          </p:cNvPr>
          <p:cNvSpPr/>
          <p:nvPr/>
        </p:nvSpPr>
        <p:spPr>
          <a:xfrm>
            <a:off x="6386063" y="4341260"/>
            <a:ext cx="156528" cy="152021"/>
          </a:xfrm>
          <a:prstGeom prst="arc">
            <a:avLst>
              <a:gd name="adj1" fmla="val 16933808"/>
              <a:gd name="adj2" fmla="val 2660319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en-US" sz="4800" noProof="0" dirty="0">
              <a:cs typeface="Calibri" panose="020F0502020204030204" pitchFamily="34" charset="0"/>
            </a:endParaRPr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DB2263E0-744A-6F04-8F45-FA4812AE6962}"/>
              </a:ext>
            </a:extLst>
          </p:cNvPr>
          <p:cNvSpPr txBox="1"/>
          <p:nvPr/>
        </p:nvSpPr>
        <p:spPr>
          <a:xfrm>
            <a:off x="6747309" y="4463651"/>
            <a:ext cx="31258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100" b="1" noProof="0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8EB96D09-62B6-E4D2-C6C5-FD7FEE0D54D9}"/>
              </a:ext>
            </a:extLst>
          </p:cNvPr>
          <p:cNvSpPr txBox="1"/>
          <p:nvPr/>
        </p:nvSpPr>
        <p:spPr>
          <a:xfrm>
            <a:off x="6020644" y="3848577"/>
            <a:ext cx="31258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100" b="1" noProof="0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6BD76F39-8494-39CA-019D-0C0217DB8190}"/>
              </a:ext>
            </a:extLst>
          </p:cNvPr>
          <p:cNvSpPr txBox="1"/>
          <p:nvPr/>
        </p:nvSpPr>
        <p:spPr>
          <a:xfrm>
            <a:off x="7156148" y="4463651"/>
            <a:ext cx="82296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+</a:t>
            </a:r>
          </a:p>
          <a:p>
            <a:pPr algn="ctr"/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OTB/2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FE219A0C-7518-148A-8126-C7B00FBF9553}"/>
              </a:ext>
            </a:extLst>
          </p:cNvPr>
          <p:cNvSpPr txBox="1"/>
          <p:nvPr/>
        </p:nvSpPr>
        <p:spPr>
          <a:xfrm>
            <a:off x="5862681" y="3228646"/>
            <a:ext cx="47054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noProof="0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tRAS+OTB</a:t>
            </a:r>
            <a:r>
              <a:rPr lang="en-US" sz="1100" b="1" noProof="0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/2</a:t>
            </a:r>
          </a:p>
        </p:txBody>
      </p:sp>
      <p:sp>
        <p:nvSpPr>
          <p:cNvPr id="324" name="Triangle 323">
            <a:extLst>
              <a:ext uri="{FF2B5EF4-FFF2-40B4-BE49-F238E27FC236}">
                <a16:creationId xmlns:a16="http://schemas.microsoft.com/office/drawing/2014/main" id="{985CF77C-286A-2101-E2D5-9B8CE83058A2}"/>
              </a:ext>
            </a:extLst>
          </p:cNvPr>
          <p:cNvSpPr/>
          <p:nvPr/>
        </p:nvSpPr>
        <p:spPr>
          <a:xfrm>
            <a:off x="6907401" y="2639327"/>
            <a:ext cx="1280160" cy="1280160"/>
          </a:xfrm>
          <a:prstGeom prst="triangle">
            <a:avLst>
              <a:gd name="adj" fmla="val 0"/>
            </a:avLst>
          </a:prstGeom>
          <a:solidFill>
            <a:srgbClr val="FF0000">
              <a:alpha val="0"/>
            </a:srgbClr>
          </a:solidFill>
          <a:ln w="3175">
            <a:solidFill>
              <a:srgbClr val="F89383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4800" noProof="0" dirty="0">
              <a:cs typeface="Calibri" panose="020F0502020204030204" pitchFamily="34" charset="0"/>
            </a:endParaRPr>
          </a:p>
        </p:txBody>
      </p: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DD2ADBF7-1104-E8F9-C475-C34BA461221C}"/>
              </a:ext>
            </a:extLst>
          </p:cNvPr>
          <p:cNvCxnSpPr>
            <a:cxnSpLocks/>
            <a:endCxn id="337" idx="7"/>
          </p:cNvCxnSpPr>
          <p:nvPr/>
        </p:nvCxnSpPr>
        <p:spPr>
          <a:xfrm flipV="1">
            <a:off x="6363421" y="3237036"/>
            <a:ext cx="1260612" cy="1229622"/>
          </a:xfrm>
          <a:prstGeom prst="line">
            <a:avLst/>
          </a:prstGeom>
          <a:ln w="3175">
            <a:solidFill>
              <a:schemeClr val="accent1">
                <a:alpha val="49936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6" name="Oval 325">
            <a:extLst>
              <a:ext uri="{FF2B5EF4-FFF2-40B4-BE49-F238E27FC236}">
                <a16:creationId xmlns:a16="http://schemas.microsoft.com/office/drawing/2014/main" id="{347D715E-9DBD-D29C-50CD-5373A542E5B2}"/>
              </a:ext>
            </a:extLst>
          </p:cNvPr>
          <p:cNvSpPr/>
          <p:nvPr/>
        </p:nvSpPr>
        <p:spPr>
          <a:xfrm>
            <a:off x="6812459" y="3804410"/>
            <a:ext cx="182880" cy="182880"/>
          </a:xfrm>
          <a:prstGeom prst="ellipse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noProof="0" dirty="0">
                <a:solidFill>
                  <a:schemeClr val="tx1"/>
                </a:solidFill>
                <a:cs typeface="Calibri" panose="020F0502020204030204" pitchFamily="34" charset="0"/>
              </a:rPr>
              <a:t>a</a:t>
            </a:r>
          </a:p>
        </p:txBody>
      </p:sp>
      <p:cxnSp>
        <p:nvCxnSpPr>
          <p:cNvPr id="327" name="Straight Arrow Connector 326">
            <a:extLst>
              <a:ext uri="{FF2B5EF4-FFF2-40B4-BE49-F238E27FC236}">
                <a16:creationId xmlns:a16="http://schemas.microsoft.com/office/drawing/2014/main" id="{25E6FD09-3044-CDDE-CD00-0EB9D685A05E}"/>
              </a:ext>
            </a:extLst>
          </p:cNvPr>
          <p:cNvCxnSpPr>
            <a:cxnSpLocks/>
          </p:cNvCxnSpPr>
          <p:nvPr/>
        </p:nvCxnSpPr>
        <p:spPr>
          <a:xfrm rot="5400000" flipV="1">
            <a:off x="7446654" y="3369322"/>
            <a:ext cx="0" cy="2194560"/>
          </a:xfrm>
          <a:prstGeom prst="straightConnector1">
            <a:avLst/>
          </a:prstGeom>
          <a:ln w="19050" cap="flat" cmpd="sng">
            <a:solidFill>
              <a:schemeClr val="tx1"/>
            </a:solidFill>
            <a:round/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>
            <a:extLst>
              <a:ext uri="{FF2B5EF4-FFF2-40B4-BE49-F238E27FC236}">
                <a16:creationId xmlns:a16="http://schemas.microsoft.com/office/drawing/2014/main" id="{4D14142D-1E35-FA8A-FE49-2A1862355346}"/>
              </a:ext>
            </a:extLst>
          </p:cNvPr>
          <p:cNvCxnSpPr>
            <a:cxnSpLocks/>
          </p:cNvCxnSpPr>
          <p:nvPr/>
        </p:nvCxnSpPr>
        <p:spPr>
          <a:xfrm flipV="1">
            <a:off x="6357931" y="2460733"/>
            <a:ext cx="0" cy="2011680"/>
          </a:xfrm>
          <a:prstGeom prst="straightConnector1">
            <a:avLst/>
          </a:prstGeom>
          <a:ln w="19050">
            <a:solidFill>
              <a:schemeClr val="tx1"/>
            </a:solidFill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9" name="TextBox 328">
            <a:extLst>
              <a:ext uri="{FF2B5EF4-FFF2-40B4-BE49-F238E27FC236}">
                <a16:creationId xmlns:a16="http://schemas.microsoft.com/office/drawing/2014/main" id="{6455A8AB-8C2C-0169-6643-DFA2C81DE9C7}"/>
              </a:ext>
            </a:extLst>
          </p:cNvPr>
          <p:cNvSpPr txBox="1"/>
          <p:nvPr/>
        </p:nvSpPr>
        <p:spPr>
          <a:xfrm>
            <a:off x="5629219" y="2555137"/>
            <a:ext cx="70401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tRAS+OTB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330" name="Straight Connector 329">
            <a:extLst>
              <a:ext uri="{FF2B5EF4-FFF2-40B4-BE49-F238E27FC236}">
                <a16:creationId xmlns:a16="http://schemas.microsoft.com/office/drawing/2014/main" id="{B552D76B-FA72-E54E-2FEF-64D7EBBB204A}"/>
              </a:ext>
            </a:extLst>
          </p:cNvPr>
          <p:cNvCxnSpPr/>
          <p:nvPr/>
        </p:nvCxnSpPr>
        <p:spPr>
          <a:xfrm>
            <a:off x="6369330" y="2632761"/>
            <a:ext cx="548640" cy="0"/>
          </a:xfrm>
          <a:prstGeom prst="line">
            <a:avLst/>
          </a:prstGeom>
          <a:ln w="3175">
            <a:solidFill>
              <a:schemeClr val="accent3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Connector 330">
            <a:extLst>
              <a:ext uri="{FF2B5EF4-FFF2-40B4-BE49-F238E27FC236}">
                <a16:creationId xmlns:a16="http://schemas.microsoft.com/office/drawing/2014/main" id="{271B95E9-342D-275D-7CB9-E5B847F7C871}"/>
              </a:ext>
            </a:extLst>
          </p:cNvPr>
          <p:cNvCxnSpPr>
            <a:cxnSpLocks/>
          </p:cNvCxnSpPr>
          <p:nvPr/>
        </p:nvCxnSpPr>
        <p:spPr>
          <a:xfrm rot="5400000">
            <a:off x="7937272" y="4201886"/>
            <a:ext cx="502920" cy="0"/>
          </a:xfrm>
          <a:prstGeom prst="line">
            <a:avLst/>
          </a:prstGeom>
          <a:ln w="3175">
            <a:solidFill>
              <a:schemeClr val="accent3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TextBox 331">
            <a:extLst>
              <a:ext uri="{FF2B5EF4-FFF2-40B4-BE49-F238E27FC236}">
                <a16:creationId xmlns:a16="http://schemas.microsoft.com/office/drawing/2014/main" id="{3F2B06AC-76AD-B45D-9991-3922A4FB575D}"/>
              </a:ext>
            </a:extLst>
          </p:cNvPr>
          <p:cNvSpPr txBox="1"/>
          <p:nvPr/>
        </p:nvSpPr>
        <p:spPr>
          <a:xfrm>
            <a:off x="7816885" y="4463651"/>
            <a:ext cx="82296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tRAS+OTB</a:t>
            </a:r>
            <a:endParaRPr lang="en-US" sz="1100" b="1" noProof="0" dirty="0">
              <a:solidFill>
                <a:schemeClr val="accent1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cxnSp>
        <p:nvCxnSpPr>
          <p:cNvPr id="333" name="Straight Connector 332">
            <a:extLst>
              <a:ext uri="{FF2B5EF4-FFF2-40B4-BE49-F238E27FC236}">
                <a16:creationId xmlns:a16="http://schemas.microsoft.com/office/drawing/2014/main" id="{E96578FB-C342-8837-FE2F-A88FCFCB21AB}"/>
              </a:ext>
            </a:extLst>
          </p:cNvPr>
          <p:cNvCxnSpPr/>
          <p:nvPr/>
        </p:nvCxnSpPr>
        <p:spPr>
          <a:xfrm>
            <a:off x="6913754" y="2632761"/>
            <a:ext cx="1273807" cy="1274278"/>
          </a:xfrm>
          <a:prstGeom prst="line">
            <a:avLst/>
          </a:prstGeom>
          <a:ln w="19050">
            <a:solidFill>
              <a:srgbClr val="F893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6D309DAB-3394-E4B7-5A9D-B9BAB5DD4CD8}"/>
              </a:ext>
            </a:extLst>
          </p:cNvPr>
          <p:cNvGrpSpPr/>
          <p:nvPr/>
        </p:nvGrpSpPr>
        <p:grpSpPr>
          <a:xfrm>
            <a:off x="7023759" y="2745289"/>
            <a:ext cx="365760" cy="365760"/>
            <a:chOff x="4203258" y="3754788"/>
            <a:chExt cx="336489" cy="346465"/>
          </a:xfrm>
        </p:grpSpPr>
        <p:cxnSp>
          <p:nvCxnSpPr>
            <p:cNvPr id="335" name="Straight Arrow Connector 334">
              <a:extLst>
                <a:ext uri="{FF2B5EF4-FFF2-40B4-BE49-F238E27FC236}">
                  <a16:creationId xmlns:a16="http://schemas.microsoft.com/office/drawing/2014/main" id="{ED81A6F5-0B70-8D48-C7C4-A57BA3C1A437}"/>
                </a:ext>
              </a:extLst>
            </p:cNvPr>
            <p:cNvCxnSpPr>
              <a:cxnSpLocks/>
            </p:cNvCxnSpPr>
            <p:nvPr/>
          </p:nvCxnSpPr>
          <p:spPr>
            <a:xfrm>
              <a:off x="4203258" y="3754788"/>
              <a:ext cx="336489" cy="346465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6" name="Oval 335">
              <a:extLst>
                <a:ext uri="{FF2B5EF4-FFF2-40B4-BE49-F238E27FC236}">
                  <a16:creationId xmlns:a16="http://schemas.microsoft.com/office/drawing/2014/main" id="{B4C84F7A-3134-44FE-5FC3-A341A905B0A8}"/>
                </a:ext>
              </a:extLst>
            </p:cNvPr>
            <p:cNvSpPr/>
            <p:nvPr/>
          </p:nvSpPr>
          <p:spPr>
            <a:xfrm>
              <a:off x="4276901" y="3843221"/>
              <a:ext cx="168244" cy="173232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b="1" noProof="0" dirty="0">
                  <a:cs typeface="Calibri" panose="020F0502020204030204" pitchFamily="34" charset="0"/>
                </a:rPr>
                <a:t>c</a:t>
              </a:r>
            </a:p>
          </p:txBody>
        </p:sp>
      </p:grpSp>
      <p:sp>
        <p:nvSpPr>
          <p:cNvPr id="337" name="Oval 336">
            <a:extLst>
              <a:ext uri="{FF2B5EF4-FFF2-40B4-BE49-F238E27FC236}">
                <a16:creationId xmlns:a16="http://schemas.microsoft.com/office/drawing/2014/main" id="{CB34940F-491E-DBA2-AF95-D4C77A99EB80}"/>
              </a:ext>
            </a:extLst>
          </p:cNvPr>
          <p:cNvSpPr/>
          <p:nvPr/>
        </p:nvSpPr>
        <p:spPr>
          <a:xfrm>
            <a:off x="7467935" y="3210254"/>
            <a:ext cx="182880" cy="182880"/>
          </a:xfrm>
          <a:prstGeom prst="ellipse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noProof="0" dirty="0">
                <a:cs typeface="Calibri" panose="020F050202020403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8507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10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194 -0.04305 L 0.10747 0.14468 " pathEditMode="relative" rAng="0" ptsTypes="AA">
                                      <p:cBhvr>
                                        <p:cTn id="106" dur="30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2" y="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0" animBg="1"/>
      <p:bldP spid="250" grpId="0"/>
      <p:bldP spid="258" grpId="0"/>
      <p:bldP spid="259" grpId="0"/>
      <p:bldP spid="260" grpId="0"/>
      <p:bldP spid="267" grpId="0" animBg="1"/>
      <p:bldP spid="268" grpId="0" animBg="1"/>
      <p:bldP spid="285" grpId="0"/>
      <p:bldP spid="310" grpId="0" animBg="1"/>
      <p:bldP spid="312" grpId="0" animBg="1"/>
      <p:bldP spid="313" grpId="0" animBg="1"/>
      <p:bldP spid="314" grpId="0" animBg="1"/>
      <p:bldP spid="315" grpId="0" animBg="1"/>
      <p:bldP spid="316" grpId="0"/>
      <p:bldP spid="317" grpId="0"/>
      <p:bldP spid="318" grpId="0"/>
      <p:bldP spid="319" grpId="0" animBg="1"/>
      <p:bldP spid="320" grpId="0"/>
      <p:bldP spid="321" grpId="0"/>
      <p:bldP spid="322" grpId="0"/>
      <p:bldP spid="323" grpId="0"/>
      <p:bldP spid="324" grpId="0" animBg="1"/>
      <p:bldP spid="324" grpId="1" animBg="1"/>
      <p:bldP spid="326" grpId="0" animBg="1"/>
      <p:bldP spid="329" grpId="0"/>
      <p:bldP spid="332" grpId="0"/>
      <p:bldP spid="33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7E411-0F58-F41A-D2DC-7CAE7C5F8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968928-4779-3204-1C19-176888BA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Real System Demonstration </a:t>
            </a:r>
            <a:r>
              <a:rPr lang="en-US" dirty="0"/>
              <a:t>Results (II)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D666E79-FAA8-FF13-65C3-821EBF3A2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62</a:t>
            </a:fld>
            <a:endParaRPr lang="en-US" noProof="0" dirty="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F7AC3C-188C-4203-F0A3-0F5A33F20A3E}"/>
              </a:ext>
            </a:extLst>
          </p:cNvPr>
          <p:cNvSpPr txBox="1"/>
          <p:nvPr/>
        </p:nvSpPr>
        <p:spPr>
          <a:xfrm>
            <a:off x="-118872" y="5181597"/>
            <a:ext cx="9381744" cy="10058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316CE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noProof="0" dirty="0">
                <a:solidFill>
                  <a:prstClr val="black"/>
                </a:solidFill>
                <a:latin typeface="+mj-lt"/>
              </a:rPr>
              <a:t>ScaleDisturb induces bitflips in </a:t>
            </a:r>
            <a:r>
              <a:rPr lang="en-US" sz="2600" noProof="0" dirty="0">
                <a:solidFill>
                  <a:srgbClr val="C00000"/>
                </a:solidFill>
                <a:latin typeface="+mj-lt"/>
              </a:rPr>
              <a:t>more cells than double-sided RowPress</a:t>
            </a:r>
            <a:r>
              <a:rPr lang="en-US" sz="2600" noProof="0" dirty="0">
                <a:solidFill>
                  <a:prstClr val="black"/>
                </a:solidFill>
                <a:latin typeface="+mj-lt"/>
              </a:rPr>
              <a:t>, under low dummy row activation frequency</a:t>
            </a:r>
            <a:endParaRPr lang="en-US" sz="2600" b="1" noProof="0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ABB766-A648-EE95-82A4-185C4C624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36600"/>
            <a:ext cx="7772400" cy="332255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D189812-185D-3FDF-700C-02960E470A4D}"/>
              </a:ext>
            </a:extLst>
          </p:cNvPr>
          <p:cNvSpPr/>
          <p:nvPr/>
        </p:nvSpPr>
        <p:spPr>
          <a:xfrm>
            <a:off x="5138928" y="1707356"/>
            <a:ext cx="776097" cy="521495"/>
          </a:xfrm>
          <a:prstGeom prst="rect">
            <a:avLst/>
          </a:pr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7290D-FEB4-EF59-9A57-4DF56DFA3F63}"/>
              </a:ext>
            </a:extLst>
          </p:cNvPr>
          <p:cNvSpPr/>
          <p:nvPr/>
        </p:nvSpPr>
        <p:spPr>
          <a:xfrm>
            <a:off x="7405878" y="1693067"/>
            <a:ext cx="776097" cy="521495"/>
          </a:xfrm>
          <a:prstGeom prst="rect">
            <a:avLst/>
          </a:prstGeom>
          <a:solidFill>
            <a:srgbClr val="FF00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B9A9937-9495-0098-FEF0-B3ECD57210CE}"/>
              </a:ext>
            </a:extLst>
          </p:cNvPr>
          <p:cNvCxnSpPr>
            <a:cxnSpLocks/>
          </p:cNvCxnSpPr>
          <p:nvPr/>
        </p:nvCxnSpPr>
        <p:spPr>
          <a:xfrm flipV="1">
            <a:off x="5070562" y="1693067"/>
            <a:ext cx="205099" cy="30959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3B518CC-E654-C1C4-CE08-95A104BA94A2}"/>
              </a:ext>
            </a:extLst>
          </p:cNvPr>
          <p:cNvCxnSpPr>
            <a:cxnSpLocks/>
          </p:cNvCxnSpPr>
          <p:nvPr/>
        </p:nvCxnSpPr>
        <p:spPr>
          <a:xfrm flipV="1">
            <a:off x="7303328" y="1768979"/>
            <a:ext cx="362250" cy="41677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DCA76EC2-7B32-A6CC-F064-666A10983865}"/>
              </a:ext>
            </a:extLst>
          </p:cNvPr>
          <p:cNvSpPr/>
          <p:nvPr/>
        </p:nvSpPr>
        <p:spPr>
          <a:xfrm>
            <a:off x="730770" y="1436600"/>
            <a:ext cx="273570" cy="2910548"/>
          </a:xfrm>
          <a:prstGeom prst="rect">
            <a:avLst/>
          </a:prstGeom>
          <a:noFill/>
          <a:ln w="38100">
            <a:solidFill>
              <a:srgbClr val="0000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1C52EB-B9BE-E9A0-3E6A-968D6E0A6132}"/>
              </a:ext>
            </a:extLst>
          </p:cNvPr>
          <p:cNvSpPr/>
          <p:nvPr/>
        </p:nvSpPr>
        <p:spPr>
          <a:xfrm>
            <a:off x="2169122" y="1426096"/>
            <a:ext cx="6301682" cy="299086"/>
          </a:xfrm>
          <a:prstGeom prst="rect">
            <a:avLst/>
          </a:prstGeom>
          <a:noFill/>
          <a:ln w="38100">
            <a:solidFill>
              <a:srgbClr val="0000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9FA1E4-745E-6E5E-51D6-0BF9F6710561}"/>
              </a:ext>
            </a:extLst>
          </p:cNvPr>
          <p:cNvSpPr/>
          <p:nvPr/>
        </p:nvSpPr>
        <p:spPr>
          <a:xfrm>
            <a:off x="935921" y="1447104"/>
            <a:ext cx="273570" cy="29105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360B5F-4D92-9C3F-74BA-C94E84F3DAD5}"/>
              </a:ext>
            </a:extLst>
          </p:cNvPr>
          <p:cNvSpPr/>
          <p:nvPr/>
        </p:nvSpPr>
        <p:spPr>
          <a:xfrm>
            <a:off x="1988086" y="4237896"/>
            <a:ext cx="6425143" cy="4343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2091CC-D0EB-B7DB-8497-2C0F64B676FB}"/>
              </a:ext>
            </a:extLst>
          </p:cNvPr>
          <p:cNvSpPr/>
          <p:nvPr/>
        </p:nvSpPr>
        <p:spPr>
          <a:xfrm>
            <a:off x="685800" y="1304144"/>
            <a:ext cx="8083446" cy="1199213"/>
          </a:xfrm>
          <a:prstGeom prst="rect">
            <a:avLst/>
          </a:prstGeom>
          <a:solidFill>
            <a:schemeClr val="accent4">
              <a:alpha val="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30CE4-4D79-F6BB-F5E4-6C70FE1BA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5D5BA5-53F1-E6A2-0329-AD1B993FA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and Mitigations (III)</a:t>
            </a:r>
            <a:endParaRPr lang="en-US" noProof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3D19FBB-6F15-F792-6E9D-5CEA3B800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en-US" noProof="0" smtClean="0">
                <a:latin typeface="+mj-lt"/>
              </a:rPr>
              <a:t>63</a:t>
            </a:fld>
            <a:endParaRPr lang="en-US" noProof="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90ACD3-A04E-7E57-EF88-3791DC30DEE0}"/>
              </a:ext>
            </a:extLst>
          </p:cNvPr>
          <p:cNvSpPr txBox="1"/>
          <p:nvPr/>
        </p:nvSpPr>
        <p:spPr>
          <a:xfrm>
            <a:off x="261257" y="983725"/>
            <a:ext cx="52207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Activation-time-based counter update </a:t>
            </a:r>
          </a:p>
          <a:p>
            <a:r>
              <a:rPr lang="en-US" sz="2000" i="1" dirty="0" err="1">
                <a:latin typeface="+mj-lt"/>
              </a:rPr>
              <a:t>ImPress</a:t>
            </a:r>
            <a:r>
              <a:rPr lang="en-US" sz="2000" i="1" dirty="0">
                <a:latin typeface="+mj-lt"/>
              </a:rPr>
              <a:t>,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[Saxena+, MICRO 2024] </a:t>
            </a:r>
            <a:endParaRPr lang="en-US" sz="2000" i="1" dirty="0">
              <a:latin typeface="+mj-lt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AED45C6-036E-74BD-A1C3-12C996CCF0C7}"/>
              </a:ext>
            </a:extLst>
          </p:cNvPr>
          <p:cNvGrpSpPr>
            <a:grpSpLocks noChangeAspect="1"/>
          </p:cNvGrpSpPr>
          <p:nvPr/>
        </p:nvGrpSpPr>
        <p:grpSpPr>
          <a:xfrm>
            <a:off x="6677102" y="2625895"/>
            <a:ext cx="2427640" cy="1060704"/>
            <a:chOff x="6898784" y="2625897"/>
            <a:chExt cx="1766775" cy="77195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5573D3C-DA98-E5A9-4A35-3026D2FEAD52}"/>
                </a:ext>
              </a:extLst>
            </p:cNvPr>
            <p:cNvSpPr txBox="1"/>
            <p:nvPr/>
          </p:nvSpPr>
          <p:spPr>
            <a:xfrm>
              <a:off x="7198668" y="2625897"/>
              <a:ext cx="1466891" cy="1570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b="1" dirty="0">
                  <a:latin typeface="+mj-lt"/>
                  <a:cs typeface="Times New Roman" panose="02020603050405020304" pitchFamily="18" charset="0"/>
                </a:rPr>
                <a:t>Symmetric Rows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3A9C038-6BAE-2F26-50DE-EE40B5B11122}"/>
                </a:ext>
              </a:extLst>
            </p:cNvPr>
            <p:cNvCxnSpPr>
              <a:cxnSpLocks/>
            </p:cNvCxnSpPr>
            <p:nvPr/>
          </p:nvCxnSpPr>
          <p:spPr>
            <a:xfrm>
              <a:off x="6898784" y="2735452"/>
              <a:ext cx="213957" cy="0"/>
            </a:xfrm>
            <a:prstGeom prst="line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0EC0335-8AB1-9718-64E5-4845E0F04E77}"/>
                </a:ext>
              </a:extLst>
            </p:cNvPr>
            <p:cNvSpPr txBox="1"/>
            <p:nvPr/>
          </p:nvSpPr>
          <p:spPr>
            <a:xfrm>
              <a:off x="7198668" y="2830882"/>
              <a:ext cx="1322165" cy="157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>
                  <a:latin typeface="+mj-lt"/>
                  <a:cs typeface="Times New Roman" panose="02020603050405020304" pitchFamily="18" charset="0"/>
                </a:rPr>
                <a:t>Asymmetric Faster Row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5D03D2-51F2-A247-CDAC-AE7CEAD9C56E}"/>
                </a:ext>
              </a:extLst>
            </p:cNvPr>
            <p:cNvCxnSpPr>
              <a:cxnSpLocks/>
            </p:cNvCxnSpPr>
            <p:nvPr/>
          </p:nvCxnSpPr>
          <p:spPr>
            <a:xfrm>
              <a:off x="6898784" y="2930730"/>
              <a:ext cx="214109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A1F37C-807C-388B-08B0-083754FFDF2D}"/>
                </a:ext>
              </a:extLst>
            </p:cNvPr>
            <p:cNvSpPr txBox="1"/>
            <p:nvPr/>
          </p:nvSpPr>
          <p:spPr>
            <a:xfrm>
              <a:off x="7198668" y="3035867"/>
              <a:ext cx="1360994" cy="157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dirty="0">
                  <a:latin typeface="+mj-lt"/>
                  <a:cs typeface="Times New Roman" panose="02020603050405020304" pitchFamily="18" charset="0"/>
                </a:rPr>
                <a:t>Asymmetric Slower Row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D759A00-70CA-802C-7EE7-3F0973F418C2}"/>
                </a:ext>
              </a:extLst>
            </p:cNvPr>
            <p:cNvCxnSpPr>
              <a:cxnSpLocks/>
            </p:cNvCxnSpPr>
            <p:nvPr/>
          </p:nvCxnSpPr>
          <p:spPr>
            <a:xfrm>
              <a:off x="6898784" y="3155216"/>
              <a:ext cx="214109" cy="0"/>
            </a:xfrm>
            <a:prstGeom prst="line">
              <a:avLst/>
            </a:prstGeom>
            <a:ln w="571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302EC85-73DC-D39F-FBE7-FEE3052CBC3E}"/>
                </a:ext>
              </a:extLst>
            </p:cNvPr>
            <p:cNvSpPr txBox="1"/>
            <p:nvPr/>
          </p:nvSpPr>
          <p:spPr>
            <a:xfrm>
              <a:off x="7198668" y="3240851"/>
              <a:ext cx="471608" cy="1570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b="1" i="1" dirty="0" err="1">
                  <a:latin typeface="+mj-lt"/>
                  <a:cs typeface="Times New Roman" panose="02020603050405020304" pitchFamily="18" charset="0"/>
                </a:rPr>
                <a:t>TeACUp</a:t>
              </a:r>
              <a:r>
                <a:rPr lang="en-US" sz="1400" b="1" i="1" dirty="0">
                  <a:latin typeface="+mj-lt"/>
                  <a:cs typeface="Times New Roman" panose="02020603050405020304" pitchFamily="18" charset="0"/>
                </a:rPr>
                <a:t> 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748C0A2-3437-30FD-8A9B-0D97306EF8C3}"/>
                </a:ext>
              </a:extLst>
            </p:cNvPr>
            <p:cNvCxnSpPr>
              <a:cxnSpLocks/>
            </p:cNvCxnSpPr>
            <p:nvPr/>
          </p:nvCxnSpPr>
          <p:spPr>
            <a:xfrm>
              <a:off x="6898784" y="3350404"/>
              <a:ext cx="214109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85EE09B-FEE6-7EFE-DD1B-84D3C60C1E49}"/>
              </a:ext>
            </a:extLst>
          </p:cNvPr>
          <p:cNvCxnSpPr>
            <a:cxnSpLocks/>
          </p:cNvCxnSpPr>
          <p:nvPr/>
        </p:nvCxnSpPr>
        <p:spPr>
          <a:xfrm flipV="1">
            <a:off x="2382400" y="1867796"/>
            <a:ext cx="0" cy="2302429"/>
          </a:xfrm>
          <a:prstGeom prst="straightConnector1">
            <a:avLst/>
          </a:prstGeom>
          <a:ln w="22225">
            <a:solidFill>
              <a:schemeClr val="tx1">
                <a:lumMod val="65000"/>
                <a:lumOff val="3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C7396C7-869A-17C4-DFEE-FF6229CFDC15}"/>
              </a:ext>
            </a:extLst>
          </p:cNvPr>
          <p:cNvCxnSpPr>
            <a:cxnSpLocks/>
          </p:cNvCxnSpPr>
          <p:nvPr/>
        </p:nvCxnSpPr>
        <p:spPr>
          <a:xfrm>
            <a:off x="2366374" y="4189219"/>
            <a:ext cx="4395107" cy="0"/>
          </a:xfrm>
          <a:prstGeom prst="straightConnector1">
            <a:avLst/>
          </a:prstGeom>
          <a:ln w="22225">
            <a:solidFill>
              <a:schemeClr val="tx1">
                <a:lumMod val="65000"/>
                <a:lumOff val="35000"/>
              </a:schemeClr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E688E51-B14F-AD99-703F-D0334641435D}"/>
              </a:ext>
            </a:extLst>
          </p:cNvPr>
          <p:cNvCxnSpPr>
            <a:cxnSpLocks/>
          </p:cNvCxnSpPr>
          <p:nvPr/>
        </p:nvCxnSpPr>
        <p:spPr>
          <a:xfrm flipV="1">
            <a:off x="3880456" y="2191626"/>
            <a:ext cx="0" cy="1997588"/>
          </a:xfrm>
          <a:prstGeom prst="straightConnector1">
            <a:avLst/>
          </a:prstGeom>
          <a:ln w="22225">
            <a:solidFill>
              <a:srgbClr val="C00000"/>
            </a:solidFill>
            <a:prstDash val="dash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71252A3-6F46-C21E-4137-1BC863836079}"/>
              </a:ext>
            </a:extLst>
          </p:cNvPr>
          <p:cNvCxnSpPr>
            <a:cxnSpLocks/>
          </p:cNvCxnSpPr>
          <p:nvPr/>
        </p:nvCxnSpPr>
        <p:spPr>
          <a:xfrm flipV="1">
            <a:off x="2382400" y="2181542"/>
            <a:ext cx="4413732" cy="2022349"/>
          </a:xfrm>
          <a:prstGeom prst="line">
            <a:avLst/>
          </a:prstGeom>
          <a:ln w="44450">
            <a:solidFill>
              <a:schemeClr val="accent2">
                <a:lumMod val="60000"/>
                <a:lumOff val="40000"/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CD55AA7-8F0F-8287-D0DE-8C14A26735FD}"/>
              </a:ext>
            </a:extLst>
          </p:cNvPr>
          <p:cNvCxnSpPr>
            <a:cxnSpLocks/>
          </p:cNvCxnSpPr>
          <p:nvPr/>
        </p:nvCxnSpPr>
        <p:spPr>
          <a:xfrm flipV="1">
            <a:off x="5010981" y="2166870"/>
            <a:ext cx="0" cy="2027152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dash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F53916-8D4E-1107-9FE5-1E054EBEA397}"/>
              </a:ext>
            </a:extLst>
          </p:cNvPr>
          <p:cNvCxnSpPr>
            <a:cxnSpLocks/>
          </p:cNvCxnSpPr>
          <p:nvPr/>
        </p:nvCxnSpPr>
        <p:spPr>
          <a:xfrm flipV="1">
            <a:off x="2380141" y="2166833"/>
            <a:ext cx="1500315" cy="2021390"/>
          </a:xfrm>
          <a:prstGeom prst="line">
            <a:avLst/>
          </a:prstGeom>
          <a:ln w="444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8BE45D5-451B-5A58-2214-5398E0152556}"/>
              </a:ext>
            </a:extLst>
          </p:cNvPr>
          <p:cNvCxnSpPr>
            <a:cxnSpLocks/>
          </p:cNvCxnSpPr>
          <p:nvPr/>
        </p:nvCxnSpPr>
        <p:spPr>
          <a:xfrm flipV="1">
            <a:off x="2388486" y="2171668"/>
            <a:ext cx="2638521" cy="2016554"/>
          </a:xfrm>
          <a:prstGeom prst="line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>
            <a:extLst>
              <a:ext uri="{FF2B5EF4-FFF2-40B4-BE49-F238E27FC236}">
                <a16:creationId xmlns:a16="http://schemas.microsoft.com/office/drawing/2014/main" id="{95342D00-F802-31F0-80FB-88EDC4D2EC59}"/>
              </a:ext>
            </a:extLst>
          </p:cNvPr>
          <p:cNvSpPr/>
          <p:nvPr/>
        </p:nvSpPr>
        <p:spPr>
          <a:xfrm>
            <a:off x="2392076" y="2160382"/>
            <a:ext cx="2474850" cy="2021072"/>
          </a:xfrm>
          <a:custGeom>
            <a:avLst/>
            <a:gdLst>
              <a:gd name="connsiteX0" fmla="*/ 0 w 2065027"/>
              <a:gd name="connsiteY0" fmla="*/ 1658743 h 1658743"/>
              <a:gd name="connsiteX1" fmla="*/ 115614 w 2065027"/>
              <a:gd name="connsiteY1" fmla="*/ 1497584 h 1658743"/>
              <a:gd name="connsiteX2" fmla="*/ 206704 w 2065027"/>
              <a:gd name="connsiteY2" fmla="*/ 1374963 h 1658743"/>
              <a:gd name="connsiteX3" fmla="*/ 378373 w 2065027"/>
              <a:gd name="connsiteY3" fmla="*/ 1150743 h 1658743"/>
              <a:gd name="connsiteX4" fmla="*/ 508000 w 2065027"/>
              <a:gd name="connsiteY4" fmla="*/ 1000094 h 1658743"/>
              <a:gd name="connsiteX5" fmla="*/ 868855 w 2065027"/>
              <a:gd name="connsiteY5" fmla="*/ 684784 h 1658743"/>
              <a:gd name="connsiteX6" fmla="*/ 1061545 w 2065027"/>
              <a:gd name="connsiteY6" fmla="*/ 537639 h 1658743"/>
              <a:gd name="connsiteX7" fmla="*/ 1303283 w 2065027"/>
              <a:gd name="connsiteY7" fmla="*/ 372977 h 1658743"/>
              <a:gd name="connsiteX8" fmla="*/ 1559035 w 2065027"/>
              <a:gd name="connsiteY8" fmla="*/ 225832 h 1658743"/>
              <a:gd name="connsiteX9" fmla="*/ 1884855 w 2065027"/>
              <a:gd name="connsiteY9" fmla="*/ 68177 h 1658743"/>
              <a:gd name="connsiteX10" fmla="*/ 2039007 w 2065027"/>
              <a:gd name="connsiteY10" fmla="*/ 8618 h 1658743"/>
              <a:gd name="connsiteX11" fmla="*/ 2063531 w 2065027"/>
              <a:gd name="connsiteY11" fmla="*/ 1612 h 165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5027" h="1658743">
                <a:moveTo>
                  <a:pt x="0" y="1658743"/>
                </a:moveTo>
                <a:lnTo>
                  <a:pt x="115614" y="1497584"/>
                </a:lnTo>
                <a:cubicBezTo>
                  <a:pt x="150065" y="1450287"/>
                  <a:pt x="162911" y="1432770"/>
                  <a:pt x="206704" y="1374963"/>
                </a:cubicBezTo>
                <a:cubicBezTo>
                  <a:pt x="250497" y="1317156"/>
                  <a:pt x="328157" y="1213221"/>
                  <a:pt x="378373" y="1150743"/>
                </a:cubicBezTo>
                <a:cubicBezTo>
                  <a:pt x="428589" y="1088265"/>
                  <a:pt x="426253" y="1077754"/>
                  <a:pt x="508000" y="1000094"/>
                </a:cubicBezTo>
                <a:cubicBezTo>
                  <a:pt x="589747" y="922434"/>
                  <a:pt x="776598" y="761860"/>
                  <a:pt x="868855" y="684784"/>
                </a:cubicBezTo>
                <a:cubicBezTo>
                  <a:pt x="961112" y="607708"/>
                  <a:pt x="989140" y="589607"/>
                  <a:pt x="1061545" y="537639"/>
                </a:cubicBezTo>
                <a:cubicBezTo>
                  <a:pt x="1133950" y="485671"/>
                  <a:pt x="1220368" y="424945"/>
                  <a:pt x="1303283" y="372977"/>
                </a:cubicBezTo>
                <a:cubicBezTo>
                  <a:pt x="1386198" y="321009"/>
                  <a:pt x="1462106" y="276632"/>
                  <a:pt x="1559035" y="225832"/>
                </a:cubicBezTo>
                <a:cubicBezTo>
                  <a:pt x="1655964" y="175032"/>
                  <a:pt x="1804860" y="104379"/>
                  <a:pt x="1884855" y="68177"/>
                </a:cubicBezTo>
                <a:cubicBezTo>
                  <a:pt x="1964850" y="31975"/>
                  <a:pt x="2009228" y="19712"/>
                  <a:pt x="2039007" y="8618"/>
                </a:cubicBezTo>
                <a:cubicBezTo>
                  <a:pt x="2068786" y="-2476"/>
                  <a:pt x="2066158" y="-432"/>
                  <a:pt x="2063531" y="1612"/>
                </a:cubicBezTo>
              </a:path>
            </a:pathLst>
          </a:custGeom>
          <a:noFill/>
          <a:ln w="444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690E9A0-C609-5F38-0C67-7C0480A2501F}"/>
              </a:ext>
            </a:extLst>
          </p:cNvPr>
          <p:cNvCxnSpPr>
            <a:cxnSpLocks/>
          </p:cNvCxnSpPr>
          <p:nvPr/>
        </p:nvCxnSpPr>
        <p:spPr>
          <a:xfrm flipV="1">
            <a:off x="4811300" y="2181542"/>
            <a:ext cx="0" cy="1997588"/>
          </a:xfrm>
          <a:prstGeom prst="straightConnector1">
            <a:avLst/>
          </a:prstGeom>
          <a:ln w="22225">
            <a:solidFill>
              <a:schemeClr val="accent5"/>
            </a:solidFill>
            <a:prstDash val="dash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5625D99-B681-7C4E-0629-2B67A0E112A2}"/>
              </a:ext>
            </a:extLst>
          </p:cNvPr>
          <p:cNvSpPr txBox="1"/>
          <p:nvPr/>
        </p:nvSpPr>
        <p:spPr>
          <a:xfrm>
            <a:off x="2541198" y="2161290"/>
            <a:ext cx="109126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b="1" i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Threshold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F75C4A-72A5-80AD-19F8-FC1AA79EA707}"/>
              </a:ext>
            </a:extLst>
          </p:cNvPr>
          <p:cNvSpPr txBox="1"/>
          <p:nvPr/>
        </p:nvSpPr>
        <p:spPr>
          <a:xfrm>
            <a:off x="1631500" y="1817205"/>
            <a:ext cx="615553" cy="2512072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algn="ctr"/>
            <a:r>
              <a:rPr lang="en-US" sz="2000" b="1" dirty="0">
                <a:latin typeface="+mj-lt"/>
                <a:cs typeface="Times New Roman" panose="02020603050405020304" pitchFamily="18" charset="0"/>
              </a:rPr>
              <a:t>Aggressor </a:t>
            </a:r>
          </a:p>
          <a:p>
            <a:pPr algn="ctr"/>
            <a:r>
              <a:rPr lang="en-US" sz="2000" b="1" dirty="0">
                <a:latin typeface="+mj-lt"/>
                <a:cs typeface="Times New Roman" panose="02020603050405020304" pitchFamily="18" charset="0"/>
              </a:rPr>
              <a:t> Row Counter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43C2AE-2EED-2A11-144E-DE281487869A}"/>
              </a:ext>
            </a:extLst>
          </p:cNvPr>
          <p:cNvSpPr txBox="1"/>
          <p:nvPr/>
        </p:nvSpPr>
        <p:spPr>
          <a:xfrm>
            <a:off x="3185334" y="4247553"/>
            <a:ext cx="3322833" cy="307777"/>
          </a:xfrm>
          <a:prstGeom prst="rect">
            <a:avLst/>
          </a:prstGeom>
          <a:noFill/>
        </p:spPr>
        <p:txBody>
          <a:bodyPr vert="horz" wrap="none" tIns="0" bIns="0" rtlCol="0">
            <a:spAutoFit/>
          </a:bodyPr>
          <a:lstStyle/>
          <a:p>
            <a:r>
              <a:rPr lang="en-SG" sz="2000" b="1" dirty="0">
                <a:latin typeface="+mj-lt"/>
                <a:cs typeface="Times New Roman" panose="02020603050405020304" pitchFamily="18" charset="0"/>
              </a:rPr>
              <a:t>Total Row Activations &amp; Time</a:t>
            </a:r>
            <a:endParaRPr lang="en-US" sz="2000" b="1" dirty="0"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4081E7F-A8B3-0C69-3819-6FF68A89979D}"/>
              </a:ext>
            </a:extLst>
          </p:cNvPr>
          <p:cNvCxnSpPr>
            <a:cxnSpLocks/>
          </p:cNvCxnSpPr>
          <p:nvPr/>
        </p:nvCxnSpPr>
        <p:spPr>
          <a:xfrm>
            <a:off x="3880453" y="3174949"/>
            <a:ext cx="1130528" cy="0"/>
          </a:xfrm>
          <a:prstGeom prst="straightConnector1">
            <a:avLst/>
          </a:prstGeom>
          <a:ln w="63500">
            <a:solidFill>
              <a:srgbClr val="C00000"/>
            </a:solidFill>
            <a:headEnd type="triangl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BB842A-4E1A-1205-6660-16FCEC709609}"/>
              </a:ext>
            </a:extLst>
          </p:cNvPr>
          <p:cNvCxnSpPr>
            <a:cxnSpLocks/>
          </p:cNvCxnSpPr>
          <p:nvPr/>
        </p:nvCxnSpPr>
        <p:spPr>
          <a:xfrm>
            <a:off x="3895958" y="3565706"/>
            <a:ext cx="930844" cy="0"/>
          </a:xfrm>
          <a:prstGeom prst="straightConnector1">
            <a:avLst/>
          </a:prstGeom>
          <a:ln w="63500">
            <a:solidFill>
              <a:schemeClr val="accent5"/>
            </a:solidFill>
            <a:headEnd type="oval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6A6FF48-A185-5CA1-AA7B-B93D784FB10A}"/>
              </a:ext>
            </a:extLst>
          </p:cNvPr>
          <p:cNvCxnSpPr>
            <a:cxnSpLocks/>
          </p:cNvCxnSpPr>
          <p:nvPr/>
        </p:nvCxnSpPr>
        <p:spPr>
          <a:xfrm>
            <a:off x="2394572" y="2158491"/>
            <a:ext cx="4395107" cy="0"/>
          </a:xfrm>
          <a:prstGeom prst="line">
            <a:avLst/>
          </a:prstGeom>
          <a:ln w="2222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6FBD7AB-9137-2800-FB1D-A484668C080F}"/>
              </a:ext>
            </a:extLst>
          </p:cNvPr>
          <p:cNvSpPr txBox="1"/>
          <p:nvPr/>
        </p:nvSpPr>
        <p:spPr>
          <a:xfrm>
            <a:off x="4969578" y="2906993"/>
            <a:ext cx="1538286" cy="553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Premature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Refresh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8DF1813-BB2E-419F-3859-2311B8D4B5D3}"/>
              </a:ext>
            </a:extLst>
          </p:cNvPr>
          <p:cNvSpPr txBox="1"/>
          <p:nvPr/>
        </p:nvSpPr>
        <p:spPr>
          <a:xfrm>
            <a:off x="3647485" y="3670318"/>
            <a:ext cx="1428408" cy="553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Delayed </a:t>
            </a:r>
          </a:p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Refresh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2C55E0C4-FE0F-EC8C-F986-C17264A7A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721" y="933393"/>
            <a:ext cx="2434592" cy="109728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A7A48B2F-DF05-B10A-8B38-36D7AE2EFB3A}"/>
              </a:ext>
            </a:extLst>
          </p:cNvPr>
          <p:cNvSpPr txBox="1"/>
          <p:nvPr/>
        </p:nvSpPr>
        <p:spPr>
          <a:xfrm>
            <a:off x="-118872" y="4660529"/>
            <a:ext cx="9381744" cy="8229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prstClr val="black"/>
                </a:solidFill>
                <a:latin typeface="+mj-lt"/>
              </a:rPr>
              <a:t>Naively mapping activation time to counter increment causes unnecessary protective refreshes</a:t>
            </a:r>
            <a:endParaRPr lang="en-US" sz="2600" b="1" noProof="0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7A85172-F214-7283-E5F7-B6B96872169C}"/>
              </a:ext>
            </a:extLst>
          </p:cNvPr>
          <p:cNvSpPr txBox="1"/>
          <p:nvPr/>
        </p:nvSpPr>
        <p:spPr>
          <a:xfrm>
            <a:off x="-118872" y="5549705"/>
            <a:ext cx="9381744" cy="8229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prstClr val="black"/>
                </a:solidFill>
                <a:latin typeface="+mj-lt"/>
              </a:rPr>
              <a:t>Temporal Asymmetry-aware Counter Update (</a:t>
            </a:r>
            <a:r>
              <a:rPr lang="en-US" sz="2600" dirty="0" err="1">
                <a:solidFill>
                  <a:prstClr val="black"/>
                </a:solidFill>
                <a:latin typeface="+mj-lt"/>
              </a:rPr>
              <a:t>TeACUp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) safely slow the increment of faster row to delay the refresh</a:t>
            </a:r>
            <a:endParaRPr lang="en-US" sz="2600" b="1" noProof="0" dirty="0">
              <a:solidFill>
                <a:schemeClr val="accent5"/>
              </a:solidFill>
              <a:latin typeface="+mj-lt"/>
              <a:ea typeface="Cambria"/>
            </a:endParaRPr>
          </a:p>
        </p:txBody>
      </p:sp>
      <p:sp>
        <p:nvSpPr>
          <p:cNvPr id="61" name="Alt Bilgi Yer Tutucusu 3">
            <a:extLst>
              <a:ext uri="{FF2B5EF4-FFF2-40B4-BE49-F238E27FC236}">
                <a16:creationId xmlns:a16="http://schemas.microsoft.com/office/drawing/2014/main" id="{D4CBFF5D-03FD-EBE5-2853-19EDFF71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398443"/>
            <a:ext cx="6558455" cy="409097"/>
          </a:xfrm>
        </p:spPr>
        <p:txBody>
          <a:bodyPr/>
          <a:lstStyle/>
          <a:p>
            <a:pPr algn="l"/>
            <a:r>
              <a:rPr lang="en-US" noProof="0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Saxena et al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., “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ImPress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rPr>
              <a:t>: Securing DRAM Against Data-Disturbance Errors via Implicit Row-Press Mitigation” MICRO, 2024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ea typeface="ＭＳ Ｐゴシック" charset="0"/>
              <a:cs typeface="ＭＳ Ｐゴシック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4074284-6EEF-12C6-EBAE-DED266009773}"/>
              </a:ext>
            </a:extLst>
          </p:cNvPr>
          <p:cNvSpPr txBox="1"/>
          <p:nvPr/>
        </p:nvSpPr>
        <p:spPr>
          <a:xfrm>
            <a:off x="2574017" y="2646086"/>
            <a:ext cx="794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faster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19B6C18-6E3D-4090-2972-09B0AF74E310}"/>
              </a:ext>
            </a:extLst>
          </p:cNvPr>
          <p:cNvSpPr txBox="1"/>
          <p:nvPr/>
        </p:nvSpPr>
        <p:spPr>
          <a:xfrm>
            <a:off x="5814531" y="2504959"/>
            <a:ext cx="89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2AA84"/>
                </a:solidFill>
              </a:rPr>
              <a:t>slower</a:t>
            </a:r>
          </a:p>
        </p:txBody>
      </p:sp>
    </p:spTree>
    <p:extLst>
      <p:ext uri="{BB962C8B-B14F-4D97-AF65-F5344CB8AC3E}">
        <p14:creationId xmlns:p14="http://schemas.microsoft.com/office/powerpoint/2010/main" val="217301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5" grpId="0" animBg="1"/>
      <p:bldP spid="27" grpId="0"/>
      <p:bldP spid="28" grpId="0"/>
      <p:bldP spid="29" grpId="0"/>
      <p:bldP spid="33" grpId="0"/>
      <p:bldP spid="34" grpId="0"/>
      <p:bldP spid="56" grpId="0" animBg="1"/>
      <p:bldP spid="57" grpId="0" animBg="1"/>
      <p:bldP spid="61" grpId="0"/>
      <p:bldP spid="62" grpId="0"/>
      <p:bldP spid="63" grpId="0"/>
    </p:bld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63213</TotalTime>
  <Words>5665</Words>
  <Application>Microsoft Macintosh PowerPoint</Application>
  <PresentationFormat>On-screen Show (4:3)</PresentationFormat>
  <Paragraphs>888</Paragraphs>
  <Slides>63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5" baseType="lpstr">
      <vt:lpstr>ＭＳ Ｐゴシック</vt:lpstr>
      <vt:lpstr>Aptos</vt:lpstr>
      <vt:lpstr>Aptos Display</vt:lpstr>
      <vt:lpstr>Arial</vt:lpstr>
      <vt:lpstr>Calibri</vt:lpstr>
      <vt:lpstr>Cambria</vt:lpstr>
      <vt:lpstr>Cambria Math</vt:lpstr>
      <vt:lpstr>Quire Sans</vt:lpstr>
      <vt:lpstr>Roboto Mono</vt:lpstr>
      <vt:lpstr>Tahoma</vt:lpstr>
      <vt:lpstr>Trebuchet MS</vt:lpstr>
      <vt:lpstr>Office Teması</vt:lpstr>
      <vt:lpstr>ScaleDisturb: Exploiting Temporal Asymmetry  to Amplify Read Disturbance  in Modern DRAM Chips</vt:lpstr>
      <vt:lpstr>A Typical DRAM-Based Computing System</vt:lpstr>
      <vt:lpstr>DRAM Organization</vt:lpstr>
      <vt:lpstr>DRAM Read Disturbance (I): RowHammer</vt:lpstr>
      <vt:lpstr>DRAM Read Disturbance (II): RowPress</vt:lpstr>
      <vt:lpstr>Read Disturbance Solutions</vt:lpstr>
      <vt:lpstr>Accurate Identification  of Read Disturbance Threshold</vt:lpstr>
      <vt:lpstr>DRAM Access Pattern Affects ACmin  (I)</vt:lpstr>
      <vt:lpstr>DRAM Access Pattern Affects ACmin  (II)</vt:lpstr>
      <vt:lpstr>Problem &amp; Goal</vt:lpstr>
      <vt:lpstr>Talk Outline</vt:lpstr>
      <vt:lpstr>Talk Outline</vt:lpstr>
      <vt:lpstr>Existing Symmetric Access Pattern</vt:lpstr>
      <vt:lpstr>ScaleDisturb Access Pattern</vt:lpstr>
      <vt:lpstr>Talk Outline</vt:lpstr>
      <vt:lpstr>DDR4 DRAM Testing Infrastructure</vt:lpstr>
      <vt:lpstr>HBM2 DRAM Testing Infrastructure</vt:lpstr>
      <vt:lpstr>Laboratory for Understanding Memory</vt:lpstr>
      <vt:lpstr>Tested DRAM Chips</vt:lpstr>
      <vt:lpstr>PowerPoint Presentation</vt:lpstr>
      <vt:lpstr>PowerPoint Presentation</vt:lpstr>
      <vt:lpstr>More in the Paper</vt:lpstr>
      <vt:lpstr>Talk Outline</vt:lpstr>
      <vt:lpstr>Key Takeaways from Major Characterization Experiments</vt:lpstr>
      <vt:lpstr>Key Takeaways from Major Characterization Experiments</vt:lpstr>
      <vt:lpstr>ScaleDisturb vs. Double-sided RowPress</vt:lpstr>
      <vt:lpstr>Key Takeaways from Major Characterization Experiments</vt:lpstr>
      <vt:lpstr>Prevalence of ScaleDisturb</vt:lpstr>
      <vt:lpstr>Newer Chips Are More Vulnerable</vt:lpstr>
      <vt:lpstr>Talk Outline</vt:lpstr>
      <vt:lpstr>Methodology of Real System Demonstration</vt:lpstr>
      <vt:lpstr>Real System Demonstration Program</vt:lpstr>
      <vt:lpstr>Real System Demonstration Results (I)</vt:lpstr>
      <vt:lpstr>Real System Demonstration Results (II)</vt:lpstr>
      <vt:lpstr>Talk Outline</vt:lpstr>
      <vt:lpstr>Implications and Mitigations Summary</vt:lpstr>
      <vt:lpstr>ECC Is Ineffective</vt:lpstr>
      <vt:lpstr>Methodology for Safety Margin Evaluation</vt:lpstr>
      <vt:lpstr>Performance Overhead</vt:lpstr>
      <vt:lpstr>Energy Overhead</vt:lpstr>
      <vt:lpstr>Our Solution: TeACUp</vt:lpstr>
      <vt:lpstr>TeACUp Evaluation Results</vt:lpstr>
      <vt:lpstr>More in the Paper</vt:lpstr>
      <vt:lpstr>Available on arXiv</vt:lpstr>
      <vt:lpstr>Open-Sourced &amp; Artifact-Evaluated</vt:lpstr>
      <vt:lpstr>Talk Outline</vt:lpstr>
      <vt:lpstr>Conclusion</vt:lpstr>
      <vt:lpstr>ScaleDisturb: Exploiting Temporal Asymmetry  to Amplify Read Disturbance  in Modern DRAM Chips</vt:lpstr>
      <vt:lpstr>ScaleDisturb: Exploiting Temporal Asymmetry  to Amplify Read Disturbance  in Modern DRAM Chips</vt:lpstr>
      <vt:lpstr>DRAM Access Pattern Comparison</vt:lpstr>
      <vt:lpstr>HBM2 DRAM Chips – ACmin Reduction</vt:lpstr>
      <vt:lpstr>Hypothetical explanation</vt:lpstr>
      <vt:lpstr>Proportions of three ACmin Changing Pattern</vt:lpstr>
      <vt:lpstr>Three Observed ACmin Changing Pattern</vt:lpstr>
      <vt:lpstr>Distinguish ScaleDisturb and Variable Read Disturbance (VRD)</vt:lpstr>
      <vt:lpstr>Bitflip Index Analysis</vt:lpstr>
      <vt:lpstr>Data Pattern’ Effects on ScaleDisturb</vt:lpstr>
      <vt:lpstr>Temperature’ Effects on ScaleDisturb</vt:lpstr>
      <vt:lpstr>ScaleDisturb Access Pattern (I)</vt:lpstr>
      <vt:lpstr>ScaleDisturb Access Pattern (II)</vt:lpstr>
      <vt:lpstr>ScaleDisturb Access Pattern (III)</vt:lpstr>
      <vt:lpstr>Real System Demonstration Results (II)</vt:lpstr>
      <vt:lpstr>Implications and Mitigations (III)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CoMeT HPCA 2024</dc:title>
  <dc:creator>Fatma Nisa Bostancı</dc:creator>
  <cp:lastModifiedBy>Wang  Jikun</cp:lastModifiedBy>
  <cp:revision>790</cp:revision>
  <dcterms:created xsi:type="dcterms:W3CDTF">2022-03-02T08:12:14Z</dcterms:created>
  <dcterms:modified xsi:type="dcterms:W3CDTF">2026-07-01T16:06:33Z</dcterms:modified>
</cp:coreProperties>
</file>