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3" r:id="rId1"/>
  </p:sldMasterIdLst>
  <p:notesMasterIdLst>
    <p:notesMasterId r:id="rId16"/>
  </p:notesMasterIdLst>
  <p:sldIdLst>
    <p:sldId id="697" r:id="rId2"/>
    <p:sldId id="655" r:id="rId3"/>
    <p:sldId id="658" r:id="rId4"/>
    <p:sldId id="642" r:id="rId5"/>
    <p:sldId id="744" r:id="rId6"/>
    <p:sldId id="745" r:id="rId7"/>
    <p:sldId id="552" r:id="rId8"/>
    <p:sldId id="746" r:id="rId9"/>
    <p:sldId id="747" r:id="rId10"/>
    <p:sldId id="748" r:id="rId11"/>
    <p:sldId id="757" r:id="rId12"/>
    <p:sldId id="754" r:id="rId13"/>
    <p:sldId id="756" r:id="rId14"/>
    <p:sldId id="75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597"/>
    <a:srgbClr val="FFFFFF"/>
    <a:srgbClr val="C06900"/>
    <a:srgbClr val="C02900"/>
    <a:srgbClr val="ED7D31"/>
    <a:srgbClr val="4E8F00"/>
    <a:srgbClr val="000000"/>
    <a:srgbClr val="2E5597"/>
    <a:srgbClr val="E6E6E6"/>
    <a:srgbClr val="5A9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22"/>
    <p:restoredTop sz="77863"/>
  </p:normalViewPr>
  <p:slideViewPr>
    <p:cSldViewPr snapToGrid="0" snapToObjects="1">
      <p:cViewPr varScale="1">
        <p:scale>
          <a:sx n="82" d="100"/>
          <a:sy n="82" d="100"/>
        </p:scale>
        <p:origin x="2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EDFB7-0D3C-2A40-A7FB-460635D72FF1}" type="datetimeFigureOut">
              <a:rPr lang="en-US" smtClean="0"/>
              <a:t>4/18/21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5BD74-A3FE-8D41-A5F8-7391B7541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6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17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00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04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26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3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684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11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551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898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556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69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5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799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93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8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64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0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3F9358D-7A3F-0145-9E14-1952B598FB88}"/>
              </a:ext>
            </a:extLst>
          </p:cNvPr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SIMDRAM: A Framework for</a:t>
            </a:r>
            <a:b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Bit-Serial SIMD Processing using DRAM</a:t>
            </a:r>
            <a:endParaRPr lang="en-US" sz="1800" b="1" i="1" dirty="0">
              <a:solidFill>
                <a:schemeClr val="bg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079750"/>
            <a:ext cx="9144000" cy="18669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 err="1">
                <a:latin typeface="Cambria" panose="02040503050406030204" pitchFamily="18" charset="0"/>
              </a:rPr>
              <a:t>Nastaran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Hajinazar</a:t>
            </a:r>
            <a:r>
              <a:rPr lang="en-US" sz="2400" b="1" dirty="0">
                <a:latin typeface="Cambria" panose="02040503050406030204" pitchFamily="18" charset="0"/>
              </a:rPr>
              <a:t>* 	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Geraldo F. Oliveira*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Sven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Gregorio	          Joao Ferreira           Nika Mansouri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Ghiasi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Minesh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Patel	        Mohammed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Alser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Saugata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Ghose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Juan Gómez–Luna 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Mutlu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002" y="5415968"/>
            <a:ext cx="2021074" cy="41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C259B8-6802-7E45-8292-7403968B6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604" y="6102515"/>
            <a:ext cx="2397512" cy="566468"/>
          </a:xfrm>
          <a:prstGeom prst="rect">
            <a:avLst/>
          </a:prstGeom>
        </p:spPr>
      </p:pic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9ED11F2-6C18-F641-BBC8-6663D0D8C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5885" y="6061899"/>
            <a:ext cx="2463800" cy="647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A06925-44AC-ED4F-BC58-620055D24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411" y="5415968"/>
            <a:ext cx="2397512" cy="4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9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8E93-E290-3746-8208-4F30A3F6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Data Movement Bottleneck</a:t>
            </a:r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3F1B694D-B3E4-5F4E-BB7F-00CA5F7004BD}"/>
              </a:ext>
            </a:extLst>
          </p:cNvPr>
          <p:cNvSpPr/>
          <p:nvPr/>
        </p:nvSpPr>
        <p:spPr>
          <a:xfrm>
            <a:off x="3618525" y="4029559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channel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7D025-7F9B-C347-A7F5-4E54C1235BE6}"/>
              </a:ext>
            </a:extLst>
          </p:cNvPr>
          <p:cNvGrpSpPr/>
          <p:nvPr/>
        </p:nvGrpSpPr>
        <p:grpSpPr>
          <a:xfrm>
            <a:off x="6222337" y="3479158"/>
            <a:ext cx="1531089" cy="2247014"/>
            <a:chOff x="5786465" y="3507273"/>
            <a:chExt cx="1531089" cy="224701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AB65F7E-F3D9-1849-ACC1-F5818FC47C12}"/>
                </a:ext>
              </a:extLst>
            </p:cNvPr>
            <p:cNvSpPr/>
            <p:nvPr/>
          </p:nvSpPr>
          <p:spPr>
            <a:xfrm>
              <a:off x="5786465" y="3507273"/>
              <a:ext cx="1531089" cy="224701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Main Memory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(DRAM)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40D5D05-55C5-FF4F-8156-2DD53CB3F224}"/>
                </a:ext>
              </a:extLst>
            </p:cNvPr>
            <p:cNvSpPr/>
            <p:nvPr/>
          </p:nvSpPr>
          <p:spPr>
            <a:xfrm>
              <a:off x="5963607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093454D0-C7EA-5443-8BF6-11FEAA590DB9}"/>
                </a:ext>
              </a:extLst>
            </p:cNvPr>
            <p:cNvSpPr/>
            <p:nvPr/>
          </p:nvSpPr>
          <p:spPr>
            <a:xfrm>
              <a:off x="6288573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77BEC14-472D-BC44-AA9B-7147CA25DFDF}"/>
                </a:ext>
              </a:extLst>
            </p:cNvPr>
            <p:cNvSpPr/>
            <p:nvPr/>
          </p:nvSpPr>
          <p:spPr>
            <a:xfrm>
              <a:off x="6613539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758FE22-A511-A642-BBF9-799544F1C960}"/>
                </a:ext>
              </a:extLst>
            </p:cNvPr>
            <p:cNvSpPr/>
            <p:nvPr/>
          </p:nvSpPr>
          <p:spPr>
            <a:xfrm>
              <a:off x="6935208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CAF2DF6-16A9-0546-A57F-F2F8A1374F29}"/>
              </a:ext>
            </a:extLst>
          </p:cNvPr>
          <p:cNvSpPr/>
          <p:nvPr/>
        </p:nvSpPr>
        <p:spPr>
          <a:xfrm>
            <a:off x="1390574" y="3479158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Computing Unit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(CPU, GPU, FPGA, Accelerators)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B6D5287-9748-DD43-A7AC-7576924E9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966836"/>
            <a:ext cx="8987622" cy="906943"/>
          </a:xfrm>
        </p:spPr>
        <p:txBody>
          <a:bodyPr/>
          <a:lstStyle/>
          <a:p>
            <a:r>
              <a:rPr lang="en-US" sz="2800" dirty="0">
                <a:latin typeface="Cambria" panose="02040503050406030204" pitchFamily="18" charset="0"/>
              </a:rPr>
              <a:t>Data movement is a major bottleneck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8637FC-385A-FD4F-B933-67C129172A2F}"/>
              </a:ext>
            </a:extLst>
          </p:cNvPr>
          <p:cNvSpPr/>
          <p:nvPr/>
        </p:nvSpPr>
        <p:spPr>
          <a:xfrm>
            <a:off x="1578000" y="6031828"/>
            <a:ext cx="66944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Bandwidth-limited and power-hungry memory channel</a:t>
            </a:r>
          </a:p>
        </p:txBody>
      </p: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D5185F5B-A928-6C44-B336-49516963482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343746" y="5321084"/>
            <a:ext cx="812099" cy="350870"/>
          </a:xfrm>
          <a:prstGeom prst="curvedConnector3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B8AF921-6E63-8C4D-BE8C-300BBC53FC85}"/>
              </a:ext>
            </a:extLst>
          </p:cNvPr>
          <p:cNvSpPr/>
          <p:nvPr/>
        </p:nvSpPr>
        <p:spPr>
          <a:xfrm>
            <a:off x="1140946" y="6599094"/>
            <a:ext cx="77848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aseline="30000" dirty="0">
                <a:solidFill>
                  <a:schemeClr val="bg2">
                    <a:lumMod val="50000"/>
                  </a:schemeClr>
                </a:solidFill>
              </a:rPr>
              <a:t>1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A.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Boroumand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et al., “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</a:rPr>
              <a:t>Google Workloads for Consumer Devices: Mitigating Data Movement Bottlenecks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,” ASPLOS, 2018</a:t>
            </a:r>
          </a:p>
        </p:txBody>
      </p:sp>
      <p:pic>
        <p:nvPicPr>
          <p:cNvPr id="13" name="Graphic 12" descr="Single gear">
            <a:extLst>
              <a:ext uri="{FF2B5EF4-FFF2-40B4-BE49-F238E27FC236}">
                <a16:creationId xmlns:a16="http://schemas.microsoft.com/office/drawing/2014/main" id="{EA04206A-401D-8747-921F-D472C232B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2443" y="4309521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0BCCD65-1DE1-5245-97DA-59525556322C}"/>
              </a:ext>
            </a:extLst>
          </p:cNvPr>
          <p:cNvSpPr txBox="1"/>
          <p:nvPr/>
        </p:nvSpPr>
        <p:spPr>
          <a:xfrm>
            <a:off x="243662" y="1739267"/>
            <a:ext cx="8656675" cy="126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ambria" charset="0"/>
              <a:ea typeface="Cambria" charset="0"/>
              <a:cs typeface="Cambria" charset="0"/>
            </a:endParaRPr>
          </a:p>
          <a:p>
            <a:pPr lvl="0" algn="ctr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More than</a:t>
            </a:r>
            <a:r>
              <a:rPr lang="en-US" sz="24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kern="0" dirty="0">
                <a:solidFill>
                  <a:srgbClr val="C00000"/>
                </a:solidFill>
                <a:latin typeface="Cambria" panose="02040503050406030204" pitchFamily="18" charset="0"/>
              </a:rPr>
              <a:t>60%</a:t>
            </a:r>
            <a:r>
              <a:rPr lang="en-US" sz="24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kern="0" dirty="0">
                <a:latin typeface="Cambria" panose="02040503050406030204" pitchFamily="18" charset="0"/>
              </a:rPr>
              <a:t>of the total system energy </a:t>
            </a:r>
          </a:p>
          <a:p>
            <a:pPr lvl="0" algn="ctr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is spent on</a:t>
            </a:r>
            <a:r>
              <a:rPr lang="en-US" sz="24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kern="0" dirty="0">
                <a:solidFill>
                  <a:srgbClr val="C00000"/>
                </a:solidFill>
                <a:latin typeface="Cambria" panose="02040503050406030204" pitchFamily="18" charset="0"/>
              </a:rPr>
              <a:t>data movement</a:t>
            </a:r>
            <a:r>
              <a:rPr lang="en-US" sz="2400" b="1" kern="0" baseline="30000" dirty="0">
                <a:latin typeface="Cambria" panose="02040503050406030204" pitchFamily="18" charset="0"/>
              </a:rPr>
              <a:t>1</a:t>
            </a:r>
          </a:p>
          <a:p>
            <a:pPr lvl="1"/>
            <a:endParaRPr lang="en-US" sz="14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C8FEC5FC-75ED-FF48-9415-5A82DB9502D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1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8E93-E290-3746-8208-4F30A3F6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Processing-in-Memory (PIM)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6D6E155-32B3-D044-AB85-D91C29095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834635"/>
            <a:ext cx="8987622" cy="2462164"/>
          </a:xfrm>
        </p:spPr>
        <p:txBody>
          <a:bodyPr/>
          <a:lstStyle/>
          <a:p>
            <a:endParaRPr lang="en-US" sz="100" dirty="0">
              <a:latin typeface="Cambria" panose="02040503050406030204" pitchFamily="18" charset="0"/>
            </a:endParaRPr>
          </a:p>
          <a:p>
            <a:r>
              <a:rPr lang="en-US" sz="2800" b="1" dirty="0">
                <a:solidFill>
                  <a:schemeClr val="accent5"/>
                </a:solidFill>
                <a:latin typeface="Cambria" panose="02040503050406030204" pitchFamily="18" charset="0"/>
              </a:rPr>
              <a:t>Processing-in-Memory:</a:t>
            </a:r>
            <a:r>
              <a:rPr lang="en-US" sz="2800" dirty="0">
                <a:solidFill>
                  <a:schemeClr val="accent5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>
                <a:latin typeface="Cambria" panose="02040503050406030204" pitchFamily="18" charset="0"/>
              </a:rPr>
              <a:t>moves computation closer to where the data resides </a:t>
            </a:r>
          </a:p>
          <a:p>
            <a:endParaRPr lang="en-US" sz="100" dirty="0">
              <a:latin typeface="Cambria" panose="02040503050406030204" pitchFamily="18" charset="0"/>
            </a:endParaRPr>
          </a:p>
          <a:p>
            <a:pPr lvl="1"/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Reduces/eliminates </a:t>
            </a:r>
            <a:r>
              <a:rPr lang="en-US" sz="2600" dirty="0">
                <a:latin typeface="Cambria" panose="02040503050406030204" pitchFamily="18" charset="0"/>
              </a:rPr>
              <a:t>the need to move data between processor and DRAM</a:t>
            </a:r>
          </a:p>
          <a:p>
            <a:pPr lvl="1"/>
            <a:endParaRPr lang="en-US" sz="2600" dirty="0">
              <a:latin typeface="Cambria" panose="02040503050406030204" pitchFamily="18" charset="0"/>
            </a:endParaRPr>
          </a:p>
          <a:p>
            <a:pPr lvl="1"/>
            <a:endParaRPr lang="en-US" sz="2600" dirty="0">
              <a:latin typeface="Cambria" panose="02040503050406030204" pitchFamily="18" charset="0"/>
            </a:endParaRPr>
          </a:p>
          <a:p>
            <a:endParaRPr lang="en-US" sz="2800" dirty="0">
              <a:latin typeface="Cambria" panose="02040503050406030204" pitchFamily="18" charset="0"/>
            </a:endParaRPr>
          </a:p>
          <a:p>
            <a:endParaRPr lang="en-US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22" name="Left-Right Arrow 21">
            <a:extLst>
              <a:ext uri="{FF2B5EF4-FFF2-40B4-BE49-F238E27FC236}">
                <a16:creationId xmlns:a16="http://schemas.microsoft.com/office/drawing/2014/main" id="{54B09300-41A6-C84F-807F-335657856BC9}"/>
              </a:ext>
            </a:extLst>
          </p:cNvPr>
          <p:cNvSpPr/>
          <p:nvPr/>
        </p:nvSpPr>
        <p:spPr>
          <a:xfrm>
            <a:off x="3618525" y="4029559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channel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E927626-EAFF-1F48-B74D-78AB500BF566}"/>
              </a:ext>
            </a:extLst>
          </p:cNvPr>
          <p:cNvSpPr/>
          <p:nvPr/>
        </p:nvSpPr>
        <p:spPr>
          <a:xfrm>
            <a:off x="6222337" y="3479158"/>
            <a:ext cx="1531089" cy="2247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Main Memory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(DRAM)</a:t>
            </a:r>
          </a:p>
          <a:p>
            <a:pPr algn="ctr"/>
            <a:endParaRPr 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8D04145-F1A0-DF4C-9927-CA4BB1002FE9}"/>
              </a:ext>
            </a:extLst>
          </p:cNvPr>
          <p:cNvSpPr/>
          <p:nvPr/>
        </p:nvSpPr>
        <p:spPr>
          <a:xfrm>
            <a:off x="1390574" y="3479158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Computing Unit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(CPU, GPU, FPGA, Accelerators)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20C2B42-C2B7-A34B-84AE-87E906A708F3}"/>
              </a:ext>
            </a:extLst>
          </p:cNvPr>
          <p:cNvSpPr/>
          <p:nvPr/>
        </p:nvSpPr>
        <p:spPr>
          <a:xfrm>
            <a:off x="6399479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10493BD-B636-3D48-B2BD-6ABA5698AEF4}"/>
              </a:ext>
            </a:extLst>
          </p:cNvPr>
          <p:cNvSpPr/>
          <p:nvPr/>
        </p:nvSpPr>
        <p:spPr>
          <a:xfrm>
            <a:off x="6724445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ECA4381-BF60-2342-AB5C-A61D31E1AEC0}"/>
              </a:ext>
            </a:extLst>
          </p:cNvPr>
          <p:cNvSpPr/>
          <p:nvPr/>
        </p:nvSpPr>
        <p:spPr>
          <a:xfrm>
            <a:off x="7049411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1FE41DE7-EEB2-9D40-BA2B-8B52C7432F5B}"/>
              </a:ext>
            </a:extLst>
          </p:cNvPr>
          <p:cNvSpPr/>
          <p:nvPr/>
        </p:nvSpPr>
        <p:spPr>
          <a:xfrm>
            <a:off x="7371080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pic>
        <p:nvPicPr>
          <p:cNvPr id="45" name="Graphic 44" descr="Single gear">
            <a:extLst>
              <a:ext uri="{FF2B5EF4-FFF2-40B4-BE49-F238E27FC236}">
                <a16:creationId xmlns:a16="http://schemas.microsoft.com/office/drawing/2014/main" id="{4567AC5F-830C-9441-A345-B2AA3A6E8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2443" y="4309521"/>
            <a:ext cx="914400" cy="914400"/>
          </a:xfrm>
          <a:prstGeom prst="rect">
            <a:avLst/>
          </a:prstGeom>
        </p:spPr>
      </p:pic>
      <p:pic>
        <p:nvPicPr>
          <p:cNvPr id="47" name="Graphic 46" descr="Single gear">
            <a:extLst>
              <a:ext uri="{FF2B5EF4-FFF2-40B4-BE49-F238E27FC236}">
                <a16:creationId xmlns:a16="http://schemas.microsoft.com/office/drawing/2014/main" id="{461EF97D-B2D6-8341-BCBE-44F6C6DAD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9958" y="4940379"/>
            <a:ext cx="400862" cy="400862"/>
          </a:xfrm>
          <a:prstGeom prst="rect">
            <a:avLst/>
          </a:prstGeom>
        </p:spPr>
      </p:pic>
      <p:pic>
        <p:nvPicPr>
          <p:cNvPr id="50" name="Graphic 49" descr="Single gear">
            <a:extLst>
              <a:ext uri="{FF2B5EF4-FFF2-40B4-BE49-F238E27FC236}">
                <a16:creationId xmlns:a16="http://schemas.microsoft.com/office/drawing/2014/main" id="{6D15DD2B-FFB6-C14D-8357-224F4ED01A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6507" y="4932414"/>
            <a:ext cx="400862" cy="400862"/>
          </a:xfrm>
          <a:prstGeom prst="rect">
            <a:avLst/>
          </a:prstGeom>
        </p:spPr>
      </p:pic>
      <p:pic>
        <p:nvPicPr>
          <p:cNvPr id="51" name="Graphic 50" descr="Single gear">
            <a:extLst>
              <a:ext uri="{FF2B5EF4-FFF2-40B4-BE49-F238E27FC236}">
                <a16:creationId xmlns:a16="http://schemas.microsoft.com/office/drawing/2014/main" id="{34818CAA-0E3B-A94F-97BE-2349E7BE9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1558" y="4925424"/>
            <a:ext cx="400862" cy="400862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1F2A44A4-AD76-0A42-A593-5BBC9D1F0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2636" y="4932414"/>
            <a:ext cx="400862" cy="400862"/>
          </a:xfrm>
          <a:prstGeom prst="rect">
            <a:avLst/>
          </a:prstGeom>
        </p:spPr>
      </p:pic>
      <p:sp>
        <p:nvSpPr>
          <p:cNvPr id="53" name="Slide Number Placeholder 2">
            <a:extLst>
              <a:ext uri="{FF2B5EF4-FFF2-40B4-BE49-F238E27FC236}">
                <a16:creationId xmlns:a16="http://schemas.microsoft.com/office/drawing/2014/main" id="{37841F5A-C491-6447-9F8E-9A3852F904F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8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4235-3709-BC48-83AA-FA18D1B19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1150848"/>
            <a:ext cx="8987622" cy="5377542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PuM: </a:t>
            </a:r>
            <a:r>
              <a:rPr lang="en-US" sz="2800" dirty="0">
                <a:latin typeface="Cambria" panose="02040503050406030204" pitchFamily="18" charset="0"/>
              </a:rPr>
              <a:t>Exploits analog operation principles of the memory circuitry to perform computation</a:t>
            </a:r>
          </a:p>
          <a:p>
            <a:endParaRPr lang="en-US" sz="1400" dirty="0">
              <a:latin typeface="Cambria" panose="02040503050406030204" pitchFamily="18" charset="0"/>
              <a:sym typeface="Wingdings" pitchFamily="2" charset="2"/>
            </a:endParaRPr>
          </a:p>
          <a:p>
            <a:pPr lvl="1">
              <a:lnSpc>
                <a:spcPct val="100000"/>
              </a:lnSpc>
            </a:pPr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Leverages the 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large internal bandwidth </a:t>
            </a:r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and 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parallelism</a:t>
            </a:r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 available inside the memory arrays</a:t>
            </a:r>
          </a:p>
          <a:p>
            <a:pPr marL="457200" lvl="1" indent="0">
              <a:buNone/>
            </a:pPr>
            <a:endParaRPr lang="en-US" dirty="0">
              <a:latin typeface="Cambria" panose="02040503050406030204" pitchFamily="18" charset="0"/>
              <a:sym typeface="Wingdings" pitchFamily="2" charset="2"/>
            </a:endParaRPr>
          </a:p>
          <a:p>
            <a:r>
              <a:rPr lang="en-US" sz="2800" dirty="0">
                <a:latin typeface="Cambria" panose="02040503050406030204" pitchFamily="18" charset="0"/>
                <a:sym typeface="Wingdings" pitchFamily="2" charset="2"/>
              </a:rPr>
              <a:t>A common approach for </a:t>
            </a:r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PuM</a:t>
            </a:r>
            <a:r>
              <a:rPr lang="en-US" sz="2800" dirty="0">
                <a:latin typeface="Cambria" panose="02040503050406030204" pitchFamily="18" charset="0"/>
                <a:sym typeface="Wingdings" pitchFamily="2" charset="2"/>
              </a:rPr>
              <a:t> architectures is to perform </a:t>
            </a:r>
            <a:r>
              <a:rPr lang="en-US" sz="2800" dirty="0">
                <a:solidFill>
                  <a:schemeClr val="accent5"/>
                </a:solidFill>
                <a:latin typeface="Cambria" panose="02040503050406030204" pitchFamily="18" charset="0"/>
                <a:sym typeface="Wingdings" pitchFamily="2" charset="2"/>
              </a:rPr>
              <a:t>bulk bitwise operations</a:t>
            </a:r>
          </a:p>
          <a:p>
            <a:endParaRPr lang="en-US" sz="800" dirty="0">
              <a:solidFill>
                <a:schemeClr val="accent5"/>
              </a:solidFill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Simple logical operations (e.g., AND, OR, XOR)</a:t>
            </a:r>
          </a:p>
          <a:p>
            <a:pPr lvl="1"/>
            <a:endParaRPr lang="en-US" sz="1000" dirty="0"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More complex operations (e.g., addition, multiplication) </a:t>
            </a:r>
          </a:p>
          <a:p>
            <a:pPr marL="457200" lvl="1" indent="0">
              <a:buNone/>
            </a:pPr>
            <a:endParaRPr lang="en-US" sz="2600" dirty="0"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endParaRPr lang="en-US" sz="2600" dirty="0">
              <a:solidFill>
                <a:schemeClr val="accent5"/>
              </a:solidFill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endParaRPr lang="en-US" sz="800" dirty="0">
              <a:solidFill>
                <a:schemeClr val="accent5"/>
              </a:solidFill>
              <a:latin typeface="Cambria" panose="02040503050406030204" pitchFamily="18" charset="0"/>
              <a:sym typeface="Wingdings" pitchFamily="2" charset="2"/>
            </a:endParaRPr>
          </a:p>
          <a:p>
            <a:pPr lvl="2"/>
            <a:endParaRPr lang="en-US" sz="100" dirty="0">
              <a:latin typeface="Cambria" panose="02040503050406030204" pitchFamily="18" charset="0"/>
              <a:sym typeface="Wingdings" pitchFamily="2" charset="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Processing-using-Memory (PuM)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55EA5359-EBBD-9E48-BE04-8CA07DB8545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E973-379F-0E47-9237-8E81F1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dirty="0"/>
              <a:t>Motivation, Goal, and Key Idea </a:t>
            </a:r>
            <a:br>
              <a:rPr lang="en-CA" sz="4400" dirty="0"/>
            </a:b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DE8-46CC-8D47-991F-4D759631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69623"/>
            <a:ext cx="8987622" cy="5763699"/>
          </a:xfrm>
        </p:spPr>
        <p:txBody>
          <a:bodyPr/>
          <a:lstStyle/>
          <a:p>
            <a:r>
              <a:rPr lang="en-US" sz="2400" dirty="0"/>
              <a:t>Existing PuM mechanisms are </a:t>
            </a:r>
            <a:r>
              <a:rPr lang="en-US" sz="2400" dirty="0">
                <a:solidFill>
                  <a:srgbClr val="C00000"/>
                </a:solidFill>
              </a:rPr>
              <a:t>not widely applicable</a:t>
            </a:r>
          </a:p>
          <a:p>
            <a:pPr lvl="1"/>
            <a:r>
              <a:rPr lang="en-US" sz="2000" dirty="0"/>
              <a:t>Support only a </a:t>
            </a:r>
            <a:r>
              <a:rPr lang="en-US" sz="2000" dirty="0">
                <a:solidFill>
                  <a:srgbClr val="C00000"/>
                </a:solidFill>
              </a:rPr>
              <a:t>limited</a:t>
            </a:r>
            <a:r>
              <a:rPr lang="en-US" sz="2000" dirty="0"/>
              <a:t> and mainly </a:t>
            </a:r>
            <a:r>
              <a:rPr lang="en-US" sz="2000" dirty="0">
                <a:solidFill>
                  <a:srgbClr val="C00000"/>
                </a:solidFill>
              </a:rPr>
              <a:t>basic</a:t>
            </a:r>
            <a:r>
              <a:rPr lang="en-US" sz="2000" dirty="0"/>
              <a:t> set of operations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Lack the flexibility </a:t>
            </a:r>
            <a:r>
              <a:rPr lang="en-US" sz="2000" dirty="0"/>
              <a:t>to support new operations</a:t>
            </a:r>
          </a:p>
          <a:p>
            <a:pPr lvl="1"/>
            <a:r>
              <a:rPr lang="en-US" sz="2000" dirty="0"/>
              <a:t>Require </a:t>
            </a:r>
            <a:r>
              <a:rPr lang="en-US" sz="2000" dirty="0">
                <a:solidFill>
                  <a:srgbClr val="C00000"/>
                </a:solidFill>
              </a:rPr>
              <a:t>significant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C00000"/>
                </a:solidFill>
              </a:rPr>
              <a:t>changes</a:t>
            </a:r>
            <a:r>
              <a:rPr lang="en-US" sz="2000" dirty="0"/>
              <a:t> to the DRAM subarray</a:t>
            </a:r>
          </a:p>
          <a:p>
            <a:pPr lvl="1"/>
            <a:endParaRPr lang="en-US" sz="800" dirty="0"/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Goal: </a:t>
            </a:r>
            <a:r>
              <a:rPr lang="en-US" sz="2400" dirty="0"/>
              <a:t>Design a PuM framework that </a:t>
            </a:r>
          </a:p>
          <a:p>
            <a:pPr lvl="1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2000" dirty="0"/>
              <a:t> implements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complex</a:t>
            </a:r>
            <a:r>
              <a:rPr lang="en-US" sz="2000" dirty="0"/>
              <a:t> operations</a:t>
            </a:r>
          </a:p>
          <a:p>
            <a:pPr lvl="1"/>
            <a:r>
              <a:rPr lang="en-US" sz="2000" dirty="0"/>
              <a:t>Provides the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flexibility</a:t>
            </a:r>
            <a:r>
              <a:rPr lang="en-US" sz="2000" dirty="0"/>
              <a:t> to support new desired operations</a:t>
            </a:r>
          </a:p>
          <a:p>
            <a:pPr lvl="1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Minimally</a:t>
            </a:r>
            <a:r>
              <a:rPr lang="en-US" sz="2000" dirty="0"/>
              <a:t> changes the DRAM architecture</a:t>
            </a:r>
          </a:p>
          <a:p>
            <a:pPr lvl="1"/>
            <a:endParaRPr lang="en-US" sz="800" dirty="0"/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SIMDRAM: </a:t>
            </a:r>
            <a:r>
              <a:rPr lang="en-US" sz="2400" dirty="0"/>
              <a:t>An end-to-end processing-using-DRAM framework that provides the programming interface, the ISA, and the hardware support for: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Efficiently</a:t>
            </a:r>
            <a:r>
              <a:rPr lang="en-US" sz="2000" dirty="0"/>
              <a:t> computing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complex</a:t>
            </a:r>
            <a:r>
              <a:rPr lang="en-US" sz="2000" dirty="0"/>
              <a:t> operations in DRAM</a:t>
            </a:r>
          </a:p>
          <a:p>
            <a:pPr lvl="1"/>
            <a:r>
              <a:rPr lang="en-US" sz="2000" dirty="0"/>
              <a:t>Providing the ability to implement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arbitrary</a:t>
            </a:r>
            <a:r>
              <a:rPr lang="en-US" sz="2000" dirty="0"/>
              <a:t> operations as required</a:t>
            </a:r>
          </a:p>
          <a:p>
            <a:pPr lvl="1"/>
            <a:r>
              <a:rPr lang="en-US" sz="2000" dirty="0"/>
              <a:t>Using an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in-DRAM massively-parallel SIMD substrate</a:t>
            </a:r>
            <a:r>
              <a:rPr lang="en-US" sz="2000" dirty="0"/>
              <a:t> that requires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minimal</a:t>
            </a:r>
            <a:r>
              <a:rPr lang="en-US" sz="2000" dirty="0"/>
              <a:t> changes to DRAM architecture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33E8851-BF95-6842-9DAC-3E18705E07D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1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E973-379F-0E47-9237-8E81F1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dirty="0"/>
              <a:t>SIMDRAM: </a:t>
            </a:r>
            <a:r>
              <a:rPr lang="en-CA" sz="4400" dirty="0" err="1"/>
              <a:t>PuM</a:t>
            </a:r>
            <a:r>
              <a:rPr lang="en-CA" sz="4400" dirty="0"/>
              <a:t> Substrate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DE8-46CC-8D47-991F-4D759631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90908"/>
            <a:ext cx="8987622" cy="5463885"/>
          </a:xfrm>
        </p:spPr>
        <p:txBody>
          <a:bodyPr/>
          <a:lstStyle/>
          <a:p>
            <a:r>
              <a:rPr lang="en-CA" dirty="0"/>
              <a:t>SIMDRAM framework is built around a DRAM substrate that enables two techniques: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8905E8-42CC-F349-A45A-B5006174B525}"/>
              </a:ext>
            </a:extLst>
          </p:cNvPr>
          <p:cNvSpPr/>
          <p:nvPr/>
        </p:nvSpPr>
        <p:spPr>
          <a:xfrm>
            <a:off x="670527" y="1756024"/>
            <a:ext cx="2902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(1) Vertical data layout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085F27E-EFC7-2E43-8D41-8AD8EA776005}"/>
              </a:ext>
            </a:extLst>
          </p:cNvPr>
          <p:cNvGrpSpPr/>
          <p:nvPr/>
        </p:nvGrpSpPr>
        <p:grpSpPr>
          <a:xfrm>
            <a:off x="861221" y="2190239"/>
            <a:ext cx="3125947" cy="2586303"/>
            <a:chOff x="465576" y="2389889"/>
            <a:chExt cx="3125947" cy="2586303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DEE3538-05A0-094A-9D32-2AC042A93D4F}"/>
                </a:ext>
              </a:extLst>
            </p:cNvPr>
            <p:cNvCxnSpPr>
              <a:cxnSpLocks/>
            </p:cNvCxnSpPr>
            <p:nvPr/>
          </p:nvCxnSpPr>
          <p:spPr>
            <a:xfrm>
              <a:off x="2808126" y="2931238"/>
              <a:ext cx="0" cy="141732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85C9C47-61D9-514F-AC12-B892EEF349D8}"/>
                </a:ext>
              </a:extLst>
            </p:cNvPr>
            <p:cNvSpPr/>
            <p:nvPr/>
          </p:nvSpPr>
          <p:spPr>
            <a:xfrm rot="5400000" flipH="1" flipV="1">
              <a:off x="2210291" y="3518386"/>
              <a:ext cx="119152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i="1" dirty="0">
                  <a:latin typeface="Cambria" panose="02040503050406030204" pitchFamily="18" charset="0"/>
                  <a:cs typeface="Arial" panose="020B0604020202020204" pitchFamily="34" charset="0"/>
                </a:rPr>
                <a:t>4-bit element size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0872D0E-4A7A-E44A-ACDD-E2296BE5AC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8126" y="4155473"/>
              <a:ext cx="0" cy="849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8CB4F47B-8722-8441-8BC6-2BF4EC5194D9}"/>
                </a:ext>
              </a:extLst>
            </p:cNvPr>
            <p:cNvSpPr/>
            <p:nvPr/>
          </p:nvSpPr>
          <p:spPr>
            <a:xfrm rot="5400000">
              <a:off x="1823007" y="3484442"/>
              <a:ext cx="1417320" cy="310896"/>
            </a:xfrm>
            <a:prstGeom prst="roundRect">
              <a:avLst/>
            </a:prstGeom>
            <a:solidFill>
              <a:srgbClr val="E5DBAD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2C6F5D11-CFBC-E44A-8CE2-B71472CABC0F}"/>
                </a:ext>
              </a:extLst>
            </p:cNvPr>
            <p:cNvSpPr/>
            <p:nvPr/>
          </p:nvSpPr>
          <p:spPr>
            <a:xfrm rot="5400000">
              <a:off x="1420432" y="3484535"/>
              <a:ext cx="1413371" cy="306763"/>
            </a:xfrm>
            <a:prstGeom prst="roundRect">
              <a:avLst/>
            </a:prstGeom>
            <a:solidFill>
              <a:srgbClr val="7DB677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39891797-4F05-6942-BA14-B6713F8D720A}"/>
                </a:ext>
              </a:extLst>
            </p:cNvPr>
            <p:cNvSpPr/>
            <p:nvPr/>
          </p:nvSpPr>
          <p:spPr>
            <a:xfrm rot="5400000">
              <a:off x="1016590" y="3484935"/>
              <a:ext cx="1395121" cy="306763"/>
            </a:xfrm>
            <a:prstGeom prst="roundRect">
              <a:avLst/>
            </a:prstGeom>
            <a:solidFill>
              <a:srgbClr val="86C2C4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B505D2B8-F58B-DA4B-BFA3-C3FE9909F07E}"/>
                </a:ext>
              </a:extLst>
            </p:cNvPr>
            <p:cNvSpPr/>
            <p:nvPr/>
          </p:nvSpPr>
          <p:spPr>
            <a:xfrm rot="5400000">
              <a:off x="619053" y="3475410"/>
              <a:ext cx="1395120" cy="306763"/>
            </a:xfrm>
            <a:prstGeom prst="roundRect">
              <a:avLst/>
            </a:prstGeom>
            <a:solidFill>
              <a:srgbClr val="9FBED9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1984AFC-DCD9-1344-A010-D311782B95BB}"/>
                </a:ext>
              </a:extLst>
            </p:cNvPr>
            <p:cNvGrpSpPr/>
            <p:nvPr/>
          </p:nvGrpSpPr>
          <p:grpSpPr>
            <a:xfrm>
              <a:off x="838412" y="2945325"/>
              <a:ext cx="1904672" cy="1400209"/>
              <a:chOff x="2273663" y="1360078"/>
              <a:chExt cx="1904672" cy="1400209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31666C08-233D-114A-A997-A2C3BD8786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66158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40EC77E-B16E-C349-9034-44E727CFEA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62682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173F59E2-DB55-0F4A-AD55-88730DEDDA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9205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5C0B2E30-6570-0642-A372-F5DE9B408D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5729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334F8C4A-B5AE-5F45-A189-A7F16550DC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6695" y="1524059"/>
                <a:ext cx="16916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B838DAC0-9BF5-5548-9694-A9419BB912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86554" y="1865822"/>
                <a:ext cx="1691640" cy="402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B0DE4FD-ED0D-2B4E-A582-D866C5A053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5229" y="2220601"/>
                <a:ext cx="16916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A12BE749-4E84-9848-A320-C7C7A80C04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6185" y="2569619"/>
                <a:ext cx="16916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8F6B029F-A1C8-1C42-A433-8D1587801EBA}"/>
                  </a:ext>
                </a:extLst>
              </p:cNvPr>
              <p:cNvGrpSpPr/>
              <p:nvPr/>
            </p:nvGrpSpPr>
            <p:grpSpPr>
              <a:xfrm>
                <a:off x="2637580" y="1414194"/>
                <a:ext cx="1440494" cy="1272246"/>
                <a:chOff x="2612180" y="1388794"/>
                <a:chExt cx="1440494" cy="1272246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69C48A3F-85AE-0842-B172-52AF6C1CD9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7121" y="1388794"/>
                  <a:ext cx="228600" cy="227929"/>
                </a:xfrm>
                <a:prstGeom prst="ellipse">
                  <a:avLst/>
                </a:prstGeom>
                <a:solidFill>
                  <a:srgbClr val="62B9B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4B798CA8-1070-8746-BD84-46301B48B3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0598" y="1388794"/>
                  <a:ext cx="228600" cy="227929"/>
                </a:xfrm>
                <a:prstGeom prst="ellipse">
                  <a:avLst/>
                </a:prstGeom>
                <a:solidFill>
                  <a:srgbClr val="8AC58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E7E87A9E-5343-A246-858C-4783944500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4074" y="1388794"/>
                  <a:ext cx="228600" cy="227929"/>
                </a:xfrm>
                <a:prstGeom prst="ellipse">
                  <a:avLst/>
                </a:prstGeom>
                <a:solidFill>
                  <a:srgbClr val="EDDC8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27491FF8-91AC-6F40-96DF-C68F2EAC77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3646" y="1388794"/>
                  <a:ext cx="229273" cy="228600"/>
                </a:xfrm>
                <a:prstGeom prst="ellipse">
                  <a:avLst/>
                </a:prstGeom>
                <a:solidFill>
                  <a:srgbClr val="7DB0D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76BBFE03-4716-E84F-A740-04DC4ECB9EE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6980" y="1734583"/>
                  <a:ext cx="228600" cy="227929"/>
                </a:xfrm>
                <a:prstGeom prst="ellipse">
                  <a:avLst/>
                </a:prstGeom>
                <a:solidFill>
                  <a:srgbClr val="68BBB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B186617-48D2-D948-BF98-0FA74A5A6D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0457" y="1734583"/>
                  <a:ext cx="228600" cy="227929"/>
                </a:xfrm>
                <a:prstGeom prst="ellipse">
                  <a:avLst/>
                </a:prstGeom>
                <a:solidFill>
                  <a:srgbClr val="99CC9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4685007E-6A80-8A4E-BBB2-56253D7576B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3933" y="1734583"/>
                  <a:ext cx="228600" cy="227929"/>
                </a:xfrm>
                <a:prstGeom prst="ellipse">
                  <a:avLst/>
                </a:prstGeom>
                <a:solidFill>
                  <a:srgbClr val="EEDD88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45EDAEC3-43A1-184C-988C-6BDCE805B60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3504" y="1734583"/>
                  <a:ext cx="228600" cy="227929"/>
                </a:xfrm>
                <a:prstGeom prst="ellipse">
                  <a:avLst/>
                </a:prstGeom>
                <a:solidFill>
                  <a:srgbClr val="8DBAE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83AE7083-4710-2948-8FBC-DEB4B7EEEB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5656" y="2084093"/>
                  <a:ext cx="228600" cy="227929"/>
                </a:xfrm>
                <a:prstGeom prst="ellipse">
                  <a:avLst/>
                </a:prstGeom>
                <a:solidFill>
                  <a:srgbClr val="7EC5C9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34BFC26-D991-DF48-AFB4-F8A1737D50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19133" y="2084093"/>
                  <a:ext cx="228600" cy="227929"/>
                </a:xfrm>
                <a:prstGeom prst="ellipse">
                  <a:avLst/>
                </a:prstGeom>
                <a:solidFill>
                  <a:srgbClr val="A4D29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FB797A49-4F37-1B43-ABD6-51FB89BD3A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2609" y="2084093"/>
                  <a:ext cx="228600" cy="227929"/>
                </a:xfrm>
                <a:prstGeom prst="ellipse">
                  <a:avLst/>
                </a:prstGeom>
                <a:solidFill>
                  <a:srgbClr val="F2E7A5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A0CF9792-4094-3B45-92E8-C5B72C549D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2180" y="2084093"/>
                  <a:ext cx="228600" cy="227929"/>
                </a:xfrm>
                <a:prstGeom prst="ellipse">
                  <a:avLst/>
                </a:prstGeom>
                <a:solidFill>
                  <a:srgbClr val="9EC6E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F64B35DD-292A-A647-B1FD-156D335C5C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6612" y="2433111"/>
                  <a:ext cx="228600" cy="227929"/>
                </a:xfrm>
                <a:prstGeom prst="ellipse">
                  <a:avLst/>
                </a:prstGeom>
                <a:solidFill>
                  <a:srgbClr val="8DCEC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E81F99BA-F3B0-0B4E-AEAC-4FB3820A668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0089" y="2433111"/>
                  <a:ext cx="228600" cy="227929"/>
                </a:xfrm>
                <a:prstGeom prst="ellipse">
                  <a:avLst/>
                </a:prstGeom>
                <a:solidFill>
                  <a:srgbClr val="B1DAAB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F8F26717-74BF-7344-9D65-75549AABA7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3565" y="2433111"/>
                  <a:ext cx="228600" cy="227929"/>
                </a:xfrm>
                <a:prstGeom prst="ellipse">
                  <a:avLst/>
                </a:prstGeom>
                <a:solidFill>
                  <a:srgbClr val="F7EDB8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58ACAAF1-12F0-AE4B-AB03-8C15C1255D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3136" y="2433111"/>
                  <a:ext cx="228600" cy="227929"/>
                </a:xfrm>
                <a:prstGeom prst="ellipse">
                  <a:avLst/>
                </a:prstGeom>
                <a:solidFill>
                  <a:srgbClr val="AECEEA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rgbClr val="EDDC82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3249002E-FEA7-F945-82C1-C72BC5E38C59}"/>
                  </a:ext>
                </a:extLst>
              </p:cNvPr>
              <p:cNvSpPr/>
              <p:nvPr/>
            </p:nvSpPr>
            <p:spPr>
              <a:xfrm rot="5400000" flipH="1" flipV="1">
                <a:off x="1689662" y="1949169"/>
                <a:ext cx="1395119" cy="22711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i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Row  Decoder</a:t>
                </a:r>
              </a:p>
            </p:txBody>
          </p: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CFDA4A4-A5FB-D443-B14A-83725EA2169C}"/>
                </a:ext>
              </a:extLst>
            </p:cNvPr>
            <p:cNvSpPr/>
            <p:nvPr/>
          </p:nvSpPr>
          <p:spPr>
            <a:xfrm>
              <a:off x="465576" y="2389889"/>
              <a:ext cx="30197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Arial" panose="020B0604020202020204" pitchFamily="34" charset="0"/>
                </a:rPr>
                <a:t>most significant bit (MSB)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C2D5FDB-77A7-2C49-9045-475B975C902C}"/>
                </a:ext>
              </a:extLst>
            </p:cNvPr>
            <p:cNvSpPr/>
            <p:nvPr/>
          </p:nvSpPr>
          <p:spPr>
            <a:xfrm>
              <a:off x="571780" y="4606860"/>
              <a:ext cx="301974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Arial" panose="020B0604020202020204" pitchFamily="34" charset="0"/>
                </a:rPr>
                <a:t>least significant bit (LSB)</a:t>
              </a:r>
            </a:p>
          </p:txBody>
        </p:sp>
        <p:cxnSp>
          <p:nvCxnSpPr>
            <p:cNvPr id="82" name="Curved Connector 81">
              <a:extLst>
                <a:ext uri="{FF2B5EF4-FFF2-40B4-BE49-F238E27FC236}">
                  <a16:creationId xmlns:a16="http://schemas.microsoft.com/office/drawing/2014/main" id="{FB0562C0-87A3-3446-B0F6-6889A62C166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16212" y="2755923"/>
              <a:ext cx="263300" cy="16961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urved Connector 82">
              <a:extLst>
                <a:ext uri="{FF2B5EF4-FFF2-40B4-BE49-F238E27FC236}">
                  <a16:creationId xmlns:a16="http://schemas.microsoft.com/office/drawing/2014/main" id="{C1548052-EC1D-6A40-9820-BE5AFDCDC10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143672" y="4366797"/>
              <a:ext cx="373965" cy="21500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13175D2-0967-DA47-8432-0061046AA5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8126" y="3045735"/>
              <a:ext cx="0" cy="849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0ED1467-6AF3-2A48-B248-9DC61E503E2F}"/>
              </a:ext>
            </a:extLst>
          </p:cNvPr>
          <p:cNvCxnSpPr>
            <a:cxnSpLocks/>
          </p:cNvCxnSpPr>
          <p:nvPr/>
        </p:nvCxnSpPr>
        <p:spPr>
          <a:xfrm>
            <a:off x="4389470" y="1701890"/>
            <a:ext cx="0" cy="45529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8217C0-069C-234D-99D3-BB6E688D12C1}"/>
              </a:ext>
            </a:extLst>
          </p:cNvPr>
          <p:cNvGrpSpPr/>
          <p:nvPr/>
        </p:nvGrpSpPr>
        <p:grpSpPr>
          <a:xfrm>
            <a:off x="5657622" y="2621117"/>
            <a:ext cx="2408618" cy="1580939"/>
            <a:chOff x="5132496" y="2349165"/>
            <a:chExt cx="3291001" cy="2191573"/>
          </a:xfrm>
        </p:grpSpPr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2F8B2480-4393-394C-8958-EF09D439B1CB}"/>
                </a:ext>
              </a:extLst>
            </p:cNvPr>
            <p:cNvSpPr/>
            <p:nvPr/>
          </p:nvSpPr>
          <p:spPr>
            <a:xfrm>
              <a:off x="5132496" y="2349165"/>
              <a:ext cx="3291001" cy="219157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4BCCB2E-1A19-7642-B16B-3AFB13E12052}"/>
                </a:ext>
              </a:extLst>
            </p:cNvPr>
            <p:cNvGrpSpPr/>
            <p:nvPr/>
          </p:nvGrpSpPr>
          <p:grpSpPr>
            <a:xfrm>
              <a:off x="5226937" y="2702786"/>
              <a:ext cx="3101189" cy="1390153"/>
              <a:chOff x="2374448" y="4500155"/>
              <a:chExt cx="1728339" cy="774753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EE791C5-435D-FA40-A2CB-C0BD55392076}"/>
                  </a:ext>
                </a:extLst>
              </p:cNvPr>
              <p:cNvGrpSpPr/>
              <p:nvPr/>
            </p:nvGrpSpPr>
            <p:grpSpPr>
              <a:xfrm>
                <a:off x="3493108" y="4877423"/>
                <a:ext cx="360464" cy="69048"/>
                <a:chOff x="4793112" y="4167661"/>
                <a:chExt cx="360464" cy="69048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256CB30A-B175-3F41-A159-7C6B2D02425F}"/>
                    </a:ext>
                  </a:extLst>
                </p:cNvPr>
                <p:cNvCxnSpPr/>
                <p:nvPr/>
              </p:nvCxnSpPr>
              <p:spPr>
                <a:xfrm flipH="1">
                  <a:off x="4793112" y="4202185"/>
                  <a:ext cx="345242" cy="0"/>
                </a:xfrm>
                <a:prstGeom prst="line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Flowchart: Connector 11">
                  <a:extLst>
                    <a:ext uri="{FF2B5EF4-FFF2-40B4-BE49-F238E27FC236}">
                      <a16:creationId xmlns:a16="http://schemas.microsoft.com/office/drawing/2014/main" id="{25FAC7E5-A244-5B44-A3A1-D3EAB8E070DE}"/>
                    </a:ext>
                  </a:extLst>
                </p:cNvPr>
                <p:cNvSpPr/>
                <p:nvPr/>
              </p:nvSpPr>
              <p:spPr>
                <a:xfrm>
                  <a:off x="5084528" y="4167661"/>
                  <a:ext cx="69048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5A3DF85-9482-E344-A376-611852AD15D1}"/>
                  </a:ext>
                </a:extLst>
              </p:cNvPr>
              <p:cNvGrpSpPr/>
              <p:nvPr/>
            </p:nvGrpSpPr>
            <p:grpSpPr>
              <a:xfrm>
                <a:off x="2407175" y="4532111"/>
                <a:ext cx="640784" cy="188681"/>
                <a:chOff x="3566331" y="3827728"/>
                <a:chExt cx="640784" cy="188681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9A5E572D-0D85-AE46-8F5C-74537BAD004E}"/>
                    </a:ext>
                  </a:extLst>
                </p:cNvPr>
                <p:cNvCxnSpPr/>
                <p:nvPr/>
              </p:nvCxnSpPr>
              <p:spPr>
                <a:xfrm flipH="1">
                  <a:off x="3861872" y="3935947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06" name="Flowchart: Connector 8">
                  <a:extLst>
                    <a:ext uri="{FF2B5EF4-FFF2-40B4-BE49-F238E27FC236}">
                      <a16:creationId xmlns:a16="http://schemas.microsoft.com/office/drawing/2014/main" id="{D5748731-2FFF-1948-B38B-EA2203B7681D}"/>
                    </a:ext>
                  </a:extLst>
                </p:cNvPr>
                <p:cNvSpPr/>
                <p:nvPr/>
              </p:nvSpPr>
              <p:spPr>
                <a:xfrm>
                  <a:off x="3792823" y="3901423"/>
                  <a:ext cx="69049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0E9BD3F8-A763-4D41-88FA-BD199D9D18A3}"/>
                    </a:ext>
                  </a:extLst>
                </p:cNvPr>
                <p:cNvSpPr/>
                <p:nvPr/>
              </p:nvSpPr>
              <p:spPr>
                <a:xfrm>
                  <a:off x="3566331" y="3827728"/>
                  <a:ext cx="17706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A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4E9685E2-A40C-7D47-9CA2-69EAAAC3CA34}"/>
                  </a:ext>
                </a:extLst>
              </p:cNvPr>
              <p:cNvGrpSpPr/>
              <p:nvPr/>
            </p:nvGrpSpPr>
            <p:grpSpPr>
              <a:xfrm>
                <a:off x="2396948" y="4808615"/>
                <a:ext cx="651011" cy="188681"/>
                <a:chOff x="3556104" y="4200874"/>
                <a:chExt cx="651011" cy="188681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7E9EB84-D0C5-8946-BA38-F5B928D77408}"/>
                    </a:ext>
                  </a:extLst>
                </p:cNvPr>
                <p:cNvCxnSpPr/>
                <p:nvPr/>
              </p:nvCxnSpPr>
              <p:spPr>
                <a:xfrm flipH="1">
                  <a:off x="3861872" y="4304206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03" name="Flowchart: Connector 9">
                  <a:extLst>
                    <a:ext uri="{FF2B5EF4-FFF2-40B4-BE49-F238E27FC236}">
                      <a16:creationId xmlns:a16="http://schemas.microsoft.com/office/drawing/2014/main" id="{DBB05C82-B171-1F4E-8B1B-0344E0C85FE1}"/>
                    </a:ext>
                  </a:extLst>
                </p:cNvPr>
                <p:cNvSpPr/>
                <p:nvPr/>
              </p:nvSpPr>
              <p:spPr>
                <a:xfrm>
                  <a:off x="3800251" y="4269682"/>
                  <a:ext cx="69049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225F5B4E-F1CD-CC45-B42D-133A8808817D}"/>
                    </a:ext>
                  </a:extLst>
                </p:cNvPr>
                <p:cNvSpPr/>
                <p:nvPr/>
              </p:nvSpPr>
              <p:spPr>
                <a:xfrm>
                  <a:off x="3556104" y="4200874"/>
                  <a:ext cx="17706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B</a:t>
                  </a:r>
                </a:p>
              </p:txBody>
            </p:sp>
          </p:grp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8FC226C0-6844-C74A-9FD6-83BBFDDA7483}"/>
                  </a:ext>
                </a:extLst>
              </p:cNvPr>
              <p:cNvSpPr/>
              <p:nvPr/>
            </p:nvSpPr>
            <p:spPr>
              <a:xfrm>
                <a:off x="3818407" y="4780569"/>
                <a:ext cx="284380" cy="1886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out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A5D0E016-9520-6E4A-8F2B-339052BEB2A4}"/>
                  </a:ext>
                </a:extLst>
              </p:cNvPr>
              <p:cNvGrpSpPr/>
              <p:nvPr/>
            </p:nvGrpSpPr>
            <p:grpSpPr>
              <a:xfrm>
                <a:off x="2374448" y="5084569"/>
                <a:ext cx="649439" cy="188681"/>
                <a:chOff x="3541773" y="4616424"/>
                <a:chExt cx="649439" cy="188681"/>
              </a:xfrm>
            </p:grpSpPr>
            <p:sp>
              <p:nvSpPr>
                <p:cNvPr id="99" name="Flowchart: Connector 9">
                  <a:extLst>
                    <a:ext uri="{FF2B5EF4-FFF2-40B4-BE49-F238E27FC236}">
                      <a16:creationId xmlns:a16="http://schemas.microsoft.com/office/drawing/2014/main" id="{D3DE8B3D-3F4F-D840-A626-1EB5C0D6BD78}"/>
                    </a:ext>
                  </a:extLst>
                </p:cNvPr>
                <p:cNvSpPr/>
                <p:nvPr/>
              </p:nvSpPr>
              <p:spPr>
                <a:xfrm>
                  <a:off x="3800250" y="4671824"/>
                  <a:ext cx="69048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B6146C27-D3A0-6745-A3F3-BEB99E133328}"/>
                    </a:ext>
                  </a:extLst>
                </p:cNvPr>
                <p:cNvSpPr/>
                <p:nvPr/>
              </p:nvSpPr>
              <p:spPr>
                <a:xfrm>
                  <a:off x="3541773" y="4616424"/>
                  <a:ext cx="23781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C</a:t>
                  </a:r>
                  <a:r>
                    <a:rPr kumimoji="0" lang="en-US" sz="1600" b="1" i="0" u="none" strike="noStrike" kern="1200" cap="none" spc="0" normalizeH="0" baseline="-25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in</a:t>
                  </a:r>
                  <a:endParaRPr kumimoji="0" lang="en-US" sz="16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11989D48-B9A3-674F-A088-39FBBF3103CD}"/>
                    </a:ext>
                  </a:extLst>
                </p:cNvPr>
                <p:cNvCxnSpPr/>
                <p:nvPr/>
              </p:nvCxnSpPr>
              <p:spPr>
                <a:xfrm flipH="1">
                  <a:off x="3845969" y="4715418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B2C9386-CBD4-9C4E-9B9A-A95335A58DA2}"/>
                  </a:ext>
                </a:extLst>
              </p:cNvPr>
              <p:cNvSpPr/>
              <p:nvPr/>
            </p:nvSpPr>
            <p:spPr>
              <a:xfrm>
                <a:off x="2834830" y="4500155"/>
                <a:ext cx="774753" cy="774753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MAJ</a:t>
                </a:r>
              </a:p>
            </p:txBody>
          </p:sp>
        </p:grp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A6A849E-E7C4-6044-A431-4EECF15AAC88}"/>
              </a:ext>
            </a:extLst>
          </p:cNvPr>
          <p:cNvSpPr/>
          <p:nvPr/>
        </p:nvSpPr>
        <p:spPr>
          <a:xfrm>
            <a:off x="4866068" y="1701934"/>
            <a:ext cx="3947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(2) Majority-based computation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5DB2E84-A5F8-4E4E-AD4F-1B7C5E79DD8F}"/>
              </a:ext>
            </a:extLst>
          </p:cNvPr>
          <p:cNvSpPr/>
          <p:nvPr/>
        </p:nvSpPr>
        <p:spPr>
          <a:xfrm>
            <a:off x="414384" y="4948497"/>
            <a:ext cx="39750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Pros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compared to the conventional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horizontal layout:</a:t>
            </a:r>
          </a:p>
          <a:p>
            <a:endParaRPr lang="en-US" sz="800" b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Implicit shift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Massive parallelism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C15F7EB-449A-2347-8242-FA56A336841A}"/>
              </a:ext>
            </a:extLst>
          </p:cNvPr>
          <p:cNvSpPr txBox="1"/>
          <p:nvPr/>
        </p:nvSpPr>
        <p:spPr>
          <a:xfrm>
            <a:off x="5516967" y="2175893"/>
            <a:ext cx="2689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2000" dirty="0" err="1">
                <a:latin typeface="Cambria" panose="02040503050406030204" pitchFamily="18" charset="0"/>
              </a:rPr>
              <a:t>C</a:t>
            </a:r>
            <a:r>
              <a:rPr lang="en-US" sz="2000" baseline="-25000" dirty="0" err="1">
                <a:latin typeface="Cambria" panose="02040503050406030204" pitchFamily="18" charset="0"/>
              </a:rPr>
              <a:t>out</a:t>
            </a:r>
            <a:r>
              <a:rPr lang="en-US" sz="2000" dirty="0">
                <a:latin typeface="Cambria" panose="02040503050406030204" pitchFamily="18" charset="0"/>
              </a:rPr>
              <a:t>= AB + </a:t>
            </a:r>
            <a:r>
              <a:rPr lang="en-US" sz="2000" dirty="0" err="1">
                <a:latin typeface="Cambria" panose="02040503050406030204" pitchFamily="18" charset="0"/>
              </a:rPr>
              <a:t>AC</a:t>
            </a:r>
            <a:r>
              <a:rPr lang="en-US" sz="2000" baseline="-25000" dirty="0" err="1">
                <a:latin typeface="Cambria" panose="02040503050406030204" pitchFamily="18" charset="0"/>
              </a:rPr>
              <a:t>in</a:t>
            </a:r>
            <a:r>
              <a:rPr lang="en-US" sz="2000" dirty="0">
                <a:latin typeface="Cambria" panose="02040503050406030204" pitchFamily="18" charset="0"/>
              </a:rPr>
              <a:t> + </a:t>
            </a:r>
            <a:r>
              <a:rPr lang="en-US" sz="2000" dirty="0" err="1">
                <a:latin typeface="Cambria" panose="02040503050406030204" pitchFamily="18" charset="0"/>
              </a:rPr>
              <a:t>BC</a:t>
            </a:r>
            <a:r>
              <a:rPr lang="en-US" sz="2000" baseline="-25000" dirty="0" err="1">
                <a:latin typeface="Cambria" panose="02040503050406030204" pitchFamily="18" charset="0"/>
              </a:rPr>
              <a:t>in</a:t>
            </a:r>
            <a:endParaRPr lang="en-US" sz="2000" baseline="-25000" dirty="0">
              <a:latin typeface="Cambria" panose="020405030504060302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55A87C3-964B-F448-8CB5-714CDB5C2109}"/>
              </a:ext>
            </a:extLst>
          </p:cNvPr>
          <p:cNvSpPr/>
          <p:nvPr/>
        </p:nvSpPr>
        <p:spPr>
          <a:xfrm>
            <a:off x="4897974" y="4952371"/>
            <a:ext cx="42242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Pros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compared to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AND/OR/NOT-based </a:t>
            </a:r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computation:</a:t>
            </a:r>
          </a:p>
          <a:p>
            <a:endParaRPr lang="en-US" sz="800" b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Higher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Higher throughput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Lower energy consumption</a:t>
            </a:r>
          </a:p>
        </p:txBody>
      </p:sp>
      <p:sp>
        <p:nvSpPr>
          <p:cNvPr id="116" name="Slide Number Placeholder 2">
            <a:extLst>
              <a:ext uri="{FF2B5EF4-FFF2-40B4-BE49-F238E27FC236}">
                <a16:creationId xmlns:a16="http://schemas.microsoft.com/office/drawing/2014/main" id="{401A1A27-92DA-C945-9969-2D79B73A4A0F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5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10" grpId="0"/>
      <p:bldP spid="1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823948" y="369866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106040" y="369169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SIMDRAM Framework: Overview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668378"/>
              </p:ext>
            </p:extLst>
          </p:nvPr>
        </p:nvGraphicFramePr>
        <p:xfrm>
          <a:off x="4640640" y="1755590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310948" y="1291862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179860"/>
                  </p:ext>
                </p:extLst>
              </p:nvPr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179860"/>
                  </p:ext>
                </p:extLst>
              </p:nvPr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4"/>
                          <a:stretch>
                            <a:fillRect t="-3846" r="-102062" b="-9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t="-108000" r="-1020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54171" y="1883535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67725" y="1310965"/>
            <a:ext cx="2581861" cy="887160"/>
            <a:chOff x="6398771" y="1855706"/>
            <a:chExt cx="2581861" cy="887160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83597" y="2548451"/>
              <a:ext cx="981071" cy="194415"/>
              <a:chOff x="8900532" y="3006226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00532" y="3009223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099904" y="3009223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286936" y="3007643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82824" y="3006226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79675" y="3007645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09093" y="3018862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5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93919" y="968644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135960" y="964461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926503" y="2223182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63805" y="2621735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64898" y="2013353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505330" y="1026617"/>
            <a:ext cx="16880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commands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54170" y="2682043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23579"/>
              </p:ext>
            </p:extLst>
          </p:nvPr>
        </p:nvGraphicFramePr>
        <p:xfrm>
          <a:off x="248893" y="430754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1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1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1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813439" y="492196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  <a:blipFill>
                <a:blip r:embed="rId6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308113" y="417961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49D33751-8CD6-5D4B-A179-23C339FDBBDC}"/>
              </a:ext>
            </a:extLst>
          </p:cNvPr>
          <p:cNvGrpSpPr/>
          <p:nvPr/>
        </p:nvGrpSpPr>
        <p:grpSpPr>
          <a:xfrm>
            <a:off x="6894797" y="3687733"/>
            <a:ext cx="2366847" cy="2463263"/>
            <a:chOff x="6855040" y="4257577"/>
            <a:chExt cx="2366847" cy="2463263"/>
          </a:xfrm>
        </p:grpSpPr>
        <p:sp>
          <p:nvSpPr>
            <p:cNvPr id="5" name="Slide Number Placeholder 5">
              <a:extLst>
                <a:ext uri="{FF2B5EF4-FFF2-40B4-BE49-F238E27FC236}">
                  <a16:creationId xmlns:a16="http://schemas.microsoft.com/office/drawing/2014/main" id="{423FB0A2-CB2C-4248-B956-5A1907D89FD9}"/>
                </a:ext>
              </a:extLst>
            </p:cNvPr>
            <p:cNvSpPr txBox="1">
              <a:spLocks/>
            </p:cNvSpPr>
            <p:nvPr/>
          </p:nvSpPr>
          <p:spPr>
            <a:xfrm>
              <a:off x="7924800" y="6355715"/>
              <a:ext cx="990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914400" rtl="0" eaLnBrk="1" latinLnBrk="0" hangingPunct="1">
                <a:defRPr sz="2000" kern="1200">
                  <a:solidFill>
                    <a:schemeClr val="tx1">
                      <a:tint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18</a:t>
              </a: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555620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5093017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B31F4B60-71E4-B941-8828-4F3B9440474D}"/>
                </a:ext>
              </a:extLst>
            </p:cNvPr>
            <p:cNvCxnSpPr>
              <a:cxnSpLocks/>
            </p:cNvCxnSpPr>
            <p:nvPr/>
          </p:nvCxnSpPr>
          <p:spPr>
            <a:xfrm>
              <a:off x="6855040" y="5591336"/>
              <a:ext cx="4243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12A4C154-7025-FD47-A024-BDD217DDFD58}"/>
                </a:ext>
              </a:extLst>
            </p:cNvPr>
            <p:cNvSpPr/>
            <p:nvPr/>
          </p:nvSpPr>
          <p:spPr>
            <a:xfrm rot="16200000" flipH="1">
              <a:off x="8866977" y="6471697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874F35A-5065-F44D-AA27-27A15C79842D}"/>
                </a:ext>
              </a:extLst>
            </p:cNvPr>
            <p:cNvSpPr/>
            <p:nvPr/>
          </p:nvSpPr>
          <p:spPr>
            <a:xfrm rot="16200000" flipH="1">
              <a:off x="8866977" y="5360238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74DF094-4A4F-EE40-A2C8-396255F6A071}"/>
                </a:ext>
              </a:extLst>
            </p:cNvPr>
            <p:cNvGrpSpPr/>
            <p:nvPr/>
          </p:nvGrpSpPr>
          <p:grpSpPr>
            <a:xfrm>
              <a:off x="8308041" y="5176869"/>
              <a:ext cx="557538" cy="1269957"/>
              <a:chOff x="4830795" y="4111398"/>
              <a:chExt cx="289491" cy="755921"/>
            </a:xfrm>
          </p:grpSpPr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E5755728-FCB9-8C4E-A32A-4028662ECD5C}"/>
                  </a:ext>
                </a:extLst>
              </p:cNvPr>
              <p:cNvGrpSpPr/>
              <p:nvPr/>
            </p:nvGrpSpPr>
            <p:grpSpPr>
              <a:xfrm>
                <a:off x="4830795" y="4111398"/>
                <a:ext cx="289489" cy="755921"/>
                <a:chOff x="4830795" y="4111398"/>
                <a:chExt cx="289489" cy="755921"/>
              </a:xfrm>
            </p:grpSpPr>
            <p:sp>
              <p:nvSpPr>
                <p:cNvPr id="497" name="Rectangle 496">
                  <a:extLst>
                    <a:ext uri="{FF2B5EF4-FFF2-40B4-BE49-F238E27FC236}">
                      <a16:creationId xmlns:a16="http://schemas.microsoft.com/office/drawing/2014/main" id="{4CF51F47-9CF9-E246-8AF7-923C6DFFD206}"/>
                    </a:ext>
                  </a:extLst>
                </p:cNvPr>
                <p:cNvSpPr/>
                <p:nvPr/>
              </p:nvSpPr>
              <p:spPr>
                <a:xfrm rot="16200000">
                  <a:off x="4614131" y="4344138"/>
                  <a:ext cx="722817" cy="289489"/>
                </a:xfrm>
                <a:prstGeom prst="rect">
                  <a:avLst/>
                </a:prstGeom>
                <a:solidFill>
                  <a:srgbClr val="70AD4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08F4B84C-DC65-DC4A-9941-F10662BD6C08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E795B588-B028-1E44-97F4-6AC8A2F616A4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0" name="Oval 499">
                  <a:extLst>
                    <a:ext uri="{FF2B5EF4-FFF2-40B4-BE49-F238E27FC236}">
                      <a16:creationId xmlns:a16="http://schemas.microsoft.com/office/drawing/2014/main" id="{189C9B04-5FAE-244B-9F2B-53D0DCC3CAEB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1" name="Oval 500">
                  <a:extLst>
                    <a:ext uri="{FF2B5EF4-FFF2-40B4-BE49-F238E27FC236}">
                      <a16:creationId xmlns:a16="http://schemas.microsoft.com/office/drawing/2014/main" id="{EBEE26E3-3CFD-3E45-AFAA-C5A356787197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D894887A-25F1-1F44-BEEE-9C506341120D}"/>
                  </a:ext>
                </a:extLst>
              </p:cNvPr>
              <p:cNvSpPr/>
              <p:nvPr/>
            </p:nvSpPr>
            <p:spPr>
              <a:xfrm rot="16200000">
                <a:off x="4819059" y="4476133"/>
                <a:ext cx="575362" cy="27093"/>
              </a:xfrm>
              <a:prstGeom prst="rect">
                <a:avLst/>
              </a:prstGeom>
              <a:pattFill prst="dkVert">
                <a:fgClr>
                  <a:srgbClr val="FFC000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2DB1DD8B-FB18-8849-9A9F-035F264A4AC8}"/>
                </a:ext>
              </a:extLst>
            </p:cNvPr>
            <p:cNvGrpSpPr/>
            <p:nvPr/>
          </p:nvGrpSpPr>
          <p:grpSpPr>
            <a:xfrm rot="16200000">
              <a:off x="8185361" y="5662459"/>
              <a:ext cx="756076" cy="293602"/>
              <a:chOff x="4340198" y="1826549"/>
              <a:chExt cx="485918" cy="276639"/>
            </a:xfrm>
          </p:grpSpPr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8F40DD31-E5D3-1949-BB4A-77B0A48B9C3C}"/>
                  </a:ext>
                </a:extLst>
              </p:cNvPr>
              <p:cNvSpPr/>
              <p:nvPr/>
            </p:nvSpPr>
            <p:spPr>
              <a:xfrm>
                <a:off x="4340198" y="1826549"/>
                <a:ext cx="174612" cy="276637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A95F48CB-8E25-8B4E-AE80-FF1A55ADD162}"/>
                  </a:ext>
                </a:extLst>
              </p:cNvPr>
              <p:cNvSpPr/>
              <p:nvPr/>
            </p:nvSpPr>
            <p:spPr>
              <a:xfrm>
                <a:off x="4651504" y="1826550"/>
                <a:ext cx="174612" cy="276638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668979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4257577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846929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541202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18A4C544-1AC7-8549-9BF1-30B0708AB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8782" y="634327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5EC38BF4-30F8-1543-A138-A684F818BB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2340" y="523978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531381"/>
              </p:ext>
            </p:extLst>
          </p:nvPr>
        </p:nvGraphicFramePr>
        <p:xfrm>
          <a:off x="5122502" y="422487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69542" y="3653098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47191" y="987408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" name="Slide Number Placeholder 2">
            <a:extLst>
              <a:ext uri="{FF2B5EF4-FFF2-40B4-BE49-F238E27FC236}">
                <a16:creationId xmlns:a16="http://schemas.microsoft.com/office/drawing/2014/main" id="{371B3553-6A20-9B48-BF01-BB604EC378B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86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823948" y="369866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106040" y="369169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SIMDRAM Framework: Overview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40640" y="1755590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310948" y="1291862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4"/>
                          <a:stretch>
                            <a:fillRect t="-3846" r="-102062" b="-9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t="-108000" r="-1020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54171" y="1883535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67725" y="1310965"/>
            <a:ext cx="2581861" cy="887160"/>
            <a:chOff x="6398771" y="1855706"/>
            <a:chExt cx="2581861" cy="887160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83597" y="2548451"/>
              <a:ext cx="981071" cy="194415"/>
              <a:chOff x="8900532" y="3006226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00532" y="3009223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099904" y="3009223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286936" y="3007643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82824" y="3006226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79675" y="3007645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09093" y="3018862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5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93919" y="968644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135960" y="964461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926503" y="2223182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63805" y="2621735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505330" y="1026617"/>
            <a:ext cx="16880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commands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54170" y="2682043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48893" y="430754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1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1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1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813439" y="492196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  <a:blipFill>
                <a:blip r:embed="rId6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308113" y="417961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49D33751-8CD6-5D4B-A179-23C339FDBBDC}"/>
              </a:ext>
            </a:extLst>
          </p:cNvPr>
          <p:cNvGrpSpPr/>
          <p:nvPr/>
        </p:nvGrpSpPr>
        <p:grpSpPr>
          <a:xfrm>
            <a:off x="6894797" y="3687733"/>
            <a:ext cx="2366847" cy="2463263"/>
            <a:chOff x="6855040" y="4257577"/>
            <a:chExt cx="2366847" cy="2463263"/>
          </a:xfrm>
        </p:grpSpPr>
        <p:sp>
          <p:nvSpPr>
            <p:cNvPr id="5" name="Slide Number Placeholder 5">
              <a:extLst>
                <a:ext uri="{FF2B5EF4-FFF2-40B4-BE49-F238E27FC236}">
                  <a16:creationId xmlns:a16="http://schemas.microsoft.com/office/drawing/2014/main" id="{423FB0A2-CB2C-4248-B956-5A1907D89FD9}"/>
                </a:ext>
              </a:extLst>
            </p:cNvPr>
            <p:cNvSpPr txBox="1">
              <a:spLocks/>
            </p:cNvSpPr>
            <p:nvPr/>
          </p:nvSpPr>
          <p:spPr>
            <a:xfrm>
              <a:off x="7924800" y="6355715"/>
              <a:ext cx="990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914400" rtl="0" eaLnBrk="1" latinLnBrk="0" hangingPunct="1">
                <a:defRPr sz="2000" kern="1200">
                  <a:solidFill>
                    <a:schemeClr val="tx1">
                      <a:tint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18</a:t>
              </a: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555620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5093017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B31F4B60-71E4-B941-8828-4F3B9440474D}"/>
                </a:ext>
              </a:extLst>
            </p:cNvPr>
            <p:cNvCxnSpPr>
              <a:cxnSpLocks/>
            </p:cNvCxnSpPr>
            <p:nvPr/>
          </p:nvCxnSpPr>
          <p:spPr>
            <a:xfrm>
              <a:off x="6855040" y="5591336"/>
              <a:ext cx="4243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12A4C154-7025-FD47-A024-BDD217DDFD58}"/>
                </a:ext>
              </a:extLst>
            </p:cNvPr>
            <p:cNvSpPr/>
            <p:nvPr/>
          </p:nvSpPr>
          <p:spPr>
            <a:xfrm rot="16200000" flipH="1">
              <a:off x="8866977" y="6471697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874F35A-5065-F44D-AA27-27A15C79842D}"/>
                </a:ext>
              </a:extLst>
            </p:cNvPr>
            <p:cNvSpPr/>
            <p:nvPr/>
          </p:nvSpPr>
          <p:spPr>
            <a:xfrm rot="16200000" flipH="1">
              <a:off x="8866977" y="5360238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74DF094-4A4F-EE40-A2C8-396255F6A071}"/>
                </a:ext>
              </a:extLst>
            </p:cNvPr>
            <p:cNvGrpSpPr/>
            <p:nvPr/>
          </p:nvGrpSpPr>
          <p:grpSpPr>
            <a:xfrm>
              <a:off x="8308041" y="5176869"/>
              <a:ext cx="557538" cy="1269957"/>
              <a:chOff x="4830795" y="4111398"/>
              <a:chExt cx="289491" cy="755921"/>
            </a:xfrm>
          </p:grpSpPr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E5755728-FCB9-8C4E-A32A-4028662ECD5C}"/>
                  </a:ext>
                </a:extLst>
              </p:cNvPr>
              <p:cNvGrpSpPr/>
              <p:nvPr/>
            </p:nvGrpSpPr>
            <p:grpSpPr>
              <a:xfrm>
                <a:off x="4830795" y="4111398"/>
                <a:ext cx="289489" cy="755921"/>
                <a:chOff x="4830795" y="4111398"/>
                <a:chExt cx="289489" cy="755921"/>
              </a:xfrm>
            </p:grpSpPr>
            <p:sp>
              <p:nvSpPr>
                <p:cNvPr id="497" name="Rectangle 496">
                  <a:extLst>
                    <a:ext uri="{FF2B5EF4-FFF2-40B4-BE49-F238E27FC236}">
                      <a16:creationId xmlns:a16="http://schemas.microsoft.com/office/drawing/2014/main" id="{4CF51F47-9CF9-E246-8AF7-923C6DFFD206}"/>
                    </a:ext>
                  </a:extLst>
                </p:cNvPr>
                <p:cNvSpPr/>
                <p:nvPr/>
              </p:nvSpPr>
              <p:spPr>
                <a:xfrm rot="16200000">
                  <a:off x="4614131" y="4344138"/>
                  <a:ext cx="722817" cy="289489"/>
                </a:xfrm>
                <a:prstGeom prst="rect">
                  <a:avLst/>
                </a:prstGeom>
                <a:solidFill>
                  <a:srgbClr val="70AD4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08F4B84C-DC65-DC4A-9941-F10662BD6C08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E795B588-B028-1E44-97F4-6AC8A2F616A4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0" name="Oval 499">
                  <a:extLst>
                    <a:ext uri="{FF2B5EF4-FFF2-40B4-BE49-F238E27FC236}">
                      <a16:creationId xmlns:a16="http://schemas.microsoft.com/office/drawing/2014/main" id="{189C9B04-5FAE-244B-9F2B-53D0DCC3CAEB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1" name="Oval 500">
                  <a:extLst>
                    <a:ext uri="{FF2B5EF4-FFF2-40B4-BE49-F238E27FC236}">
                      <a16:creationId xmlns:a16="http://schemas.microsoft.com/office/drawing/2014/main" id="{EBEE26E3-3CFD-3E45-AFAA-C5A356787197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D894887A-25F1-1F44-BEEE-9C506341120D}"/>
                  </a:ext>
                </a:extLst>
              </p:cNvPr>
              <p:cNvSpPr/>
              <p:nvPr/>
            </p:nvSpPr>
            <p:spPr>
              <a:xfrm rot="16200000">
                <a:off x="4819059" y="4476133"/>
                <a:ext cx="575362" cy="27093"/>
              </a:xfrm>
              <a:prstGeom prst="rect">
                <a:avLst/>
              </a:prstGeom>
              <a:pattFill prst="dkVert">
                <a:fgClr>
                  <a:srgbClr val="FFC000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2DB1DD8B-FB18-8849-9A9F-035F264A4AC8}"/>
                </a:ext>
              </a:extLst>
            </p:cNvPr>
            <p:cNvGrpSpPr/>
            <p:nvPr/>
          </p:nvGrpSpPr>
          <p:grpSpPr>
            <a:xfrm rot="16200000">
              <a:off x="8185361" y="5662459"/>
              <a:ext cx="756076" cy="293602"/>
              <a:chOff x="4340198" y="1826549"/>
              <a:chExt cx="485918" cy="276639"/>
            </a:xfrm>
          </p:grpSpPr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8F40DD31-E5D3-1949-BB4A-77B0A48B9C3C}"/>
                  </a:ext>
                </a:extLst>
              </p:cNvPr>
              <p:cNvSpPr/>
              <p:nvPr/>
            </p:nvSpPr>
            <p:spPr>
              <a:xfrm>
                <a:off x="4340198" y="1826549"/>
                <a:ext cx="174612" cy="276637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A95F48CB-8E25-8B4E-AE80-FF1A55ADD162}"/>
                  </a:ext>
                </a:extLst>
              </p:cNvPr>
              <p:cNvSpPr/>
              <p:nvPr/>
            </p:nvSpPr>
            <p:spPr>
              <a:xfrm>
                <a:off x="4651504" y="1826550"/>
                <a:ext cx="174612" cy="276638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668979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4257577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846929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541202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18A4C544-1AC7-8549-9BF1-30B0708AB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8782" y="634327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5EC38BF4-30F8-1543-A138-A684F818BB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2340" y="523978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122502" y="422487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69542" y="3653098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47191" y="1488538"/>
            <a:ext cx="1819675" cy="1204068"/>
            <a:chOff x="2307434" y="2058382"/>
            <a:chExt cx="1819675" cy="1204068"/>
          </a:xfrm>
        </p:grpSpPr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8D26F9AA-55CA-5743-8D81-55784DD770A5}"/>
                </a:ext>
              </a:extLst>
            </p:cNvPr>
            <p:cNvGrpSpPr/>
            <p:nvPr/>
          </p:nvGrpSpPr>
          <p:grpSpPr>
            <a:xfrm>
              <a:off x="2660496" y="2058382"/>
              <a:ext cx="1466613" cy="1204068"/>
              <a:chOff x="3211452" y="2874384"/>
              <a:chExt cx="1466613" cy="1204068"/>
            </a:xfrm>
          </p:grpSpPr>
          <p:sp>
            <p:nvSpPr>
              <p:cNvPr id="379" name="Rounded Rectangle 378">
                <a:extLst>
                  <a:ext uri="{FF2B5EF4-FFF2-40B4-BE49-F238E27FC236}">
                    <a16:creationId xmlns:a16="http://schemas.microsoft.com/office/drawing/2014/main" id="{2E7BFECB-70FA-7F47-80F2-805C0314D392}"/>
                  </a:ext>
                </a:extLst>
              </p:cNvPr>
              <p:cNvSpPr/>
              <p:nvPr/>
            </p:nvSpPr>
            <p:spPr>
              <a:xfrm>
                <a:off x="3211452" y="2874384"/>
                <a:ext cx="1466613" cy="120406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A14FF517-2E12-FC47-882D-2E8C59A93BBB}"/>
                  </a:ext>
                </a:extLst>
              </p:cNvPr>
              <p:cNvGrpSpPr/>
              <p:nvPr/>
            </p:nvGrpSpPr>
            <p:grpSpPr>
              <a:xfrm>
                <a:off x="3412005" y="3198852"/>
                <a:ext cx="1161942" cy="528322"/>
                <a:chOff x="3412005" y="3198852"/>
                <a:chExt cx="1161942" cy="528322"/>
              </a:xfrm>
            </p:grpSpPr>
            <p:grpSp>
              <p:nvGrpSpPr>
                <p:cNvPr id="381" name="Group 380">
                  <a:extLst>
                    <a:ext uri="{FF2B5EF4-FFF2-40B4-BE49-F238E27FC236}">
                      <a16:creationId xmlns:a16="http://schemas.microsoft.com/office/drawing/2014/main" id="{2E0EFF5E-6202-DA47-8AD7-65046C1735C1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28558" cy="528322"/>
                  <a:chOff x="1332999" y="4174190"/>
                  <a:chExt cx="1175252" cy="550180"/>
                </a:xfrm>
              </p:grpSpPr>
              <p:grpSp>
                <p:nvGrpSpPr>
                  <p:cNvPr id="383" name="Group 382">
                    <a:extLst>
                      <a:ext uri="{FF2B5EF4-FFF2-40B4-BE49-F238E27FC236}">
                        <a16:creationId xmlns:a16="http://schemas.microsoft.com/office/drawing/2014/main" id="{90112E02-8E4D-764B-81E5-B5AE43416020}"/>
                      </a:ext>
                    </a:extLst>
                  </p:cNvPr>
                  <p:cNvGrpSpPr/>
                  <p:nvPr/>
                </p:nvGrpSpPr>
                <p:grpSpPr>
                  <a:xfrm>
                    <a:off x="2147787" y="4431167"/>
                    <a:ext cx="360464" cy="69048"/>
                    <a:chOff x="4793112" y="4167661"/>
                    <a:chExt cx="360464" cy="69048"/>
                  </a:xfrm>
                </p:grpSpPr>
                <p:cxnSp>
                  <p:nvCxnSpPr>
                    <p:cNvPr id="394" name="Straight Connector 393">
                      <a:extLst>
                        <a:ext uri="{FF2B5EF4-FFF2-40B4-BE49-F238E27FC236}">
                          <a16:creationId xmlns:a16="http://schemas.microsoft.com/office/drawing/2014/main" id="{0F5DE70C-DCDB-9047-8B2D-0972443A5BD8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4793112" y="4202185"/>
                      <a:ext cx="345242" cy="0"/>
                    </a:xfrm>
                    <a:prstGeom prst="line">
                      <a:avLst/>
                    </a:prstGeom>
                    <a:solidFill>
                      <a:schemeClr val="tx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95" name="Flowchart: Connector 11">
                      <a:extLst>
                        <a:ext uri="{FF2B5EF4-FFF2-40B4-BE49-F238E27FC236}">
                          <a16:creationId xmlns:a16="http://schemas.microsoft.com/office/drawing/2014/main" id="{2632382D-A056-FD43-AD2C-A7F8EA1831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4528" y="4167661"/>
                      <a:ext cx="69048" cy="69048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467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endParaRPr>
                    </a:p>
                  </p:txBody>
                </p:sp>
              </p:grpSp>
              <p:grpSp>
                <p:nvGrpSpPr>
                  <p:cNvPr id="384" name="Group 383">
                    <a:extLst>
                      <a:ext uri="{FF2B5EF4-FFF2-40B4-BE49-F238E27FC236}">
                        <a16:creationId xmlns:a16="http://schemas.microsoft.com/office/drawing/2014/main" id="{DC6B394D-4AC6-4D4B-9472-BE87C07F22F8}"/>
                      </a:ext>
                    </a:extLst>
                  </p:cNvPr>
                  <p:cNvGrpSpPr/>
                  <p:nvPr/>
                </p:nvGrpSpPr>
                <p:grpSpPr>
                  <a:xfrm>
                    <a:off x="1333740" y="4250347"/>
                    <a:ext cx="414294" cy="69048"/>
                    <a:chOff x="3838217" y="3992220"/>
                    <a:chExt cx="414294" cy="69048"/>
                  </a:xfrm>
                </p:grpSpPr>
                <p:cxnSp>
                  <p:nvCxnSpPr>
                    <p:cNvPr id="392" name="Straight Connector 391">
                      <a:extLst>
                        <a:ext uri="{FF2B5EF4-FFF2-40B4-BE49-F238E27FC236}">
                          <a16:creationId xmlns:a16="http://schemas.microsoft.com/office/drawing/2014/main" id="{7430DEA5-979B-1E4D-8B44-1B147801909E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907266" y="4026731"/>
                      <a:ext cx="345245" cy="0"/>
                    </a:xfrm>
                    <a:prstGeom prst="line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</p:cxnSp>
                <p:sp>
                  <p:nvSpPr>
                    <p:cNvPr id="393" name="Flowchart: Connector 8">
                      <a:extLst>
                        <a:ext uri="{FF2B5EF4-FFF2-40B4-BE49-F238E27FC236}">
                          <a16:creationId xmlns:a16="http://schemas.microsoft.com/office/drawing/2014/main" id="{E95AB8CB-F0A3-7D42-88D4-8FD7C5BFF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38217" y="3992220"/>
                      <a:ext cx="69049" cy="69048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467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endParaRPr>
                    </a:p>
                  </p:txBody>
                </p:sp>
              </p:grpSp>
              <p:grpSp>
                <p:nvGrpSpPr>
                  <p:cNvPr id="385" name="Group 384">
                    <a:extLst>
                      <a:ext uri="{FF2B5EF4-FFF2-40B4-BE49-F238E27FC236}">
                        <a16:creationId xmlns:a16="http://schemas.microsoft.com/office/drawing/2014/main" id="{1C6DFE12-5613-F64E-9744-3B5530C3E624}"/>
                      </a:ext>
                    </a:extLst>
                  </p:cNvPr>
                  <p:cNvGrpSpPr/>
                  <p:nvPr/>
                </p:nvGrpSpPr>
                <p:grpSpPr>
                  <a:xfrm>
                    <a:off x="1341169" y="4431167"/>
                    <a:ext cx="406864" cy="69048"/>
                    <a:chOff x="3845646" y="4269682"/>
                    <a:chExt cx="406864" cy="69048"/>
                  </a:xfrm>
                </p:grpSpPr>
                <p:cxnSp>
                  <p:nvCxnSpPr>
                    <p:cNvPr id="390" name="Straight Connector 389">
                      <a:extLst>
                        <a:ext uri="{FF2B5EF4-FFF2-40B4-BE49-F238E27FC236}">
                          <a16:creationId xmlns:a16="http://schemas.microsoft.com/office/drawing/2014/main" id="{5923A7B9-B94E-A848-A136-F6DE99FC773A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907266" y="4304207"/>
                      <a:ext cx="345244" cy="0"/>
                    </a:xfrm>
                    <a:prstGeom prst="line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</p:cxnSp>
                <p:sp>
                  <p:nvSpPr>
                    <p:cNvPr id="391" name="Flowchart: Connector 9">
                      <a:extLst>
                        <a:ext uri="{FF2B5EF4-FFF2-40B4-BE49-F238E27FC236}">
                          <a16:creationId xmlns:a16="http://schemas.microsoft.com/office/drawing/2014/main" id="{4B77B613-2F03-6E4A-AD34-B8504D2382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5646" y="4269682"/>
                      <a:ext cx="69049" cy="69048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467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endParaRPr>
                    </a:p>
                  </p:txBody>
                </p:sp>
              </p:grpSp>
              <p:grpSp>
                <p:nvGrpSpPr>
                  <p:cNvPr id="386" name="Group 385">
                    <a:extLst>
                      <a:ext uri="{FF2B5EF4-FFF2-40B4-BE49-F238E27FC236}">
                        <a16:creationId xmlns:a16="http://schemas.microsoft.com/office/drawing/2014/main" id="{C0A2E64F-6546-F042-811A-622AC14A99B1}"/>
                      </a:ext>
                    </a:extLst>
                  </p:cNvPr>
                  <p:cNvGrpSpPr/>
                  <p:nvPr/>
                </p:nvGrpSpPr>
                <p:grpSpPr>
                  <a:xfrm>
                    <a:off x="1332999" y="4593843"/>
                    <a:ext cx="390964" cy="69048"/>
                    <a:chOff x="3845645" y="4571954"/>
                    <a:chExt cx="390964" cy="69048"/>
                  </a:xfrm>
                </p:grpSpPr>
                <p:sp>
                  <p:nvSpPr>
                    <p:cNvPr id="388" name="Flowchart: Connector 9">
                      <a:extLst>
                        <a:ext uri="{FF2B5EF4-FFF2-40B4-BE49-F238E27FC236}">
                          <a16:creationId xmlns:a16="http://schemas.microsoft.com/office/drawing/2014/main" id="{CFB88838-9CFC-BE4E-998E-9F66DC0987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5645" y="4571954"/>
                      <a:ext cx="69047" cy="69048"/>
                    </a:xfrm>
                    <a:prstGeom prst="flowChartConnector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467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</a:endParaRPr>
                    </a:p>
                  </p:txBody>
                </p:sp>
                <p:cxnSp>
                  <p:nvCxnSpPr>
                    <p:cNvPr id="389" name="Straight Connector 388">
                      <a:extLst>
                        <a:ext uri="{FF2B5EF4-FFF2-40B4-BE49-F238E27FC236}">
                          <a16:creationId xmlns:a16="http://schemas.microsoft.com/office/drawing/2014/main" id="{38D784D0-9C48-EA4C-9B1D-0EDF227F3BAE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3891367" y="4615548"/>
                      <a:ext cx="345242" cy="0"/>
                    </a:xfrm>
                    <a:prstGeom prst="line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</p:cxnSp>
              </p:grpSp>
              <p:sp>
                <p:nvSpPr>
                  <p:cNvPr id="387" name="Oval 386">
                    <a:extLst>
                      <a:ext uri="{FF2B5EF4-FFF2-40B4-BE49-F238E27FC236}">
                        <a16:creationId xmlns:a16="http://schemas.microsoft.com/office/drawing/2014/main" id="{B9309423-001F-EC4B-A985-B4DEBFFAD9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650303" y="4174190"/>
                    <a:ext cx="550179" cy="550180"/>
                  </a:xfrm>
                  <a:prstGeom prst="ellipse">
                    <a:avLst/>
                  </a:prstGeom>
                  <a:solidFill>
                    <a:srgbClr val="D3DBD5"/>
                  </a:solidFill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22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82" name="TextBox 381">
                  <a:extLst>
                    <a:ext uri="{FF2B5EF4-FFF2-40B4-BE49-F238E27FC236}">
                      <a16:creationId xmlns:a16="http://schemas.microsoft.com/office/drawing/2014/main" id="{0169CB78-9A64-3943-AAF8-0F621B786CF9}"/>
                    </a:ext>
                  </a:extLst>
                </p:cNvPr>
                <p:cNvSpPr txBox="1"/>
                <p:nvPr/>
              </p:nvSpPr>
              <p:spPr>
                <a:xfrm>
                  <a:off x="3694179" y="3310909"/>
                  <a:ext cx="879768" cy="3294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541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</a:t>
                  </a:r>
                </a:p>
              </p:txBody>
            </p:sp>
          </p:grp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Rectangle 157">
            <a:extLst>
              <a:ext uri="{FF2B5EF4-FFF2-40B4-BE49-F238E27FC236}">
                <a16:creationId xmlns:a16="http://schemas.microsoft.com/office/drawing/2014/main" id="{E2C49B8C-DFE5-3847-A6BB-4C328F4A7F4C}"/>
              </a:ext>
            </a:extLst>
          </p:cNvPr>
          <p:cNvSpPr/>
          <p:nvPr/>
        </p:nvSpPr>
        <p:spPr>
          <a:xfrm>
            <a:off x="2674404" y="2711335"/>
            <a:ext cx="15632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MAJ/NOT logic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BF146949-5D4C-6145-82FE-EEF1F044910E}"/>
              </a:ext>
            </a:extLst>
          </p:cNvPr>
          <p:cNvSpPr/>
          <p:nvPr/>
        </p:nvSpPr>
        <p:spPr>
          <a:xfrm>
            <a:off x="2644557" y="1000093"/>
            <a:ext cx="1533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1: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MAJ logic</a:t>
            </a:r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18110DCD-3277-964C-ACFA-469F9A6F8299}"/>
              </a:ext>
            </a:extLst>
          </p:cNvPr>
          <p:cNvSpPr/>
          <p:nvPr/>
        </p:nvSpPr>
        <p:spPr>
          <a:xfrm>
            <a:off x="2561827" y="828082"/>
            <a:ext cx="1754690" cy="2571858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31E90AFD-640F-1540-A676-994A4EEC4DA4}"/>
              </a:ext>
            </a:extLst>
          </p:cNvPr>
          <p:cNvSpPr/>
          <p:nvPr/>
        </p:nvSpPr>
        <p:spPr>
          <a:xfrm>
            <a:off x="4595841" y="985853"/>
            <a:ext cx="5017661" cy="2602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78AD968C-8A2D-0D4B-9E8B-BA4C6DFB2E67}"/>
              </a:ext>
            </a:extLst>
          </p:cNvPr>
          <p:cNvSpPr/>
          <p:nvPr/>
        </p:nvSpPr>
        <p:spPr>
          <a:xfrm>
            <a:off x="95348" y="3594419"/>
            <a:ext cx="9090583" cy="253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3" name="Slide Number Placeholder 2">
            <a:extLst>
              <a:ext uri="{FF2B5EF4-FFF2-40B4-BE49-F238E27FC236}">
                <a16:creationId xmlns:a16="http://schemas.microsoft.com/office/drawing/2014/main" id="{917D997D-20D3-4C40-9761-6596D075EEE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8</a:t>
            </a:fld>
            <a:endParaRPr lang="en-US" dirty="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7D817C9-F482-1D49-9937-931009DD5958}"/>
              </a:ext>
            </a:extLst>
          </p:cNvPr>
          <p:cNvSpPr/>
          <p:nvPr/>
        </p:nvSpPr>
        <p:spPr>
          <a:xfrm>
            <a:off x="157239" y="4179449"/>
            <a:ext cx="88676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Step 1: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mbria" panose="02040503050406030204" pitchFamily="18" charset="0"/>
                <a:cs typeface="Arial" panose="020B0604020202020204" pitchFamily="34" charset="0"/>
              </a:rPr>
              <a:t>Builds an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efficient MAJ/NOT representation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cs typeface="Arial" panose="020B0604020202020204" pitchFamily="34" charset="0"/>
              </a:rPr>
              <a:t>of a given desired operation from its AND/OR/NOT-based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93689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823948" y="369866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106040" y="369169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SIMDRAM Framework: Overview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40640" y="1755590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310948" y="1291862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4"/>
                          <a:stretch>
                            <a:fillRect t="-3846" r="-102062" b="-9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t="-108000" r="-1020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54171" y="1883535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67725" y="1310965"/>
            <a:ext cx="2581861" cy="887160"/>
            <a:chOff x="6398771" y="1855706"/>
            <a:chExt cx="2581861" cy="887160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83597" y="2548451"/>
              <a:ext cx="981071" cy="194415"/>
              <a:chOff x="8900532" y="3006226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00532" y="3009223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099904" y="3009223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286936" y="3007643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82824" y="3006226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79675" y="3007645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09093" y="3018862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5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93919" y="968644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135960" y="964461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926503" y="2223182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63805" y="2621735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64898" y="2013353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54170" y="2682043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48893" y="430754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1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1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1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813439" y="492196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  <a:blipFill>
                <a:blip r:embed="rId6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308113" y="417961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49D33751-8CD6-5D4B-A179-23C339FDBBDC}"/>
              </a:ext>
            </a:extLst>
          </p:cNvPr>
          <p:cNvGrpSpPr/>
          <p:nvPr/>
        </p:nvGrpSpPr>
        <p:grpSpPr>
          <a:xfrm>
            <a:off x="6894797" y="3687733"/>
            <a:ext cx="2366847" cy="2463263"/>
            <a:chOff x="6855040" y="4257577"/>
            <a:chExt cx="2366847" cy="2463263"/>
          </a:xfrm>
        </p:grpSpPr>
        <p:sp>
          <p:nvSpPr>
            <p:cNvPr id="5" name="Slide Number Placeholder 5">
              <a:extLst>
                <a:ext uri="{FF2B5EF4-FFF2-40B4-BE49-F238E27FC236}">
                  <a16:creationId xmlns:a16="http://schemas.microsoft.com/office/drawing/2014/main" id="{423FB0A2-CB2C-4248-B956-5A1907D89FD9}"/>
                </a:ext>
              </a:extLst>
            </p:cNvPr>
            <p:cNvSpPr txBox="1">
              <a:spLocks/>
            </p:cNvSpPr>
            <p:nvPr/>
          </p:nvSpPr>
          <p:spPr>
            <a:xfrm>
              <a:off x="7924800" y="6355715"/>
              <a:ext cx="990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914400" rtl="0" eaLnBrk="1" latinLnBrk="0" hangingPunct="1">
                <a:defRPr sz="2000" kern="1200">
                  <a:solidFill>
                    <a:schemeClr val="tx1">
                      <a:tint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18</a:t>
              </a: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555620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5093017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B31F4B60-71E4-B941-8828-4F3B9440474D}"/>
                </a:ext>
              </a:extLst>
            </p:cNvPr>
            <p:cNvCxnSpPr>
              <a:cxnSpLocks/>
            </p:cNvCxnSpPr>
            <p:nvPr/>
          </p:nvCxnSpPr>
          <p:spPr>
            <a:xfrm>
              <a:off x="6855040" y="5591336"/>
              <a:ext cx="4243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12A4C154-7025-FD47-A024-BDD217DDFD58}"/>
                </a:ext>
              </a:extLst>
            </p:cNvPr>
            <p:cNvSpPr/>
            <p:nvPr/>
          </p:nvSpPr>
          <p:spPr>
            <a:xfrm rot="16200000" flipH="1">
              <a:off x="8866977" y="6471697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874F35A-5065-F44D-AA27-27A15C79842D}"/>
                </a:ext>
              </a:extLst>
            </p:cNvPr>
            <p:cNvSpPr/>
            <p:nvPr/>
          </p:nvSpPr>
          <p:spPr>
            <a:xfrm rot="16200000" flipH="1">
              <a:off x="8866977" y="5360238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74DF094-4A4F-EE40-A2C8-396255F6A071}"/>
                </a:ext>
              </a:extLst>
            </p:cNvPr>
            <p:cNvGrpSpPr/>
            <p:nvPr/>
          </p:nvGrpSpPr>
          <p:grpSpPr>
            <a:xfrm>
              <a:off x="8308041" y="5176869"/>
              <a:ext cx="557538" cy="1269957"/>
              <a:chOff x="4830795" y="4111398"/>
              <a:chExt cx="289491" cy="755921"/>
            </a:xfrm>
          </p:grpSpPr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E5755728-FCB9-8C4E-A32A-4028662ECD5C}"/>
                  </a:ext>
                </a:extLst>
              </p:cNvPr>
              <p:cNvGrpSpPr/>
              <p:nvPr/>
            </p:nvGrpSpPr>
            <p:grpSpPr>
              <a:xfrm>
                <a:off x="4830795" y="4111398"/>
                <a:ext cx="289489" cy="755921"/>
                <a:chOff x="4830795" y="4111398"/>
                <a:chExt cx="289489" cy="755921"/>
              </a:xfrm>
            </p:grpSpPr>
            <p:sp>
              <p:nvSpPr>
                <p:cNvPr id="497" name="Rectangle 496">
                  <a:extLst>
                    <a:ext uri="{FF2B5EF4-FFF2-40B4-BE49-F238E27FC236}">
                      <a16:creationId xmlns:a16="http://schemas.microsoft.com/office/drawing/2014/main" id="{4CF51F47-9CF9-E246-8AF7-923C6DFFD206}"/>
                    </a:ext>
                  </a:extLst>
                </p:cNvPr>
                <p:cNvSpPr/>
                <p:nvPr/>
              </p:nvSpPr>
              <p:spPr>
                <a:xfrm rot="16200000">
                  <a:off x="4614131" y="4344138"/>
                  <a:ext cx="722817" cy="289489"/>
                </a:xfrm>
                <a:prstGeom prst="rect">
                  <a:avLst/>
                </a:prstGeom>
                <a:solidFill>
                  <a:srgbClr val="70AD4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08F4B84C-DC65-DC4A-9941-F10662BD6C08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E795B588-B028-1E44-97F4-6AC8A2F616A4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0" name="Oval 499">
                  <a:extLst>
                    <a:ext uri="{FF2B5EF4-FFF2-40B4-BE49-F238E27FC236}">
                      <a16:creationId xmlns:a16="http://schemas.microsoft.com/office/drawing/2014/main" id="{189C9B04-5FAE-244B-9F2B-53D0DCC3CAEB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1" name="Oval 500">
                  <a:extLst>
                    <a:ext uri="{FF2B5EF4-FFF2-40B4-BE49-F238E27FC236}">
                      <a16:creationId xmlns:a16="http://schemas.microsoft.com/office/drawing/2014/main" id="{EBEE26E3-3CFD-3E45-AFAA-C5A356787197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D894887A-25F1-1F44-BEEE-9C506341120D}"/>
                  </a:ext>
                </a:extLst>
              </p:cNvPr>
              <p:cNvSpPr/>
              <p:nvPr/>
            </p:nvSpPr>
            <p:spPr>
              <a:xfrm rot="16200000">
                <a:off x="4819059" y="4476133"/>
                <a:ext cx="575362" cy="27093"/>
              </a:xfrm>
              <a:prstGeom prst="rect">
                <a:avLst/>
              </a:prstGeom>
              <a:pattFill prst="dkVert">
                <a:fgClr>
                  <a:srgbClr val="FFC000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2DB1DD8B-FB18-8849-9A9F-035F264A4AC8}"/>
                </a:ext>
              </a:extLst>
            </p:cNvPr>
            <p:cNvGrpSpPr/>
            <p:nvPr/>
          </p:nvGrpSpPr>
          <p:grpSpPr>
            <a:xfrm rot="16200000">
              <a:off x="8185361" y="5662459"/>
              <a:ext cx="756076" cy="293602"/>
              <a:chOff x="4340198" y="1826549"/>
              <a:chExt cx="485918" cy="276639"/>
            </a:xfrm>
          </p:grpSpPr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8F40DD31-E5D3-1949-BB4A-77B0A48B9C3C}"/>
                  </a:ext>
                </a:extLst>
              </p:cNvPr>
              <p:cNvSpPr/>
              <p:nvPr/>
            </p:nvSpPr>
            <p:spPr>
              <a:xfrm>
                <a:off x="4340198" y="1826549"/>
                <a:ext cx="174612" cy="276637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A95F48CB-8E25-8B4E-AE80-FF1A55ADD162}"/>
                  </a:ext>
                </a:extLst>
              </p:cNvPr>
              <p:cNvSpPr/>
              <p:nvPr/>
            </p:nvSpPr>
            <p:spPr>
              <a:xfrm>
                <a:off x="4651504" y="1826550"/>
                <a:ext cx="174612" cy="276638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668979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4257577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846929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541202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18A4C544-1AC7-8549-9BF1-30B0708AB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8782" y="634327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5EC38BF4-30F8-1543-A138-A684F818BB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2340" y="523978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122502" y="422487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69542" y="3653098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47191" y="987408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59" name="Rectangle 158">
            <a:extLst>
              <a:ext uri="{FF2B5EF4-FFF2-40B4-BE49-F238E27FC236}">
                <a16:creationId xmlns:a16="http://schemas.microsoft.com/office/drawing/2014/main" id="{972CFA8E-6F3B-D243-9CB1-43402A0DFB3A}"/>
              </a:ext>
            </a:extLst>
          </p:cNvPr>
          <p:cNvSpPr/>
          <p:nvPr/>
        </p:nvSpPr>
        <p:spPr>
          <a:xfrm>
            <a:off x="4479029" y="990724"/>
            <a:ext cx="16880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commands</a:t>
            </a: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8E09A2C7-D460-6244-8319-59288782B7EC}"/>
                  </a:ext>
                </a:extLst>
              </p:cNvPr>
              <p:cNvSpPr/>
              <p:nvPr/>
            </p:nvSpPr>
            <p:spPr>
              <a:xfrm>
                <a:off x="4562030" y="3050230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8E09A2C7-D460-6244-8319-59288782B7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030" y="3050230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740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CDC750AC-33E9-CC44-A530-FD66E1F2F2B1}"/>
              </a:ext>
            </a:extLst>
          </p:cNvPr>
          <p:cNvSpPr/>
          <p:nvPr/>
        </p:nvSpPr>
        <p:spPr>
          <a:xfrm>
            <a:off x="4516225" y="953776"/>
            <a:ext cx="1712434" cy="2571858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9C61643-AAFC-1C40-9F02-EBDB4C8283E4}"/>
              </a:ext>
            </a:extLst>
          </p:cNvPr>
          <p:cNvSpPr/>
          <p:nvPr/>
        </p:nvSpPr>
        <p:spPr>
          <a:xfrm>
            <a:off x="95348" y="3594419"/>
            <a:ext cx="9090583" cy="253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3" name="Slide Number Placeholder 2">
            <a:extLst>
              <a:ext uri="{FF2B5EF4-FFF2-40B4-BE49-F238E27FC236}">
                <a16:creationId xmlns:a16="http://schemas.microsoft.com/office/drawing/2014/main" id="{68B6A503-345B-5B4B-BAB8-3B932979AA4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C3C6EAD6-586B-0C45-96A1-0756226898F2}"/>
                  </a:ext>
                </a:extLst>
              </p:cNvPr>
              <p:cNvSpPr/>
              <p:nvPr/>
            </p:nvSpPr>
            <p:spPr>
              <a:xfrm>
                <a:off x="157239" y="4165292"/>
                <a:ext cx="8534169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sz="2400" b="1" dirty="0">
                    <a:solidFill>
                      <a:srgbClr val="C00000"/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Step 2: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  <a:defRPr/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Allocates DRAM </a:t>
                </a:r>
                <a:r>
                  <a:rPr lang="en-US" sz="2400" dirty="0">
                    <a:latin typeface="Cambria" panose="02040503050406030204" pitchFamily="18" charset="0"/>
                    <a:cs typeface="Arial" panose="020B0604020202020204" pitchFamily="34" charset="0"/>
                  </a:rPr>
                  <a:t>rows to the operation’s inputs and outputs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  <a:defRPr/>
                </a:pPr>
                <a:r>
                  <a:rPr lang="en-US" sz="2400" dirty="0">
                    <a:latin typeface="Cambria" panose="02040503050406030204" pitchFamily="18" charset="0"/>
                    <a:cs typeface="Arial" panose="020B0604020202020204" pitchFamily="34" charset="0"/>
                  </a:rPr>
                  <a:t>Generates the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sequence of DRAM commands</a:t>
                </a:r>
                <a:r>
                  <a:rPr lang="en-US" sz="2400" dirty="0">
                    <a:latin typeface="Cambria" panose="02040503050406030204" pitchFamily="18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i="1" dirty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  <a:r>
                  <a:rPr lang="en-US" sz="2400" dirty="0">
                    <a:latin typeface="Cambria" panose="02040503050406030204" pitchFamily="18" charset="0"/>
                    <a:cs typeface="Arial" panose="020B0604020202020204" pitchFamily="34" charset="0"/>
                  </a:rPr>
                  <a:t>) to execute the desired operation</a:t>
                </a:r>
              </a:p>
            </p:txBody>
          </p:sp>
        </mc:Choice>
        <mc:Fallback xmlns=""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C3C6EAD6-586B-0C45-96A1-0756226898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39" y="4165292"/>
                <a:ext cx="8534169" cy="1569660"/>
              </a:xfrm>
              <a:prstGeom prst="rect">
                <a:avLst/>
              </a:prstGeom>
              <a:blipFill>
                <a:blip r:embed="rId8"/>
                <a:stretch>
                  <a:fillRect l="-1190" t="-2400" r="-1786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65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823948" y="3999159"/>
            <a:ext cx="4083060" cy="1836613"/>
            <a:chOff x="2784191" y="4569003"/>
            <a:chExt cx="4083060" cy="1836613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106040" y="369169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SIMDRAM Framework: Overview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40640" y="1755590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310948" y="1291862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3"/>
                          <a:stretch>
                            <a:fillRect t="-3846" r="-102062" b="-9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t="-108000" r="-1020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54171" y="1883535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67725" y="1310965"/>
            <a:ext cx="2581861" cy="887160"/>
            <a:chOff x="6398771" y="1855706"/>
            <a:chExt cx="2581861" cy="887160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83597" y="2548451"/>
              <a:ext cx="981071" cy="194415"/>
              <a:chOff x="8900532" y="3006226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00532" y="3009223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099904" y="3009223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286936" y="3007643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82824" y="3006226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79675" y="3007645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09093" y="3018862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4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93919" y="968644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135960" y="964461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926503" y="2223182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63805" y="2621735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64898" y="2013353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505330" y="1026617"/>
            <a:ext cx="16880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commands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54170" y="2682043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48893" y="430754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1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1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1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813439" y="492196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  <a:blipFill>
                <a:blip r:embed="rId5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308113" y="417961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49D33751-8CD6-5D4B-A179-23C339FDBBDC}"/>
              </a:ext>
            </a:extLst>
          </p:cNvPr>
          <p:cNvGrpSpPr/>
          <p:nvPr/>
        </p:nvGrpSpPr>
        <p:grpSpPr>
          <a:xfrm>
            <a:off x="6894797" y="3687733"/>
            <a:ext cx="2366847" cy="2463263"/>
            <a:chOff x="6855040" y="4257577"/>
            <a:chExt cx="2366847" cy="2463263"/>
          </a:xfrm>
        </p:grpSpPr>
        <p:sp>
          <p:nvSpPr>
            <p:cNvPr id="5" name="Slide Number Placeholder 5">
              <a:extLst>
                <a:ext uri="{FF2B5EF4-FFF2-40B4-BE49-F238E27FC236}">
                  <a16:creationId xmlns:a16="http://schemas.microsoft.com/office/drawing/2014/main" id="{423FB0A2-CB2C-4248-B956-5A1907D89FD9}"/>
                </a:ext>
              </a:extLst>
            </p:cNvPr>
            <p:cNvSpPr txBox="1">
              <a:spLocks/>
            </p:cNvSpPr>
            <p:nvPr/>
          </p:nvSpPr>
          <p:spPr>
            <a:xfrm>
              <a:off x="7924800" y="6355715"/>
              <a:ext cx="990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914400" rtl="0" eaLnBrk="1" latinLnBrk="0" hangingPunct="1">
                <a:defRPr sz="2000" kern="1200">
                  <a:solidFill>
                    <a:schemeClr val="tx1">
                      <a:tint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18</a:t>
              </a: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555620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5093017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B31F4B60-71E4-B941-8828-4F3B9440474D}"/>
                </a:ext>
              </a:extLst>
            </p:cNvPr>
            <p:cNvCxnSpPr>
              <a:cxnSpLocks/>
            </p:cNvCxnSpPr>
            <p:nvPr/>
          </p:nvCxnSpPr>
          <p:spPr>
            <a:xfrm>
              <a:off x="6855040" y="5591336"/>
              <a:ext cx="4243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12A4C154-7025-FD47-A024-BDD217DDFD58}"/>
                </a:ext>
              </a:extLst>
            </p:cNvPr>
            <p:cNvSpPr/>
            <p:nvPr/>
          </p:nvSpPr>
          <p:spPr>
            <a:xfrm rot="16200000" flipH="1">
              <a:off x="8866977" y="6471697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874F35A-5065-F44D-AA27-27A15C79842D}"/>
                </a:ext>
              </a:extLst>
            </p:cNvPr>
            <p:cNvSpPr/>
            <p:nvPr/>
          </p:nvSpPr>
          <p:spPr>
            <a:xfrm rot="16200000" flipH="1">
              <a:off x="8866977" y="5360238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74DF094-4A4F-EE40-A2C8-396255F6A071}"/>
                </a:ext>
              </a:extLst>
            </p:cNvPr>
            <p:cNvGrpSpPr/>
            <p:nvPr/>
          </p:nvGrpSpPr>
          <p:grpSpPr>
            <a:xfrm>
              <a:off x="8308041" y="5176869"/>
              <a:ext cx="557538" cy="1269957"/>
              <a:chOff x="4830795" y="4111398"/>
              <a:chExt cx="289491" cy="755921"/>
            </a:xfrm>
          </p:grpSpPr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E5755728-FCB9-8C4E-A32A-4028662ECD5C}"/>
                  </a:ext>
                </a:extLst>
              </p:cNvPr>
              <p:cNvGrpSpPr/>
              <p:nvPr/>
            </p:nvGrpSpPr>
            <p:grpSpPr>
              <a:xfrm>
                <a:off x="4830795" y="4111398"/>
                <a:ext cx="289489" cy="755921"/>
                <a:chOff x="4830795" y="4111398"/>
                <a:chExt cx="289489" cy="755921"/>
              </a:xfrm>
            </p:grpSpPr>
            <p:sp>
              <p:nvSpPr>
                <p:cNvPr id="497" name="Rectangle 496">
                  <a:extLst>
                    <a:ext uri="{FF2B5EF4-FFF2-40B4-BE49-F238E27FC236}">
                      <a16:creationId xmlns:a16="http://schemas.microsoft.com/office/drawing/2014/main" id="{4CF51F47-9CF9-E246-8AF7-923C6DFFD206}"/>
                    </a:ext>
                  </a:extLst>
                </p:cNvPr>
                <p:cNvSpPr/>
                <p:nvPr/>
              </p:nvSpPr>
              <p:spPr>
                <a:xfrm rot="16200000">
                  <a:off x="4614131" y="4344138"/>
                  <a:ext cx="722817" cy="289489"/>
                </a:xfrm>
                <a:prstGeom prst="rect">
                  <a:avLst/>
                </a:prstGeom>
                <a:solidFill>
                  <a:srgbClr val="70AD4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08F4B84C-DC65-DC4A-9941-F10662BD6C08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E795B588-B028-1E44-97F4-6AC8A2F616A4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0" name="Oval 499">
                  <a:extLst>
                    <a:ext uri="{FF2B5EF4-FFF2-40B4-BE49-F238E27FC236}">
                      <a16:creationId xmlns:a16="http://schemas.microsoft.com/office/drawing/2014/main" id="{189C9B04-5FAE-244B-9F2B-53D0DCC3CAEB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1" name="Oval 500">
                  <a:extLst>
                    <a:ext uri="{FF2B5EF4-FFF2-40B4-BE49-F238E27FC236}">
                      <a16:creationId xmlns:a16="http://schemas.microsoft.com/office/drawing/2014/main" id="{EBEE26E3-3CFD-3E45-AFAA-C5A356787197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D894887A-25F1-1F44-BEEE-9C506341120D}"/>
                  </a:ext>
                </a:extLst>
              </p:cNvPr>
              <p:cNvSpPr/>
              <p:nvPr/>
            </p:nvSpPr>
            <p:spPr>
              <a:xfrm rot="16200000">
                <a:off x="4819059" y="4476133"/>
                <a:ext cx="575362" cy="27093"/>
              </a:xfrm>
              <a:prstGeom prst="rect">
                <a:avLst/>
              </a:prstGeom>
              <a:pattFill prst="dkVert">
                <a:fgClr>
                  <a:srgbClr val="FFC000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2DB1DD8B-FB18-8849-9A9F-035F264A4AC8}"/>
                </a:ext>
              </a:extLst>
            </p:cNvPr>
            <p:cNvGrpSpPr/>
            <p:nvPr/>
          </p:nvGrpSpPr>
          <p:grpSpPr>
            <a:xfrm rot="16200000">
              <a:off x="8185361" y="5662459"/>
              <a:ext cx="756076" cy="293602"/>
              <a:chOff x="4340198" y="1826549"/>
              <a:chExt cx="485918" cy="276639"/>
            </a:xfrm>
          </p:grpSpPr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8F40DD31-E5D3-1949-BB4A-77B0A48B9C3C}"/>
                  </a:ext>
                </a:extLst>
              </p:cNvPr>
              <p:cNvSpPr/>
              <p:nvPr/>
            </p:nvSpPr>
            <p:spPr>
              <a:xfrm>
                <a:off x="4340198" y="1826549"/>
                <a:ext cx="174612" cy="276637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A95F48CB-8E25-8B4E-AE80-FF1A55ADD162}"/>
                  </a:ext>
                </a:extLst>
              </p:cNvPr>
              <p:cNvSpPr/>
              <p:nvPr/>
            </p:nvSpPr>
            <p:spPr>
              <a:xfrm>
                <a:off x="4651504" y="1826550"/>
                <a:ext cx="174612" cy="276638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668979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4257577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846929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541202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18A4C544-1AC7-8549-9BF1-30B0708AB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8782" y="634327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5EC38BF4-30F8-1543-A138-A684F818BB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2340" y="523978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122502" y="422487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47191" y="987408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  <a:blipFill>
                <a:blip r:embed="rId6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9C006109-BE62-7F45-BF4C-3973952B4E9B}"/>
              </a:ext>
            </a:extLst>
          </p:cNvPr>
          <p:cNvSpPr/>
          <p:nvPr/>
        </p:nvSpPr>
        <p:spPr>
          <a:xfrm>
            <a:off x="2994420" y="3720482"/>
            <a:ext cx="4044421" cy="2427559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FA0262A9-D0D3-2A48-BD02-16BB71DFA001}"/>
                  </a:ext>
                </a:extLst>
              </p:cNvPr>
              <p:cNvSpPr/>
              <p:nvPr/>
            </p:nvSpPr>
            <p:spPr>
              <a:xfrm>
                <a:off x="3300817" y="3699862"/>
                <a:ext cx="3547510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3: 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Execution according to </a:t>
                </a:r>
                <a14:m>
                  <m:oMath xmlns:m="http://schemas.openxmlformats.org/officeDocument/2006/math">
                    <m:r>
                      <a:rPr kumimoji="0" lang="en-US" sz="1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FA0262A9-D0D3-2A48-BD02-16BB71DFA0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0817" y="3699862"/>
                <a:ext cx="3547510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" name="Rectangle 163">
            <a:extLst>
              <a:ext uri="{FF2B5EF4-FFF2-40B4-BE49-F238E27FC236}">
                <a16:creationId xmlns:a16="http://schemas.microsoft.com/office/drawing/2014/main" id="{9D428F19-76EF-614A-917F-DAB13B0CD956}"/>
              </a:ext>
            </a:extLst>
          </p:cNvPr>
          <p:cNvSpPr/>
          <p:nvPr/>
        </p:nvSpPr>
        <p:spPr>
          <a:xfrm>
            <a:off x="4105230" y="5823232"/>
            <a:ext cx="1923540" cy="3382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Memory Controller</a:t>
            </a:r>
          </a:p>
        </p:txBody>
      </p:sp>
      <p:sp>
        <p:nvSpPr>
          <p:cNvPr id="165" name="Slide Number Placeholder 2">
            <a:extLst>
              <a:ext uri="{FF2B5EF4-FFF2-40B4-BE49-F238E27FC236}">
                <a16:creationId xmlns:a16="http://schemas.microsoft.com/office/drawing/2014/main" id="{AC8E2413-0214-5C4F-BC5D-E415EEC2C7F1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10</a:t>
            </a:fld>
            <a:endParaRPr lang="en-US" dirty="0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9BCAB27F-2481-CA4F-A33F-AE673F3E5EF2}"/>
              </a:ext>
            </a:extLst>
          </p:cNvPr>
          <p:cNvSpPr/>
          <p:nvPr/>
        </p:nvSpPr>
        <p:spPr>
          <a:xfrm>
            <a:off x="77150" y="944841"/>
            <a:ext cx="9090583" cy="26499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D63C9B94-963C-8C4D-941F-02653AC54E44}"/>
              </a:ext>
            </a:extLst>
          </p:cNvPr>
          <p:cNvSpPr/>
          <p:nvPr/>
        </p:nvSpPr>
        <p:spPr>
          <a:xfrm>
            <a:off x="274738" y="1594229"/>
            <a:ext cx="85341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Step 3: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Executes the 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μ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Program </a:t>
            </a:r>
            <a:r>
              <a:rPr lang="en-US" sz="2400" dirty="0">
                <a:latin typeface="Cambria" panose="02040503050406030204" pitchFamily="18" charset="0"/>
                <a:cs typeface="Arial" panose="020B0604020202020204" pitchFamily="34" charset="0"/>
              </a:rPr>
              <a:t>to perform the operation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mbria" panose="02040503050406030204" pitchFamily="18" charset="0"/>
                <a:cs typeface="Arial" panose="020B0604020202020204" pitchFamily="34" charset="0"/>
              </a:rPr>
              <a:t>Uses a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control unit</a:t>
            </a:r>
            <a:r>
              <a:rPr lang="en-US" sz="2400" dirty="0">
                <a:latin typeface="Cambria" panose="02040503050406030204" pitchFamily="18" charset="0"/>
                <a:cs typeface="Arial" panose="020B0604020202020204" pitchFamily="34" charset="0"/>
              </a:rPr>
              <a:t> in the memory controller</a:t>
            </a:r>
          </a:p>
        </p:txBody>
      </p:sp>
    </p:spTree>
    <p:extLst>
      <p:ext uri="{BB962C8B-B14F-4D97-AF65-F5344CB8AC3E}">
        <p14:creationId xmlns:p14="http://schemas.microsoft.com/office/powerpoint/2010/main" val="223190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823948" y="369866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106040" y="369169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SIMDRAM Framework: Overview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40640" y="1755590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310948" y="1291862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  <m:r>
                                  <a:rPr lang="en-US" sz="13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𝑷𝒓𝒐𝒈𝒓𝒂𝒎</m:t>
                                </m:r>
                              </m:oMath>
                            </m:oMathPara>
                          </a14:m>
                          <a:endParaRPr lang="en-US" sz="13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96728" y="1587917"/>
              <a:ext cx="2479168" cy="640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4"/>
                          <a:stretch>
                            <a:fillRect t="-3846" r="-102062" b="-9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3200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60959" marB="60959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t="-108000" r="-1020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60959" marB="60959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54171" y="1883535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67725" y="1310965"/>
            <a:ext cx="2581861" cy="887160"/>
            <a:chOff x="6398771" y="1855706"/>
            <a:chExt cx="2581861" cy="887160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83597" y="2548451"/>
              <a:ext cx="981071" cy="194415"/>
              <a:chOff x="8900532" y="3006226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00532" y="3009223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099904" y="3009223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286936" y="3007643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82824" y="3006226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79675" y="3007645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09093" y="3018862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5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93919" y="968644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135960" y="964461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926503" y="2223182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63805" y="2621735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64898" y="2013353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505330" y="1026617"/>
            <a:ext cx="16880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commands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54170" y="2682043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48893" y="430754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1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1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1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813439" y="492196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509" y="5498975"/>
                <a:ext cx="1559686" cy="338554"/>
              </a:xfrm>
              <a:prstGeom prst="rect">
                <a:avLst/>
              </a:prstGeom>
              <a:blipFill>
                <a:blip r:embed="rId6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308113" y="417961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49D33751-8CD6-5D4B-A179-23C339FDBBDC}"/>
              </a:ext>
            </a:extLst>
          </p:cNvPr>
          <p:cNvGrpSpPr/>
          <p:nvPr/>
        </p:nvGrpSpPr>
        <p:grpSpPr>
          <a:xfrm>
            <a:off x="6894797" y="3687733"/>
            <a:ext cx="2366847" cy="2463263"/>
            <a:chOff x="6855040" y="4257577"/>
            <a:chExt cx="2366847" cy="2463263"/>
          </a:xfrm>
        </p:grpSpPr>
        <p:sp>
          <p:nvSpPr>
            <p:cNvPr id="5" name="Slide Number Placeholder 5">
              <a:extLst>
                <a:ext uri="{FF2B5EF4-FFF2-40B4-BE49-F238E27FC236}">
                  <a16:creationId xmlns:a16="http://schemas.microsoft.com/office/drawing/2014/main" id="{423FB0A2-CB2C-4248-B956-5A1907D89FD9}"/>
                </a:ext>
              </a:extLst>
            </p:cNvPr>
            <p:cNvSpPr txBox="1">
              <a:spLocks/>
            </p:cNvSpPr>
            <p:nvPr/>
          </p:nvSpPr>
          <p:spPr>
            <a:xfrm>
              <a:off x="7924800" y="6355715"/>
              <a:ext cx="990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914400" rtl="0" eaLnBrk="1" latinLnBrk="0" hangingPunct="1">
                <a:defRPr sz="2000" kern="1200">
                  <a:solidFill>
                    <a:schemeClr val="tx1">
                      <a:tint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18</a:t>
              </a: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555620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5093017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B31F4B60-71E4-B941-8828-4F3B9440474D}"/>
                </a:ext>
              </a:extLst>
            </p:cNvPr>
            <p:cNvCxnSpPr>
              <a:cxnSpLocks/>
            </p:cNvCxnSpPr>
            <p:nvPr/>
          </p:nvCxnSpPr>
          <p:spPr>
            <a:xfrm>
              <a:off x="6855040" y="5591336"/>
              <a:ext cx="4243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12A4C154-7025-FD47-A024-BDD217DDFD58}"/>
                </a:ext>
              </a:extLst>
            </p:cNvPr>
            <p:cNvSpPr/>
            <p:nvPr/>
          </p:nvSpPr>
          <p:spPr>
            <a:xfrm rot="16200000" flipH="1">
              <a:off x="8866977" y="6471697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874F35A-5065-F44D-AA27-27A15C79842D}"/>
                </a:ext>
              </a:extLst>
            </p:cNvPr>
            <p:cNvSpPr/>
            <p:nvPr/>
          </p:nvSpPr>
          <p:spPr>
            <a:xfrm rot="16200000" flipH="1">
              <a:off x="8866977" y="5360238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274DF094-4A4F-EE40-A2C8-396255F6A071}"/>
                </a:ext>
              </a:extLst>
            </p:cNvPr>
            <p:cNvGrpSpPr/>
            <p:nvPr/>
          </p:nvGrpSpPr>
          <p:grpSpPr>
            <a:xfrm>
              <a:off x="8308041" y="5176869"/>
              <a:ext cx="557538" cy="1269957"/>
              <a:chOff x="4830795" y="4111398"/>
              <a:chExt cx="289491" cy="755921"/>
            </a:xfrm>
          </p:grpSpPr>
          <p:grpSp>
            <p:nvGrpSpPr>
              <p:cNvPr id="495" name="Group 494">
                <a:extLst>
                  <a:ext uri="{FF2B5EF4-FFF2-40B4-BE49-F238E27FC236}">
                    <a16:creationId xmlns:a16="http://schemas.microsoft.com/office/drawing/2014/main" id="{E5755728-FCB9-8C4E-A32A-4028662ECD5C}"/>
                  </a:ext>
                </a:extLst>
              </p:cNvPr>
              <p:cNvGrpSpPr/>
              <p:nvPr/>
            </p:nvGrpSpPr>
            <p:grpSpPr>
              <a:xfrm>
                <a:off x="4830795" y="4111398"/>
                <a:ext cx="289489" cy="755921"/>
                <a:chOff x="4830795" y="4111398"/>
                <a:chExt cx="289489" cy="755921"/>
              </a:xfrm>
            </p:grpSpPr>
            <p:sp>
              <p:nvSpPr>
                <p:cNvPr id="497" name="Rectangle 496">
                  <a:extLst>
                    <a:ext uri="{FF2B5EF4-FFF2-40B4-BE49-F238E27FC236}">
                      <a16:creationId xmlns:a16="http://schemas.microsoft.com/office/drawing/2014/main" id="{4CF51F47-9CF9-E246-8AF7-923C6DFFD206}"/>
                    </a:ext>
                  </a:extLst>
                </p:cNvPr>
                <p:cNvSpPr/>
                <p:nvPr/>
              </p:nvSpPr>
              <p:spPr>
                <a:xfrm rot="16200000">
                  <a:off x="4614131" y="4344138"/>
                  <a:ext cx="722817" cy="289489"/>
                </a:xfrm>
                <a:prstGeom prst="rect">
                  <a:avLst/>
                </a:prstGeom>
                <a:solidFill>
                  <a:srgbClr val="70AD4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08F4B84C-DC65-DC4A-9941-F10662BD6C08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E795B588-B028-1E44-97F4-6AC8A2F616A4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0" name="Oval 499">
                  <a:extLst>
                    <a:ext uri="{FF2B5EF4-FFF2-40B4-BE49-F238E27FC236}">
                      <a16:creationId xmlns:a16="http://schemas.microsoft.com/office/drawing/2014/main" id="{189C9B04-5FAE-244B-9F2B-53D0DCC3CAEB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1" name="Oval 500">
                  <a:extLst>
                    <a:ext uri="{FF2B5EF4-FFF2-40B4-BE49-F238E27FC236}">
                      <a16:creationId xmlns:a16="http://schemas.microsoft.com/office/drawing/2014/main" id="{EBEE26E3-3CFD-3E45-AFAA-C5A356787197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D894887A-25F1-1F44-BEEE-9C506341120D}"/>
                  </a:ext>
                </a:extLst>
              </p:cNvPr>
              <p:cNvSpPr/>
              <p:nvPr/>
            </p:nvSpPr>
            <p:spPr>
              <a:xfrm rot="16200000">
                <a:off x="4819059" y="4476133"/>
                <a:ext cx="575362" cy="27093"/>
              </a:xfrm>
              <a:prstGeom prst="rect">
                <a:avLst/>
              </a:prstGeom>
              <a:pattFill prst="dkVert">
                <a:fgClr>
                  <a:srgbClr val="FFC000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2DB1DD8B-FB18-8849-9A9F-035F264A4AC8}"/>
                </a:ext>
              </a:extLst>
            </p:cNvPr>
            <p:cNvGrpSpPr/>
            <p:nvPr/>
          </p:nvGrpSpPr>
          <p:grpSpPr>
            <a:xfrm rot="16200000">
              <a:off x="8185361" y="5662459"/>
              <a:ext cx="756076" cy="293602"/>
              <a:chOff x="4340198" y="1826549"/>
              <a:chExt cx="485918" cy="276639"/>
            </a:xfrm>
          </p:grpSpPr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8F40DD31-E5D3-1949-BB4A-77B0A48B9C3C}"/>
                  </a:ext>
                </a:extLst>
              </p:cNvPr>
              <p:cNvSpPr/>
              <p:nvPr/>
            </p:nvSpPr>
            <p:spPr>
              <a:xfrm>
                <a:off x="4340198" y="1826549"/>
                <a:ext cx="174612" cy="276637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A95F48CB-8E25-8B4E-AE80-FF1A55ADD162}"/>
                  </a:ext>
                </a:extLst>
              </p:cNvPr>
              <p:cNvSpPr/>
              <p:nvPr/>
            </p:nvSpPr>
            <p:spPr>
              <a:xfrm>
                <a:off x="4651504" y="1826550"/>
                <a:ext cx="174612" cy="276638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668979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4257577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846929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541202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18A4C544-1AC7-8549-9BF1-30B0708AB6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8782" y="634327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5EC38BF4-30F8-1543-A138-A684F818BB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2340" y="523978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122502" y="422487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69542" y="3653098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47191" y="987408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331" y="3086123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" name="Slide Number Placeholder 2">
            <a:extLst>
              <a:ext uri="{FF2B5EF4-FFF2-40B4-BE49-F238E27FC236}">
                <a16:creationId xmlns:a16="http://schemas.microsoft.com/office/drawing/2014/main" id="{371B3553-6A20-9B48-BF01-BB604EC378B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06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4AB7-AB37-0A4D-8C50-DBAC614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FDE68-9981-7943-A013-F882D934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86732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Evaluated on:</a:t>
            </a:r>
            <a:endParaRPr lang="en-US" sz="800" dirty="0"/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16 complex in-DRAM operations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7 commonly-used real-world applications</a:t>
            </a:r>
          </a:p>
          <a:p>
            <a:pPr lvl="1"/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/>
              <a:t>SIMDRAM provides:</a:t>
            </a:r>
          </a:p>
          <a:p>
            <a:pPr marL="0" indent="0">
              <a:buNone/>
            </a:pPr>
            <a:endParaRPr lang="en-US" sz="800" b="1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88×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5.8×</a:t>
            </a:r>
            <a:r>
              <a:rPr lang="en-US" dirty="0"/>
              <a:t>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throughput</a:t>
            </a:r>
            <a:r>
              <a:rPr lang="en-US" dirty="0"/>
              <a:t> of a </a:t>
            </a:r>
            <a:r>
              <a:rPr lang="en-US" b="1" dirty="0">
                <a:solidFill>
                  <a:srgbClr val="C00000"/>
                </a:solidFill>
              </a:rPr>
              <a:t>CPU</a:t>
            </a:r>
            <a:r>
              <a:rPr lang="en-US" dirty="0"/>
              <a:t> and a</a:t>
            </a:r>
            <a:r>
              <a:rPr lang="en-US" b="1" dirty="0">
                <a:solidFill>
                  <a:srgbClr val="C00000"/>
                </a:solidFill>
              </a:rPr>
              <a:t> high-end GPU</a:t>
            </a:r>
            <a:r>
              <a:rPr lang="en-US" dirty="0"/>
              <a:t>, respectively, over </a:t>
            </a:r>
            <a:r>
              <a:rPr lang="en-US" b="1" dirty="0"/>
              <a:t>16 operations</a:t>
            </a:r>
          </a:p>
          <a:p>
            <a:endParaRPr lang="en-US" sz="800" b="1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257×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31× </a:t>
            </a:r>
            <a:r>
              <a:rPr lang="en-US" dirty="0"/>
              <a:t>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energy efficiency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/>
              <a:t>of a </a:t>
            </a:r>
            <a:r>
              <a:rPr lang="en-US" b="1" dirty="0">
                <a:solidFill>
                  <a:srgbClr val="C00000"/>
                </a:solidFill>
              </a:rPr>
              <a:t>CPU</a:t>
            </a:r>
            <a:r>
              <a:rPr lang="en-US" dirty="0"/>
              <a:t> and a </a:t>
            </a:r>
            <a:r>
              <a:rPr lang="en-US" b="1" dirty="0">
                <a:solidFill>
                  <a:srgbClr val="C00000"/>
                </a:solidFill>
              </a:rPr>
              <a:t>high-end GPU</a:t>
            </a:r>
            <a:r>
              <a:rPr lang="en-US" dirty="0"/>
              <a:t>, respectively, over</a:t>
            </a:r>
            <a:r>
              <a:rPr lang="en-US" b="1" dirty="0"/>
              <a:t> 16 operations</a:t>
            </a:r>
          </a:p>
          <a:p>
            <a:endParaRPr lang="en-US" sz="800" b="1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21×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2.1×</a:t>
            </a:r>
            <a:r>
              <a:rPr lang="en-US" dirty="0"/>
              <a:t>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performance</a:t>
            </a:r>
            <a:r>
              <a:rPr lang="en-US" dirty="0"/>
              <a:t> of a </a:t>
            </a:r>
            <a:r>
              <a:rPr lang="en-US" b="1" dirty="0">
                <a:solidFill>
                  <a:srgbClr val="C00000"/>
                </a:solidFill>
              </a:rPr>
              <a:t>CPU</a:t>
            </a:r>
            <a:r>
              <a:rPr lang="en-US" dirty="0"/>
              <a:t> an a </a:t>
            </a:r>
            <a:r>
              <a:rPr lang="en-US" b="1" dirty="0">
                <a:solidFill>
                  <a:srgbClr val="C00000"/>
                </a:solidFill>
              </a:rPr>
              <a:t>high-end GPU</a:t>
            </a:r>
            <a:r>
              <a:rPr lang="en-US" dirty="0"/>
              <a:t>, over </a:t>
            </a:r>
            <a:r>
              <a:rPr lang="en-US" b="1" dirty="0"/>
              <a:t>seven real-world applications</a:t>
            </a:r>
          </a:p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DB34F72-6636-6140-8537-F243F81620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0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4AB7-AB37-0A4D-8C50-DBAC614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FDE68-9981-7943-A013-F882D934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38132"/>
            <a:ext cx="8987622" cy="5867329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SIMDRAM:</a:t>
            </a:r>
          </a:p>
          <a:p>
            <a:pPr lvl="1"/>
            <a:r>
              <a:rPr lang="en-US" dirty="0"/>
              <a:t>Enables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efficient</a:t>
            </a:r>
            <a:r>
              <a:rPr lang="en-US" dirty="0"/>
              <a:t> computation of 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flexible</a:t>
            </a:r>
            <a:r>
              <a:rPr lang="en-US" dirty="0"/>
              <a:t> set and wide range of operations in a PuM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massively parallel</a:t>
            </a:r>
            <a:r>
              <a:rPr lang="en-US" dirty="0"/>
              <a:t> SIMD substrate</a:t>
            </a:r>
          </a:p>
          <a:p>
            <a:pPr lvl="1"/>
            <a:endParaRPr lang="en-US" sz="100" dirty="0"/>
          </a:p>
          <a:p>
            <a:pPr lvl="1"/>
            <a:r>
              <a:rPr lang="en-US" dirty="0"/>
              <a:t>Provides the hardware, programming, and ISA support, to:</a:t>
            </a:r>
          </a:p>
          <a:p>
            <a:pPr lvl="2"/>
            <a:r>
              <a:rPr lang="en-US" dirty="0"/>
              <a:t>Address key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integration </a:t>
            </a:r>
            <a:r>
              <a:rPr lang="en-US" dirty="0"/>
              <a:t>challenges</a:t>
            </a:r>
          </a:p>
          <a:p>
            <a:pPr lvl="2"/>
            <a:r>
              <a:rPr lang="en-US" dirty="0"/>
              <a:t>Allow programmers to define and employ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new operations </a:t>
            </a:r>
            <a:r>
              <a:rPr lang="en-US" dirty="0"/>
              <a:t>without hardware changes</a:t>
            </a:r>
          </a:p>
          <a:p>
            <a:pPr lvl="2"/>
            <a:endParaRPr lang="en-US" sz="100" dirty="0"/>
          </a:p>
          <a:p>
            <a:r>
              <a:rPr lang="en-US" sz="2400" b="1" dirty="0"/>
              <a:t>More in the paper:</a:t>
            </a:r>
          </a:p>
          <a:p>
            <a:pPr lvl="1"/>
            <a:r>
              <a:rPr lang="en-US" sz="2000" dirty="0"/>
              <a:t>Efficiently transposing data</a:t>
            </a:r>
          </a:p>
          <a:p>
            <a:pPr lvl="1"/>
            <a:r>
              <a:rPr lang="en-US" sz="2000" dirty="0"/>
              <a:t>Programming interface</a:t>
            </a:r>
          </a:p>
          <a:p>
            <a:pPr lvl="1"/>
            <a:r>
              <a:rPr lang="en-US" sz="2000" dirty="0"/>
              <a:t>Handling page faults, address translation, coherence, and interrupts</a:t>
            </a:r>
          </a:p>
          <a:p>
            <a:pPr lvl="1"/>
            <a:r>
              <a:rPr lang="en-US" sz="2000" dirty="0"/>
              <a:t>Security implications</a:t>
            </a:r>
          </a:p>
          <a:p>
            <a:pPr lvl="1"/>
            <a:r>
              <a:rPr lang="en-US" sz="2000" dirty="0"/>
              <a:t>Reliability evaluation</a:t>
            </a:r>
          </a:p>
          <a:p>
            <a:pPr lvl="1"/>
            <a:r>
              <a:rPr lang="en-US" sz="2000" dirty="0"/>
              <a:t>Comparison to in-cache computing</a:t>
            </a:r>
          </a:p>
          <a:p>
            <a:pPr lvl="1"/>
            <a:r>
              <a:rPr lang="en-US" sz="2000" dirty="0"/>
              <a:t>And more …</a:t>
            </a:r>
          </a:p>
          <a:p>
            <a:pPr lvl="1"/>
            <a:endParaRPr lang="en-US" sz="2000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B4F04E-7A37-5C4E-973E-212A33AC2E0F}"/>
              </a:ext>
            </a:extLst>
          </p:cNvPr>
          <p:cNvSpPr/>
          <p:nvPr/>
        </p:nvSpPr>
        <p:spPr>
          <a:xfrm>
            <a:off x="78189" y="3428999"/>
            <a:ext cx="9090583" cy="289429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DB34F72-6636-6140-8537-F243F81620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77532-1772-9144-8FB8-0B81291D0717}"/>
              </a:ext>
            </a:extLst>
          </p:cNvPr>
          <p:cNvSpPr txBox="1"/>
          <p:nvPr/>
        </p:nvSpPr>
        <p:spPr>
          <a:xfrm>
            <a:off x="243662" y="3668225"/>
            <a:ext cx="8656675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US" sz="800" b="1" dirty="0">
              <a:solidFill>
                <a:schemeClr val="accent6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lvl="1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SIMDRAM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is a promising PuM framework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charset="0"/>
                <a:ea typeface="Cambria" charset="0"/>
                <a:cs typeface="Cambria" charset="0"/>
              </a:rPr>
              <a:t>Can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ease the adoption </a:t>
            </a:r>
            <a:r>
              <a:rPr lang="en-US" sz="2400" dirty="0">
                <a:latin typeface="Cambria" charset="0"/>
                <a:ea typeface="Cambria" charset="0"/>
                <a:cs typeface="Cambria" charset="0"/>
              </a:rPr>
              <a:t>of processing-using-DRAM architectures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charset="0"/>
                <a:ea typeface="Cambria" charset="0"/>
                <a:cs typeface="Cambria" charset="0"/>
              </a:rPr>
              <a:t>Improve the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performance </a:t>
            </a:r>
            <a:r>
              <a:rPr lang="en-US" sz="2400" dirty="0">
                <a:latin typeface="Cambria" charset="0"/>
                <a:ea typeface="Cambria" charset="0"/>
                <a:cs typeface="Cambria" charset="0"/>
              </a:rPr>
              <a:t>and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 efficiency</a:t>
            </a:r>
            <a:r>
              <a:rPr lang="en-US" sz="2400" dirty="0">
                <a:latin typeface="Cambria" charset="0"/>
                <a:ea typeface="Cambria" charset="0"/>
                <a:cs typeface="Cambria" charset="0"/>
              </a:rPr>
              <a:t> of processing-using-DRAM architectures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800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28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3F9358D-7A3F-0145-9E14-1952B598FB88}"/>
              </a:ext>
            </a:extLst>
          </p:cNvPr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SIMDRAM: A Framework for</a:t>
            </a:r>
            <a:b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Bit-Serial SIMD Processing using DRAM</a:t>
            </a:r>
            <a:endParaRPr lang="en-US" sz="1800" b="1" i="1" dirty="0">
              <a:solidFill>
                <a:schemeClr val="bg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079750"/>
            <a:ext cx="9144000" cy="18669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 err="1">
                <a:latin typeface="Cambria" panose="02040503050406030204" pitchFamily="18" charset="0"/>
              </a:rPr>
              <a:t>Nastaran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Hajinazar</a:t>
            </a:r>
            <a:r>
              <a:rPr lang="en-US" sz="2400" b="1" dirty="0">
                <a:latin typeface="Cambria" panose="02040503050406030204" pitchFamily="18" charset="0"/>
              </a:rPr>
              <a:t>* 	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Geraldo F. Oliveira*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Sven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Gregorio	          Joao Ferreira           Nika Mansouri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Ghiasi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Minesh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Patel	        Mohammed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Alser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Saugata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Ghose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Juan Gómez–Luna 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Mutlu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002" y="5415968"/>
            <a:ext cx="2021074" cy="41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C259B8-6802-7E45-8292-7403968B6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604" y="6102515"/>
            <a:ext cx="2397512" cy="566468"/>
          </a:xfrm>
          <a:prstGeom prst="rect">
            <a:avLst/>
          </a:prstGeom>
        </p:spPr>
      </p:pic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9ED11F2-6C18-F641-BBC8-6663D0D8C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5885" y="6061899"/>
            <a:ext cx="2463800" cy="647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A06925-44AC-ED4F-BC58-620055D24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411" y="5415968"/>
            <a:ext cx="2397512" cy="4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255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9938</TotalTime>
  <Words>1399</Words>
  <Application>Microsoft Macintosh PowerPoint</Application>
  <PresentationFormat>On-screen Show (4:3)</PresentationFormat>
  <Paragraphs>401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Cambria Math</vt:lpstr>
      <vt:lpstr>Courier New</vt:lpstr>
      <vt:lpstr>1_Office Theme</vt:lpstr>
      <vt:lpstr>SIMDRAM: A Framework for Bit-Serial SIMD Processing using DRAM</vt:lpstr>
      <vt:lpstr>Data Movement Bottleneck</vt:lpstr>
      <vt:lpstr>Processing-in-Memory (PIM)</vt:lpstr>
      <vt:lpstr>Processing-using-Memory (PuM)</vt:lpstr>
      <vt:lpstr>Motivation, Goal, and Key Idea  </vt:lpstr>
      <vt:lpstr>SIMDRAM: PuM Substrate</vt:lpstr>
      <vt:lpstr>SIMDRAM Framework: Overview </vt:lpstr>
      <vt:lpstr>SIMDRAM Framework: Overview </vt:lpstr>
      <vt:lpstr>SIMDRAM Framework: Overview </vt:lpstr>
      <vt:lpstr>SIMDRAM Framework: Overview </vt:lpstr>
      <vt:lpstr>SIMDRAM Framework: Overview </vt:lpstr>
      <vt:lpstr>Key Results</vt:lpstr>
      <vt:lpstr>Conclusion</vt:lpstr>
      <vt:lpstr>SIMDRAM: A Framework for Bit-Serial SIMD Processing using DRAM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Nastaran Hajinazar</cp:lastModifiedBy>
  <cp:revision>271</cp:revision>
  <dcterms:created xsi:type="dcterms:W3CDTF">2021-03-24T08:19:39Z</dcterms:created>
  <dcterms:modified xsi:type="dcterms:W3CDTF">2021-04-19T06:22:47Z</dcterms:modified>
</cp:coreProperties>
</file>